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ppt/notesSlides/notesSlide74.xml" ContentType="application/vnd.openxmlformats-officedocument.presentationml.notesSlide+xml"/>
  <Override PartName="/ppt/notesSlides/notesSlide75.xml" ContentType="application/vnd.openxmlformats-officedocument.presentationml.notesSlide+xml"/>
  <Override PartName="/ppt/notesSlides/notesSlide76.xml" ContentType="application/vnd.openxmlformats-officedocument.presentationml.notesSlide+xml"/>
  <Override PartName="/ppt/notesSlides/notesSlide77.xml" ContentType="application/vnd.openxmlformats-officedocument.presentationml.notesSlide+xml"/>
  <Override PartName="/ppt/notesSlides/notesSlide7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4" r:id="rId1"/>
    <p:sldMasterId id="2147483698" r:id="rId2"/>
  </p:sldMasterIdLst>
  <p:notesMasterIdLst>
    <p:notesMasterId r:id="rId81"/>
  </p:notesMasterIdLst>
  <p:sldIdLst>
    <p:sldId id="256" r:id="rId3"/>
    <p:sldId id="555" r:id="rId4"/>
    <p:sldId id="520" r:id="rId5"/>
    <p:sldId id="267" r:id="rId6"/>
    <p:sldId id="268" r:id="rId7"/>
    <p:sldId id="524" r:id="rId8"/>
    <p:sldId id="525" r:id="rId9"/>
    <p:sldId id="526" r:id="rId10"/>
    <p:sldId id="527" r:id="rId11"/>
    <p:sldId id="269" r:id="rId12"/>
    <p:sldId id="528" r:id="rId13"/>
    <p:sldId id="529" r:id="rId14"/>
    <p:sldId id="530" r:id="rId15"/>
    <p:sldId id="531" r:id="rId16"/>
    <p:sldId id="532" r:id="rId17"/>
    <p:sldId id="521" r:id="rId18"/>
    <p:sldId id="341" r:id="rId19"/>
    <p:sldId id="333" r:id="rId20"/>
    <p:sldId id="356" r:id="rId21"/>
    <p:sldId id="352" r:id="rId22"/>
    <p:sldId id="533" r:id="rId23"/>
    <p:sldId id="534" r:id="rId24"/>
    <p:sldId id="535" r:id="rId25"/>
    <p:sldId id="353" r:id="rId26"/>
    <p:sldId id="541" r:id="rId27"/>
    <p:sldId id="342" r:id="rId28"/>
    <p:sldId id="558" r:id="rId29"/>
    <p:sldId id="536" r:id="rId30"/>
    <p:sldId id="336" r:id="rId31"/>
    <p:sldId id="337" r:id="rId32"/>
    <p:sldId id="338" r:id="rId33"/>
    <p:sldId id="339" r:id="rId34"/>
    <p:sldId id="327" r:id="rId35"/>
    <p:sldId id="537" r:id="rId36"/>
    <p:sldId id="522" r:id="rId37"/>
    <p:sldId id="257" r:id="rId38"/>
    <p:sldId id="259" r:id="rId39"/>
    <p:sldId id="260" r:id="rId40"/>
    <p:sldId id="265" r:id="rId41"/>
    <p:sldId id="538" r:id="rId42"/>
    <p:sldId id="539" r:id="rId43"/>
    <p:sldId id="270" r:id="rId44"/>
    <p:sldId id="262" r:id="rId45"/>
    <p:sldId id="271" r:id="rId46"/>
    <p:sldId id="263" r:id="rId47"/>
    <p:sldId id="264" r:id="rId48"/>
    <p:sldId id="272" r:id="rId49"/>
    <p:sldId id="273" r:id="rId50"/>
    <p:sldId id="274" r:id="rId51"/>
    <p:sldId id="276" r:id="rId52"/>
    <p:sldId id="542" r:id="rId53"/>
    <p:sldId id="543" r:id="rId54"/>
    <p:sldId id="365" r:id="rId55"/>
    <p:sldId id="366" r:id="rId56"/>
    <p:sldId id="367" r:id="rId57"/>
    <p:sldId id="369" r:id="rId58"/>
    <p:sldId id="368" r:id="rId59"/>
    <p:sldId id="370" r:id="rId60"/>
    <p:sldId id="362" r:id="rId61"/>
    <p:sldId id="371" r:id="rId62"/>
    <p:sldId id="372" r:id="rId63"/>
    <p:sldId id="373" r:id="rId64"/>
    <p:sldId id="559" r:id="rId65"/>
    <p:sldId id="384" r:id="rId66"/>
    <p:sldId id="380" r:id="rId67"/>
    <p:sldId id="560" r:id="rId68"/>
    <p:sldId id="381" r:id="rId69"/>
    <p:sldId id="382" r:id="rId70"/>
    <p:sldId id="383" r:id="rId71"/>
    <p:sldId id="377" r:id="rId72"/>
    <p:sldId id="378" r:id="rId73"/>
    <p:sldId id="379" r:id="rId74"/>
    <p:sldId id="385" r:id="rId75"/>
    <p:sldId id="388" r:id="rId76"/>
    <p:sldId id="355" r:id="rId77"/>
    <p:sldId id="266" r:id="rId78"/>
    <p:sldId id="540" r:id="rId79"/>
    <p:sldId id="261" r:id="rId80"/>
  </p:sldIdLst>
  <p:sldSz cx="12192000" cy="6858000"/>
  <p:notesSz cx="6858000" cy="9144000"/>
  <p:defaultTextStyle>
    <a:defPPr>
      <a:defRPr lang="en-US"/>
    </a:defPPr>
    <a:lvl1pPr marL="0" algn="l" defTabSz="609555" rtl="0" eaLnBrk="1" latinLnBrk="0" hangingPunct="1">
      <a:defRPr sz="1200" kern="1200">
        <a:solidFill>
          <a:schemeClr val="tx1"/>
        </a:solidFill>
        <a:latin typeface="+mn-lt"/>
        <a:ea typeface="+mn-ea"/>
        <a:cs typeface="+mn-cs"/>
      </a:defRPr>
    </a:lvl1pPr>
    <a:lvl2pPr marL="304776" algn="l" defTabSz="609555" rtl="0" eaLnBrk="1" latinLnBrk="0" hangingPunct="1">
      <a:defRPr sz="1200" kern="1200">
        <a:solidFill>
          <a:schemeClr val="tx1"/>
        </a:solidFill>
        <a:latin typeface="+mn-lt"/>
        <a:ea typeface="+mn-ea"/>
        <a:cs typeface="+mn-cs"/>
      </a:defRPr>
    </a:lvl2pPr>
    <a:lvl3pPr marL="609555" algn="l" defTabSz="609555" rtl="0" eaLnBrk="1" latinLnBrk="0" hangingPunct="1">
      <a:defRPr sz="1200" kern="1200">
        <a:solidFill>
          <a:schemeClr val="tx1"/>
        </a:solidFill>
        <a:latin typeface="+mn-lt"/>
        <a:ea typeface="+mn-ea"/>
        <a:cs typeface="+mn-cs"/>
      </a:defRPr>
    </a:lvl3pPr>
    <a:lvl4pPr marL="914332" algn="l" defTabSz="609555" rtl="0" eaLnBrk="1" latinLnBrk="0" hangingPunct="1">
      <a:defRPr sz="1200" kern="1200">
        <a:solidFill>
          <a:schemeClr val="tx1"/>
        </a:solidFill>
        <a:latin typeface="+mn-lt"/>
        <a:ea typeface="+mn-ea"/>
        <a:cs typeface="+mn-cs"/>
      </a:defRPr>
    </a:lvl4pPr>
    <a:lvl5pPr marL="1219110" algn="l" defTabSz="609555" rtl="0" eaLnBrk="1" latinLnBrk="0" hangingPunct="1">
      <a:defRPr sz="1200" kern="1200">
        <a:solidFill>
          <a:schemeClr val="tx1"/>
        </a:solidFill>
        <a:latin typeface="+mn-lt"/>
        <a:ea typeface="+mn-ea"/>
        <a:cs typeface="+mn-cs"/>
      </a:defRPr>
    </a:lvl5pPr>
    <a:lvl6pPr marL="1523887" algn="l" defTabSz="609555" rtl="0" eaLnBrk="1" latinLnBrk="0" hangingPunct="1">
      <a:defRPr sz="1200" kern="1200">
        <a:solidFill>
          <a:schemeClr val="tx1"/>
        </a:solidFill>
        <a:latin typeface="+mn-lt"/>
        <a:ea typeface="+mn-ea"/>
        <a:cs typeface="+mn-cs"/>
      </a:defRPr>
    </a:lvl6pPr>
    <a:lvl7pPr marL="1828664" algn="l" defTabSz="609555" rtl="0" eaLnBrk="1" latinLnBrk="0" hangingPunct="1">
      <a:defRPr sz="1200" kern="1200">
        <a:solidFill>
          <a:schemeClr val="tx1"/>
        </a:solidFill>
        <a:latin typeface="+mn-lt"/>
        <a:ea typeface="+mn-ea"/>
        <a:cs typeface="+mn-cs"/>
      </a:defRPr>
    </a:lvl7pPr>
    <a:lvl8pPr marL="2133440" algn="l" defTabSz="609555" rtl="0" eaLnBrk="1" latinLnBrk="0" hangingPunct="1">
      <a:defRPr sz="1200" kern="1200">
        <a:solidFill>
          <a:schemeClr val="tx1"/>
        </a:solidFill>
        <a:latin typeface="+mn-lt"/>
        <a:ea typeface="+mn-ea"/>
        <a:cs typeface="+mn-cs"/>
      </a:defRPr>
    </a:lvl8pPr>
    <a:lvl9pPr marL="2438218" algn="l" defTabSz="609555" rtl="0" eaLnBrk="1" latinLnBrk="0" hangingPunct="1">
      <a:defRPr sz="12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6666DF46-5B30-4412-944D-8E85C0C2D3EC}">
          <p14:sldIdLst>
            <p14:sldId id="256"/>
            <p14:sldId id="555"/>
          </p14:sldIdLst>
        </p14:section>
        <p14:section name="Calibration Theory" id="{DA5FD4DC-F76C-470D-9561-13B41B4722C4}">
          <p14:sldIdLst>
            <p14:sldId id="520"/>
            <p14:sldId id="267"/>
            <p14:sldId id="268"/>
            <p14:sldId id="524"/>
            <p14:sldId id="525"/>
            <p14:sldId id="526"/>
            <p14:sldId id="527"/>
            <p14:sldId id="269"/>
            <p14:sldId id="528"/>
            <p14:sldId id="529"/>
            <p14:sldId id="530"/>
            <p14:sldId id="531"/>
            <p14:sldId id="532"/>
          </p14:sldIdLst>
        </p14:section>
        <p14:section name="Calibration Strategies" id="{ABCA55ED-67FB-41F9-9C8F-DA16ADFB2AE3}">
          <p14:sldIdLst>
            <p14:sldId id="521"/>
            <p14:sldId id="341"/>
            <p14:sldId id="333"/>
            <p14:sldId id="356"/>
            <p14:sldId id="352"/>
            <p14:sldId id="533"/>
            <p14:sldId id="534"/>
            <p14:sldId id="535"/>
            <p14:sldId id="353"/>
            <p14:sldId id="541"/>
            <p14:sldId id="342"/>
            <p14:sldId id="558"/>
            <p14:sldId id="536"/>
            <p14:sldId id="336"/>
            <p14:sldId id="337"/>
            <p14:sldId id="338"/>
            <p14:sldId id="339"/>
            <p14:sldId id="327"/>
            <p14:sldId id="537"/>
          </p14:sldIdLst>
        </p14:section>
        <p14:section name="Parameter Impacts" id="{22957A0C-4DD6-40A3-8690-3CF12F510EED}">
          <p14:sldIdLst>
            <p14:sldId id="522"/>
            <p14:sldId id="257"/>
            <p14:sldId id="259"/>
            <p14:sldId id="260"/>
            <p14:sldId id="265"/>
            <p14:sldId id="538"/>
            <p14:sldId id="539"/>
            <p14:sldId id="270"/>
            <p14:sldId id="262"/>
            <p14:sldId id="271"/>
            <p14:sldId id="263"/>
            <p14:sldId id="264"/>
            <p14:sldId id="272"/>
            <p14:sldId id="273"/>
            <p14:sldId id="274"/>
            <p14:sldId id="276"/>
          </p14:sldIdLst>
        </p14:section>
        <p14:section name="Calibration Metrics" id="{9EBEE7D1-B6D6-4209-9605-11B847AEA691}">
          <p14:sldIdLst>
            <p14:sldId id="542"/>
            <p14:sldId id="543"/>
            <p14:sldId id="365"/>
            <p14:sldId id="366"/>
            <p14:sldId id="367"/>
            <p14:sldId id="369"/>
            <p14:sldId id="368"/>
            <p14:sldId id="370"/>
            <p14:sldId id="362"/>
            <p14:sldId id="371"/>
            <p14:sldId id="372"/>
            <p14:sldId id="373"/>
            <p14:sldId id="559"/>
            <p14:sldId id="384"/>
            <p14:sldId id="380"/>
            <p14:sldId id="560"/>
            <p14:sldId id="381"/>
            <p14:sldId id="382"/>
            <p14:sldId id="383"/>
            <p14:sldId id="377"/>
            <p14:sldId id="378"/>
            <p14:sldId id="379"/>
            <p14:sldId id="385"/>
          </p14:sldIdLst>
        </p14:section>
        <p14:section name="End" id="{258E53FE-84AD-41A8-93C5-CC726940558B}">
          <p14:sldIdLst>
            <p14:sldId id="388"/>
            <p14:sldId id="355"/>
            <p14:sldId id="266"/>
            <p14:sldId id="540"/>
            <p14:sldId id="261"/>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9966" autoAdjust="0"/>
    <p:restoredTop sz="78632" autoAdjust="0"/>
  </p:normalViewPr>
  <p:slideViewPr>
    <p:cSldViewPr snapToGrid="0">
      <p:cViewPr varScale="1">
        <p:scale>
          <a:sx n="121" d="100"/>
          <a:sy n="121" d="100"/>
        </p:scale>
        <p:origin x="1362" y="10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4.xml"/><Relationship Id="rId21" Type="http://schemas.openxmlformats.org/officeDocument/2006/relationships/slide" Target="slides/slide19.xml"/><Relationship Id="rId42" Type="http://schemas.openxmlformats.org/officeDocument/2006/relationships/slide" Target="slides/slide40.xml"/><Relationship Id="rId47" Type="http://schemas.openxmlformats.org/officeDocument/2006/relationships/slide" Target="slides/slide45.xml"/><Relationship Id="rId63" Type="http://schemas.openxmlformats.org/officeDocument/2006/relationships/slide" Target="slides/slide61.xml"/><Relationship Id="rId68" Type="http://schemas.openxmlformats.org/officeDocument/2006/relationships/slide" Target="slides/slide66.xml"/><Relationship Id="rId84" Type="http://schemas.openxmlformats.org/officeDocument/2006/relationships/theme" Target="theme/theme1.xml"/><Relationship Id="rId16" Type="http://schemas.openxmlformats.org/officeDocument/2006/relationships/slide" Target="slides/slide14.xml"/><Relationship Id="rId11" Type="http://schemas.openxmlformats.org/officeDocument/2006/relationships/slide" Target="slides/slide9.xml"/><Relationship Id="rId32" Type="http://schemas.openxmlformats.org/officeDocument/2006/relationships/slide" Target="slides/slide30.xml"/><Relationship Id="rId37" Type="http://schemas.openxmlformats.org/officeDocument/2006/relationships/slide" Target="slides/slide35.xml"/><Relationship Id="rId53" Type="http://schemas.openxmlformats.org/officeDocument/2006/relationships/slide" Target="slides/slide51.xml"/><Relationship Id="rId58" Type="http://schemas.openxmlformats.org/officeDocument/2006/relationships/slide" Target="slides/slide56.xml"/><Relationship Id="rId74" Type="http://schemas.openxmlformats.org/officeDocument/2006/relationships/slide" Target="slides/slide72.xml"/><Relationship Id="rId79" Type="http://schemas.openxmlformats.org/officeDocument/2006/relationships/slide" Target="slides/slide77.xml"/><Relationship Id="rId5" Type="http://schemas.openxmlformats.org/officeDocument/2006/relationships/slide" Target="slides/slide3.xml"/><Relationship Id="rId19" Type="http://schemas.openxmlformats.org/officeDocument/2006/relationships/slide" Target="slides/slide1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slide" Target="slides/slide54.xml"/><Relationship Id="rId64" Type="http://schemas.openxmlformats.org/officeDocument/2006/relationships/slide" Target="slides/slide62.xml"/><Relationship Id="rId69" Type="http://schemas.openxmlformats.org/officeDocument/2006/relationships/slide" Target="slides/slide67.xml"/><Relationship Id="rId77" Type="http://schemas.openxmlformats.org/officeDocument/2006/relationships/slide" Target="slides/slide75.xml"/><Relationship Id="rId8" Type="http://schemas.openxmlformats.org/officeDocument/2006/relationships/slide" Target="slides/slide6.xml"/><Relationship Id="rId51" Type="http://schemas.openxmlformats.org/officeDocument/2006/relationships/slide" Target="slides/slide49.xml"/><Relationship Id="rId72" Type="http://schemas.openxmlformats.org/officeDocument/2006/relationships/slide" Target="slides/slide70.xml"/><Relationship Id="rId80" Type="http://schemas.openxmlformats.org/officeDocument/2006/relationships/slide" Target="slides/slide78.xml"/><Relationship Id="rId85" Type="http://schemas.openxmlformats.org/officeDocument/2006/relationships/tableStyles" Target="tableStyles.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slide" Target="slides/slide57.xml"/><Relationship Id="rId67" Type="http://schemas.openxmlformats.org/officeDocument/2006/relationships/slide" Target="slides/slide65.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slide" Target="slides/slide52.xml"/><Relationship Id="rId62" Type="http://schemas.openxmlformats.org/officeDocument/2006/relationships/slide" Target="slides/slide60.xml"/><Relationship Id="rId70" Type="http://schemas.openxmlformats.org/officeDocument/2006/relationships/slide" Target="slides/slide68.xml"/><Relationship Id="rId75" Type="http://schemas.openxmlformats.org/officeDocument/2006/relationships/slide" Target="slides/slide73.xml"/><Relationship Id="rId83"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slide" Target="slides/slide55.xml"/><Relationship Id="rId10" Type="http://schemas.openxmlformats.org/officeDocument/2006/relationships/slide" Target="slides/slide8.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slide" Target="slides/slide58.xml"/><Relationship Id="rId65" Type="http://schemas.openxmlformats.org/officeDocument/2006/relationships/slide" Target="slides/slide63.xml"/><Relationship Id="rId73" Type="http://schemas.openxmlformats.org/officeDocument/2006/relationships/slide" Target="slides/slide71.xml"/><Relationship Id="rId78" Type="http://schemas.openxmlformats.org/officeDocument/2006/relationships/slide" Target="slides/slide76.xml"/><Relationship Id="rId81"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3" Type="http://schemas.openxmlformats.org/officeDocument/2006/relationships/slide" Target="slides/slide11.xml"/><Relationship Id="rId18" Type="http://schemas.openxmlformats.org/officeDocument/2006/relationships/slide" Target="slides/slide16.xml"/><Relationship Id="rId39" Type="http://schemas.openxmlformats.org/officeDocument/2006/relationships/slide" Target="slides/slide37.xml"/><Relationship Id="rId34" Type="http://schemas.openxmlformats.org/officeDocument/2006/relationships/slide" Target="slides/slide32.xml"/><Relationship Id="rId50" Type="http://schemas.openxmlformats.org/officeDocument/2006/relationships/slide" Target="slides/slide48.xml"/><Relationship Id="rId55" Type="http://schemas.openxmlformats.org/officeDocument/2006/relationships/slide" Target="slides/slide53.xml"/><Relationship Id="rId76" Type="http://schemas.openxmlformats.org/officeDocument/2006/relationships/slide" Target="slides/slide74.xml"/><Relationship Id="rId7" Type="http://schemas.openxmlformats.org/officeDocument/2006/relationships/slide" Target="slides/slide5.xml"/><Relationship Id="rId71" Type="http://schemas.openxmlformats.org/officeDocument/2006/relationships/slide" Target="slides/slide69.xml"/><Relationship Id="rId2" Type="http://schemas.openxmlformats.org/officeDocument/2006/relationships/slideMaster" Target="slideMasters/slideMaster2.xml"/><Relationship Id="rId29" Type="http://schemas.openxmlformats.org/officeDocument/2006/relationships/slide" Target="slides/slide27.xml"/><Relationship Id="rId24" Type="http://schemas.openxmlformats.org/officeDocument/2006/relationships/slide" Target="slides/slide22.xml"/><Relationship Id="rId40" Type="http://schemas.openxmlformats.org/officeDocument/2006/relationships/slide" Target="slides/slide38.xml"/><Relationship Id="rId45" Type="http://schemas.openxmlformats.org/officeDocument/2006/relationships/slide" Target="slides/slide43.xml"/><Relationship Id="rId66" Type="http://schemas.openxmlformats.org/officeDocument/2006/relationships/slide" Target="slides/slide64.xml"/><Relationship Id="rId61" Type="http://schemas.openxmlformats.org/officeDocument/2006/relationships/slide" Target="slides/slide59.xml"/><Relationship Id="rId82"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13DD162-205C-46A5-9F87-71CC4988AA3C}" type="doc">
      <dgm:prSet loTypeId="urn:microsoft.com/office/officeart/2005/8/layout/vList2" loCatId="list" qsTypeId="urn:microsoft.com/office/officeart/2005/8/quickstyle/simple1" qsCatId="simple" csTypeId="urn:microsoft.com/office/officeart/2005/8/colors/accent1_2" csCatId="accent1"/>
      <dgm:spPr/>
      <dgm:t>
        <a:bodyPr/>
        <a:lstStyle/>
        <a:p>
          <a:endParaRPr lang="en-US"/>
        </a:p>
      </dgm:t>
    </dgm:pt>
    <dgm:pt modelId="{C15CA461-321E-47F2-966A-09F4D4A0F78D}">
      <dgm:prSet/>
      <dgm:spPr/>
      <dgm:t>
        <a:bodyPr/>
        <a:lstStyle/>
        <a:p>
          <a:r>
            <a:rPr lang="en-US" dirty="0"/>
            <a:t>Calibration Theory</a:t>
          </a:r>
        </a:p>
      </dgm:t>
    </dgm:pt>
    <dgm:pt modelId="{FE575B79-F0D8-4E82-B926-192E8E3F99AB}" type="parTrans" cxnId="{A4A20590-1ABF-4519-A9F1-640D1546BE7A}">
      <dgm:prSet/>
      <dgm:spPr/>
      <dgm:t>
        <a:bodyPr/>
        <a:lstStyle/>
        <a:p>
          <a:endParaRPr lang="en-US"/>
        </a:p>
      </dgm:t>
    </dgm:pt>
    <dgm:pt modelId="{64523A74-CD08-45D0-89F2-C5B9BC8AF182}" type="sibTrans" cxnId="{A4A20590-1ABF-4519-A9F1-640D1546BE7A}">
      <dgm:prSet/>
      <dgm:spPr/>
      <dgm:t>
        <a:bodyPr/>
        <a:lstStyle/>
        <a:p>
          <a:endParaRPr lang="en-US"/>
        </a:p>
      </dgm:t>
    </dgm:pt>
    <dgm:pt modelId="{27B6F738-F3C0-4CDC-AE6F-9D1DC0D4DC95}">
      <dgm:prSet/>
      <dgm:spPr/>
      <dgm:t>
        <a:bodyPr/>
        <a:lstStyle/>
        <a:p>
          <a:r>
            <a:rPr lang="en-US"/>
            <a:t>Calibration Strategies</a:t>
          </a:r>
        </a:p>
      </dgm:t>
    </dgm:pt>
    <dgm:pt modelId="{90038155-4021-4CD0-A800-A1634EC103ED}" type="parTrans" cxnId="{38977548-C4D7-410A-8796-7139F0B15D9B}">
      <dgm:prSet/>
      <dgm:spPr/>
      <dgm:t>
        <a:bodyPr/>
        <a:lstStyle/>
        <a:p>
          <a:endParaRPr lang="en-US"/>
        </a:p>
      </dgm:t>
    </dgm:pt>
    <dgm:pt modelId="{359F0CDE-862B-4879-A510-F1DD50F91DE2}" type="sibTrans" cxnId="{38977548-C4D7-410A-8796-7139F0B15D9B}">
      <dgm:prSet/>
      <dgm:spPr/>
      <dgm:t>
        <a:bodyPr/>
        <a:lstStyle/>
        <a:p>
          <a:endParaRPr lang="en-US"/>
        </a:p>
      </dgm:t>
    </dgm:pt>
    <dgm:pt modelId="{6C525A5A-F03E-4336-A201-FB2960AAB9D7}">
      <dgm:prSet/>
      <dgm:spPr/>
      <dgm:t>
        <a:bodyPr/>
        <a:lstStyle/>
        <a:p>
          <a:r>
            <a:rPr lang="en-US"/>
            <a:t>Parameter Impacts</a:t>
          </a:r>
        </a:p>
      </dgm:t>
    </dgm:pt>
    <dgm:pt modelId="{A0066574-B66F-4E40-9073-23BAF3061CAE}" type="parTrans" cxnId="{D0F742DF-FB1F-4BDB-A739-5B12453B40B0}">
      <dgm:prSet/>
      <dgm:spPr/>
      <dgm:t>
        <a:bodyPr/>
        <a:lstStyle/>
        <a:p>
          <a:endParaRPr lang="en-US"/>
        </a:p>
      </dgm:t>
    </dgm:pt>
    <dgm:pt modelId="{49AD358F-869C-4DF4-A3B3-F5D584110C54}" type="sibTrans" cxnId="{D0F742DF-FB1F-4BDB-A739-5B12453B40B0}">
      <dgm:prSet/>
      <dgm:spPr/>
      <dgm:t>
        <a:bodyPr/>
        <a:lstStyle/>
        <a:p>
          <a:endParaRPr lang="en-US"/>
        </a:p>
      </dgm:t>
    </dgm:pt>
    <dgm:pt modelId="{04D5D14C-48C2-4DA6-BA1D-A5F375FEBD1A}">
      <dgm:prSet/>
      <dgm:spPr/>
      <dgm:t>
        <a:bodyPr/>
        <a:lstStyle/>
        <a:p>
          <a:r>
            <a:rPr lang="en-US"/>
            <a:t>Calibration Metrics</a:t>
          </a:r>
        </a:p>
      </dgm:t>
    </dgm:pt>
    <dgm:pt modelId="{247CC025-89F2-4890-970A-18F189B2A1AD}" type="parTrans" cxnId="{9FC5EC9E-289A-4EC4-9C49-9AD4A1D37E17}">
      <dgm:prSet/>
      <dgm:spPr/>
      <dgm:t>
        <a:bodyPr/>
        <a:lstStyle/>
        <a:p>
          <a:endParaRPr lang="en-US"/>
        </a:p>
      </dgm:t>
    </dgm:pt>
    <dgm:pt modelId="{8D3ACB88-D160-43A5-A15A-EC49AF2D7CC5}" type="sibTrans" cxnId="{9FC5EC9E-289A-4EC4-9C49-9AD4A1D37E17}">
      <dgm:prSet/>
      <dgm:spPr/>
      <dgm:t>
        <a:bodyPr/>
        <a:lstStyle/>
        <a:p>
          <a:endParaRPr lang="en-US"/>
        </a:p>
      </dgm:t>
    </dgm:pt>
    <dgm:pt modelId="{FE191AF3-9211-45F7-8674-93CA1DA5F43C}" type="pres">
      <dgm:prSet presAssocID="{913DD162-205C-46A5-9F87-71CC4988AA3C}" presName="linear" presStyleCnt="0">
        <dgm:presLayoutVars>
          <dgm:animLvl val="lvl"/>
          <dgm:resizeHandles val="exact"/>
        </dgm:presLayoutVars>
      </dgm:prSet>
      <dgm:spPr/>
    </dgm:pt>
    <dgm:pt modelId="{28D0BB68-0279-4000-BF68-8C42061CA3B6}" type="pres">
      <dgm:prSet presAssocID="{C15CA461-321E-47F2-966A-09F4D4A0F78D}" presName="parentText" presStyleLbl="node1" presStyleIdx="0" presStyleCnt="4">
        <dgm:presLayoutVars>
          <dgm:chMax val="0"/>
          <dgm:bulletEnabled val="1"/>
        </dgm:presLayoutVars>
      </dgm:prSet>
      <dgm:spPr/>
    </dgm:pt>
    <dgm:pt modelId="{5D9AD7E8-77F2-46F2-9338-F825CD875194}" type="pres">
      <dgm:prSet presAssocID="{64523A74-CD08-45D0-89F2-C5B9BC8AF182}" presName="spacer" presStyleCnt="0"/>
      <dgm:spPr/>
    </dgm:pt>
    <dgm:pt modelId="{19D9C094-0653-47D4-82B5-820670F4AA26}" type="pres">
      <dgm:prSet presAssocID="{27B6F738-F3C0-4CDC-AE6F-9D1DC0D4DC95}" presName="parentText" presStyleLbl="node1" presStyleIdx="1" presStyleCnt="4">
        <dgm:presLayoutVars>
          <dgm:chMax val="0"/>
          <dgm:bulletEnabled val="1"/>
        </dgm:presLayoutVars>
      </dgm:prSet>
      <dgm:spPr/>
    </dgm:pt>
    <dgm:pt modelId="{CE077744-335A-4194-BC5F-6C699960716D}" type="pres">
      <dgm:prSet presAssocID="{359F0CDE-862B-4879-A510-F1DD50F91DE2}" presName="spacer" presStyleCnt="0"/>
      <dgm:spPr/>
    </dgm:pt>
    <dgm:pt modelId="{21D73DF0-F492-4249-8F07-5A2EC276A6AA}" type="pres">
      <dgm:prSet presAssocID="{6C525A5A-F03E-4336-A201-FB2960AAB9D7}" presName="parentText" presStyleLbl="node1" presStyleIdx="2" presStyleCnt="4">
        <dgm:presLayoutVars>
          <dgm:chMax val="0"/>
          <dgm:bulletEnabled val="1"/>
        </dgm:presLayoutVars>
      </dgm:prSet>
      <dgm:spPr/>
    </dgm:pt>
    <dgm:pt modelId="{F9452017-B993-4C87-A44F-F8F1DC4802E4}" type="pres">
      <dgm:prSet presAssocID="{49AD358F-869C-4DF4-A3B3-F5D584110C54}" presName="spacer" presStyleCnt="0"/>
      <dgm:spPr/>
    </dgm:pt>
    <dgm:pt modelId="{ECC9D0BC-1653-47CB-896A-5F22C9D44AB2}" type="pres">
      <dgm:prSet presAssocID="{04D5D14C-48C2-4DA6-BA1D-A5F375FEBD1A}" presName="parentText" presStyleLbl="node1" presStyleIdx="3" presStyleCnt="4">
        <dgm:presLayoutVars>
          <dgm:chMax val="0"/>
          <dgm:bulletEnabled val="1"/>
        </dgm:presLayoutVars>
      </dgm:prSet>
      <dgm:spPr/>
    </dgm:pt>
  </dgm:ptLst>
  <dgm:cxnLst>
    <dgm:cxn modelId="{05DA8A28-A11B-4C00-BF1F-1C03941627C4}" type="presOf" srcId="{913DD162-205C-46A5-9F87-71CC4988AA3C}" destId="{FE191AF3-9211-45F7-8674-93CA1DA5F43C}" srcOrd="0" destOrd="0" presId="urn:microsoft.com/office/officeart/2005/8/layout/vList2"/>
    <dgm:cxn modelId="{38977548-C4D7-410A-8796-7139F0B15D9B}" srcId="{913DD162-205C-46A5-9F87-71CC4988AA3C}" destId="{27B6F738-F3C0-4CDC-AE6F-9D1DC0D4DC95}" srcOrd="1" destOrd="0" parTransId="{90038155-4021-4CD0-A800-A1634EC103ED}" sibTransId="{359F0CDE-862B-4879-A510-F1DD50F91DE2}"/>
    <dgm:cxn modelId="{B42E2569-1CEC-4B44-8953-6BFA6F61146C}" type="presOf" srcId="{6C525A5A-F03E-4336-A201-FB2960AAB9D7}" destId="{21D73DF0-F492-4249-8F07-5A2EC276A6AA}" srcOrd="0" destOrd="0" presId="urn:microsoft.com/office/officeart/2005/8/layout/vList2"/>
    <dgm:cxn modelId="{BAB35F7F-6E04-4D01-8C37-6C9E3BE855FC}" type="presOf" srcId="{04D5D14C-48C2-4DA6-BA1D-A5F375FEBD1A}" destId="{ECC9D0BC-1653-47CB-896A-5F22C9D44AB2}" srcOrd="0" destOrd="0" presId="urn:microsoft.com/office/officeart/2005/8/layout/vList2"/>
    <dgm:cxn modelId="{A4A20590-1ABF-4519-A9F1-640D1546BE7A}" srcId="{913DD162-205C-46A5-9F87-71CC4988AA3C}" destId="{C15CA461-321E-47F2-966A-09F4D4A0F78D}" srcOrd="0" destOrd="0" parTransId="{FE575B79-F0D8-4E82-B926-192E8E3F99AB}" sibTransId="{64523A74-CD08-45D0-89F2-C5B9BC8AF182}"/>
    <dgm:cxn modelId="{D4929194-3188-4688-AA54-79A9B3BB75AD}" type="presOf" srcId="{C15CA461-321E-47F2-966A-09F4D4A0F78D}" destId="{28D0BB68-0279-4000-BF68-8C42061CA3B6}" srcOrd="0" destOrd="0" presId="urn:microsoft.com/office/officeart/2005/8/layout/vList2"/>
    <dgm:cxn modelId="{FA882E9E-A3BD-4EC4-8512-A9FDD9C087BB}" type="presOf" srcId="{27B6F738-F3C0-4CDC-AE6F-9D1DC0D4DC95}" destId="{19D9C094-0653-47D4-82B5-820670F4AA26}" srcOrd="0" destOrd="0" presId="urn:microsoft.com/office/officeart/2005/8/layout/vList2"/>
    <dgm:cxn modelId="{9FC5EC9E-289A-4EC4-9C49-9AD4A1D37E17}" srcId="{913DD162-205C-46A5-9F87-71CC4988AA3C}" destId="{04D5D14C-48C2-4DA6-BA1D-A5F375FEBD1A}" srcOrd="3" destOrd="0" parTransId="{247CC025-89F2-4890-970A-18F189B2A1AD}" sibTransId="{8D3ACB88-D160-43A5-A15A-EC49AF2D7CC5}"/>
    <dgm:cxn modelId="{D0F742DF-FB1F-4BDB-A739-5B12453B40B0}" srcId="{913DD162-205C-46A5-9F87-71CC4988AA3C}" destId="{6C525A5A-F03E-4336-A201-FB2960AAB9D7}" srcOrd="2" destOrd="0" parTransId="{A0066574-B66F-4E40-9073-23BAF3061CAE}" sibTransId="{49AD358F-869C-4DF4-A3B3-F5D584110C54}"/>
    <dgm:cxn modelId="{B08410B9-5049-4945-B3BC-3615F6BF221B}" type="presParOf" srcId="{FE191AF3-9211-45F7-8674-93CA1DA5F43C}" destId="{28D0BB68-0279-4000-BF68-8C42061CA3B6}" srcOrd="0" destOrd="0" presId="urn:microsoft.com/office/officeart/2005/8/layout/vList2"/>
    <dgm:cxn modelId="{51C5BC36-2765-4BD7-9824-6F0569C6EC8E}" type="presParOf" srcId="{FE191AF3-9211-45F7-8674-93CA1DA5F43C}" destId="{5D9AD7E8-77F2-46F2-9338-F825CD875194}" srcOrd="1" destOrd="0" presId="urn:microsoft.com/office/officeart/2005/8/layout/vList2"/>
    <dgm:cxn modelId="{8C31210D-87E7-43D5-A849-93AA8B2F9127}" type="presParOf" srcId="{FE191AF3-9211-45F7-8674-93CA1DA5F43C}" destId="{19D9C094-0653-47D4-82B5-820670F4AA26}" srcOrd="2" destOrd="0" presId="urn:microsoft.com/office/officeart/2005/8/layout/vList2"/>
    <dgm:cxn modelId="{84112484-CC23-43C6-9CFE-16C519427738}" type="presParOf" srcId="{FE191AF3-9211-45F7-8674-93CA1DA5F43C}" destId="{CE077744-335A-4194-BC5F-6C699960716D}" srcOrd="3" destOrd="0" presId="urn:microsoft.com/office/officeart/2005/8/layout/vList2"/>
    <dgm:cxn modelId="{1A362F2A-9BDC-4B44-B93C-D6720844DA4A}" type="presParOf" srcId="{FE191AF3-9211-45F7-8674-93CA1DA5F43C}" destId="{21D73DF0-F492-4249-8F07-5A2EC276A6AA}" srcOrd="4" destOrd="0" presId="urn:microsoft.com/office/officeart/2005/8/layout/vList2"/>
    <dgm:cxn modelId="{C5E49341-7F39-4195-8111-9F092A463770}" type="presParOf" srcId="{FE191AF3-9211-45F7-8674-93CA1DA5F43C}" destId="{F9452017-B993-4C87-A44F-F8F1DC4802E4}" srcOrd="5" destOrd="0" presId="urn:microsoft.com/office/officeart/2005/8/layout/vList2"/>
    <dgm:cxn modelId="{586CB46D-F2F0-4921-8D37-075300ED6D1F}" type="presParOf" srcId="{FE191AF3-9211-45F7-8674-93CA1DA5F43C}" destId="{ECC9D0BC-1653-47CB-896A-5F22C9D44AB2}" srcOrd="6"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8D0BB68-0279-4000-BF68-8C42061CA3B6}">
      <dsp:nvSpPr>
        <dsp:cNvPr id="0" name=""/>
        <dsp:cNvSpPr/>
      </dsp:nvSpPr>
      <dsp:spPr>
        <a:xfrm>
          <a:off x="0" y="31779"/>
          <a:ext cx="10515600" cy="983384"/>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56210" tIns="156210" rIns="156210" bIns="156210" numCol="1" spcCol="1270" anchor="ctr" anchorCtr="0">
          <a:noAutofit/>
        </a:bodyPr>
        <a:lstStyle/>
        <a:p>
          <a:pPr marL="0" lvl="0" indent="0" algn="l" defTabSz="1822450">
            <a:lnSpc>
              <a:spcPct val="90000"/>
            </a:lnSpc>
            <a:spcBef>
              <a:spcPct val="0"/>
            </a:spcBef>
            <a:spcAft>
              <a:spcPct val="35000"/>
            </a:spcAft>
            <a:buNone/>
          </a:pPr>
          <a:r>
            <a:rPr lang="en-US" sz="4100" kern="1200" dirty="0"/>
            <a:t>Calibration Theory</a:t>
          </a:r>
        </a:p>
      </dsp:txBody>
      <dsp:txXfrm>
        <a:off x="48005" y="79784"/>
        <a:ext cx="10419590" cy="887374"/>
      </dsp:txXfrm>
    </dsp:sp>
    <dsp:sp modelId="{19D9C094-0653-47D4-82B5-820670F4AA26}">
      <dsp:nvSpPr>
        <dsp:cNvPr id="0" name=""/>
        <dsp:cNvSpPr/>
      </dsp:nvSpPr>
      <dsp:spPr>
        <a:xfrm>
          <a:off x="0" y="1133244"/>
          <a:ext cx="10515600" cy="983384"/>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56210" tIns="156210" rIns="156210" bIns="156210" numCol="1" spcCol="1270" anchor="ctr" anchorCtr="0">
          <a:noAutofit/>
        </a:bodyPr>
        <a:lstStyle/>
        <a:p>
          <a:pPr marL="0" lvl="0" indent="0" algn="l" defTabSz="1822450">
            <a:lnSpc>
              <a:spcPct val="90000"/>
            </a:lnSpc>
            <a:spcBef>
              <a:spcPct val="0"/>
            </a:spcBef>
            <a:spcAft>
              <a:spcPct val="35000"/>
            </a:spcAft>
            <a:buNone/>
          </a:pPr>
          <a:r>
            <a:rPr lang="en-US" sz="4100" kern="1200"/>
            <a:t>Calibration Strategies</a:t>
          </a:r>
        </a:p>
      </dsp:txBody>
      <dsp:txXfrm>
        <a:off x="48005" y="1181249"/>
        <a:ext cx="10419590" cy="887374"/>
      </dsp:txXfrm>
    </dsp:sp>
    <dsp:sp modelId="{21D73DF0-F492-4249-8F07-5A2EC276A6AA}">
      <dsp:nvSpPr>
        <dsp:cNvPr id="0" name=""/>
        <dsp:cNvSpPr/>
      </dsp:nvSpPr>
      <dsp:spPr>
        <a:xfrm>
          <a:off x="0" y="2234709"/>
          <a:ext cx="10515600" cy="983384"/>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56210" tIns="156210" rIns="156210" bIns="156210" numCol="1" spcCol="1270" anchor="ctr" anchorCtr="0">
          <a:noAutofit/>
        </a:bodyPr>
        <a:lstStyle/>
        <a:p>
          <a:pPr marL="0" lvl="0" indent="0" algn="l" defTabSz="1822450">
            <a:lnSpc>
              <a:spcPct val="90000"/>
            </a:lnSpc>
            <a:spcBef>
              <a:spcPct val="0"/>
            </a:spcBef>
            <a:spcAft>
              <a:spcPct val="35000"/>
            </a:spcAft>
            <a:buNone/>
          </a:pPr>
          <a:r>
            <a:rPr lang="en-US" sz="4100" kern="1200"/>
            <a:t>Parameter Impacts</a:t>
          </a:r>
        </a:p>
      </dsp:txBody>
      <dsp:txXfrm>
        <a:off x="48005" y="2282714"/>
        <a:ext cx="10419590" cy="887374"/>
      </dsp:txXfrm>
    </dsp:sp>
    <dsp:sp modelId="{ECC9D0BC-1653-47CB-896A-5F22C9D44AB2}">
      <dsp:nvSpPr>
        <dsp:cNvPr id="0" name=""/>
        <dsp:cNvSpPr/>
      </dsp:nvSpPr>
      <dsp:spPr>
        <a:xfrm>
          <a:off x="0" y="3336174"/>
          <a:ext cx="10515600" cy="983384"/>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56210" tIns="156210" rIns="156210" bIns="156210" numCol="1" spcCol="1270" anchor="ctr" anchorCtr="0">
          <a:noAutofit/>
        </a:bodyPr>
        <a:lstStyle/>
        <a:p>
          <a:pPr marL="0" lvl="0" indent="0" algn="l" defTabSz="1822450">
            <a:lnSpc>
              <a:spcPct val="90000"/>
            </a:lnSpc>
            <a:spcBef>
              <a:spcPct val="0"/>
            </a:spcBef>
            <a:spcAft>
              <a:spcPct val="35000"/>
            </a:spcAft>
            <a:buNone/>
          </a:pPr>
          <a:r>
            <a:rPr lang="en-US" sz="4100" kern="1200"/>
            <a:t>Calibration Metrics</a:t>
          </a:r>
        </a:p>
      </dsp:txBody>
      <dsp:txXfrm>
        <a:off x="48005" y="3384179"/>
        <a:ext cx="10419590" cy="887374"/>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2C95699-F1DC-413B-8520-2CB7E403BB38}" type="datetimeFigureOut">
              <a:rPr lang="en-US" smtClean="0"/>
              <a:t>6/30/2026</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7F8193A-64E6-453E-9C75-2B365D2B5D2D}" type="slidenum">
              <a:rPr lang="en-US" smtClean="0"/>
              <a:t>‹#›</a:t>
            </a:fld>
            <a:endParaRPr lang="en-US"/>
          </a:p>
        </p:txBody>
      </p:sp>
    </p:spTree>
    <p:extLst>
      <p:ext uri="{BB962C8B-B14F-4D97-AF65-F5344CB8AC3E}">
        <p14:creationId xmlns:p14="http://schemas.microsoft.com/office/powerpoint/2010/main" val="226458787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78.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I’ll be presenting on model calibration.  At this point in the class, you guys have learned about different components to HMS, like the baseflow, transform and losses.  This presentation brings all of what you learned together through the process of calibration.  </a:t>
            </a:r>
          </a:p>
          <a:p>
            <a:r>
              <a:rPr lang="en-US" dirty="0"/>
              <a:t>Model is set up with our components and methods, now we want to calibrate or adjust the parameters to the model so results make sense</a:t>
            </a:r>
          </a:p>
          <a:p>
            <a:endParaRPr lang="en-US" dirty="0"/>
          </a:p>
          <a:p>
            <a:endParaRPr lang="en-US" dirty="0"/>
          </a:p>
          <a:p>
            <a:endParaRPr lang="en-US" dirty="0"/>
          </a:p>
          <a:p>
            <a:endParaRPr lang="en-US" dirty="0"/>
          </a:p>
        </p:txBody>
      </p:sp>
      <p:sp>
        <p:nvSpPr>
          <p:cNvPr id="4" name="Slide Number Placeholder 3"/>
          <p:cNvSpPr>
            <a:spLocks noGrp="1"/>
          </p:cNvSpPr>
          <p:nvPr>
            <p:ph type="sldNum" sz="quarter" idx="5"/>
          </p:nvPr>
        </p:nvSpPr>
        <p:spPr/>
        <p:txBody>
          <a:bodyPr/>
          <a:lstStyle/>
          <a:p>
            <a:fld id="{47F8193A-64E6-453E-9C75-2B365D2B5D2D}" type="slidenum">
              <a:rPr lang="en-US" smtClean="0"/>
              <a:t>1</a:t>
            </a:fld>
            <a:endParaRPr lang="en-US"/>
          </a:p>
        </p:txBody>
      </p:sp>
    </p:spTree>
    <p:extLst>
      <p:ext uri="{BB962C8B-B14F-4D97-AF65-F5344CB8AC3E}">
        <p14:creationId xmlns:p14="http://schemas.microsoft.com/office/powerpoint/2010/main" val="122073300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 define model parameters as any numeric value or functional relationship that controls model response behavior.  Here we have an example of the deficit and constant loss parameters for the loss method and the temperature index method which control snow accumulation and melt.  Some parameters are generally fixed, such as the subbasin area.  Others you want to change per calibration event, such as your constant loss.  Other parameters can be functional relationships such as the </a:t>
            </a:r>
            <a:r>
              <a:rPr lang="en-US" dirty="0" err="1"/>
              <a:t>meltrate</a:t>
            </a:r>
            <a:r>
              <a:rPr lang="en-US" dirty="0"/>
              <a:t> function.  </a:t>
            </a:r>
          </a:p>
          <a:p>
            <a:endParaRPr lang="en-US" dirty="0"/>
          </a:p>
        </p:txBody>
      </p:sp>
      <p:sp>
        <p:nvSpPr>
          <p:cNvPr id="4" name="Slide Number Placeholder 3"/>
          <p:cNvSpPr>
            <a:spLocks noGrp="1"/>
          </p:cNvSpPr>
          <p:nvPr>
            <p:ph type="sldNum" sz="quarter" idx="5"/>
          </p:nvPr>
        </p:nvSpPr>
        <p:spPr/>
        <p:txBody>
          <a:bodyPr/>
          <a:lstStyle/>
          <a:p>
            <a:fld id="{7AA959C0-6020-4A12-B5B4-7F2E5C334413}" type="slidenum">
              <a:rPr lang="en-US" smtClean="0"/>
              <a:t>10</a:t>
            </a:fld>
            <a:endParaRPr lang="en-US"/>
          </a:p>
        </p:txBody>
      </p:sp>
    </p:spTree>
    <p:extLst>
      <p:ext uri="{BB962C8B-B14F-4D97-AF65-F5344CB8AC3E}">
        <p14:creationId xmlns:p14="http://schemas.microsoft.com/office/powerpoint/2010/main" val="157751138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There is a four-step process to calibrating a hydrologic model.</a:t>
            </a:r>
          </a:p>
          <a:p>
            <a:endParaRPr lang="en-US" dirty="0"/>
          </a:p>
          <a:p>
            <a:r>
              <a:rPr lang="en-US" dirty="0"/>
              <a:t>First you must determine a set of initial parameters to get the model to run and assess the initial performance of the model. There are helpful tools for getting useful parameters based on data about the watershed.</a:t>
            </a:r>
          </a:p>
          <a:p>
            <a:endParaRPr lang="en-US" dirty="0"/>
          </a:p>
          <a:p>
            <a:r>
              <a:rPr lang="en-US" dirty="0"/>
              <a:t>Next you will begin to adjust the model parameters so that the agreement between the model and observed data begins to improve.</a:t>
            </a:r>
          </a:p>
          <a:p>
            <a:endParaRPr lang="en-US" dirty="0"/>
          </a:p>
          <a:p>
            <a:r>
              <a:rPr lang="en-US" dirty="0"/>
              <a:t>With each change in parameters, take the time to assess how the model performance changes. Then, go back to the parameter adjustment, and iterate. You will loop between step 2 and 3 many times, even if the initial parameter estimates aren’t bad.</a:t>
            </a:r>
          </a:p>
          <a:p>
            <a:endParaRPr lang="en-US" dirty="0"/>
          </a:p>
          <a:p>
            <a:r>
              <a:rPr lang="en-US" dirty="0"/>
              <a:t>Finally, once you have a candidate set of calibration parameters, you will run a validation simulation, which helps ensure your parameters are useful outside of the event you used for calibration.</a:t>
            </a:r>
          </a:p>
        </p:txBody>
      </p:sp>
      <p:sp>
        <p:nvSpPr>
          <p:cNvPr id="4" name="Slide Number Placeholder 3"/>
          <p:cNvSpPr>
            <a:spLocks noGrp="1"/>
          </p:cNvSpPr>
          <p:nvPr>
            <p:ph type="sldNum" sz="quarter" idx="5"/>
          </p:nvPr>
        </p:nvSpPr>
        <p:spPr/>
        <p:txBody>
          <a:bodyPr/>
          <a:lstStyle/>
          <a:p>
            <a:fld id="{7AA959C0-6020-4A12-B5B4-7F2E5C334413}" type="slidenum">
              <a:rPr lang="en-US" smtClean="0"/>
              <a:t>11</a:t>
            </a:fld>
            <a:endParaRPr lang="en-US"/>
          </a:p>
        </p:txBody>
      </p:sp>
    </p:spTree>
    <p:extLst>
      <p:ext uri="{BB962C8B-B14F-4D97-AF65-F5344CB8AC3E}">
        <p14:creationId xmlns:p14="http://schemas.microsoft.com/office/powerpoint/2010/main" val="29858939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HMS does not provide default values for model parameters. It is up to the user to provide reasonable starting values for model process parameters.</a:t>
            </a:r>
          </a:p>
          <a:p>
            <a:endParaRPr lang="en-US" dirty="0"/>
          </a:p>
          <a:p>
            <a:r>
              <a:rPr lang="en-US" dirty="0"/>
              <a:t>Experienced modelers can draw on knowledge of similar models to choose reasonable starting parameters. Models for similar watersheds may have similar parameters and parameter values from previous model calibrations may provide good starting points.</a:t>
            </a:r>
          </a:p>
          <a:p>
            <a:endParaRPr lang="en-US" dirty="0"/>
          </a:p>
          <a:p>
            <a:r>
              <a:rPr lang="en-US" dirty="0"/>
              <a:t>Data-driven approaches use physical information to estimate model parameter values. Typically, these estimates are driven by data such as soil surveys, land use/land cover and imperviousness data, basin physical characteristics, and so on.</a:t>
            </a:r>
          </a:p>
          <a:p>
            <a:endParaRPr lang="en-US" dirty="0"/>
          </a:p>
        </p:txBody>
      </p:sp>
      <p:sp>
        <p:nvSpPr>
          <p:cNvPr id="4" name="Slide Number Placeholder 3"/>
          <p:cNvSpPr>
            <a:spLocks noGrp="1"/>
          </p:cNvSpPr>
          <p:nvPr>
            <p:ph type="sldNum" sz="quarter" idx="5"/>
          </p:nvPr>
        </p:nvSpPr>
        <p:spPr/>
        <p:txBody>
          <a:bodyPr/>
          <a:lstStyle/>
          <a:p>
            <a:fld id="{7AA959C0-6020-4A12-B5B4-7F2E5C334413}" type="slidenum">
              <a:rPr lang="en-US" smtClean="0"/>
              <a:t>12</a:t>
            </a:fld>
            <a:endParaRPr lang="en-US"/>
          </a:p>
        </p:txBody>
      </p:sp>
    </p:spTree>
    <p:extLst>
      <p:ext uri="{BB962C8B-B14F-4D97-AF65-F5344CB8AC3E}">
        <p14:creationId xmlns:p14="http://schemas.microsoft.com/office/powerpoint/2010/main" val="327946157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Here are some simple rules for a successful calibration.</a:t>
            </a:r>
          </a:p>
          <a:p>
            <a:endParaRPr lang="en-US" dirty="0"/>
          </a:p>
          <a:p>
            <a:r>
              <a:rPr lang="en-US" dirty="0"/>
              <a:t>First, work upstream to downstream. Get a small area performing well, and then move downstream – and leave the smaller areas alone when adjusting parameters further downstream. In the image shown, you would calibrate S1 and S2 above the Marion junction first, and then calibrate S3, S4 and the Indian Creek reach next at the Outlet junction. When calibrating for the Outlet junction you should leave everything above the Marion junction alone once the performance at Marion is satisfactory.</a:t>
            </a:r>
          </a:p>
          <a:p>
            <a:endParaRPr lang="en-US" dirty="0"/>
          </a:p>
          <a:p>
            <a:r>
              <a:rPr lang="en-US" dirty="0"/>
              <a:t>When calibrating, keep in mind what ranges for a parameter are reasonable. If you are pushing against the boundary of reasonable values in your calibration, perhaps you need to be adjusting something else to bring that parameter back into range.</a:t>
            </a:r>
          </a:p>
          <a:p>
            <a:endParaRPr lang="en-US" dirty="0"/>
          </a:p>
          <a:p>
            <a:r>
              <a:rPr lang="en-US" dirty="0"/>
              <a:t>Consider why the model is behaving the way it is and consider the physical explanation for hydrologic behavior. Look at physical information to explain why the model behaves differently in different parts of the watershed. For example, parts of the watershed with poorly drained soils should probably have a lower infiltration rate than areas with well drained soils.</a:t>
            </a:r>
          </a:p>
          <a:p>
            <a:endParaRPr lang="en-US" dirty="0"/>
          </a:p>
          <a:p>
            <a:r>
              <a:rPr lang="en-US" dirty="0"/>
              <a:t>To really get a sense of the magnitude and direction of change on model performance you get by changing a parameter, change one parameter at a time and re-run the model. Then when you feel good about the model performance in one aspect (such as timing or volume) you can move on to another parameter to change that parameter. This isolates the effects of the parameters and gives you feedback on how sensitive the model performance is to it.</a:t>
            </a:r>
          </a:p>
        </p:txBody>
      </p:sp>
      <p:sp>
        <p:nvSpPr>
          <p:cNvPr id="4" name="Slide Number Placeholder 3"/>
          <p:cNvSpPr>
            <a:spLocks noGrp="1"/>
          </p:cNvSpPr>
          <p:nvPr>
            <p:ph type="sldNum" sz="quarter" idx="5"/>
          </p:nvPr>
        </p:nvSpPr>
        <p:spPr/>
        <p:txBody>
          <a:bodyPr/>
          <a:lstStyle/>
          <a:p>
            <a:fld id="{7AA959C0-6020-4A12-B5B4-7F2E5C334413}" type="slidenum">
              <a:rPr lang="en-US" smtClean="0"/>
              <a:t>13</a:t>
            </a:fld>
            <a:endParaRPr lang="en-US"/>
          </a:p>
        </p:txBody>
      </p:sp>
    </p:spTree>
    <p:extLst>
      <p:ext uri="{BB962C8B-B14F-4D97-AF65-F5344CB8AC3E}">
        <p14:creationId xmlns:p14="http://schemas.microsoft.com/office/powerpoint/2010/main" val="2142855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 order to assess model agreement, you need to be able to compare the model output to observed data. In HEC-HMS, observed data is shown in black, with the simulated results in blue.</a:t>
            </a:r>
          </a:p>
          <a:p>
            <a:endParaRPr lang="en-US" dirty="0"/>
          </a:p>
          <a:p>
            <a:r>
              <a:rPr lang="en-US" dirty="0"/>
              <a:t>Visual agreement is the first step. It lets you qualitatively assess things like timing, volume, hydrograph shape, and so on. When you’re calibrating you can get a long ways just by using a visual comparison. Eventually you get to a point where it’s hard to know objectively whether one parameter set is better than another, and goodness-of-fit metrics can help. They can also give you an idea of how good your agreement is numerically.</a:t>
            </a:r>
          </a:p>
          <a:p>
            <a:endParaRPr lang="en-US" dirty="0"/>
          </a:p>
          <a:p>
            <a:r>
              <a:rPr lang="en-US" dirty="0"/>
              <a:t>Four common goodness-of-fit metrics are shown here. </a:t>
            </a:r>
          </a:p>
          <a:p>
            <a:r>
              <a:rPr lang="en-US" dirty="0"/>
              <a:t>There are guidelines for what values of these goodness-of-fit metrics describe good agreement between the model and observed data. These concepts will be discussed </a:t>
            </a:r>
            <a:r>
              <a:rPr lang="en-US"/>
              <a:t>in another video.</a:t>
            </a:r>
            <a:endParaRPr lang="en-US" dirty="0"/>
          </a:p>
          <a:p>
            <a:endParaRPr lang="en-US" dirty="0"/>
          </a:p>
          <a:p>
            <a:endParaRPr lang="en-US" dirty="0"/>
          </a:p>
        </p:txBody>
      </p:sp>
      <p:sp>
        <p:nvSpPr>
          <p:cNvPr id="4" name="Slide Number Placeholder 3"/>
          <p:cNvSpPr>
            <a:spLocks noGrp="1"/>
          </p:cNvSpPr>
          <p:nvPr>
            <p:ph type="sldNum" sz="quarter" idx="5"/>
          </p:nvPr>
        </p:nvSpPr>
        <p:spPr/>
        <p:txBody>
          <a:bodyPr/>
          <a:lstStyle/>
          <a:p>
            <a:fld id="{7AA959C0-6020-4A12-B5B4-7F2E5C334413}" type="slidenum">
              <a:rPr lang="en-US" smtClean="0"/>
              <a:t>14</a:t>
            </a:fld>
            <a:endParaRPr lang="en-US"/>
          </a:p>
        </p:txBody>
      </p:sp>
    </p:spTree>
    <p:extLst>
      <p:ext uri="{BB962C8B-B14F-4D97-AF65-F5344CB8AC3E}">
        <p14:creationId xmlns:p14="http://schemas.microsoft.com/office/powerpoint/2010/main" val="64818948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Validation is an extremely important and often overlooked step. It assures that you have not overfit your parameters to a single event, and that the model has predictive power outside of just the calibration period. A mistake often made is that a modeler will start to alter parameters during the validation process, but then the independent assessment of the model performance is ruined. The only parameters that MIGHT change in a situation like this are initial conditions (e.g., initial deficit, initial baseflow, etc.) Things like constant rate, unit hydrograph parameters, baseflow coefficients, and so on, should not change. The best way to represent the performance of a model for general use is to report its validation statistics.</a:t>
            </a:r>
          </a:p>
        </p:txBody>
      </p:sp>
      <p:sp>
        <p:nvSpPr>
          <p:cNvPr id="4" name="Slide Number Placeholder 3"/>
          <p:cNvSpPr>
            <a:spLocks noGrp="1"/>
          </p:cNvSpPr>
          <p:nvPr>
            <p:ph type="sldNum" sz="quarter" idx="5"/>
          </p:nvPr>
        </p:nvSpPr>
        <p:spPr/>
        <p:txBody>
          <a:bodyPr/>
          <a:lstStyle/>
          <a:p>
            <a:fld id="{7AA959C0-6020-4A12-B5B4-7F2E5C334413}" type="slidenum">
              <a:rPr lang="en-US" smtClean="0"/>
              <a:t>15</a:t>
            </a:fld>
            <a:endParaRPr lang="en-US"/>
          </a:p>
        </p:txBody>
      </p:sp>
    </p:spTree>
    <p:extLst>
      <p:ext uri="{BB962C8B-B14F-4D97-AF65-F5344CB8AC3E}">
        <p14:creationId xmlns:p14="http://schemas.microsoft.com/office/powerpoint/2010/main" val="150187202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47F8193A-64E6-453E-9C75-2B365D2B5D2D}" type="slidenum">
              <a:rPr lang="en-US" smtClean="0"/>
              <a:t>16</a:t>
            </a:fld>
            <a:endParaRPr lang="en-US"/>
          </a:p>
        </p:txBody>
      </p:sp>
    </p:spTree>
    <p:extLst>
      <p:ext uri="{BB962C8B-B14F-4D97-AF65-F5344CB8AC3E}">
        <p14:creationId xmlns:p14="http://schemas.microsoft.com/office/powerpoint/2010/main" val="106889086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lecture will cover how to set some of the more common initial model parameters—including data sources &amp; estimation methods that you can use.</a:t>
            </a:r>
          </a:p>
          <a:p>
            <a:r>
              <a:rPr lang="en-US" dirty="0"/>
              <a:t>We’ll also cover how to set calibration goals and the calibration metrics that HMS provides.</a:t>
            </a:r>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17</a:t>
            </a:fld>
            <a:endParaRPr lang="en-US"/>
          </a:p>
        </p:txBody>
      </p:sp>
    </p:spTree>
    <p:extLst>
      <p:ext uri="{BB962C8B-B14F-4D97-AF65-F5344CB8AC3E}">
        <p14:creationId xmlns:p14="http://schemas.microsoft.com/office/powerpoint/2010/main" val="146008548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Setting initial model parameters—Where do those values come from? </a:t>
            </a:r>
          </a:p>
          <a:p>
            <a:r>
              <a:rPr lang="en-US" dirty="0"/>
              <a:t>We’ll discuss how you might estimate the initial loss, transform, baseflow &amp; routing parameters for your model and will also touch briefly on ET &amp; Snowmelt as well.</a:t>
            </a:r>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18</a:t>
            </a:fld>
            <a:endParaRPr lang="en-US"/>
          </a:p>
        </p:txBody>
      </p:sp>
    </p:spTree>
    <p:extLst>
      <p:ext uri="{BB962C8B-B14F-4D97-AF65-F5344CB8AC3E}">
        <p14:creationId xmlns:p14="http://schemas.microsoft.com/office/powerpoint/2010/main" val="366546977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Loss parameters regulate infiltration.  How much of the rainfall get lost to infiltration There are various loss methods available.  We have physical representation of loss such as Green and </a:t>
            </a:r>
            <a:r>
              <a:rPr lang="en-US" dirty="0" err="1"/>
              <a:t>Ampt</a:t>
            </a:r>
            <a:r>
              <a:rPr lang="en-US" dirty="0"/>
              <a:t>. The method we typically like to use is Deficit and Constant method which is a conceptual representation of the Richards Equation.  Then there’s abstract methods like CN method.  If you use physical and conceptual methods, the parameters typically have physical basis to it so you can derive initial estimates based on the soil type.  When we model loss in HMS, I’ve typically seen users lump loss together with canopy storage and surface storage.  </a:t>
            </a:r>
          </a:p>
          <a:p>
            <a:endParaRPr lang="en-US" dirty="0"/>
          </a:p>
          <a:p>
            <a:r>
              <a:rPr lang="en-US" dirty="0"/>
              <a:t>Loss parameters are very important within HMS—they regulate how much precipitation infiltrates into the soil and what becomes runoff. </a:t>
            </a:r>
          </a:p>
          <a:p>
            <a:r>
              <a:rPr lang="en-US" dirty="0"/>
              <a:t>There are several loss methods available within HMS. Loss parameters are physically-based and really depend on the soil properties and condition of your watershed. </a:t>
            </a:r>
          </a:p>
          <a:p>
            <a:endParaRPr lang="en-US" dirty="0"/>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19</a:t>
            </a:fld>
            <a:endParaRPr lang="en-US"/>
          </a:p>
        </p:txBody>
      </p:sp>
    </p:spTree>
    <p:extLst>
      <p:ext uri="{BB962C8B-B14F-4D97-AF65-F5344CB8AC3E}">
        <p14:creationId xmlns:p14="http://schemas.microsoft.com/office/powerpoint/2010/main" val="8498717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47F8193A-64E6-453E-9C75-2B365D2B5D2D}" type="slidenum">
              <a:rPr lang="en-US" smtClean="0"/>
              <a:t>2</a:t>
            </a:fld>
            <a:endParaRPr lang="en-US"/>
          </a:p>
        </p:txBody>
      </p:sp>
    </p:spTree>
    <p:extLst>
      <p:ext uri="{BB962C8B-B14F-4D97-AF65-F5344CB8AC3E}">
        <p14:creationId xmlns:p14="http://schemas.microsoft.com/office/powerpoint/2010/main" val="108428649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There are a number of nationwide, online products available that provide detailed soil information such as </a:t>
            </a:r>
            <a:r>
              <a:rPr lang="en-US" dirty="0" err="1"/>
              <a:t>gSSURGO</a:t>
            </a:r>
            <a:r>
              <a:rPr lang="en-US" dirty="0"/>
              <a:t>, STATSGO and </a:t>
            </a:r>
            <a:r>
              <a:rPr lang="en-US" b="1" dirty="0" err="1"/>
              <a:t>gNATSGO</a:t>
            </a:r>
            <a:r>
              <a:rPr lang="en-US" b="1" dirty="0"/>
              <a:t> </a:t>
            </a:r>
            <a:r>
              <a:rPr lang="en-US" dirty="0"/>
              <a:t>that compiles the “best available” data to eliminate gaps.</a:t>
            </a:r>
          </a:p>
          <a:p>
            <a:r>
              <a:rPr lang="en-US" dirty="0"/>
              <a:t>The National Land Cover Database (NLCD) also provides valuable information on land use which can be used in estimating initial loss parameters.</a:t>
            </a:r>
          </a:p>
          <a:p>
            <a:r>
              <a:rPr lang="en-US" dirty="0"/>
              <a:t>Local resource agencies and nearby soil or watershed studies may also provide valuable information.</a:t>
            </a:r>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20</a:t>
            </a:fld>
            <a:endParaRPr lang="en-US"/>
          </a:p>
        </p:txBody>
      </p:sp>
    </p:spTree>
    <p:extLst>
      <p:ext uri="{BB962C8B-B14F-4D97-AF65-F5344CB8AC3E}">
        <p14:creationId xmlns:p14="http://schemas.microsoft.com/office/powerpoint/2010/main" val="396203364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As mentioned earlier, there are several loss methods available within HMS, but here’s an example of how you might estimate initial loss parameters for the </a:t>
            </a:r>
            <a:r>
              <a:rPr lang="en-US" i="1" dirty="0"/>
              <a:t>Deficit &amp; Constant</a:t>
            </a:r>
            <a:r>
              <a:rPr lang="en-US" i="0" dirty="0"/>
              <a:t> method. </a:t>
            </a:r>
          </a:p>
          <a:p>
            <a:r>
              <a:rPr lang="en-US" i="0" dirty="0"/>
              <a:t>Initial loss is very dependent on antecedent conditions within the watershed. This value ranges from Zero—when soils are already fully saturated—to higher values if the simulation is starting during a dryer period.</a:t>
            </a:r>
          </a:p>
          <a:p>
            <a:pPr marL="0" marR="0" lvl="0" indent="0" algn="l" defTabSz="914400" rtl="0" eaLnBrk="1" fontAlgn="auto" latinLnBrk="0" hangingPunct="1">
              <a:lnSpc>
                <a:spcPct val="100000"/>
              </a:lnSpc>
              <a:spcBef>
                <a:spcPts val="0"/>
              </a:spcBef>
              <a:spcAft>
                <a:spcPts val="0"/>
              </a:spcAft>
              <a:buClrTx/>
              <a:buSzTx/>
              <a:buFontTx/>
              <a:buNone/>
              <a:tabLst/>
              <a:defRPr/>
            </a:pPr>
            <a:r>
              <a:rPr lang="en-US" i="0" dirty="0"/>
              <a:t>Constant loss rates can be estimated using soils data (such as </a:t>
            </a:r>
            <a:r>
              <a:rPr lang="en-US" i="0" dirty="0" err="1"/>
              <a:t>gNATSGO</a:t>
            </a:r>
            <a:r>
              <a:rPr lang="en-US" i="0" dirty="0"/>
              <a:t>)—use the soil texture from </a:t>
            </a:r>
            <a:r>
              <a:rPr lang="en-US" i="0" dirty="0" err="1"/>
              <a:t>gSSURGO</a:t>
            </a:r>
            <a:r>
              <a:rPr lang="en-US" i="0" dirty="0"/>
              <a:t> and literature values.</a:t>
            </a:r>
          </a:p>
          <a:p>
            <a:r>
              <a:rPr lang="en-US" i="0" dirty="0"/>
              <a:t>The Maximum Deficit value can also be estimated using soils data by estimating the average available water storage within each </a:t>
            </a:r>
            <a:r>
              <a:rPr lang="en-US" i="0" dirty="0" err="1"/>
              <a:t>subbasin</a:t>
            </a:r>
            <a:r>
              <a:rPr lang="en-US" i="0" dirty="0"/>
              <a:t>.</a:t>
            </a:r>
          </a:p>
          <a:p>
            <a:r>
              <a:rPr lang="en-US" i="0" dirty="0"/>
              <a:t>The Percent Impervious values can be estimated using the NLCD Urban Imperviousness data or by deriving values from the regular NLCD data by estimating the impermeability of each land class and deriving an estimate from spatial statistics. </a:t>
            </a:r>
          </a:p>
          <a:p>
            <a:endParaRPr lang="en-US" dirty="0"/>
          </a:p>
          <a:p>
            <a:r>
              <a:rPr lang="en-US" dirty="0"/>
              <a:t>Which of these parameters can you be most certain of?  </a:t>
            </a:r>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21</a:t>
            </a:fld>
            <a:endParaRPr lang="en-US"/>
          </a:p>
        </p:txBody>
      </p:sp>
    </p:spTree>
    <p:extLst>
      <p:ext uri="{BB962C8B-B14F-4D97-AF65-F5344CB8AC3E}">
        <p14:creationId xmlns:p14="http://schemas.microsoft.com/office/powerpoint/2010/main" val="17929145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Transform parameters are also critical within HMS—they impact the timing &amp; attenuation of </a:t>
            </a:r>
            <a:r>
              <a:rPr lang="en-US" dirty="0" err="1"/>
              <a:t>subbasin</a:t>
            </a:r>
            <a:r>
              <a:rPr lang="en-US" dirty="0"/>
              <a:t> hydrographs.</a:t>
            </a:r>
          </a:p>
          <a:p>
            <a:r>
              <a:rPr lang="en-US" dirty="0"/>
              <a:t>You can compute initial estimates of the Time of Concentration (Tc) using </a:t>
            </a:r>
            <a:r>
              <a:rPr lang="en-US" dirty="0" err="1"/>
              <a:t>subbasin</a:t>
            </a:r>
            <a:r>
              <a:rPr lang="en-US" dirty="0"/>
              <a:t> physical properties.</a:t>
            </a:r>
          </a:p>
          <a:p>
            <a:r>
              <a:rPr lang="en-US" dirty="0"/>
              <a:t>The Storage Coefficient (R) is usually associated as a ratio with Tc and that ratio is usually set equal to a constant value. A good initial estimate would be setting the R/(</a:t>
            </a:r>
            <a:r>
              <a:rPr lang="en-US" dirty="0" err="1"/>
              <a:t>Tc+R</a:t>
            </a:r>
            <a:r>
              <a:rPr lang="en-US" dirty="0"/>
              <a:t>) ratio to 0.5 and solving for an initial R value. </a:t>
            </a:r>
          </a:p>
          <a:p>
            <a:r>
              <a:rPr lang="en-US" dirty="0"/>
              <a:t>Other methods to estimate these initial parameters include referencing previous models or referring to regression equations and studies from within your region as well. Some regions have even identified typical ranges of the R/(</a:t>
            </a:r>
            <a:r>
              <a:rPr lang="en-US" dirty="0" err="1"/>
              <a:t>Tc+R</a:t>
            </a:r>
            <a:r>
              <a:rPr lang="en-US" dirty="0"/>
              <a:t>) ratio—so local resources can be extremely helpful if you can find them!</a:t>
            </a:r>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22</a:t>
            </a:fld>
            <a:endParaRPr lang="en-US"/>
          </a:p>
        </p:txBody>
      </p:sp>
    </p:spTree>
    <p:extLst>
      <p:ext uri="{BB962C8B-B14F-4D97-AF65-F5344CB8AC3E}">
        <p14:creationId xmlns:p14="http://schemas.microsoft.com/office/powerpoint/2010/main" val="178485965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HMS Baseflow parameters impact the hydrograph’s attenuation &amp; recession within each </a:t>
            </a:r>
            <a:r>
              <a:rPr lang="en-US" dirty="0" err="1"/>
              <a:t>subbasin</a:t>
            </a:r>
            <a:r>
              <a:rPr lang="en-US" dirty="0"/>
              <a:t>.</a:t>
            </a:r>
          </a:p>
          <a:p>
            <a:r>
              <a:rPr lang="en-US" dirty="0"/>
              <a:t>HMS offers several baseflow methods, but we’ll focus on a couple of the most common.</a:t>
            </a:r>
          </a:p>
          <a:p>
            <a:endParaRPr lang="en-US" dirty="0"/>
          </a:p>
          <a:p>
            <a:r>
              <a:rPr lang="en-US" dirty="0"/>
              <a:t>The figures on this slide help illustrate the key components of the recession baseflow method—that has two primary parameters—the Recession Constant—which essentially defines the </a:t>
            </a:r>
            <a:r>
              <a:rPr lang="en-US" i="1" dirty="0"/>
              <a:t>slope</a:t>
            </a:r>
            <a:r>
              <a:rPr lang="en-US" i="0" dirty="0"/>
              <a:t> of the receding hydrograph. Recession constant values typically range from 0.7 to 1.0. A recession constant of 1 results in a completely horizontal tail.  The further the value is from 1.0, the steeper the slope. Assuming an initial value of 0.9 &amp; further adjusting in calibration is a good starting point for this parameter.</a:t>
            </a:r>
          </a:p>
          <a:p>
            <a:endParaRPr lang="en-US" i="0" dirty="0"/>
          </a:p>
          <a:p>
            <a:r>
              <a:rPr lang="en-US" i="0" dirty="0"/>
              <a:t>The Ratio to Peak parameter is essentially the threshold at which the Baseflow Recession begins—the pivot point of the hydrograph. Looking at the 2</a:t>
            </a:r>
            <a:r>
              <a:rPr lang="en-US" i="0" baseline="30000" dirty="0"/>
              <a:t>nd</a:t>
            </a:r>
            <a:r>
              <a:rPr lang="en-US" i="0" dirty="0"/>
              <a:t> row of figures here—a Ratio to Peak of 0.5 places the pivot point at 50% of the peak flow value. A Ratio to Peak value of 0.2 lowers the pivot point to the 20% (of peak flow) value on the receding limb of the hydrograph.</a:t>
            </a:r>
          </a:p>
          <a:p>
            <a:r>
              <a:rPr lang="en-US" i="0" dirty="0"/>
              <a:t>Initial RTP values can be estimated by examining observed flow data or through adjustment during calibration.</a:t>
            </a:r>
          </a:p>
          <a:p>
            <a:endParaRPr lang="en-US" i="0" dirty="0"/>
          </a:p>
          <a:p>
            <a:r>
              <a:rPr lang="en-US" i="0" dirty="0"/>
              <a:t>The Linear Reservoir method is another popular HMS baseflow method and is particularly relevant when groundwater interaction is occurring within a watershed as it conserves volume throughout the simulation event. Rules of thumb for estimating the Groundwater Coefficients are shown here as 3 times the time of concentration for the 1</a:t>
            </a:r>
            <a:r>
              <a:rPr lang="en-US" i="0" baseline="30000" dirty="0"/>
              <a:t>st</a:t>
            </a:r>
            <a:r>
              <a:rPr lang="en-US" i="0" dirty="0"/>
              <a:t> Coefficient and about 10 times Tc for the 2</a:t>
            </a:r>
            <a:r>
              <a:rPr lang="en-US" i="0" baseline="30000" dirty="0"/>
              <a:t>nd</a:t>
            </a:r>
            <a:r>
              <a:rPr lang="en-US" i="0" dirty="0"/>
              <a:t> coefficient. </a:t>
            </a:r>
          </a:p>
          <a:p>
            <a:endParaRPr lang="en-US" i="0" dirty="0"/>
          </a:p>
          <a:p>
            <a:endParaRPr lang="en-US" dirty="0"/>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23</a:t>
            </a:fld>
            <a:endParaRPr lang="en-US"/>
          </a:p>
        </p:txBody>
      </p:sp>
    </p:spTree>
    <p:extLst>
      <p:ext uri="{BB962C8B-B14F-4D97-AF65-F5344CB8AC3E}">
        <p14:creationId xmlns:p14="http://schemas.microsoft.com/office/powerpoint/2010/main" val="220654353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HMS Routing parameters impact the hydrograph timing &amp; attenuation within Reach Elements.</a:t>
            </a:r>
          </a:p>
          <a:p>
            <a:r>
              <a:rPr lang="en-US" dirty="0"/>
              <a:t>Several routing methods are available, but we’ll touch on a few of the common ones.</a:t>
            </a:r>
          </a:p>
          <a:p>
            <a:endParaRPr lang="en-US" dirty="0"/>
          </a:p>
          <a:p>
            <a:r>
              <a:rPr lang="en-US" dirty="0"/>
              <a:t>The Lag method directly staggers the hydrograph by the specified Lag Time and does not include any attenuation or storage.</a:t>
            </a:r>
          </a:p>
          <a:p>
            <a:endParaRPr lang="en-US" dirty="0"/>
          </a:p>
          <a:p>
            <a:r>
              <a:rPr lang="en-US" dirty="0"/>
              <a:t>The Modified-</a:t>
            </a:r>
            <a:r>
              <a:rPr lang="en-US" dirty="0" err="1"/>
              <a:t>Puls</a:t>
            </a:r>
            <a:r>
              <a:rPr lang="en-US" dirty="0"/>
              <a:t> method uses HEC-RAS to determine storage-discharge relationships within specified reaches.</a:t>
            </a:r>
          </a:p>
          <a:p>
            <a:endParaRPr lang="en-US" dirty="0"/>
          </a:p>
          <a:p>
            <a:r>
              <a:rPr lang="en-US" dirty="0"/>
              <a:t>The Muskingum method uses the length and slope of each reach to estimate its travel time. Attenuation can be adjusted by adjusting the Muskingum X value between 0 and 0.5—I suggest starting with 0.25 and adjusting further during calibration. The number of </a:t>
            </a:r>
            <a:r>
              <a:rPr lang="en-US" dirty="0" err="1"/>
              <a:t>subreaches</a:t>
            </a:r>
            <a:r>
              <a:rPr lang="en-US" dirty="0"/>
              <a:t> for this method is estimated by dividing the Travel Time by the simulation timestep.</a:t>
            </a:r>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24</a:t>
            </a:fld>
            <a:endParaRPr lang="en-US"/>
          </a:p>
        </p:txBody>
      </p:sp>
    </p:spTree>
    <p:extLst>
      <p:ext uri="{BB962C8B-B14F-4D97-AF65-F5344CB8AC3E}">
        <p14:creationId xmlns:p14="http://schemas.microsoft.com/office/powerpoint/2010/main" val="281831801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47F8193A-64E6-453E-9C75-2B365D2B5D2D}" type="slidenum">
              <a:rPr lang="en-US" smtClean="0"/>
              <a:t>25</a:t>
            </a:fld>
            <a:endParaRPr lang="en-US"/>
          </a:p>
        </p:txBody>
      </p:sp>
    </p:spTree>
    <p:extLst>
      <p:ext uri="{BB962C8B-B14F-4D97-AF65-F5344CB8AC3E}">
        <p14:creationId xmlns:p14="http://schemas.microsoft.com/office/powerpoint/2010/main" val="4072930742"/>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i="0" baseline="0" dirty="0"/>
              <a:t>Now that you have your initial parameters, you can technically start your simulation and begin the calibration process.  Before you do so, it is good practice to set goals for your calibration effort.  These goals are going to be project dependent.  An example of a goal can be I want my peak flow calibration to be within 5% of the observed values.  Or, I want my statistical metrics to be within this threshold.  Just because you set your goals, it doesn’t mean it can’t change.  The project goals could change which can change your calibration goals.  When you start calibrating, you might find you just don’t have enough data to produce a fully robust and calibrated model</a:t>
            </a:r>
          </a:p>
          <a:p>
            <a:pPr marL="0" marR="0" indent="0" algn="l" defTabSz="914400" rtl="0" eaLnBrk="0" fontAlgn="base" latinLnBrk="0" hangingPunct="0">
              <a:lnSpc>
                <a:spcPct val="100000"/>
              </a:lnSpc>
              <a:spcBef>
                <a:spcPct val="30000"/>
              </a:spcBef>
              <a:spcAft>
                <a:spcPct val="0"/>
              </a:spcAft>
              <a:buClrTx/>
              <a:buSzTx/>
              <a:buFontTx/>
              <a:buNone/>
              <a:tabLst/>
              <a:defRPr/>
            </a:pPr>
            <a:endParaRPr lang="en-US" i="0" baseline="0" dirty="0"/>
          </a:p>
          <a:p>
            <a:pPr marL="0" marR="0" indent="0" algn="l" defTabSz="914400" rtl="0" eaLnBrk="0" fontAlgn="base" latinLnBrk="0" hangingPunct="0">
              <a:lnSpc>
                <a:spcPct val="100000"/>
              </a:lnSpc>
              <a:spcBef>
                <a:spcPct val="30000"/>
              </a:spcBef>
              <a:spcAft>
                <a:spcPct val="0"/>
              </a:spcAft>
              <a:buClrTx/>
              <a:buSzTx/>
              <a:buFontTx/>
              <a:buNone/>
              <a:tabLst/>
              <a:defRPr/>
            </a:pPr>
            <a:r>
              <a:rPr lang="en-US" i="0" baseline="0" dirty="0"/>
              <a:t>Goals dependent on project needs, data availability, parameter type, modeling type.  </a:t>
            </a:r>
          </a:p>
          <a:p>
            <a:pPr marL="0" marR="0" indent="0" algn="l" defTabSz="914400" rtl="0" eaLnBrk="0" fontAlgn="base" latinLnBrk="0" hangingPunct="0">
              <a:lnSpc>
                <a:spcPct val="100000"/>
              </a:lnSpc>
              <a:spcBef>
                <a:spcPct val="30000"/>
              </a:spcBef>
              <a:spcAft>
                <a:spcPct val="0"/>
              </a:spcAft>
              <a:buClrTx/>
              <a:buSzTx/>
              <a:buFontTx/>
              <a:buNone/>
              <a:tabLst/>
              <a:defRPr/>
            </a:pPr>
            <a:endParaRPr lang="en-US" i="0" baseline="0" dirty="0"/>
          </a:p>
          <a:p>
            <a:pPr algn="l"/>
            <a:r>
              <a:rPr lang="en-US" sz="1800" b="0" i="0" u="none" strike="noStrike" baseline="0" dirty="0">
                <a:latin typeface="Times-Roman"/>
              </a:rPr>
              <a:t>According to the U.S. EPA (2002), the process used to accept, reject, or qualify model results should be established and documented before beginning model evaluation</a:t>
            </a:r>
            <a:endParaRPr lang="en-US" i="0" baseline="0" dirty="0"/>
          </a:p>
          <a:p>
            <a:pPr marL="0" marR="0" indent="0" algn="l" defTabSz="914400" rtl="0" eaLnBrk="0" fontAlgn="base" latinLnBrk="0" hangingPunct="0">
              <a:lnSpc>
                <a:spcPct val="100000"/>
              </a:lnSpc>
              <a:spcBef>
                <a:spcPct val="30000"/>
              </a:spcBef>
              <a:spcAft>
                <a:spcPct val="0"/>
              </a:spcAft>
              <a:buClrTx/>
              <a:buSzTx/>
              <a:buFontTx/>
              <a:buNone/>
              <a:tabLst/>
              <a:defRPr/>
            </a:pPr>
            <a:endParaRPr lang="en-US" i="0" baseline="0" dirty="0"/>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26</a:t>
            </a:fld>
            <a:endParaRPr lang="en-US"/>
          </a:p>
        </p:txBody>
      </p:sp>
    </p:spTree>
    <p:extLst>
      <p:ext uri="{BB962C8B-B14F-4D97-AF65-F5344CB8AC3E}">
        <p14:creationId xmlns:p14="http://schemas.microsoft.com/office/powerpoint/2010/main" val="3424953723"/>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75" y="1200150"/>
            <a:ext cx="5759450" cy="3240088"/>
          </a:xfrm>
        </p:spPr>
      </p:sp>
      <p:sp>
        <p:nvSpPr>
          <p:cNvPr id="3" name="Notes Placeholder 2"/>
          <p:cNvSpPr>
            <a:spLocks noGrp="1"/>
          </p:cNvSpPr>
          <p:nvPr>
            <p:ph type="body" idx="1"/>
          </p:nvPr>
        </p:nvSpPr>
        <p:spPr/>
        <p:txBody>
          <a:bodyPr/>
          <a:lstStyle/>
          <a:p>
            <a:r>
              <a:rPr lang="en-US" i="0" dirty="0"/>
              <a:t>Here is an example of using statistical metrics for settings goals.  We’ve listed here the metrics that are provided by HMS.  </a:t>
            </a:r>
          </a:p>
          <a:p>
            <a:endParaRPr lang="en-US" i="1" dirty="0"/>
          </a:p>
          <a:p>
            <a:r>
              <a:rPr lang="en-US" i="1" dirty="0"/>
              <a:t>Statistics used for model evaluation:</a:t>
            </a:r>
          </a:p>
          <a:p>
            <a:pPr lvl="1"/>
            <a:r>
              <a:rPr lang="en-US" i="1" dirty="0"/>
              <a:t>Coefficient of Determination (R</a:t>
            </a:r>
            <a:r>
              <a:rPr lang="en-US" i="1" baseline="30000" dirty="0"/>
              <a:t>2</a:t>
            </a:r>
            <a:r>
              <a:rPr lang="en-US" i="1" dirty="0"/>
              <a:t>) – linear relationship between measured data and simulated data.  Range from 0 to 1.  Zero indicates no relationship.  Sensitive to extreme values</a:t>
            </a:r>
          </a:p>
          <a:p>
            <a:pPr lvl="1"/>
            <a:r>
              <a:rPr lang="en-US" i="1" dirty="0"/>
              <a:t>Nash-Sutcliffe Efficiency (NSE) – dimensionless statistic provide relative model evaluation assessment. Ranges from –inf to 1.  Values less than 0 indicate the mean value is a better predictor than the simulated.  </a:t>
            </a:r>
          </a:p>
          <a:p>
            <a:pPr lvl="1"/>
            <a:r>
              <a:rPr lang="en-US" i="1" dirty="0"/>
              <a:t>Root Mean Square Error standard deviation ratio (RSR) – quantify deviation in the units of data of interest. Standardizes RMSE by the standard deviation </a:t>
            </a:r>
          </a:p>
          <a:p>
            <a:pPr lvl="1"/>
            <a:r>
              <a:rPr lang="en-US" i="1" dirty="0"/>
              <a:t>Percent Bias (PBIAS) – tendency of simulated data to be larger or smaller than observed data.  0 being no bias.  Positive values indicating model underestimation and negative values representing over estimating</a:t>
            </a:r>
          </a:p>
          <a:p>
            <a:pPr marL="0" marR="0" indent="0" algn="l" defTabSz="914400" rtl="0" eaLnBrk="0" fontAlgn="base" latinLnBrk="0" hangingPunct="0">
              <a:lnSpc>
                <a:spcPct val="100000"/>
              </a:lnSpc>
              <a:spcBef>
                <a:spcPct val="30000"/>
              </a:spcBef>
              <a:spcAft>
                <a:spcPct val="0"/>
              </a:spcAft>
              <a:buClrTx/>
              <a:buSzTx/>
              <a:buFontTx/>
              <a:buNone/>
              <a:tabLst/>
              <a:defRPr/>
            </a:pPr>
            <a:endParaRPr lang="en-US" dirty="0"/>
          </a:p>
          <a:p>
            <a:pPr marL="0" marR="0" indent="0" algn="l" defTabSz="914400" rtl="0" eaLnBrk="0" fontAlgn="base" latinLnBrk="0" hangingPunct="0">
              <a:lnSpc>
                <a:spcPct val="100000"/>
              </a:lnSpc>
              <a:spcBef>
                <a:spcPct val="30000"/>
              </a:spcBef>
              <a:spcAft>
                <a:spcPct val="0"/>
              </a:spcAft>
              <a:buClrTx/>
              <a:buSzTx/>
              <a:buFontTx/>
              <a:buNone/>
              <a:tabLst/>
              <a:defRPr/>
            </a:pPr>
            <a:r>
              <a:rPr lang="en-US" dirty="0"/>
              <a:t>Instead</a:t>
            </a:r>
            <a:r>
              <a:rPr lang="en-US" baseline="0" dirty="0"/>
              <a:t> of simply using the “eyeball test” to visually look at whether or not model results match observed data, it is helpful to set </a:t>
            </a:r>
            <a:r>
              <a:rPr lang="en-US" i="1" baseline="0" dirty="0"/>
              <a:t>quantitative goodness-of-fit</a:t>
            </a:r>
            <a:r>
              <a:rPr lang="en-US" i="0" baseline="0" dirty="0"/>
              <a:t> goals using statistics such as R2, Nash-Sutcliffe &amp; more. </a:t>
            </a:r>
          </a:p>
          <a:p>
            <a:pPr marL="0" marR="0" indent="0" algn="l" defTabSz="914400" rtl="0" eaLnBrk="0" fontAlgn="base" latinLnBrk="0" hangingPunct="0">
              <a:lnSpc>
                <a:spcPct val="100000"/>
              </a:lnSpc>
              <a:spcBef>
                <a:spcPct val="30000"/>
              </a:spcBef>
              <a:spcAft>
                <a:spcPct val="0"/>
              </a:spcAft>
              <a:buClrTx/>
              <a:buSzTx/>
              <a:buFontTx/>
              <a:buNone/>
              <a:tabLst/>
              <a:defRPr/>
            </a:pPr>
            <a:endParaRPr lang="en-US" i="0" baseline="0" dirty="0"/>
          </a:p>
          <a:p>
            <a:pPr marL="0" marR="0" indent="0" algn="l" defTabSz="914400" rtl="0" eaLnBrk="0" fontAlgn="base" latinLnBrk="0" hangingPunct="0">
              <a:lnSpc>
                <a:spcPct val="100000"/>
              </a:lnSpc>
              <a:spcBef>
                <a:spcPct val="30000"/>
              </a:spcBef>
              <a:spcAft>
                <a:spcPct val="0"/>
              </a:spcAft>
              <a:buClrTx/>
              <a:buSzTx/>
              <a:buFontTx/>
              <a:buNone/>
              <a:tabLst/>
              <a:defRPr/>
            </a:pPr>
            <a:r>
              <a:rPr lang="en-US" i="0" baseline="0" dirty="0"/>
              <a:t>Shown here is a handy table by </a:t>
            </a:r>
            <a:r>
              <a:rPr lang="en-US" i="0" baseline="0" dirty="0" err="1"/>
              <a:t>Moriasi</a:t>
            </a:r>
            <a:r>
              <a:rPr lang="en-US" i="0" baseline="0" dirty="0"/>
              <a:t> that proposes a range of statistical values that quantitatively categorize how well the calibration mirrors the observed event. </a:t>
            </a:r>
          </a:p>
          <a:p>
            <a:pPr marL="0" marR="0" indent="0" algn="l" defTabSz="914400" rtl="0" eaLnBrk="0" fontAlgn="base" latinLnBrk="0" hangingPunct="0">
              <a:lnSpc>
                <a:spcPct val="100000"/>
              </a:lnSpc>
              <a:spcBef>
                <a:spcPct val="30000"/>
              </a:spcBef>
              <a:spcAft>
                <a:spcPct val="0"/>
              </a:spcAft>
              <a:buClrTx/>
              <a:buSzTx/>
              <a:buFontTx/>
              <a:buNone/>
              <a:tabLst/>
              <a:defRPr/>
            </a:pPr>
            <a:endParaRPr lang="en-US" i="0" baseline="0" dirty="0"/>
          </a:p>
          <a:p>
            <a:pPr marL="0" marR="0" indent="0" algn="l" defTabSz="914400" rtl="0" eaLnBrk="0" fontAlgn="base" latinLnBrk="0" hangingPunct="0">
              <a:lnSpc>
                <a:spcPct val="100000"/>
              </a:lnSpc>
              <a:spcBef>
                <a:spcPct val="30000"/>
              </a:spcBef>
              <a:spcAft>
                <a:spcPct val="0"/>
              </a:spcAft>
              <a:buClrTx/>
              <a:buSzTx/>
              <a:buFontTx/>
              <a:buNone/>
              <a:tabLst/>
              <a:defRPr/>
            </a:pPr>
            <a:r>
              <a:rPr lang="en-US" i="0" baseline="0" dirty="0"/>
              <a:t>For example, to be satisfactory, the Nash-Sutcliffe efficiency for models with a daily or weekly timestep should be greater than 0.40 and if it’s above 0.65 it is considered a </a:t>
            </a:r>
            <a:r>
              <a:rPr lang="en-US" i="1" baseline="0" dirty="0"/>
              <a:t>Very Good </a:t>
            </a:r>
            <a:r>
              <a:rPr lang="en-US" i="0" baseline="0" dirty="0"/>
              <a:t>fit.</a:t>
            </a:r>
          </a:p>
        </p:txBody>
      </p:sp>
      <p:sp>
        <p:nvSpPr>
          <p:cNvPr id="4" name="Slide Number Placeholder 3"/>
          <p:cNvSpPr>
            <a:spLocks noGrp="1"/>
          </p:cNvSpPr>
          <p:nvPr>
            <p:ph type="sldNum" sz="quarter" idx="10"/>
          </p:nvPr>
        </p:nvSpPr>
        <p:spPr/>
        <p:txBody>
          <a:bodyPr/>
          <a:lstStyle/>
          <a:p>
            <a:fld id="{16E1912A-B902-460F-99AC-A8ECA3C8CF43}" type="slidenum">
              <a:rPr lang="en-US" smtClean="0"/>
              <a:t>27</a:t>
            </a:fld>
            <a:endParaRPr lang="en-US"/>
          </a:p>
        </p:txBody>
      </p:sp>
    </p:spTree>
    <p:extLst>
      <p:ext uri="{BB962C8B-B14F-4D97-AF65-F5344CB8AC3E}">
        <p14:creationId xmlns:p14="http://schemas.microsoft.com/office/powerpoint/2010/main" val="2663675843"/>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dirty="0"/>
              <a:t>Thankfully,</a:t>
            </a:r>
            <a:r>
              <a:rPr lang="en-US" baseline="0" dirty="0"/>
              <a:t> if you have observed flow data linked to a junction in HMS, the program will compute several goodness-of-fit statistics </a:t>
            </a:r>
            <a:r>
              <a:rPr lang="en-US" i="1" baseline="0" dirty="0"/>
              <a:t>for </a:t>
            </a:r>
            <a:r>
              <a:rPr lang="en-US" i="0" baseline="0" dirty="0"/>
              <a:t>you!</a:t>
            </a:r>
          </a:p>
          <a:p>
            <a:pPr marL="0" marR="0" indent="0" algn="l" defTabSz="914400" rtl="0" eaLnBrk="0" fontAlgn="base" latinLnBrk="0" hangingPunct="0">
              <a:lnSpc>
                <a:spcPct val="100000"/>
              </a:lnSpc>
              <a:spcBef>
                <a:spcPct val="30000"/>
              </a:spcBef>
              <a:spcAft>
                <a:spcPct val="0"/>
              </a:spcAft>
              <a:buClrTx/>
              <a:buSzTx/>
              <a:buFontTx/>
              <a:buNone/>
              <a:tabLst/>
              <a:defRPr/>
            </a:pPr>
            <a:endParaRPr lang="en-US" i="0" baseline="0" dirty="0"/>
          </a:p>
          <a:p>
            <a:pPr marL="0" marR="0" indent="0" algn="l" defTabSz="914400" rtl="0" eaLnBrk="0" fontAlgn="base" latinLnBrk="0" hangingPunct="0">
              <a:lnSpc>
                <a:spcPct val="100000"/>
              </a:lnSpc>
              <a:spcBef>
                <a:spcPct val="30000"/>
              </a:spcBef>
              <a:spcAft>
                <a:spcPct val="0"/>
              </a:spcAft>
              <a:buClrTx/>
              <a:buSzTx/>
              <a:buFontTx/>
              <a:buNone/>
              <a:tabLst/>
              <a:defRPr/>
            </a:pPr>
            <a:r>
              <a:rPr lang="en-US" dirty="0"/>
              <a:t>These</a:t>
            </a:r>
            <a:r>
              <a:rPr lang="en-US" baseline="0" dirty="0"/>
              <a:t> statistics can be found in the junction’s </a:t>
            </a:r>
            <a:r>
              <a:rPr lang="en-US" i="1" baseline="0" dirty="0"/>
              <a:t>Summary Table </a:t>
            </a:r>
            <a:r>
              <a:rPr lang="en-US" b="0" i="0" baseline="0" dirty="0"/>
              <a:t>by right-clicking on the junction, selecting “View Results” and then “Summary Table.”</a:t>
            </a:r>
            <a:endParaRPr lang="en-US" dirty="0"/>
          </a:p>
          <a:p>
            <a:endParaRPr lang="en-US" dirty="0"/>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28</a:t>
            </a:fld>
            <a:endParaRPr lang="en-US"/>
          </a:p>
        </p:txBody>
      </p:sp>
    </p:spTree>
    <p:extLst>
      <p:ext uri="{BB962C8B-B14F-4D97-AF65-F5344CB8AC3E}">
        <p14:creationId xmlns:p14="http://schemas.microsoft.com/office/powerpoint/2010/main" val="28110179"/>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75" y="1200150"/>
            <a:ext cx="5759450" cy="3240088"/>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For</a:t>
            </a:r>
            <a:r>
              <a:rPr lang="en-US" baseline="0" dirty="0"/>
              <a:t> example, this location has a Nash-Sutcliffe efficiency of 0.888 which falls into the </a:t>
            </a:r>
            <a:r>
              <a:rPr lang="en-US" i="1" baseline="0" dirty="0"/>
              <a:t>Very Good</a:t>
            </a:r>
            <a:r>
              <a:rPr lang="en-US" i="0" baseline="0" dirty="0"/>
              <a:t> category—so this would be considered quantitatively well-fit to the observed data.</a:t>
            </a:r>
            <a:endParaRPr lang="en-US" dirty="0"/>
          </a:p>
          <a:p>
            <a:endParaRPr lang="en-US" dirty="0"/>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29</a:t>
            </a:fld>
            <a:endParaRPr lang="en-US"/>
          </a:p>
        </p:txBody>
      </p:sp>
    </p:spTree>
    <p:extLst>
      <p:ext uri="{BB962C8B-B14F-4D97-AF65-F5344CB8AC3E}">
        <p14:creationId xmlns:p14="http://schemas.microsoft.com/office/powerpoint/2010/main" val="222783462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47F8193A-64E6-453E-9C75-2B365D2B5D2D}" type="slidenum">
              <a:rPr lang="en-US" smtClean="0"/>
              <a:t>3</a:t>
            </a:fld>
            <a:endParaRPr lang="en-US"/>
          </a:p>
        </p:txBody>
      </p:sp>
    </p:spTree>
    <p:extLst>
      <p:ext uri="{BB962C8B-B14F-4D97-AF65-F5344CB8AC3E}">
        <p14:creationId xmlns:p14="http://schemas.microsoft.com/office/powerpoint/2010/main" val="883523616"/>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75" y="1200150"/>
            <a:ext cx="5759450" cy="3240088"/>
          </a:xfrm>
        </p:spPr>
      </p:sp>
      <p:sp>
        <p:nvSpPr>
          <p:cNvPr id="3" name="Notes Placeholder 2"/>
          <p:cNvSpPr>
            <a:spLocks noGrp="1"/>
          </p:cNvSpPr>
          <p:nvPr>
            <p:ph type="body" idx="1"/>
          </p:nvPr>
        </p:nvSpPr>
        <p:spPr/>
        <p:txBody>
          <a:bodyPr/>
          <a:lstStyle/>
          <a:p>
            <a:r>
              <a:rPr lang="en-US" dirty="0"/>
              <a:t>Beyond</a:t>
            </a:r>
            <a:r>
              <a:rPr lang="en-US" baseline="0" dirty="0"/>
              <a:t> simple statistics, it’s also very useful to set  calibration goals for other event components based on the objectives and needs of your project.</a:t>
            </a:r>
          </a:p>
          <a:p>
            <a:endParaRPr lang="en-US" baseline="0" dirty="0"/>
          </a:p>
          <a:p>
            <a:r>
              <a:rPr lang="en-US" baseline="0" dirty="0"/>
              <a:t>For example, in some of our forecasting HMS models, we’ve set an initial goal of calibrating the timing of events to within 12 hours of the observed peak.</a:t>
            </a:r>
          </a:p>
          <a:p>
            <a:endParaRPr lang="en-US" baseline="0" dirty="0"/>
          </a:p>
          <a:p>
            <a:r>
              <a:rPr lang="en-US" dirty="0"/>
              <a:t>Again,</a:t>
            </a:r>
            <a:r>
              <a:rPr lang="en-US" baseline="0" dirty="0"/>
              <a:t> timing goals may vary significantly based on what the objectives of your project are.</a:t>
            </a:r>
          </a:p>
          <a:p>
            <a:endParaRPr lang="en-US" baseline="0" dirty="0"/>
          </a:p>
          <a:p>
            <a:r>
              <a:rPr lang="en-US" baseline="0" dirty="0"/>
              <a:t>HMS makes it very easy to compare the modeled and observed peak timing by displaying both timestamps within the Summary table window as shown here.</a:t>
            </a:r>
            <a:endParaRPr lang="en-US" dirty="0"/>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30</a:t>
            </a:fld>
            <a:endParaRPr lang="en-US"/>
          </a:p>
        </p:txBody>
      </p:sp>
    </p:spTree>
    <p:extLst>
      <p:ext uri="{BB962C8B-B14F-4D97-AF65-F5344CB8AC3E}">
        <p14:creationId xmlns:p14="http://schemas.microsoft.com/office/powerpoint/2010/main" val="3919912579"/>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75" y="1200150"/>
            <a:ext cx="5759450" cy="3240088"/>
          </a:xfrm>
        </p:spPr>
      </p:sp>
      <p:sp>
        <p:nvSpPr>
          <p:cNvPr id="3" name="Notes Placeholder 2"/>
          <p:cNvSpPr>
            <a:spLocks noGrp="1"/>
          </p:cNvSpPr>
          <p:nvPr>
            <p:ph type="body" idx="1"/>
          </p:nvPr>
        </p:nvSpPr>
        <p:spPr/>
        <p:txBody>
          <a:bodyPr/>
          <a:lstStyle/>
          <a:p>
            <a:r>
              <a:rPr lang="en-US" i="1" dirty="0"/>
              <a:t>Volume</a:t>
            </a:r>
            <a:r>
              <a:rPr lang="en-US" i="0" dirty="0"/>
              <a:t> is another key component that you should consider setting calibration goals</a:t>
            </a:r>
            <a:r>
              <a:rPr lang="en-US" i="0" baseline="0" dirty="0"/>
              <a:t> for---particularly if you’ll be using the HMS model for forecasting models or reservoir studies, the event volume is a critical component you’ll want to capture as closely as possible.</a:t>
            </a:r>
          </a:p>
          <a:p>
            <a:endParaRPr lang="en-US" i="0" baseline="0" dirty="0"/>
          </a:p>
          <a:p>
            <a:r>
              <a:rPr lang="en-US" i="0" baseline="0" dirty="0"/>
              <a:t>For some of my forecasting models, we set an initial goal of capturing total event volume within 10% of the observed event volume.</a:t>
            </a:r>
          </a:p>
          <a:p>
            <a:endParaRPr lang="en-US" i="0" baseline="0" dirty="0"/>
          </a:p>
          <a:p>
            <a:r>
              <a:rPr lang="en-US" i="0" baseline="0" dirty="0"/>
              <a:t>Again, HMS makes it very easy to obtain the modeled and observed volumes for the event from directly within the Summary Table. </a:t>
            </a:r>
            <a:endParaRPr lang="en-US" i="1" dirty="0"/>
          </a:p>
          <a:p>
            <a:endParaRPr lang="en-US" dirty="0"/>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31</a:t>
            </a:fld>
            <a:endParaRPr lang="en-US"/>
          </a:p>
        </p:txBody>
      </p:sp>
    </p:spTree>
    <p:extLst>
      <p:ext uri="{BB962C8B-B14F-4D97-AF65-F5344CB8AC3E}">
        <p14:creationId xmlns:p14="http://schemas.microsoft.com/office/powerpoint/2010/main" val="206095841"/>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75" y="1200150"/>
            <a:ext cx="5759450" cy="3240088"/>
          </a:xfrm>
        </p:spPr>
      </p:sp>
      <p:sp>
        <p:nvSpPr>
          <p:cNvPr id="3" name="Notes Placeholder 2"/>
          <p:cNvSpPr>
            <a:spLocks noGrp="1"/>
          </p:cNvSpPr>
          <p:nvPr>
            <p:ph type="body" idx="1"/>
          </p:nvPr>
        </p:nvSpPr>
        <p:spPr/>
        <p:txBody>
          <a:bodyPr/>
          <a:lstStyle/>
          <a:p>
            <a:r>
              <a:rPr lang="en-US" i="1" dirty="0"/>
              <a:t>Event</a:t>
            </a:r>
            <a:r>
              <a:rPr lang="en-US" i="1" baseline="0" dirty="0"/>
              <a:t> Magnitude</a:t>
            </a:r>
            <a:r>
              <a:rPr lang="en-US" i="0" baseline="0" dirty="0"/>
              <a:t> is another component you may consider setting calibration goals for—often peak magnitude corresponds to peak stage and inundation levels, so depending on the scope of your study, the magnitude goal may vary.</a:t>
            </a:r>
          </a:p>
          <a:p>
            <a:endParaRPr lang="en-US" i="0" baseline="0" dirty="0"/>
          </a:p>
          <a:p>
            <a:r>
              <a:rPr lang="en-US" i="0" baseline="0" dirty="0"/>
              <a:t>In the past, for forecasting models, we’ve set an initial calibration goal of coming within 10% of the observed peak magnitudes.</a:t>
            </a:r>
          </a:p>
          <a:p>
            <a:endParaRPr lang="en-US" i="0" baseline="0" dirty="0"/>
          </a:p>
          <a:p>
            <a:r>
              <a:rPr lang="en-US" i="0" baseline="0" dirty="0"/>
              <a:t>Again, looking at the Summary table again here, HMS makes it easy to do a quick peak magnitude comparison between modeled results and observed values if you have the gage data linked to the junction.</a:t>
            </a:r>
            <a:endParaRPr lang="en-US" i="1" dirty="0"/>
          </a:p>
          <a:p>
            <a:endParaRPr lang="en-US" dirty="0"/>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32</a:t>
            </a:fld>
            <a:endParaRPr lang="en-US"/>
          </a:p>
        </p:txBody>
      </p:sp>
    </p:spTree>
    <p:extLst>
      <p:ext uri="{BB962C8B-B14F-4D97-AF65-F5344CB8AC3E}">
        <p14:creationId xmlns:p14="http://schemas.microsoft.com/office/powerpoint/2010/main" val="310937400"/>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47F8193A-64E6-453E-9C75-2B365D2B5D2D}" type="slidenum">
              <a:rPr lang="en-US" smtClean="0"/>
              <a:t>33</a:t>
            </a:fld>
            <a:endParaRPr lang="en-US"/>
          </a:p>
        </p:txBody>
      </p:sp>
    </p:spTree>
    <p:extLst>
      <p:ext uri="{BB962C8B-B14F-4D97-AF65-F5344CB8AC3E}">
        <p14:creationId xmlns:p14="http://schemas.microsoft.com/office/powerpoint/2010/main" val="2537109887"/>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Let’s wrap up with the key takeaways from this lecture—</a:t>
            </a:r>
          </a:p>
          <a:p>
            <a:r>
              <a:rPr lang="en-US" dirty="0"/>
              <a:t>When setting initial parameters, it’s important to remember that these as simply your “best guess” numbers—the parameters </a:t>
            </a:r>
            <a:r>
              <a:rPr lang="en-US" i="1" dirty="0"/>
              <a:t>will </a:t>
            </a:r>
            <a:r>
              <a:rPr lang="en-US" i="0" dirty="0"/>
              <a:t>evolve further as you calibrate and hone in on the processes within your watershed.</a:t>
            </a:r>
          </a:p>
          <a:p>
            <a:r>
              <a:rPr lang="en-US" i="0" dirty="0"/>
              <a:t>When setting calibration goals—it’s helpful to set quantifiable goodness-of-fit goals vs. relying on the “eyeball test.” We provided some examples of goals, but the goals you set definitely depend on the scope and objectives of each unique project.</a:t>
            </a:r>
            <a:endParaRPr lang="en-US" dirty="0"/>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34</a:t>
            </a:fld>
            <a:endParaRPr lang="en-US"/>
          </a:p>
        </p:txBody>
      </p:sp>
    </p:spTree>
    <p:extLst>
      <p:ext uri="{BB962C8B-B14F-4D97-AF65-F5344CB8AC3E}">
        <p14:creationId xmlns:p14="http://schemas.microsoft.com/office/powerpoint/2010/main" val="748798041"/>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47F8193A-64E6-453E-9C75-2B365D2B5D2D}" type="slidenum">
              <a:rPr lang="en-US" smtClean="0"/>
              <a:t>35</a:t>
            </a:fld>
            <a:endParaRPr lang="en-US"/>
          </a:p>
        </p:txBody>
      </p:sp>
    </p:spTree>
    <p:extLst>
      <p:ext uri="{BB962C8B-B14F-4D97-AF65-F5344CB8AC3E}">
        <p14:creationId xmlns:p14="http://schemas.microsoft.com/office/powerpoint/2010/main" val="3050862945"/>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 will investigate how changing the parameters for three of the model processes in a simple watershed model change the response of the output hydrograph.</a:t>
            </a:r>
          </a:p>
          <a:p>
            <a:endParaRPr lang="en-US" dirty="0"/>
          </a:p>
          <a:p>
            <a:r>
              <a:rPr lang="en-US" dirty="0"/>
              <a:t>The model we are testing is capturing three processes – direct runoff, interflow, and baseflow. The loss process partitions the incoming precipitation into direct runoff or sends it to interflow and baseflow. We can control that behavior by changing the loss parameters.</a:t>
            </a:r>
          </a:p>
          <a:p>
            <a:endParaRPr lang="en-US" dirty="0"/>
          </a:p>
          <a:p>
            <a:r>
              <a:rPr lang="en-US" dirty="0"/>
              <a:t>The shape of the direct runoff hydrograph at the outlet of the watershed is controlled by the unit hydrograph transform parameters.</a:t>
            </a:r>
          </a:p>
          <a:p>
            <a:endParaRPr lang="en-US" dirty="0"/>
          </a:p>
          <a:p>
            <a:r>
              <a:rPr lang="en-US" dirty="0"/>
              <a:t>For the water sent to baseflow, some of it responds slower than direct runoff, but faster than baseflow. This is interflow, which is water flowing in the unsaturated portion of the ground. Its response can be controlled with a layer of a linear reservoir.</a:t>
            </a:r>
          </a:p>
          <a:p>
            <a:endParaRPr lang="en-US" dirty="0"/>
          </a:p>
          <a:p>
            <a:r>
              <a:rPr lang="en-US" dirty="0"/>
              <a:t>The remainder of the water is sent to baseflow, which is the slowest responding portion of this model. It is also modeled with a layer of a linear reservoir.</a:t>
            </a:r>
          </a:p>
        </p:txBody>
      </p:sp>
      <p:sp>
        <p:nvSpPr>
          <p:cNvPr id="4" name="Slide Number Placeholder 3"/>
          <p:cNvSpPr>
            <a:spLocks noGrp="1"/>
          </p:cNvSpPr>
          <p:nvPr>
            <p:ph type="sldNum" sz="quarter" idx="5"/>
          </p:nvPr>
        </p:nvSpPr>
        <p:spPr/>
        <p:txBody>
          <a:bodyPr/>
          <a:lstStyle/>
          <a:p>
            <a:fld id="{5FD3C8A3-B9D1-4C1D-8B64-DB493D3057F3}" type="slidenum">
              <a:rPr lang="en-US" smtClean="0"/>
              <a:t>36</a:t>
            </a:fld>
            <a:endParaRPr lang="en-US"/>
          </a:p>
        </p:txBody>
      </p:sp>
    </p:spTree>
    <p:extLst>
      <p:ext uri="{BB962C8B-B14F-4D97-AF65-F5344CB8AC3E}">
        <p14:creationId xmlns:p14="http://schemas.microsoft.com/office/powerpoint/2010/main" val="3951981983"/>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experiment gives us a well-behaved single peak hydrograph that is dominated by direct runoff. The values for these parameters are made up but are not unrealistic.</a:t>
            </a:r>
          </a:p>
          <a:p>
            <a:endParaRPr lang="en-US" dirty="0"/>
          </a:p>
          <a:p>
            <a:r>
              <a:rPr lang="en-US" dirty="0"/>
              <a:t>The experiment will vary parameters by taking half or double their baseline value, one a time.</a:t>
            </a:r>
          </a:p>
          <a:p>
            <a:endParaRPr lang="en-US" dirty="0"/>
          </a:p>
          <a:p>
            <a:r>
              <a:rPr lang="en-US" dirty="0"/>
              <a:t>We start with an </a:t>
            </a:r>
            <a:r>
              <a:rPr lang="en-US" dirty="0" err="1"/>
              <a:t>SCS</a:t>
            </a:r>
            <a:r>
              <a:rPr lang="en-US" dirty="0"/>
              <a:t> storm, which is a design storm time pattern that will give us a single-peaked hydrograph. The five inch point depth ensures that this event will generate direct runoff.</a:t>
            </a:r>
          </a:p>
          <a:p>
            <a:endParaRPr lang="en-US" dirty="0"/>
          </a:p>
          <a:p>
            <a:r>
              <a:rPr lang="en-US" dirty="0"/>
              <a:t>The area only affects the magnitude of the results, so we can give it an arbitrary area of one square mile.</a:t>
            </a:r>
          </a:p>
          <a:p>
            <a:endParaRPr lang="en-US" dirty="0"/>
          </a:p>
          <a:p>
            <a:r>
              <a:rPr lang="en-US" dirty="0"/>
              <a:t>The remainder of the parameters have been selected so that they are easy to alter.</a:t>
            </a:r>
          </a:p>
        </p:txBody>
      </p:sp>
      <p:sp>
        <p:nvSpPr>
          <p:cNvPr id="4" name="Slide Number Placeholder 3"/>
          <p:cNvSpPr>
            <a:spLocks noGrp="1"/>
          </p:cNvSpPr>
          <p:nvPr>
            <p:ph type="sldNum" sz="quarter" idx="5"/>
          </p:nvPr>
        </p:nvSpPr>
        <p:spPr/>
        <p:txBody>
          <a:bodyPr/>
          <a:lstStyle/>
          <a:p>
            <a:fld id="{5FD3C8A3-B9D1-4C1D-8B64-DB493D3057F3}" type="slidenum">
              <a:rPr lang="en-US" smtClean="0"/>
              <a:t>37</a:t>
            </a:fld>
            <a:endParaRPr lang="en-US"/>
          </a:p>
        </p:txBody>
      </p:sp>
    </p:spTree>
    <p:extLst>
      <p:ext uri="{BB962C8B-B14F-4D97-AF65-F5344CB8AC3E}">
        <p14:creationId xmlns:p14="http://schemas.microsoft.com/office/powerpoint/2010/main" val="1308858167"/>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Here is the result of running the experimental control. The output hydrograph will be used as an observed data time series for the </a:t>
            </a:r>
            <a:r>
              <a:rPr lang="en-US" dirty="0" err="1"/>
              <a:t>subbasin</a:t>
            </a:r>
            <a:r>
              <a:rPr lang="en-US" dirty="0"/>
              <a:t> element we are simulating. This view of the subbasin result allows us to look at the behavior of the loss parameters on the input hyetograph on the top, as well as the output hydrograph, which shows both the total outflow hydrograph, as well as the baseflow contribution.</a:t>
            </a:r>
          </a:p>
        </p:txBody>
      </p:sp>
      <p:sp>
        <p:nvSpPr>
          <p:cNvPr id="4" name="Slide Number Placeholder 3"/>
          <p:cNvSpPr>
            <a:spLocks noGrp="1"/>
          </p:cNvSpPr>
          <p:nvPr>
            <p:ph type="sldNum" sz="quarter" idx="5"/>
          </p:nvPr>
        </p:nvSpPr>
        <p:spPr/>
        <p:txBody>
          <a:bodyPr/>
          <a:lstStyle/>
          <a:p>
            <a:fld id="{5FD3C8A3-B9D1-4C1D-8B64-DB493D3057F3}" type="slidenum">
              <a:rPr lang="en-US" smtClean="0"/>
              <a:t>38</a:t>
            </a:fld>
            <a:endParaRPr lang="en-US"/>
          </a:p>
        </p:txBody>
      </p:sp>
    </p:spTree>
    <p:extLst>
      <p:ext uri="{BB962C8B-B14F-4D97-AF65-F5344CB8AC3E}">
        <p14:creationId xmlns:p14="http://schemas.microsoft.com/office/powerpoint/2010/main" val="1062533145"/>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first result shows the change that occurs when the initial deficit is doubled. Note on top how much of the hyetograph is now lost in the red portion of the top graph. The impact of this can be seen below – the baseline is shown in black, with the new hydrograph in blue. Overall, volume and peak intensity have decreased. The volume comes off of the early part of the hydrograph.</a:t>
            </a:r>
          </a:p>
        </p:txBody>
      </p:sp>
      <p:sp>
        <p:nvSpPr>
          <p:cNvPr id="4" name="Slide Number Placeholder 3"/>
          <p:cNvSpPr>
            <a:spLocks noGrp="1"/>
          </p:cNvSpPr>
          <p:nvPr>
            <p:ph type="sldNum" sz="quarter" idx="5"/>
          </p:nvPr>
        </p:nvSpPr>
        <p:spPr/>
        <p:txBody>
          <a:bodyPr/>
          <a:lstStyle/>
          <a:p>
            <a:fld id="{5FD3C8A3-B9D1-4C1D-8B64-DB493D3057F3}" type="slidenum">
              <a:rPr lang="en-US" smtClean="0"/>
              <a:t>39</a:t>
            </a:fld>
            <a:endParaRPr lang="en-US"/>
          </a:p>
        </p:txBody>
      </p:sp>
    </p:spTree>
    <p:extLst>
      <p:ext uri="{BB962C8B-B14F-4D97-AF65-F5344CB8AC3E}">
        <p14:creationId xmlns:p14="http://schemas.microsoft.com/office/powerpoint/2010/main" val="184130373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Why do we go about creating hydrologic models?  </a:t>
            </a:r>
          </a:p>
          <a:p>
            <a:endParaRPr lang="en-US" dirty="0"/>
          </a:p>
          <a:p>
            <a:r>
              <a:rPr lang="en-US" dirty="0"/>
              <a:t>Often, hydrologic modelers are interested in performing experiments on a watershed so we can see how its behavior changes when some property of it is changed. We can’t experiment on a real watershed for many reasons. We can’t apply design rainfall; we can’t evaluate engineering project impacts without building them; we can’t have a side-by-side comparison of a control and an experiment. In order to experiment on a watershed, we need to use a model as a stand-in for the real thing. </a:t>
            </a:r>
          </a:p>
          <a:p>
            <a:endParaRPr lang="en-US" dirty="0"/>
          </a:p>
          <a:p>
            <a:r>
              <a:rPr lang="en-US" dirty="0"/>
              <a:t>Instead of soil and plants, we have equations that govern how much water goes where. These equations represent the physical world in a deterministic way.</a:t>
            </a:r>
          </a:p>
        </p:txBody>
      </p:sp>
      <p:sp>
        <p:nvSpPr>
          <p:cNvPr id="4" name="Slide Number Placeholder 3"/>
          <p:cNvSpPr>
            <a:spLocks noGrp="1"/>
          </p:cNvSpPr>
          <p:nvPr>
            <p:ph type="sldNum" sz="quarter" idx="5"/>
          </p:nvPr>
        </p:nvSpPr>
        <p:spPr/>
        <p:txBody>
          <a:bodyPr/>
          <a:lstStyle/>
          <a:p>
            <a:fld id="{7AA959C0-6020-4A12-B5B4-7F2E5C334413}" type="slidenum">
              <a:rPr lang="en-US" smtClean="0"/>
              <a:t>4</a:t>
            </a:fld>
            <a:endParaRPr lang="en-US"/>
          </a:p>
        </p:txBody>
      </p:sp>
    </p:spTree>
    <p:extLst>
      <p:ext uri="{BB962C8B-B14F-4D97-AF65-F5344CB8AC3E}">
        <p14:creationId xmlns:p14="http://schemas.microsoft.com/office/powerpoint/2010/main" val="1600669037"/>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initial deficit is also important when the input rainfall is not as simple as this experimental case. Often there will be small rainfall inputs prior to the main event of interest and controlling whether those produce runoff or not, and the magnitude of their runoff, will often be determined by the initial deficit value. Initial deficit is only going to be important for the initial events in a simulation, and will not have impacts on later hydrographs in a longer simulation.</a:t>
            </a:r>
          </a:p>
        </p:txBody>
      </p:sp>
      <p:sp>
        <p:nvSpPr>
          <p:cNvPr id="4" name="Slide Number Placeholder 3"/>
          <p:cNvSpPr>
            <a:spLocks noGrp="1"/>
          </p:cNvSpPr>
          <p:nvPr>
            <p:ph type="sldNum" sz="quarter" idx="5"/>
          </p:nvPr>
        </p:nvSpPr>
        <p:spPr/>
        <p:txBody>
          <a:bodyPr/>
          <a:lstStyle/>
          <a:p>
            <a:fld id="{5FD3C8A3-B9D1-4C1D-8B64-DB493D3057F3}" type="slidenum">
              <a:rPr lang="en-US" smtClean="0"/>
              <a:t>40</a:t>
            </a:fld>
            <a:endParaRPr lang="en-US"/>
          </a:p>
        </p:txBody>
      </p:sp>
    </p:spTree>
    <p:extLst>
      <p:ext uri="{BB962C8B-B14F-4D97-AF65-F5344CB8AC3E}">
        <p14:creationId xmlns:p14="http://schemas.microsoft.com/office/powerpoint/2010/main" val="1374685669"/>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constant rate is fundamental for calibration. It mainly controls the partition between direct runoff and baseflow. It has the effects of reducing the overall direct runoff volume, as well as the peak of the hydrograph. In this experiment the difference seems small because the output hydrograph is so dominated by direct runoff. When calibrating a case like this, the unit hydrograph parameters become very important.</a:t>
            </a:r>
          </a:p>
        </p:txBody>
      </p:sp>
      <p:sp>
        <p:nvSpPr>
          <p:cNvPr id="4" name="Slide Number Placeholder 3"/>
          <p:cNvSpPr>
            <a:spLocks noGrp="1"/>
          </p:cNvSpPr>
          <p:nvPr>
            <p:ph type="sldNum" sz="quarter" idx="5"/>
          </p:nvPr>
        </p:nvSpPr>
        <p:spPr/>
        <p:txBody>
          <a:bodyPr/>
          <a:lstStyle/>
          <a:p>
            <a:fld id="{5FD3C8A3-B9D1-4C1D-8B64-DB493D3057F3}" type="slidenum">
              <a:rPr lang="en-US" smtClean="0"/>
              <a:t>41</a:t>
            </a:fld>
            <a:endParaRPr lang="en-US"/>
          </a:p>
        </p:txBody>
      </p:sp>
    </p:spTree>
    <p:extLst>
      <p:ext uri="{BB962C8B-B14F-4D97-AF65-F5344CB8AC3E}">
        <p14:creationId xmlns:p14="http://schemas.microsoft.com/office/powerpoint/2010/main" val="2095053260"/>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Constant rate is going to be the most important factor in adjusting where the volume of water goes. If you are finding that your model response is generally much too fast, and you are missing the receding limb of the hydrograph as it returns to baseflow by a lot, then changing the constant rate to send more water to baseflow is probably the solution. The converse is true as well. To get much more rapid, “flashy” response, then decreasing the constant rate allows the unit hydrograph parameters to control that faster response.</a:t>
            </a:r>
          </a:p>
        </p:txBody>
      </p:sp>
      <p:sp>
        <p:nvSpPr>
          <p:cNvPr id="4" name="Slide Number Placeholder 3"/>
          <p:cNvSpPr>
            <a:spLocks noGrp="1"/>
          </p:cNvSpPr>
          <p:nvPr>
            <p:ph type="sldNum" sz="quarter" idx="5"/>
          </p:nvPr>
        </p:nvSpPr>
        <p:spPr/>
        <p:txBody>
          <a:bodyPr/>
          <a:lstStyle/>
          <a:p>
            <a:fld id="{5FD3C8A3-B9D1-4C1D-8B64-DB493D3057F3}" type="slidenum">
              <a:rPr lang="en-US" smtClean="0"/>
              <a:t>42</a:t>
            </a:fld>
            <a:endParaRPr lang="en-US"/>
          </a:p>
        </p:txBody>
      </p:sp>
    </p:spTree>
    <p:extLst>
      <p:ext uri="{BB962C8B-B14F-4D97-AF65-F5344CB8AC3E}">
        <p14:creationId xmlns:p14="http://schemas.microsoft.com/office/powerpoint/2010/main" val="951541439"/>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On the other hand, shortening T</a:t>
            </a:r>
            <a:r>
              <a:rPr lang="en-US" baseline="-25000" dirty="0"/>
              <a:t>c</a:t>
            </a:r>
            <a:r>
              <a:rPr lang="en-US" dirty="0"/>
              <a:t> shifts the hydrograph peak to the left and increases the peak magnitude. Watersheds that respond very rapidly to rainfall inputs tend to have small times of concentration and may have very “spiked” looking hydrographs such as the blue one in this figure.</a:t>
            </a:r>
          </a:p>
        </p:txBody>
      </p:sp>
      <p:sp>
        <p:nvSpPr>
          <p:cNvPr id="4" name="Slide Number Placeholder 3"/>
          <p:cNvSpPr>
            <a:spLocks noGrp="1"/>
          </p:cNvSpPr>
          <p:nvPr>
            <p:ph type="sldNum" sz="quarter" idx="5"/>
          </p:nvPr>
        </p:nvSpPr>
        <p:spPr/>
        <p:txBody>
          <a:bodyPr/>
          <a:lstStyle/>
          <a:p>
            <a:fld id="{5FD3C8A3-B9D1-4C1D-8B64-DB493D3057F3}" type="slidenum">
              <a:rPr lang="en-US" smtClean="0"/>
              <a:t>43</a:t>
            </a:fld>
            <a:endParaRPr lang="en-US"/>
          </a:p>
        </p:txBody>
      </p:sp>
    </p:spTree>
    <p:extLst>
      <p:ext uri="{BB962C8B-B14F-4D97-AF65-F5344CB8AC3E}">
        <p14:creationId xmlns:p14="http://schemas.microsoft.com/office/powerpoint/2010/main" val="2677300628"/>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Changes to time of concentration have the most impact when the hydrograph is dominated by direct runoff. Use T</a:t>
            </a:r>
            <a:r>
              <a:rPr lang="en-US" baseline="-25000" dirty="0"/>
              <a:t>c</a:t>
            </a:r>
            <a:r>
              <a:rPr lang="en-US" dirty="0"/>
              <a:t> mainly to change the timing of the hydrograph peak. Small adjustments to the magnitude of the peak can be made with T</a:t>
            </a:r>
            <a:r>
              <a:rPr lang="en-US" baseline="-25000" dirty="0"/>
              <a:t>c</a:t>
            </a:r>
            <a:r>
              <a:rPr lang="en-US" dirty="0"/>
              <a:t> as well. </a:t>
            </a:r>
          </a:p>
        </p:txBody>
      </p:sp>
      <p:sp>
        <p:nvSpPr>
          <p:cNvPr id="4" name="Slide Number Placeholder 3"/>
          <p:cNvSpPr>
            <a:spLocks noGrp="1"/>
          </p:cNvSpPr>
          <p:nvPr>
            <p:ph type="sldNum" sz="quarter" idx="5"/>
          </p:nvPr>
        </p:nvSpPr>
        <p:spPr/>
        <p:txBody>
          <a:bodyPr/>
          <a:lstStyle/>
          <a:p>
            <a:fld id="{5FD3C8A3-B9D1-4C1D-8B64-DB493D3057F3}" type="slidenum">
              <a:rPr lang="en-US" smtClean="0"/>
              <a:t>44</a:t>
            </a:fld>
            <a:endParaRPr lang="en-US"/>
          </a:p>
        </p:txBody>
      </p:sp>
    </p:spTree>
    <p:extLst>
      <p:ext uri="{BB962C8B-B14F-4D97-AF65-F5344CB8AC3E}">
        <p14:creationId xmlns:p14="http://schemas.microsoft.com/office/powerpoint/2010/main" val="2357787306"/>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R has a tremendous amount of power in changing the shape of the response of direct runoff hydrographs. It does not change the timing of the response but does shape the attenuation. Note here with a doubling of R the peak magnitude drops, with the volume that occurred in the peak being pushed to the receding limb of the hydrograph.</a:t>
            </a:r>
          </a:p>
        </p:txBody>
      </p:sp>
      <p:sp>
        <p:nvSpPr>
          <p:cNvPr id="4" name="Slide Number Placeholder 3"/>
          <p:cNvSpPr>
            <a:spLocks noGrp="1"/>
          </p:cNvSpPr>
          <p:nvPr>
            <p:ph type="sldNum" sz="quarter" idx="5"/>
          </p:nvPr>
        </p:nvSpPr>
        <p:spPr/>
        <p:txBody>
          <a:bodyPr/>
          <a:lstStyle/>
          <a:p>
            <a:fld id="{5FD3C8A3-B9D1-4C1D-8B64-DB493D3057F3}" type="slidenum">
              <a:rPr lang="en-US" smtClean="0"/>
              <a:t>45</a:t>
            </a:fld>
            <a:endParaRPr lang="en-US"/>
          </a:p>
        </p:txBody>
      </p:sp>
    </p:spTree>
    <p:extLst>
      <p:ext uri="{BB962C8B-B14F-4D97-AF65-F5344CB8AC3E}">
        <p14:creationId xmlns:p14="http://schemas.microsoft.com/office/powerpoint/2010/main" val="1864351116"/>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On the other side of changes to R, a decrease causes an increase in the peak magnitude of the hydrograph by reducing attenuation. Much of the volume in the receding limb has been pushed into the peak. Shortening R allows you to model flashier watersheds.</a:t>
            </a:r>
          </a:p>
        </p:txBody>
      </p:sp>
      <p:sp>
        <p:nvSpPr>
          <p:cNvPr id="4" name="Slide Number Placeholder 3"/>
          <p:cNvSpPr>
            <a:spLocks noGrp="1"/>
          </p:cNvSpPr>
          <p:nvPr>
            <p:ph type="sldNum" sz="quarter" idx="5"/>
          </p:nvPr>
        </p:nvSpPr>
        <p:spPr/>
        <p:txBody>
          <a:bodyPr/>
          <a:lstStyle/>
          <a:p>
            <a:fld id="{5FD3C8A3-B9D1-4C1D-8B64-DB493D3057F3}" type="slidenum">
              <a:rPr lang="en-US" smtClean="0"/>
              <a:t>46</a:t>
            </a:fld>
            <a:endParaRPr lang="en-US"/>
          </a:p>
        </p:txBody>
      </p:sp>
    </p:spTree>
    <p:extLst>
      <p:ext uri="{BB962C8B-B14F-4D97-AF65-F5344CB8AC3E}">
        <p14:creationId xmlns:p14="http://schemas.microsoft.com/office/powerpoint/2010/main" val="1195722383"/>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R is a shape parameter, to contrast T</a:t>
            </a:r>
            <a:r>
              <a:rPr lang="en-US" baseline="-25000" dirty="0"/>
              <a:t>c</a:t>
            </a:r>
            <a:r>
              <a:rPr lang="en-US" dirty="0"/>
              <a:t>, a timing parameter. Bear in mind that R and T</a:t>
            </a:r>
            <a:r>
              <a:rPr lang="en-US" baseline="-25000" dirty="0"/>
              <a:t>c</a:t>
            </a:r>
            <a:r>
              <a:rPr lang="en-US" dirty="0"/>
              <a:t> are related. If your values for R and T</a:t>
            </a:r>
            <a:r>
              <a:rPr lang="en-US" baseline="-25000" dirty="0"/>
              <a:t>c</a:t>
            </a:r>
            <a:r>
              <a:rPr lang="en-US" dirty="0"/>
              <a:t> head far in opposite directions from the initial estimates, then you might want to consider other kinds of adjustments. R is only going to have an impact if most of your hydrograph is generated by direct runoff, otherwise you will need to adjust baseflow instead.</a:t>
            </a:r>
          </a:p>
        </p:txBody>
      </p:sp>
      <p:sp>
        <p:nvSpPr>
          <p:cNvPr id="4" name="Slide Number Placeholder 3"/>
          <p:cNvSpPr>
            <a:spLocks noGrp="1"/>
          </p:cNvSpPr>
          <p:nvPr>
            <p:ph type="sldNum" sz="quarter" idx="5"/>
          </p:nvPr>
        </p:nvSpPr>
        <p:spPr/>
        <p:txBody>
          <a:bodyPr/>
          <a:lstStyle/>
          <a:p>
            <a:fld id="{5FD3C8A3-B9D1-4C1D-8B64-DB493D3057F3}" type="slidenum">
              <a:rPr lang="en-US" smtClean="0"/>
              <a:t>47</a:t>
            </a:fld>
            <a:endParaRPr lang="en-US"/>
          </a:p>
        </p:txBody>
      </p:sp>
    </p:spTree>
    <p:extLst>
      <p:ext uri="{BB962C8B-B14F-4D97-AF65-F5344CB8AC3E}">
        <p14:creationId xmlns:p14="http://schemas.microsoft.com/office/powerpoint/2010/main" val="3128030868"/>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To see the impacts of baseflow, we need to alter our experiment a little bit so that direct runoff doesn’t dominate the response. Here we will reduce the intensity of the storm event and allow most of the event to be infiltrated by increasing the loss parameter. To see the impacts of these changes, we will also need to run a longer simulation window.</a:t>
            </a:r>
          </a:p>
        </p:txBody>
      </p:sp>
      <p:sp>
        <p:nvSpPr>
          <p:cNvPr id="4" name="Slide Number Placeholder 3"/>
          <p:cNvSpPr>
            <a:spLocks noGrp="1"/>
          </p:cNvSpPr>
          <p:nvPr>
            <p:ph type="sldNum" sz="quarter" idx="5"/>
          </p:nvPr>
        </p:nvSpPr>
        <p:spPr/>
        <p:txBody>
          <a:bodyPr/>
          <a:lstStyle/>
          <a:p>
            <a:fld id="{5FD3C8A3-B9D1-4C1D-8B64-DB493D3057F3}" type="slidenum">
              <a:rPr lang="en-US" smtClean="0"/>
              <a:t>48</a:t>
            </a:fld>
            <a:endParaRPr lang="en-US"/>
          </a:p>
        </p:txBody>
      </p:sp>
    </p:spTree>
    <p:extLst>
      <p:ext uri="{BB962C8B-B14F-4D97-AF65-F5344CB8AC3E}">
        <p14:creationId xmlns:p14="http://schemas.microsoft.com/office/powerpoint/2010/main" val="990473876"/>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 our two-layer baseflow model, the first layer is being used to model the more rapid response of interflow. The response is still an order of magnitude slower than the direct runoff response, so it takes more time to see the impact of changing the coefficient.</a:t>
            </a:r>
          </a:p>
          <a:p>
            <a:endParaRPr lang="en-US" dirty="0"/>
          </a:p>
          <a:p>
            <a:r>
              <a:rPr lang="en-US" dirty="0"/>
              <a:t>Doubling the coefficient pushes a significant amount of the baseflow volume out into the long receding limb of the hydrograph. It also reduces the peak magnitude of the event hydrograph because of the slower response of the baseflow. Bear in mind that the losses occurring during the start of the rainfall event are going to baseflow, so the peak of the event can be affected when stacked on top of this changed baseflow response.</a:t>
            </a:r>
          </a:p>
          <a:p>
            <a:endParaRPr lang="en-US" dirty="0"/>
          </a:p>
          <a:p>
            <a:r>
              <a:rPr lang="en-US" dirty="0"/>
              <a:t>Halving the coefficient has the opposite effect – there is a much more rapid baseflow response, and because those initial losses are reaching the outlet faster, the hydrograph peak increases. Notice also that much of the baseflow volume occurs immediately after the peak of the direct runoff portion of the hydrograph, and the volume is lost from the long receding tail of the hydrograph.</a:t>
            </a:r>
          </a:p>
          <a:p>
            <a:endParaRPr lang="en-US" dirty="0"/>
          </a:p>
          <a:p>
            <a:r>
              <a:rPr lang="en-US" dirty="0"/>
              <a:t>For linear reservoir baseflow models with multiple layers, the lower layers generally are even slower and control the response shape on an even longer scale. They can be adjusted similarly, bearing in mind that the larger the coefficient relative to the length of the event, the less it will control the peak magnitude. It will however control how the event recedes.</a:t>
            </a:r>
          </a:p>
        </p:txBody>
      </p:sp>
      <p:sp>
        <p:nvSpPr>
          <p:cNvPr id="4" name="Slide Number Placeholder 3"/>
          <p:cNvSpPr>
            <a:spLocks noGrp="1"/>
          </p:cNvSpPr>
          <p:nvPr>
            <p:ph type="sldNum" sz="quarter" idx="5"/>
          </p:nvPr>
        </p:nvSpPr>
        <p:spPr/>
        <p:txBody>
          <a:bodyPr/>
          <a:lstStyle/>
          <a:p>
            <a:fld id="{5FD3C8A3-B9D1-4C1D-8B64-DB493D3057F3}" type="slidenum">
              <a:rPr lang="en-US" smtClean="0"/>
              <a:t>49</a:t>
            </a:fld>
            <a:endParaRPr lang="en-US"/>
          </a:p>
        </p:txBody>
      </p:sp>
    </p:spTree>
    <p:extLst>
      <p:ext uri="{BB962C8B-B14F-4D97-AF65-F5344CB8AC3E}">
        <p14:creationId xmlns:p14="http://schemas.microsoft.com/office/powerpoint/2010/main" val="353254028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Within hydrologic model, we need to make approximations and simplifications.  If we tried to model every single detail, computationally there isn’t a computer out there that could compute to completion. There are models that are more complex and try to model the physical nature of flow, such as hydraulic models or Computational Fluid Dynamic (CFD) models that use differential equations to numerically solve the movement of flow.  But those are typically on a much smaller scale and they take a lot of computational power.  </a:t>
            </a:r>
          </a:p>
          <a:p>
            <a:endParaRPr lang="en-US" dirty="0"/>
          </a:p>
          <a:p>
            <a:r>
              <a:rPr lang="en-US" dirty="0"/>
              <a:t>Hydrologic models, on the other hand, simplify the different processes where the equation could be solved by hand or excel given a few parameters.  Using the two images below, we simplify runoff generation processes by using the unit hydrograph instead of the </a:t>
            </a:r>
            <a:r>
              <a:rPr lang="en-US" dirty="0" err="1"/>
              <a:t>navier</a:t>
            </a:r>
            <a:r>
              <a:rPr lang="en-US" dirty="0"/>
              <a:t> stokes equation and soil loss we use something like Green &amp; </a:t>
            </a:r>
            <a:r>
              <a:rPr lang="en-US" dirty="0" err="1"/>
              <a:t>Ampt</a:t>
            </a:r>
            <a:r>
              <a:rPr lang="en-US" dirty="0"/>
              <a:t> or Deficit and Constant instead of the Richards equations.  The pros are you can compute the model much quicker and get good results with calibration.  The cons are the parameter values can be abstract to the point where it doesn’t have a physical meaning and there’s likely to be greater uncertainty and error that gets lumped into your parameter values</a:t>
            </a:r>
            <a:r>
              <a:rPr lang="en-US"/>
              <a:t>.  </a:t>
            </a:r>
            <a:endParaRPr lang="en-US" dirty="0"/>
          </a:p>
          <a:p>
            <a:endParaRPr lang="en-US" dirty="0"/>
          </a:p>
          <a:p>
            <a:r>
              <a:rPr lang="en-US" dirty="0"/>
              <a:t>It is necessary for a model of something as complex as the flow of water through the environment to contain approximations and simplifications of the real world. Even if we could represent the entire watershed at the atomic level, the measurement of the physical properties of the watershed necessary to model all the physics would contain uncertainty. Then, applying the physics at that scale would be computationally prohibitive.</a:t>
            </a:r>
          </a:p>
          <a:p>
            <a:endParaRPr lang="en-US" dirty="0"/>
          </a:p>
          <a:p>
            <a:r>
              <a:rPr lang="en-US" dirty="0"/>
              <a:t>Models should be as simple of a representation of the system being modeled as needed to answer the question or perform the experiment. When several related processes are rolled into one algorithm to represent them, the parameters of that algorithm become more and more abstract and uncertain. While the parameters become more uncertain, their level of abstraction also lends them well to being determined empirically.</a:t>
            </a:r>
          </a:p>
        </p:txBody>
      </p:sp>
      <p:sp>
        <p:nvSpPr>
          <p:cNvPr id="4" name="Slide Number Placeholder 3"/>
          <p:cNvSpPr>
            <a:spLocks noGrp="1"/>
          </p:cNvSpPr>
          <p:nvPr>
            <p:ph type="sldNum" sz="quarter" idx="5"/>
          </p:nvPr>
        </p:nvSpPr>
        <p:spPr/>
        <p:txBody>
          <a:bodyPr/>
          <a:lstStyle/>
          <a:p>
            <a:fld id="{7AA959C0-6020-4A12-B5B4-7F2E5C334413}" type="slidenum">
              <a:rPr lang="en-US" smtClean="0"/>
              <a:t>5</a:t>
            </a:fld>
            <a:endParaRPr lang="en-US"/>
          </a:p>
        </p:txBody>
      </p:sp>
    </p:spTree>
    <p:extLst>
      <p:ext uri="{BB962C8B-B14F-4D97-AF65-F5344CB8AC3E}">
        <p14:creationId xmlns:p14="http://schemas.microsoft.com/office/powerpoint/2010/main" val="3334676936"/>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Baseflow is mainly changed so that the receding limb of the hydrograph is matched. Usually this is taken as a sign that the overall baseflow response is captured adequately. However, in some watersheds, most of the response is controlled by interflow or baseflow. This occurs when overall rainfall intensities </a:t>
            </a:r>
            <a:r>
              <a:rPr lang="en-US"/>
              <a:t>are low, </a:t>
            </a:r>
            <a:r>
              <a:rPr lang="en-US" dirty="0"/>
              <a:t>although volumes may be large. This may also happen in conjunction with snowmelt. In these cases, the unit hydrograph parameters may exhibit little control and tuning the baseflow parameters will be more important.</a:t>
            </a:r>
          </a:p>
        </p:txBody>
      </p:sp>
      <p:sp>
        <p:nvSpPr>
          <p:cNvPr id="4" name="Slide Number Placeholder 3"/>
          <p:cNvSpPr>
            <a:spLocks noGrp="1"/>
          </p:cNvSpPr>
          <p:nvPr>
            <p:ph type="sldNum" sz="quarter" idx="5"/>
          </p:nvPr>
        </p:nvSpPr>
        <p:spPr/>
        <p:txBody>
          <a:bodyPr/>
          <a:lstStyle/>
          <a:p>
            <a:fld id="{5FD3C8A3-B9D1-4C1D-8B64-DB493D3057F3}" type="slidenum">
              <a:rPr lang="en-US" smtClean="0"/>
              <a:t>50</a:t>
            </a:fld>
            <a:endParaRPr lang="en-US"/>
          </a:p>
        </p:txBody>
      </p:sp>
    </p:spTree>
    <p:extLst>
      <p:ext uri="{BB962C8B-B14F-4D97-AF65-F5344CB8AC3E}">
        <p14:creationId xmlns:p14="http://schemas.microsoft.com/office/powerpoint/2010/main" val="1637349558"/>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75" y="1200150"/>
            <a:ext cx="5759450" cy="3240088"/>
          </a:xfrm>
        </p:spPr>
      </p:sp>
      <p:sp>
        <p:nvSpPr>
          <p:cNvPr id="3" name="Notes Placeholder 2"/>
          <p:cNvSpPr>
            <a:spLocks noGrp="1"/>
          </p:cNvSpPr>
          <p:nvPr>
            <p:ph type="body" idx="1"/>
          </p:nvPr>
        </p:nvSpPr>
        <p:spPr/>
        <p:txBody>
          <a:bodyPr/>
          <a:lstStyle/>
          <a:p>
            <a:r>
              <a:rPr lang="en-US" dirty="0"/>
              <a:t>Setting Computation Points within HMS—quality of life enhancement</a:t>
            </a:r>
          </a:p>
          <a:p>
            <a:r>
              <a:rPr lang="en-US" b="1" dirty="0"/>
              <a:t>Why</a:t>
            </a:r>
            <a:r>
              <a:rPr lang="en-US" dirty="0"/>
              <a:t> might this be helpful to you?</a:t>
            </a:r>
          </a:p>
          <a:p>
            <a:r>
              <a:rPr lang="en-US" dirty="0"/>
              <a:t>Where should they be set?</a:t>
            </a:r>
          </a:p>
          <a:p>
            <a:r>
              <a:rPr lang="en-US" dirty="0"/>
              <a:t>How to set them…</a:t>
            </a:r>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51</a:t>
            </a:fld>
            <a:endParaRPr lang="en-US"/>
          </a:p>
        </p:txBody>
      </p:sp>
    </p:spTree>
    <p:extLst>
      <p:ext uri="{BB962C8B-B14F-4D97-AF65-F5344CB8AC3E}">
        <p14:creationId xmlns:p14="http://schemas.microsoft.com/office/powerpoint/2010/main" val="3665469772"/>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75" y="1200150"/>
            <a:ext cx="5759450" cy="3240088"/>
          </a:xfrm>
        </p:spPr>
      </p:sp>
      <p:sp>
        <p:nvSpPr>
          <p:cNvPr id="3" name="Notes Placeholder 2"/>
          <p:cNvSpPr>
            <a:spLocks noGrp="1"/>
          </p:cNvSpPr>
          <p:nvPr>
            <p:ph type="body" idx="1"/>
          </p:nvPr>
        </p:nvSpPr>
        <p:spPr/>
        <p:txBody>
          <a:bodyPr/>
          <a:lstStyle/>
          <a:p>
            <a:r>
              <a:rPr lang="en-US" dirty="0"/>
              <a:t>Computations points lets you create Element Groups.  </a:t>
            </a:r>
            <a:r>
              <a:rPr lang="en-US" dirty="0" err="1"/>
              <a:t>Whats</a:t>
            </a:r>
            <a:r>
              <a:rPr lang="en-US" dirty="0"/>
              <a:t> great about Element groups is filtering your subbasins to those upstream of the computation point.  This is mainly helpful if you have a large watershed with a lot of subbasins and calibration points.  You can set a computation point at gage location and what that will do is filter only the subbasins and reaches that contribute to that gage point.    </a:t>
            </a:r>
          </a:p>
          <a:p>
            <a:endParaRPr lang="en-US" dirty="0"/>
          </a:p>
          <a:p>
            <a:endParaRPr lang="en-US" dirty="0"/>
          </a:p>
          <a:p>
            <a:r>
              <a:rPr lang="en-US" dirty="0"/>
              <a:t>How are computation points helpful to an HMS modeler? Computation points create element “groups” that include all </a:t>
            </a:r>
            <a:r>
              <a:rPr lang="en-US" dirty="0" err="1"/>
              <a:t>subbasins</a:t>
            </a:r>
            <a:r>
              <a:rPr lang="en-US" dirty="0"/>
              <a:t> &amp; elements between computation points. The first handy computation point feature is that it enables fast &amp; easy parameter table filtering—For example, heading to </a:t>
            </a:r>
            <a:r>
              <a:rPr lang="en-US" dirty="0" err="1"/>
              <a:t>Paremeters</a:t>
            </a:r>
            <a:r>
              <a:rPr lang="en-US" dirty="0"/>
              <a:t> &gt; Loss &gt; Deficit &amp; Constant….</a:t>
            </a:r>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52</a:t>
            </a:fld>
            <a:endParaRPr lang="en-US"/>
          </a:p>
        </p:txBody>
      </p:sp>
    </p:spTree>
    <p:extLst>
      <p:ext uri="{BB962C8B-B14F-4D97-AF65-F5344CB8AC3E}">
        <p14:creationId xmlns:p14="http://schemas.microsoft.com/office/powerpoint/2010/main" val="1650708666"/>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75" y="1200150"/>
            <a:ext cx="5759450" cy="3240088"/>
          </a:xfrm>
        </p:spPr>
      </p:sp>
      <p:sp>
        <p:nvSpPr>
          <p:cNvPr id="3" name="Notes Placeholder 2"/>
          <p:cNvSpPr>
            <a:spLocks noGrp="1"/>
          </p:cNvSpPr>
          <p:nvPr>
            <p:ph type="body" idx="1"/>
          </p:nvPr>
        </p:nvSpPr>
        <p:spPr/>
        <p:txBody>
          <a:bodyPr/>
          <a:lstStyle/>
          <a:p>
            <a:r>
              <a:rPr lang="en-US" dirty="0"/>
              <a:t>The filtering occurs at the Global Parameter Editors table.  The first selection is what you want to filter by: Computation Point or Zones.  The Computation Point filters the Computation Point that you set up.  </a:t>
            </a:r>
          </a:p>
          <a:p>
            <a:endParaRPr lang="en-US" dirty="0"/>
          </a:p>
          <a:p>
            <a:r>
              <a:rPr lang="en-US" dirty="0"/>
              <a:t>…brings up the Deficit &amp; Constant parameter table—filtering by Computation Point and selecting the point of interest shows </a:t>
            </a:r>
            <a:r>
              <a:rPr lang="en-US" i="1" dirty="0"/>
              <a:t>just</a:t>
            </a:r>
            <a:r>
              <a:rPr lang="en-US" i="0" dirty="0"/>
              <a:t> those subbasins within that computation point group. This is helpful for viewing &amp; comparing nearby parameter values—and can even be useful for calibration which we’ll touch on a bit later.</a:t>
            </a:r>
            <a:endParaRPr lang="en-US" dirty="0"/>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53</a:t>
            </a:fld>
            <a:endParaRPr lang="en-US"/>
          </a:p>
        </p:txBody>
      </p:sp>
    </p:spTree>
    <p:extLst>
      <p:ext uri="{BB962C8B-B14F-4D97-AF65-F5344CB8AC3E}">
        <p14:creationId xmlns:p14="http://schemas.microsoft.com/office/powerpoint/2010/main" val="4110088400"/>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75" y="1200150"/>
            <a:ext cx="5759450" cy="3240088"/>
          </a:xfrm>
        </p:spPr>
      </p:sp>
      <p:sp>
        <p:nvSpPr>
          <p:cNvPr id="3" name="Notes Placeholder 2"/>
          <p:cNvSpPr>
            <a:spLocks noGrp="1"/>
          </p:cNvSpPr>
          <p:nvPr>
            <p:ph type="body" idx="1"/>
          </p:nvPr>
        </p:nvSpPr>
        <p:spPr/>
        <p:txBody>
          <a:bodyPr/>
          <a:lstStyle/>
          <a:p>
            <a:r>
              <a:rPr lang="en-US" dirty="0"/>
              <a:t>Another useful feature of computation points is the ability to “Compute to Point.” By right-clicking on a computation point and “Computing to Point,” HMS will </a:t>
            </a:r>
            <a:r>
              <a:rPr lang="en-US" i="1" dirty="0"/>
              <a:t>only </a:t>
            </a:r>
            <a:r>
              <a:rPr lang="en-US" i="0" dirty="0"/>
              <a:t>recompute the elements upstream of that computation point (instead of re-computing the entire model) which can save a lot of time during calibration—particularly if you’re working in a large watershed!</a:t>
            </a:r>
            <a:endParaRPr lang="en-US" dirty="0"/>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54</a:t>
            </a:fld>
            <a:endParaRPr lang="en-US"/>
          </a:p>
        </p:txBody>
      </p:sp>
    </p:spTree>
    <p:extLst>
      <p:ext uri="{BB962C8B-B14F-4D97-AF65-F5344CB8AC3E}">
        <p14:creationId xmlns:p14="http://schemas.microsoft.com/office/powerpoint/2010/main" val="2877823524"/>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75" y="1200150"/>
            <a:ext cx="5759450" cy="3240088"/>
          </a:xfrm>
        </p:spPr>
      </p:sp>
      <p:sp>
        <p:nvSpPr>
          <p:cNvPr id="3" name="Notes Placeholder 2"/>
          <p:cNvSpPr>
            <a:spLocks noGrp="1"/>
          </p:cNvSpPr>
          <p:nvPr>
            <p:ph type="body" idx="1"/>
          </p:nvPr>
        </p:nvSpPr>
        <p:spPr/>
        <p:txBody>
          <a:bodyPr/>
          <a:lstStyle/>
          <a:p>
            <a:r>
              <a:rPr lang="en-US" b="1" dirty="0"/>
              <a:t>Where</a:t>
            </a:r>
            <a:r>
              <a:rPr lang="en-US" b="0" dirty="0"/>
              <a:t> should computation points be set? They can be set at any junction, however, Gage Locations are a great place to use computation points since you’ll be adjusting and re-running the model frequently during calibration at these locations. Setting computation points are other key locations such as tributary junctions or areas where watershed features change rapidly may also be useful.</a:t>
            </a:r>
            <a:endParaRPr lang="en-US" b="1" dirty="0"/>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55</a:t>
            </a:fld>
            <a:endParaRPr lang="en-US"/>
          </a:p>
        </p:txBody>
      </p:sp>
    </p:spTree>
    <p:extLst>
      <p:ext uri="{BB962C8B-B14F-4D97-AF65-F5344CB8AC3E}">
        <p14:creationId xmlns:p14="http://schemas.microsoft.com/office/powerpoint/2010/main" val="1123727369"/>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75" y="1200150"/>
            <a:ext cx="5759450" cy="3240088"/>
          </a:xfrm>
        </p:spPr>
      </p:sp>
      <p:sp>
        <p:nvSpPr>
          <p:cNvPr id="3" name="Notes Placeholder 2"/>
          <p:cNvSpPr>
            <a:spLocks noGrp="1"/>
          </p:cNvSpPr>
          <p:nvPr>
            <p:ph type="body" idx="1"/>
          </p:nvPr>
        </p:nvSpPr>
        <p:spPr/>
        <p:txBody>
          <a:bodyPr/>
          <a:lstStyle/>
          <a:p>
            <a:r>
              <a:rPr lang="en-US" b="1" dirty="0"/>
              <a:t>How </a:t>
            </a:r>
            <a:r>
              <a:rPr lang="en-US" b="0" dirty="0"/>
              <a:t>do you set a computation point? It’s as simple as right-clicking on the intended junction element and “Selecting Computation Point!”</a:t>
            </a:r>
            <a:endParaRPr lang="en-US" b="1" dirty="0"/>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56</a:t>
            </a:fld>
            <a:endParaRPr lang="en-US"/>
          </a:p>
        </p:txBody>
      </p:sp>
    </p:spTree>
    <p:extLst>
      <p:ext uri="{BB962C8B-B14F-4D97-AF65-F5344CB8AC3E}">
        <p14:creationId xmlns:p14="http://schemas.microsoft.com/office/powerpoint/2010/main" val="2311238002"/>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75" y="1200150"/>
            <a:ext cx="5759450" cy="3240088"/>
          </a:xfrm>
        </p:spPr>
      </p:sp>
      <p:sp>
        <p:nvSpPr>
          <p:cNvPr id="3" name="Notes Placeholder 2"/>
          <p:cNvSpPr>
            <a:spLocks noGrp="1"/>
          </p:cNvSpPr>
          <p:nvPr>
            <p:ph type="body" idx="1"/>
          </p:nvPr>
        </p:nvSpPr>
        <p:spPr/>
        <p:txBody>
          <a:bodyPr/>
          <a:lstStyle/>
          <a:p>
            <a:r>
              <a:rPr lang="en-US" dirty="0"/>
              <a:t>Once the computation point has been set, the junction icon will have a red background.</a:t>
            </a:r>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57</a:t>
            </a:fld>
            <a:endParaRPr lang="en-US"/>
          </a:p>
        </p:txBody>
      </p:sp>
    </p:spTree>
    <p:extLst>
      <p:ext uri="{BB962C8B-B14F-4D97-AF65-F5344CB8AC3E}">
        <p14:creationId xmlns:p14="http://schemas.microsoft.com/office/powerpoint/2010/main" val="1619948416"/>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75" y="1200150"/>
            <a:ext cx="5759450" cy="3240088"/>
          </a:xfrm>
        </p:spPr>
      </p:sp>
      <p:sp>
        <p:nvSpPr>
          <p:cNvPr id="3" name="Notes Placeholder 2"/>
          <p:cNvSpPr>
            <a:spLocks noGrp="1"/>
          </p:cNvSpPr>
          <p:nvPr>
            <p:ph type="body" idx="1"/>
          </p:nvPr>
        </p:nvSpPr>
        <p:spPr/>
        <p:txBody>
          <a:bodyPr/>
          <a:lstStyle/>
          <a:p>
            <a:r>
              <a:rPr lang="en-US" dirty="0"/>
              <a:t>Let’s talk about the Summary Tables &amp; Metrics available within HMS—</a:t>
            </a:r>
          </a:p>
          <a:p>
            <a:r>
              <a:rPr lang="en-US" dirty="0"/>
              <a:t>Where are they located?</a:t>
            </a:r>
          </a:p>
          <a:p>
            <a:r>
              <a:rPr lang="en-US" dirty="0"/>
              <a:t>What useful information does it have?</a:t>
            </a:r>
          </a:p>
          <a:p>
            <a:r>
              <a:rPr lang="en-US" dirty="0"/>
              <a:t>How can I use the information?</a:t>
            </a:r>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58</a:t>
            </a:fld>
            <a:endParaRPr lang="en-US"/>
          </a:p>
        </p:txBody>
      </p:sp>
    </p:spTree>
    <p:extLst>
      <p:ext uri="{BB962C8B-B14F-4D97-AF65-F5344CB8AC3E}">
        <p14:creationId xmlns:p14="http://schemas.microsoft.com/office/powerpoint/2010/main" val="147735965"/>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75" y="1200150"/>
            <a:ext cx="5759450" cy="3240088"/>
          </a:xfrm>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b="1" dirty="0"/>
              <a:t>Where </a:t>
            </a:r>
            <a:r>
              <a:rPr lang="en-US" b="0" dirty="0"/>
              <a:t>are the HMS summary tables located? Summary tables can be found at every junction element within HMS by right-clicking on the junction element &gt;  View Results &gt; Summary Table</a:t>
            </a:r>
          </a:p>
          <a:p>
            <a:endParaRPr lang="en-US" dirty="0"/>
          </a:p>
          <a:p>
            <a:endParaRPr lang="en-US" dirty="0"/>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59</a:t>
            </a:fld>
            <a:endParaRPr lang="en-US"/>
          </a:p>
        </p:txBody>
      </p:sp>
    </p:spTree>
    <p:extLst>
      <p:ext uri="{BB962C8B-B14F-4D97-AF65-F5344CB8AC3E}">
        <p14:creationId xmlns:p14="http://schemas.microsoft.com/office/powerpoint/2010/main" val="251673891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Calibration is the adjustment of our model parameters to the equations that represent the various hydrologic processes.  These processes were covered during the past few days such as the rainfall runoff transform, and soil loss.  The goal of adjusting these parameters are to match the simulated data against observed dataset.  The data is typically an historic dataset and can consist of multiple types of observations such as flow, evaporation, or snow accumulation and melt.  </a:t>
            </a:r>
          </a:p>
          <a:p>
            <a:endParaRPr lang="en-US" dirty="0"/>
          </a:p>
          <a:p>
            <a:endParaRPr lang="en-US" dirty="0"/>
          </a:p>
          <a:p>
            <a:r>
              <a:rPr lang="en-US" dirty="0"/>
              <a:t>Our hydrologic model is a collection of parametric algorithms that simulate the hydrologic cycle. It is up to us as modelers to determine what the appropriate parameters for those algorithms are. We want to make our algorithmic representation of the watershed match the actual watershed across a wide range of conditions. Usually, we determine if our model matches reality by comparing model output for observed past events and seeing if key results match. We may consider whether the simulation of streamflow at locations where we have flow observations match reasonably well. We may also compare observations for other hydrologic processes such as snowmelt and accumulation, and evapotranspiration.</a:t>
            </a:r>
          </a:p>
          <a:p>
            <a:endParaRPr lang="en-US" dirty="0"/>
          </a:p>
          <a:p>
            <a:r>
              <a:rPr lang="en-US" dirty="0"/>
              <a:t>There are some so called “automated” tools for performing calibration, but the most reliable way to produce a calibrated model with reasonable parameters is to change the parameters yourself until the model results match observed data.</a:t>
            </a:r>
          </a:p>
        </p:txBody>
      </p:sp>
      <p:sp>
        <p:nvSpPr>
          <p:cNvPr id="4" name="Slide Number Placeholder 3"/>
          <p:cNvSpPr>
            <a:spLocks noGrp="1"/>
          </p:cNvSpPr>
          <p:nvPr>
            <p:ph type="sldNum" sz="quarter" idx="5"/>
          </p:nvPr>
        </p:nvSpPr>
        <p:spPr/>
        <p:txBody>
          <a:bodyPr/>
          <a:lstStyle/>
          <a:p>
            <a:fld id="{7AA959C0-6020-4A12-B5B4-7F2E5C334413}" type="slidenum">
              <a:rPr lang="en-US" smtClean="0"/>
              <a:t>6</a:t>
            </a:fld>
            <a:endParaRPr lang="en-US"/>
          </a:p>
        </p:txBody>
      </p:sp>
    </p:spTree>
    <p:extLst>
      <p:ext uri="{BB962C8B-B14F-4D97-AF65-F5344CB8AC3E}">
        <p14:creationId xmlns:p14="http://schemas.microsoft.com/office/powerpoint/2010/main" val="1403621726"/>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75" y="1200150"/>
            <a:ext cx="5759450" cy="3240088"/>
          </a:xfrm>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endParaRPr lang="en-US" b="1" dirty="0"/>
          </a:p>
          <a:p>
            <a:pPr marL="0" marR="0" indent="0" algn="l" defTabSz="914400" rtl="0" eaLnBrk="0" fontAlgn="base" latinLnBrk="0" hangingPunct="0">
              <a:lnSpc>
                <a:spcPct val="100000"/>
              </a:lnSpc>
              <a:spcBef>
                <a:spcPct val="30000"/>
              </a:spcBef>
              <a:spcAft>
                <a:spcPct val="0"/>
              </a:spcAft>
              <a:buClrTx/>
              <a:buSzTx/>
              <a:buFontTx/>
              <a:buNone/>
              <a:tabLst/>
              <a:defRPr/>
            </a:pPr>
            <a:r>
              <a:rPr lang="en-US" b="1" dirty="0"/>
              <a:t>What’s </a:t>
            </a:r>
            <a:r>
              <a:rPr lang="en-US" b="0" dirty="0"/>
              <a:t>included in the summary tables?</a:t>
            </a:r>
          </a:p>
          <a:p>
            <a:pPr marL="0" marR="0" indent="0" algn="l" defTabSz="914400" rtl="0" eaLnBrk="0" fontAlgn="base" latinLnBrk="0" hangingPunct="0">
              <a:lnSpc>
                <a:spcPct val="100000"/>
              </a:lnSpc>
              <a:spcBef>
                <a:spcPct val="30000"/>
              </a:spcBef>
              <a:spcAft>
                <a:spcPct val="0"/>
              </a:spcAft>
              <a:buClrTx/>
              <a:buSzTx/>
              <a:buFontTx/>
              <a:buNone/>
              <a:tabLst/>
              <a:defRPr/>
            </a:pPr>
            <a:r>
              <a:rPr lang="en-US" b="0" dirty="0"/>
              <a:t>Every summary table provides information about the simulation you’re running such as start/end date, which models the simulation is using…</a:t>
            </a:r>
            <a:endParaRPr lang="en-US" dirty="0"/>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60</a:t>
            </a:fld>
            <a:endParaRPr lang="en-US"/>
          </a:p>
        </p:txBody>
      </p:sp>
    </p:spTree>
    <p:extLst>
      <p:ext uri="{BB962C8B-B14F-4D97-AF65-F5344CB8AC3E}">
        <p14:creationId xmlns:p14="http://schemas.microsoft.com/office/powerpoint/2010/main" val="3105479340"/>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75" y="1200150"/>
            <a:ext cx="5759450" cy="3240088"/>
          </a:xfrm>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b="0" dirty="0"/>
              <a:t>Summary tables always summarize the </a:t>
            </a:r>
            <a:r>
              <a:rPr lang="en-US" b="0" i="1" dirty="0"/>
              <a:t>computed</a:t>
            </a:r>
            <a:r>
              <a:rPr lang="en-US" b="0" dirty="0"/>
              <a:t> timing and magnitude of the peak discharge as well overall modeled event volume—which can be displayed in inches or acre-feet (English Units, Metric is also available).</a:t>
            </a:r>
          </a:p>
          <a:p>
            <a:pPr marL="0" marR="0" indent="0" algn="l" defTabSz="914400" rtl="0" eaLnBrk="0" fontAlgn="base" latinLnBrk="0" hangingPunct="0">
              <a:lnSpc>
                <a:spcPct val="100000"/>
              </a:lnSpc>
              <a:spcBef>
                <a:spcPct val="30000"/>
              </a:spcBef>
              <a:spcAft>
                <a:spcPct val="0"/>
              </a:spcAft>
              <a:buClrTx/>
              <a:buSzTx/>
              <a:buFontTx/>
              <a:buNone/>
              <a:tabLst/>
              <a:defRPr/>
            </a:pPr>
            <a:endParaRPr lang="en-US" b="1" dirty="0"/>
          </a:p>
          <a:p>
            <a:pPr marL="0" marR="0" indent="0" algn="l" defTabSz="914400" rtl="0" eaLnBrk="0" fontAlgn="base" latinLnBrk="0" hangingPunct="0">
              <a:lnSpc>
                <a:spcPct val="100000"/>
              </a:lnSpc>
              <a:spcBef>
                <a:spcPct val="30000"/>
              </a:spcBef>
              <a:spcAft>
                <a:spcPct val="0"/>
              </a:spcAft>
              <a:buClrTx/>
              <a:buSzTx/>
              <a:buFontTx/>
              <a:buNone/>
              <a:tabLst/>
              <a:defRPr/>
            </a:pPr>
            <a:r>
              <a:rPr lang="en-US" b="0" dirty="0"/>
              <a:t>Another great summary table feature is </a:t>
            </a:r>
            <a:r>
              <a:rPr lang="en-US" b="1" i="1" dirty="0"/>
              <a:t>if</a:t>
            </a:r>
            <a:r>
              <a:rPr lang="en-US" baseline="0" dirty="0"/>
              <a:t> you have observed flow data linked to the junction, HMS will also summarize the same metrics from the observed data and…</a:t>
            </a:r>
          </a:p>
          <a:p>
            <a:pPr marL="0" marR="0" indent="0" algn="l" defTabSz="914400" rtl="0" eaLnBrk="0" fontAlgn="base" latinLnBrk="0" hangingPunct="0">
              <a:lnSpc>
                <a:spcPct val="100000"/>
              </a:lnSpc>
              <a:spcBef>
                <a:spcPct val="30000"/>
              </a:spcBef>
              <a:spcAft>
                <a:spcPct val="0"/>
              </a:spcAft>
              <a:buClrTx/>
              <a:buSzTx/>
              <a:buFontTx/>
              <a:buNone/>
              <a:tabLst/>
              <a:defRPr/>
            </a:pPr>
            <a:endParaRPr lang="en-US" baseline="0" dirty="0"/>
          </a:p>
          <a:p>
            <a:pPr marL="0" marR="0" lvl="0" indent="0" algn="l" defTabSz="914400" rtl="0" eaLnBrk="0" fontAlgn="base" latinLnBrk="0" hangingPunct="0">
              <a:lnSpc>
                <a:spcPct val="100000"/>
              </a:lnSpc>
              <a:spcBef>
                <a:spcPct val="30000"/>
              </a:spcBef>
              <a:spcAft>
                <a:spcPct val="0"/>
              </a:spcAft>
              <a:buClrTx/>
              <a:buSzTx/>
              <a:buFontTx/>
              <a:buNone/>
              <a:tabLst/>
              <a:defRPr/>
            </a:pPr>
            <a:r>
              <a:rPr lang="en-US" b="0" dirty="0"/>
              <a:t>Observed flow only shows up if you have observed information.  </a:t>
            </a:r>
          </a:p>
          <a:p>
            <a:pPr marL="0" marR="0" indent="0" algn="l" defTabSz="914400" rtl="0" eaLnBrk="0" fontAlgn="base" latinLnBrk="0" hangingPunct="0">
              <a:lnSpc>
                <a:spcPct val="100000"/>
              </a:lnSpc>
              <a:spcBef>
                <a:spcPct val="30000"/>
              </a:spcBef>
              <a:spcAft>
                <a:spcPct val="0"/>
              </a:spcAft>
              <a:buClrTx/>
              <a:buSzTx/>
              <a:buFontTx/>
              <a:buNone/>
              <a:tabLst/>
              <a:defRPr/>
            </a:pPr>
            <a:endParaRPr lang="en-US" dirty="0"/>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61</a:t>
            </a:fld>
            <a:endParaRPr lang="en-US"/>
          </a:p>
        </p:txBody>
      </p:sp>
    </p:spTree>
    <p:extLst>
      <p:ext uri="{BB962C8B-B14F-4D97-AF65-F5344CB8AC3E}">
        <p14:creationId xmlns:p14="http://schemas.microsoft.com/office/powerpoint/2010/main" val="2993764035"/>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75" y="1200150"/>
            <a:ext cx="5759450" cy="3240088"/>
          </a:xfrm>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baseline="0" dirty="0"/>
              <a:t>…it will also compute several goodness-of-fit statistics </a:t>
            </a:r>
            <a:r>
              <a:rPr lang="en-US" i="1" baseline="0" dirty="0"/>
              <a:t>for </a:t>
            </a:r>
            <a:r>
              <a:rPr lang="en-US" i="0" baseline="0" dirty="0"/>
              <a:t>you! </a:t>
            </a:r>
          </a:p>
          <a:p>
            <a:pPr marL="0" marR="0" indent="0" algn="l" defTabSz="914400" rtl="0" eaLnBrk="0" fontAlgn="base" latinLnBrk="0" hangingPunct="0">
              <a:lnSpc>
                <a:spcPct val="100000"/>
              </a:lnSpc>
              <a:spcBef>
                <a:spcPct val="30000"/>
              </a:spcBef>
              <a:spcAft>
                <a:spcPct val="0"/>
              </a:spcAft>
              <a:buClrTx/>
              <a:buSzTx/>
              <a:buFontTx/>
              <a:buNone/>
              <a:tabLst/>
              <a:defRPr/>
            </a:pPr>
            <a:endParaRPr lang="en-US" i="0" baseline="0" dirty="0"/>
          </a:p>
          <a:p>
            <a:pPr marL="0" marR="0" indent="0" algn="l" defTabSz="914400" rtl="0" eaLnBrk="0" fontAlgn="base" latinLnBrk="0" hangingPunct="0">
              <a:lnSpc>
                <a:spcPct val="100000"/>
              </a:lnSpc>
              <a:spcBef>
                <a:spcPct val="30000"/>
              </a:spcBef>
              <a:spcAft>
                <a:spcPct val="0"/>
              </a:spcAft>
              <a:buClrTx/>
              <a:buSzTx/>
              <a:buFontTx/>
              <a:buNone/>
              <a:tabLst/>
              <a:defRPr/>
            </a:pPr>
            <a:endParaRPr lang="en-US" i="0" baseline="0"/>
          </a:p>
          <a:p>
            <a:pPr marL="0" marR="0" indent="0" algn="l" defTabSz="914400" rtl="0" eaLnBrk="0" fontAlgn="base" latinLnBrk="0" hangingPunct="0">
              <a:lnSpc>
                <a:spcPct val="100000"/>
              </a:lnSpc>
              <a:spcBef>
                <a:spcPct val="30000"/>
              </a:spcBef>
              <a:spcAft>
                <a:spcPct val="0"/>
              </a:spcAft>
              <a:buClrTx/>
              <a:buSzTx/>
              <a:buFontTx/>
              <a:buNone/>
              <a:tabLst/>
              <a:defRPr/>
            </a:pPr>
            <a:endParaRPr lang="en-US" i="0" baseline="0" dirty="0"/>
          </a:p>
          <a:p>
            <a:endParaRPr lang="en-US" dirty="0"/>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62</a:t>
            </a:fld>
            <a:endParaRPr lang="en-US"/>
          </a:p>
        </p:txBody>
      </p:sp>
    </p:spTree>
    <p:extLst>
      <p:ext uri="{BB962C8B-B14F-4D97-AF65-F5344CB8AC3E}">
        <p14:creationId xmlns:p14="http://schemas.microsoft.com/office/powerpoint/2010/main" val="2289470386"/>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47F8193A-64E6-453E-9C75-2B365D2B5D2D}" type="slidenum">
              <a:rPr lang="en-US" smtClean="0"/>
              <a:t>63</a:t>
            </a:fld>
            <a:endParaRPr lang="en-US"/>
          </a:p>
        </p:txBody>
      </p:sp>
    </p:spTree>
    <p:extLst>
      <p:ext uri="{BB962C8B-B14F-4D97-AF65-F5344CB8AC3E}">
        <p14:creationId xmlns:p14="http://schemas.microsoft.com/office/powerpoint/2010/main" val="3405488372"/>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75" y="1200150"/>
            <a:ext cx="5759450" cy="3240088"/>
          </a:xfrm>
        </p:spPr>
      </p:sp>
      <p:sp>
        <p:nvSpPr>
          <p:cNvPr id="3" name="Notes Placeholder 2"/>
          <p:cNvSpPr>
            <a:spLocks noGrp="1"/>
          </p:cNvSpPr>
          <p:nvPr>
            <p:ph type="body" idx="1"/>
          </p:nvPr>
        </p:nvSpPr>
        <p:spPr/>
        <p:txBody>
          <a:bodyPr/>
          <a:lstStyle/>
          <a:p>
            <a:r>
              <a:rPr lang="en-US" dirty="0"/>
              <a:t>Let’s touch on Zonal Calibration—I’ll mention two ways to calibrate HMS parameters by zone, including using the HMS Slider Bars feature as well as by groups within the Parameter Tables…</a:t>
            </a:r>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64</a:t>
            </a:fld>
            <a:endParaRPr lang="en-US"/>
          </a:p>
        </p:txBody>
      </p:sp>
    </p:spTree>
    <p:extLst>
      <p:ext uri="{BB962C8B-B14F-4D97-AF65-F5344CB8AC3E}">
        <p14:creationId xmlns:p14="http://schemas.microsoft.com/office/powerpoint/2010/main" val="556144498"/>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75" y="1200150"/>
            <a:ext cx="5759450" cy="3240088"/>
          </a:xfrm>
        </p:spPr>
      </p:sp>
      <p:sp>
        <p:nvSpPr>
          <p:cNvPr id="3" name="Notes Placeholder 2"/>
          <p:cNvSpPr>
            <a:spLocks noGrp="1"/>
          </p:cNvSpPr>
          <p:nvPr>
            <p:ph type="body" idx="1"/>
          </p:nvPr>
        </p:nvSpPr>
        <p:spPr/>
        <p:txBody>
          <a:bodyPr/>
          <a:lstStyle/>
          <a:p>
            <a:r>
              <a:rPr lang="en-US" dirty="0"/>
              <a:t>One great approach to Zonal Calibration is using the Slider Bar Calibration option. Elements, parameters and ranges must first be set up to enable slider bar use. To access the slider bar feature, right click on a Computation Point junction and select “Calibration Aids.”</a:t>
            </a:r>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65</a:t>
            </a:fld>
            <a:endParaRPr lang="en-US"/>
          </a:p>
        </p:txBody>
      </p:sp>
    </p:spTree>
    <p:extLst>
      <p:ext uri="{BB962C8B-B14F-4D97-AF65-F5344CB8AC3E}">
        <p14:creationId xmlns:p14="http://schemas.microsoft.com/office/powerpoint/2010/main" val="452197310"/>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You do need to configure your Slider by going to the Computation Point Manager. Select your Computation Point and the Parameters selection. This lets you choose which parameters you want on your slider bar.  Then in Parameter Settings, this is where you set the range of plausible values.  </a:t>
            </a:r>
          </a:p>
        </p:txBody>
      </p:sp>
      <p:sp>
        <p:nvSpPr>
          <p:cNvPr id="4" name="Slide Number Placeholder 3"/>
          <p:cNvSpPr>
            <a:spLocks noGrp="1"/>
          </p:cNvSpPr>
          <p:nvPr>
            <p:ph type="sldNum" sz="quarter" idx="5"/>
          </p:nvPr>
        </p:nvSpPr>
        <p:spPr/>
        <p:txBody>
          <a:bodyPr/>
          <a:lstStyle/>
          <a:p>
            <a:fld id="{47F8193A-64E6-453E-9C75-2B365D2B5D2D}" type="slidenum">
              <a:rPr lang="en-US" smtClean="0"/>
              <a:t>66</a:t>
            </a:fld>
            <a:endParaRPr lang="en-US"/>
          </a:p>
        </p:txBody>
      </p:sp>
    </p:spTree>
    <p:extLst>
      <p:ext uri="{BB962C8B-B14F-4D97-AF65-F5344CB8AC3E}">
        <p14:creationId xmlns:p14="http://schemas.microsoft.com/office/powerpoint/2010/main" val="208707227"/>
      </p:ext>
    </p:extLst>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75" y="1200150"/>
            <a:ext cx="5759450" cy="3240088"/>
          </a:xfrm>
        </p:spPr>
      </p:sp>
      <p:sp>
        <p:nvSpPr>
          <p:cNvPr id="3" name="Notes Placeholder 2"/>
          <p:cNvSpPr>
            <a:spLocks noGrp="1"/>
          </p:cNvSpPr>
          <p:nvPr>
            <p:ph type="body" idx="1"/>
          </p:nvPr>
        </p:nvSpPr>
        <p:spPr/>
        <p:txBody>
          <a:bodyPr/>
          <a:lstStyle/>
          <a:p>
            <a:r>
              <a:rPr lang="en-US" dirty="0"/>
              <a:t>The slider bar Calibration Editor dialog box will open. The sliders should be set up to reflect the calibrated range of each parameter with the option to include custom plots to track calibration progress.</a:t>
            </a:r>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67</a:t>
            </a:fld>
            <a:endParaRPr lang="en-US"/>
          </a:p>
        </p:txBody>
      </p:sp>
    </p:spTree>
    <p:extLst>
      <p:ext uri="{BB962C8B-B14F-4D97-AF65-F5344CB8AC3E}">
        <p14:creationId xmlns:p14="http://schemas.microsoft.com/office/powerpoint/2010/main" val="3830726490"/>
      </p:ext>
    </p:extLst>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75" y="1200150"/>
            <a:ext cx="5759450" cy="3240088"/>
          </a:xfrm>
        </p:spPr>
      </p:sp>
      <p:sp>
        <p:nvSpPr>
          <p:cNvPr id="3" name="Notes Placeholder 2"/>
          <p:cNvSpPr>
            <a:spLocks noGrp="1"/>
          </p:cNvSpPr>
          <p:nvPr>
            <p:ph type="body" idx="1"/>
          </p:nvPr>
        </p:nvSpPr>
        <p:spPr/>
        <p:txBody>
          <a:bodyPr/>
          <a:lstStyle/>
          <a:p>
            <a:r>
              <a:rPr lang="en-US" dirty="0"/>
              <a:t>Selecting “Compute with each slider change” will re-compute the model and update the associated plots each time the slider is adjusted. The re-computation is typically fairly quick for a nearly real-time cause/effect update as parameters are adjusted…</a:t>
            </a:r>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68</a:t>
            </a:fld>
            <a:endParaRPr lang="en-US"/>
          </a:p>
        </p:txBody>
      </p:sp>
    </p:spTree>
    <p:extLst>
      <p:ext uri="{BB962C8B-B14F-4D97-AF65-F5344CB8AC3E}">
        <p14:creationId xmlns:p14="http://schemas.microsoft.com/office/powerpoint/2010/main" val="1204738124"/>
      </p:ext>
    </p:extLst>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75" y="1200150"/>
            <a:ext cx="5759450" cy="3240088"/>
          </a:xfrm>
        </p:spPr>
      </p:sp>
      <p:sp>
        <p:nvSpPr>
          <p:cNvPr id="3" name="Notes Placeholder 2"/>
          <p:cNvSpPr>
            <a:spLocks noGrp="1"/>
          </p:cNvSpPr>
          <p:nvPr>
            <p:ph type="body" idx="1"/>
          </p:nvPr>
        </p:nvSpPr>
        <p:spPr/>
        <p:txBody>
          <a:bodyPr/>
          <a:lstStyle/>
          <a:p>
            <a:r>
              <a:rPr lang="en-US" dirty="0"/>
              <a:t>The prep work to set up the ranges for slider bar parameters can be time-consuming, but using them in real-time is efficient with rapid re-computation as parameters are adjusted. Having the pre-defined ranges is also useful for ensuring adjustments stay within reasonable ranges for each parameter.</a:t>
            </a:r>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69</a:t>
            </a:fld>
            <a:endParaRPr lang="en-US"/>
          </a:p>
        </p:txBody>
      </p:sp>
    </p:spTree>
    <p:extLst>
      <p:ext uri="{BB962C8B-B14F-4D97-AF65-F5344CB8AC3E}">
        <p14:creationId xmlns:p14="http://schemas.microsoft.com/office/powerpoint/2010/main" val="190981016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 want a model that can best represent our watershed and we can confidently use the response from the watershed to make informed decisions.  To make sure that we can simulate results that make sense, we need to fine tune our model parameters, which represents the various hydrologic processes in the system.  All models are simplifications of the real world.  That includes physically based models such as hydraulic models.  You still need to calibrate your parameters to ensure your outputs make sense.  As we mentioned, the equations are simplified and you probably will not get good results if you ran your simulations just based on initial estimates.  Most your initial estimates are based on physical data, like for soils you might use the SSURGO dataset, but that dataset is just a broad estimate of the soil type.   Calibrating your model will help to fine tune your parameter set so that it makes sense for your region of interest.  </a:t>
            </a:r>
          </a:p>
          <a:p>
            <a:endParaRPr lang="en-US" dirty="0"/>
          </a:p>
          <a:p>
            <a:endParaRPr lang="en-US" dirty="0"/>
          </a:p>
          <a:p>
            <a:r>
              <a:rPr lang="en-US" dirty="0"/>
              <a:t>There is uncertainty inherent in all parts of the hydrologic modeling process. The data used to define the model has measurement error – everything from elevation data and land use data to meteorologic and hydrologic boundary conditions. Process simplifications can create parameters that represent several things all rolled into one number. Models are also abstractions of the real world. Even the most detailed so-called physical models are simplifications of the hydrologic cycle. </a:t>
            </a:r>
          </a:p>
          <a:p>
            <a:endParaRPr lang="en-US" dirty="0"/>
          </a:p>
          <a:p>
            <a:r>
              <a:rPr lang="en-US" dirty="0"/>
              <a:t>When we make an initial estimate of a parameter from physical data, it is just that – an estimate. Using the same technique across many watersheds will on average get you close to a good value, but each individual estimate may be off.</a:t>
            </a:r>
          </a:p>
          <a:p>
            <a:endParaRPr lang="en-US" dirty="0"/>
          </a:p>
          <a:p>
            <a:r>
              <a:rPr lang="en-US" dirty="0"/>
              <a:t>We assume that any mismatch between the hydrologic results and the observed data are due to mis-specification of hydrologic model parameters. There are more advanced techniques involved in jointly assessing uncertainty in boundary conditions, hydrologic model parameters, and the observed data – but that’s out of scope here.</a:t>
            </a:r>
          </a:p>
          <a:p>
            <a:endParaRPr lang="en-US" dirty="0"/>
          </a:p>
          <a:p>
            <a:r>
              <a:rPr lang="en-US" dirty="0"/>
              <a:t>What we want in the end is a model that represents our watershed well even when we change the boundary conditions out from underneath it.</a:t>
            </a:r>
          </a:p>
        </p:txBody>
      </p:sp>
      <p:sp>
        <p:nvSpPr>
          <p:cNvPr id="4" name="Slide Number Placeholder 3"/>
          <p:cNvSpPr>
            <a:spLocks noGrp="1"/>
          </p:cNvSpPr>
          <p:nvPr>
            <p:ph type="sldNum" sz="quarter" idx="5"/>
          </p:nvPr>
        </p:nvSpPr>
        <p:spPr/>
        <p:txBody>
          <a:bodyPr/>
          <a:lstStyle/>
          <a:p>
            <a:fld id="{7AA959C0-6020-4A12-B5B4-7F2E5C334413}" type="slidenum">
              <a:rPr lang="en-US" smtClean="0"/>
              <a:t>7</a:t>
            </a:fld>
            <a:endParaRPr lang="en-US"/>
          </a:p>
        </p:txBody>
      </p:sp>
    </p:spTree>
    <p:extLst>
      <p:ext uri="{BB962C8B-B14F-4D97-AF65-F5344CB8AC3E}">
        <p14:creationId xmlns:p14="http://schemas.microsoft.com/office/powerpoint/2010/main" val="347412429"/>
      </p:ext>
    </p:extLst>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75" y="1200150"/>
            <a:ext cx="5759450" cy="3240088"/>
          </a:xfrm>
        </p:spPr>
      </p:sp>
      <p:sp>
        <p:nvSpPr>
          <p:cNvPr id="3" name="Notes Placeholder 2"/>
          <p:cNvSpPr>
            <a:spLocks noGrp="1"/>
          </p:cNvSpPr>
          <p:nvPr>
            <p:ph type="body" idx="1"/>
          </p:nvPr>
        </p:nvSpPr>
        <p:spPr/>
        <p:txBody>
          <a:bodyPr/>
          <a:lstStyle/>
          <a:p>
            <a:r>
              <a:rPr lang="en-US" dirty="0"/>
              <a:t>Another approach to Zonal Calibration is adjusting multiple elements at once by viewing the parameters by Group </a:t>
            </a:r>
            <a:r>
              <a:rPr lang="en-US" b="0" dirty="0"/>
              <a:t>in the parameter summary tables. For example, here we’re viewing the Loss parameters for the “Martin” computation point in this basin…</a:t>
            </a:r>
            <a:endParaRPr lang="en-US" dirty="0"/>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70</a:t>
            </a:fld>
            <a:endParaRPr lang="en-US"/>
          </a:p>
        </p:txBody>
      </p:sp>
    </p:spTree>
    <p:extLst>
      <p:ext uri="{BB962C8B-B14F-4D97-AF65-F5344CB8AC3E}">
        <p14:creationId xmlns:p14="http://schemas.microsoft.com/office/powerpoint/2010/main" val="716481563"/>
      </p:ext>
    </p:extLst>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75" y="1200150"/>
            <a:ext cx="5759450" cy="3240088"/>
          </a:xfrm>
        </p:spPr>
      </p:sp>
      <p:sp>
        <p:nvSpPr>
          <p:cNvPr id="3" name="Notes Placeholder 2"/>
          <p:cNvSpPr>
            <a:spLocks noGrp="1"/>
          </p:cNvSpPr>
          <p:nvPr>
            <p:ph type="body" idx="1"/>
          </p:nvPr>
        </p:nvSpPr>
        <p:spPr/>
        <p:txBody>
          <a:bodyPr/>
          <a:lstStyle/>
          <a:p>
            <a:r>
              <a:rPr lang="en-US" dirty="0"/>
              <a:t>Multiple </a:t>
            </a:r>
            <a:r>
              <a:rPr lang="en-US" dirty="0" err="1"/>
              <a:t>subbasin</a:t>
            </a:r>
            <a:r>
              <a:rPr lang="en-US" dirty="0"/>
              <a:t> parameters can be set or scaled at once by highlighting the parameter &gt; Right-Clicking &gt; Selecting Fill…</a:t>
            </a:r>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71</a:t>
            </a:fld>
            <a:endParaRPr lang="en-US"/>
          </a:p>
        </p:txBody>
      </p:sp>
    </p:spTree>
    <p:extLst>
      <p:ext uri="{BB962C8B-B14F-4D97-AF65-F5344CB8AC3E}">
        <p14:creationId xmlns:p14="http://schemas.microsoft.com/office/powerpoint/2010/main" val="1454607882"/>
      </p:ext>
    </p:extLst>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75" y="1200150"/>
            <a:ext cx="5759450" cy="3240088"/>
          </a:xfrm>
        </p:spPr>
      </p:sp>
      <p:sp>
        <p:nvSpPr>
          <p:cNvPr id="3" name="Notes Placeholder 2"/>
          <p:cNvSpPr>
            <a:spLocks noGrp="1"/>
          </p:cNvSpPr>
          <p:nvPr>
            <p:ph type="body" idx="1"/>
          </p:nvPr>
        </p:nvSpPr>
        <p:spPr/>
        <p:txBody>
          <a:bodyPr/>
          <a:lstStyle/>
          <a:p>
            <a:r>
              <a:rPr lang="en-US" dirty="0"/>
              <a:t>…which pops up the Table Fill Options dialog…from here, the initial parameters can be adjusted all at once. </a:t>
            </a:r>
          </a:p>
          <a:p>
            <a:endParaRPr lang="en-US" dirty="0"/>
          </a:p>
          <a:p>
            <a:r>
              <a:rPr lang="en-US" dirty="0"/>
              <a:t>Adjusting parameters within the parameter tables by group is particularly useful when working in a large watershed. The slider bar dialog for 10+ (or even 100+) </a:t>
            </a:r>
            <a:r>
              <a:rPr lang="en-US" dirty="0" err="1"/>
              <a:t>subbasins</a:t>
            </a:r>
            <a:r>
              <a:rPr lang="en-US" dirty="0"/>
              <a:t> can get a little overwhelming. Focusing on one Computation Point Groups at a time within the parameter tables and being able to scale/adjust multiple parameters all at once can be efficient when tackling larger watersheds.</a:t>
            </a:r>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72</a:t>
            </a:fld>
            <a:endParaRPr lang="en-US"/>
          </a:p>
        </p:txBody>
      </p:sp>
    </p:spTree>
    <p:extLst>
      <p:ext uri="{BB962C8B-B14F-4D97-AF65-F5344CB8AC3E}">
        <p14:creationId xmlns:p14="http://schemas.microsoft.com/office/powerpoint/2010/main" val="3712007137"/>
      </p:ext>
    </p:extLst>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Key takeaways from this Calibration Metrics &amp; Tools lecture are:</a:t>
            </a:r>
          </a:p>
          <a:p>
            <a:pPr marL="171450" indent="-171450">
              <a:buFont typeface="Arial" panose="020B0604020202020204" pitchFamily="34" charset="0"/>
              <a:buChar char="•"/>
            </a:pPr>
            <a:r>
              <a:rPr lang="en-US" dirty="0"/>
              <a:t>Setting Computation Points enables:</a:t>
            </a:r>
          </a:p>
          <a:p>
            <a:pPr marL="628650" lvl="1" indent="-171450">
              <a:buFont typeface="Arial" panose="020B0604020202020204" pitchFamily="34" charset="0"/>
              <a:buChar char="•"/>
            </a:pPr>
            <a:r>
              <a:rPr lang="en-US" dirty="0"/>
              <a:t>Element grouping</a:t>
            </a:r>
          </a:p>
          <a:p>
            <a:pPr marL="628650" lvl="1" indent="-171450">
              <a:buFont typeface="Arial" panose="020B0604020202020204" pitchFamily="34" charset="0"/>
              <a:buChar char="•"/>
            </a:pPr>
            <a:r>
              <a:rPr lang="en-US" dirty="0"/>
              <a:t>Compute to Point feature</a:t>
            </a:r>
          </a:p>
          <a:p>
            <a:pPr marL="628650" lvl="1" indent="-171450">
              <a:buFont typeface="Arial" panose="020B0604020202020204" pitchFamily="34" charset="0"/>
              <a:buChar char="•"/>
            </a:pPr>
            <a:r>
              <a:rPr lang="en-US" dirty="0"/>
              <a:t>Slider Bar &amp; Calibration by Group within Tables</a:t>
            </a:r>
          </a:p>
          <a:p>
            <a:pPr marL="171450" lvl="0" indent="-171450">
              <a:buFont typeface="Arial" panose="020B0604020202020204" pitchFamily="34" charset="0"/>
              <a:buChar char="•"/>
            </a:pPr>
            <a:r>
              <a:rPr lang="en-US" dirty="0"/>
              <a:t>The HMS Summary Tables Provide:</a:t>
            </a:r>
          </a:p>
          <a:p>
            <a:pPr marL="628650" lvl="1" indent="-171450">
              <a:buFont typeface="Arial" panose="020B0604020202020204" pitchFamily="34" charset="0"/>
              <a:buChar char="•"/>
            </a:pPr>
            <a:r>
              <a:rPr lang="en-US" dirty="0"/>
              <a:t>An overview of model results and observed data</a:t>
            </a:r>
          </a:p>
          <a:p>
            <a:pPr marL="628650" lvl="1" indent="-171450">
              <a:buFont typeface="Arial" panose="020B0604020202020204" pitchFamily="34" charset="0"/>
              <a:buChar char="•"/>
            </a:pPr>
            <a:r>
              <a:rPr lang="en-US" dirty="0"/>
              <a:t>Valuable calibration metrics</a:t>
            </a:r>
          </a:p>
          <a:p>
            <a:pPr marL="171450" lvl="0" indent="-171450">
              <a:buFont typeface="Arial" panose="020B0604020202020204" pitchFamily="34" charset="0"/>
              <a:buChar char="•"/>
            </a:pPr>
            <a:r>
              <a:rPr lang="en-US" dirty="0"/>
              <a:t>Zonal Calibration options include:</a:t>
            </a:r>
          </a:p>
          <a:p>
            <a:pPr marL="628650" lvl="1" indent="-171450">
              <a:buFont typeface="Arial" panose="020B0604020202020204" pitchFamily="34" charset="0"/>
              <a:buChar char="•"/>
            </a:pPr>
            <a:r>
              <a:rPr lang="en-US" dirty="0"/>
              <a:t>Slider bars or Scaling by Groups within the Parameter Tables</a:t>
            </a:r>
          </a:p>
          <a:p>
            <a:pPr marL="628650" lvl="1" indent="-171450">
              <a:buFont typeface="Arial" panose="020B0604020202020204" pitchFamily="34" charset="0"/>
              <a:buChar char="•"/>
            </a:pPr>
            <a:r>
              <a:rPr lang="en-US" dirty="0"/>
              <a:t>Both are efficient calibration tools</a:t>
            </a:r>
          </a:p>
          <a:p>
            <a:endParaRPr lang="en-US" dirty="0"/>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73</a:t>
            </a:fld>
            <a:endParaRPr lang="en-US"/>
          </a:p>
        </p:txBody>
      </p:sp>
    </p:spTree>
    <p:extLst>
      <p:ext uri="{BB962C8B-B14F-4D97-AF65-F5344CB8AC3E}">
        <p14:creationId xmlns:p14="http://schemas.microsoft.com/office/powerpoint/2010/main" val="331179280"/>
      </p:ext>
    </p:extLst>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If </a:t>
            </a:r>
            <a:r>
              <a:rPr lang="en-US" dirty="0" err="1"/>
              <a:t>youre</a:t>
            </a:r>
            <a:r>
              <a:rPr lang="en-US" dirty="0"/>
              <a:t> lucky you might have a study that was done that performed some regression analysis on model parameters.  At HEC, we did a regression analysis for estimating Tc and R for California.  USGS has done these for other states.  </a:t>
            </a:r>
          </a:p>
          <a:p>
            <a:endParaRPr lang="en-US" dirty="0"/>
          </a:p>
          <a:p>
            <a:r>
              <a:rPr lang="en-US" dirty="0"/>
              <a:t>Regression equations are sometimes developed from regional studies. Several models are calibrated, and their physical properties retained. Then, a regression model is fit to the data so that the physical properties explain the variability in the calibrated parameters. These equations can then be used to estimate parameters in other watersheds. An example of a predictor equation for time of concentration based on basin drainage area and drainage density is shown on the right. Time of concentration tends to be easier to predict using regional regression than some other parameters are.</a:t>
            </a:r>
          </a:p>
          <a:p>
            <a:endParaRPr lang="en-US" dirty="0"/>
          </a:p>
          <a:p>
            <a:r>
              <a:rPr lang="en-US" dirty="0"/>
              <a:t>Over time, modelers have developed other useful guidelines for estimating starting parameters.  Some parameters are easier to estimate from physical data, such as constant loss rate, percent impervious, time of concentration, and so on. Then, simple rules can be applied to these estimated parameter values to estimate other parameter values. Two examples of this are shown in the lower right. After estimating time of concentration, the storage coefficient can be estimated using an empirical relationship such as this. Typical values for this ratio are in the range of 0.5-0.8.  For linear reservoir groundwater parameters, the fast-response layer coefficient can be initially estimated by 30 times the time of concentration.</a:t>
            </a:r>
          </a:p>
          <a:p>
            <a:endParaRPr lang="en-US" dirty="0"/>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74</a:t>
            </a:fld>
            <a:endParaRPr lang="en-US"/>
          </a:p>
        </p:txBody>
      </p:sp>
    </p:spTree>
    <p:extLst>
      <p:ext uri="{BB962C8B-B14F-4D97-AF65-F5344CB8AC3E}">
        <p14:creationId xmlns:p14="http://schemas.microsoft.com/office/powerpoint/2010/main" val="4003701360"/>
      </p:ext>
    </p:extLst>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Evapotranspiration accounts for both the vaporization of water from liquid to gas and the release of water from plants.  ET is important if you are doing continuous simulation, which we’re not doing in the basic class.  We have a number of methods available for ET.  There’s the monthly average method, which simply you give the average ET value per month.  There’s empirical methods like Hamon method which has just one coefficient.  And more physically based ET method such as Penman Monteith.  </a:t>
            </a:r>
          </a:p>
          <a:p>
            <a:endParaRPr lang="en-US" dirty="0"/>
          </a:p>
          <a:p>
            <a:endParaRPr lang="en-US" dirty="0"/>
          </a:p>
          <a:p>
            <a:r>
              <a:rPr lang="en-US" dirty="0"/>
              <a:t>Evapotranspiration (ET) and Snowmelt Parameters can also be applied within HMS. </a:t>
            </a:r>
          </a:p>
          <a:p>
            <a:r>
              <a:rPr lang="en-US" dirty="0"/>
              <a:t>ET accounts for water vaporization &amp; plant absorption—initial ET values can be derived from Evaporation Data found on the NCDC website. ET estimates are also often included in USACE Water Control Manuals or reports on other local studies.</a:t>
            </a:r>
          </a:p>
          <a:p>
            <a:endParaRPr lang="en-US" dirty="0"/>
          </a:p>
          <a:p>
            <a:r>
              <a:rPr lang="en-US" dirty="0"/>
              <a:t>Snowmelt parameters include temperature, Snow and Melt components. Snowmelt data sources include SNODAS—which is national snow modeling output or SNOTEL which includes direct snow measurements and is widely available in the Western US.</a:t>
            </a:r>
          </a:p>
          <a:p>
            <a:endParaRPr lang="en-US" dirty="0"/>
          </a:p>
          <a:p>
            <a:r>
              <a:rPr lang="en-US" dirty="0"/>
              <a:t>Both the ET &amp; Snowmelt components can be calibrated independently from the runoff/streamflow calibration within HMS. </a:t>
            </a:r>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75</a:t>
            </a:fld>
            <a:endParaRPr lang="en-US"/>
          </a:p>
        </p:txBody>
      </p:sp>
    </p:spTree>
    <p:extLst>
      <p:ext uri="{BB962C8B-B14F-4D97-AF65-F5344CB8AC3E}">
        <p14:creationId xmlns:p14="http://schemas.microsoft.com/office/powerpoint/2010/main" val="809630457"/>
      </p:ext>
    </p:extLst>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Reducing the initial deficit mainly changes what happens in the early portion of the hydrograph. Notice that the hydrograph begins ascending earlier when the initial deficit is lower. This has the impact of increasing the volume of the hydrograph and slightly increasing the peak discharge.</a:t>
            </a:r>
          </a:p>
        </p:txBody>
      </p:sp>
      <p:sp>
        <p:nvSpPr>
          <p:cNvPr id="4" name="Slide Number Placeholder 3"/>
          <p:cNvSpPr>
            <a:spLocks noGrp="1"/>
          </p:cNvSpPr>
          <p:nvPr>
            <p:ph type="sldNum" sz="quarter" idx="5"/>
          </p:nvPr>
        </p:nvSpPr>
        <p:spPr/>
        <p:txBody>
          <a:bodyPr/>
          <a:lstStyle/>
          <a:p>
            <a:fld id="{5FD3C8A3-B9D1-4C1D-8B64-DB493D3057F3}" type="slidenum">
              <a:rPr lang="en-US" smtClean="0"/>
              <a:t>76</a:t>
            </a:fld>
            <a:endParaRPr lang="en-US"/>
          </a:p>
        </p:txBody>
      </p:sp>
    </p:spTree>
    <p:extLst>
      <p:ext uri="{BB962C8B-B14F-4D97-AF65-F5344CB8AC3E}">
        <p14:creationId xmlns:p14="http://schemas.microsoft.com/office/powerpoint/2010/main" val="2259551577"/>
      </p:ext>
    </p:extLst>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Decreasing the constant rate has the opposite effect – generally increasing the direct runoff volume, and increasing the peak of the hydrograph. Again, in this case, direct runoff is dominating so the effect is small.</a:t>
            </a:r>
          </a:p>
        </p:txBody>
      </p:sp>
      <p:sp>
        <p:nvSpPr>
          <p:cNvPr id="4" name="Slide Number Placeholder 3"/>
          <p:cNvSpPr>
            <a:spLocks noGrp="1"/>
          </p:cNvSpPr>
          <p:nvPr>
            <p:ph type="sldNum" sz="quarter" idx="5"/>
          </p:nvPr>
        </p:nvSpPr>
        <p:spPr/>
        <p:txBody>
          <a:bodyPr/>
          <a:lstStyle/>
          <a:p>
            <a:fld id="{5FD3C8A3-B9D1-4C1D-8B64-DB493D3057F3}" type="slidenum">
              <a:rPr lang="en-US" smtClean="0"/>
              <a:t>77</a:t>
            </a:fld>
            <a:endParaRPr lang="en-US"/>
          </a:p>
        </p:txBody>
      </p:sp>
    </p:spTree>
    <p:extLst>
      <p:ext uri="{BB962C8B-B14F-4D97-AF65-F5344CB8AC3E}">
        <p14:creationId xmlns:p14="http://schemas.microsoft.com/office/powerpoint/2010/main" val="124370058"/>
      </p:ext>
    </p:extLst>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Clark unit hydrograph has two parameters, the time of concentration, abbreviated T</a:t>
            </a:r>
            <a:r>
              <a:rPr lang="en-US" baseline="-25000" dirty="0"/>
              <a:t>c</a:t>
            </a:r>
            <a:r>
              <a:rPr lang="en-US" dirty="0"/>
              <a:t> and storage coefficient R. T</a:t>
            </a:r>
            <a:r>
              <a:rPr lang="en-US" baseline="-25000" dirty="0"/>
              <a:t>c</a:t>
            </a:r>
            <a:r>
              <a:rPr lang="en-US" dirty="0"/>
              <a:t> can be thought of as how long it takes for water to reach the outlet of the watershed from the most hydrologically distant point. This means it is mainly a timing parameter. Here you can see that if you increase T</a:t>
            </a:r>
            <a:r>
              <a:rPr lang="en-US" baseline="-25000" dirty="0"/>
              <a:t>c</a:t>
            </a:r>
            <a:r>
              <a:rPr lang="en-US" dirty="0"/>
              <a:t>, the peak of the hydrograph is delayed. It is also reduced in magnitude. Increasing T</a:t>
            </a:r>
            <a:r>
              <a:rPr lang="en-US" baseline="-25000" dirty="0"/>
              <a:t>c</a:t>
            </a:r>
            <a:r>
              <a:rPr lang="en-US" dirty="0"/>
              <a:t> translates the hydrograph slightly, but also induces some attenuation.</a:t>
            </a:r>
          </a:p>
        </p:txBody>
      </p:sp>
      <p:sp>
        <p:nvSpPr>
          <p:cNvPr id="4" name="Slide Number Placeholder 3"/>
          <p:cNvSpPr>
            <a:spLocks noGrp="1"/>
          </p:cNvSpPr>
          <p:nvPr>
            <p:ph type="sldNum" sz="quarter" idx="5"/>
          </p:nvPr>
        </p:nvSpPr>
        <p:spPr/>
        <p:txBody>
          <a:bodyPr/>
          <a:lstStyle/>
          <a:p>
            <a:fld id="{5FD3C8A3-B9D1-4C1D-8B64-DB493D3057F3}" type="slidenum">
              <a:rPr lang="en-US" smtClean="0"/>
              <a:t>78</a:t>
            </a:fld>
            <a:endParaRPr lang="en-US"/>
          </a:p>
        </p:txBody>
      </p:sp>
    </p:spTree>
    <p:extLst>
      <p:ext uri="{BB962C8B-B14F-4D97-AF65-F5344CB8AC3E}">
        <p14:creationId xmlns:p14="http://schemas.microsoft.com/office/powerpoint/2010/main" val="167026556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You need observed data for calibration.  Calibration can be done for runoff, evaporation, and snowmelt.  </a:t>
            </a:r>
          </a:p>
          <a:p>
            <a:endParaRPr lang="en-US" dirty="0"/>
          </a:p>
          <a:p>
            <a:r>
              <a:rPr lang="en-US" dirty="0"/>
              <a:t>Observed data are the key to knowing if our model represents reality or not. A known standard that we can compare the model to, will give us an assessment of its performance.</a:t>
            </a:r>
          </a:p>
          <a:p>
            <a:endParaRPr lang="en-US" dirty="0"/>
          </a:p>
          <a:p>
            <a:r>
              <a:rPr lang="en-US" dirty="0"/>
              <a:t>Usually, we are interested in calibrating flow, so we reach for instantaneous streamflow data when we can. Occasionally only coarse timestep data such as daily-average data are available, and we can aim for that instead.</a:t>
            </a:r>
          </a:p>
          <a:p>
            <a:endParaRPr lang="en-US" dirty="0"/>
          </a:p>
          <a:p>
            <a:r>
              <a:rPr lang="en-US" dirty="0"/>
              <a:t>Other times, the processes are more complicated. In snow-dominant watersheds we may want to calibrate the snow processes independently using observed (or modeled) snow data. For continuous calibration, it might be beneficial to calibrate the evapotranspiration process – although data to do so may be rare.</a:t>
            </a:r>
          </a:p>
        </p:txBody>
      </p:sp>
      <p:sp>
        <p:nvSpPr>
          <p:cNvPr id="4" name="Slide Number Placeholder 3"/>
          <p:cNvSpPr>
            <a:spLocks noGrp="1"/>
          </p:cNvSpPr>
          <p:nvPr>
            <p:ph type="sldNum" sz="quarter" idx="5"/>
          </p:nvPr>
        </p:nvSpPr>
        <p:spPr/>
        <p:txBody>
          <a:bodyPr/>
          <a:lstStyle/>
          <a:p>
            <a:fld id="{7AA959C0-6020-4A12-B5B4-7F2E5C334413}" type="slidenum">
              <a:rPr lang="en-US" smtClean="0"/>
              <a:t>8</a:t>
            </a:fld>
            <a:endParaRPr lang="en-US"/>
          </a:p>
        </p:txBody>
      </p:sp>
    </p:spTree>
    <p:extLst>
      <p:ext uri="{BB962C8B-B14F-4D97-AF65-F5344CB8AC3E}">
        <p14:creationId xmlns:p14="http://schemas.microsoft.com/office/powerpoint/2010/main" val="346427035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So now getting into HMS, what are the model components that require calibration.  You should be familiar now with the Basin model and Met model.  In the basin model, we have parameters that exist in the subbasin, the reaches, reservoir operations, and snowmelt.  In the Met model, you have the ET parameters that need calibrating.  </a:t>
            </a:r>
          </a:p>
          <a:p>
            <a:endParaRPr lang="en-US" dirty="0"/>
          </a:p>
          <a:p>
            <a:endParaRPr lang="en-US" dirty="0"/>
          </a:p>
          <a:p>
            <a:r>
              <a:rPr lang="en-US" dirty="0"/>
              <a:t>When calibrating an HEC-HMS model, we are changing the parameter values for the processes inside the basin model and the meteorologic model.</a:t>
            </a:r>
          </a:p>
          <a:p>
            <a:endParaRPr lang="en-US" dirty="0"/>
          </a:p>
          <a:p>
            <a:r>
              <a:rPr lang="en-US" dirty="0"/>
              <a:t>In the basin model, the primary location we will make adjustments is in the </a:t>
            </a:r>
            <a:r>
              <a:rPr lang="en-US" dirty="0" err="1"/>
              <a:t>subbasin</a:t>
            </a:r>
            <a:r>
              <a:rPr lang="en-US" dirty="0"/>
              <a:t> elements. They handle the majority of the rainfall-runoff process. For more complicated watersheds where elements are connected with reaches, we may adjust reach parameters to get channel routing correct. In order to model historical events correctly, we may also need to make changes to reservoir or diversion operations.</a:t>
            </a:r>
          </a:p>
          <a:p>
            <a:endParaRPr lang="en-US" dirty="0"/>
          </a:p>
          <a:p>
            <a:r>
              <a:rPr lang="en-US" dirty="0"/>
              <a:t>Within the met model the most common changes are to snowmelt parameters in watersheds that need it. The temperature index method has several tunable parameters that can improve model performance not only in the explicit snowmelt and accumulation processes, but also in the resulting runoff. ET may be adjusted in a fine sense to match observations, or more coarsely to address mismatches in overall discharge volume.</a:t>
            </a:r>
          </a:p>
        </p:txBody>
      </p:sp>
      <p:sp>
        <p:nvSpPr>
          <p:cNvPr id="4" name="Slide Number Placeholder 3"/>
          <p:cNvSpPr>
            <a:spLocks noGrp="1"/>
          </p:cNvSpPr>
          <p:nvPr>
            <p:ph type="sldNum" sz="quarter" idx="5"/>
          </p:nvPr>
        </p:nvSpPr>
        <p:spPr/>
        <p:txBody>
          <a:bodyPr/>
          <a:lstStyle/>
          <a:p>
            <a:fld id="{7AA959C0-6020-4A12-B5B4-7F2E5C334413}" type="slidenum">
              <a:rPr lang="en-US" smtClean="0"/>
              <a:t>9</a:t>
            </a:fld>
            <a:endParaRPr lang="en-US"/>
          </a:p>
        </p:txBody>
      </p:sp>
    </p:spTree>
    <p:extLst>
      <p:ext uri="{BB962C8B-B14F-4D97-AF65-F5344CB8AC3E}">
        <p14:creationId xmlns:p14="http://schemas.microsoft.com/office/powerpoint/2010/main" val="760662113"/>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4.png"/><Relationship Id="rId4" Type="http://schemas.openxmlformats.org/officeDocument/2006/relationships/image" Target="../media/image3.sv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5.png"/><Relationship Id="rId4" Type="http://schemas.openxmlformats.org/officeDocument/2006/relationships/image" Target="../media/image3.svg"/></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2.xml"/><Relationship Id="rId5" Type="http://schemas.openxmlformats.org/officeDocument/2006/relationships/image" Target="../media/image9.svg"/><Relationship Id="rId4" Type="http://schemas.openxmlformats.org/officeDocument/2006/relationships/image" Target="../media/image8.png"/></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9.svg"/><Relationship Id="rId2" Type="http://schemas.openxmlformats.org/officeDocument/2006/relationships/image" Target="../media/image8.png"/><Relationship Id="rId1" Type="http://schemas.openxmlformats.org/officeDocument/2006/relationships/slideMaster" Target="../slideMasters/slideMaster2.xml"/><Relationship Id="rId5" Type="http://schemas.openxmlformats.org/officeDocument/2006/relationships/image" Target="../media/image5.png"/><Relationship Id="rId4" Type="http://schemas.openxmlformats.org/officeDocument/2006/relationships/image" Target="../media/image7.png"/></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9.svg"/><Relationship Id="rId2" Type="http://schemas.openxmlformats.org/officeDocument/2006/relationships/image" Target="../media/image8.png"/><Relationship Id="rId1" Type="http://schemas.openxmlformats.org/officeDocument/2006/relationships/slideMaster" Target="../slideMasters/slideMaster2.xml"/><Relationship Id="rId5" Type="http://schemas.openxmlformats.org/officeDocument/2006/relationships/image" Target="../media/image6.png"/><Relationship Id="rId4" Type="http://schemas.openxmlformats.org/officeDocument/2006/relationships/image" Target="../media/image7.png"/></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2.xml"/><Relationship Id="rId5" Type="http://schemas.openxmlformats.org/officeDocument/2006/relationships/image" Target="../media/image5.png"/><Relationship Id="rId4" Type="http://schemas.openxmlformats.org/officeDocument/2006/relationships/image" Target="../media/image9.svg"/></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2.xml"/><Relationship Id="rId5" Type="http://schemas.openxmlformats.org/officeDocument/2006/relationships/image" Target="../media/image6.png"/><Relationship Id="rId4" Type="http://schemas.openxmlformats.org/officeDocument/2006/relationships/image" Target="../media/image9.svg"/></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2.xml"/><Relationship Id="rId5" Type="http://schemas.openxmlformats.org/officeDocument/2006/relationships/image" Target="../media/image5.png"/><Relationship Id="rId4" Type="http://schemas.openxmlformats.org/officeDocument/2006/relationships/image" Target="../media/image9.sv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4.png"/><Relationship Id="rId4" Type="http://schemas.openxmlformats.org/officeDocument/2006/relationships/image" Target="../media/image3.svg"/></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2.xml"/><Relationship Id="rId5" Type="http://schemas.openxmlformats.org/officeDocument/2006/relationships/image" Target="../media/image6.png"/><Relationship Id="rId4" Type="http://schemas.openxmlformats.org/officeDocument/2006/relationships/image" Target="../media/image9.svg"/></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2.xml"/><Relationship Id="rId5" Type="http://schemas.openxmlformats.org/officeDocument/2006/relationships/image" Target="../media/image5.png"/><Relationship Id="rId4" Type="http://schemas.openxmlformats.org/officeDocument/2006/relationships/image" Target="../media/image9.svg"/></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5.png"/><Relationship Id="rId4" Type="http://schemas.openxmlformats.org/officeDocument/2006/relationships/image" Target="../media/image3.svg"/></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4.png"/><Relationship Id="rId4" Type="http://schemas.openxmlformats.org/officeDocument/2006/relationships/image" Target="../media/image3.sv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5.png"/><Relationship Id="rId4" Type="http://schemas.openxmlformats.org/officeDocument/2006/relationships/image" Target="../media/image3.svg"/></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4.png"/><Relationship Id="rId4" Type="http://schemas.openxmlformats.org/officeDocument/2006/relationships/image" Target="../media/image3.svg"/></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5.png"/><Relationship Id="rId4" Type="http://schemas.openxmlformats.org/officeDocument/2006/relationships/image" Target="../media/image3.sv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HEX Title 1 Beaver">
    <p:spTree>
      <p:nvGrpSpPr>
        <p:cNvPr id="1" name=""/>
        <p:cNvGrpSpPr/>
        <p:nvPr/>
      </p:nvGrpSpPr>
      <p:grpSpPr>
        <a:xfrm>
          <a:off x="0" y="0"/>
          <a:ext cx="0" cy="0"/>
          <a:chOff x="0" y="0"/>
          <a:chExt cx="0" cy="0"/>
        </a:xfrm>
      </p:grpSpPr>
      <p:sp>
        <p:nvSpPr>
          <p:cNvPr id="10" name="Freeform 7">
            <a:extLst>
              <a:ext uri="{FF2B5EF4-FFF2-40B4-BE49-F238E27FC236}">
                <a16:creationId xmlns:a16="http://schemas.microsoft.com/office/drawing/2014/main" id="{537B7190-E0BC-71A3-8884-7685D2F71B9C}"/>
              </a:ext>
            </a:extLst>
          </p:cNvPr>
          <p:cNvSpPr/>
          <p:nvPr/>
        </p:nvSpPr>
        <p:spPr>
          <a:xfrm>
            <a:off x="812804" y="5437313"/>
            <a:ext cx="1228289" cy="940017"/>
          </a:xfrm>
          <a:custGeom>
            <a:avLst/>
            <a:gdLst/>
            <a:ahLst/>
            <a:cxnLst/>
            <a:rect l="l" t="t" r="r" b="b"/>
            <a:pathLst>
              <a:path w="1948294" h="1491041">
                <a:moveTo>
                  <a:pt x="0" y="0"/>
                </a:moveTo>
                <a:lnTo>
                  <a:pt x="1948294" y="0"/>
                </a:lnTo>
                <a:lnTo>
                  <a:pt x="1948294" y="1491041"/>
                </a:lnTo>
                <a:lnTo>
                  <a:pt x="0" y="1491041"/>
                </a:lnTo>
                <a:lnTo>
                  <a:pt x="0" y="0"/>
                </a:lnTo>
                <a:close/>
              </a:path>
            </a:pathLst>
          </a:custGeom>
          <a:blipFill>
            <a:blip r:embed="rId2"/>
            <a:stretch>
              <a:fillRect/>
            </a:stretch>
          </a:blipFill>
        </p:spPr>
        <p:txBody>
          <a:bodyPr/>
          <a:lstStyle/>
          <a:p>
            <a:endParaRPr lang="en-US" sz="600"/>
          </a:p>
        </p:txBody>
      </p:sp>
      <p:grpSp>
        <p:nvGrpSpPr>
          <p:cNvPr id="23" name="Group 5">
            <a:extLst>
              <a:ext uri="{FF2B5EF4-FFF2-40B4-BE49-F238E27FC236}">
                <a16:creationId xmlns:a16="http://schemas.microsoft.com/office/drawing/2014/main" id="{B8187F2C-64BB-3E15-3CBB-40A7F0C4D625}"/>
              </a:ext>
            </a:extLst>
          </p:cNvPr>
          <p:cNvGrpSpPr/>
          <p:nvPr/>
        </p:nvGrpSpPr>
        <p:grpSpPr>
          <a:xfrm>
            <a:off x="762000" y="1320916"/>
            <a:ext cx="4166790" cy="269113"/>
            <a:chOff x="-411451" y="14380"/>
            <a:chExt cx="8333579" cy="538226"/>
          </a:xfrm>
        </p:grpSpPr>
        <p:sp>
          <p:nvSpPr>
            <p:cNvPr id="24" name="Freeform 6">
              <a:extLst>
                <a:ext uri="{FF2B5EF4-FFF2-40B4-BE49-F238E27FC236}">
                  <a16:creationId xmlns:a16="http://schemas.microsoft.com/office/drawing/2014/main" id="{718102CF-B3BC-DEB0-F081-79DAEEFD4A99}"/>
                </a:ext>
              </a:extLst>
            </p:cNvPr>
            <p:cNvSpPr/>
            <p:nvPr userDrawn="1"/>
          </p:nvSpPr>
          <p:spPr>
            <a:xfrm>
              <a:off x="-411451" y="14380"/>
              <a:ext cx="397276" cy="538226"/>
            </a:xfrm>
            <a:custGeom>
              <a:avLst/>
              <a:gdLst/>
              <a:ahLst/>
              <a:cxnLst/>
              <a:rect l="l" t="t" r="r" b="b"/>
              <a:pathLst>
                <a:path w="503091" h="681578">
                  <a:moveTo>
                    <a:pt x="0" y="0"/>
                  </a:moveTo>
                  <a:lnTo>
                    <a:pt x="503091" y="0"/>
                  </a:lnTo>
                  <a:lnTo>
                    <a:pt x="503091" y="681578"/>
                  </a:lnTo>
                  <a:lnTo>
                    <a:pt x="0" y="681578"/>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US" sz="533">
                <a:latin typeface="Bangers" pitchFamily="2" charset="0"/>
              </a:endParaRPr>
            </a:p>
          </p:txBody>
        </p:sp>
        <p:sp>
          <p:nvSpPr>
            <p:cNvPr id="25" name="TextBox 7">
              <a:extLst>
                <a:ext uri="{FF2B5EF4-FFF2-40B4-BE49-F238E27FC236}">
                  <a16:creationId xmlns:a16="http://schemas.microsoft.com/office/drawing/2014/main" id="{03B63979-6AFC-4488-FF9B-CC9A3B631C94}"/>
                </a:ext>
              </a:extLst>
            </p:cNvPr>
            <p:cNvSpPr txBox="1"/>
            <p:nvPr userDrawn="1"/>
          </p:nvSpPr>
          <p:spPr>
            <a:xfrm>
              <a:off x="95567" y="14380"/>
              <a:ext cx="7826561" cy="538226"/>
            </a:xfrm>
            <a:prstGeom prst="rect">
              <a:avLst/>
            </a:prstGeom>
          </p:spPr>
          <p:txBody>
            <a:bodyPr lIns="0" tIns="0" rIns="0" bIns="0" rtlCol="0" anchor="t">
              <a:spAutoFit/>
            </a:bodyPr>
            <a:lstStyle/>
            <a:p>
              <a:pPr marL="0" lvl="1">
                <a:lnSpc>
                  <a:spcPts val="2295"/>
                </a:lnSpc>
                <a:spcBef>
                  <a:spcPct val="0"/>
                </a:spcBef>
              </a:pPr>
              <a:r>
                <a:rPr lang="en-US" sz="1800" spc="60">
                  <a:solidFill>
                    <a:srgbClr val="FFFFFF"/>
                  </a:solidFill>
                  <a:latin typeface="Barlow Condensed"/>
                  <a:ea typeface="Barlow Condensed"/>
                  <a:cs typeface="Barlow Condensed"/>
                  <a:sym typeface="Barlow Condensed"/>
                </a:rPr>
                <a:t>Hydrologic Engineering Center</a:t>
              </a:r>
            </a:p>
          </p:txBody>
        </p:sp>
      </p:grpSp>
      <p:sp>
        <p:nvSpPr>
          <p:cNvPr id="3" name="Picture Placeholder 2">
            <a:extLst>
              <a:ext uri="{FF2B5EF4-FFF2-40B4-BE49-F238E27FC236}">
                <a16:creationId xmlns:a16="http://schemas.microsoft.com/office/drawing/2014/main" id="{93466704-B141-92AE-7EFC-CDA51172D0CD}"/>
              </a:ext>
            </a:extLst>
          </p:cNvPr>
          <p:cNvSpPr>
            <a:spLocks noGrp="1"/>
          </p:cNvSpPr>
          <p:nvPr>
            <p:ph type="pic" sz="quarter" idx="10"/>
          </p:nvPr>
        </p:nvSpPr>
        <p:spPr>
          <a:xfrm>
            <a:off x="7950201" y="545347"/>
            <a:ext cx="3161859" cy="2738028"/>
          </a:xfrm>
          <a:prstGeom prst="hexagon">
            <a:avLst>
              <a:gd name="adj" fmla="val 29016"/>
              <a:gd name="vf" fmla="val 115470"/>
            </a:avLst>
          </a:prstGeom>
          <a:ln w="28575">
            <a:noFill/>
          </a:ln>
        </p:spPr>
        <p:txBody>
          <a:bodyPr/>
          <a:lstStyle/>
          <a:p>
            <a:r>
              <a:rPr lang="en-US"/>
              <a:t>Click icon to add picture</a:t>
            </a:r>
          </a:p>
        </p:txBody>
      </p:sp>
      <p:sp>
        <p:nvSpPr>
          <p:cNvPr id="33" name="Title Placeholder 1">
            <a:extLst>
              <a:ext uri="{FF2B5EF4-FFF2-40B4-BE49-F238E27FC236}">
                <a16:creationId xmlns:a16="http://schemas.microsoft.com/office/drawing/2014/main" id="{9399CB9F-8EAC-1D05-F4A9-C88203933D86}"/>
              </a:ext>
            </a:extLst>
          </p:cNvPr>
          <p:cNvSpPr>
            <a:spLocks noGrp="1"/>
          </p:cNvSpPr>
          <p:nvPr>
            <p:ph type="title"/>
          </p:nvPr>
        </p:nvSpPr>
        <p:spPr>
          <a:xfrm>
            <a:off x="678032" y="1801941"/>
            <a:ext cx="6332368" cy="1325563"/>
          </a:xfrm>
          <a:prstGeom prst="rect">
            <a:avLst/>
          </a:prstGeom>
        </p:spPr>
        <p:txBody>
          <a:bodyPr vert="horz" lIns="91440" tIns="45720" rIns="91440" bIns="45720" rtlCol="0" anchor="ctr">
            <a:normAutofit/>
          </a:bodyPr>
          <a:lstStyle>
            <a:lvl1pPr>
              <a:lnSpc>
                <a:spcPct val="100000"/>
              </a:lnSpc>
              <a:defRPr sz="4800"/>
            </a:lvl1pPr>
          </a:lstStyle>
          <a:p>
            <a:r>
              <a:rPr lang="en-US"/>
              <a:t>Click to edit Master title style</a:t>
            </a:r>
          </a:p>
        </p:txBody>
      </p:sp>
      <p:sp>
        <p:nvSpPr>
          <p:cNvPr id="13" name="Picture Placeholder 2">
            <a:extLst>
              <a:ext uri="{FF2B5EF4-FFF2-40B4-BE49-F238E27FC236}">
                <a16:creationId xmlns:a16="http://schemas.microsoft.com/office/drawing/2014/main" id="{1DC168C6-2479-B940-1D5F-2CAB493477F3}"/>
              </a:ext>
            </a:extLst>
          </p:cNvPr>
          <p:cNvSpPr>
            <a:spLocks noGrp="1"/>
          </p:cNvSpPr>
          <p:nvPr>
            <p:ph type="pic" sz="quarter" idx="12"/>
          </p:nvPr>
        </p:nvSpPr>
        <p:spPr>
          <a:xfrm>
            <a:off x="7950201" y="3450939"/>
            <a:ext cx="3161859" cy="2738028"/>
          </a:xfrm>
          <a:prstGeom prst="hexagon">
            <a:avLst>
              <a:gd name="adj" fmla="val 29016"/>
              <a:gd name="vf" fmla="val 115470"/>
            </a:avLst>
          </a:prstGeom>
          <a:ln w="28575">
            <a:noFill/>
          </a:ln>
        </p:spPr>
        <p:txBody>
          <a:bodyPr/>
          <a:lstStyle/>
          <a:p>
            <a:r>
              <a:rPr lang="en-US"/>
              <a:t>Click icon to add picture</a:t>
            </a:r>
          </a:p>
        </p:txBody>
      </p:sp>
      <p:sp>
        <p:nvSpPr>
          <p:cNvPr id="14" name="Picture Placeholder 2">
            <a:extLst>
              <a:ext uri="{FF2B5EF4-FFF2-40B4-BE49-F238E27FC236}">
                <a16:creationId xmlns:a16="http://schemas.microsoft.com/office/drawing/2014/main" id="{284F6DBD-4795-0AD5-D3A0-FE0CCE32FF6A}"/>
              </a:ext>
            </a:extLst>
          </p:cNvPr>
          <p:cNvSpPr>
            <a:spLocks noGrp="1"/>
          </p:cNvSpPr>
          <p:nvPr>
            <p:ph type="pic" sz="quarter" idx="13"/>
          </p:nvPr>
        </p:nvSpPr>
        <p:spPr>
          <a:xfrm>
            <a:off x="10455197" y="1988963"/>
            <a:ext cx="3161859" cy="2738028"/>
          </a:xfrm>
          <a:prstGeom prst="hexagon">
            <a:avLst>
              <a:gd name="adj" fmla="val 29016"/>
              <a:gd name="vf" fmla="val 115470"/>
            </a:avLst>
          </a:prstGeom>
          <a:ln w="28575">
            <a:noFill/>
          </a:ln>
        </p:spPr>
        <p:txBody>
          <a:bodyPr/>
          <a:lstStyle/>
          <a:p>
            <a:r>
              <a:rPr lang="en-US"/>
              <a:t>Click icon to add picture</a:t>
            </a:r>
          </a:p>
        </p:txBody>
      </p:sp>
      <p:sp>
        <p:nvSpPr>
          <p:cNvPr id="18" name="Hexagon 17">
            <a:extLst>
              <a:ext uri="{FF2B5EF4-FFF2-40B4-BE49-F238E27FC236}">
                <a16:creationId xmlns:a16="http://schemas.microsoft.com/office/drawing/2014/main" id="{A0E0FD48-4D41-5810-BCA5-51341C2A9851}"/>
              </a:ext>
            </a:extLst>
          </p:cNvPr>
          <p:cNvSpPr/>
          <p:nvPr/>
        </p:nvSpPr>
        <p:spPr>
          <a:xfrm>
            <a:off x="10477941" y="-931058"/>
            <a:ext cx="3161859" cy="2738028"/>
          </a:xfrm>
          <a:prstGeom prst="hexagon">
            <a:avLst>
              <a:gd name="adj" fmla="val 29151"/>
              <a:gd name="vf" fmla="val 115470"/>
            </a:avLst>
          </a:prstGeom>
          <a:noFill/>
          <a:ln w="9525">
            <a:solidFill>
              <a:schemeClr val="bg2">
                <a:lumMod val="20000"/>
                <a:lumOff val="8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19" name="Hexagon 18">
            <a:extLst>
              <a:ext uri="{FF2B5EF4-FFF2-40B4-BE49-F238E27FC236}">
                <a16:creationId xmlns:a16="http://schemas.microsoft.com/office/drawing/2014/main" id="{26CAF977-9BA3-7EE1-4115-EABA845ACE47}"/>
              </a:ext>
            </a:extLst>
          </p:cNvPr>
          <p:cNvSpPr/>
          <p:nvPr/>
        </p:nvSpPr>
        <p:spPr>
          <a:xfrm>
            <a:off x="10477941" y="4908987"/>
            <a:ext cx="3161859" cy="2738028"/>
          </a:xfrm>
          <a:prstGeom prst="hexagon">
            <a:avLst>
              <a:gd name="adj" fmla="val 28821"/>
              <a:gd name="vf" fmla="val 115470"/>
            </a:avLst>
          </a:prstGeom>
          <a:noFill/>
          <a:ln w="9525">
            <a:solidFill>
              <a:schemeClr val="bg2">
                <a:lumMod val="20000"/>
                <a:lumOff val="8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0" name="Hexagon 19">
            <a:extLst>
              <a:ext uri="{FF2B5EF4-FFF2-40B4-BE49-F238E27FC236}">
                <a16:creationId xmlns:a16="http://schemas.microsoft.com/office/drawing/2014/main" id="{18C6D227-44EB-0CBF-F216-84060DCBE399}"/>
              </a:ext>
            </a:extLst>
          </p:cNvPr>
          <p:cNvSpPr/>
          <p:nvPr/>
        </p:nvSpPr>
        <p:spPr>
          <a:xfrm>
            <a:off x="7950201" y="6373371"/>
            <a:ext cx="3161859" cy="2738028"/>
          </a:xfrm>
          <a:prstGeom prst="hexagon">
            <a:avLst>
              <a:gd name="adj" fmla="val 29477"/>
              <a:gd name="vf" fmla="val 115470"/>
            </a:avLst>
          </a:prstGeom>
          <a:noFill/>
          <a:ln w="9525">
            <a:solidFill>
              <a:schemeClr val="bg2">
                <a:lumMod val="20000"/>
                <a:lumOff val="8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1" name="Hexagon 20">
            <a:extLst>
              <a:ext uri="{FF2B5EF4-FFF2-40B4-BE49-F238E27FC236}">
                <a16:creationId xmlns:a16="http://schemas.microsoft.com/office/drawing/2014/main" id="{A030E0DB-1C79-4147-622C-D7A4DB8EF1C2}"/>
              </a:ext>
            </a:extLst>
          </p:cNvPr>
          <p:cNvSpPr/>
          <p:nvPr/>
        </p:nvSpPr>
        <p:spPr>
          <a:xfrm>
            <a:off x="7950201" y="-2374674"/>
            <a:ext cx="3161859" cy="2738028"/>
          </a:xfrm>
          <a:prstGeom prst="hexagon">
            <a:avLst>
              <a:gd name="adj" fmla="val 29477"/>
              <a:gd name="vf" fmla="val 115470"/>
            </a:avLst>
          </a:prstGeom>
          <a:noFill/>
          <a:ln w="9525">
            <a:solidFill>
              <a:schemeClr val="bg2">
                <a:lumMod val="20000"/>
                <a:lumOff val="8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30" name="Text Placeholder 29">
            <a:extLst>
              <a:ext uri="{FF2B5EF4-FFF2-40B4-BE49-F238E27FC236}">
                <a16:creationId xmlns:a16="http://schemas.microsoft.com/office/drawing/2014/main" id="{C81CE469-7DCA-C10A-8ECB-FDE2292FA9AB}"/>
              </a:ext>
            </a:extLst>
          </p:cNvPr>
          <p:cNvSpPr>
            <a:spLocks noGrp="1"/>
          </p:cNvSpPr>
          <p:nvPr>
            <p:ph type="body" sz="quarter" idx="14"/>
          </p:nvPr>
        </p:nvSpPr>
        <p:spPr>
          <a:xfrm>
            <a:off x="678032" y="3321814"/>
            <a:ext cx="4504267" cy="922867"/>
          </a:xfrm>
        </p:spPr>
        <p:txBody>
          <a:bodyPr>
            <a:normAutofit/>
          </a:bodyPr>
          <a:lstStyle>
            <a:lvl1pPr marL="0" indent="0" algn="l">
              <a:spcBef>
                <a:spcPts val="400"/>
              </a:spcBef>
              <a:buNone/>
              <a:defRPr sz="2400">
                <a:latin typeface="+mj-lt"/>
                <a:ea typeface="ADLaM Display" panose="020F0502020204030204" pitchFamily="2" charset="0"/>
                <a:cs typeface="ADLaM Display" panose="020F0502020204030204" pitchFamily="2" charset="0"/>
              </a:defRPr>
            </a:lvl1pPr>
          </a:lstStyle>
          <a:p>
            <a:pPr lvl="0"/>
            <a:r>
              <a:rPr lang="en-US"/>
              <a:t>Click to edit Master text styles</a:t>
            </a:r>
          </a:p>
        </p:txBody>
      </p:sp>
      <p:pic>
        <p:nvPicPr>
          <p:cNvPr id="4" name="Picture 3" descr="Logo&#10;&#10;AI-generated content may be incorrect.">
            <a:extLst>
              <a:ext uri="{FF2B5EF4-FFF2-40B4-BE49-F238E27FC236}">
                <a16:creationId xmlns:a16="http://schemas.microsoft.com/office/drawing/2014/main" id="{74BED08B-3154-6E22-3268-FB18A3918052}"/>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319810" y="5469837"/>
            <a:ext cx="822960" cy="822581"/>
          </a:xfrm>
          <a:prstGeom prst="rect">
            <a:avLst/>
          </a:prstGeom>
        </p:spPr>
      </p:pic>
    </p:spTree>
    <p:extLst>
      <p:ext uri="{BB962C8B-B14F-4D97-AF65-F5344CB8AC3E}">
        <p14:creationId xmlns:p14="http://schemas.microsoft.com/office/powerpoint/2010/main" val="99911747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Video Inset 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1825625"/>
            <a:ext cx="7543800" cy="4351339"/>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3891EBE6-704A-4BE2-A395-A2F41D395123}" type="datetimeFigureOut">
              <a:rPr lang="en-US" smtClean="0"/>
              <a:pPr/>
              <a:t>6/30/2026</a:t>
            </a:fld>
            <a:endParaRPr lang="en-US"/>
          </a:p>
        </p:txBody>
      </p:sp>
      <p:sp>
        <p:nvSpPr>
          <p:cNvPr id="7" name="Title 6">
            <a:extLst>
              <a:ext uri="{FF2B5EF4-FFF2-40B4-BE49-F238E27FC236}">
                <a16:creationId xmlns:a16="http://schemas.microsoft.com/office/drawing/2014/main" id="{F90A11A3-D899-5929-9AE5-0F93E8182812}"/>
              </a:ext>
            </a:extLst>
          </p:cNvPr>
          <p:cNvSpPr>
            <a:spLocks noGrp="1"/>
          </p:cNvSpPr>
          <p:nvPr>
            <p:ph type="title"/>
          </p:nvPr>
        </p:nvSpPr>
        <p:spPr/>
        <p:txBody>
          <a:bodyPr/>
          <a:lstStyle/>
          <a:p>
            <a:r>
              <a:rPr lang="en-US"/>
              <a:t>Click to edit Master title style</a:t>
            </a:r>
          </a:p>
        </p:txBody>
      </p:sp>
      <p:sp>
        <p:nvSpPr>
          <p:cNvPr id="2" name="Content Placeholder 5">
            <a:extLst>
              <a:ext uri="{FF2B5EF4-FFF2-40B4-BE49-F238E27FC236}">
                <a16:creationId xmlns:a16="http://schemas.microsoft.com/office/drawing/2014/main" id="{06FB228A-FE52-F734-651D-D051ED60D73C}"/>
              </a:ext>
            </a:extLst>
          </p:cNvPr>
          <p:cNvSpPr>
            <a:spLocks noGrp="1"/>
          </p:cNvSpPr>
          <p:nvPr>
            <p:ph sz="quarter" idx="11" hasCustomPrompt="1"/>
          </p:nvPr>
        </p:nvSpPr>
        <p:spPr>
          <a:xfrm>
            <a:off x="8736842" y="4611806"/>
            <a:ext cx="3429000" cy="2209800"/>
          </a:xfrm>
          <a:ln w="19050">
            <a:noFill/>
            <a:prstDash val="lgDash"/>
          </a:ln>
        </p:spPr>
        <p:txBody>
          <a:bodyPr anchor="ctr">
            <a:normAutofit/>
          </a:bodyPr>
          <a:lstStyle>
            <a:lvl1pPr marL="0" indent="0" algn="ctr">
              <a:buNone/>
              <a:defRPr sz="2000"/>
            </a:lvl1pPr>
          </a:lstStyle>
          <a:p>
            <a:pPr lvl="0"/>
            <a:r>
              <a:rPr lang="en-US"/>
              <a:t>Video Inset Area</a:t>
            </a:r>
          </a:p>
        </p:txBody>
      </p:sp>
    </p:spTree>
    <p:extLst>
      <p:ext uri="{BB962C8B-B14F-4D97-AF65-F5344CB8AC3E}">
        <p14:creationId xmlns:p14="http://schemas.microsoft.com/office/powerpoint/2010/main" val="311591617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1" y="1709742"/>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1" y="4589465"/>
            <a:ext cx="10515600" cy="1500187"/>
          </a:xfrm>
          <a:prstGeom prst="rect">
            <a:avLst/>
          </a:prstGeom>
        </p:spPr>
        <p:txBody>
          <a:bodyPr/>
          <a:lstStyle>
            <a:lvl1pPr marL="0" indent="0">
              <a:buNone/>
              <a:defRPr sz="2400">
                <a:solidFill>
                  <a:schemeClr val="tx1">
                    <a:tint val="75000"/>
                  </a:schemeClr>
                </a:solidFill>
              </a:defRPr>
            </a:lvl1pPr>
            <a:lvl2pPr marL="457167" indent="0">
              <a:buNone/>
              <a:defRPr sz="2000">
                <a:solidFill>
                  <a:schemeClr val="tx1">
                    <a:tint val="75000"/>
                  </a:schemeClr>
                </a:solidFill>
              </a:defRPr>
            </a:lvl2pPr>
            <a:lvl3pPr marL="914332" indent="0">
              <a:buNone/>
              <a:defRPr sz="1800">
                <a:solidFill>
                  <a:schemeClr val="tx1">
                    <a:tint val="75000"/>
                  </a:schemeClr>
                </a:solidFill>
              </a:defRPr>
            </a:lvl3pPr>
            <a:lvl4pPr marL="1371498" indent="0">
              <a:buNone/>
              <a:defRPr sz="1600">
                <a:solidFill>
                  <a:schemeClr val="tx1">
                    <a:tint val="75000"/>
                  </a:schemeClr>
                </a:solidFill>
              </a:defRPr>
            </a:lvl4pPr>
            <a:lvl5pPr marL="1828664" indent="0">
              <a:buNone/>
              <a:defRPr sz="1600">
                <a:solidFill>
                  <a:schemeClr val="tx1">
                    <a:tint val="75000"/>
                  </a:schemeClr>
                </a:solidFill>
              </a:defRPr>
            </a:lvl5pPr>
            <a:lvl6pPr marL="2285830" indent="0">
              <a:buNone/>
              <a:defRPr sz="1600">
                <a:solidFill>
                  <a:schemeClr val="tx1">
                    <a:tint val="75000"/>
                  </a:schemeClr>
                </a:solidFill>
              </a:defRPr>
            </a:lvl6pPr>
            <a:lvl7pPr marL="2742994" indent="0">
              <a:buNone/>
              <a:defRPr sz="1600">
                <a:solidFill>
                  <a:schemeClr val="tx1">
                    <a:tint val="75000"/>
                  </a:schemeClr>
                </a:solidFill>
              </a:defRPr>
            </a:lvl7pPr>
            <a:lvl8pPr marL="3200160" indent="0">
              <a:buNone/>
              <a:defRPr sz="1600">
                <a:solidFill>
                  <a:schemeClr val="tx1">
                    <a:tint val="75000"/>
                  </a:schemeClr>
                </a:solidFill>
              </a:defRPr>
            </a:lvl8pPr>
            <a:lvl9pPr marL="3657327" indent="0">
              <a:buNone/>
              <a:defRPr sz="1600">
                <a:solidFill>
                  <a:schemeClr val="tx1">
                    <a:tint val="75000"/>
                  </a:schemeClr>
                </a:solidFill>
              </a:defRPr>
            </a:lvl9pPr>
          </a:lstStyle>
          <a:p>
            <a:pPr lvl="0"/>
            <a:r>
              <a:rPr lang="en-US"/>
              <a:t>Click to edit Master text styles</a:t>
            </a:r>
          </a:p>
        </p:txBody>
      </p:sp>
      <p:sp>
        <p:nvSpPr>
          <p:cNvPr id="7" name="Date Placeholder 6">
            <a:extLst>
              <a:ext uri="{FF2B5EF4-FFF2-40B4-BE49-F238E27FC236}">
                <a16:creationId xmlns:a16="http://schemas.microsoft.com/office/drawing/2014/main" id="{6D2DE4EC-044F-1E8F-D2A9-F6B4640319FE}"/>
              </a:ext>
            </a:extLst>
          </p:cNvPr>
          <p:cNvSpPr>
            <a:spLocks noGrp="1"/>
          </p:cNvSpPr>
          <p:nvPr>
            <p:ph type="dt" sz="half" idx="10"/>
          </p:nvPr>
        </p:nvSpPr>
        <p:spPr/>
        <p:txBody>
          <a:bodyPr/>
          <a:lstStyle/>
          <a:p>
            <a:fld id="{3891EBE6-704A-4BE2-A395-A2F41D395123}" type="datetimeFigureOut">
              <a:rPr lang="en-US" smtClean="0"/>
              <a:t>6/30/2026</a:t>
            </a:fld>
            <a:endParaRPr lang="en-US"/>
          </a:p>
        </p:txBody>
      </p:sp>
    </p:spTree>
    <p:extLst>
      <p:ext uri="{BB962C8B-B14F-4D97-AF65-F5344CB8AC3E}">
        <p14:creationId xmlns:p14="http://schemas.microsoft.com/office/powerpoint/2010/main" val="374695976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Video Inset 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1" y="573090"/>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1" y="3452813"/>
            <a:ext cx="10515600" cy="966787"/>
          </a:xfrm>
          <a:prstGeom prst="rect">
            <a:avLst/>
          </a:prstGeom>
        </p:spPr>
        <p:txBody>
          <a:bodyPr/>
          <a:lstStyle>
            <a:lvl1pPr marL="0" indent="0">
              <a:buNone/>
              <a:defRPr sz="2400">
                <a:solidFill>
                  <a:schemeClr val="tx1">
                    <a:tint val="75000"/>
                  </a:schemeClr>
                </a:solidFill>
              </a:defRPr>
            </a:lvl1pPr>
            <a:lvl2pPr marL="457167" indent="0">
              <a:buNone/>
              <a:defRPr sz="2000">
                <a:solidFill>
                  <a:schemeClr val="tx1">
                    <a:tint val="75000"/>
                  </a:schemeClr>
                </a:solidFill>
              </a:defRPr>
            </a:lvl2pPr>
            <a:lvl3pPr marL="914332" indent="0">
              <a:buNone/>
              <a:defRPr sz="1800">
                <a:solidFill>
                  <a:schemeClr val="tx1">
                    <a:tint val="75000"/>
                  </a:schemeClr>
                </a:solidFill>
              </a:defRPr>
            </a:lvl3pPr>
            <a:lvl4pPr marL="1371498" indent="0">
              <a:buNone/>
              <a:defRPr sz="1600">
                <a:solidFill>
                  <a:schemeClr val="tx1">
                    <a:tint val="75000"/>
                  </a:schemeClr>
                </a:solidFill>
              </a:defRPr>
            </a:lvl4pPr>
            <a:lvl5pPr marL="1828664" indent="0">
              <a:buNone/>
              <a:defRPr sz="1600">
                <a:solidFill>
                  <a:schemeClr val="tx1">
                    <a:tint val="75000"/>
                  </a:schemeClr>
                </a:solidFill>
              </a:defRPr>
            </a:lvl5pPr>
            <a:lvl6pPr marL="2285830" indent="0">
              <a:buNone/>
              <a:defRPr sz="1600">
                <a:solidFill>
                  <a:schemeClr val="tx1">
                    <a:tint val="75000"/>
                  </a:schemeClr>
                </a:solidFill>
              </a:defRPr>
            </a:lvl6pPr>
            <a:lvl7pPr marL="2742994" indent="0">
              <a:buNone/>
              <a:defRPr sz="1600">
                <a:solidFill>
                  <a:schemeClr val="tx1">
                    <a:tint val="75000"/>
                  </a:schemeClr>
                </a:solidFill>
              </a:defRPr>
            </a:lvl7pPr>
            <a:lvl8pPr marL="3200160" indent="0">
              <a:buNone/>
              <a:defRPr sz="1600">
                <a:solidFill>
                  <a:schemeClr val="tx1">
                    <a:tint val="75000"/>
                  </a:schemeClr>
                </a:solidFill>
              </a:defRPr>
            </a:lvl8pPr>
            <a:lvl9pPr marL="3657327" indent="0">
              <a:buNone/>
              <a:defRPr sz="1600">
                <a:solidFill>
                  <a:schemeClr val="tx1">
                    <a:tint val="75000"/>
                  </a:schemeClr>
                </a:solidFill>
              </a:defRPr>
            </a:lvl9pPr>
          </a:lstStyle>
          <a:p>
            <a:pPr lvl="0"/>
            <a:r>
              <a:rPr lang="en-US"/>
              <a:t>Click to edit Master text styles</a:t>
            </a:r>
          </a:p>
        </p:txBody>
      </p:sp>
      <p:sp>
        <p:nvSpPr>
          <p:cNvPr id="7" name="Date Placeholder 6">
            <a:extLst>
              <a:ext uri="{FF2B5EF4-FFF2-40B4-BE49-F238E27FC236}">
                <a16:creationId xmlns:a16="http://schemas.microsoft.com/office/drawing/2014/main" id="{6D2DE4EC-044F-1E8F-D2A9-F6B4640319FE}"/>
              </a:ext>
            </a:extLst>
          </p:cNvPr>
          <p:cNvSpPr>
            <a:spLocks noGrp="1"/>
          </p:cNvSpPr>
          <p:nvPr>
            <p:ph type="dt" sz="half" idx="10"/>
          </p:nvPr>
        </p:nvSpPr>
        <p:spPr/>
        <p:txBody>
          <a:bodyPr/>
          <a:lstStyle/>
          <a:p>
            <a:fld id="{3891EBE6-704A-4BE2-A395-A2F41D395123}" type="datetimeFigureOut">
              <a:rPr lang="en-US" smtClean="0"/>
              <a:pPr/>
              <a:t>6/30/2026</a:t>
            </a:fld>
            <a:endParaRPr lang="en-US"/>
          </a:p>
        </p:txBody>
      </p:sp>
      <p:sp>
        <p:nvSpPr>
          <p:cNvPr id="6" name="Content Placeholder 5">
            <a:extLst>
              <a:ext uri="{FF2B5EF4-FFF2-40B4-BE49-F238E27FC236}">
                <a16:creationId xmlns:a16="http://schemas.microsoft.com/office/drawing/2014/main" id="{A452D3EF-91BE-50E4-E12E-74D7D9923CB4}"/>
              </a:ext>
            </a:extLst>
          </p:cNvPr>
          <p:cNvSpPr>
            <a:spLocks noGrp="1"/>
          </p:cNvSpPr>
          <p:nvPr>
            <p:ph sz="quarter" idx="11" hasCustomPrompt="1"/>
          </p:nvPr>
        </p:nvSpPr>
        <p:spPr>
          <a:xfrm>
            <a:off x="8736842" y="4611806"/>
            <a:ext cx="3429000" cy="2209800"/>
          </a:xfrm>
          <a:ln w="19050">
            <a:noFill/>
            <a:prstDash val="lgDash"/>
          </a:ln>
        </p:spPr>
        <p:txBody>
          <a:bodyPr anchor="ctr">
            <a:normAutofit/>
          </a:bodyPr>
          <a:lstStyle>
            <a:lvl1pPr marL="0" indent="0" algn="ctr">
              <a:buNone/>
              <a:defRPr sz="2000"/>
            </a:lvl1pPr>
          </a:lstStyle>
          <a:p>
            <a:pPr lvl="0"/>
            <a:r>
              <a:rPr lang="en-US"/>
              <a:t>Video Inset Area</a:t>
            </a:r>
          </a:p>
        </p:txBody>
      </p:sp>
    </p:spTree>
    <p:extLst>
      <p:ext uri="{BB962C8B-B14F-4D97-AF65-F5344CB8AC3E}">
        <p14:creationId xmlns:p14="http://schemas.microsoft.com/office/powerpoint/2010/main" val="62523112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Blank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744FAE-A58A-791B-3BBD-7D64AB0252BC}"/>
              </a:ext>
            </a:extLst>
          </p:cNvPr>
          <p:cNvSpPr>
            <a:spLocks noGrp="1"/>
          </p:cNvSpPr>
          <p:nvPr>
            <p:ph type="title"/>
          </p:nvPr>
        </p:nvSpPr>
        <p:spPr>
          <a:xfrm>
            <a:off x="838200" y="365125"/>
            <a:ext cx="10515600" cy="1325563"/>
          </a:xfrm>
          <a:prstGeom prst="rect">
            <a:avLst/>
          </a:prstGeom>
        </p:spPr>
        <p:txBody>
          <a:bodyPr/>
          <a:lstStyle/>
          <a:p>
            <a:r>
              <a:rPr lang="en-US"/>
              <a:t>Click to edit Master title style</a:t>
            </a:r>
          </a:p>
        </p:txBody>
      </p:sp>
      <p:sp>
        <p:nvSpPr>
          <p:cNvPr id="3" name="Date Placeholder 2">
            <a:extLst>
              <a:ext uri="{FF2B5EF4-FFF2-40B4-BE49-F238E27FC236}">
                <a16:creationId xmlns:a16="http://schemas.microsoft.com/office/drawing/2014/main" id="{5131BCAF-5195-2562-148E-98D463ECB994}"/>
              </a:ext>
            </a:extLst>
          </p:cNvPr>
          <p:cNvSpPr>
            <a:spLocks noGrp="1"/>
          </p:cNvSpPr>
          <p:nvPr>
            <p:ph type="dt" sz="half" idx="10"/>
          </p:nvPr>
        </p:nvSpPr>
        <p:spPr/>
        <p:txBody>
          <a:bodyPr/>
          <a:lstStyle/>
          <a:p>
            <a:fld id="{3891EBE6-704A-4BE2-A395-A2F41D395123}" type="datetimeFigureOut">
              <a:rPr lang="en-US" smtClean="0"/>
              <a:pPr/>
              <a:t>6/30/2026</a:t>
            </a:fld>
            <a:endParaRPr lang="en-US"/>
          </a:p>
        </p:txBody>
      </p:sp>
      <p:sp>
        <p:nvSpPr>
          <p:cNvPr id="5" name="Slide Number Placeholder 4">
            <a:extLst>
              <a:ext uri="{FF2B5EF4-FFF2-40B4-BE49-F238E27FC236}">
                <a16:creationId xmlns:a16="http://schemas.microsoft.com/office/drawing/2014/main" id="{E5FA5C81-BBF1-8F02-2951-877A848AE7B7}"/>
              </a:ext>
            </a:extLst>
          </p:cNvPr>
          <p:cNvSpPr>
            <a:spLocks noGrp="1"/>
          </p:cNvSpPr>
          <p:nvPr>
            <p:ph type="sldNum" sz="quarter" idx="12"/>
          </p:nvPr>
        </p:nvSpPr>
        <p:spPr/>
        <p:txBody>
          <a:bodyPr/>
          <a:lstStyle/>
          <a:p>
            <a:fld id="{4EAC1609-AF8E-49CB-AFD9-26E5B34192AD}" type="slidenum">
              <a:rPr lang="en-US" smtClean="0"/>
              <a:pPr/>
              <a:t>‹#›</a:t>
            </a:fld>
            <a:endParaRPr lang="en-US"/>
          </a:p>
        </p:txBody>
      </p:sp>
    </p:spTree>
    <p:extLst>
      <p:ext uri="{BB962C8B-B14F-4D97-AF65-F5344CB8AC3E}">
        <p14:creationId xmlns:p14="http://schemas.microsoft.com/office/powerpoint/2010/main" val="84428542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Video Inset Blank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744FAE-A58A-791B-3BBD-7D64AB0252BC}"/>
              </a:ext>
            </a:extLst>
          </p:cNvPr>
          <p:cNvSpPr>
            <a:spLocks noGrp="1"/>
          </p:cNvSpPr>
          <p:nvPr>
            <p:ph type="title"/>
          </p:nvPr>
        </p:nvSpPr>
        <p:spPr>
          <a:xfrm>
            <a:off x="838200" y="365125"/>
            <a:ext cx="10515600" cy="1325563"/>
          </a:xfrm>
          <a:prstGeom prst="rect">
            <a:avLst/>
          </a:prstGeom>
        </p:spPr>
        <p:txBody>
          <a:bodyPr/>
          <a:lstStyle/>
          <a:p>
            <a:r>
              <a:rPr lang="en-US"/>
              <a:t>Click to edit Master title style</a:t>
            </a:r>
          </a:p>
        </p:txBody>
      </p:sp>
      <p:sp>
        <p:nvSpPr>
          <p:cNvPr id="3" name="Date Placeholder 2">
            <a:extLst>
              <a:ext uri="{FF2B5EF4-FFF2-40B4-BE49-F238E27FC236}">
                <a16:creationId xmlns:a16="http://schemas.microsoft.com/office/drawing/2014/main" id="{5131BCAF-5195-2562-148E-98D463ECB994}"/>
              </a:ext>
            </a:extLst>
          </p:cNvPr>
          <p:cNvSpPr>
            <a:spLocks noGrp="1"/>
          </p:cNvSpPr>
          <p:nvPr>
            <p:ph type="dt" sz="half" idx="10"/>
          </p:nvPr>
        </p:nvSpPr>
        <p:spPr/>
        <p:txBody>
          <a:bodyPr/>
          <a:lstStyle/>
          <a:p>
            <a:fld id="{3891EBE6-704A-4BE2-A395-A2F41D395123}" type="datetimeFigureOut">
              <a:rPr lang="en-US" smtClean="0"/>
              <a:pPr/>
              <a:t>6/30/2026</a:t>
            </a:fld>
            <a:endParaRPr lang="en-US"/>
          </a:p>
        </p:txBody>
      </p:sp>
      <p:sp>
        <p:nvSpPr>
          <p:cNvPr id="5" name="Content Placeholder 5">
            <a:extLst>
              <a:ext uri="{FF2B5EF4-FFF2-40B4-BE49-F238E27FC236}">
                <a16:creationId xmlns:a16="http://schemas.microsoft.com/office/drawing/2014/main" id="{ACA468F5-0EDC-8EDF-7909-F029B0F17208}"/>
              </a:ext>
            </a:extLst>
          </p:cNvPr>
          <p:cNvSpPr>
            <a:spLocks noGrp="1"/>
          </p:cNvSpPr>
          <p:nvPr>
            <p:ph sz="quarter" idx="11" hasCustomPrompt="1"/>
          </p:nvPr>
        </p:nvSpPr>
        <p:spPr>
          <a:xfrm>
            <a:off x="8736842" y="4611806"/>
            <a:ext cx="3429000" cy="2209800"/>
          </a:xfrm>
          <a:ln w="19050">
            <a:noFill/>
            <a:prstDash val="lgDash"/>
          </a:ln>
        </p:spPr>
        <p:txBody>
          <a:bodyPr anchor="ctr">
            <a:normAutofit/>
          </a:bodyPr>
          <a:lstStyle>
            <a:lvl1pPr marL="0" indent="0" algn="ctr">
              <a:buNone/>
              <a:defRPr sz="2000"/>
            </a:lvl1pPr>
          </a:lstStyle>
          <a:p>
            <a:pPr lvl="0"/>
            <a:r>
              <a:rPr lang="en-US"/>
              <a:t>Video Inset Area</a:t>
            </a:r>
          </a:p>
        </p:txBody>
      </p:sp>
    </p:spTree>
    <p:extLst>
      <p:ext uri="{BB962C8B-B14F-4D97-AF65-F5344CB8AC3E}">
        <p14:creationId xmlns:p14="http://schemas.microsoft.com/office/powerpoint/2010/main" val="276299025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9"/>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9"/>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3891EBE6-704A-4BE2-A395-A2F41D395123}" type="datetimeFigureOut">
              <a:rPr lang="en-US" smtClean="0"/>
              <a:t>6/30/2026</a:t>
            </a:fld>
            <a:endParaRPr lang="en-US"/>
          </a:p>
        </p:txBody>
      </p:sp>
      <p:sp>
        <p:nvSpPr>
          <p:cNvPr id="7" name="Slide Number Placeholder 6"/>
          <p:cNvSpPr>
            <a:spLocks noGrp="1"/>
          </p:cNvSpPr>
          <p:nvPr>
            <p:ph type="sldNum" sz="quarter" idx="12"/>
          </p:nvPr>
        </p:nvSpPr>
        <p:spPr/>
        <p:txBody>
          <a:bodyPr/>
          <a:lstStyle/>
          <a:p>
            <a:fld id="{4EAC1609-AF8E-49CB-AFD9-26E5B34192AD}" type="slidenum">
              <a:rPr lang="en-US" smtClean="0"/>
              <a:t>‹#›</a:t>
            </a:fld>
            <a:endParaRPr lang="en-US"/>
          </a:p>
        </p:txBody>
      </p:sp>
    </p:spTree>
    <p:extLst>
      <p:ext uri="{BB962C8B-B14F-4D97-AF65-F5344CB8AC3E}">
        <p14:creationId xmlns:p14="http://schemas.microsoft.com/office/powerpoint/2010/main" val="19951216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9" y="1681163"/>
            <a:ext cx="5157787" cy="823912"/>
          </a:xfrm>
          <a:prstGeom prst="rect">
            <a:avLst/>
          </a:prstGeom>
        </p:spPr>
        <p:txBody>
          <a:bodyPr anchor="b"/>
          <a:lstStyle>
            <a:lvl1pPr marL="0" indent="0">
              <a:buNone/>
              <a:defRPr sz="2400" b="1"/>
            </a:lvl1pPr>
            <a:lvl2pPr marL="457167" indent="0">
              <a:buNone/>
              <a:defRPr sz="2000" b="1"/>
            </a:lvl2pPr>
            <a:lvl3pPr marL="914332" indent="0">
              <a:buNone/>
              <a:defRPr sz="1800" b="1"/>
            </a:lvl3pPr>
            <a:lvl4pPr marL="1371498" indent="0">
              <a:buNone/>
              <a:defRPr sz="1600" b="1"/>
            </a:lvl4pPr>
            <a:lvl5pPr marL="1828664" indent="0">
              <a:buNone/>
              <a:defRPr sz="1600" b="1"/>
            </a:lvl5pPr>
            <a:lvl6pPr marL="2285830" indent="0">
              <a:buNone/>
              <a:defRPr sz="1600" b="1"/>
            </a:lvl6pPr>
            <a:lvl7pPr marL="2742994" indent="0">
              <a:buNone/>
              <a:defRPr sz="1600" b="1"/>
            </a:lvl7pPr>
            <a:lvl8pPr marL="3200160" indent="0">
              <a:buNone/>
              <a:defRPr sz="1600" b="1"/>
            </a:lvl8pPr>
            <a:lvl9pPr marL="3657327"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9" y="2505075"/>
            <a:ext cx="5157787" cy="368458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3" y="1681163"/>
            <a:ext cx="5183188" cy="823912"/>
          </a:xfrm>
          <a:prstGeom prst="rect">
            <a:avLst/>
          </a:prstGeom>
        </p:spPr>
        <p:txBody>
          <a:bodyPr anchor="b"/>
          <a:lstStyle>
            <a:lvl1pPr marL="0" indent="0">
              <a:buNone/>
              <a:defRPr sz="2400" b="1"/>
            </a:lvl1pPr>
            <a:lvl2pPr marL="457167" indent="0">
              <a:buNone/>
              <a:defRPr sz="2000" b="1"/>
            </a:lvl2pPr>
            <a:lvl3pPr marL="914332" indent="0">
              <a:buNone/>
              <a:defRPr sz="1800" b="1"/>
            </a:lvl3pPr>
            <a:lvl4pPr marL="1371498" indent="0">
              <a:buNone/>
              <a:defRPr sz="1600" b="1"/>
            </a:lvl4pPr>
            <a:lvl5pPr marL="1828664" indent="0">
              <a:buNone/>
              <a:defRPr sz="1600" b="1"/>
            </a:lvl5pPr>
            <a:lvl6pPr marL="2285830" indent="0">
              <a:buNone/>
              <a:defRPr sz="1600" b="1"/>
            </a:lvl6pPr>
            <a:lvl7pPr marL="2742994" indent="0">
              <a:buNone/>
              <a:defRPr sz="1600" b="1"/>
            </a:lvl7pPr>
            <a:lvl8pPr marL="3200160" indent="0">
              <a:buNone/>
              <a:defRPr sz="1600" b="1"/>
            </a:lvl8pPr>
            <a:lvl9pPr marL="3657327"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3" y="2505075"/>
            <a:ext cx="5183188" cy="368458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3891EBE6-704A-4BE2-A395-A2F41D395123}" type="datetimeFigureOut">
              <a:rPr lang="en-US" smtClean="0"/>
              <a:t>6/30/2026</a:t>
            </a:fld>
            <a:endParaRPr lang="en-US"/>
          </a:p>
        </p:txBody>
      </p:sp>
      <p:sp>
        <p:nvSpPr>
          <p:cNvPr id="9" name="Slide Number Placeholder 8"/>
          <p:cNvSpPr>
            <a:spLocks noGrp="1"/>
          </p:cNvSpPr>
          <p:nvPr>
            <p:ph type="sldNum" sz="quarter" idx="12"/>
          </p:nvPr>
        </p:nvSpPr>
        <p:spPr/>
        <p:txBody>
          <a:bodyPr/>
          <a:lstStyle/>
          <a:p>
            <a:fld id="{4EAC1609-AF8E-49CB-AFD9-26E5B34192AD}" type="slidenum">
              <a:rPr lang="en-US" smtClean="0"/>
              <a:t>‹#›</a:t>
            </a:fld>
            <a:endParaRPr lang="en-US"/>
          </a:p>
        </p:txBody>
      </p:sp>
    </p:spTree>
    <p:extLst>
      <p:ext uri="{BB962C8B-B14F-4D97-AF65-F5344CB8AC3E}">
        <p14:creationId xmlns:p14="http://schemas.microsoft.com/office/powerpoint/2010/main" val="296207295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3891EBE6-704A-4BE2-A395-A2F41D395123}" type="datetimeFigureOut">
              <a:rPr lang="en-US" smtClean="0"/>
              <a:t>6/30/2026</a:t>
            </a:fld>
            <a:endParaRPr lang="en-US"/>
          </a:p>
        </p:txBody>
      </p:sp>
      <p:sp>
        <p:nvSpPr>
          <p:cNvPr id="5" name="Slide Number Placeholder 4"/>
          <p:cNvSpPr>
            <a:spLocks noGrp="1"/>
          </p:cNvSpPr>
          <p:nvPr>
            <p:ph type="sldNum" sz="quarter" idx="12"/>
          </p:nvPr>
        </p:nvSpPr>
        <p:spPr/>
        <p:txBody>
          <a:bodyPr/>
          <a:lstStyle/>
          <a:p>
            <a:fld id="{4EAC1609-AF8E-49CB-AFD9-26E5B34192AD}" type="slidenum">
              <a:rPr lang="en-US" smtClean="0"/>
              <a:t>‹#›</a:t>
            </a:fld>
            <a:endParaRPr lang="en-US"/>
          </a:p>
        </p:txBody>
      </p:sp>
    </p:spTree>
    <p:extLst>
      <p:ext uri="{BB962C8B-B14F-4D97-AF65-F5344CB8AC3E}">
        <p14:creationId xmlns:p14="http://schemas.microsoft.com/office/powerpoint/2010/main" val="40852774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9"/>
            <a:ext cx="6172200" cy="487362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3"/>
            <a:ext cx="3932237" cy="3811588"/>
          </a:xfrm>
          <a:prstGeom prst="rect">
            <a:avLst/>
          </a:prstGeom>
        </p:spPr>
        <p:txBody>
          <a:bodyPr/>
          <a:lstStyle>
            <a:lvl1pPr marL="0" indent="0">
              <a:buNone/>
              <a:defRPr sz="1600"/>
            </a:lvl1pPr>
            <a:lvl2pPr marL="457167" indent="0">
              <a:buNone/>
              <a:defRPr sz="1400"/>
            </a:lvl2pPr>
            <a:lvl3pPr marL="914332" indent="0">
              <a:buNone/>
              <a:defRPr sz="1200"/>
            </a:lvl3pPr>
            <a:lvl4pPr marL="1371498" indent="0">
              <a:buNone/>
              <a:defRPr sz="1000"/>
            </a:lvl4pPr>
            <a:lvl5pPr marL="1828664" indent="0">
              <a:buNone/>
              <a:defRPr sz="1000"/>
            </a:lvl5pPr>
            <a:lvl6pPr marL="2285830" indent="0">
              <a:buNone/>
              <a:defRPr sz="1000"/>
            </a:lvl6pPr>
            <a:lvl7pPr marL="2742994" indent="0">
              <a:buNone/>
              <a:defRPr sz="1000"/>
            </a:lvl7pPr>
            <a:lvl8pPr marL="3200160" indent="0">
              <a:buNone/>
              <a:defRPr sz="1000"/>
            </a:lvl8pPr>
            <a:lvl9pPr marL="3657327"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3891EBE6-704A-4BE2-A395-A2F41D395123}" type="datetimeFigureOut">
              <a:rPr lang="en-US" smtClean="0"/>
              <a:t>6/30/2026</a:t>
            </a:fld>
            <a:endParaRPr lang="en-US"/>
          </a:p>
        </p:txBody>
      </p:sp>
      <p:sp>
        <p:nvSpPr>
          <p:cNvPr id="7" name="Slide Number Placeholder 6"/>
          <p:cNvSpPr>
            <a:spLocks noGrp="1"/>
          </p:cNvSpPr>
          <p:nvPr>
            <p:ph type="sldNum" sz="quarter" idx="12"/>
          </p:nvPr>
        </p:nvSpPr>
        <p:spPr/>
        <p:txBody>
          <a:bodyPr/>
          <a:lstStyle/>
          <a:p>
            <a:fld id="{4EAC1609-AF8E-49CB-AFD9-26E5B34192AD}" type="slidenum">
              <a:rPr lang="en-US" smtClean="0"/>
              <a:t>‹#›</a:t>
            </a:fld>
            <a:endParaRPr lang="en-US"/>
          </a:p>
        </p:txBody>
      </p:sp>
    </p:spTree>
    <p:extLst>
      <p:ext uri="{BB962C8B-B14F-4D97-AF65-F5344CB8AC3E}">
        <p14:creationId xmlns:p14="http://schemas.microsoft.com/office/powerpoint/2010/main" val="162941913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noChangeAspect="1"/>
          </p:cNvSpPr>
          <p:nvPr>
            <p:ph type="pic" idx="1"/>
          </p:nvPr>
        </p:nvSpPr>
        <p:spPr>
          <a:xfrm>
            <a:off x="5183188" y="987429"/>
            <a:ext cx="6172200" cy="4873625"/>
          </a:xfrm>
          <a:prstGeom prst="rect">
            <a:avLst/>
          </a:prstGeom>
        </p:spPr>
        <p:txBody>
          <a:bodyPr anchor="t"/>
          <a:lstStyle>
            <a:lvl1pPr marL="0" indent="0">
              <a:buNone/>
              <a:defRPr sz="3200"/>
            </a:lvl1pPr>
            <a:lvl2pPr marL="457167" indent="0">
              <a:buNone/>
              <a:defRPr sz="2800"/>
            </a:lvl2pPr>
            <a:lvl3pPr marL="914332" indent="0">
              <a:buNone/>
              <a:defRPr sz="2400"/>
            </a:lvl3pPr>
            <a:lvl4pPr marL="1371498" indent="0">
              <a:buNone/>
              <a:defRPr sz="2000"/>
            </a:lvl4pPr>
            <a:lvl5pPr marL="1828664" indent="0">
              <a:buNone/>
              <a:defRPr sz="2000"/>
            </a:lvl5pPr>
            <a:lvl6pPr marL="2285830" indent="0">
              <a:buNone/>
              <a:defRPr sz="2000"/>
            </a:lvl6pPr>
            <a:lvl7pPr marL="2742994" indent="0">
              <a:buNone/>
              <a:defRPr sz="2000"/>
            </a:lvl7pPr>
            <a:lvl8pPr marL="3200160" indent="0">
              <a:buNone/>
              <a:defRPr sz="2000"/>
            </a:lvl8pPr>
            <a:lvl9pPr marL="3657327" indent="0">
              <a:buNone/>
              <a:defRPr sz="2000"/>
            </a:lvl9pPr>
          </a:lstStyle>
          <a:p>
            <a:r>
              <a:rPr lang="en-US"/>
              <a:t>Click icon to add picture</a:t>
            </a:r>
          </a:p>
        </p:txBody>
      </p:sp>
      <p:sp>
        <p:nvSpPr>
          <p:cNvPr id="4" name="Text Placeholder 3"/>
          <p:cNvSpPr>
            <a:spLocks noGrp="1"/>
          </p:cNvSpPr>
          <p:nvPr>
            <p:ph type="body" sz="half" idx="2"/>
          </p:nvPr>
        </p:nvSpPr>
        <p:spPr>
          <a:xfrm>
            <a:off x="839788" y="2057403"/>
            <a:ext cx="3932237" cy="3811588"/>
          </a:xfrm>
          <a:prstGeom prst="rect">
            <a:avLst/>
          </a:prstGeom>
        </p:spPr>
        <p:txBody>
          <a:bodyPr/>
          <a:lstStyle>
            <a:lvl1pPr marL="0" indent="0">
              <a:buNone/>
              <a:defRPr sz="1600"/>
            </a:lvl1pPr>
            <a:lvl2pPr marL="457167" indent="0">
              <a:buNone/>
              <a:defRPr sz="1400"/>
            </a:lvl2pPr>
            <a:lvl3pPr marL="914332" indent="0">
              <a:buNone/>
              <a:defRPr sz="1200"/>
            </a:lvl3pPr>
            <a:lvl4pPr marL="1371498" indent="0">
              <a:buNone/>
              <a:defRPr sz="1000"/>
            </a:lvl4pPr>
            <a:lvl5pPr marL="1828664" indent="0">
              <a:buNone/>
              <a:defRPr sz="1000"/>
            </a:lvl5pPr>
            <a:lvl6pPr marL="2285830" indent="0">
              <a:buNone/>
              <a:defRPr sz="1000"/>
            </a:lvl6pPr>
            <a:lvl7pPr marL="2742994" indent="0">
              <a:buNone/>
              <a:defRPr sz="1000"/>
            </a:lvl7pPr>
            <a:lvl8pPr marL="3200160" indent="0">
              <a:buNone/>
              <a:defRPr sz="1000"/>
            </a:lvl8pPr>
            <a:lvl9pPr marL="3657327"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3891EBE6-704A-4BE2-A395-A2F41D395123}" type="datetimeFigureOut">
              <a:rPr lang="en-US" smtClean="0"/>
              <a:t>6/30/2026</a:t>
            </a:fld>
            <a:endParaRPr lang="en-US"/>
          </a:p>
        </p:txBody>
      </p:sp>
      <p:sp>
        <p:nvSpPr>
          <p:cNvPr id="7" name="Slide Number Placeholder 6"/>
          <p:cNvSpPr>
            <a:spLocks noGrp="1"/>
          </p:cNvSpPr>
          <p:nvPr>
            <p:ph type="sldNum" sz="quarter" idx="12"/>
          </p:nvPr>
        </p:nvSpPr>
        <p:spPr/>
        <p:txBody>
          <a:bodyPr/>
          <a:lstStyle/>
          <a:p>
            <a:fld id="{4EAC1609-AF8E-49CB-AFD9-26E5B34192AD}" type="slidenum">
              <a:rPr lang="en-US" smtClean="0"/>
              <a:t>‹#›</a:t>
            </a:fld>
            <a:endParaRPr lang="en-US"/>
          </a:p>
        </p:txBody>
      </p:sp>
    </p:spTree>
    <p:extLst>
      <p:ext uri="{BB962C8B-B14F-4D97-AF65-F5344CB8AC3E}">
        <p14:creationId xmlns:p14="http://schemas.microsoft.com/office/powerpoint/2010/main" val="244278402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 Title 1 HEC">
    <p:spTree>
      <p:nvGrpSpPr>
        <p:cNvPr id="1" name=""/>
        <p:cNvGrpSpPr/>
        <p:nvPr/>
      </p:nvGrpSpPr>
      <p:grpSpPr>
        <a:xfrm>
          <a:off x="0" y="0"/>
          <a:ext cx="0" cy="0"/>
          <a:chOff x="0" y="0"/>
          <a:chExt cx="0" cy="0"/>
        </a:xfrm>
      </p:grpSpPr>
      <p:sp>
        <p:nvSpPr>
          <p:cNvPr id="10" name="Freeform 7">
            <a:extLst>
              <a:ext uri="{FF2B5EF4-FFF2-40B4-BE49-F238E27FC236}">
                <a16:creationId xmlns:a16="http://schemas.microsoft.com/office/drawing/2014/main" id="{537B7190-E0BC-71A3-8884-7685D2F71B9C}"/>
              </a:ext>
            </a:extLst>
          </p:cNvPr>
          <p:cNvSpPr/>
          <p:nvPr/>
        </p:nvSpPr>
        <p:spPr>
          <a:xfrm>
            <a:off x="812804" y="5437313"/>
            <a:ext cx="1228289" cy="940017"/>
          </a:xfrm>
          <a:custGeom>
            <a:avLst/>
            <a:gdLst/>
            <a:ahLst/>
            <a:cxnLst/>
            <a:rect l="l" t="t" r="r" b="b"/>
            <a:pathLst>
              <a:path w="1948294" h="1491041">
                <a:moveTo>
                  <a:pt x="0" y="0"/>
                </a:moveTo>
                <a:lnTo>
                  <a:pt x="1948294" y="0"/>
                </a:lnTo>
                <a:lnTo>
                  <a:pt x="1948294" y="1491041"/>
                </a:lnTo>
                <a:lnTo>
                  <a:pt x="0" y="1491041"/>
                </a:lnTo>
                <a:lnTo>
                  <a:pt x="0" y="0"/>
                </a:lnTo>
                <a:close/>
              </a:path>
            </a:pathLst>
          </a:custGeom>
          <a:blipFill>
            <a:blip r:embed="rId2"/>
            <a:stretch>
              <a:fillRect/>
            </a:stretch>
          </a:blipFill>
        </p:spPr>
        <p:txBody>
          <a:bodyPr/>
          <a:lstStyle/>
          <a:p>
            <a:endParaRPr lang="en-US" sz="600"/>
          </a:p>
        </p:txBody>
      </p:sp>
      <p:grpSp>
        <p:nvGrpSpPr>
          <p:cNvPr id="23" name="Group 5">
            <a:extLst>
              <a:ext uri="{FF2B5EF4-FFF2-40B4-BE49-F238E27FC236}">
                <a16:creationId xmlns:a16="http://schemas.microsoft.com/office/drawing/2014/main" id="{B8187F2C-64BB-3E15-3CBB-40A7F0C4D625}"/>
              </a:ext>
            </a:extLst>
          </p:cNvPr>
          <p:cNvGrpSpPr/>
          <p:nvPr/>
        </p:nvGrpSpPr>
        <p:grpSpPr>
          <a:xfrm>
            <a:off x="762000" y="1320916"/>
            <a:ext cx="4166790" cy="269113"/>
            <a:chOff x="-411451" y="14380"/>
            <a:chExt cx="8333579" cy="538226"/>
          </a:xfrm>
        </p:grpSpPr>
        <p:sp>
          <p:nvSpPr>
            <p:cNvPr id="24" name="Freeform 6">
              <a:extLst>
                <a:ext uri="{FF2B5EF4-FFF2-40B4-BE49-F238E27FC236}">
                  <a16:creationId xmlns:a16="http://schemas.microsoft.com/office/drawing/2014/main" id="{718102CF-B3BC-DEB0-F081-79DAEEFD4A99}"/>
                </a:ext>
              </a:extLst>
            </p:cNvPr>
            <p:cNvSpPr/>
            <p:nvPr userDrawn="1"/>
          </p:nvSpPr>
          <p:spPr>
            <a:xfrm>
              <a:off x="-411451" y="14380"/>
              <a:ext cx="397276" cy="538226"/>
            </a:xfrm>
            <a:custGeom>
              <a:avLst/>
              <a:gdLst/>
              <a:ahLst/>
              <a:cxnLst/>
              <a:rect l="l" t="t" r="r" b="b"/>
              <a:pathLst>
                <a:path w="503091" h="681578">
                  <a:moveTo>
                    <a:pt x="0" y="0"/>
                  </a:moveTo>
                  <a:lnTo>
                    <a:pt x="503091" y="0"/>
                  </a:lnTo>
                  <a:lnTo>
                    <a:pt x="503091" y="681578"/>
                  </a:lnTo>
                  <a:lnTo>
                    <a:pt x="0" y="681578"/>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US" sz="533">
                <a:latin typeface="Bangers" pitchFamily="2" charset="0"/>
              </a:endParaRPr>
            </a:p>
          </p:txBody>
        </p:sp>
        <p:sp>
          <p:nvSpPr>
            <p:cNvPr id="25" name="TextBox 7">
              <a:extLst>
                <a:ext uri="{FF2B5EF4-FFF2-40B4-BE49-F238E27FC236}">
                  <a16:creationId xmlns:a16="http://schemas.microsoft.com/office/drawing/2014/main" id="{03B63979-6AFC-4488-FF9B-CC9A3B631C94}"/>
                </a:ext>
              </a:extLst>
            </p:cNvPr>
            <p:cNvSpPr txBox="1"/>
            <p:nvPr userDrawn="1"/>
          </p:nvSpPr>
          <p:spPr>
            <a:xfrm>
              <a:off x="95567" y="14380"/>
              <a:ext cx="7826561" cy="538226"/>
            </a:xfrm>
            <a:prstGeom prst="rect">
              <a:avLst/>
            </a:prstGeom>
          </p:spPr>
          <p:txBody>
            <a:bodyPr lIns="0" tIns="0" rIns="0" bIns="0" rtlCol="0" anchor="t">
              <a:spAutoFit/>
            </a:bodyPr>
            <a:lstStyle/>
            <a:p>
              <a:pPr marL="0" lvl="1">
                <a:lnSpc>
                  <a:spcPts val="2295"/>
                </a:lnSpc>
                <a:spcBef>
                  <a:spcPct val="0"/>
                </a:spcBef>
              </a:pPr>
              <a:r>
                <a:rPr lang="en-US" sz="1800" spc="60">
                  <a:solidFill>
                    <a:srgbClr val="FFFFFF"/>
                  </a:solidFill>
                  <a:latin typeface="Barlow Condensed"/>
                  <a:ea typeface="Barlow Condensed"/>
                  <a:cs typeface="Barlow Condensed"/>
                  <a:sym typeface="Barlow Condensed"/>
                </a:rPr>
                <a:t>Hydrologic Engineering Center</a:t>
              </a:r>
            </a:p>
          </p:txBody>
        </p:sp>
      </p:grpSp>
      <p:sp>
        <p:nvSpPr>
          <p:cNvPr id="3" name="Picture Placeholder 2">
            <a:extLst>
              <a:ext uri="{FF2B5EF4-FFF2-40B4-BE49-F238E27FC236}">
                <a16:creationId xmlns:a16="http://schemas.microsoft.com/office/drawing/2014/main" id="{93466704-B141-92AE-7EFC-CDA51172D0CD}"/>
              </a:ext>
            </a:extLst>
          </p:cNvPr>
          <p:cNvSpPr>
            <a:spLocks noGrp="1"/>
          </p:cNvSpPr>
          <p:nvPr>
            <p:ph type="pic" sz="quarter" idx="10"/>
          </p:nvPr>
        </p:nvSpPr>
        <p:spPr>
          <a:xfrm>
            <a:off x="7950201" y="545347"/>
            <a:ext cx="3161859" cy="2738028"/>
          </a:xfrm>
          <a:prstGeom prst="hexagon">
            <a:avLst>
              <a:gd name="adj" fmla="val 29016"/>
              <a:gd name="vf" fmla="val 115470"/>
            </a:avLst>
          </a:prstGeom>
          <a:ln w="28575">
            <a:noFill/>
          </a:ln>
        </p:spPr>
        <p:txBody>
          <a:bodyPr/>
          <a:lstStyle/>
          <a:p>
            <a:r>
              <a:rPr lang="en-US"/>
              <a:t>Click icon to add picture</a:t>
            </a:r>
          </a:p>
        </p:txBody>
      </p:sp>
      <p:sp>
        <p:nvSpPr>
          <p:cNvPr id="33" name="Title Placeholder 1">
            <a:extLst>
              <a:ext uri="{FF2B5EF4-FFF2-40B4-BE49-F238E27FC236}">
                <a16:creationId xmlns:a16="http://schemas.microsoft.com/office/drawing/2014/main" id="{9399CB9F-8EAC-1D05-F4A9-C88203933D86}"/>
              </a:ext>
            </a:extLst>
          </p:cNvPr>
          <p:cNvSpPr>
            <a:spLocks noGrp="1"/>
          </p:cNvSpPr>
          <p:nvPr>
            <p:ph type="title"/>
          </p:nvPr>
        </p:nvSpPr>
        <p:spPr>
          <a:xfrm>
            <a:off x="678032" y="1801941"/>
            <a:ext cx="6332368" cy="1325563"/>
          </a:xfrm>
          <a:prstGeom prst="rect">
            <a:avLst/>
          </a:prstGeom>
        </p:spPr>
        <p:txBody>
          <a:bodyPr vert="horz" lIns="91440" tIns="45720" rIns="91440" bIns="45720" rtlCol="0" anchor="ctr">
            <a:normAutofit/>
          </a:bodyPr>
          <a:lstStyle>
            <a:lvl1pPr>
              <a:lnSpc>
                <a:spcPct val="100000"/>
              </a:lnSpc>
              <a:defRPr sz="4800"/>
            </a:lvl1pPr>
          </a:lstStyle>
          <a:p>
            <a:r>
              <a:rPr lang="en-US"/>
              <a:t>Click to edit Master title style</a:t>
            </a:r>
          </a:p>
        </p:txBody>
      </p:sp>
      <p:sp>
        <p:nvSpPr>
          <p:cNvPr id="13" name="Picture Placeholder 2">
            <a:extLst>
              <a:ext uri="{FF2B5EF4-FFF2-40B4-BE49-F238E27FC236}">
                <a16:creationId xmlns:a16="http://schemas.microsoft.com/office/drawing/2014/main" id="{1DC168C6-2479-B940-1D5F-2CAB493477F3}"/>
              </a:ext>
            </a:extLst>
          </p:cNvPr>
          <p:cNvSpPr>
            <a:spLocks noGrp="1"/>
          </p:cNvSpPr>
          <p:nvPr>
            <p:ph type="pic" sz="quarter" idx="12"/>
          </p:nvPr>
        </p:nvSpPr>
        <p:spPr>
          <a:xfrm>
            <a:off x="7950201" y="3450939"/>
            <a:ext cx="3161859" cy="2738028"/>
          </a:xfrm>
          <a:prstGeom prst="hexagon">
            <a:avLst>
              <a:gd name="adj" fmla="val 29016"/>
              <a:gd name="vf" fmla="val 115470"/>
            </a:avLst>
          </a:prstGeom>
          <a:ln w="28575">
            <a:noFill/>
          </a:ln>
        </p:spPr>
        <p:txBody>
          <a:bodyPr/>
          <a:lstStyle/>
          <a:p>
            <a:r>
              <a:rPr lang="en-US"/>
              <a:t>Click icon to add picture</a:t>
            </a:r>
          </a:p>
        </p:txBody>
      </p:sp>
      <p:sp>
        <p:nvSpPr>
          <p:cNvPr id="14" name="Picture Placeholder 2">
            <a:extLst>
              <a:ext uri="{FF2B5EF4-FFF2-40B4-BE49-F238E27FC236}">
                <a16:creationId xmlns:a16="http://schemas.microsoft.com/office/drawing/2014/main" id="{284F6DBD-4795-0AD5-D3A0-FE0CCE32FF6A}"/>
              </a:ext>
            </a:extLst>
          </p:cNvPr>
          <p:cNvSpPr>
            <a:spLocks noGrp="1"/>
          </p:cNvSpPr>
          <p:nvPr>
            <p:ph type="pic" sz="quarter" idx="13"/>
          </p:nvPr>
        </p:nvSpPr>
        <p:spPr>
          <a:xfrm>
            <a:off x="10455197" y="1988963"/>
            <a:ext cx="3161859" cy="2738028"/>
          </a:xfrm>
          <a:prstGeom prst="hexagon">
            <a:avLst>
              <a:gd name="adj" fmla="val 29016"/>
              <a:gd name="vf" fmla="val 115470"/>
            </a:avLst>
          </a:prstGeom>
          <a:ln w="28575">
            <a:noFill/>
          </a:ln>
        </p:spPr>
        <p:txBody>
          <a:bodyPr/>
          <a:lstStyle/>
          <a:p>
            <a:r>
              <a:rPr lang="en-US"/>
              <a:t>Click icon to add picture</a:t>
            </a:r>
          </a:p>
        </p:txBody>
      </p:sp>
      <p:sp>
        <p:nvSpPr>
          <p:cNvPr id="18" name="Hexagon 17">
            <a:extLst>
              <a:ext uri="{FF2B5EF4-FFF2-40B4-BE49-F238E27FC236}">
                <a16:creationId xmlns:a16="http://schemas.microsoft.com/office/drawing/2014/main" id="{A0E0FD48-4D41-5810-BCA5-51341C2A9851}"/>
              </a:ext>
            </a:extLst>
          </p:cNvPr>
          <p:cNvSpPr/>
          <p:nvPr/>
        </p:nvSpPr>
        <p:spPr>
          <a:xfrm>
            <a:off x="10477941" y="-931058"/>
            <a:ext cx="3161859" cy="2738028"/>
          </a:xfrm>
          <a:prstGeom prst="hexagon">
            <a:avLst>
              <a:gd name="adj" fmla="val 29151"/>
              <a:gd name="vf" fmla="val 115470"/>
            </a:avLst>
          </a:prstGeom>
          <a:noFill/>
          <a:ln w="9525">
            <a:solidFill>
              <a:schemeClr val="bg2">
                <a:lumMod val="20000"/>
                <a:lumOff val="8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19" name="Hexagon 18">
            <a:extLst>
              <a:ext uri="{FF2B5EF4-FFF2-40B4-BE49-F238E27FC236}">
                <a16:creationId xmlns:a16="http://schemas.microsoft.com/office/drawing/2014/main" id="{26CAF977-9BA3-7EE1-4115-EABA845ACE47}"/>
              </a:ext>
            </a:extLst>
          </p:cNvPr>
          <p:cNvSpPr/>
          <p:nvPr/>
        </p:nvSpPr>
        <p:spPr>
          <a:xfrm>
            <a:off x="10477941" y="4908987"/>
            <a:ext cx="3161859" cy="2738028"/>
          </a:xfrm>
          <a:prstGeom prst="hexagon">
            <a:avLst>
              <a:gd name="adj" fmla="val 28821"/>
              <a:gd name="vf" fmla="val 115470"/>
            </a:avLst>
          </a:prstGeom>
          <a:noFill/>
          <a:ln w="9525">
            <a:solidFill>
              <a:schemeClr val="bg2">
                <a:lumMod val="20000"/>
                <a:lumOff val="8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0" name="Hexagon 19">
            <a:extLst>
              <a:ext uri="{FF2B5EF4-FFF2-40B4-BE49-F238E27FC236}">
                <a16:creationId xmlns:a16="http://schemas.microsoft.com/office/drawing/2014/main" id="{18C6D227-44EB-0CBF-F216-84060DCBE399}"/>
              </a:ext>
            </a:extLst>
          </p:cNvPr>
          <p:cNvSpPr/>
          <p:nvPr/>
        </p:nvSpPr>
        <p:spPr>
          <a:xfrm>
            <a:off x="7950201" y="6373371"/>
            <a:ext cx="3161859" cy="2738028"/>
          </a:xfrm>
          <a:prstGeom prst="hexagon">
            <a:avLst>
              <a:gd name="adj" fmla="val 29477"/>
              <a:gd name="vf" fmla="val 115470"/>
            </a:avLst>
          </a:prstGeom>
          <a:noFill/>
          <a:ln w="9525">
            <a:solidFill>
              <a:schemeClr val="bg2">
                <a:lumMod val="20000"/>
                <a:lumOff val="8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1" name="Hexagon 20">
            <a:extLst>
              <a:ext uri="{FF2B5EF4-FFF2-40B4-BE49-F238E27FC236}">
                <a16:creationId xmlns:a16="http://schemas.microsoft.com/office/drawing/2014/main" id="{A030E0DB-1C79-4147-622C-D7A4DB8EF1C2}"/>
              </a:ext>
            </a:extLst>
          </p:cNvPr>
          <p:cNvSpPr/>
          <p:nvPr/>
        </p:nvSpPr>
        <p:spPr>
          <a:xfrm>
            <a:off x="7950201" y="-2374674"/>
            <a:ext cx="3161859" cy="2738028"/>
          </a:xfrm>
          <a:prstGeom prst="hexagon">
            <a:avLst>
              <a:gd name="adj" fmla="val 29477"/>
              <a:gd name="vf" fmla="val 115470"/>
            </a:avLst>
          </a:prstGeom>
          <a:noFill/>
          <a:ln w="9525">
            <a:solidFill>
              <a:schemeClr val="bg2">
                <a:lumMod val="20000"/>
                <a:lumOff val="8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30" name="Text Placeholder 29">
            <a:extLst>
              <a:ext uri="{FF2B5EF4-FFF2-40B4-BE49-F238E27FC236}">
                <a16:creationId xmlns:a16="http://schemas.microsoft.com/office/drawing/2014/main" id="{C81CE469-7DCA-C10A-8ECB-FDE2292FA9AB}"/>
              </a:ext>
            </a:extLst>
          </p:cNvPr>
          <p:cNvSpPr>
            <a:spLocks noGrp="1"/>
          </p:cNvSpPr>
          <p:nvPr>
            <p:ph type="body" sz="quarter" idx="14"/>
          </p:nvPr>
        </p:nvSpPr>
        <p:spPr>
          <a:xfrm>
            <a:off x="678032" y="3321814"/>
            <a:ext cx="4504267" cy="922867"/>
          </a:xfrm>
        </p:spPr>
        <p:txBody>
          <a:bodyPr>
            <a:normAutofit/>
          </a:bodyPr>
          <a:lstStyle>
            <a:lvl1pPr marL="0" indent="0" algn="l">
              <a:spcBef>
                <a:spcPts val="400"/>
              </a:spcBef>
              <a:buNone/>
              <a:defRPr sz="2400">
                <a:latin typeface="+mj-lt"/>
                <a:ea typeface="ADLaM Display" panose="020F0502020204030204" pitchFamily="2" charset="0"/>
                <a:cs typeface="ADLaM Display" panose="020F0502020204030204" pitchFamily="2" charset="0"/>
              </a:defRPr>
            </a:lvl1pPr>
          </a:lstStyle>
          <a:p>
            <a:pPr lvl="0"/>
            <a:r>
              <a:rPr lang="en-US"/>
              <a:t>Click to edit Master text styles</a:t>
            </a:r>
          </a:p>
        </p:txBody>
      </p:sp>
      <p:pic>
        <p:nvPicPr>
          <p:cNvPr id="5" name="Picture 4" descr="A picture containing text, glass, porcelain&#10;&#10;AI-generated content may be incorrect.">
            <a:extLst>
              <a:ext uri="{FF2B5EF4-FFF2-40B4-BE49-F238E27FC236}">
                <a16:creationId xmlns:a16="http://schemas.microsoft.com/office/drawing/2014/main" id="{4133118B-64C4-7307-94D3-5DD5404434B4}"/>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409786" y="5714381"/>
            <a:ext cx="1228289" cy="658988"/>
          </a:xfrm>
          <a:prstGeom prst="rect">
            <a:avLst/>
          </a:prstGeom>
        </p:spPr>
      </p:pic>
    </p:spTree>
    <p:extLst>
      <p:ext uri="{BB962C8B-B14F-4D97-AF65-F5344CB8AC3E}">
        <p14:creationId xmlns:p14="http://schemas.microsoft.com/office/powerpoint/2010/main" val="59737060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a:xfrm>
            <a:off x="838200" y="1825625"/>
            <a:ext cx="10515600" cy="4351339"/>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3891EBE6-704A-4BE2-A395-A2F41D395123}" type="datetimeFigureOut">
              <a:rPr lang="en-US" smtClean="0"/>
              <a:t>6/30/2026</a:t>
            </a:fld>
            <a:endParaRPr lang="en-US"/>
          </a:p>
        </p:txBody>
      </p:sp>
      <p:sp>
        <p:nvSpPr>
          <p:cNvPr id="6" name="Slide Number Placeholder 5"/>
          <p:cNvSpPr>
            <a:spLocks noGrp="1"/>
          </p:cNvSpPr>
          <p:nvPr>
            <p:ph type="sldNum" sz="quarter" idx="12"/>
          </p:nvPr>
        </p:nvSpPr>
        <p:spPr/>
        <p:txBody>
          <a:bodyPr/>
          <a:lstStyle/>
          <a:p>
            <a:fld id="{4EAC1609-AF8E-49CB-AFD9-26E5B34192AD}" type="slidenum">
              <a:rPr lang="en-US" smtClean="0"/>
              <a:t>‹#›</a:t>
            </a:fld>
            <a:endParaRPr lang="en-US"/>
          </a:p>
        </p:txBody>
      </p:sp>
    </p:spTree>
    <p:extLst>
      <p:ext uri="{BB962C8B-B14F-4D97-AF65-F5344CB8AC3E}">
        <p14:creationId xmlns:p14="http://schemas.microsoft.com/office/powerpoint/2010/main" val="256799801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2" y="365129"/>
            <a:ext cx="2628900" cy="5811839"/>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3" y="365129"/>
            <a:ext cx="7734300" cy="5811839"/>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3891EBE6-704A-4BE2-A395-A2F41D395123}" type="datetimeFigureOut">
              <a:rPr lang="en-US" smtClean="0"/>
              <a:t>6/30/2026</a:t>
            </a:fld>
            <a:endParaRPr lang="en-US"/>
          </a:p>
        </p:txBody>
      </p:sp>
      <p:sp>
        <p:nvSpPr>
          <p:cNvPr id="6" name="Slide Number Placeholder 5"/>
          <p:cNvSpPr>
            <a:spLocks noGrp="1"/>
          </p:cNvSpPr>
          <p:nvPr>
            <p:ph type="sldNum" sz="quarter" idx="12"/>
          </p:nvPr>
        </p:nvSpPr>
        <p:spPr/>
        <p:txBody>
          <a:bodyPr/>
          <a:lstStyle/>
          <a:p>
            <a:fld id="{4EAC1609-AF8E-49CB-AFD9-26E5B34192AD}" type="slidenum">
              <a:rPr lang="en-US" smtClean="0"/>
              <a:t>‹#›</a:t>
            </a:fld>
            <a:endParaRPr lang="en-US"/>
          </a:p>
        </p:txBody>
      </p:sp>
    </p:spTree>
    <p:extLst>
      <p:ext uri="{BB962C8B-B14F-4D97-AF65-F5344CB8AC3E}">
        <p14:creationId xmlns:p14="http://schemas.microsoft.com/office/powerpoint/2010/main" val="80376210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3891EBE6-704A-4BE2-A395-A2F41D395123}" type="datetimeFigureOut">
              <a:rPr lang="en-US" smtClean="0"/>
              <a:t>6/30/2026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EAC1609-AF8E-49CB-AFD9-26E5B34192AD}" type="slidenum">
              <a:rPr lang="en-US" smtClean="0"/>
              <a:t>‹#›</a:t>
            </a:fld>
            <a:endParaRPr lang="en-US"/>
          </a:p>
        </p:txBody>
      </p:sp>
    </p:spTree>
    <p:extLst>
      <p:ext uri="{BB962C8B-B14F-4D97-AF65-F5344CB8AC3E}">
        <p14:creationId xmlns:p14="http://schemas.microsoft.com/office/powerpoint/2010/main" val="102340110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891EBE6-704A-4BE2-A395-A2F41D395123}" type="datetimeFigureOut">
              <a:rPr lang="en-US" smtClean="0"/>
              <a:t>6/30/2026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EAC1609-AF8E-49CB-AFD9-26E5B34192AD}" type="slidenum">
              <a:rPr lang="en-US" smtClean="0"/>
              <a:t>‹#›</a:t>
            </a:fld>
            <a:endParaRPr lang="en-US"/>
          </a:p>
        </p:txBody>
      </p:sp>
    </p:spTree>
    <p:extLst>
      <p:ext uri="{BB962C8B-B14F-4D97-AF65-F5344CB8AC3E}">
        <p14:creationId xmlns:p14="http://schemas.microsoft.com/office/powerpoint/2010/main" val="76679341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HEX Title 1 Beaver">
    <p:spTree>
      <p:nvGrpSpPr>
        <p:cNvPr id="1" name=""/>
        <p:cNvGrpSpPr/>
        <p:nvPr/>
      </p:nvGrpSpPr>
      <p:grpSpPr>
        <a:xfrm>
          <a:off x="0" y="0"/>
          <a:ext cx="0" cy="0"/>
          <a:chOff x="0" y="0"/>
          <a:chExt cx="0" cy="0"/>
        </a:xfrm>
      </p:grpSpPr>
      <p:pic>
        <p:nvPicPr>
          <p:cNvPr id="10" name="Picture 9" descr="Logo&#10;&#10;AI-generated content may be incorrect.">
            <a:extLst>
              <a:ext uri="{FF2B5EF4-FFF2-40B4-BE49-F238E27FC236}">
                <a16:creationId xmlns:a16="http://schemas.microsoft.com/office/drawing/2014/main" id="{FA39F467-D36A-3126-F1F2-15B1A0F84AEE}"/>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319811" y="5468959"/>
            <a:ext cx="822565" cy="822960"/>
          </a:xfrm>
          <a:prstGeom prst="rect">
            <a:avLst/>
          </a:prstGeom>
        </p:spPr>
      </p:pic>
      <p:sp>
        <p:nvSpPr>
          <p:cNvPr id="3" name="Picture Placeholder 2">
            <a:extLst>
              <a:ext uri="{FF2B5EF4-FFF2-40B4-BE49-F238E27FC236}">
                <a16:creationId xmlns:a16="http://schemas.microsoft.com/office/drawing/2014/main" id="{93466704-B141-92AE-7EFC-CDA51172D0CD}"/>
              </a:ext>
            </a:extLst>
          </p:cNvPr>
          <p:cNvSpPr>
            <a:spLocks noGrp="1"/>
          </p:cNvSpPr>
          <p:nvPr>
            <p:ph type="pic" sz="quarter" idx="10"/>
          </p:nvPr>
        </p:nvSpPr>
        <p:spPr>
          <a:xfrm>
            <a:off x="7950201" y="545347"/>
            <a:ext cx="3161859" cy="2738028"/>
          </a:xfrm>
          <a:prstGeom prst="hexagon">
            <a:avLst>
              <a:gd name="adj" fmla="val 29016"/>
              <a:gd name="vf" fmla="val 115470"/>
            </a:avLst>
          </a:prstGeom>
          <a:ln w="28575">
            <a:noFill/>
          </a:ln>
        </p:spPr>
        <p:txBody>
          <a:bodyPr/>
          <a:lstStyle/>
          <a:p>
            <a:r>
              <a:rPr lang="en-US"/>
              <a:t>Click icon to add picture</a:t>
            </a:r>
          </a:p>
        </p:txBody>
      </p:sp>
      <p:sp>
        <p:nvSpPr>
          <p:cNvPr id="33" name="Title Placeholder 1">
            <a:extLst>
              <a:ext uri="{FF2B5EF4-FFF2-40B4-BE49-F238E27FC236}">
                <a16:creationId xmlns:a16="http://schemas.microsoft.com/office/drawing/2014/main" id="{9399CB9F-8EAC-1D05-F4A9-C88203933D86}"/>
              </a:ext>
            </a:extLst>
          </p:cNvPr>
          <p:cNvSpPr>
            <a:spLocks noGrp="1"/>
          </p:cNvSpPr>
          <p:nvPr>
            <p:ph type="title"/>
          </p:nvPr>
        </p:nvSpPr>
        <p:spPr>
          <a:xfrm>
            <a:off x="678032" y="1801941"/>
            <a:ext cx="6332368" cy="1325563"/>
          </a:xfrm>
          <a:prstGeom prst="rect">
            <a:avLst/>
          </a:prstGeom>
        </p:spPr>
        <p:txBody>
          <a:bodyPr vert="horz" lIns="91440" tIns="45720" rIns="91440" bIns="45720" rtlCol="0" anchor="ctr">
            <a:normAutofit/>
          </a:bodyPr>
          <a:lstStyle>
            <a:lvl1pPr>
              <a:lnSpc>
                <a:spcPct val="100000"/>
              </a:lnSpc>
              <a:defRPr sz="4800"/>
            </a:lvl1pPr>
          </a:lstStyle>
          <a:p>
            <a:r>
              <a:rPr lang="en-US"/>
              <a:t>Click to edit Master title style</a:t>
            </a:r>
          </a:p>
        </p:txBody>
      </p:sp>
      <p:sp>
        <p:nvSpPr>
          <p:cNvPr id="13" name="Picture Placeholder 2">
            <a:extLst>
              <a:ext uri="{FF2B5EF4-FFF2-40B4-BE49-F238E27FC236}">
                <a16:creationId xmlns:a16="http://schemas.microsoft.com/office/drawing/2014/main" id="{1DC168C6-2479-B940-1D5F-2CAB493477F3}"/>
              </a:ext>
            </a:extLst>
          </p:cNvPr>
          <p:cNvSpPr>
            <a:spLocks noGrp="1"/>
          </p:cNvSpPr>
          <p:nvPr>
            <p:ph type="pic" sz="quarter" idx="12"/>
          </p:nvPr>
        </p:nvSpPr>
        <p:spPr>
          <a:xfrm>
            <a:off x="7950201" y="3450939"/>
            <a:ext cx="3161859" cy="2738028"/>
          </a:xfrm>
          <a:prstGeom prst="hexagon">
            <a:avLst>
              <a:gd name="adj" fmla="val 29016"/>
              <a:gd name="vf" fmla="val 115470"/>
            </a:avLst>
          </a:prstGeom>
          <a:ln w="28575">
            <a:noFill/>
          </a:ln>
        </p:spPr>
        <p:txBody>
          <a:bodyPr/>
          <a:lstStyle/>
          <a:p>
            <a:r>
              <a:rPr lang="en-US"/>
              <a:t>Click icon to add picture</a:t>
            </a:r>
          </a:p>
        </p:txBody>
      </p:sp>
      <p:sp>
        <p:nvSpPr>
          <p:cNvPr id="14" name="Picture Placeholder 2">
            <a:extLst>
              <a:ext uri="{FF2B5EF4-FFF2-40B4-BE49-F238E27FC236}">
                <a16:creationId xmlns:a16="http://schemas.microsoft.com/office/drawing/2014/main" id="{284F6DBD-4795-0AD5-D3A0-FE0CCE32FF6A}"/>
              </a:ext>
            </a:extLst>
          </p:cNvPr>
          <p:cNvSpPr>
            <a:spLocks noGrp="1"/>
          </p:cNvSpPr>
          <p:nvPr>
            <p:ph type="pic" sz="quarter" idx="13"/>
          </p:nvPr>
        </p:nvSpPr>
        <p:spPr>
          <a:xfrm>
            <a:off x="10455197" y="1988963"/>
            <a:ext cx="3161859" cy="2738028"/>
          </a:xfrm>
          <a:prstGeom prst="hexagon">
            <a:avLst>
              <a:gd name="adj" fmla="val 29016"/>
              <a:gd name="vf" fmla="val 115470"/>
            </a:avLst>
          </a:prstGeom>
          <a:ln w="28575">
            <a:noFill/>
          </a:ln>
        </p:spPr>
        <p:txBody>
          <a:bodyPr/>
          <a:lstStyle/>
          <a:p>
            <a:r>
              <a:rPr lang="en-US"/>
              <a:t>Click icon to add picture</a:t>
            </a:r>
          </a:p>
        </p:txBody>
      </p:sp>
      <p:sp>
        <p:nvSpPr>
          <p:cNvPr id="18" name="Hexagon 17">
            <a:extLst>
              <a:ext uri="{FF2B5EF4-FFF2-40B4-BE49-F238E27FC236}">
                <a16:creationId xmlns:a16="http://schemas.microsoft.com/office/drawing/2014/main" id="{A0E0FD48-4D41-5810-BCA5-51341C2A9851}"/>
              </a:ext>
            </a:extLst>
          </p:cNvPr>
          <p:cNvSpPr/>
          <p:nvPr userDrawn="1"/>
        </p:nvSpPr>
        <p:spPr>
          <a:xfrm>
            <a:off x="10477941" y="-931058"/>
            <a:ext cx="3161859" cy="2738028"/>
          </a:xfrm>
          <a:prstGeom prst="hexagon">
            <a:avLst>
              <a:gd name="adj" fmla="val 29151"/>
              <a:gd name="vf" fmla="val 115470"/>
            </a:avLst>
          </a:prstGeom>
          <a:noFill/>
          <a:ln w="9525">
            <a:solidFill>
              <a:schemeClr val="tx1">
                <a:lumMod val="50000"/>
                <a:lumOff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19" name="Hexagon 18">
            <a:extLst>
              <a:ext uri="{FF2B5EF4-FFF2-40B4-BE49-F238E27FC236}">
                <a16:creationId xmlns:a16="http://schemas.microsoft.com/office/drawing/2014/main" id="{26CAF977-9BA3-7EE1-4115-EABA845ACE47}"/>
              </a:ext>
            </a:extLst>
          </p:cNvPr>
          <p:cNvSpPr/>
          <p:nvPr userDrawn="1"/>
        </p:nvSpPr>
        <p:spPr>
          <a:xfrm>
            <a:off x="10477941" y="4908987"/>
            <a:ext cx="3161859" cy="2738028"/>
          </a:xfrm>
          <a:prstGeom prst="hexagon">
            <a:avLst>
              <a:gd name="adj" fmla="val 28821"/>
              <a:gd name="vf" fmla="val 115470"/>
            </a:avLst>
          </a:prstGeom>
          <a:noFill/>
          <a:ln w="9525">
            <a:solidFill>
              <a:schemeClr val="tx1">
                <a:lumMod val="50000"/>
                <a:lumOff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0" name="Hexagon 19">
            <a:extLst>
              <a:ext uri="{FF2B5EF4-FFF2-40B4-BE49-F238E27FC236}">
                <a16:creationId xmlns:a16="http://schemas.microsoft.com/office/drawing/2014/main" id="{18C6D227-44EB-0CBF-F216-84060DCBE399}"/>
              </a:ext>
            </a:extLst>
          </p:cNvPr>
          <p:cNvSpPr/>
          <p:nvPr userDrawn="1"/>
        </p:nvSpPr>
        <p:spPr>
          <a:xfrm>
            <a:off x="7950201" y="6373371"/>
            <a:ext cx="3161859" cy="2738028"/>
          </a:xfrm>
          <a:prstGeom prst="hexagon">
            <a:avLst>
              <a:gd name="adj" fmla="val 29477"/>
              <a:gd name="vf" fmla="val 115470"/>
            </a:avLst>
          </a:prstGeom>
          <a:noFill/>
          <a:ln w="9525">
            <a:solidFill>
              <a:schemeClr val="tx1">
                <a:lumMod val="50000"/>
                <a:lumOff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1" name="Hexagon 20">
            <a:extLst>
              <a:ext uri="{FF2B5EF4-FFF2-40B4-BE49-F238E27FC236}">
                <a16:creationId xmlns:a16="http://schemas.microsoft.com/office/drawing/2014/main" id="{A030E0DB-1C79-4147-622C-D7A4DB8EF1C2}"/>
              </a:ext>
            </a:extLst>
          </p:cNvPr>
          <p:cNvSpPr/>
          <p:nvPr userDrawn="1"/>
        </p:nvSpPr>
        <p:spPr>
          <a:xfrm>
            <a:off x="7950201" y="-2374674"/>
            <a:ext cx="3161859" cy="2738028"/>
          </a:xfrm>
          <a:prstGeom prst="hexagon">
            <a:avLst>
              <a:gd name="adj" fmla="val 29477"/>
              <a:gd name="vf" fmla="val 115470"/>
            </a:avLst>
          </a:prstGeom>
          <a:noFill/>
          <a:ln w="9525">
            <a:solidFill>
              <a:schemeClr val="tx1">
                <a:lumMod val="50000"/>
                <a:lumOff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30" name="Text Placeholder 29">
            <a:extLst>
              <a:ext uri="{FF2B5EF4-FFF2-40B4-BE49-F238E27FC236}">
                <a16:creationId xmlns:a16="http://schemas.microsoft.com/office/drawing/2014/main" id="{C81CE469-7DCA-C10A-8ECB-FDE2292FA9AB}"/>
              </a:ext>
            </a:extLst>
          </p:cNvPr>
          <p:cNvSpPr>
            <a:spLocks noGrp="1"/>
          </p:cNvSpPr>
          <p:nvPr>
            <p:ph type="body" sz="quarter" idx="14"/>
          </p:nvPr>
        </p:nvSpPr>
        <p:spPr>
          <a:xfrm>
            <a:off x="678032" y="3321814"/>
            <a:ext cx="4504267" cy="922867"/>
          </a:xfrm>
        </p:spPr>
        <p:txBody>
          <a:bodyPr>
            <a:normAutofit/>
          </a:bodyPr>
          <a:lstStyle>
            <a:lvl1pPr marL="0" indent="0" algn="l">
              <a:spcBef>
                <a:spcPts val="400"/>
              </a:spcBef>
              <a:buNone/>
              <a:defRPr sz="2400">
                <a:latin typeface="+mj-lt"/>
                <a:ea typeface="ADLaM Display" panose="020F0502020204030204" pitchFamily="2" charset="0"/>
                <a:cs typeface="ADLaM Display" panose="020F0502020204030204" pitchFamily="2" charset="0"/>
              </a:defRPr>
            </a:lvl1pPr>
          </a:lstStyle>
          <a:p>
            <a:pPr lvl="0"/>
            <a:r>
              <a:rPr lang="en-US"/>
              <a:t>Click to edit Master text styles</a:t>
            </a:r>
          </a:p>
        </p:txBody>
      </p:sp>
      <p:pic>
        <p:nvPicPr>
          <p:cNvPr id="2" name="Picture 1" descr="Shape&#10;&#10;AI-generated content may be incorrect.">
            <a:extLst>
              <a:ext uri="{FF2B5EF4-FFF2-40B4-BE49-F238E27FC236}">
                <a16:creationId xmlns:a16="http://schemas.microsoft.com/office/drawing/2014/main" id="{F18D3AC3-FD57-0000-1B62-157E7C727044}"/>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12804" y="5459335"/>
            <a:ext cx="1228289" cy="941465"/>
          </a:xfrm>
          <a:prstGeom prst="rect">
            <a:avLst/>
          </a:prstGeom>
        </p:spPr>
      </p:pic>
      <p:grpSp>
        <p:nvGrpSpPr>
          <p:cNvPr id="4" name="Group 5">
            <a:extLst>
              <a:ext uri="{FF2B5EF4-FFF2-40B4-BE49-F238E27FC236}">
                <a16:creationId xmlns:a16="http://schemas.microsoft.com/office/drawing/2014/main" id="{6D45C2F0-CD4C-21E6-D3B5-BC45F1E65F7B}"/>
              </a:ext>
            </a:extLst>
          </p:cNvPr>
          <p:cNvGrpSpPr/>
          <p:nvPr userDrawn="1"/>
        </p:nvGrpSpPr>
        <p:grpSpPr>
          <a:xfrm>
            <a:off x="762000" y="1320916"/>
            <a:ext cx="4166790" cy="269113"/>
            <a:chOff x="-411451" y="14380"/>
            <a:chExt cx="8333579" cy="538226"/>
          </a:xfrm>
        </p:grpSpPr>
        <p:sp>
          <p:nvSpPr>
            <p:cNvPr id="5" name="Freeform 6">
              <a:extLst>
                <a:ext uri="{FF2B5EF4-FFF2-40B4-BE49-F238E27FC236}">
                  <a16:creationId xmlns:a16="http://schemas.microsoft.com/office/drawing/2014/main" id="{3304ECCE-B9C3-07B1-2E9C-6571FC05E441}"/>
                </a:ext>
              </a:extLst>
            </p:cNvPr>
            <p:cNvSpPr/>
            <p:nvPr userDrawn="1"/>
          </p:nvSpPr>
          <p:spPr>
            <a:xfrm>
              <a:off x="-411451" y="14380"/>
              <a:ext cx="397276" cy="538226"/>
            </a:xfrm>
            <a:custGeom>
              <a:avLst/>
              <a:gdLst/>
              <a:ahLst/>
              <a:cxnLst/>
              <a:rect l="l" t="t" r="r" b="b"/>
              <a:pathLst>
                <a:path w="503091" h="681578">
                  <a:moveTo>
                    <a:pt x="0" y="0"/>
                  </a:moveTo>
                  <a:lnTo>
                    <a:pt x="503091" y="0"/>
                  </a:lnTo>
                  <a:lnTo>
                    <a:pt x="503091" y="681578"/>
                  </a:lnTo>
                  <a:lnTo>
                    <a:pt x="0" y="681578"/>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US" sz="533">
                <a:latin typeface="Bangers" pitchFamily="2" charset="0"/>
              </a:endParaRPr>
            </a:p>
          </p:txBody>
        </p:sp>
        <p:sp>
          <p:nvSpPr>
            <p:cNvPr id="6" name="TextBox 7">
              <a:extLst>
                <a:ext uri="{FF2B5EF4-FFF2-40B4-BE49-F238E27FC236}">
                  <a16:creationId xmlns:a16="http://schemas.microsoft.com/office/drawing/2014/main" id="{98C25931-855F-CECB-608F-FF27FE2F08AD}"/>
                </a:ext>
              </a:extLst>
            </p:cNvPr>
            <p:cNvSpPr txBox="1"/>
            <p:nvPr userDrawn="1"/>
          </p:nvSpPr>
          <p:spPr>
            <a:xfrm>
              <a:off x="95567" y="14380"/>
              <a:ext cx="7826561" cy="538226"/>
            </a:xfrm>
            <a:prstGeom prst="rect">
              <a:avLst/>
            </a:prstGeom>
          </p:spPr>
          <p:txBody>
            <a:bodyPr lIns="0" tIns="0" rIns="0" bIns="0" rtlCol="0" anchor="t">
              <a:spAutoFit/>
            </a:bodyPr>
            <a:lstStyle/>
            <a:p>
              <a:pPr marL="0" lvl="1">
                <a:lnSpc>
                  <a:spcPts val="2295"/>
                </a:lnSpc>
                <a:spcBef>
                  <a:spcPct val="0"/>
                </a:spcBef>
              </a:pPr>
              <a:r>
                <a:rPr lang="en-US" sz="1800" spc="60">
                  <a:solidFill>
                    <a:schemeClr val="tx1"/>
                  </a:solidFill>
                  <a:latin typeface="Barlow Condensed"/>
                  <a:ea typeface="Barlow Condensed"/>
                  <a:cs typeface="Barlow Condensed"/>
                  <a:sym typeface="Barlow Condensed"/>
                </a:rPr>
                <a:t>Hydrologic Engineering Center</a:t>
              </a:r>
            </a:p>
          </p:txBody>
        </p:sp>
      </p:grpSp>
    </p:spTree>
    <p:extLst>
      <p:ext uri="{BB962C8B-B14F-4D97-AF65-F5344CB8AC3E}">
        <p14:creationId xmlns:p14="http://schemas.microsoft.com/office/powerpoint/2010/main" val="3630884229"/>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HEX Title 1 HEC">
    <p:spTree>
      <p:nvGrpSpPr>
        <p:cNvPr id="1" name=""/>
        <p:cNvGrpSpPr/>
        <p:nvPr/>
      </p:nvGrpSpPr>
      <p:grpSpPr>
        <a:xfrm>
          <a:off x="0" y="0"/>
          <a:ext cx="0" cy="0"/>
          <a:chOff x="0" y="0"/>
          <a:chExt cx="0" cy="0"/>
        </a:xfrm>
      </p:grpSpPr>
      <p:grpSp>
        <p:nvGrpSpPr>
          <p:cNvPr id="23" name="Group 5">
            <a:extLst>
              <a:ext uri="{FF2B5EF4-FFF2-40B4-BE49-F238E27FC236}">
                <a16:creationId xmlns:a16="http://schemas.microsoft.com/office/drawing/2014/main" id="{B8187F2C-64BB-3E15-3CBB-40A7F0C4D625}"/>
              </a:ext>
            </a:extLst>
          </p:cNvPr>
          <p:cNvGrpSpPr/>
          <p:nvPr userDrawn="1"/>
        </p:nvGrpSpPr>
        <p:grpSpPr>
          <a:xfrm>
            <a:off x="762000" y="1320916"/>
            <a:ext cx="4166790" cy="269113"/>
            <a:chOff x="-411451" y="14380"/>
            <a:chExt cx="8333579" cy="538226"/>
          </a:xfrm>
        </p:grpSpPr>
        <p:sp>
          <p:nvSpPr>
            <p:cNvPr id="24" name="Freeform 6">
              <a:extLst>
                <a:ext uri="{FF2B5EF4-FFF2-40B4-BE49-F238E27FC236}">
                  <a16:creationId xmlns:a16="http://schemas.microsoft.com/office/drawing/2014/main" id="{718102CF-B3BC-DEB0-F081-79DAEEFD4A99}"/>
                </a:ext>
              </a:extLst>
            </p:cNvPr>
            <p:cNvSpPr/>
            <p:nvPr userDrawn="1"/>
          </p:nvSpPr>
          <p:spPr>
            <a:xfrm>
              <a:off x="-411451" y="14380"/>
              <a:ext cx="397276" cy="538226"/>
            </a:xfrm>
            <a:custGeom>
              <a:avLst/>
              <a:gdLst/>
              <a:ahLst/>
              <a:cxnLst/>
              <a:rect l="l" t="t" r="r" b="b"/>
              <a:pathLst>
                <a:path w="503091" h="681578">
                  <a:moveTo>
                    <a:pt x="0" y="0"/>
                  </a:moveTo>
                  <a:lnTo>
                    <a:pt x="503091" y="0"/>
                  </a:lnTo>
                  <a:lnTo>
                    <a:pt x="503091" y="681578"/>
                  </a:lnTo>
                  <a:lnTo>
                    <a:pt x="0" y="681578"/>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US" sz="533">
                <a:latin typeface="Bangers" pitchFamily="2" charset="0"/>
              </a:endParaRPr>
            </a:p>
          </p:txBody>
        </p:sp>
        <p:sp>
          <p:nvSpPr>
            <p:cNvPr id="25" name="TextBox 7">
              <a:extLst>
                <a:ext uri="{FF2B5EF4-FFF2-40B4-BE49-F238E27FC236}">
                  <a16:creationId xmlns:a16="http://schemas.microsoft.com/office/drawing/2014/main" id="{03B63979-6AFC-4488-FF9B-CC9A3B631C94}"/>
                </a:ext>
              </a:extLst>
            </p:cNvPr>
            <p:cNvSpPr txBox="1"/>
            <p:nvPr userDrawn="1"/>
          </p:nvSpPr>
          <p:spPr>
            <a:xfrm>
              <a:off x="95567" y="14380"/>
              <a:ext cx="7826561" cy="538226"/>
            </a:xfrm>
            <a:prstGeom prst="rect">
              <a:avLst/>
            </a:prstGeom>
          </p:spPr>
          <p:txBody>
            <a:bodyPr lIns="0" tIns="0" rIns="0" bIns="0" rtlCol="0" anchor="t">
              <a:spAutoFit/>
            </a:bodyPr>
            <a:lstStyle/>
            <a:p>
              <a:pPr marL="0" lvl="1">
                <a:lnSpc>
                  <a:spcPts val="2295"/>
                </a:lnSpc>
                <a:spcBef>
                  <a:spcPct val="0"/>
                </a:spcBef>
              </a:pPr>
              <a:r>
                <a:rPr lang="en-US" sz="1800" spc="60">
                  <a:solidFill>
                    <a:schemeClr val="tx1"/>
                  </a:solidFill>
                  <a:latin typeface="Barlow Condensed"/>
                  <a:ea typeface="Barlow Condensed"/>
                  <a:cs typeface="Barlow Condensed"/>
                  <a:sym typeface="Barlow Condensed"/>
                </a:rPr>
                <a:t>Hydrologic Engineering Center</a:t>
              </a:r>
            </a:p>
          </p:txBody>
        </p:sp>
      </p:grpSp>
      <p:sp>
        <p:nvSpPr>
          <p:cNvPr id="3" name="Picture Placeholder 2">
            <a:extLst>
              <a:ext uri="{FF2B5EF4-FFF2-40B4-BE49-F238E27FC236}">
                <a16:creationId xmlns:a16="http://schemas.microsoft.com/office/drawing/2014/main" id="{93466704-B141-92AE-7EFC-CDA51172D0CD}"/>
              </a:ext>
            </a:extLst>
          </p:cNvPr>
          <p:cNvSpPr>
            <a:spLocks noGrp="1"/>
          </p:cNvSpPr>
          <p:nvPr>
            <p:ph type="pic" sz="quarter" idx="10"/>
          </p:nvPr>
        </p:nvSpPr>
        <p:spPr>
          <a:xfrm>
            <a:off x="7950201" y="545347"/>
            <a:ext cx="3161859" cy="2738028"/>
          </a:xfrm>
          <a:prstGeom prst="hexagon">
            <a:avLst>
              <a:gd name="adj" fmla="val 29016"/>
              <a:gd name="vf" fmla="val 115470"/>
            </a:avLst>
          </a:prstGeom>
          <a:ln w="28575">
            <a:noFill/>
          </a:ln>
        </p:spPr>
        <p:txBody>
          <a:bodyPr/>
          <a:lstStyle/>
          <a:p>
            <a:r>
              <a:rPr lang="en-US"/>
              <a:t>Click icon to add picture</a:t>
            </a:r>
          </a:p>
        </p:txBody>
      </p:sp>
      <p:sp>
        <p:nvSpPr>
          <p:cNvPr id="33" name="Title Placeholder 1">
            <a:extLst>
              <a:ext uri="{FF2B5EF4-FFF2-40B4-BE49-F238E27FC236}">
                <a16:creationId xmlns:a16="http://schemas.microsoft.com/office/drawing/2014/main" id="{9399CB9F-8EAC-1D05-F4A9-C88203933D86}"/>
              </a:ext>
            </a:extLst>
          </p:cNvPr>
          <p:cNvSpPr>
            <a:spLocks noGrp="1"/>
          </p:cNvSpPr>
          <p:nvPr>
            <p:ph type="title"/>
          </p:nvPr>
        </p:nvSpPr>
        <p:spPr>
          <a:xfrm>
            <a:off x="678032" y="1801941"/>
            <a:ext cx="6332368" cy="1325563"/>
          </a:xfrm>
          <a:prstGeom prst="rect">
            <a:avLst/>
          </a:prstGeom>
        </p:spPr>
        <p:txBody>
          <a:bodyPr vert="horz" lIns="91440" tIns="45720" rIns="91440" bIns="45720" rtlCol="0" anchor="ctr">
            <a:normAutofit/>
          </a:bodyPr>
          <a:lstStyle>
            <a:lvl1pPr>
              <a:lnSpc>
                <a:spcPct val="100000"/>
              </a:lnSpc>
              <a:defRPr sz="4800"/>
            </a:lvl1pPr>
          </a:lstStyle>
          <a:p>
            <a:r>
              <a:rPr lang="en-US"/>
              <a:t>Click to edit Master title style</a:t>
            </a:r>
          </a:p>
        </p:txBody>
      </p:sp>
      <p:sp>
        <p:nvSpPr>
          <p:cNvPr id="13" name="Picture Placeholder 2">
            <a:extLst>
              <a:ext uri="{FF2B5EF4-FFF2-40B4-BE49-F238E27FC236}">
                <a16:creationId xmlns:a16="http://schemas.microsoft.com/office/drawing/2014/main" id="{1DC168C6-2479-B940-1D5F-2CAB493477F3}"/>
              </a:ext>
            </a:extLst>
          </p:cNvPr>
          <p:cNvSpPr>
            <a:spLocks noGrp="1"/>
          </p:cNvSpPr>
          <p:nvPr>
            <p:ph type="pic" sz="quarter" idx="12"/>
          </p:nvPr>
        </p:nvSpPr>
        <p:spPr>
          <a:xfrm>
            <a:off x="7950201" y="3450939"/>
            <a:ext cx="3161859" cy="2738028"/>
          </a:xfrm>
          <a:prstGeom prst="hexagon">
            <a:avLst>
              <a:gd name="adj" fmla="val 29016"/>
              <a:gd name="vf" fmla="val 115470"/>
            </a:avLst>
          </a:prstGeom>
          <a:ln w="28575">
            <a:noFill/>
          </a:ln>
        </p:spPr>
        <p:txBody>
          <a:bodyPr/>
          <a:lstStyle/>
          <a:p>
            <a:r>
              <a:rPr lang="en-US"/>
              <a:t>Click icon to add picture</a:t>
            </a:r>
          </a:p>
        </p:txBody>
      </p:sp>
      <p:sp>
        <p:nvSpPr>
          <p:cNvPr id="14" name="Picture Placeholder 2">
            <a:extLst>
              <a:ext uri="{FF2B5EF4-FFF2-40B4-BE49-F238E27FC236}">
                <a16:creationId xmlns:a16="http://schemas.microsoft.com/office/drawing/2014/main" id="{284F6DBD-4795-0AD5-D3A0-FE0CCE32FF6A}"/>
              </a:ext>
            </a:extLst>
          </p:cNvPr>
          <p:cNvSpPr>
            <a:spLocks noGrp="1"/>
          </p:cNvSpPr>
          <p:nvPr>
            <p:ph type="pic" sz="quarter" idx="13"/>
          </p:nvPr>
        </p:nvSpPr>
        <p:spPr>
          <a:xfrm>
            <a:off x="10455197" y="1988963"/>
            <a:ext cx="3161859" cy="2738028"/>
          </a:xfrm>
          <a:prstGeom prst="hexagon">
            <a:avLst>
              <a:gd name="adj" fmla="val 29016"/>
              <a:gd name="vf" fmla="val 115470"/>
            </a:avLst>
          </a:prstGeom>
          <a:ln w="28575">
            <a:noFill/>
          </a:ln>
        </p:spPr>
        <p:txBody>
          <a:bodyPr/>
          <a:lstStyle/>
          <a:p>
            <a:r>
              <a:rPr lang="en-US"/>
              <a:t>Click icon to add picture</a:t>
            </a:r>
          </a:p>
        </p:txBody>
      </p:sp>
      <p:sp>
        <p:nvSpPr>
          <p:cNvPr id="18" name="Hexagon 17">
            <a:extLst>
              <a:ext uri="{FF2B5EF4-FFF2-40B4-BE49-F238E27FC236}">
                <a16:creationId xmlns:a16="http://schemas.microsoft.com/office/drawing/2014/main" id="{A0E0FD48-4D41-5810-BCA5-51341C2A9851}"/>
              </a:ext>
            </a:extLst>
          </p:cNvPr>
          <p:cNvSpPr/>
          <p:nvPr userDrawn="1"/>
        </p:nvSpPr>
        <p:spPr>
          <a:xfrm>
            <a:off x="10477941" y="-931058"/>
            <a:ext cx="3161859" cy="2738028"/>
          </a:xfrm>
          <a:prstGeom prst="hexagon">
            <a:avLst>
              <a:gd name="adj" fmla="val 29151"/>
              <a:gd name="vf" fmla="val 115470"/>
            </a:avLst>
          </a:prstGeom>
          <a:noFill/>
          <a:ln w="9525">
            <a:solidFill>
              <a:schemeClr val="tx1">
                <a:lumMod val="50000"/>
                <a:lumOff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19" name="Hexagon 18">
            <a:extLst>
              <a:ext uri="{FF2B5EF4-FFF2-40B4-BE49-F238E27FC236}">
                <a16:creationId xmlns:a16="http://schemas.microsoft.com/office/drawing/2014/main" id="{26CAF977-9BA3-7EE1-4115-EABA845ACE47}"/>
              </a:ext>
            </a:extLst>
          </p:cNvPr>
          <p:cNvSpPr/>
          <p:nvPr userDrawn="1"/>
        </p:nvSpPr>
        <p:spPr>
          <a:xfrm>
            <a:off x="10477941" y="4908987"/>
            <a:ext cx="3161859" cy="2738028"/>
          </a:xfrm>
          <a:prstGeom prst="hexagon">
            <a:avLst>
              <a:gd name="adj" fmla="val 28821"/>
              <a:gd name="vf" fmla="val 115470"/>
            </a:avLst>
          </a:prstGeom>
          <a:noFill/>
          <a:ln w="9525">
            <a:solidFill>
              <a:schemeClr val="tx1">
                <a:lumMod val="50000"/>
                <a:lumOff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0" name="Hexagon 19">
            <a:extLst>
              <a:ext uri="{FF2B5EF4-FFF2-40B4-BE49-F238E27FC236}">
                <a16:creationId xmlns:a16="http://schemas.microsoft.com/office/drawing/2014/main" id="{18C6D227-44EB-0CBF-F216-84060DCBE399}"/>
              </a:ext>
            </a:extLst>
          </p:cNvPr>
          <p:cNvSpPr/>
          <p:nvPr userDrawn="1"/>
        </p:nvSpPr>
        <p:spPr>
          <a:xfrm>
            <a:off x="7950201" y="6373371"/>
            <a:ext cx="3161859" cy="2738028"/>
          </a:xfrm>
          <a:prstGeom prst="hexagon">
            <a:avLst>
              <a:gd name="adj" fmla="val 29477"/>
              <a:gd name="vf" fmla="val 115470"/>
            </a:avLst>
          </a:prstGeom>
          <a:noFill/>
          <a:ln w="9525">
            <a:solidFill>
              <a:schemeClr val="tx1">
                <a:lumMod val="50000"/>
                <a:lumOff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1" name="Hexagon 20">
            <a:extLst>
              <a:ext uri="{FF2B5EF4-FFF2-40B4-BE49-F238E27FC236}">
                <a16:creationId xmlns:a16="http://schemas.microsoft.com/office/drawing/2014/main" id="{A030E0DB-1C79-4147-622C-D7A4DB8EF1C2}"/>
              </a:ext>
            </a:extLst>
          </p:cNvPr>
          <p:cNvSpPr/>
          <p:nvPr userDrawn="1"/>
        </p:nvSpPr>
        <p:spPr>
          <a:xfrm>
            <a:off x="7950201" y="-2374674"/>
            <a:ext cx="3161859" cy="2738028"/>
          </a:xfrm>
          <a:prstGeom prst="hexagon">
            <a:avLst>
              <a:gd name="adj" fmla="val 29477"/>
              <a:gd name="vf" fmla="val 115470"/>
            </a:avLst>
          </a:prstGeom>
          <a:noFill/>
          <a:ln w="9525">
            <a:solidFill>
              <a:schemeClr val="tx1">
                <a:lumMod val="50000"/>
                <a:lumOff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30" name="Text Placeholder 29">
            <a:extLst>
              <a:ext uri="{FF2B5EF4-FFF2-40B4-BE49-F238E27FC236}">
                <a16:creationId xmlns:a16="http://schemas.microsoft.com/office/drawing/2014/main" id="{C81CE469-7DCA-C10A-8ECB-FDE2292FA9AB}"/>
              </a:ext>
            </a:extLst>
          </p:cNvPr>
          <p:cNvSpPr>
            <a:spLocks noGrp="1"/>
          </p:cNvSpPr>
          <p:nvPr>
            <p:ph type="body" sz="quarter" idx="14"/>
          </p:nvPr>
        </p:nvSpPr>
        <p:spPr>
          <a:xfrm>
            <a:off x="678032" y="3321814"/>
            <a:ext cx="4504267" cy="922867"/>
          </a:xfrm>
        </p:spPr>
        <p:txBody>
          <a:bodyPr>
            <a:normAutofit/>
          </a:bodyPr>
          <a:lstStyle>
            <a:lvl1pPr marL="0" indent="0" algn="l">
              <a:spcBef>
                <a:spcPts val="400"/>
              </a:spcBef>
              <a:buNone/>
              <a:defRPr sz="2400">
                <a:latin typeface="+mj-lt"/>
                <a:ea typeface="ADLaM Display" panose="020F0502020204030204" pitchFamily="2" charset="0"/>
                <a:cs typeface="ADLaM Display" panose="020F0502020204030204" pitchFamily="2" charset="0"/>
              </a:defRPr>
            </a:lvl1pPr>
          </a:lstStyle>
          <a:p>
            <a:pPr lvl="0"/>
            <a:r>
              <a:rPr lang="en-US"/>
              <a:t>Click to edit Master text styles</a:t>
            </a:r>
          </a:p>
        </p:txBody>
      </p:sp>
      <p:pic>
        <p:nvPicPr>
          <p:cNvPr id="9" name="Picture 8" descr="Shape&#10;&#10;AI-generated content may be incorrect.">
            <a:extLst>
              <a:ext uri="{FF2B5EF4-FFF2-40B4-BE49-F238E27FC236}">
                <a16:creationId xmlns:a16="http://schemas.microsoft.com/office/drawing/2014/main" id="{BB816E12-D0CE-98F2-F969-441153B29309}"/>
              </a:ext>
            </a:extLst>
          </p:cNvPr>
          <p:cNvPicPr>
            <a:picLocks noChangeAspect="1"/>
          </p:cNvPicPr>
          <p:nvPr userDrawn="1"/>
        </p:nvPicPr>
        <p:blipFill>
          <a:blip r:embed="rId4" cstate="print">
            <a:duotone>
              <a:prstClr val="black"/>
              <a:schemeClr val="tx2">
                <a:tint val="45000"/>
                <a:satMod val="400000"/>
              </a:schemeClr>
            </a:duotone>
            <a:extLst>
              <a:ext uri="{28A0092B-C50C-407E-A947-70E740481C1C}">
                <a14:useLocalDpi xmlns:a14="http://schemas.microsoft.com/office/drawing/2010/main" val="0"/>
              </a:ext>
            </a:extLst>
          </a:blip>
          <a:stretch>
            <a:fillRect/>
          </a:stretch>
        </p:blipFill>
        <p:spPr>
          <a:xfrm>
            <a:off x="812804" y="5459335"/>
            <a:ext cx="1228289" cy="941465"/>
          </a:xfrm>
          <a:prstGeom prst="rect">
            <a:avLst/>
          </a:prstGeom>
        </p:spPr>
      </p:pic>
      <p:pic>
        <p:nvPicPr>
          <p:cNvPr id="11" name="Picture 10" descr="A picture containing text, glass, porcelain&#10;&#10;AI-generated content may be incorrect.">
            <a:extLst>
              <a:ext uri="{FF2B5EF4-FFF2-40B4-BE49-F238E27FC236}">
                <a16:creationId xmlns:a16="http://schemas.microsoft.com/office/drawing/2014/main" id="{53F59202-39FC-32FF-4EC2-5F055C0FE1AD}"/>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2409786" y="5714381"/>
            <a:ext cx="1228289" cy="658988"/>
          </a:xfrm>
          <a:prstGeom prst="rect">
            <a:avLst/>
          </a:prstGeom>
        </p:spPr>
      </p:pic>
    </p:spTree>
    <p:extLst>
      <p:ext uri="{BB962C8B-B14F-4D97-AF65-F5344CB8AC3E}">
        <p14:creationId xmlns:p14="http://schemas.microsoft.com/office/powerpoint/2010/main" val="659141653"/>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HEX Title 2 Beaver">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93466704-B141-92AE-7EFC-CDA51172D0CD}"/>
              </a:ext>
            </a:extLst>
          </p:cNvPr>
          <p:cNvSpPr>
            <a:spLocks noGrp="1"/>
          </p:cNvSpPr>
          <p:nvPr>
            <p:ph type="pic" sz="quarter" idx="10"/>
          </p:nvPr>
        </p:nvSpPr>
        <p:spPr>
          <a:xfrm>
            <a:off x="7950201" y="545347"/>
            <a:ext cx="3161859" cy="2738028"/>
          </a:xfrm>
          <a:prstGeom prst="hexagon">
            <a:avLst>
              <a:gd name="adj" fmla="val 29016"/>
              <a:gd name="vf" fmla="val 115470"/>
            </a:avLst>
          </a:prstGeom>
          <a:ln w="28575">
            <a:noFill/>
          </a:ln>
        </p:spPr>
        <p:txBody>
          <a:bodyPr/>
          <a:lstStyle/>
          <a:p>
            <a:r>
              <a:rPr lang="en-US"/>
              <a:t>Click icon to add picture</a:t>
            </a:r>
          </a:p>
        </p:txBody>
      </p:sp>
      <p:sp>
        <p:nvSpPr>
          <p:cNvPr id="33" name="Title Placeholder 1">
            <a:extLst>
              <a:ext uri="{FF2B5EF4-FFF2-40B4-BE49-F238E27FC236}">
                <a16:creationId xmlns:a16="http://schemas.microsoft.com/office/drawing/2014/main" id="{9399CB9F-8EAC-1D05-F4A9-C88203933D86}"/>
              </a:ext>
            </a:extLst>
          </p:cNvPr>
          <p:cNvSpPr>
            <a:spLocks noGrp="1"/>
          </p:cNvSpPr>
          <p:nvPr>
            <p:ph type="title"/>
          </p:nvPr>
        </p:nvSpPr>
        <p:spPr>
          <a:xfrm>
            <a:off x="678032" y="1801941"/>
            <a:ext cx="6332368" cy="1325563"/>
          </a:xfrm>
          <a:prstGeom prst="rect">
            <a:avLst/>
          </a:prstGeom>
        </p:spPr>
        <p:txBody>
          <a:bodyPr vert="horz" lIns="91440" tIns="45720" rIns="91440" bIns="45720" rtlCol="0" anchor="ctr">
            <a:normAutofit/>
          </a:bodyPr>
          <a:lstStyle>
            <a:lvl1pPr>
              <a:lnSpc>
                <a:spcPct val="100000"/>
              </a:lnSpc>
              <a:defRPr sz="4800"/>
            </a:lvl1pPr>
          </a:lstStyle>
          <a:p>
            <a:r>
              <a:rPr lang="en-US"/>
              <a:t>Click to edit Master title style</a:t>
            </a:r>
          </a:p>
        </p:txBody>
      </p:sp>
      <p:sp>
        <p:nvSpPr>
          <p:cNvPr id="13" name="Picture Placeholder 2">
            <a:extLst>
              <a:ext uri="{FF2B5EF4-FFF2-40B4-BE49-F238E27FC236}">
                <a16:creationId xmlns:a16="http://schemas.microsoft.com/office/drawing/2014/main" id="{1DC168C6-2479-B940-1D5F-2CAB493477F3}"/>
              </a:ext>
            </a:extLst>
          </p:cNvPr>
          <p:cNvSpPr>
            <a:spLocks noGrp="1"/>
          </p:cNvSpPr>
          <p:nvPr>
            <p:ph type="pic" sz="quarter" idx="12"/>
          </p:nvPr>
        </p:nvSpPr>
        <p:spPr>
          <a:xfrm>
            <a:off x="7950201" y="3450939"/>
            <a:ext cx="3161859" cy="2738028"/>
          </a:xfrm>
          <a:prstGeom prst="hexagon">
            <a:avLst>
              <a:gd name="adj" fmla="val 29016"/>
              <a:gd name="vf" fmla="val 115470"/>
            </a:avLst>
          </a:prstGeom>
          <a:ln w="28575">
            <a:noFill/>
          </a:ln>
        </p:spPr>
        <p:txBody>
          <a:bodyPr/>
          <a:lstStyle/>
          <a:p>
            <a:r>
              <a:rPr lang="en-US"/>
              <a:t>Click icon to add picture</a:t>
            </a:r>
          </a:p>
        </p:txBody>
      </p:sp>
      <p:sp>
        <p:nvSpPr>
          <p:cNvPr id="14" name="Picture Placeholder 2">
            <a:extLst>
              <a:ext uri="{FF2B5EF4-FFF2-40B4-BE49-F238E27FC236}">
                <a16:creationId xmlns:a16="http://schemas.microsoft.com/office/drawing/2014/main" id="{284F6DBD-4795-0AD5-D3A0-FE0CCE32FF6A}"/>
              </a:ext>
            </a:extLst>
          </p:cNvPr>
          <p:cNvSpPr>
            <a:spLocks noGrp="1"/>
          </p:cNvSpPr>
          <p:nvPr>
            <p:ph type="pic" sz="quarter" idx="13"/>
          </p:nvPr>
        </p:nvSpPr>
        <p:spPr>
          <a:xfrm>
            <a:off x="10455197" y="1988963"/>
            <a:ext cx="3161859" cy="2738028"/>
          </a:xfrm>
          <a:prstGeom prst="hexagon">
            <a:avLst>
              <a:gd name="adj" fmla="val 29016"/>
              <a:gd name="vf" fmla="val 115470"/>
            </a:avLst>
          </a:prstGeom>
          <a:ln w="28575">
            <a:noFill/>
          </a:ln>
        </p:spPr>
        <p:txBody>
          <a:bodyPr/>
          <a:lstStyle/>
          <a:p>
            <a:r>
              <a:rPr lang="en-US"/>
              <a:t>Click icon to add picture</a:t>
            </a:r>
          </a:p>
        </p:txBody>
      </p:sp>
      <p:sp>
        <p:nvSpPr>
          <p:cNvPr id="18" name="Hexagon 17">
            <a:extLst>
              <a:ext uri="{FF2B5EF4-FFF2-40B4-BE49-F238E27FC236}">
                <a16:creationId xmlns:a16="http://schemas.microsoft.com/office/drawing/2014/main" id="{A0E0FD48-4D41-5810-BCA5-51341C2A9851}"/>
              </a:ext>
            </a:extLst>
          </p:cNvPr>
          <p:cNvSpPr/>
          <p:nvPr userDrawn="1"/>
        </p:nvSpPr>
        <p:spPr>
          <a:xfrm>
            <a:off x="10477941" y="-931058"/>
            <a:ext cx="3161859" cy="2738028"/>
          </a:xfrm>
          <a:prstGeom prst="hexagon">
            <a:avLst>
              <a:gd name="adj" fmla="val 29151"/>
              <a:gd name="vf" fmla="val 115470"/>
            </a:avLst>
          </a:prstGeom>
          <a:noFill/>
          <a:ln w="9525">
            <a:solidFill>
              <a:schemeClr val="tx1">
                <a:lumMod val="50000"/>
                <a:lumOff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19" name="Hexagon 18">
            <a:extLst>
              <a:ext uri="{FF2B5EF4-FFF2-40B4-BE49-F238E27FC236}">
                <a16:creationId xmlns:a16="http://schemas.microsoft.com/office/drawing/2014/main" id="{26CAF977-9BA3-7EE1-4115-EABA845ACE47}"/>
              </a:ext>
            </a:extLst>
          </p:cNvPr>
          <p:cNvSpPr/>
          <p:nvPr userDrawn="1"/>
        </p:nvSpPr>
        <p:spPr>
          <a:xfrm>
            <a:off x="10477941" y="4908987"/>
            <a:ext cx="3161859" cy="2738028"/>
          </a:xfrm>
          <a:prstGeom prst="hexagon">
            <a:avLst>
              <a:gd name="adj" fmla="val 28821"/>
              <a:gd name="vf" fmla="val 115470"/>
            </a:avLst>
          </a:prstGeom>
          <a:solidFill>
            <a:schemeClr val="bg2">
              <a:lumMod val="75000"/>
            </a:schemeClr>
          </a:solidFill>
          <a:ln w="952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0" name="Hexagon 19">
            <a:extLst>
              <a:ext uri="{FF2B5EF4-FFF2-40B4-BE49-F238E27FC236}">
                <a16:creationId xmlns:a16="http://schemas.microsoft.com/office/drawing/2014/main" id="{18C6D227-44EB-0CBF-F216-84060DCBE399}"/>
              </a:ext>
            </a:extLst>
          </p:cNvPr>
          <p:cNvSpPr/>
          <p:nvPr userDrawn="1"/>
        </p:nvSpPr>
        <p:spPr>
          <a:xfrm>
            <a:off x="7950201" y="6373371"/>
            <a:ext cx="3161859" cy="2738028"/>
          </a:xfrm>
          <a:prstGeom prst="hexagon">
            <a:avLst>
              <a:gd name="adj" fmla="val 29477"/>
              <a:gd name="vf" fmla="val 115470"/>
            </a:avLst>
          </a:prstGeom>
          <a:noFill/>
          <a:ln w="9525">
            <a:solidFill>
              <a:schemeClr val="tx1">
                <a:lumMod val="50000"/>
                <a:lumOff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1" name="Hexagon 20">
            <a:extLst>
              <a:ext uri="{FF2B5EF4-FFF2-40B4-BE49-F238E27FC236}">
                <a16:creationId xmlns:a16="http://schemas.microsoft.com/office/drawing/2014/main" id="{A030E0DB-1C79-4147-622C-D7A4DB8EF1C2}"/>
              </a:ext>
            </a:extLst>
          </p:cNvPr>
          <p:cNvSpPr/>
          <p:nvPr userDrawn="1"/>
        </p:nvSpPr>
        <p:spPr>
          <a:xfrm>
            <a:off x="7950201" y="-2374674"/>
            <a:ext cx="3161859" cy="2738028"/>
          </a:xfrm>
          <a:prstGeom prst="hexagon">
            <a:avLst>
              <a:gd name="adj" fmla="val 29477"/>
              <a:gd name="vf" fmla="val 115470"/>
            </a:avLst>
          </a:prstGeom>
          <a:solidFill>
            <a:schemeClr val="bg2">
              <a:lumMod val="75000"/>
            </a:schemeClr>
          </a:solidFill>
          <a:ln w="952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grpSp>
        <p:nvGrpSpPr>
          <p:cNvPr id="12" name="Group 5">
            <a:extLst>
              <a:ext uri="{FF2B5EF4-FFF2-40B4-BE49-F238E27FC236}">
                <a16:creationId xmlns:a16="http://schemas.microsoft.com/office/drawing/2014/main" id="{EB9387D5-8BFD-A555-F413-E7A481884431}"/>
              </a:ext>
            </a:extLst>
          </p:cNvPr>
          <p:cNvGrpSpPr/>
          <p:nvPr userDrawn="1"/>
        </p:nvGrpSpPr>
        <p:grpSpPr>
          <a:xfrm>
            <a:off x="762000" y="1320916"/>
            <a:ext cx="4166790" cy="269113"/>
            <a:chOff x="-411451" y="14380"/>
            <a:chExt cx="8333579" cy="538226"/>
          </a:xfrm>
        </p:grpSpPr>
        <p:sp>
          <p:nvSpPr>
            <p:cNvPr id="15" name="Freeform 6">
              <a:extLst>
                <a:ext uri="{FF2B5EF4-FFF2-40B4-BE49-F238E27FC236}">
                  <a16:creationId xmlns:a16="http://schemas.microsoft.com/office/drawing/2014/main" id="{9FD3463A-DAAD-6AF0-3617-DB48D3A81E42}"/>
                </a:ext>
              </a:extLst>
            </p:cNvPr>
            <p:cNvSpPr/>
            <p:nvPr userDrawn="1"/>
          </p:nvSpPr>
          <p:spPr>
            <a:xfrm>
              <a:off x="-411451" y="14380"/>
              <a:ext cx="397276" cy="538226"/>
            </a:xfrm>
            <a:custGeom>
              <a:avLst/>
              <a:gdLst/>
              <a:ahLst/>
              <a:cxnLst/>
              <a:rect l="l" t="t" r="r" b="b"/>
              <a:pathLst>
                <a:path w="503091" h="681578">
                  <a:moveTo>
                    <a:pt x="0" y="0"/>
                  </a:moveTo>
                  <a:lnTo>
                    <a:pt x="503091" y="0"/>
                  </a:lnTo>
                  <a:lnTo>
                    <a:pt x="503091" y="681578"/>
                  </a:lnTo>
                  <a:lnTo>
                    <a:pt x="0" y="681578"/>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US" sz="533">
                <a:solidFill>
                  <a:schemeClr val="tx1"/>
                </a:solidFill>
                <a:latin typeface="Bangers" pitchFamily="2" charset="0"/>
              </a:endParaRPr>
            </a:p>
          </p:txBody>
        </p:sp>
        <p:sp>
          <p:nvSpPr>
            <p:cNvPr id="16" name="TextBox 7">
              <a:extLst>
                <a:ext uri="{FF2B5EF4-FFF2-40B4-BE49-F238E27FC236}">
                  <a16:creationId xmlns:a16="http://schemas.microsoft.com/office/drawing/2014/main" id="{3F1E8B24-7D45-3106-A828-7B78AA1AD4BF}"/>
                </a:ext>
              </a:extLst>
            </p:cNvPr>
            <p:cNvSpPr txBox="1"/>
            <p:nvPr userDrawn="1"/>
          </p:nvSpPr>
          <p:spPr>
            <a:xfrm>
              <a:off x="95567" y="14380"/>
              <a:ext cx="7826561" cy="538226"/>
            </a:xfrm>
            <a:prstGeom prst="rect">
              <a:avLst/>
            </a:prstGeom>
          </p:spPr>
          <p:txBody>
            <a:bodyPr lIns="0" tIns="0" rIns="0" bIns="0" rtlCol="0" anchor="t">
              <a:spAutoFit/>
            </a:bodyPr>
            <a:lstStyle/>
            <a:p>
              <a:pPr marL="0" lvl="1">
                <a:lnSpc>
                  <a:spcPts val="2295"/>
                </a:lnSpc>
                <a:spcBef>
                  <a:spcPct val="0"/>
                </a:spcBef>
              </a:pPr>
              <a:r>
                <a:rPr lang="en-US" sz="1800" spc="60">
                  <a:solidFill>
                    <a:schemeClr val="tx1"/>
                  </a:solidFill>
                  <a:latin typeface="Barlow Condensed"/>
                  <a:ea typeface="Barlow Condensed"/>
                  <a:cs typeface="Barlow Condensed"/>
                  <a:sym typeface="Barlow Condensed"/>
                </a:rPr>
                <a:t>Hydrologic Engineering Center</a:t>
              </a:r>
            </a:p>
          </p:txBody>
        </p:sp>
      </p:grpSp>
      <p:sp>
        <p:nvSpPr>
          <p:cNvPr id="17" name="Text Placeholder 29">
            <a:extLst>
              <a:ext uri="{FF2B5EF4-FFF2-40B4-BE49-F238E27FC236}">
                <a16:creationId xmlns:a16="http://schemas.microsoft.com/office/drawing/2014/main" id="{5BC05279-EE01-0D5D-E525-A0B6E0054F59}"/>
              </a:ext>
            </a:extLst>
          </p:cNvPr>
          <p:cNvSpPr>
            <a:spLocks noGrp="1"/>
          </p:cNvSpPr>
          <p:nvPr>
            <p:ph type="body" sz="quarter" idx="14"/>
          </p:nvPr>
        </p:nvSpPr>
        <p:spPr>
          <a:xfrm>
            <a:off x="678032" y="3321814"/>
            <a:ext cx="4504267" cy="922867"/>
          </a:xfrm>
        </p:spPr>
        <p:txBody>
          <a:bodyPr>
            <a:normAutofit/>
          </a:bodyPr>
          <a:lstStyle>
            <a:lvl1pPr marL="0" indent="0" algn="l">
              <a:spcBef>
                <a:spcPts val="400"/>
              </a:spcBef>
              <a:buNone/>
              <a:defRPr sz="2400">
                <a:latin typeface="+mj-lt"/>
                <a:ea typeface="ADLaM Display" panose="020F0502020204030204" pitchFamily="2" charset="0"/>
                <a:cs typeface="ADLaM Display" panose="020F0502020204030204" pitchFamily="2" charset="0"/>
              </a:defRPr>
            </a:lvl1pPr>
          </a:lstStyle>
          <a:p>
            <a:pPr lvl="0"/>
            <a:r>
              <a:rPr lang="en-US"/>
              <a:t>Click to edit Master text styles</a:t>
            </a:r>
          </a:p>
        </p:txBody>
      </p:sp>
      <p:pic>
        <p:nvPicPr>
          <p:cNvPr id="2" name="Picture 1" descr="Shape&#10;&#10;AI-generated content may be incorrect.">
            <a:extLst>
              <a:ext uri="{FF2B5EF4-FFF2-40B4-BE49-F238E27FC236}">
                <a16:creationId xmlns:a16="http://schemas.microsoft.com/office/drawing/2014/main" id="{31B3AFF2-F0ED-4DF7-20BE-20D076BE5BF7}"/>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812804" y="5459335"/>
            <a:ext cx="1228289" cy="941465"/>
          </a:xfrm>
          <a:prstGeom prst="rect">
            <a:avLst/>
          </a:prstGeom>
        </p:spPr>
      </p:pic>
      <p:pic>
        <p:nvPicPr>
          <p:cNvPr id="4" name="Picture 3" descr="Logo&#10;&#10;AI-generated content may be incorrect.">
            <a:extLst>
              <a:ext uri="{FF2B5EF4-FFF2-40B4-BE49-F238E27FC236}">
                <a16:creationId xmlns:a16="http://schemas.microsoft.com/office/drawing/2014/main" id="{A20C938F-3021-8C63-8C47-D4BBB062C6B3}"/>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2319810" y="5468959"/>
            <a:ext cx="822960" cy="823355"/>
          </a:xfrm>
          <a:prstGeom prst="rect">
            <a:avLst/>
          </a:prstGeom>
        </p:spPr>
      </p:pic>
    </p:spTree>
    <p:extLst>
      <p:ext uri="{BB962C8B-B14F-4D97-AF65-F5344CB8AC3E}">
        <p14:creationId xmlns:p14="http://schemas.microsoft.com/office/powerpoint/2010/main" val="3006261539"/>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HEX Title 2 HEC">
    <p:spTree>
      <p:nvGrpSpPr>
        <p:cNvPr id="1" name=""/>
        <p:cNvGrpSpPr/>
        <p:nvPr/>
      </p:nvGrpSpPr>
      <p:grpSpPr>
        <a:xfrm>
          <a:off x="0" y="0"/>
          <a:ext cx="0" cy="0"/>
          <a:chOff x="0" y="0"/>
          <a:chExt cx="0" cy="0"/>
        </a:xfrm>
      </p:grpSpPr>
      <p:sp>
        <p:nvSpPr>
          <p:cNvPr id="33" name="Title Placeholder 1">
            <a:extLst>
              <a:ext uri="{FF2B5EF4-FFF2-40B4-BE49-F238E27FC236}">
                <a16:creationId xmlns:a16="http://schemas.microsoft.com/office/drawing/2014/main" id="{9399CB9F-8EAC-1D05-F4A9-C88203933D86}"/>
              </a:ext>
            </a:extLst>
          </p:cNvPr>
          <p:cNvSpPr>
            <a:spLocks noGrp="1"/>
          </p:cNvSpPr>
          <p:nvPr>
            <p:ph type="title"/>
          </p:nvPr>
        </p:nvSpPr>
        <p:spPr>
          <a:xfrm>
            <a:off x="678032" y="1801941"/>
            <a:ext cx="6332368" cy="1325563"/>
          </a:xfrm>
          <a:prstGeom prst="rect">
            <a:avLst/>
          </a:prstGeom>
        </p:spPr>
        <p:txBody>
          <a:bodyPr vert="horz" lIns="91440" tIns="45720" rIns="91440" bIns="45720" rtlCol="0" anchor="ctr">
            <a:normAutofit/>
          </a:bodyPr>
          <a:lstStyle>
            <a:lvl1pPr>
              <a:lnSpc>
                <a:spcPct val="100000"/>
              </a:lnSpc>
              <a:defRPr sz="4800"/>
            </a:lvl1pPr>
          </a:lstStyle>
          <a:p>
            <a:r>
              <a:rPr lang="en-US"/>
              <a:t>Click to edit Master title style</a:t>
            </a:r>
          </a:p>
        </p:txBody>
      </p:sp>
      <p:sp>
        <p:nvSpPr>
          <p:cNvPr id="17" name="Text Placeholder 29">
            <a:extLst>
              <a:ext uri="{FF2B5EF4-FFF2-40B4-BE49-F238E27FC236}">
                <a16:creationId xmlns:a16="http://schemas.microsoft.com/office/drawing/2014/main" id="{5BC05279-EE01-0D5D-E525-A0B6E0054F59}"/>
              </a:ext>
            </a:extLst>
          </p:cNvPr>
          <p:cNvSpPr>
            <a:spLocks noGrp="1"/>
          </p:cNvSpPr>
          <p:nvPr>
            <p:ph type="body" sz="quarter" idx="14"/>
          </p:nvPr>
        </p:nvSpPr>
        <p:spPr>
          <a:xfrm>
            <a:off x="678032" y="3321814"/>
            <a:ext cx="4504267" cy="922867"/>
          </a:xfrm>
        </p:spPr>
        <p:txBody>
          <a:bodyPr>
            <a:normAutofit/>
          </a:bodyPr>
          <a:lstStyle>
            <a:lvl1pPr marL="0" indent="0" algn="l">
              <a:spcBef>
                <a:spcPts val="400"/>
              </a:spcBef>
              <a:buNone/>
              <a:defRPr sz="2400">
                <a:latin typeface="+mj-lt"/>
                <a:ea typeface="ADLaM Display" panose="020F0502020204030204" pitchFamily="2" charset="0"/>
                <a:cs typeface="ADLaM Display" panose="020F0502020204030204" pitchFamily="2" charset="0"/>
              </a:defRPr>
            </a:lvl1pPr>
          </a:lstStyle>
          <a:p>
            <a:pPr lvl="0"/>
            <a:r>
              <a:rPr lang="en-US"/>
              <a:t>Click to edit Master text styles</a:t>
            </a:r>
          </a:p>
        </p:txBody>
      </p:sp>
      <p:pic>
        <p:nvPicPr>
          <p:cNvPr id="2" name="Picture 1" descr="Shape&#10;&#10;AI-generated content may be incorrect.">
            <a:extLst>
              <a:ext uri="{FF2B5EF4-FFF2-40B4-BE49-F238E27FC236}">
                <a16:creationId xmlns:a16="http://schemas.microsoft.com/office/drawing/2014/main" id="{3B979284-9D5F-E268-743D-3CC61606D2D9}"/>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12804" y="5459335"/>
            <a:ext cx="1228289" cy="941465"/>
          </a:xfrm>
          <a:prstGeom prst="rect">
            <a:avLst/>
          </a:prstGeom>
        </p:spPr>
      </p:pic>
      <p:grpSp>
        <p:nvGrpSpPr>
          <p:cNvPr id="5" name="Group 5">
            <a:extLst>
              <a:ext uri="{FF2B5EF4-FFF2-40B4-BE49-F238E27FC236}">
                <a16:creationId xmlns:a16="http://schemas.microsoft.com/office/drawing/2014/main" id="{65DD0BF4-6628-5215-7B25-B547C5074AA9}"/>
              </a:ext>
            </a:extLst>
          </p:cNvPr>
          <p:cNvGrpSpPr/>
          <p:nvPr userDrawn="1"/>
        </p:nvGrpSpPr>
        <p:grpSpPr>
          <a:xfrm>
            <a:off x="762000" y="1320916"/>
            <a:ext cx="4166790" cy="269113"/>
            <a:chOff x="-411451" y="14380"/>
            <a:chExt cx="8333579" cy="538226"/>
          </a:xfrm>
        </p:grpSpPr>
        <p:sp>
          <p:nvSpPr>
            <p:cNvPr id="7" name="Freeform 6">
              <a:extLst>
                <a:ext uri="{FF2B5EF4-FFF2-40B4-BE49-F238E27FC236}">
                  <a16:creationId xmlns:a16="http://schemas.microsoft.com/office/drawing/2014/main" id="{7C71B4CF-CF11-DC33-1998-16BEA34E48FC}"/>
                </a:ext>
              </a:extLst>
            </p:cNvPr>
            <p:cNvSpPr/>
            <p:nvPr userDrawn="1"/>
          </p:nvSpPr>
          <p:spPr>
            <a:xfrm>
              <a:off x="-411451" y="14380"/>
              <a:ext cx="397276" cy="538226"/>
            </a:xfrm>
            <a:custGeom>
              <a:avLst/>
              <a:gdLst/>
              <a:ahLst/>
              <a:cxnLst/>
              <a:rect l="l" t="t" r="r" b="b"/>
              <a:pathLst>
                <a:path w="503091" h="681578">
                  <a:moveTo>
                    <a:pt x="0" y="0"/>
                  </a:moveTo>
                  <a:lnTo>
                    <a:pt x="503091" y="0"/>
                  </a:lnTo>
                  <a:lnTo>
                    <a:pt x="503091" y="681578"/>
                  </a:lnTo>
                  <a:lnTo>
                    <a:pt x="0" y="681578"/>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US" sz="533">
                <a:latin typeface="Bangers" pitchFamily="2" charset="0"/>
              </a:endParaRPr>
            </a:p>
          </p:txBody>
        </p:sp>
        <p:sp>
          <p:nvSpPr>
            <p:cNvPr id="8" name="TextBox 7">
              <a:extLst>
                <a:ext uri="{FF2B5EF4-FFF2-40B4-BE49-F238E27FC236}">
                  <a16:creationId xmlns:a16="http://schemas.microsoft.com/office/drawing/2014/main" id="{5D9736B9-5F8D-F38B-B834-3DD5913C354B}"/>
                </a:ext>
              </a:extLst>
            </p:cNvPr>
            <p:cNvSpPr txBox="1"/>
            <p:nvPr userDrawn="1"/>
          </p:nvSpPr>
          <p:spPr>
            <a:xfrm>
              <a:off x="95567" y="14380"/>
              <a:ext cx="7826561" cy="538226"/>
            </a:xfrm>
            <a:prstGeom prst="rect">
              <a:avLst/>
            </a:prstGeom>
          </p:spPr>
          <p:txBody>
            <a:bodyPr lIns="0" tIns="0" rIns="0" bIns="0" rtlCol="0" anchor="t">
              <a:spAutoFit/>
            </a:bodyPr>
            <a:lstStyle/>
            <a:p>
              <a:pPr marL="0" lvl="1">
                <a:lnSpc>
                  <a:spcPts val="2295"/>
                </a:lnSpc>
                <a:spcBef>
                  <a:spcPct val="0"/>
                </a:spcBef>
              </a:pPr>
              <a:r>
                <a:rPr lang="en-US" sz="1800" spc="60">
                  <a:solidFill>
                    <a:schemeClr val="tx1"/>
                  </a:solidFill>
                  <a:latin typeface="Barlow Condensed"/>
                  <a:ea typeface="Barlow Condensed"/>
                  <a:cs typeface="Barlow Condensed"/>
                  <a:sym typeface="Barlow Condensed"/>
                </a:rPr>
                <a:t>Hydrologic Engineering Center</a:t>
              </a:r>
            </a:p>
          </p:txBody>
        </p:sp>
      </p:grpSp>
      <p:sp>
        <p:nvSpPr>
          <p:cNvPr id="9" name="Picture Placeholder 2">
            <a:extLst>
              <a:ext uri="{FF2B5EF4-FFF2-40B4-BE49-F238E27FC236}">
                <a16:creationId xmlns:a16="http://schemas.microsoft.com/office/drawing/2014/main" id="{73F1D4B3-0549-A597-FE17-122BB871B544}"/>
              </a:ext>
            </a:extLst>
          </p:cNvPr>
          <p:cNvSpPr>
            <a:spLocks noGrp="1"/>
          </p:cNvSpPr>
          <p:nvPr>
            <p:ph type="pic" sz="quarter" idx="10"/>
          </p:nvPr>
        </p:nvSpPr>
        <p:spPr>
          <a:xfrm>
            <a:off x="7950201" y="545347"/>
            <a:ext cx="3161859" cy="2738028"/>
          </a:xfrm>
          <a:prstGeom prst="hexagon">
            <a:avLst>
              <a:gd name="adj" fmla="val 29016"/>
              <a:gd name="vf" fmla="val 115470"/>
            </a:avLst>
          </a:prstGeom>
          <a:ln w="28575">
            <a:noFill/>
          </a:ln>
        </p:spPr>
        <p:txBody>
          <a:bodyPr/>
          <a:lstStyle/>
          <a:p>
            <a:r>
              <a:rPr lang="en-US"/>
              <a:t>Click icon to add picture</a:t>
            </a:r>
          </a:p>
        </p:txBody>
      </p:sp>
      <p:sp>
        <p:nvSpPr>
          <p:cNvPr id="10" name="Picture Placeholder 2">
            <a:extLst>
              <a:ext uri="{FF2B5EF4-FFF2-40B4-BE49-F238E27FC236}">
                <a16:creationId xmlns:a16="http://schemas.microsoft.com/office/drawing/2014/main" id="{FD93B2B2-D1F6-3994-E788-691E0B13B424}"/>
              </a:ext>
            </a:extLst>
          </p:cNvPr>
          <p:cNvSpPr>
            <a:spLocks noGrp="1"/>
          </p:cNvSpPr>
          <p:nvPr>
            <p:ph type="pic" sz="quarter" idx="12"/>
          </p:nvPr>
        </p:nvSpPr>
        <p:spPr>
          <a:xfrm>
            <a:off x="7950201" y="3450939"/>
            <a:ext cx="3161859" cy="2738028"/>
          </a:xfrm>
          <a:prstGeom prst="hexagon">
            <a:avLst>
              <a:gd name="adj" fmla="val 29016"/>
              <a:gd name="vf" fmla="val 115470"/>
            </a:avLst>
          </a:prstGeom>
          <a:ln w="28575">
            <a:noFill/>
          </a:ln>
        </p:spPr>
        <p:txBody>
          <a:bodyPr/>
          <a:lstStyle/>
          <a:p>
            <a:r>
              <a:rPr lang="en-US"/>
              <a:t>Click icon to add picture</a:t>
            </a:r>
          </a:p>
        </p:txBody>
      </p:sp>
      <p:sp>
        <p:nvSpPr>
          <p:cNvPr id="11" name="Picture Placeholder 2">
            <a:extLst>
              <a:ext uri="{FF2B5EF4-FFF2-40B4-BE49-F238E27FC236}">
                <a16:creationId xmlns:a16="http://schemas.microsoft.com/office/drawing/2014/main" id="{5809DB3F-0B8A-00F8-E4F2-DB4D4ADCFC0B}"/>
              </a:ext>
            </a:extLst>
          </p:cNvPr>
          <p:cNvSpPr>
            <a:spLocks noGrp="1"/>
          </p:cNvSpPr>
          <p:nvPr>
            <p:ph type="pic" sz="quarter" idx="13"/>
          </p:nvPr>
        </p:nvSpPr>
        <p:spPr>
          <a:xfrm>
            <a:off x="10455197" y="1988963"/>
            <a:ext cx="3161859" cy="2738028"/>
          </a:xfrm>
          <a:prstGeom prst="hexagon">
            <a:avLst>
              <a:gd name="adj" fmla="val 29016"/>
              <a:gd name="vf" fmla="val 115470"/>
            </a:avLst>
          </a:prstGeom>
          <a:ln w="28575">
            <a:noFill/>
          </a:ln>
        </p:spPr>
        <p:txBody>
          <a:bodyPr/>
          <a:lstStyle/>
          <a:p>
            <a:r>
              <a:rPr lang="en-US"/>
              <a:t>Click icon to add picture</a:t>
            </a:r>
          </a:p>
        </p:txBody>
      </p:sp>
      <p:sp>
        <p:nvSpPr>
          <p:cNvPr id="22" name="Hexagon 21">
            <a:extLst>
              <a:ext uri="{FF2B5EF4-FFF2-40B4-BE49-F238E27FC236}">
                <a16:creationId xmlns:a16="http://schemas.microsoft.com/office/drawing/2014/main" id="{0DCC06FA-9F73-670B-4C92-0C0856BCE076}"/>
              </a:ext>
            </a:extLst>
          </p:cNvPr>
          <p:cNvSpPr/>
          <p:nvPr userDrawn="1"/>
        </p:nvSpPr>
        <p:spPr>
          <a:xfrm>
            <a:off x="10477941" y="-931058"/>
            <a:ext cx="3161859" cy="2738028"/>
          </a:xfrm>
          <a:prstGeom prst="hexagon">
            <a:avLst>
              <a:gd name="adj" fmla="val 29151"/>
              <a:gd name="vf" fmla="val 115470"/>
            </a:avLst>
          </a:prstGeom>
          <a:noFill/>
          <a:ln w="9525">
            <a:solidFill>
              <a:schemeClr val="tx1">
                <a:lumMod val="50000"/>
                <a:lumOff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3" name="Hexagon 22">
            <a:extLst>
              <a:ext uri="{FF2B5EF4-FFF2-40B4-BE49-F238E27FC236}">
                <a16:creationId xmlns:a16="http://schemas.microsoft.com/office/drawing/2014/main" id="{1921C003-341E-AD30-2110-3538CED2CC43}"/>
              </a:ext>
            </a:extLst>
          </p:cNvPr>
          <p:cNvSpPr/>
          <p:nvPr userDrawn="1"/>
        </p:nvSpPr>
        <p:spPr>
          <a:xfrm>
            <a:off x="10477941" y="4908987"/>
            <a:ext cx="3161859" cy="2738028"/>
          </a:xfrm>
          <a:prstGeom prst="hexagon">
            <a:avLst>
              <a:gd name="adj" fmla="val 28821"/>
              <a:gd name="vf" fmla="val 115470"/>
            </a:avLst>
          </a:prstGeom>
          <a:solidFill>
            <a:schemeClr val="bg2">
              <a:lumMod val="75000"/>
            </a:schemeClr>
          </a:solidFill>
          <a:ln w="952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4" name="Hexagon 23">
            <a:extLst>
              <a:ext uri="{FF2B5EF4-FFF2-40B4-BE49-F238E27FC236}">
                <a16:creationId xmlns:a16="http://schemas.microsoft.com/office/drawing/2014/main" id="{1D771063-0850-2457-546F-2EC2B0490C3A}"/>
              </a:ext>
            </a:extLst>
          </p:cNvPr>
          <p:cNvSpPr/>
          <p:nvPr userDrawn="1"/>
        </p:nvSpPr>
        <p:spPr>
          <a:xfrm>
            <a:off x="7950201" y="6373371"/>
            <a:ext cx="3161859" cy="2738028"/>
          </a:xfrm>
          <a:prstGeom prst="hexagon">
            <a:avLst>
              <a:gd name="adj" fmla="val 29477"/>
              <a:gd name="vf" fmla="val 115470"/>
            </a:avLst>
          </a:prstGeom>
          <a:noFill/>
          <a:ln w="9525">
            <a:solidFill>
              <a:schemeClr val="tx1">
                <a:lumMod val="50000"/>
                <a:lumOff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5" name="Hexagon 24">
            <a:extLst>
              <a:ext uri="{FF2B5EF4-FFF2-40B4-BE49-F238E27FC236}">
                <a16:creationId xmlns:a16="http://schemas.microsoft.com/office/drawing/2014/main" id="{8A25985C-5CF9-49FE-21D8-00F5D4F36E9C}"/>
              </a:ext>
            </a:extLst>
          </p:cNvPr>
          <p:cNvSpPr/>
          <p:nvPr userDrawn="1"/>
        </p:nvSpPr>
        <p:spPr>
          <a:xfrm>
            <a:off x="7950201" y="-2374674"/>
            <a:ext cx="3161859" cy="2738028"/>
          </a:xfrm>
          <a:prstGeom prst="hexagon">
            <a:avLst>
              <a:gd name="adj" fmla="val 29477"/>
              <a:gd name="vf" fmla="val 115470"/>
            </a:avLst>
          </a:prstGeom>
          <a:solidFill>
            <a:schemeClr val="bg2">
              <a:lumMod val="75000"/>
            </a:schemeClr>
          </a:solidFill>
          <a:ln w="952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pic>
        <p:nvPicPr>
          <p:cNvPr id="26" name="Picture 25" descr="A picture containing text, glass, porcelain&#10;&#10;AI-generated content may be incorrect.">
            <a:extLst>
              <a:ext uri="{FF2B5EF4-FFF2-40B4-BE49-F238E27FC236}">
                <a16:creationId xmlns:a16="http://schemas.microsoft.com/office/drawing/2014/main" id="{E9E262BF-DC09-07C6-D340-D1D6443D6449}"/>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2409786" y="5714381"/>
            <a:ext cx="1228289" cy="658988"/>
          </a:xfrm>
          <a:prstGeom prst="rect">
            <a:avLst/>
          </a:prstGeom>
        </p:spPr>
      </p:pic>
    </p:spTree>
    <p:extLst>
      <p:ext uri="{BB962C8B-B14F-4D97-AF65-F5344CB8AC3E}">
        <p14:creationId xmlns:p14="http://schemas.microsoft.com/office/powerpoint/2010/main" val="1424992027"/>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Single Pic Title Beaver">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50E5EDCF-DE7C-7DD4-12FC-BF766C485C11}"/>
              </a:ext>
            </a:extLst>
          </p:cNvPr>
          <p:cNvSpPr>
            <a:spLocks noGrp="1"/>
          </p:cNvSpPr>
          <p:nvPr>
            <p:ph type="pic" sz="quarter" idx="10"/>
          </p:nvPr>
        </p:nvSpPr>
        <p:spPr>
          <a:xfrm>
            <a:off x="7543800" y="880676"/>
            <a:ext cx="4160875" cy="5492693"/>
          </a:xfrm>
          <a:custGeom>
            <a:avLst/>
            <a:gdLst>
              <a:gd name="connsiteX0" fmla="*/ 0 w 10000"/>
              <a:gd name="connsiteY0" fmla="*/ 2000 h 10000"/>
              <a:gd name="connsiteX1" fmla="*/ 10000 w 10000"/>
              <a:gd name="connsiteY1" fmla="*/ 0 h 10000"/>
              <a:gd name="connsiteX2" fmla="*/ 10000 w 10000"/>
              <a:gd name="connsiteY2" fmla="*/ 10000 h 10000"/>
              <a:gd name="connsiteX3" fmla="*/ 0 w 10000"/>
              <a:gd name="connsiteY3" fmla="*/ 10000 h 10000"/>
              <a:gd name="connsiteX4" fmla="*/ 0 w 10000"/>
              <a:gd name="connsiteY4" fmla="*/ 2000 h 10000"/>
              <a:gd name="connsiteX0" fmla="*/ 2695 w 10000"/>
              <a:gd name="connsiteY0" fmla="*/ 0 h 10011"/>
              <a:gd name="connsiteX1" fmla="*/ 10000 w 10000"/>
              <a:gd name="connsiteY1" fmla="*/ 11 h 10011"/>
              <a:gd name="connsiteX2" fmla="*/ 10000 w 10000"/>
              <a:gd name="connsiteY2" fmla="*/ 10011 h 10011"/>
              <a:gd name="connsiteX3" fmla="*/ 0 w 10000"/>
              <a:gd name="connsiteY3" fmla="*/ 10011 h 10011"/>
              <a:gd name="connsiteX4" fmla="*/ 2695 w 10000"/>
              <a:gd name="connsiteY4" fmla="*/ 0 h 100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0" h="10011">
                <a:moveTo>
                  <a:pt x="2695" y="0"/>
                </a:moveTo>
                <a:lnTo>
                  <a:pt x="10000" y="11"/>
                </a:lnTo>
                <a:lnTo>
                  <a:pt x="10000" y="10011"/>
                </a:lnTo>
                <a:lnTo>
                  <a:pt x="0" y="10011"/>
                </a:lnTo>
                <a:lnTo>
                  <a:pt x="2695" y="0"/>
                </a:lnTo>
                <a:close/>
              </a:path>
            </a:pathLst>
          </a:custGeom>
        </p:spPr>
        <p:txBody>
          <a:bodyPr/>
          <a:lstStyle/>
          <a:p>
            <a:r>
              <a:rPr lang="en-US"/>
              <a:t>Click icon to add picture</a:t>
            </a:r>
          </a:p>
        </p:txBody>
      </p:sp>
      <p:sp>
        <p:nvSpPr>
          <p:cNvPr id="4" name="Title Placeholder 1">
            <a:extLst>
              <a:ext uri="{FF2B5EF4-FFF2-40B4-BE49-F238E27FC236}">
                <a16:creationId xmlns:a16="http://schemas.microsoft.com/office/drawing/2014/main" id="{98F9F79D-DCD9-686C-5143-9CD61D761E8E}"/>
              </a:ext>
            </a:extLst>
          </p:cNvPr>
          <p:cNvSpPr>
            <a:spLocks noGrp="1"/>
          </p:cNvSpPr>
          <p:nvPr>
            <p:ph type="title"/>
          </p:nvPr>
        </p:nvSpPr>
        <p:spPr>
          <a:xfrm>
            <a:off x="678032" y="1801941"/>
            <a:ext cx="6332368" cy="1325563"/>
          </a:xfrm>
          <a:prstGeom prst="rect">
            <a:avLst/>
          </a:prstGeom>
        </p:spPr>
        <p:txBody>
          <a:bodyPr vert="horz" lIns="91440" tIns="45720" rIns="91440" bIns="45720" rtlCol="0" anchor="ctr">
            <a:normAutofit/>
          </a:bodyPr>
          <a:lstStyle>
            <a:lvl1pPr>
              <a:lnSpc>
                <a:spcPct val="100000"/>
              </a:lnSpc>
              <a:defRPr sz="4800"/>
            </a:lvl1pPr>
          </a:lstStyle>
          <a:p>
            <a:r>
              <a:rPr lang="en-US"/>
              <a:t>Click to edit Master title style</a:t>
            </a:r>
          </a:p>
        </p:txBody>
      </p:sp>
      <p:sp>
        <p:nvSpPr>
          <p:cNvPr id="17" name="Text Placeholder 29">
            <a:extLst>
              <a:ext uri="{FF2B5EF4-FFF2-40B4-BE49-F238E27FC236}">
                <a16:creationId xmlns:a16="http://schemas.microsoft.com/office/drawing/2014/main" id="{7EE77493-75C4-8F00-03B8-DC4C65ACA761}"/>
              </a:ext>
            </a:extLst>
          </p:cNvPr>
          <p:cNvSpPr>
            <a:spLocks noGrp="1"/>
          </p:cNvSpPr>
          <p:nvPr>
            <p:ph type="body" sz="quarter" idx="14"/>
          </p:nvPr>
        </p:nvSpPr>
        <p:spPr>
          <a:xfrm>
            <a:off x="678032" y="3321814"/>
            <a:ext cx="4504267" cy="922867"/>
          </a:xfrm>
        </p:spPr>
        <p:txBody>
          <a:bodyPr>
            <a:normAutofit/>
          </a:bodyPr>
          <a:lstStyle>
            <a:lvl1pPr marL="0" indent="0" algn="l">
              <a:spcBef>
                <a:spcPts val="400"/>
              </a:spcBef>
              <a:buNone/>
              <a:defRPr sz="2400">
                <a:latin typeface="+mj-lt"/>
                <a:ea typeface="ADLaM Display" panose="020F0502020204030204" pitchFamily="2" charset="0"/>
                <a:cs typeface="ADLaM Display" panose="020F0502020204030204" pitchFamily="2" charset="0"/>
              </a:defRPr>
            </a:lvl1pPr>
          </a:lstStyle>
          <a:p>
            <a:pPr lvl="0"/>
            <a:r>
              <a:rPr lang="en-US"/>
              <a:t>Click to edit Master text styles</a:t>
            </a:r>
          </a:p>
        </p:txBody>
      </p:sp>
      <p:pic>
        <p:nvPicPr>
          <p:cNvPr id="2" name="Picture 1" descr="Shape&#10;&#10;AI-generated content may be incorrect.">
            <a:extLst>
              <a:ext uri="{FF2B5EF4-FFF2-40B4-BE49-F238E27FC236}">
                <a16:creationId xmlns:a16="http://schemas.microsoft.com/office/drawing/2014/main" id="{71CB407A-B8D5-9CC6-5DA0-F7A3415B7926}"/>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12804" y="5459335"/>
            <a:ext cx="1228289" cy="941465"/>
          </a:xfrm>
          <a:prstGeom prst="rect">
            <a:avLst/>
          </a:prstGeom>
        </p:spPr>
      </p:pic>
      <p:grpSp>
        <p:nvGrpSpPr>
          <p:cNvPr id="5" name="Group 5">
            <a:extLst>
              <a:ext uri="{FF2B5EF4-FFF2-40B4-BE49-F238E27FC236}">
                <a16:creationId xmlns:a16="http://schemas.microsoft.com/office/drawing/2014/main" id="{73E2119C-A9B2-19E2-4995-0BD216EE129A}"/>
              </a:ext>
            </a:extLst>
          </p:cNvPr>
          <p:cNvGrpSpPr/>
          <p:nvPr userDrawn="1"/>
        </p:nvGrpSpPr>
        <p:grpSpPr>
          <a:xfrm>
            <a:off x="762000" y="1320916"/>
            <a:ext cx="4166790" cy="269113"/>
            <a:chOff x="-411451" y="14380"/>
            <a:chExt cx="8333579" cy="538226"/>
          </a:xfrm>
        </p:grpSpPr>
        <p:sp>
          <p:nvSpPr>
            <p:cNvPr id="6" name="Freeform 6">
              <a:extLst>
                <a:ext uri="{FF2B5EF4-FFF2-40B4-BE49-F238E27FC236}">
                  <a16:creationId xmlns:a16="http://schemas.microsoft.com/office/drawing/2014/main" id="{663C47E1-69E0-A9C8-9E90-E13F4C2BB561}"/>
                </a:ext>
              </a:extLst>
            </p:cNvPr>
            <p:cNvSpPr/>
            <p:nvPr userDrawn="1"/>
          </p:nvSpPr>
          <p:spPr>
            <a:xfrm>
              <a:off x="-411451" y="14380"/>
              <a:ext cx="397276" cy="538226"/>
            </a:xfrm>
            <a:custGeom>
              <a:avLst/>
              <a:gdLst/>
              <a:ahLst/>
              <a:cxnLst/>
              <a:rect l="l" t="t" r="r" b="b"/>
              <a:pathLst>
                <a:path w="503091" h="681578">
                  <a:moveTo>
                    <a:pt x="0" y="0"/>
                  </a:moveTo>
                  <a:lnTo>
                    <a:pt x="503091" y="0"/>
                  </a:lnTo>
                  <a:lnTo>
                    <a:pt x="503091" y="681578"/>
                  </a:lnTo>
                  <a:lnTo>
                    <a:pt x="0" y="681578"/>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US" sz="533">
                <a:latin typeface="Bangers" pitchFamily="2" charset="0"/>
              </a:endParaRPr>
            </a:p>
          </p:txBody>
        </p:sp>
        <p:sp>
          <p:nvSpPr>
            <p:cNvPr id="7" name="TextBox 7">
              <a:extLst>
                <a:ext uri="{FF2B5EF4-FFF2-40B4-BE49-F238E27FC236}">
                  <a16:creationId xmlns:a16="http://schemas.microsoft.com/office/drawing/2014/main" id="{9C6EA774-3FE5-75FC-2FA9-80297BD86109}"/>
                </a:ext>
              </a:extLst>
            </p:cNvPr>
            <p:cNvSpPr txBox="1"/>
            <p:nvPr userDrawn="1"/>
          </p:nvSpPr>
          <p:spPr>
            <a:xfrm>
              <a:off x="95567" y="14380"/>
              <a:ext cx="7826561" cy="538226"/>
            </a:xfrm>
            <a:prstGeom prst="rect">
              <a:avLst/>
            </a:prstGeom>
          </p:spPr>
          <p:txBody>
            <a:bodyPr lIns="0" tIns="0" rIns="0" bIns="0" rtlCol="0" anchor="t">
              <a:spAutoFit/>
            </a:bodyPr>
            <a:lstStyle/>
            <a:p>
              <a:pPr marL="0" lvl="1">
                <a:lnSpc>
                  <a:spcPts val="2295"/>
                </a:lnSpc>
                <a:spcBef>
                  <a:spcPct val="0"/>
                </a:spcBef>
              </a:pPr>
              <a:r>
                <a:rPr lang="en-US" sz="1800" spc="60">
                  <a:solidFill>
                    <a:schemeClr val="tx1"/>
                  </a:solidFill>
                  <a:latin typeface="Barlow Condensed"/>
                  <a:ea typeface="Barlow Condensed"/>
                  <a:cs typeface="Barlow Condensed"/>
                  <a:sym typeface="Barlow Condensed"/>
                </a:rPr>
                <a:t>Hydrologic Engineering Center</a:t>
              </a:r>
            </a:p>
          </p:txBody>
        </p:sp>
      </p:grpSp>
      <p:pic>
        <p:nvPicPr>
          <p:cNvPr id="8" name="Picture 7" descr="Logo&#10;&#10;AI-generated content may be incorrect.">
            <a:extLst>
              <a:ext uri="{FF2B5EF4-FFF2-40B4-BE49-F238E27FC236}">
                <a16:creationId xmlns:a16="http://schemas.microsoft.com/office/drawing/2014/main" id="{653320D0-CF4F-AC7B-2C61-5382E754E5DA}"/>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2319810" y="5468959"/>
            <a:ext cx="822960" cy="823355"/>
          </a:xfrm>
          <a:prstGeom prst="rect">
            <a:avLst/>
          </a:prstGeom>
        </p:spPr>
      </p:pic>
    </p:spTree>
    <p:extLst>
      <p:ext uri="{BB962C8B-B14F-4D97-AF65-F5344CB8AC3E}">
        <p14:creationId xmlns:p14="http://schemas.microsoft.com/office/powerpoint/2010/main" val="1738953468"/>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Single Pic Title HEC">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50E5EDCF-DE7C-7DD4-12FC-BF766C485C11}"/>
              </a:ext>
            </a:extLst>
          </p:cNvPr>
          <p:cNvSpPr>
            <a:spLocks noGrp="1"/>
          </p:cNvSpPr>
          <p:nvPr>
            <p:ph type="pic" sz="quarter" idx="10"/>
          </p:nvPr>
        </p:nvSpPr>
        <p:spPr>
          <a:xfrm>
            <a:off x="7543800" y="880676"/>
            <a:ext cx="4160875" cy="5492693"/>
          </a:xfrm>
          <a:custGeom>
            <a:avLst/>
            <a:gdLst>
              <a:gd name="connsiteX0" fmla="*/ 0 w 10000"/>
              <a:gd name="connsiteY0" fmla="*/ 2000 h 10000"/>
              <a:gd name="connsiteX1" fmla="*/ 10000 w 10000"/>
              <a:gd name="connsiteY1" fmla="*/ 0 h 10000"/>
              <a:gd name="connsiteX2" fmla="*/ 10000 w 10000"/>
              <a:gd name="connsiteY2" fmla="*/ 10000 h 10000"/>
              <a:gd name="connsiteX3" fmla="*/ 0 w 10000"/>
              <a:gd name="connsiteY3" fmla="*/ 10000 h 10000"/>
              <a:gd name="connsiteX4" fmla="*/ 0 w 10000"/>
              <a:gd name="connsiteY4" fmla="*/ 2000 h 10000"/>
              <a:gd name="connsiteX0" fmla="*/ 2695 w 10000"/>
              <a:gd name="connsiteY0" fmla="*/ 0 h 10011"/>
              <a:gd name="connsiteX1" fmla="*/ 10000 w 10000"/>
              <a:gd name="connsiteY1" fmla="*/ 11 h 10011"/>
              <a:gd name="connsiteX2" fmla="*/ 10000 w 10000"/>
              <a:gd name="connsiteY2" fmla="*/ 10011 h 10011"/>
              <a:gd name="connsiteX3" fmla="*/ 0 w 10000"/>
              <a:gd name="connsiteY3" fmla="*/ 10011 h 10011"/>
              <a:gd name="connsiteX4" fmla="*/ 2695 w 10000"/>
              <a:gd name="connsiteY4" fmla="*/ 0 h 100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0" h="10011">
                <a:moveTo>
                  <a:pt x="2695" y="0"/>
                </a:moveTo>
                <a:lnTo>
                  <a:pt x="10000" y="11"/>
                </a:lnTo>
                <a:lnTo>
                  <a:pt x="10000" y="10011"/>
                </a:lnTo>
                <a:lnTo>
                  <a:pt x="0" y="10011"/>
                </a:lnTo>
                <a:lnTo>
                  <a:pt x="2695" y="0"/>
                </a:lnTo>
                <a:close/>
              </a:path>
            </a:pathLst>
          </a:custGeom>
        </p:spPr>
        <p:txBody>
          <a:bodyPr/>
          <a:lstStyle/>
          <a:p>
            <a:r>
              <a:rPr lang="en-US"/>
              <a:t>Click icon to add picture</a:t>
            </a:r>
          </a:p>
        </p:txBody>
      </p:sp>
      <p:sp>
        <p:nvSpPr>
          <p:cNvPr id="4" name="Title Placeholder 1">
            <a:extLst>
              <a:ext uri="{FF2B5EF4-FFF2-40B4-BE49-F238E27FC236}">
                <a16:creationId xmlns:a16="http://schemas.microsoft.com/office/drawing/2014/main" id="{98F9F79D-DCD9-686C-5143-9CD61D761E8E}"/>
              </a:ext>
            </a:extLst>
          </p:cNvPr>
          <p:cNvSpPr>
            <a:spLocks noGrp="1"/>
          </p:cNvSpPr>
          <p:nvPr>
            <p:ph type="title"/>
          </p:nvPr>
        </p:nvSpPr>
        <p:spPr>
          <a:xfrm>
            <a:off x="678032" y="1801941"/>
            <a:ext cx="6332368" cy="1325563"/>
          </a:xfrm>
          <a:prstGeom prst="rect">
            <a:avLst/>
          </a:prstGeom>
        </p:spPr>
        <p:txBody>
          <a:bodyPr vert="horz" lIns="91440" tIns="45720" rIns="91440" bIns="45720" rtlCol="0" anchor="ctr">
            <a:normAutofit/>
          </a:bodyPr>
          <a:lstStyle>
            <a:lvl1pPr>
              <a:lnSpc>
                <a:spcPct val="100000"/>
              </a:lnSpc>
              <a:defRPr sz="4800"/>
            </a:lvl1pPr>
          </a:lstStyle>
          <a:p>
            <a:r>
              <a:rPr lang="en-US"/>
              <a:t>Click to edit Master title style</a:t>
            </a:r>
          </a:p>
        </p:txBody>
      </p:sp>
      <p:sp>
        <p:nvSpPr>
          <p:cNvPr id="17" name="Text Placeholder 29">
            <a:extLst>
              <a:ext uri="{FF2B5EF4-FFF2-40B4-BE49-F238E27FC236}">
                <a16:creationId xmlns:a16="http://schemas.microsoft.com/office/drawing/2014/main" id="{7EE77493-75C4-8F00-03B8-DC4C65ACA761}"/>
              </a:ext>
            </a:extLst>
          </p:cNvPr>
          <p:cNvSpPr>
            <a:spLocks noGrp="1"/>
          </p:cNvSpPr>
          <p:nvPr>
            <p:ph type="body" sz="quarter" idx="14"/>
          </p:nvPr>
        </p:nvSpPr>
        <p:spPr>
          <a:xfrm>
            <a:off x="678032" y="3321814"/>
            <a:ext cx="4504267" cy="922867"/>
          </a:xfrm>
        </p:spPr>
        <p:txBody>
          <a:bodyPr>
            <a:normAutofit/>
          </a:bodyPr>
          <a:lstStyle>
            <a:lvl1pPr marL="0" indent="0" algn="l">
              <a:spcBef>
                <a:spcPts val="400"/>
              </a:spcBef>
              <a:buNone/>
              <a:defRPr sz="2400">
                <a:latin typeface="+mj-lt"/>
                <a:ea typeface="ADLaM Display" panose="020F0502020204030204" pitchFamily="2" charset="0"/>
                <a:cs typeface="ADLaM Display" panose="020F0502020204030204" pitchFamily="2" charset="0"/>
              </a:defRPr>
            </a:lvl1pPr>
          </a:lstStyle>
          <a:p>
            <a:pPr lvl="0"/>
            <a:r>
              <a:rPr lang="en-US"/>
              <a:t>Click to edit Master text styles</a:t>
            </a:r>
          </a:p>
        </p:txBody>
      </p:sp>
      <p:pic>
        <p:nvPicPr>
          <p:cNvPr id="5" name="Picture 4" descr="Shape&#10;&#10;AI-generated content may be incorrect.">
            <a:extLst>
              <a:ext uri="{FF2B5EF4-FFF2-40B4-BE49-F238E27FC236}">
                <a16:creationId xmlns:a16="http://schemas.microsoft.com/office/drawing/2014/main" id="{AE7D3DAF-38A5-8C0D-E490-7D2554B71295}"/>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12804" y="5459335"/>
            <a:ext cx="1228289" cy="941465"/>
          </a:xfrm>
          <a:prstGeom prst="rect">
            <a:avLst/>
          </a:prstGeom>
        </p:spPr>
      </p:pic>
      <p:grpSp>
        <p:nvGrpSpPr>
          <p:cNvPr id="6" name="Group 5">
            <a:extLst>
              <a:ext uri="{FF2B5EF4-FFF2-40B4-BE49-F238E27FC236}">
                <a16:creationId xmlns:a16="http://schemas.microsoft.com/office/drawing/2014/main" id="{5EA1984D-F204-673A-B6E5-7313CB99A6A2}"/>
              </a:ext>
            </a:extLst>
          </p:cNvPr>
          <p:cNvGrpSpPr/>
          <p:nvPr userDrawn="1"/>
        </p:nvGrpSpPr>
        <p:grpSpPr>
          <a:xfrm>
            <a:off x="762000" y="1320916"/>
            <a:ext cx="4166790" cy="269113"/>
            <a:chOff x="-411451" y="14380"/>
            <a:chExt cx="8333579" cy="538226"/>
          </a:xfrm>
        </p:grpSpPr>
        <p:sp>
          <p:nvSpPr>
            <p:cNvPr id="7" name="Freeform 6">
              <a:extLst>
                <a:ext uri="{FF2B5EF4-FFF2-40B4-BE49-F238E27FC236}">
                  <a16:creationId xmlns:a16="http://schemas.microsoft.com/office/drawing/2014/main" id="{1F7A200F-0D43-28F0-A920-DDEF293B4920}"/>
                </a:ext>
              </a:extLst>
            </p:cNvPr>
            <p:cNvSpPr/>
            <p:nvPr userDrawn="1"/>
          </p:nvSpPr>
          <p:spPr>
            <a:xfrm>
              <a:off x="-411451" y="14380"/>
              <a:ext cx="397276" cy="538226"/>
            </a:xfrm>
            <a:custGeom>
              <a:avLst/>
              <a:gdLst/>
              <a:ahLst/>
              <a:cxnLst/>
              <a:rect l="l" t="t" r="r" b="b"/>
              <a:pathLst>
                <a:path w="503091" h="681578">
                  <a:moveTo>
                    <a:pt x="0" y="0"/>
                  </a:moveTo>
                  <a:lnTo>
                    <a:pt x="503091" y="0"/>
                  </a:lnTo>
                  <a:lnTo>
                    <a:pt x="503091" y="681578"/>
                  </a:lnTo>
                  <a:lnTo>
                    <a:pt x="0" y="681578"/>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US" sz="533">
                <a:latin typeface="Bangers" pitchFamily="2" charset="0"/>
              </a:endParaRPr>
            </a:p>
          </p:txBody>
        </p:sp>
        <p:sp>
          <p:nvSpPr>
            <p:cNvPr id="9" name="TextBox 7">
              <a:extLst>
                <a:ext uri="{FF2B5EF4-FFF2-40B4-BE49-F238E27FC236}">
                  <a16:creationId xmlns:a16="http://schemas.microsoft.com/office/drawing/2014/main" id="{7D79C3D2-8566-14E7-25C6-946C519D3095}"/>
                </a:ext>
              </a:extLst>
            </p:cNvPr>
            <p:cNvSpPr txBox="1"/>
            <p:nvPr userDrawn="1"/>
          </p:nvSpPr>
          <p:spPr>
            <a:xfrm>
              <a:off x="95567" y="14380"/>
              <a:ext cx="7826561" cy="538226"/>
            </a:xfrm>
            <a:prstGeom prst="rect">
              <a:avLst/>
            </a:prstGeom>
          </p:spPr>
          <p:txBody>
            <a:bodyPr lIns="0" tIns="0" rIns="0" bIns="0" rtlCol="0" anchor="t">
              <a:spAutoFit/>
            </a:bodyPr>
            <a:lstStyle/>
            <a:p>
              <a:pPr marL="0" lvl="1">
                <a:lnSpc>
                  <a:spcPts val="2295"/>
                </a:lnSpc>
                <a:spcBef>
                  <a:spcPct val="0"/>
                </a:spcBef>
              </a:pPr>
              <a:r>
                <a:rPr lang="en-US" sz="1800" spc="60">
                  <a:solidFill>
                    <a:schemeClr val="tx1"/>
                  </a:solidFill>
                  <a:latin typeface="Barlow Condensed"/>
                  <a:ea typeface="Barlow Condensed"/>
                  <a:cs typeface="Barlow Condensed"/>
                  <a:sym typeface="Barlow Condensed"/>
                </a:rPr>
                <a:t>Hydrologic Engineering Center</a:t>
              </a:r>
            </a:p>
          </p:txBody>
        </p:sp>
      </p:grpSp>
      <p:pic>
        <p:nvPicPr>
          <p:cNvPr id="10" name="Picture 9" descr="A picture containing text, glass, porcelain&#10;&#10;AI-generated content may be incorrect.">
            <a:extLst>
              <a:ext uri="{FF2B5EF4-FFF2-40B4-BE49-F238E27FC236}">
                <a16:creationId xmlns:a16="http://schemas.microsoft.com/office/drawing/2014/main" id="{BDD2B053-B7A9-7CA0-AE8D-23E17E2C4D93}"/>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2409786" y="5714381"/>
            <a:ext cx="1228289" cy="658988"/>
          </a:xfrm>
          <a:prstGeom prst="rect">
            <a:avLst/>
          </a:prstGeom>
        </p:spPr>
      </p:pic>
    </p:spTree>
    <p:extLst>
      <p:ext uri="{BB962C8B-B14F-4D97-AF65-F5344CB8AC3E}">
        <p14:creationId xmlns:p14="http://schemas.microsoft.com/office/powerpoint/2010/main" val="2014024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HEX Title 2 Beaver">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93466704-B141-92AE-7EFC-CDA51172D0CD}"/>
              </a:ext>
            </a:extLst>
          </p:cNvPr>
          <p:cNvSpPr>
            <a:spLocks noGrp="1"/>
          </p:cNvSpPr>
          <p:nvPr>
            <p:ph type="pic" sz="quarter" idx="10"/>
          </p:nvPr>
        </p:nvSpPr>
        <p:spPr>
          <a:xfrm>
            <a:off x="7950201" y="545347"/>
            <a:ext cx="3161859" cy="2738028"/>
          </a:xfrm>
          <a:prstGeom prst="hexagon">
            <a:avLst>
              <a:gd name="adj" fmla="val 29016"/>
              <a:gd name="vf" fmla="val 115470"/>
            </a:avLst>
          </a:prstGeom>
          <a:ln w="28575">
            <a:noFill/>
          </a:ln>
        </p:spPr>
        <p:txBody>
          <a:bodyPr/>
          <a:lstStyle/>
          <a:p>
            <a:r>
              <a:rPr lang="en-US"/>
              <a:t>Click icon to add picture</a:t>
            </a:r>
          </a:p>
        </p:txBody>
      </p:sp>
      <p:sp>
        <p:nvSpPr>
          <p:cNvPr id="33" name="Title Placeholder 1">
            <a:extLst>
              <a:ext uri="{FF2B5EF4-FFF2-40B4-BE49-F238E27FC236}">
                <a16:creationId xmlns:a16="http://schemas.microsoft.com/office/drawing/2014/main" id="{9399CB9F-8EAC-1D05-F4A9-C88203933D86}"/>
              </a:ext>
            </a:extLst>
          </p:cNvPr>
          <p:cNvSpPr>
            <a:spLocks noGrp="1"/>
          </p:cNvSpPr>
          <p:nvPr>
            <p:ph type="title"/>
          </p:nvPr>
        </p:nvSpPr>
        <p:spPr>
          <a:xfrm>
            <a:off x="678032" y="1801941"/>
            <a:ext cx="6332368" cy="1325563"/>
          </a:xfrm>
          <a:prstGeom prst="rect">
            <a:avLst/>
          </a:prstGeom>
        </p:spPr>
        <p:txBody>
          <a:bodyPr vert="horz" lIns="91440" tIns="45720" rIns="91440" bIns="45720" rtlCol="0" anchor="ctr">
            <a:normAutofit/>
          </a:bodyPr>
          <a:lstStyle>
            <a:lvl1pPr>
              <a:lnSpc>
                <a:spcPct val="100000"/>
              </a:lnSpc>
              <a:defRPr sz="4800"/>
            </a:lvl1pPr>
          </a:lstStyle>
          <a:p>
            <a:r>
              <a:rPr lang="en-US"/>
              <a:t>Click to edit Master title style</a:t>
            </a:r>
          </a:p>
        </p:txBody>
      </p:sp>
      <p:sp>
        <p:nvSpPr>
          <p:cNvPr id="13" name="Picture Placeholder 2">
            <a:extLst>
              <a:ext uri="{FF2B5EF4-FFF2-40B4-BE49-F238E27FC236}">
                <a16:creationId xmlns:a16="http://schemas.microsoft.com/office/drawing/2014/main" id="{1DC168C6-2479-B940-1D5F-2CAB493477F3}"/>
              </a:ext>
            </a:extLst>
          </p:cNvPr>
          <p:cNvSpPr>
            <a:spLocks noGrp="1"/>
          </p:cNvSpPr>
          <p:nvPr>
            <p:ph type="pic" sz="quarter" idx="12"/>
          </p:nvPr>
        </p:nvSpPr>
        <p:spPr>
          <a:xfrm>
            <a:off x="7950201" y="3450939"/>
            <a:ext cx="3161859" cy="2738028"/>
          </a:xfrm>
          <a:prstGeom prst="hexagon">
            <a:avLst>
              <a:gd name="adj" fmla="val 29016"/>
              <a:gd name="vf" fmla="val 115470"/>
            </a:avLst>
          </a:prstGeom>
          <a:ln w="28575">
            <a:noFill/>
          </a:ln>
        </p:spPr>
        <p:txBody>
          <a:bodyPr/>
          <a:lstStyle/>
          <a:p>
            <a:r>
              <a:rPr lang="en-US"/>
              <a:t>Click icon to add picture</a:t>
            </a:r>
          </a:p>
        </p:txBody>
      </p:sp>
      <p:sp>
        <p:nvSpPr>
          <p:cNvPr id="14" name="Picture Placeholder 2">
            <a:extLst>
              <a:ext uri="{FF2B5EF4-FFF2-40B4-BE49-F238E27FC236}">
                <a16:creationId xmlns:a16="http://schemas.microsoft.com/office/drawing/2014/main" id="{284F6DBD-4795-0AD5-D3A0-FE0CCE32FF6A}"/>
              </a:ext>
            </a:extLst>
          </p:cNvPr>
          <p:cNvSpPr>
            <a:spLocks noGrp="1"/>
          </p:cNvSpPr>
          <p:nvPr>
            <p:ph type="pic" sz="quarter" idx="13"/>
          </p:nvPr>
        </p:nvSpPr>
        <p:spPr>
          <a:xfrm>
            <a:off x="10455197" y="1988963"/>
            <a:ext cx="3161859" cy="2738028"/>
          </a:xfrm>
          <a:prstGeom prst="hexagon">
            <a:avLst>
              <a:gd name="adj" fmla="val 29016"/>
              <a:gd name="vf" fmla="val 115470"/>
            </a:avLst>
          </a:prstGeom>
          <a:ln w="28575">
            <a:noFill/>
          </a:ln>
        </p:spPr>
        <p:txBody>
          <a:bodyPr/>
          <a:lstStyle/>
          <a:p>
            <a:r>
              <a:rPr lang="en-US"/>
              <a:t>Click icon to add picture</a:t>
            </a:r>
          </a:p>
        </p:txBody>
      </p:sp>
      <p:sp>
        <p:nvSpPr>
          <p:cNvPr id="18" name="Hexagon 17">
            <a:extLst>
              <a:ext uri="{FF2B5EF4-FFF2-40B4-BE49-F238E27FC236}">
                <a16:creationId xmlns:a16="http://schemas.microsoft.com/office/drawing/2014/main" id="{A0E0FD48-4D41-5810-BCA5-51341C2A9851}"/>
              </a:ext>
            </a:extLst>
          </p:cNvPr>
          <p:cNvSpPr/>
          <p:nvPr/>
        </p:nvSpPr>
        <p:spPr>
          <a:xfrm>
            <a:off x="10477941" y="-931058"/>
            <a:ext cx="3161859" cy="2738028"/>
          </a:xfrm>
          <a:prstGeom prst="hexagon">
            <a:avLst>
              <a:gd name="adj" fmla="val 29151"/>
              <a:gd name="vf" fmla="val 115470"/>
            </a:avLst>
          </a:prstGeom>
          <a:noFill/>
          <a:ln w="9525">
            <a:solidFill>
              <a:srgbClr val="80BDD9"/>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19" name="Hexagon 18">
            <a:extLst>
              <a:ext uri="{FF2B5EF4-FFF2-40B4-BE49-F238E27FC236}">
                <a16:creationId xmlns:a16="http://schemas.microsoft.com/office/drawing/2014/main" id="{26CAF977-9BA3-7EE1-4115-EABA845ACE47}"/>
              </a:ext>
            </a:extLst>
          </p:cNvPr>
          <p:cNvSpPr/>
          <p:nvPr/>
        </p:nvSpPr>
        <p:spPr>
          <a:xfrm>
            <a:off x="10477941" y="4908987"/>
            <a:ext cx="3161859" cy="2738028"/>
          </a:xfrm>
          <a:prstGeom prst="hexagon">
            <a:avLst>
              <a:gd name="adj" fmla="val 28821"/>
              <a:gd name="vf" fmla="val 115470"/>
            </a:avLst>
          </a:prstGeom>
          <a:solidFill>
            <a:srgbClr val="80BDD9"/>
          </a:solidFill>
          <a:ln w="952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0" name="Hexagon 19">
            <a:extLst>
              <a:ext uri="{FF2B5EF4-FFF2-40B4-BE49-F238E27FC236}">
                <a16:creationId xmlns:a16="http://schemas.microsoft.com/office/drawing/2014/main" id="{18C6D227-44EB-0CBF-F216-84060DCBE399}"/>
              </a:ext>
            </a:extLst>
          </p:cNvPr>
          <p:cNvSpPr/>
          <p:nvPr/>
        </p:nvSpPr>
        <p:spPr>
          <a:xfrm>
            <a:off x="7950201" y="6373371"/>
            <a:ext cx="3161859" cy="2738028"/>
          </a:xfrm>
          <a:prstGeom prst="hexagon">
            <a:avLst>
              <a:gd name="adj" fmla="val 29477"/>
              <a:gd name="vf" fmla="val 115470"/>
            </a:avLst>
          </a:prstGeom>
          <a:noFill/>
          <a:ln w="9525">
            <a:solidFill>
              <a:srgbClr val="80BDD9"/>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1" name="Hexagon 20">
            <a:extLst>
              <a:ext uri="{FF2B5EF4-FFF2-40B4-BE49-F238E27FC236}">
                <a16:creationId xmlns:a16="http://schemas.microsoft.com/office/drawing/2014/main" id="{A030E0DB-1C79-4147-622C-D7A4DB8EF1C2}"/>
              </a:ext>
            </a:extLst>
          </p:cNvPr>
          <p:cNvSpPr/>
          <p:nvPr/>
        </p:nvSpPr>
        <p:spPr>
          <a:xfrm>
            <a:off x="7950201" y="-2374674"/>
            <a:ext cx="3161859" cy="2738028"/>
          </a:xfrm>
          <a:prstGeom prst="hexagon">
            <a:avLst>
              <a:gd name="adj" fmla="val 29477"/>
              <a:gd name="vf" fmla="val 115470"/>
            </a:avLst>
          </a:prstGeom>
          <a:solidFill>
            <a:srgbClr val="80BDD9"/>
          </a:solidFill>
          <a:ln w="952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6" name="Freeform 7">
            <a:extLst>
              <a:ext uri="{FF2B5EF4-FFF2-40B4-BE49-F238E27FC236}">
                <a16:creationId xmlns:a16="http://schemas.microsoft.com/office/drawing/2014/main" id="{C46574F1-289E-069C-3308-0C7095E848B6}"/>
              </a:ext>
            </a:extLst>
          </p:cNvPr>
          <p:cNvSpPr/>
          <p:nvPr/>
        </p:nvSpPr>
        <p:spPr>
          <a:xfrm>
            <a:off x="812804" y="5437313"/>
            <a:ext cx="1228289" cy="940017"/>
          </a:xfrm>
          <a:custGeom>
            <a:avLst/>
            <a:gdLst/>
            <a:ahLst/>
            <a:cxnLst/>
            <a:rect l="l" t="t" r="r" b="b"/>
            <a:pathLst>
              <a:path w="1948294" h="1491041">
                <a:moveTo>
                  <a:pt x="0" y="0"/>
                </a:moveTo>
                <a:lnTo>
                  <a:pt x="1948294" y="0"/>
                </a:lnTo>
                <a:lnTo>
                  <a:pt x="1948294" y="1491041"/>
                </a:lnTo>
                <a:lnTo>
                  <a:pt x="0" y="1491041"/>
                </a:lnTo>
                <a:lnTo>
                  <a:pt x="0" y="0"/>
                </a:lnTo>
                <a:close/>
              </a:path>
            </a:pathLst>
          </a:custGeom>
          <a:blipFill>
            <a:blip r:embed="rId2"/>
            <a:stretch>
              <a:fillRect/>
            </a:stretch>
          </a:blipFill>
        </p:spPr>
        <p:txBody>
          <a:bodyPr/>
          <a:lstStyle/>
          <a:p>
            <a:endParaRPr lang="en-US" sz="600"/>
          </a:p>
        </p:txBody>
      </p:sp>
      <p:grpSp>
        <p:nvGrpSpPr>
          <p:cNvPr id="12" name="Group 5">
            <a:extLst>
              <a:ext uri="{FF2B5EF4-FFF2-40B4-BE49-F238E27FC236}">
                <a16:creationId xmlns:a16="http://schemas.microsoft.com/office/drawing/2014/main" id="{EB9387D5-8BFD-A555-F413-E7A481884431}"/>
              </a:ext>
            </a:extLst>
          </p:cNvPr>
          <p:cNvGrpSpPr/>
          <p:nvPr/>
        </p:nvGrpSpPr>
        <p:grpSpPr>
          <a:xfrm>
            <a:off x="762000" y="1320916"/>
            <a:ext cx="4166790" cy="269113"/>
            <a:chOff x="-411451" y="14380"/>
            <a:chExt cx="8333579" cy="538226"/>
          </a:xfrm>
        </p:grpSpPr>
        <p:sp>
          <p:nvSpPr>
            <p:cNvPr id="15" name="Freeform 6">
              <a:extLst>
                <a:ext uri="{FF2B5EF4-FFF2-40B4-BE49-F238E27FC236}">
                  <a16:creationId xmlns:a16="http://schemas.microsoft.com/office/drawing/2014/main" id="{9FD3463A-DAAD-6AF0-3617-DB48D3A81E42}"/>
                </a:ext>
              </a:extLst>
            </p:cNvPr>
            <p:cNvSpPr/>
            <p:nvPr userDrawn="1"/>
          </p:nvSpPr>
          <p:spPr>
            <a:xfrm>
              <a:off x="-411451" y="14380"/>
              <a:ext cx="397276" cy="538226"/>
            </a:xfrm>
            <a:custGeom>
              <a:avLst/>
              <a:gdLst/>
              <a:ahLst/>
              <a:cxnLst/>
              <a:rect l="l" t="t" r="r" b="b"/>
              <a:pathLst>
                <a:path w="503091" h="681578">
                  <a:moveTo>
                    <a:pt x="0" y="0"/>
                  </a:moveTo>
                  <a:lnTo>
                    <a:pt x="503091" y="0"/>
                  </a:lnTo>
                  <a:lnTo>
                    <a:pt x="503091" y="681578"/>
                  </a:lnTo>
                  <a:lnTo>
                    <a:pt x="0" y="681578"/>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US" sz="533">
                <a:latin typeface="Bangers" pitchFamily="2" charset="0"/>
              </a:endParaRPr>
            </a:p>
          </p:txBody>
        </p:sp>
        <p:sp>
          <p:nvSpPr>
            <p:cNvPr id="16" name="TextBox 7">
              <a:extLst>
                <a:ext uri="{FF2B5EF4-FFF2-40B4-BE49-F238E27FC236}">
                  <a16:creationId xmlns:a16="http://schemas.microsoft.com/office/drawing/2014/main" id="{3F1E8B24-7D45-3106-A828-7B78AA1AD4BF}"/>
                </a:ext>
              </a:extLst>
            </p:cNvPr>
            <p:cNvSpPr txBox="1"/>
            <p:nvPr userDrawn="1"/>
          </p:nvSpPr>
          <p:spPr>
            <a:xfrm>
              <a:off x="95567" y="14380"/>
              <a:ext cx="7826561" cy="538226"/>
            </a:xfrm>
            <a:prstGeom prst="rect">
              <a:avLst/>
            </a:prstGeom>
          </p:spPr>
          <p:txBody>
            <a:bodyPr lIns="0" tIns="0" rIns="0" bIns="0" rtlCol="0" anchor="t">
              <a:spAutoFit/>
            </a:bodyPr>
            <a:lstStyle/>
            <a:p>
              <a:pPr marL="0" lvl="1">
                <a:lnSpc>
                  <a:spcPts val="2295"/>
                </a:lnSpc>
                <a:spcBef>
                  <a:spcPct val="0"/>
                </a:spcBef>
              </a:pPr>
              <a:r>
                <a:rPr lang="en-US" sz="1800" spc="60">
                  <a:solidFill>
                    <a:srgbClr val="FFFFFF"/>
                  </a:solidFill>
                  <a:latin typeface="Barlow Condensed"/>
                  <a:ea typeface="Barlow Condensed"/>
                  <a:cs typeface="Barlow Condensed"/>
                  <a:sym typeface="Barlow Condensed"/>
                </a:rPr>
                <a:t>Hydrologic Engineering Center</a:t>
              </a:r>
            </a:p>
          </p:txBody>
        </p:sp>
      </p:grpSp>
      <p:sp>
        <p:nvSpPr>
          <p:cNvPr id="17" name="Text Placeholder 29">
            <a:extLst>
              <a:ext uri="{FF2B5EF4-FFF2-40B4-BE49-F238E27FC236}">
                <a16:creationId xmlns:a16="http://schemas.microsoft.com/office/drawing/2014/main" id="{5BC05279-EE01-0D5D-E525-A0B6E0054F59}"/>
              </a:ext>
            </a:extLst>
          </p:cNvPr>
          <p:cNvSpPr>
            <a:spLocks noGrp="1"/>
          </p:cNvSpPr>
          <p:nvPr>
            <p:ph type="body" sz="quarter" idx="14"/>
          </p:nvPr>
        </p:nvSpPr>
        <p:spPr>
          <a:xfrm>
            <a:off x="678032" y="3321814"/>
            <a:ext cx="4504267" cy="922867"/>
          </a:xfrm>
        </p:spPr>
        <p:txBody>
          <a:bodyPr>
            <a:normAutofit/>
          </a:bodyPr>
          <a:lstStyle>
            <a:lvl1pPr marL="0" indent="0" algn="l">
              <a:spcBef>
                <a:spcPts val="400"/>
              </a:spcBef>
              <a:buNone/>
              <a:defRPr sz="2400">
                <a:latin typeface="+mj-lt"/>
                <a:ea typeface="ADLaM Display" panose="020F0502020204030204" pitchFamily="2" charset="0"/>
                <a:cs typeface="ADLaM Display" panose="020F0502020204030204" pitchFamily="2" charset="0"/>
              </a:defRPr>
            </a:lvl1pPr>
          </a:lstStyle>
          <a:p>
            <a:pPr lvl="0"/>
            <a:r>
              <a:rPr lang="en-US"/>
              <a:t>Click to edit Master text styles</a:t>
            </a:r>
          </a:p>
        </p:txBody>
      </p:sp>
      <p:pic>
        <p:nvPicPr>
          <p:cNvPr id="5" name="Picture 4" descr="Logo&#10;&#10;AI-generated content may be incorrect.">
            <a:extLst>
              <a:ext uri="{FF2B5EF4-FFF2-40B4-BE49-F238E27FC236}">
                <a16:creationId xmlns:a16="http://schemas.microsoft.com/office/drawing/2014/main" id="{86264E49-6468-CB65-BB9B-C6C310E7BFE7}"/>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319810" y="5469837"/>
            <a:ext cx="822960" cy="822581"/>
          </a:xfrm>
          <a:prstGeom prst="rect">
            <a:avLst/>
          </a:prstGeom>
        </p:spPr>
      </p:pic>
    </p:spTree>
    <p:extLst>
      <p:ext uri="{BB962C8B-B14F-4D97-AF65-F5344CB8AC3E}">
        <p14:creationId xmlns:p14="http://schemas.microsoft.com/office/powerpoint/2010/main" val="1689946271"/>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Blank Title Beaver">
    <p:spTree>
      <p:nvGrpSpPr>
        <p:cNvPr id="1" name=""/>
        <p:cNvGrpSpPr/>
        <p:nvPr/>
      </p:nvGrpSpPr>
      <p:grpSpPr>
        <a:xfrm>
          <a:off x="0" y="0"/>
          <a:ext cx="0" cy="0"/>
          <a:chOff x="0" y="0"/>
          <a:chExt cx="0" cy="0"/>
        </a:xfrm>
      </p:grpSpPr>
      <p:sp>
        <p:nvSpPr>
          <p:cNvPr id="12" name="Title Placeholder 1">
            <a:extLst>
              <a:ext uri="{FF2B5EF4-FFF2-40B4-BE49-F238E27FC236}">
                <a16:creationId xmlns:a16="http://schemas.microsoft.com/office/drawing/2014/main" id="{313DD840-BD8C-45CC-3C9F-BF276FF58878}"/>
              </a:ext>
            </a:extLst>
          </p:cNvPr>
          <p:cNvSpPr>
            <a:spLocks noGrp="1"/>
          </p:cNvSpPr>
          <p:nvPr>
            <p:ph type="title"/>
          </p:nvPr>
        </p:nvSpPr>
        <p:spPr>
          <a:xfrm>
            <a:off x="678032" y="1801941"/>
            <a:ext cx="7703967" cy="1325563"/>
          </a:xfrm>
          <a:prstGeom prst="rect">
            <a:avLst/>
          </a:prstGeom>
        </p:spPr>
        <p:txBody>
          <a:bodyPr vert="horz" lIns="91440" tIns="45720" rIns="91440" bIns="45720" rtlCol="0" anchor="ctr">
            <a:noAutofit/>
          </a:bodyPr>
          <a:lstStyle>
            <a:lvl1pPr>
              <a:lnSpc>
                <a:spcPct val="100000"/>
              </a:lnSpc>
              <a:defRPr sz="4800"/>
            </a:lvl1pPr>
          </a:lstStyle>
          <a:p>
            <a:r>
              <a:rPr lang="en-US"/>
              <a:t>Click to edit Master title style</a:t>
            </a:r>
          </a:p>
        </p:txBody>
      </p:sp>
      <p:sp>
        <p:nvSpPr>
          <p:cNvPr id="11" name="Text Placeholder 29">
            <a:extLst>
              <a:ext uri="{FF2B5EF4-FFF2-40B4-BE49-F238E27FC236}">
                <a16:creationId xmlns:a16="http://schemas.microsoft.com/office/drawing/2014/main" id="{5F58B4BC-5892-6350-F1FB-38637E5019CE}"/>
              </a:ext>
            </a:extLst>
          </p:cNvPr>
          <p:cNvSpPr>
            <a:spLocks noGrp="1"/>
          </p:cNvSpPr>
          <p:nvPr>
            <p:ph type="body" sz="quarter" idx="14"/>
          </p:nvPr>
        </p:nvSpPr>
        <p:spPr>
          <a:xfrm>
            <a:off x="678032" y="3321814"/>
            <a:ext cx="4504267" cy="922867"/>
          </a:xfrm>
        </p:spPr>
        <p:txBody>
          <a:bodyPr>
            <a:normAutofit/>
          </a:bodyPr>
          <a:lstStyle>
            <a:lvl1pPr marL="0" indent="0" algn="l">
              <a:spcBef>
                <a:spcPts val="400"/>
              </a:spcBef>
              <a:buNone/>
              <a:defRPr sz="2400">
                <a:latin typeface="+mj-lt"/>
                <a:ea typeface="ADLaM Display" panose="020F0502020204030204" pitchFamily="2" charset="0"/>
                <a:cs typeface="ADLaM Display" panose="020F0502020204030204" pitchFamily="2" charset="0"/>
              </a:defRPr>
            </a:lvl1pPr>
          </a:lstStyle>
          <a:p>
            <a:pPr lvl="0"/>
            <a:r>
              <a:rPr lang="en-US"/>
              <a:t>Click to edit Master text styles</a:t>
            </a:r>
          </a:p>
        </p:txBody>
      </p:sp>
      <p:pic>
        <p:nvPicPr>
          <p:cNvPr id="4" name="Picture 3" descr="Shape&#10;&#10;AI-generated content may be incorrect.">
            <a:extLst>
              <a:ext uri="{FF2B5EF4-FFF2-40B4-BE49-F238E27FC236}">
                <a16:creationId xmlns:a16="http://schemas.microsoft.com/office/drawing/2014/main" id="{76494886-BA2A-501C-CC68-D561836435EB}"/>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12804" y="5459335"/>
            <a:ext cx="1228289" cy="941465"/>
          </a:xfrm>
          <a:prstGeom prst="rect">
            <a:avLst/>
          </a:prstGeom>
        </p:spPr>
      </p:pic>
      <p:grpSp>
        <p:nvGrpSpPr>
          <p:cNvPr id="5" name="Group 5">
            <a:extLst>
              <a:ext uri="{FF2B5EF4-FFF2-40B4-BE49-F238E27FC236}">
                <a16:creationId xmlns:a16="http://schemas.microsoft.com/office/drawing/2014/main" id="{61827536-4746-98EE-B492-DFEEB597296E}"/>
              </a:ext>
            </a:extLst>
          </p:cNvPr>
          <p:cNvGrpSpPr/>
          <p:nvPr userDrawn="1"/>
        </p:nvGrpSpPr>
        <p:grpSpPr>
          <a:xfrm>
            <a:off x="762000" y="1320916"/>
            <a:ext cx="4166790" cy="269113"/>
            <a:chOff x="-411451" y="14380"/>
            <a:chExt cx="8333579" cy="538226"/>
          </a:xfrm>
        </p:grpSpPr>
        <p:sp>
          <p:nvSpPr>
            <p:cNvPr id="6" name="Freeform 6">
              <a:extLst>
                <a:ext uri="{FF2B5EF4-FFF2-40B4-BE49-F238E27FC236}">
                  <a16:creationId xmlns:a16="http://schemas.microsoft.com/office/drawing/2014/main" id="{8A665C6B-5673-7236-8C66-5755D3E4AFDD}"/>
                </a:ext>
              </a:extLst>
            </p:cNvPr>
            <p:cNvSpPr/>
            <p:nvPr userDrawn="1"/>
          </p:nvSpPr>
          <p:spPr>
            <a:xfrm>
              <a:off x="-411451" y="14380"/>
              <a:ext cx="397276" cy="538226"/>
            </a:xfrm>
            <a:custGeom>
              <a:avLst/>
              <a:gdLst/>
              <a:ahLst/>
              <a:cxnLst/>
              <a:rect l="l" t="t" r="r" b="b"/>
              <a:pathLst>
                <a:path w="503091" h="681578">
                  <a:moveTo>
                    <a:pt x="0" y="0"/>
                  </a:moveTo>
                  <a:lnTo>
                    <a:pt x="503091" y="0"/>
                  </a:lnTo>
                  <a:lnTo>
                    <a:pt x="503091" y="681578"/>
                  </a:lnTo>
                  <a:lnTo>
                    <a:pt x="0" y="681578"/>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US" sz="533">
                <a:latin typeface="Bangers" pitchFamily="2" charset="0"/>
              </a:endParaRPr>
            </a:p>
          </p:txBody>
        </p:sp>
        <p:sp>
          <p:nvSpPr>
            <p:cNvPr id="7" name="TextBox 7">
              <a:extLst>
                <a:ext uri="{FF2B5EF4-FFF2-40B4-BE49-F238E27FC236}">
                  <a16:creationId xmlns:a16="http://schemas.microsoft.com/office/drawing/2014/main" id="{DD107866-D107-1988-DD96-353C8D977221}"/>
                </a:ext>
              </a:extLst>
            </p:cNvPr>
            <p:cNvSpPr txBox="1"/>
            <p:nvPr userDrawn="1"/>
          </p:nvSpPr>
          <p:spPr>
            <a:xfrm>
              <a:off x="95567" y="14380"/>
              <a:ext cx="7826561" cy="538226"/>
            </a:xfrm>
            <a:prstGeom prst="rect">
              <a:avLst/>
            </a:prstGeom>
          </p:spPr>
          <p:txBody>
            <a:bodyPr lIns="0" tIns="0" rIns="0" bIns="0" rtlCol="0" anchor="t">
              <a:spAutoFit/>
            </a:bodyPr>
            <a:lstStyle/>
            <a:p>
              <a:pPr marL="0" lvl="1">
                <a:lnSpc>
                  <a:spcPts val="2295"/>
                </a:lnSpc>
                <a:spcBef>
                  <a:spcPct val="0"/>
                </a:spcBef>
              </a:pPr>
              <a:r>
                <a:rPr lang="en-US" sz="1800" spc="60">
                  <a:solidFill>
                    <a:schemeClr val="tx1"/>
                  </a:solidFill>
                  <a:latin typeface="Barlow Condensed"/>
                  <a:ea typeface="Barlow Condensed"/>
                  <a:cs typeface="Barlow Condensed"/>
                  <a:sym typeface="Barlow Condensed"/>
                </a:rPr>
                <a:t>Hydrologic Engineering Center</a:t>
              </a:r>
            </a:p>
          </p:txBody>
        </p:sp>
      </p:grpSp>
      <p:pic>
        <p:nvPicPr>
          <p:cNvPr id="2" name="Picture 1" descr="Logo&#10;&#10;AI-generated content may be incorrect.">
            <a:extLst>
              <a:ext uri="{FF2B5EF4-FFF2-40B4-BE49-F238E27FC236}">
                <a16:creationId xmlns:a16="http://schemas.microsoft.com/office/drawing/2014/main" id="{9CF12066-B7A0-B955-0F37-C39B8940630D}"/>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2319810" y="5468959"/>
            <a:ext cx="822960" cy="823355"/>
          </a:xfrm>
          <a:prstGeom prst="rect">
            <a:avLst/>
          </a:prstGeom>
        </p:spPr>
      </p:pic>
    </p:spTree>
    <p:extLst>
      <p:ext uri="{BB962C8B-B14F-4D97-AF65-F5344CB8AC3E}">
        <p14:creationId xmlns:p14="http://schemas.microsoft.com/office/powerpoint/2010/main" val="2775708991"/>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Blank Title HEC">
    <p:spTree>
      <p:nvGrpSpPr>
        <p:cNvPr id="1" name=""/>
        <p:cNvGrpSpPr/>
        <p:nvPr/>
      </p:nvGrpSpPr>
      <p:grpSpPr>
        <a:xfrm>
          <a:off x="0" y="0"/>
          <a:ext cx="0" cy="0"/>
          <a:chOff x="0" y="0"/>
          <a:chExt cx="0" cy="0"/>
        </a:xfrm>
      </p:grpSpPr>
      <p:sp>
        <p:nvSpPr>
          <p:cNvPr id="12" name="Title Placeholder 1">
            <a:extLst>
              <a:ext uri="{FF2B5EF4-FFF2-40B4-BE49-F238E27FC236}">
                <a16:creationId xmlns:a16="http://schemas.microsoft.com/office/drawing/2014/main" id="{313DD840-BD8C-45CC-3C9F-BF276FF58878}"/>
              </a:ext>
            </a:extLst>
          </p:cNvPr>
          <p:cNvSpPr>
            <a:spLocks noGrp="1"/>
          </p:cNvSpPr>
          <p:nvPr>
            <p:ph type="title"/>
          </p:nvPr>
        </p:nvSpPr>
        <p:spPr>
          <a:xfrm>
            <a:off x="678032" y="1801941"/>
            <a:ext cx="7703967" cy="1325563"/>
          </a:xfrm>
          <a:prstGeom prst="rect">
            <a:avLst/>
          </a:prstGeom>
        </p:spPr>
        <p:txBody>
          <a:bodyPr vert="horz" lIns="91440" tIns="45720" rIns="91440" bIns="45720" rtlCol="0" anchor="ctr">
            <a:noAutofit/>
          </a:bodyPr>
          <a:lstStyle>
            <a:lvl1pPr>
              <a:lnSpc>
                <a:spcPct val="100000"/>
              </a:lnSpc>
              <a:defRPr sz="4800"/>
            </a:lvl1pPr>
          </a:lstStyle>
          <a:p>
            <a:r>
              <a:rPr lang="en-US"/>
              <a:t>Click to edit Master title style</a:t>
            </a:r>
          </a:p>
        </p:txBody>
      </p:sp>
      <p:sp>
        <p:nvSpPr>
          <p:cNvPr id="11" name="Text Placeholder 29">
            <a:extLst>
              <a:ext uri="{FF2B5EF4-FFF2-40B4-BE49-F238E27FC236}">
                <a16:creationId xmlns:a16="http://schemas.microsoft.com/office/drawing/2014/main" id="{5F58B4BC-5892-6350-F1FB-38637E5019CE}"/>
              </a:ext>
            </a:extLst>
          </p:cNvPr>
          <p:cNvSpPr>
            <a:spLocks noGrp="1"/>
          </p:cNvSpPr>
          <p:nvPr>
            <p:ph type="body" sz="quarter" idx="14"/>
          </p:nvPr>
        </p:nvSpPr>
        <p:spPr>
          <a:xfrm>
            <a:off x="678032" y="3321814"/>
            <a:ext cx="4504267" cy="922867"/>
          </a:xfrm>
        </p:spPr>
        <p:txBody>
          <a:bodyPr>
            <a:normAutofit/>
          </a:bodyPr>
          <a:lstStyle>
            <a:lvl1pPr marL="0" indent="0" algn="l">
              <a:spcBef>
                <a:spcPts val="400"/>
              </a:spcBef>
              <a:buNone/>
              <a:defRPr sz="2400">
                <a:latin typeface="+mj-lt"/>
                <a:ea typeface="ADLaM Display" panose="020F0502020204030204" pitchFamily="2" charset="0"/>
                <a:cs typeface="ADLaM Display" panose="020F0502020204030204" pitchFamily="2" charset="0"/>
              </a:defRPr>
            </a:lvl1pPr>
          </a:lstStyle>
          <a:p>
            <a:pPr lvl="0"/>
            <a:r>
              <a:rPr lang="en-US"/>
              <a:t>Click to edit Master text styles</a:t>
            </a:r>
          </a:p>
        </p:txBody>
      </p:sp>
      <p:pic>
        <p:nvPicPr>
          <p:cNvPr id="3" name="Picture 2" descr="Shape&#10;&#10;AI-generated content may be incorrect.">
            <a:extLst>
              <a:ext uri="{FF2B5EF4-FFF2-40B4-BE49-F238E27FC236}">
                <a16:creationId xmlns:a16="http://schemas.microsoft.com/office/drawing/2014/main" id="{BCA86905-5D00-2294-62A3-A22FCEBC3759}"/>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12804" y="5459335"/>
            <a:ext cx="1228289" cy="941465"/>
          </a:xfrm>
          <a:prstGeom prst="rect">
            <a:avLst/>
          </a:prstGeom>
        </p:spPr>
      </p:pic>
      <p:grpSp>
        <p:nvGrpSpPr>
          <p:cNvPr id="4" name="Group 5">
            <a:extLst>
              <a:ext uri="{FF2B5EF4-FFF2-40B4-BE49-F238E27FC236}">
                <a16:creationId xmlns:a16="http://schemas.microsoft.com/office/drawing/2014/main" id="{AF58C1B7-FF70-7096-AB2E-DFE16C4278D9}"/>
              </a:ext>
            </a:extLst>
          </p:cNvPr>
          <p:cNvGrpSpPr/>
          <p:nvPr userDrawn="1"/>
        </p:nvGrpSpPr>
        <p:grpSpPr>
          <a:xfrm>
            <a:off x="762000" y="1320916"/>
            <a:ext cx="4166790" cy="269113"/>
            <a:chOff x="-411451" y="14380"/>
            <a:chExt cx="8333579" cy="538226"/>
          </a:xfrm>
        </p:grpSpPr>
        <p:sp>
          <p:nvSpPr>
            <p:cNvPr id="5" name="Freeform 6">
              <a:extLst>
                <a:ext uri="{FF2B5EF4-FFF2-40B4-BE49-F238E27FC236}">
                  <a16:creationId xmlns:a16="http://schemas.microsoft.com/office/drawing/2014/main" id="{7F6672A3-2A4B-965F-1BC6-BF2953310C95}"/>
                </a:ext>
              </a:extLst>
            </p:cNvPr>
            <p:cNvSpPr/>
            <p:nvPr userDrawn="1"/>
          </p:nvSpPr>
          <p:spPr>
            <a:xfrm>
              <a:off x="-411451" y="14380"/>
              <a:ext cx="397276" cy="538226"/>
            </a:xfrm>
            <a:custGeom>
              <a:avLst/>
              <a:gdLst/>
              <a:ahLst/>
              <a:cxnLst/>
              <a:rect l="l" t="t" r="r" b="b"/>
              <a:pathLst>
                <a:path w="503091" h="681578">
                  <a:moveTo>
                    <a:pt x="0" y="0"/>
                  </a:moveTo>
                  <a:lnTo>
                    <a:pt x="503091" y="0"/>
                  </a:lnTo>
                  <a:lnTo>
                    <a:pt x="503091" y="681578"/>
                  </a:lnTo>
                  <a:lnTo>
                    <a:pt x="0" y="681578"/>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US" sz="533">
                <a:latin typeface="Bangers" pitchFamily="2" charset="0"/>
              </a:endParaRPr>
            </a:p>
          </p:txBody>
        </p:sp>
        <p:sp>
          <p:nvSpPr>
            <p:cNvPr id="6" name="TextBox 7">
              <a:extLst>
                <a:ext uri="{FF2B5EF4-FFF2-40B4-BE49-F238E27FC236}">
                  <a16:creationId xmlns:a16="http://schemas.microsoft.com/office/drawing/2014/main" id="{4809CAD0-9DBE-ACE4-ACE4-2FA565759D11}"/>
                </a:ext>
              </a:extLst>
            </p:cNvPr>
            <p:cNvSpPr txBox="1"/>
            <p:nvPr userDrawn="1"/>
          </p:nvSpPr>
          <p:spPr>
            <a:xfrm>
              <a:off x="95567" y="14380"/>
              <a:ext cx="7826561" cy="538226"/>
            </a:xfrm>
            <a:prstGeom prst="rect">
              <a:avLst/>
            </a:prstGeom>
          </p:spPr>
          <p:txBody>
            <a:bodyPr lIns="0" tIns="0" rIns="0" bIns="0" rtlCol="0" anchor="t">
              <a:spAutoFit/>
            </a:bodyPr>
            <a:lstStyle/>
            <a:p>
              <a:pPr marL="0" lvl="1">
                <a:lnSpc>
                  <a:spcPts val="2295"/>
                </a:lnSpc>
                <a:spcBef>
                  <a:spcPct val="0"/>
                </a:spcBef>
              </a:pPr>
              <a:r>
                <a:rPr lang="en-US" sz="1800" spc="60">
                  <a:solidFill>
                    <a:schemeClr val="tx1"/>
                  </a:solidFill>
                  <a:latin typeface="Barlow Condensed"/>
                  <a:ea typeface="Barlow Condensed"/>
                  <a:cs typeface="Barlow Condensed"/>
                  <a:sym typeface="Barlow Condensed"/>
                </a:rPr>
                <a:t>Hydrologic Engineering Center</a:t>
              </a:r>
            </a:p>
          </p:txBody>
        </p:sp>
      </p:grpSp>
      <p:pic>
        <p:nvPicPr>
          <p:cNvPr id="13" name="Picture 12" descr="A picture containing text, glass, porcelain&#10;&#10;AI-generated content may be incorrect.">
            <a:extLst>
              <a:ext uri="{FF2B5EF4-FFF2-40B4-BE49-F238E27FC236}">
                <a16:creationId xmlns:a16="http://schemas.microsoft.com/office/drawing/2014/main" id="{A025E1E8-F436-438F-676D-842F8DECADAD}"/>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2409786" y="5714381"/>
            <a:ext cx="1228289" cy="658988"/>
          </a:xfrm>
          <a:prstGeom prst="rect">
            <a:avLst/>
          </a:prstGeom>
        </p:spPr>
      </p:pic>
    </p:spTree>
    <p:extLst>
      <p:ext uri="{BB962C8B-B14F-4D97-AF65-F5344CB8AC3E}">
        <p14:creationId xmlns:p14="http://schemas.microsoft.com/office/powerpoint/2010/main" val="2743027035"/>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1825625"/>
            <a:ext cx="10515600" cy="4351339"/>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D81A489D-3C5F-4BB1-A60D-42BB3B3DB9B9}" type="datetime1">
              <a:rPr lang="en-US" smtClean="0"/>
              <a:t>6/30/2026</a:t>
            </a:fld>
            <a:endParaRPr lang="en-US"/>
          </a:p>
        </p:txBody>
      </p:sp>
      <p:sp>
        <p:nvSpPr>
          <p:cNvPr id="6" name="Slide Number Placeholder 5"/>
          <p:cNvSpPr>
            <a:spLocks noGrp="1"/>
          </p:cNvSpPr>
          <p:nvPr>
            <p:ph type="sldNum" sz="quarter" idx="12"/>
          </p:nvPr>
        </p:nvSpPr>
        <p:spPr/>
        <p:txBody>
          <a:bodyPr/>
          <a:lstStyle/>
          <a:p>
            <a:fld id="{75FF2DE0-F630-4680-9872-E679E07CC29A}" type="slidenum">
              <a:rPr lang="en-US" smtClean="0"/>
              <a:t>‹#›</a:t>
            </a:fld>
            <a:endParaRPr lang="en-US"/>
          </a:p>
        </p:txBody>
      </p:sp>
      <p:sp>
        <p:nvSpPr>
          <p:cNvPr id="7" name="Title 6">
            <a:extLst>
              <a:ext uri="{FF2B5EF4-FFF2-40B4-BE49-F238E27FC236}">
                <a16:creationId xmlns:a16="http://schemas.microsoft.com/office/drawing/2014/main" id="{F90A11A3-D899-5929-9AE5-0F93E8182812}"/>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161424173"/>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Video Inset 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1825625"/>
            <a:ext cx="7543800" cy="4351339"/>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EAEFFFE9-C2E8-4391-A992-E4C10AA5217B}" type="datetime1">
              <a:rPr lang="en-US" smtClean="0"/>
              <a:t>6/30/2026</a:t>
            </a:fld>
            <a:endParaRPr lang="en-US"/>
          </a:p>
        </p:txBody>
      </p:sp>
      <p:sp>
        <p:nvSpPr>
          <p:cNvPr id="7" name="Title 6">
            <a:extLst>
              <a:ext uri="{FF2B5EF4-FFF2-40B4-BE49-F238E27FC236}">
                <a16:creationId xmlns:a16="http://schemas.microsoft.com/office/drawing/2014/main" id="{F90A11A3-D899-5929-9AE5-0F93E8182812}"/>
              </a:ext>
            </a:extLst>
          </p:cNvPr>
          <p:cNvSpPr>
            <a:spLocks noGrp="1"/>
          </p:cNvSpPr>
          <p:nvPr>
            <p:ph type="title"/>
          </p:nvPr>
        </p:nvSpPr>
        <p:spPr/>
        <p:txBody>
          <a:bodyPr/>
          <a:lstStyle/>
          <a:p>
            <a:r>
              <a:rPr lang="en-US"/>
              <a:t>Click to edit Master title style</a:t>
            </a:r>
          </a:p>
        </p:txBody>
      </p:sp>
      <p:sp>
        <p:nvSpPr>
          <p:cNvPr id="2" name="Content Placeholder 5">
            <a:extLst>
              <a:ext uri="{FF2B5EF4-FFF2-40B4-BE49-F238E27FC236}">
                <a16:creationId xmlns:a16="http://schemas.microsoft.com/office/drawing/2014/main" id="{3CC7E285-01F7-9890-C60F-069DCC743201}"/>
              </a:ext>
            </a:extLst>
          </p:cNvPr>
          <p:cNvSpPr>
            <a:spLocks noGrp="1"/>
          </p:cNvSpPr>
          <p:nvPr>
            <p:ph sz="quarter" idx="11" hasCustomPrompt="1"/>
          </p:nvPr>
        </p:nvSpPr>
        <p:spPr>
          <a:xfrm>
            <a:off x="8736842" y="4611806"/>
            <a:ext cx="3429000" cy="2209800"/>
          </a:xfrm>
          <a:ln w="19050">
            <a:noFill/>
            <a:prstDash val="lgDash"/>
          </a:ln>
        </p:spPr>
        <p:txBody>
          <a:bodyPr anchor="ctr">
            <a:normAutofit/>
          </a:bodyPr>
          <a:lstStyle>
            <a:lvl1pPr marL="0" indent="0" algn="ctr">
              <a:buNone/>
              <a:defRPr sz="2000"/>
            </a:lvl1pPr>
          </a:lstStyle>
          <a:p>
            <a:pPr lvl="0"/>
            <a:r>
              <a:rPr lang="en-US"/>
              <a:t>Video Inset Area</a:t>
            </a:r>
          </a:p>
        </p:txBody>
      </p:sp>
    </p:spTree>
    <p:extLst>
      <p:ext uri="{BB962C8B-B14F-4D97-AF65-F5344CB8AC3E}">
        <p14:creationId xmlns:p14="http://schemas.microsoft.com/office/powerpoint/2010/main" val="1091516162"/>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1" y="1709742"/>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1" y="4589465"/>
            <a:ext cx="10515600" cy="1500187"/>
          </a:xfrm>
          <a:prstGeom prst="rect">
            <a:avLst/>
          </a:prstGeom>
        </p:spPr>
        <p:txBody>
          <a:bodyPr/>
          <a:lstStyle>
            <a:lvl1pPr marL="0" indent="0">
              <a:buNone/>
              <a:defRPr sz="2400">
                <a:solidFill>
                  <a:srgbClr val="000000"/>
                </a:solidFill>
              </a:defRPr>
            </a:lvl1pPr>
            <a:lvl2pPr marL="457167" indent="0">
              <a:buNone/>
              <a:defRPr sz="2000">
                <a:solidFill>
                  <a:schemeClr val="tx1">
                    <a:tint val="75000"/>
                  </a:schemeClr>
                </a:solidFill>
              </a:defRPr>
            </a:lvl2pPr>
            <a:lvl3pPr marL="914332" indent="0">
              <a:buNone/>
              <a:defRPr sz="1800">
                <a:solidFill>
                  <a:schemeClr val="tx1">
                    <a:tint val="75000"/>
                  </a:schemeClr>
                </a:solidFill>
              </a:defRPr>
            </a:lvl3pPr>
            <a:lvl4pPr marL="1371498" indent="0">
              <a:buNone/>
              <a:defRPr sz="1600">
                <a:solidFill>
                  <a:schemeClr val="tx1">
                    <a:tint val="75000"/>
                  </a:schemeClr>
                </a:solidFill>
              </a:defRPr>
            </a:lvl4pPr>
            <a:lvl5pPr marL="1828664" indent="0">
              <a:buNone/>
              <a:defRPr sz="1600">
                <a:solidFill>
                  <a:schemeClr val="tx1">
                    <a:tint val="75000"/>
                  </a:schemeClr>
                </a:solidFill>
              </a:defRPr>
            </a:lvl5pPr>
            <a:lvl6pPr marL="2285830" indent="0">
              <a:buNone/>
              <a:defRPr sz="1600">
                <a:solidFill>
                  <a:schemeClr val="tx1">
                    <a:tint val="75000"/>
                  </a:schemeClr>
                </a:solidFill>
              </a:defRPr>
            </a:lvl6pPr>
            <a:lvl7pPr marL="2742994" indent="0">
              <a:buNone/>
              <a:defRPr sz="1600">
                <a:solidFill>
                  <a:schemeClr val="tx1">
                    <a:tint val="75000"/>
                  </a:schemeClr>
                </a:solidFill>
              </a:defRPr>
            </a:lvl7pPr>
            <a:lvl8pPr marL="3200160" indent="0">
              <a:buNone/>
              <a:defRPr sz="1600">
                <a:solidFill>
                  <a:schemeClr val="tx1">
                    <a:tint val="75000"/>
                  </a:schemeClr>
                </a:solidFill>
              </a:defRPr>
            </a:lvl8pPr>
            <a:lvl9pPr marL="3657327" indent="0">
              <a:buNone/>
              <a:defRPr sz="1600">
                <a:solidFill>
                  <a:schemeClr val="tx1">
                    <a:tint val="75000"/>
                  </a:schemeClr>
                </a:solidFill>
              </a:defRPr>
            </a:lvl9pPr>
          </a:lstStyle>
          <a:p>
            <a:pPr lvl="0"/>
            <a:r>
              <a:rPr lang="en-US"/>
              <a:t>Click to edit Master text styles</a:t>
            </a:r>
          </a:p>
        </p:txBody>
      </p:sp>
      <p:sp>
        <p:nvSpPr>
          <p:cNvPr id="7" name="Date Placeholder 6">
            <a:extLst>
              <a:ext uri="{FF2B5EF4-FFF2-40B4-BE49-F238E27FC236}">
                <a16:creationId xmlns:a16="http://schemas.microsoft.com/office/drawing/2014/main" id="{6D2DE4EC-044F-1E8F-D2A9-F6B4640319FE}"/>
              </a:ext>
            </a:extLst>
          </p:cNvPr>
          <p:cNvSpPr>
            <a:spLocks noGrp="1"/>
          </p:cNvSpPr>
          <p:nvPr>
            <p:ph type="dt" sz="half" idx="10"/>
          </p:nvPr>
        </p:nvSpPr>
        <p:spPr/>
        <p:txBody>
          <a:bodyPr/>
          <a:lstStyle/>
          <a:p>
            <a:fld id="{83131A46-2980-4B5A-9BCF-778ADF422F9A}" type="datetime1">
              <a:rPr lang="en-US" smtClean="0"/>
              <a:t>6/30/2026</a:t>
            </a:fld>
            <a:endParaRPr lang="en-US"/>
          </a:p>
        </p:txBody>
      </p:sp>
    </p:spTree>
    <p:extLst>
      <p:ext uri="{BB962C8B-B14F-4D97-AF65-F5344CB8AC3E}">
        <p14:creationId xmlns:p14="http://schemas.microsoft.com/office/powerpoint/2010/main" val="4248728259"/>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Video Inset 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1" y="573090"/>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1" y="3452813"/>
            <a:ext cx="10515600" cy="966787"/>
          </a:xfrm>
          <a:prstGeom prst="rect">
            <a:avLst/>
          </a:prstGeom>
        </p:spPr>
        <p:txBody>
          <a:bodyPr/>
          <a:lstStyle>
            <a:lvl1pPr marL="0" indent="0">
              <a:buNone/>
              <a:defRPr sz="2400">
                <a:solidFill>
                  <a:srgbClr val="000000"/>
                </a:solidFill>
              </a:defRPr>
            </a:lvl1pPr>
            <a:lvl2pPr marL="457167" indent="0">
              <a:buNone/>
              <a:defRPr sz="2000">
                <a:solidFill>
                  <a:schemeClr val="tx1">
                    <a:tint val="75000"/>
                  </a:schemeClr>
                </a:solidFill>
              </a:defRPr>
            </a:lvl2pPr>
            <a:lvl3pPr marL="914332" indent="0">
              <a:buNone/>
              <a:defRPr sz="1800">
                <a:solidFill>
                  <a:schemeClr val="tx1">
                    <a:tint val="75000"/>
                  </a:schemeClr>
                </a:solidFill>
              </a:defRPr>
            </a:lvl3pPr>
            <a:lvl4pPr marL="1371498" indent="0">
              <a:buNone/>
              <a:defRPr sz="1600">
                <a:solidFill>
                  <a:schemeClr val="tx1">
                    <a:tint val="75000"/>
                  </a:schemeClr>
                </a:solidFill>
              </a:defRPr>
            </a:lvl4pPr>
            <a:lvl5pPr marL="1828664" indent="0">
              <a:buNone/>
              <a:defRPr sz="1600">
                <a:solidFill>
                  <a:schemeClr val="tx1">
                    <a:tint val="75000"/>
                  </a:schemeClr>
                </a:solidFill>
              </a:defRPr>
            </a:lvl5pPr>
            <a:lvl6pPr marL="2285830" indent="0">
              <a:buNone/>
              <a:defRPr sz="1600">
                <a:solidFill>
                  <a:schemeClr val="tx1">
                    <a:tint val="75000"/>
                  </a:schemeClr>
                </a:solidFill>
              </a:defRPr>
            </a:lvl6pPr>
            <a:lvl7pPr marL="2742994" indent="0">
              <a:buNone/>
              <a:defRPr sz="1600">
                <a:solidFill>
                  <a:schemeClr val="tx1">
                    <a:tint val="75000"/>
                  </a:schemeClr>
                </a:solidFill>
              </a:defRPr>
            </a:lvl7pPr>
            <a:lvl8pPr marL="3200160" indent="0">
              <a:buNone/>
              <a:defRPr sz="1600">
                <a:solidFill>
                  <a:schemeClr val="tx1">
                    <a:tint val="75000"/>
                  </a:schemeClr>
                </a:solidFill>
              </a:defRPr>
            </a:lvl8pPr>
            <a:lvl9pPr marL="3657327" indent="0">
              <a:buNone/>
              <a:defRPr sz="1600">
                <a:solidFill>
                  <a:schemeClr val="tx1">
                    <a:tint val="75000"/>
                  </a:schemeClr>
                </a:solidFill>
              </a:defRPr>
            </a:lvl9pPr>
          </a:lstStyle>
          <a:p>
            <a:pPr lvl="0"/>
            <a:r>
              <a:rPr lang="en-US"/>
              <a:t>Click to edit Master text styles</a:t>
            </a:r>
          </a:p>
        </p:txBody>
      </p:sp>
      <p:sp>
        <p:nvSpPr>
          <p:cNvPr id="7" name="Date Placeholder 6">
            <a:extLst>
              <a:ext uri="{FF2B5EF4-FFF2-40B4-BE49-F238E27FC236}">
                <a16:creationId xmlns:a16="http://schemas.microsoft.com/office/drawing/2014/main" id="{6D2DE4EC-044F-1E8F-D2A9-F6B4640319FE}"/>
              </a:ext>
            </a:extLst>
          </p:cNvPr>
          <p:cNvSpPr>
            <a:spLocks noGrp="1"/>
          </p:cNvSpPr>
          <p:nvPr>
            <p:ph type="dt" sz="half" idx="10"/>
          </p:nvPr>
        </p:nvSpPr>
        <p:spPr/>
        <p:txBody>
          <a:bodyPr/>
          <a:lstStyle/>
          <a:p>
            <a:fld id="{E371E261-2756-45CF-8CA9-E098750D9170}" type="datetime1">
              <a:rPr lang="en-US" smtClean="0"/>
              <a:t>6/30/2026</a:t>
            </a:fld>
            <a:endParaRPr lang="en-US"/>
          </a:p>
        </p:txBody>
      </p:sp>
      <p:sp>
        <p:nvSpPr>
          <p:cNvPr id="5" name="Content Placeholder 5">
            <a:extLst>
              <a:ext uri="{FF2B5EF4-FFF2-40B4-BE49-F238E27FC236}">
                <a16:creationId xmlns:a16="http://schemas.microsoft.com/office/drawing/2014/main" id="{4B69ABE0-8636-EF70-08AF-40AF6FA0AE3D}"/>
              </a:ext>
            </a:extLst>
          </p:cNvPr>
          <p:cNvSpPr>
            <a:spLocks noGrp="1"/>
          </p:cNvSpPr>
          <p:nvPr>
            <p:ph sz="quarter" idx="11" hasCustomPrompt="1"/>
          </p:nvPr>
        </p:nvSpPr>
        <p:spPr>
          <a:xfrm>
            <a:off x="8736842" y="4611806"/>
            <a:ext cx="3429000" cy="2209800"/>
          </a:xfrm>
          <a:ln w="19050">
            <a:noFill/>
            <a:prstDash val="lgDash"/>
          </a:ln>
        </p:spPr>
        <p:txBody>
          <a:bodyPr anchor="ctr">
            <a:normAutofit/>
          </a:bodyPr>
          <a:lstStyle>
            <a:lvl1pPr marL="0" indent="0" algn="ctr">
              <a:buNone/>
              <a:defRPr sz="2000"/>
            </a:lvl1pPr>
          </a:lstStyle>
          <a:p>
            <a:pPr lvl="0"/>
            <a:r>
              <a:rPr lang="en-US"/>
              <a:t>Video Inset Area</a:t>
            </a:r>
          </a:p>
        </p:txBody>
      </p:sp>
    </p:spTree>
    <p:extLst>
      <p:ext uri="{BB962C8B-B14F-4D97-AF65-F5344CB8AC3E}">
        <p14:creationId xmlns:p14="http://schemas.microsoft.com/office/powerpoint/2010/main" val="2866001441"/>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Blank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744FAE-A58A-791B-3BBD-7D64AB0252BC}"/>
              </a:ext>
            </a:extLst>
          </p:cNvPr>
          <p:cNvSpPr>
            <a:spLocks noGrp="1"/>
          </p:cNvSpPr>
          <p:nvPr>
            <p:ph type="title"/>
          </p:nvPr>
        </p:nvSpPr>
        <p:spPr>
          <a:xfrm>
            <a:off x="838200" y="365125"/>
            <a:ext cx="10515600" cy="1325563"/>
          </a:xfrm>
          <a:prstGeom prst="rect">
            <a:avLst/>
          </a:prstGeom>
        </p:spPr>
        <p:txBody>
          <a:bodyPr/>
          <a:lstStyle/>
          <a:p>
            <a:r>
              <a:rPr lang="en-US"/>
              <a:t>Click to edit Master title style</a:t>
            </a:r>
          </a:p>
        </p:txBody>
      </p:sp>
      <p:sp>
        <p:nvSpPr>
          <p:cNvPr id="3" name="Date Placeholder 2">
            <a:extLst>
              <a:ext uri="{FF2B5EF4-FFF2-40B4-BE49-F238E27FC236}">
                <a16:creationId xmlns:a16="http://schemas.microsoft.com/office/drawing/2014/main" id="{5131BCAF-5195-2562-148E-98D463ECB994}"/>
              </a:ext>
            </a:extLst>
          </p:cNvPr>
          <p:cNvSpPr>
            <a:spLocks noGrp="1"/>
          </p:cNvSpPr>
          <p:nvPr>
            <p:ph type="dt" sz="half" idx="10"/>
          </p:nvPr>
        </p:nvSpPr>
        <p:spPr/>
        <p:txBody>
          <a:bodyPr/>
          <a:lstStyle/>
          <a:p>
            <a:fld id="{05211355-91F9-4CDD-A50A-240CECFB603F}" type="datetime1">
              <a:rPr lang="en-US" smtClean="0"/>
              <a:t>6/30/2026</a:t>
            </a:fld>
            <a:endParaRPr lang="en-US"/>
          </a:p>
        </p:txBody>
      </p:sp>
      <p:sp>
        <p:nvSpPr>
          <p:cNvPr id="5" name="Slide Number Placeholder 4">
            <a:extLst>
              <a:ext uri="{FF2B5EF4-FFF2-40B4-BE49-F238E27FC236}">
                <a16:creationId xmlns:a16="http://schemas.microsoft.com/office/drawing/2014/main" id="{E5FA5C81-BBF1-8F02-2951-877A848AE7B7}"/>
              </a:ext>
            </a:extLst>
          </p:cNvPr>
          <p:cNvSpPr>
            <a:spLocks noGrp="1"/>
          </p:cNvSpPr>
          <p:nvPr>
            <p:ph type="sldNum" sz="quarter" idx="12"/>
          </p:nvPr>
        </p:nvSpPr>
        <p:spPr/>
        <p:txBody>
          <a:bodyPr/>
          <a:lstStyle/>
          <a:p>
            <a:fld id="{75FF2DE0-F630-4680-9872-E679E07CC29A}" type="slidenum">
              <a:rPr lang="en-US" smtClean="0"/>
              <a:pPr/>
              <a:t>‹#›</a:t>
            </a:fld>
            <a:endParaRPr lang="en-US"/>
          </a:p>
        </p:txBody>
      </p:sp>
    </p:spTree>
    <p:extLst>
      <p:ext uri="{BB962C8B-B14F-4D97-AF65-F5344CB8AC3E}">
        <p14:creationId xmlns:p14="http://schemas.microsoft.com/office/powerpoint/2010/main" val="520996534"/>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Video Inset Blank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744FAE-A58A-791B-3BBD-7D64AB0252BC}"/>
              </a:ext>
            </a:extLst>
          </p:cNvPr>
          <p:cNvSpPr>
            <a:spLocks noGrp="1"/>
          </p:cNvSpPr>
          <p:nvPr>
            <p:ph type="title"/>
          </p:nvPr>
        </p:nvSpPr>
        <p:spPr>
          <a:xfrm>
            <a:off x="838200" y="365125"/>
            <a:ext cx="10515600" cy="1325563"/>
          </a:xfrm>
          <a:prstGeom prst="rect">
            <a:avLst/>
          </a:prstGeom>
        </p:spPr>
        <p:txBody>
          <a:bodyPr/>
          <a:lstStyle/>
          <a:p>
            <a:r>
              <a:rPr lang="en-US"/>
              <a:t>Click to edit Master title style</a:t>
            </a:r>
          </a:p>
        </p:txBody>
      </p:sp>
      <p:sp>
        <p:nvSpPr>
          <p:cNvPr id="3" name="Date Placeholder 2">
            <a:extLst>
              <a:ext uri="{FF2B5EF4-FFF2-40B4-BE49-F238E27FC236}">
                <a16:creationId xmlns:a16="http://schemas.microsoft.com/office/drawing/2014/main" id="{5131BCAF-5195-2562-148E-98D463ECB994}"/>
              </a:ext>
            </a:extLst>
          </p:cNvPr>
          <p:cNvSpPr>
            <a:spLocks noGrp="1"/>
          </p:cNvSpPr>
          <p:nvPr>
            <p:ph type="dt" sz="half" idx="10"/>
          </p:nvPr>
        </p:nvSpPr>
        <p:spPr/>
        <p:txBody>
          <a:bodyPr/>
          <a:lstStyle/>
          <a:p>
            <a:fld id="{7C35A634-0681-4E16-96A2-38D80C1974E0}" type="datetime1">
              <a:rPr lang="en-US" smtClean="0"/>
              <a:t>6/30/2026</a:t>
            </a:fld>
            <a:endParaRPr lang="en-US"/>
          </a:p>
        </p:txBody>
      </p:sp>
      <p:sp>
        <p:nvSpPr>
          <p:cNvPr id="5" name="Content Placeholder 5">
            <a:extLst>
              <a:ext uri="{FF2B5EF4-FFF2-40B4-BE49-F238E27FC236}">
                <a16:creationId xmlns:a16="http://schemas.microsoft.com/office/drawing/2014/main" id="{F95D3872-1F4B-DE3B-3AFB-A4FF28242471}"/>
              </a:ext>
            </a:extLst>
          </p:cNvPr>
          <p:cNvSpPr>
            <a:spLocks noGrp="1"/>
          </p:cNvSpPr>
          <p:nvPr>
            <p:ph sz="quarter" idx="11" hasCustomPrompt="1"/>
          </p:nvPr>
        </p:nvSpPr>
        <p:spPr>
          <a:xfrm>
            <a:off x="8736842" y="4611806"/>
            <a:ext cx="3429000" cy="2209800"/>
          </a:xfrm>
          <a:ln w="19050">
            <a:noFill/>
            <a:prstDash val="lgDash"/>
          </a:ln>
        </p:spPr>
        <p:txBody>
          <a:bodyPr anchor="ctr">
            <a:normAutofit/>
          </a:bodyPr>
          <a:lstStyle>
            <a:lvl1pPr marL="0" indent="0" algn="ctr">
              <a:buNone/>
              <a:defRPr sz="2000"/>
            </a:lvl1pPr>
          </a:lstStyle>
          <a:p>
            <a:pPr lvl="0"/>
            <a:r>
              <a:rPr lang="en-US"/>
              <a:t>Video Inset Area</a:t>
            </a:r>
          </a:p>
        </p:txBody>
      </p:sp>
    </p:spTree>
    <p:extLst>
      <p:ext uri="{BB962C8B-B14F-4D97-AF65-F5344CB8AC3E}">
        <p14:creationId xmlns:p14="http://schemas.microsoft.com/office/powerpoint/2010/main" val="1159677195"/>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9"/>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9"/>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DB0846E6-D7BE-40F5-B884-0F00403B7CE3}" type="datetime1">
              <a:rPr lang="en-US" smtClean="0"/>
              <a:t>6/30/2026</a:t>
            </a:fld>
            <a:endParaRPr lang="en-US"/>
          </a:p>
        </p:txBody>
      </p:sp>
      <p:sp>
        <p:nvSpPr>
          <p:cNvPr id="7" name="Slide Number Placeholder 6"/>
          <p:cNvSpPr>
            <a:spLocks noGrp="1"/>
          </p:cNvSpPr>
          <p:nvPr>
            <p:ph type="sldNum" sz="quarter" idx="12"/>
          </p:nvPr>
        </p:nvSpPr>
        <p:spPr/>
        <p:txBody>
          <a:bodyPr/>
          <a:lstStyle/>
          <a:p>
            <a:fld id="{75FF2DE0-F630-4680-9872-E679E07CC29A}" type="slidenum">
              <a:rPr lang="en-US" smtClean="0"/>
              <a:t>‹#›</a:t>
            </a:fld>
            <a:endParaRPr lang="en-US"/>
          </a:p>
        </p:txBody>
      </p:sp>
    </p:spTree>
    <p:extLst>
      <p:ext uri="{BB962C8B-B14F-4D97-AF65-F5344CB8AC3E}">
        <p14:creationId xmlns:p14="http://schemas.microsoft.com/office/powerpoint/2010/main" val="2699206952"/>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9" y="1681163"/>
            <a:ext cx="5157787" cy="823912"/>
          </a:xfrm>
          <a:prstGeom prst="rect">
            <a:avLst/>
          </a:prstGeom>
        </p:spPr>
        <p:txBody>
          <a:bodyPr anchor="b"/>
          <a:lstStyle>
            <a:lvl1pPr marL="0" indent="0">
              <a:buNone/>
              <a:defRPr sz="2400" b="1"/>
            </a:lvl1pPr>
            <a:lvl2pPr marL="457167" indent="0">
              <a:buNone/>
              <a:defRPr sz="2000" b="1"/>
            </a:lvl2pPr>
            <a:lvl3pPr marL="914332" indent="0">
              <a:buNone/>
              <a:defRPr sz="1800" b="1"/>
            </a:lvl3pPr>
            <a:lvl4pPr marL="1371498" indent="0">
              <a:buNone/>
              <a:defRPr sz="1600" b="1"/>
            </a:lvl4pPr>
            <a:lvl5pPr marL="1828664" indent="0">
              <a:buNone/>
              <a:defRPr sz="1600" b="1"/>
            </a:lvl5pPr>
            <a:lvl6pPr marL="2285830" indent="0">
              <a:buNone/>
              <a:defRPr sz="1600" b="1"/>
            </a:lvl6pPr>
            <a:lvl7pPr marL="2742994" indent="0">
              <a:buNone/>
              <a:defRPr sz="1600" b="1"/>
            </a:lvl7pPr>
            <a:lvl8pPr marL="3200160" indent="0">
              <a:buNone/>
              <a:defRPr sz="1600" b="1"/>
            </a:lvl8pPr>
            <a:lvl9pPr marL="3657327"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9" y="2505075"/>
            <a:ext cx="5157787" cy="368458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3" y="1681163"/>
            <a:ext cx="5183188" cy="823912"/>
          </a:xfrm>
          <a:prstGeom prst="rect">
            <a:avLst/>
          </a:prstGeom>
        </p:spPr>
        <p:txBody>
          <a:bodyPr anchor="b"/>
          <a:lstStyle>
            <a:lvl1pPr marL="0" indent="0">
              <a:buNone/>
              <a:defRPr sz="2400" b="1"/>
            </a:lvl1pPr>
            <a:lvl2pPr marL="457167" indent="0">
              <a:buNone/>
              <a:defRPr sz="2000" b="1"/>
            </a:lvl2pPr>
            <a:lvl3pPr marL="914332" indent="0">
              <a:buNone/>
              <a:defRPr sz="1800" b="1"/>
            </a:lvl3pPr>
            <a:lvl4pPr marL="1371498" indent="0">
              <a:buNone/>
              <a:defRPr sz="1600" b="1"/>
            </a:lvl4pPr>
            <a:lvl5pPr marL="1828664" indent="0">
              <a:buNone/>
              <a:defRPr sz="1600" b="1"/>
            </a:lvl5pPr>
            <a:lvl6pPr marL="2285830" indent="0">
              <a:buNone/>
              <a:defRPr sz="1600" b="1"/>
            </a:lvl6pPr>
            <a:lvl7pPr marL="2742994" indent="0">
              <a:buNone/>
              <a:defRPr sz="1600" b="1"/>
            </a:lvl7pPr>
            <a:lvl8pPr marL="3200160" indent="0">
              <a:buNone/>
              <a:defRPr sz="1600" b="1"/>
            </a:lvl8pPr>
            <a:lvl9pPr marL="3657327"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3" y="2505075"/>
            <a:ext cx="5183188" cy="368458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5BB3E878-3169-411C-9E96-F3BE68D754CA}" type="datetime1">
              <a:rPr lang="en-US" smtClean="0"/>
              <a:t>6/30/2026</a:t>
            </a:fld>
            <a:endParaRPr lang="en-US"/>
          </a:p>
        </p:txBody>
      </p:sp>
      <p:sp>
        <p:nvSpPr>
          <p:cNvPr id="9" name="Slide Number Placeholder 8"/>
          <p:cNvSpPr>
            <a:spLocks noGrp="1"/>
          </p:cNvSpPr>
          <p:nvPr>
            <p:ph type="sldNum" sz="quarter" idx="12"/>
          </p:nvPr>
        </p:nvSpPr>
        <p:spPr/>
        <p:txBody>
          <a:bodyPr/>
          <a:lstStyle/>
          <a:p>
            <a:fld id="{75FF2DE0-F630-4680-9872-E679E07CC29A}" type="slidenum">
              <a:rPr lang="en-US" smtClean="0"/>
              <a:t>‹#›</a:t>
            </a:fld>
            <a:endParaRPr lang="en-US"/>
          </a:p>
        </p:txBody>
      </p:sp>
    </p:spTree>
    <p:extLst>
      <p:ext uri="{BB962C8B-B14F-4D97-AF65-F5344CB8AC3E}">
        <p14:creationId xmlns:p14="http://schemas.microsoft.com/office/powerpoint/2010/main" val="356127295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HEX Title 2 HEC">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93466704-B141-92AE-7EFC-CDA51172D0CD}"/>
              </a:ext>
            </a:extLst>
          </p:cNvPr>
          <p:cNvSpPr>
            <a:spLocks noGrp="1"/>
          </p:cNvSpPr>
          <p:nvPr>
            <p:ph type="pic" sz="quarter" idx="10"/>
          </p:nvPr>
        </p:nvSpPr>
        <p:spPr>
          <a:xfrm>
            <a:off x="7950201" y="545347"/>
            <a:ext cx="3161859" cy="2738028"/>
          </a:xfrm>
          <a:prstGeom prst="hexagon">
            <a:avLst>
              <a:gd name="adj" fmla="val 29016"/>
              <a:gd name="vf" fmla="val 115470"/>
            </a:avLst>
          </a:prstGeom>
          <a:ln w="28575">
            <a:noFill/>
          </a:ln>
        </p:spPr>
        <p:txBody>
          <a:bodyPr/>
          <a:lstStyle/>
          <a:p>
            <a:r>
              <a:rPr lang="en-US"/>
              <a:t>Click icon to add picture</a:t>
            </a:r>
          </a:p>
        </p:txBody>
      </p:sp>
      <p:sp>
        <p:nvSpPr>
          <p:cNvPr id="33" name="Title Placeholder 1">
            <a:extLst>
              <a:ext uri="{FF2B5EF4-FFF2-40B4-BE49-F238E27FC236}">
                <a16:creationId xmlns:a16="http://schemas.microsoft.com/office/drawing/2014/main" id="{9399CB9F-8EAC-1D05-F4A9-C88203933D86}"/>
              </a:ext>
            </a:extLst>
          </p:cNvPr>
          <p:cNvSpPr>
            <a:spLocks noGrp="1"/>
          </p:cNvSpPr>
          <p:nvPr>
            <p:ph type="title"/>
          </p:nvPr>
        </p:nvSpPr>
        <p:spPr>
          <a:xfrm>
            <a:off x="678032" y="1801941"/>
            <a:ext cx="6332368" cy="1325563"/>
          </a:xfrm>
          <a:prstGeom prst="rect">
            <a:avLst/>
          </a:prstGeom>
        </p:spPr>
        <p:txBody>
          <a:bodyPr vert="horz" lIns="91440" tIns="45720" rIns="91440" bIns="45720" rtlCol="0" anchor="ctr">
            <a:normAutofit/>
          </a:bodyPr>
          <a:lstStyle>
            <a:lvl1pPr>
              <a:lnSpc>
                <a:spcPct val="100000"/>
              </a:lnSpc>
              <a:defRPr sz="4800"/>
            </a:lvl1pPr>
          </a:lstStyle>
          <a:p>
            <a:r>
              <a:rPr lang="en-US"/>
              <a:t>Click to edit Master title style</a:t>
            </a:r>
          </a:p>
        </p:txBody>
      </p:sp>
      <p:sp>
        <p:nvSpPr>
          <p:cNvPr id="13" name="Picture Placeholder 2">
            <a:extLst>
              <a:ext uri="{FF2B5EF4-FFF2-40B4-BE49-F238E27FC236}">
                <a16:creationId xmlns:a16="http://schemas.microsoft.com/office/drawing/2014/main" id="{1DC168C6-2479-B940-1D5F-2CAB493477F3}"/>
              </a:ext>
            </a:extLst>
          </p:cNvPr>
          <p:cNvSpPr>
            <a:spLocks noGrp="1"/>
          </p:cNvSpPr>
          <p:nvPr>
            <p:ph type="pic" sz="quarter" idx="12"/>
          </p:nvPr>
        </p:nvSpPr>
        <p:spPr>
          <a:xfrm>
            <a:off x="7950201" y="3450939"/>
            <a:ext cx="3161859" cy="2738028"/>
          </a:xfrm>
          <a:prstGeom prst="hexagon">
            <a:avLst>
              <a:gd name="adj" fmla="val 29016"/>
              <a:gd name="vf" fmla="val 115470"/>
            </a:avLst>
          </a:prstGeom>
          <a:ln w="28575">
            <a:noFill/>
          </a:ln>
        </p:spPr>
        <p:txBody>
          <a:bodyPr/>
          <a:lstStyle/>
          <a:p>
            <a:r>
              <a:rPr lang="en-US"/>
              <a:t>Click icon to add picture</a:t>
            </a:r>
          </a:p>
        </p:txBody>
      </p:sp>
      <p:sp>
        <p:nvSpPr>
          <p:cNvPr id="14" name="Picture Placeholder 2">
            <a:extLst>
              <a:ext uri="{FF2B5EF4-FFF2-40B4-BE49-F238E27FC236}">
                <a16:creationId xmlns:a16="http://schemas.microsoft.com/office/drawing/2014/main" id="{284F6DBD-4795-0AD5-D3A0-FE0CCE32FF6A}"/>
              </a:ext>
            </a:extLst>
          </p:cNvPr>
          <p:cNvSpPr>
            <a:spLocks noGrp="1"/>
          </p:cNvSpPr>
          <p:nvPr>
            <p:ph type="pic" sz="quarter" idx="13"/>
          </p:nvPr>
        </p:nvSpPr>
        <p:spPr>
          <a:xfrm>
            <a:off x="10455197" y="1988963"/>
            <a:ext cx="3161859" cy="2738028"/>
          </a:xfrm>
          <a:prstGeom prst="hexagon">
            <a:avLst>
              <a:gd name="adj" fmla="val 29016"/>
              <a:gd name="vf" fmla="val 115470"/>
            </a:avLst>
          </a:prstGeom>
          <a:ln w="28575">
            <a:noFill/>
          </a:ln>
        </p:spPr>
        <p:txBody>
          <a:bodyPr/>
          <a:lstStyle/>
          <a:p>
            <a:r>
              <a:rPr lang="en-US"/>
              <a:t>Click icon to add picture</a:t>
            </a:r>
          </a:p>
        </p:txBody>
      </p:sp>
      <p:sp>
        <p:nvSpPr>
          <p:cNvPr id="18" name="Hexagon 17">
            <a:extLst>
              <a:ext uri="{FF2B5EF4-FFF2-40B4-BE49-F238E27FC236}">
                <a16:creationId xmlns:a16="http://schemas.microsoft.com/office/drawing/2014/main" id="{A0E0FD48-4D41-5810-BCA5-51341C2A9851}"/>
              </a:ext>
            </a:extLst>
          </p:cNvPr>
          <p:cNvSpPr/>
          <p:nvPr/>
        </p:nvSpPr>
        <p:spPr>
          <a:xfrm>
            <a:off x="10477941" y="-931058"/>
            <a:ext cx="3161859" cy="2738028"/>
          </a:xfrm>
          <a:prstGeom prst="hexagon">
            <a:avLst>
              <a:gd name="adj" fmla="val 29151"/>
              <a:gd name="vf" fmla="val 115470"/>
            </a:avLst>
          </a:prstGeom>
          <a:noFill/>
          <a:ln w="9525">
            <a:solidFill>
              <a:srgbClr val="80BDD9"/>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19" name="Hexagon 18">
            <a:extLst>
              <a:ext uri="{FF2B5EF4-FFF2-40B4-BE49-F238E27FC236}">
                <a16:creationId xmlns:a16="http://schemas.microsoft.com/office/drawing/2014/main" id="{26CAF977-9BA3-7EE1-4115-EABA845ACE47}"/>
              </a:ext>
            </a:extLst>
          </p:cNvPr>
          <p:cNvSpPr/>
          <p:nvPr/>
        </p:nvSpPr>
        <p:spPr>
          <a:xfrm>
            <a:off x="10477941" y="4908987"/>
            <a:ext cx="3161859" cy="2738028"/>
          </a:xfrm>
          <a:prstGeom prst="hexagon">
            <a:avLst>
              <a:gd name="adj" fmla="val 28821"/>
              <a:gd name="vf" fmla="val 115470"/>
            </a:avLst>
          </a:prstGeom>
          <a:solidFill>
            <a:srgbClr val="80BDD9"/>
          </a:solidFill>
          <a:ln w="952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0" name="Hexagon 19">
            <a:extLst>
              <a:ext uri="{FF2B5EF4-FFF2-40B4-BE49-F238E27FC236}">
                <a16:creationId xmlns:a16="http://schemas.microsoft.com/office/drawing/2014/main" id="{18C6D227-44EB-0CBF-F216-84060DCBE399}"/>
              </a:ext>
            </a:extLst>
          </p:cNvPr>
          <p:cNvSpPr/>
          <p:nvPr/>
        </p:nvSpPr>
        <p:spPr>
          <a:xfrm>
            <a:off x="7950201" y="6373371"/>
            <a:ext cx="3161859" cy="2738028"/>
          </a:xfrm>
          <a:prstGeom prst="hexagon">
            <a:avLst>
              <a:gd name="adj" fmla="val 29477"/>
              <a:gd name="vf" fmla="val 115470"/>
            </a:avLst>
          </a:prstGeom>
          <a:noFill/>
          <a:ln w="9525">
            <a:solidFill>
              <a:srgbClr val="80BDD9"/>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1" name="Hexagon 20">
            <a:extLst>
              <a:ext uri="{FF2B5EF4-FFF2-40B4-BE49-F238E27FC236}">
                <a16:creationId xmlns:a16="http://schemas.microsoft.com/office/drawing/2014/main" id="{A030E0DB-1C79-4147-622C-D7A4DB8EF1C2}"/>
              </a:ext>
            </a:extLst>
          </p:cNvPr>
          <p:cNvSpPr/>
          <p:nvPr/>
        </p:nvSpPr>
        <p:spPr>
          <a:xfrm>
            <a:off x="7950201" y="-2374674"/>
            <a:ext cx="3161859" cy="2738028"/>
          </a:xfrm>
          <a:prstGeom prst="hexagon">
            <a:avLst>
              <a:gd name="adj" fmla="val 29477"/>
              <a:gd name="vf" fmla="val 115470"/>
            </a:avLst>
          </a:prstGeom>
          <a:solidFill>
            <a:srgbClr val="80BDD9"/>
          </a:solidFill>
          <a:ln w="952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6" name="Freeform 7">
            <a:extLst>
              <a:ext uri="{FF2B5EF4-FFF2-40B4-BE49-F238E27FC236}">
                <a16:creationId xmlns:a16="http://schemas.microsoft.com/office/drawing/2014/main" id="{C46574F1-289E-069C-3308-0C7095E848B6}"/>
              </a:ext>
            </a:extLst>
          </p:cNvPr>
          <p:cNvSpPr/>
          <p:nvPr/>
        </p:nvSpPr>
        <p:spPr>
          <a:xfrm>
            <a:off x="812804" y="5437313"/>
            <a:ext cx="1228289" cy="940017"/>
          </a:xfrm>
          <a:custGeom>
            <a:avLst/>
            <a:gdLst/>
            <a:ahLst/>
            <a:cxnLst/>
            <a:rect l="l" t="t" r="r" b="b"/>
            <a:pathLst>
              <a:path w="1948294" h="1491041">
                <a:moveTo>
                  <a:pt x="0" y="0"/>
                </a:moveTo>
                <a:lnTo>
                  <a:pt x="1948294" y="0"/>
                </a:lnTo>
                <a:lnTo>
                  <a:pt x="1948294" y="1491041"/>
                </a:lnTo>
                <a:lnTo>
                  <a:pt x="0" y="1491041"/>
                </a:lnTo>
                <a:lnTo>
                  <a:pt x="0" y="0"/>
                </a:lnTo>
                <a:close/>
              </a:path>
            </a:pathLst>
          </a:custGeom>
          <a:blipFill>
            <a:blip r:embed="rId2"/>
            <a:stretch>
              <a:fillRect/>
            </a:stretch>
          </a:blipFill>
        </p:spPr>
        <p:txBody>
          <a:bodyPr/>
          <a:lstStyle/>
          <a:p>
            <a:endParaRPr lang="en-US" sz="600"/>
          </a:p>
        </p:txBody>
      </p:sp>
      <p:grpSp>
        <p:nvGrpSpPr>
          <p:cNvPr id="12" name="Group 5">
            <a:extLst>
              <a:ext uri="{FF2B5EF4-FFF2-40B4-BE49-F238E27FC236}">
                <a16:creationId xmlns:a16="http://schemas.microsoft.com/office/drawing/2014/main" id="{EB9387D5-8BFD-A555-F413-E7A481884431}"/>
              </a:ext>
            </a:extLst>
          </p:cNvPr>
          <p:cNvGrpSpPr/>
          <p:nvPr/>
        </p:nvGrpSpPr>
        <p:grpSpPr>
          <a:xfrm>
            <a:off x="762000" y="1320916"/>
            <a:ext cx="4166790" cy="269113"/>
            <a:chOff x="-411451" y="14380"/>
            <a:chExt cx="8333579" cy="538226"/>
          </a:xfrm>
        </p:grpSpPr>
        <p:sp>
          <p:nvSpPr>
            <p:cNvPr id="15" name="Freeform 6">
              <a:extLst>
                <a:ext uri="{FF2B5EF4-FFF2-40B4-BE49-F238E27FC236}">
                  <a16:creationId xmlns:a16="http://schemas.microsoft.com/office/drawing/2014/main" id="{9FD3463A-DAAD-6AF0-3617-DB48D3A81E42}"/>
                </a:ext>
              </a:extLst>
            </p:cNvPr>
            <p:cNvSpPr/>
            <p:nvPr userDrawn="1"/>
          </p:nvSpPr>
          <p:spPr>
            <a:xfrm>
              <a:off x="-411451" y="14380"/>
              <a:ext cx="397276" cy="538226"/>
            </a:xfrm>
            <a:custGeom>
              <a:avLst/>
              <a:gdLst/>
              <a:ahLst/>
              <a:cxnLst/>
              <a:rect l="l" t="t" r="r" b="b"/>
              <a:pathLst>
                <a:path w="503091" h="681578">
                  <a:moveTo>
                    <a:pt x="0" y="0"/>
                  </a:moveTo>
                  <a:lnTo>
                    <a:pt x="503091" y="0"/>
                  </a:lnTo>
                  <a:lnTo>
                    <a:pt x="503091" y="681578"/>
                  </a:lnTo>
                  <a:lnTo>
                    <a:pt x="0" y="681578"/>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US" sz="533">
                <a:latin typeface="Bangers" pitchFamily="2" charset="0"/>
              </a:endParaRPr>
            </a:p>
          </p:txBody>
        </p:sp>
        <p:sp>
          <p:nvSpPr>
            <p:cNvPr id="16" name="TextBox 7">
              <a:extLst>
                <a:ext uri="{FF2B5EF4-FFF2-40B4-BE49-F238E27FC236}">
                  <a16:creationId xmlns:a16="http://schemas.microsoft.com/office/drawing/2014/main" id="{3F1E8B24-7D45-3106-A828-7B78AA1AD4BF}"/>
                </a:ext>
              </a:extLst>
            </p:cNvPr>
            <p:cNvSpPr txBox="1"/>
            <p:nvPr userDrawn="1"/>
          </p:nvSpPr>
          <p:spPr>
            <a:xfrm>
              <a:off x="95567" y="14380"/>
              <a:ext cx="7826561" cy="538226"/>
            </a:xfrm>
            <a:prstGeom prst="rect">
              <a:avLst/>
            </a:prstGeom>
          </p:spPr>
          <p:txBody>
            <a:bodyPr lIns="0" tIns="0" rIns="0" bIns="0" rtlCol="0" anchor="t">
              <a:spAutoFit/>
            </a:bodyPr>
            <a:lstStyle/>
            <a:p>
              <a:pPr marL="0" lvl="1">
                <a:lnSpc>
                  <a:spcPts val="2295"/>
                </a:lnSpc>
                <a:spcBef>
                  <a:spcPct val="0"/>
                </a:spcBef>
              </a:pPr>
              <a:r>
                <a:rPr lang="en-US" sz="1800" spc="60">
                  <a:solidFill>
                    <a:srgbClr val="FFFFFF"/>
                  </a:solidFill>
                  <a:latin typeface="Barlow Condensed"/>
                  <a:ea typeface="Barlow Condensed"/>
                  <a:cs typeface="Barlow Condensed"/>
                  <a:sym typeface="Barlow Condensed"/>
                </a:rPr>
                <a:t>Hydrologic Engineering Center</a:t>
              </a:r>
            </a:p>
          </p:txBody>
        </p:sp>
      </p:grpSp>
      <p:sp>
        <p:nvSpPr>
          <p:cNvPr id="17" name="Text Placeholder 29">
            <a:extLst>
              <a:ext uri="{FF2B5EF4-FFF2-40B4-BE49-F238E27FC236}">
                <a16:creationId xmlns:a16="http://schemas.microsoft.com/office/drawing/2014/main" id="{5BC05279-EE01-0D5D-E525-A0B6E0054F59}"/>
              </a:ext>
            </a:extLst>
          </p:cNvPr>
          <p:cNvSpPr>
            <a:spLocks noGrp="1"/>
          </p:cNvSpPr>
          <p:nvPr>
            <p:ph type="body" sz="quarter" idx="14"/>
          </p:nvPr>
        </p:nvSpPr>
        <p:spPr>
          <a:xfrm>
            <a:off x="678032" y="3321814"/>
            <a:ext cx="4504267" cy="922867"/>
          </a:xfrm>
        </p:spPr>
        <p:txBody>
          <a:bodyPr>
            <a:normAutofit/>
          </a:bodyPr>
          <a:lstStyle>
            <a:lvl1pPr marL="0" indent="0" algn="l">
              <a:spcBef>
                <a:spcPts val="400"/>
              </a:spcBef>
              <a:buNone/>
              <a:defRPr sz="2400">
                <a:latin typeface="+mj-lt"/>
                <a:ea typeface="ADLaM Display" panose="020F0502020204030204" pitchFamily="2" charset="0"/>
                <a:cs typeface="ADLaM Display" panose="020F0502020204030204" pitchFamily="2" charset="0"/>
              </a:defRPr>
            </a:lvl1pPr>
          </a:lstStyle>
          <a:p>
            <a:pPr lvl="0"/>
            <a:r>
              <a:rPr lang="en-US"/>
              <a:t>Click to edit Master text styles</a:t>
            </a:r>
          </a:p>
        </p:txBody>
      </p:sp>
      <p:pic>
        <p:nvPicPr>
          <p:cNvPr id="5" name="Picture 4" descr="A picture containing text, glass, porcelain&#10;&#10;AI-generated content may be incorrect.">
            <a:extLst>
              <a:ext uri="{FF2B5EF4-FFF2-40B4-BE49-F238E27FC236}">
                <a16:creationId xmlns:a16="http://schemas.microsoft.com/office/drawing/2014/main" id="{88126075-7D7C-D9C2-BAD9-70215D650B7A}"/>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409786" y="5714381"/>
            <a:ext cx="1228289" cy="658988"/>
          </a:xfrm>
          <a:prstGeom prst="rect">
            <a:avLst/>
          </a:prstGeom>
        </p:spPr>
      </p:pic>
    </p:spTree>
    <p:extLst>
      <p:ext uri="{BB962C8B-B14F-4D97-AF65-F5344CB8AC3E}">
        <p14:creationId xmlns:p14="http://schemas.microsoft.com/office/powerpoint/2010/main" val="892408791"/>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7B870C59-C597-44DB-80DC-AF6E84219AB7}" type="datetime1">
              <a:rPr lang="en-US" smtClean="0"/>
              <a:t>6/30/2026</a:t>
            </a:fld>
            <a:endParaRPr lang="en-US"/>
          </a:p>
        </p:txBody>
      </p:sp>
      <p:sp>
        <p:nvSpPr>
          <p:cNvPr id="5" name="Slide Number Placeholder 4"/>
          <p:cNvSpPr>
            <a:spLocks noGrp="1"/>
          </p:cNvSpPr>
          <p:nvPr>
            <p:ph type="sldNum" sz="quarter" idx="12"/>
          </p:nvPr>
        </p:nvSpPr>
        <p:spPr/>
        <p:txBody>
          <a:bodyPr/>
          <a:lstStyle/>
          <a:p>
            <a:fld id="{75FF2DE0-F630-4680-9872-E679E07CC29A}" type="slidenum">
              <a:rPr lang="en-US" smtClean="0"/>
              <a:t>‹#›</a:t>
            </a:fld>
            <a:endParaRPr lang="en-US"/>
          </a:p>
        </p:txBody>
      </p:sp>
    </p:spTree>
    <p:extLst>
      <p:ext uri="{BB962C8B-B14F-4D97-AF65-F5344CB8AC3E}">
        <p14:creationId xmlns:p14="http://schemas.microsoft.com/office/powerpoint/2010/main" val="172986263"/>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9"/>
            <a:ext cx="6172200" cy="487362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3"/>
            <a:ext cx="3932237" cy="3811588"/>
          </a:xfrm>
          <a:prstGeom prst="rect">
            <a:avLst/>
          </a:prstGeom>
        </p:spPr>
        <p:txBody>
          <a:bodyPr/>
          <a:lstStyle>
            <a:lvl1pPr marL="0" indent="0">
              <a:buNone/>
              <a:defRPr sz="1600"/>
            </a:lvl1pPr>
            <a:lvl2pPr marL="457167" indent="0">
              <a:buNone/>
              <a:defRPr sz="1400"/>
            </a:lvl2pPr>
            <a:lvl3pPr marL="914332" indent="0">
              <a:buNone/>
              <a:defRPr sz="1200"/>
            </a:lvl3pPr>
            <a:lvl4pPr marL="1371498" indent="0">
              <a:buNone/>
              <a:defRPr sz="1000"/>
            </a:lvl4pPr>
            <a:lvl5pPr marL="1828664" indent="0">
              <a:buNone/>
              <a:defRPr sz="1000"/>
            </a:lvl5pPr>
            <a:lvl6pPr marL="2285830" indent="0">
              <a:buNone/>
              <a:defRPr sz="1000"/>
            </a:lvl6pPr>
            <a:lvl7pPr marL="2742994" indent="0">
              <a:buNone/>
              <a:defRPr sz="1000"/>
            </a:lvl7pPr>
            <a:lvl8pPr marL="3200160" indent="0">
              <a:buNone/>
              <a:defRPr sz="1000"/>
            </a:lvl8pPr>
            <a:lvl9pPr marL="3657327"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19D28455-4134-482A-8BCA-959BB4595941}" type="datetime1">
              <a:rPr lang="en-US" smtClean="0"/>
              <a:t>6/30/2026</a:t>
            </a:fld>
            <a:endParaRPr lang="en-US"/>
          </a:p>
        </p:txBody>
      </p:sp>
      <p:sp>
        <p:nvSpPr>
          <p:cNvPr id="7" name="Slide Number Placeholder 6"/>
          <p:cNvSpPr>
            <a:spLocks noGrp="1"/>
          </p:cNvSpPr>
          <p:nvPr>
            <p:ph type="sldNum" sz="quarter" idx="12"/>
          </p:nvPr>
        </p:nvSpPr>
        <p:spPr/>
        <p:txBody>
          <a:bodyPr/>
          <a:lstStyle/>
          <a:p>
            <a:fld id="{75FF2DE0-F630-4680-9872-E679E07CC29A}" type="slidenum">
              <a:rPr lang="en-US" smtClean="0"/>
              <a:t>‹#›</a:t>
            </a:fld>
            <a:endParaRPr lang="en-US"/>
          </a:p>
        </p:txBody>
      </p:sp>
    </p:spTree>
    <p:extLst>
      <p:ext uri="{BB962C8B-B14F-4D97-AF65-F5344CB8AC3E}">
        <p14:creationId xmlns:p14="http://schemas.microsoft.com/office/powerpoint/2010/main" val="2522879532"/>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noChangeAspect="1"/>
          </p:cNvSpPr>
          <p:nvPr>
            <p:ph type="pic" idx="1"/>
          </p:nvPr>
        </p:nvSpPr>
        <p:spPr>
          <a:xfrm>
            <a:off x="5183188" y="987429"/>
            <a:ext cx="6172200" cy="4873625"/>
          </a:xfrm>
          <a:prstGeom prst="rect">
            <a:avLst/>
          </a:prstGeom>
        </p:spPr>
        <p:txBody>
          <a:bodyPr anchor="t"/>
          <a:lstStyle>
            <a:lvl1pPr marL="0" indent="0">
              <a:buNone/>
              <a:defRPr sz="3200"/>
            </a:lvl1pPr>
            <a:lvl2pPr marL="457167" indent="0">
              <a:buNone/>
              <a:defRPr sz="2800"/>
            </a:lvl2pPr>
            <a:lvl3pPr marL="914332" indent="0">
              <a:buNone/>
              <a:defRPr sz="2400"/>
            </a:lvl3pPr>
            <a:lvl4pPr marL="1371498" indent="0">
              <a:buNone/>
              <a:defRPr sz="2000"/>
            </a:lvl4pPr>
            <a:lvl5pPr marL="1828664" indent="0">
              <a:buNone/>
              <a:defRPr sz="2000"/>
            </a:lvl5pPr>
            <a:lvl6pPr marL="2285830" indent="0">
              <a:buNone/>
              <a:defRPr sz="2000"/>
            </a:lvl6pPr>
            <a:lvl7pPr marL="2742994" indent="0">
              <a:buNone/>
              <a:defRPr sz="2000"/>
            </a:lvl7pPr>
            <a:lvl8pPr marL="3200160" indent="0">
              <a:buNone/>
              <a:defRPr sz="2000"/>
            </a:lvl8pPr>
            <a:lvl9pPr marL="3657327" indent="0">
              <a:buNone/>
              <a:defRPr sz="2000"/>
            </a:lvl9pPr>
          </a:lstStyle>
          <a:p>
            <a:r>
              <a:rPr lang="en-US"/>
              <a:t>Click icon to add picture</a:t>
            </a:r>
          </a:p>
        </p:txBody>
      </p:sp>
      <p:sp>
        <p:nvSpPr>
          <p:cNvPr id="4" name="Text Placeholder 3"/>
          <p:cNvSpPr>
            <a:spLocks noGrp="1"/>
          </p:cNvSpPr>
          <p:nvPr>
            <p:ph type="body" sz="half" idx="2"/>
          </p:nvPr>
        </p:nvSpPr>
        <p:spPr>
          <a:xfrm>
            <a:off x="839788" y="2057403"/>
            <a:ext cx="3932237" cy="3811588"/>
          </a:xfrm>
          <a:prstGeom prst="rect">
            <a:avLst/>
          </a:prstGeom>
        </p:spPr>
        <p:txBody>
          <a:bodyPr/>
          <a:lstStyle>
            <a:lvl1pPr marL="0" indent="0">
              <a:buNone/>
              <a:defRPr sz="1600"/>
            </a:lvl1pPr>
            <a:lvl2pPr marL="457167" indent="0">
              <a:buNone/>
              <a:defRPr sz="1400"/>
            </a:lvl2pPr>
            <a:lvl3pPr marL="914332" indent="0">
              <a:buNone/>
              <a:defRPr sz="1200"/>
            </a:lvl3pPr>
            <a:lvl4pPr marL="1371498" indent="0">
              <a:buNone/>
              <a:defRPr sz="1000"/>
            </a:lvl4pPr>
            <a:lvl5pPr marL="1828664" indent="0">
              <a:buNone/>
              <a:defRPr sz="1000"/>
            </a:lvl5pPr>
            <a:lvl6pPr marL="2285830" indent="0">
              <a:buNone/>
              <a:defRPr sz="1000"/>
            </a:lvl6pPr>
            <a:lvl7pPr marL="2742994" indent="0">
              <a:buNone/>
              <a:defRPr sz="1000"/>
            </a:lvl7pPr>
            <a:lvl8pPr marL="3200160" indent="0">
              <a:buNone/>
              <a:defRPr sz="1000"/>
            </a:lvl8pPr>
            <a:lvl9pPr marL="3657327"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BB6BD70C-E818-4387-A0EC-C5A5A14E922C}" type="datetime1">
              <a:rPr lang="en-US" smtClean="0"/>
              <a:t>6/30/2026</a:t>
            </a:fld>
            <a:endParaRPr lang="en-US"/>
          </a:p>
        </p:txBody>
      </p:sp>
      <p:sp>
        <p:nvSpPr>
          <p:cNvPr id="7" name="Slide Number Placeholder 6"/>
          <p:cNvSpPr>
            <a:spLocks noGrp="1"/>
          </p:cNvSpPr>
          <p:nvPr>
            <p:ph type="sldNum" sz="quarter" idx="12"/>
          </p:nvPr>
        </p:nvSpPr>
        <p:spPr/>
        <p:txBody>
          <a:bodyPr/>
          <a:lstStyle/>
          <a:p>
            <a:fld id="{75FF2DE0-F630-4680-9872-E679E07CC29A}" type="slidenum">
              <a:rPr lang="en-US" smtClean="0"/>
              <a:t>‹#›</a:t>
            </a:fld>
            <a:endParaRPr lang="en-US"/>
          </a:p>
        </p:txBody>
      </p:sp>
    </p:spTree>
    <p:extLst>
      <p:ext uri="{BB962C8B-B14F-4D97-AF65-F5344CB8AC3E}">
        <p14:creationId xmlns:p14="http://schemas.microsoft.com/office/powerpoint/2010/main" val="453222956"/>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a:xfrm>
            <a:off x="838200" y="1825625"/>
            <a:ext cx="10515600" cy="4351339"/>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9092985D-3DFA-4D34-A14B-BDAF1F543131}" type="datetime1">
              <a:rPr lang="en-US" smtClean="0"/>
              <a:t>6/30/2026</a:t>
            </a:fld>
            <a:endParaRPr lang="en-US"/>
          </a:p>
        </p:txBody>
      </p:sp>
      <p:sp>
        <p:nvSpPr>
          <p:cNvPr id="6" name="Slide Number Placeholder 5"/>
          <p:cNvSpPr>
            <a:spLocks noGrp="1"/>
          </p:cNvSpPr>
          <p:nvPr>
            <p:ph type="sldNum" sz="quarter" idx="12"/>
          </p:nvPr>
        </p:nvSpPr>
        <p:spPr/>
        <p:txBody>
          <a:bodyPr/>
          <a:lstStyle/>
          <a:p>
            <a:fld id="{75FF2DE0-F630-4680-9872-E679E07CC29A}" type="slidenum">
              <a:rPr lang="en-US" smtClean="0"/>
              <a:t>‹#›</a:t>
            </a:fld>
            <a:endParaRPr lang="en-US"/>
          </a:p>
        </p:txBody>
      </p:sp>
    </p:spTree>
    <p:extLst>
      <p:ext uri="{BB962C8B-B14F-4D97-AF65-F5344CB8AC3E}">
        <p14:creationId xmlns:p14="http://schemas.microsoft.com/office/powerpoint/2010/main" val="3641134574"/>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2" y="365129"/>
            <a:ext cx="2628900" cy="5811839"/>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3" y="365129"/>
            <a:ext cx="7734300" cy="5811839"/>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6269705B-100B-4254-9B86-A5A8E04A1EA9}" type="datetime1">
              <a:rPr lang="en-US" smtClean="0"/>
              <a:t>6/30/2026</a:t>
            </a:fld>
            <a:endParaRPr lang="en-US"/>
          </a:p>
        </p:txBody>
      </p:sp>
      <p:sp>
        <p:nvSpPr>
          <p:cNvPr id="6" name="Slide Number Placeholder 5"/>
          <p:cNvSpPr>
            <a:spLocks noGrp="1"/>
          </p:cNvSpPr>
          <p:nvPr>
            <p:ph type="sldNum" sz="quarter" idx="12"/>
          </p:nvPr>
        </p:nvSpPr>
        <p:spPr/>
        <p:txBody>
          <a:bodyPr/>
          <a:lstStyle/>
          <a:p>
            <a:fld id="{75FF2DE0-F630-4680-9872-E679E07CC29A}" type="slidenum">
              <a:rPr lang="en-US" smtClean="0"/>
              <a:t>‹#›</a:t>
            </a:fld>
            <a:endParaRPr lang="en-US"/>
          </a:p>
        </p:txBody>
      </p:sp>
    </p:spTree>
    <p:extLst>
      <p:ext uri="{BB962C8B-B14F-4D97-AF65-F5344CB8AC3E}">
        <p14:creationId xmlns:p14="http://schemas.microsoft.com/office/powerpoint/2010/main" val="154963841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Single Pic Title Beaver">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50E5EDCF-DE7C-7DD4-12FC-BF766C485C11}"/>
              </a:ext>
            </a:extLst>
          </p:cNvPr>
          <p:cNvSpPr>
            <a:spLocks noGrp="1"/>
          </p:cNvSpPr>
          <p:nvPr>
            <p:ph type="pic" sz="quarter" idx="10"/>
          </p:nvPr>
        </p:nvSpPr>
        <p:spPr>
          <a:xfrm>
            <a:off x="7543800" y="880676"/>
            <a:ext cx="4160875" cy="5492693"/>
          </a:xfrm>
          <a:custGeom>
            <a:avLst/>
            <a:gdLst>
              <a:gd name="connsiteX0" fmla="*/ 0 w 10000"/>
              <a:gd name="connsiteY0" fmla="*/ 2000 h 10000"/>
              <a:gd name="connsiteX1" fmla="*/ 10000 w 10000"/>
              <a:gd name="connsiteY1" fmla="*/ 0 h 10000"/>
              <a:gd name="connsiteX2" fmla="*/ 10000 w 10000"/>
              <a:gd name="connsiteY2" fmla="*/ 10000 h 10000"/>
              <a:gd name="connsiteX3" fmla="*/ 0 w 10000"/>
              <a:gd name="connsiteY3" fmla="*/ 10000 h 10000"/>
              <a:gd name="connsiteX4" fmla="*/ 0 w 10000"/>
              <a:gd name="connsiteY4" fmla="*/ 2000 h 10000"/>
              <a:gd name="connsiteX0" fmla="*/ 2695 w 10000"/>
              <a:gd name="connsiteY0" fmla="*/ 0 h 10011"/>
              <a:gd name="connsiteX1" fmla="*/ 10000 w 10000"/>
              <a:gd name="connsiteY1" fmla="*/ 11 h 10011"/>
              <a:gd name="connsiteX2" fmla="*/ 10000 w 10000"/>
              <a:gd name="connsiteY2" fmla="*/ 10011 h 10011"/>
              <a:gd name="connsiteX3" fmla="*/ 0 w 10000"/>
              <a:gd name="connsiteY3" fmla="*/ 10011 h 10011"/>
              <a:gd name="connsiteX4" fmla="*/ 2695 w 10000"/>
              <a:gd name="connsiteY4" fmla="*/ 0 h 100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0" h="10011">
                <a:moveTo>
                  <a:pt x="2695" y="0"/>
                </a:moveTo>
                <a:lnTo>
                  <a:pt x="10000" y="11"/>
                </a:lnTo>
                <a:lnTo>
                  <a:pt x="10000" y="10011"/>
                </a:lnTo>
                <a:lnTo>
                  <a:pt x="0" y="10011"/>
                </a:lnTo>
                <a:lnTo>
                  <a:pt x="2695" y="0"/>
                </a:lnTo>
                <a:close/>
              </a:path>
            </a:pathLst>
          </a:custGeom>
        </p:spPr>
        <p:txBody>
          <a:bodyPr/>
          <a:lstStyle/>
          <a:p>
            <a:r>
              <a:rPr lang="en-US"/>
              <a:t>Click icon to add picture</a:t>
            </a:r>
          </a:p>
        </p:txBody>
      </p:sp>
      <p:sp>
        <p:nvSpPr>
          <p:cNvPr id="4" name="Title Placeholder 1">
            <a:extLst>
              <a:ext uri="{FF2B5EF4-FFF2-40B4-BE49-F238E27FC236}">
                <a16:creationId xmlns:a16="http://schemas.microsoft.com/office/drawing/2014/main" id="{98F9F79D-DCD9-686C-5143-9CD61D761E8E}"/>
              </a:ext>
            </a:extLst>
          </p:cNvPr>
          <p:cNvSpPr>
            <a:spLocks noGrp="1"/>
          </p:cNvSpPr>
          <p:nvPr>
            <p:ph type="title"/>
          </p:nvPr>
        </p:nvSpPr>
        <p:spPr>
          <a:xfrm>
            <a:off x="678032" y="1801941"/>
            <a:ext cx="6332368" cy="1325563"/>
          </a:xfrm>
          <a:prstGeom prst="rect">
            <a:avLst/>
          </a:prstGeom>
        </p:spPr>
        <p:txBody>
          <a:bodyPr vert="horz" lIns="91440" tIns="45720" rIns="91440" bIns="45720" rtlCol="0" anchor="ctr">
            <a:normAutofit/>
          </a:bodyPr>
          <a:lstStyle>
            <a:lvl1pPr>
              <a:lnSpc>
                <a:spcPct val="100000"/>
              </a:lnSpc>
              <a:defRPr sz="4800"/>
            </a:lvl1pPr>
          </a:lstStyle>
          <a:p>
            <a:r>
              <a:rPr lang="en-US"/>
              <a:t>Click to edit Master title style</a:t>
            </a:r>
          </a:p>
        </p:txBody>
      </p:sp>
      <p:sp>
        <p:nvSpPr>
          <p:cNvPr id="8" name="Freeform 7">
            <a:extLst>
              <a:ext uri="{FF2B5EF4-FFF2-40B4-BE49-F238E27FC236}">
                <a16:creationId xmlns:a16="http://schemas.microsoft.com/office/drawing/2014/main" id="{FDB81CC7-CE80-1242-E668-2F59AF80EF17}"/>
              </a:ext>
            </a:extLst>
          </p:cNvPr>
          <p:cNvSpPr/>
          <p:nvPr/>
        </p:nvSpPr>
        <p:spPr>
          <a:xfrm>
            <a:off x="812804" y="5437313"/>
            <a:ext cx="1228289" cy="940017"/>
          </a:xfrm>
          <a:custGeom>
            <a:avLst/>
            <a:gdLst/>
            <a:ahLst/>
            <a:cxnLst/>
            <a:rect l="l" t="t" r="r" b="b"/>
            <a:pathLst>
              <a:path w="1948294" h="1491041">
                <a:moveTo>
                  <a:pt x="0" y="0"/>
                </a:moveTo>
                <a:lnTo>
                  <a:pt x="1948294" y="0"/>
                </a:lnTo>
                <a:lnTo>
                  <a:pt x="1948294" y="1491041"/>
                </a:lnTo>
                <a:lnTo>
                  <a:pt x="0" y="1491041"/>
                </a:lnTo>
                <a:lnTo>
                  <a:pt x="0" y="0"/>
                </a:lnTo>
                <a:close/>
              </a:path>
            </a:pathLst>
          </a:custGeom>
          <a:blipFill>
            <a:blip r:embed="rId2"/>
            <a:stretch>
              <a:fillRect/>
            </a:stretch>
          </a:blipFill>
        </p:spPr>
        <p:txBody>
          <a:bodyPr/>
          <a:lstStyle/>
          <a:p>
            <a:endParaRPr lang="en-US" sz="600"/>
          </a:p>
        </p:txBody>
      </p:sp>
      <p:grpSp>
        <p:nvGrpSpPr>
          <p:cNvPr id="14" name="Group 5">
            <a:extLst>
              <a:ext uri="{FF2B5EF4-FFF2-40B4-BE49-F238E27FC236}">
                <a16:creationId xmlns:a16="http://schemas.microsoft.com/office/drawing/2014/main" id="{5BE0D379-3E8D-3ADB-650C-D0899069D564}"/>
              </a:ext>
            </a:extLst>
          </p:cNvPr>
          <p:cNvGrpSpPr/>
          <p:nvPr/>
        </p:nvGrpSpPr>
        <p:grpSpPr>
          <a:xfrm>
            <a:off x="762000" y="1320916"/>
            <a:ext cx="4166790" cy="269113"/>
            <a:chOff x="-411451" y="14380"/>
            <a:chExt cx="8333579" cy="538226"/>
          </a:xfrm>
        </p:grpSpPr>
        <p:sp>
          <p:nvSpPr>
            <p:cNvPr id="15" name="Freeform 6">
              <a:extLst>
                <a:ext uri="{FF2B5EF4-FFF2-40B4-BE49-F238E27FC236}">
                  <a16:creationId xmlns:a16="http://schemas.microsoft.com/office/drawing/2014/main" id="{6A4860B4-B108-384F-5738-77B4615C35DC}"/>
                </a:ext>
              </a:extLst>
            </p:cNvPr>
            <p:cNvSpPr/>
            <p:nvPr userDrawn="1"/>
          </p:nvSpPr>
          <p:spPr>
            <a:xfrm>
              <a:off x="-411451" y="14380"/>
              <a:ext cx="397276" cy="538226"/>
            </a:xfrm>
            <a:custGeom>
              <a:avLst/>
              <a:gdLst/>
              <a:ahLst/>
              <a:cxnLst/>
              <a:rect l="l" t="t" r="r" b="b"/>
              <a:pathLst>
                <a:path w="503091" h="681578">
                  <a:moveTo>
                    <a:pt x="0" y="0"/>
                  </a:moveTo>
                  <a:lnTo>
                    <a:pt x="503091" y="0"/>
                  </a:lnTo>
                  <a:lnTo>
                    <a:pt x="503091" y="681578"/>
                  </a:lnTo>
                  <a:lnTo>
                    <a:pt x="0" y="681578"/>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US" sz="533">
                <a:latin typeface="Bangers" pitchFamily="2" charset="0"/>
              </a:endParaRPr>
            </a:p>
          </p:txBody>
        </p:sp>
        <p:sp>
          <p:nvSpPr>
            <p:cNvPr id="16" name="TextBox 7">
              <a:extLst>
                <a:ext uri="{FF2B5EF4-FFF2-40B4-BE49-F238E27FC236}">
                  <a16:creationId xmlns:a16="http://schemas.microsoft.com/office/drawing/2014/main" id="{121EACDF-3907-A518-5E31-7CAFA0211C7B}"/>
                </a:ext>
              </a:extLst>
            </p:cNvPr>
            <p:cNvSpPr txBox="1"/>
            <p:nvPr userDrawn="1"/>
          </p:nvSpPr>
          <p:spPr>
            <a:xfrm>
              <a:off x="95567" y="14380"/>
              <a:ext cx="7826561" cy="538226"/>
            </a:xfrm>
            <a:prstGeom prst="rect">
              <a:avLst/>
            </a:prstGeom>
          </p:spPr>
          <p:txBody>
            <a:bodyPr lIns="0" tIns="0" rIns="0" bIns="0" rtlCol="0" anchor="t">
              <a:spAutoFit/>
            </a:bodyPr>
            <a:lstStyle/>
            <a:p>
              <a:pPr marL="0" lvl="1">
                <a:lnSpc>
                  <a:spcPts val="2295"/>
                </a:lnSpc>
                <a:spcBef>
                  <a:spcPct val="0"/>
                </a:spcBef>
              </a:pPr>
              <a:r>
                <a:rPr lang="en-US" sz="1800" spc="60">
                  <a:solidFill>
                    <a:srgbClr val="FFFFFF"/>
                  </a:solidFill>
                  <a:latin typeface="Barlow Condensed"/>
                  <a:ea typeface="Barlow Condensed"/>
                  <a:cs typeface="Barlow Condensed"/>
                  <a:sym typeface="Barlow Condensed"/>
                </a:rPr>
                <a:t>Hydrologic Engineering Center</a:t>
              </a:r>
            </a:p>
          </p:txBody>
        </p:sp>
      </p:grpSp>
      <p:sp>
        <p:nvSpPr>
          <p:cNvPr id="17" name="Text Placeholder 29">
            <a:extLst>
              <a:ext uri="{FF2B5EF4-FFF2-40B4-BE49-F238E27FC236}">
                <a16:creationId xmlns:a16="http://schemas.microsoft.com/office/drawing/2014/main" id="{7EE77493-75C4-8F00-03B8-DC4C65ACA761}"/>
              </a:ext>
            </a:extLst>
          </p:cNvPr>
          <p:cNvSpPr>
            <a:spLocks noGrp="1"/>
          </p:cNvSpPr>
          <p:nvPr>
            <p:ph type="body" sz="quarter" idx="14"/>
          </p:nvPr>
        </p:nvSpPr>
        <p:spPr>
          <a:xfrm>
            <a:off x="678032" y="3321814"/>
            <a:ext cx="4504267" cy="922867"/>
          </a:xfrm>
        </p:spPr>
        <p:txBody>
          <a:bodyPr>
            <a:normAutofit/>
          </a:bodyPr>
          <a:lstStyle>
            <a:lvl1pPr marL="0" indent="0" algn="l">
              <a:spcBef>
                <a:spcPts val="400"/>
              </a:spcBef>
              <a:buNone/>
              <a:defRPr sz="2400">
                <a:latin typeface="+mj-lt"/>
                <a:ea typeface="ADLaM Display" panose="020F0502020204030204" pitchFamily="2" charset="0"/>
                <a:cs typeface="ADLaM Display" panose="020F0502020204030204" pitchFamily="2" charset="0"/>
              </a:defRPr>
            </a:lvl1pPr>
          </a:lstStyle>
          <a:p>
            <a:pPr lvl="0"/>
            <a:r>
              <a:rPr lang="en-US"/>
              <a:t>Click to edit Master text styles</a:t>
            </a:r>
          </a:p>
        </p:txBody>
      </p:sp>
      <p:pic>
        <p:nvPicPr>
          <p:cNvPr id="6" name="Picture 5" descr="Logo&#10;&#10;AI-generated content may be incorrect.">
            <a:extLst>
              <a:ext uri="{FF2B5EF4-FFF2-40B4-BE49-F238E27FC236}">
                <a16:creationId xmlns:a16="http://schemas.microsoft.com/office/drawing/2014/main" id="{B42FB8DA-B83A-FB1C-8FA5-675A5AC7BA13}"/>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319810" y="5469837"/>
            <a:ext cx="822960" cy="822581"/>
          </a:xfrm>
          <a:prstGeom prst="rect">
            <a:avLst/>
          </a:prstGeom>
        </p:spPr>
      </p:pic>
    </p:spTree>
    <p:extLst>
      <p:ext uri="{BB962C8B-B14F-4D97-AF65-F5344CB8AC3E}">
        <p14:creationId xmlns:p14="http://schemas.microsoft.com/office/powerpoint/2010/main" val="279428453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Single Pic Title HEC">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50E5EDCF-DE7C-7DD4-12FC-BF766C485C11}"/>
              </a:ext>
            </a:extLst>
          </p:cNvPr>
          <p:cNvSpPr>
            <a:spLocks noGrp="1"/>
          </p:cNvSpPr>
          <p:nvPr>
            <p:ph type="pic" sz="quarter" idx="10"/>
          </p:nvPr>
        </p:nvSpPr>
        <p:spPr>
          <a:xfrm>
            <a:off x="7543800" y="880676"/>
            <a:ext cx="4160875" cy="5492693"/>
          </a:xfrm>
          <a:custGeom>
            <a:avLst/>
            <a:gdLst>
              <a:gd name="connsiteX0" fmla="*/ 0 w 10000"/>
              <a:gd name="connsiteY0" fmla="*/ 2000 h 10000"/>
              <a:gd name="connsiteX1" fmla="*/ 10000 w 10000"/>
              <a:gd name="connsiteY1" fmla="*/ 0 h 10000"/>
              <a:gd name="connsiteX2" fmla="*/ 10000 w 10000"/>
              <a:gd name="connsiteY2" fmla="*/ 10000 h 10000"/>
              <a:gd name="connsiteX3" fmla="*/ 0 w 10000"/>
              <a:gd name="connsiteY3" fmla="*/ 10000 h 10000"/>
              <a:gd name="connsiteX4" fmla="*/ 0 w 10000"/>
              <a:gd name="connsiteY4" fmla="*/ 2000 h 10000"/>
              <a:gd name="connsiteX0" fmla="*/ 2695 w 10000"/>
              <a:gd name="connsiteY0" fmla="*/ 0 h 10011"/>
              <a:gd name="connsiteX1" fmla="*/ 10000 w 10000"/>
              <a:gd name="connsiteY1" fmla="*/ 11 h 10011"/>
              <a:gd name="connsiteX2" fmla="*/ 10000 w 10000"/>
              <a:gd name="connsiteY2" fmla="*/ 10011 h 10011"/>
              <a:gd name="connsiteX3" fmla="*/ 0 w 10000"/>
              <a:gd name="connsiteY3" fmla="*/ 10011 h 10011"/>
              <a:gd name="connsiteX4" fmla="*/ 2695 w 10000"/>
              <a:gd name="connsiteY4" fmla="*/ 0 h 100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0" h="10011">
                <a:moveTo>
                  <a:pt x="2695" y="0"/>
                </a:moveTo>
                <a:lnTo>
                  <a:pt x="10000" y="11"/>
                </a:lnTo>
                <a:lnTo>
                  <a:pt x="10000" y="10011"/>
                </a:lnTo>
                <a:lnTo>
                  <a:pt x="0" y="10011"/>
                </a:lnTo>
                <a:lnTo>
                  <a:pt x="2695" y="0"/>
                </a:lnTo>
                <a:close/>
              </a:path>
            </a:pathLst>
          </a:custGeom>
        </p:spPr>
        <p:txBody>
          <a:bodyPr/>
          <a:lstStyle/>
          <a:p>
            <a:r>
              <a:rPr lang="en-US"/>
              <a:t>Click icon to add picture</a:t>
            </a:r>
          </a:p>
        </p:txBody>
      </p:sp>
      <p:sp>
        <p:nvSpPr>
          <p:cNvPr id="4" name="Title Placeholder 1">
            <a:extLst>
              <a:ext uri="{FF2B5EF4-FFF2-40B4-BE49-F238E27FC236}">
                <a16:creationId xmlns:a16="http://schemas.microsoft.com/office/drawing/2014/main" id="{98F9F79D-DCD9-686C-5143-9CD61D761E8E}"/>
              </a:ext>
            </a:extLst>
          </p:cNvPr>
          <p:cNvSpPr>
            <a:spLocks noGrp="1"/>
          </p:cNvSpPr>
          <p:nvPr>
            <p:ph type="title"/>
          </p:nvPr>
        </p:nvSpPr>
        <p:spPr>
          <a:xfrm>
            <a:off x="678032" y="1801941"/>
            <a:ext cx="6332368" cy="1325563"/>
          </a:xfrm>
          <a:prstGeom prst="rect">
            <a:avLst/>
          </a:prstGeom>
        </p:spPr>
        <p:txBody>
          <a:bodyPr vert="horz" lIns="91440" tIns="45720" rIns="91440" bIns="45720" rtlCol="0" anchor="ctr">
            <a:normAutofit/>
          </a:bodyPr>
          <a:lstStyle>
            <a:lvl1pPr>
              <a:lnSpc>
                <a:spcPct val="100000"/>
              </a:lnSpc>
              <a:defRPr sz="4800"/>
            </a:lvl1pPr>
          </a:lstStyle>
          <a:p>
            <a:r>
              <a:rPr lang="en-US"/>
              <a:t>Click to edit Master title style</a:t>
            </a:r>
          </a:p>
        </p:txBody>
      </p:sp>
      <p:sp>
        <p:nvSpPr>
          <p:cNvPr id="8" name="Freeform 7">
            <a:extLst>
              <a:ext uri="{FF2B5EF4-FFF2-40B4-BE49-F238E27FC236}">
                <a16:creationId xmlns:a16="http://schemas.microsoft.com/office/drawing/2014/main" id="{FDB81CC7-CE80-1242-E668-2F59AF80EF17}"/>
              </a:ext>
            </a:extLst>
          </p:cNvPr>
          <p:cNvSpPr/>
          <p:nvPr/>
        </p:nvSpPr>
        <p:spPr>
          <a:xfrm>
            <a:off x="812804" y="5437313"/>
            <a:ext cx="1228289" cy="940017"/>
          </a:xfrm>
          <a:custGeom>
            <a:avLst/>
            <a:gdLst/>
            <a:ahLst/>
            <a:cxnLst/>
            <a:rect l="l" t="t" r="r" b="b"/>
            <a:pathLst>
              <a:path w="1948294" h="1491041">
                <a:moveTo>
                  <a:pt x="0" y="0"/>
                </a:moveTo>
                <a:lnTo>
                  <a:pt x="1948294" y="0"/>
                </a:lnTo>
                <a:lnTo>
                  <a:pt x="1948294" y="1491041"/>
                </a:lnTo>
                <a:lnTo>
                  <a:pt x="0" y="1491041"/>
                </a:lnTo>
                <a:lnTo>
                  <a:pt x="0" y="0"/>
                </a:lnTo>
                <a:close/>
              </a:path>
            </a:pathLst>
          </a:custGeom>
          <a:blipFill>
            <a:blip r:embed="rId2"/>
            <a:stretch>
              <a:fillRect/>
            </a:stretch>
          </a:blipFill>
        </p:spPr>
        <p:txBody>
          <a:bodyPr/>
          <a:lstStyle/>
          <a:p>
            <a:endParaRPr lang="en-US" sz="600"/>
          </a:p>
        </p:txBody>
      </p:sp>
      <p:grpSp>
        <p:nvGrpSpPr>
          <p:cNvPr id="14" name="Group 5">
            <a:extLst>
              <a:ext uri="{FF2B5EF4-FFF2-40B4-BE49-F238E27FC236}">
                <a16:creationId xmlns:a16="http://schemas.microsoft.com/office/drawing/2014/main" id="{5BE0D379-3E8D-3ADB-650C-D0899069D564}"/>
              </a:ext>
            </a:extLst>
          </p:cNvPr>
          <p:cNvGrpSpPr/>
          <p:nvPr/>
        </p:nvGrpSpPr>
        <p:grpSpPr>
          <a:xfrm>
            <a:off x="762000" y="1320916"/>
            <a:ext cx="4166790" cy="269113"/>
            <a:chOff x="-411451" y="14380"/>
            <a:chExt cx="8333579" cy="538226"/>
          </a:xfrm>
        </p:grpSpPr>
        <p:sp>
          <p:nvSpPr>
            <p:cNvPr id="15" name="Freeform 6">
              <a:extLst>
                <a:ext uri="{FF2B5EF4-FFF2-40B4-BE49-F238E27FC236}">
                  <a16:creationId xmlns:a16="http://schemas.microsoft.com/office/drawing/2014/main" id="{6A4860B4-B108-384F-5738-77B4615C35DC}"/>
                </a:ext>
              </a:extLst>
            </p:cNvPr>
            <p:cNvSpPr/>
            <p:nvPr userDrawn="1"/>
          </p:nvSpPr>
          <p:spPr>
            <a:xfrm>
              <a:off x="-411451" y="14380"/>
              <a:ext cx="397276" cy="538226"/>
            </a:xfrm>
            <a:custGeom>
              <a:avLst/>
              <a:gdLst/>
              <a:ahLst/>
              <a:cxnLst/>
              <a:rect l="l" t="t" r="r" b="b"/>
              <a:pathLst>
                <a:path w="503091" h="681578">
                  <a:moveTo>
                    <a:pt x="0" y="0"/>
                  </a:moveTo>
                  <a:lnTo>
                    <a:pt x="503091" y="0"/>
                  </a:lnTo>
                  <a:lnTo>
                    <a:pt x="503091" y="681578"/>
                  </a:lnTo>
                  <a:lnTo>
                    <a:pt x="0" y="681578"/>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US" sz="533">
                <a:latin typeface="Bangers" pitchFamily="2" charset="0"/>
              </a:endParaRPr>
            </a:p>
          </p:txBody>
        </p:sp>
        <p:sp>
          <p:nvSpPr>
            <p:cNvPr id="16" name="TextBox 7">
              <a:extLst>
                <a:ext uri="{FF2B5EF4-FFF2-40B4-BE49-F238E27FC236}">
                  <a16:creationId xmlns:a16="http://schemas.microsoft.com/office/drawing/2014/main" id="{121EACDF-3907-A518-5E31-7CAFA0211C7B}"/>
                </a:ext>
              </a:extLst>
            </p:cNvPr>
            <p:cNvSpPr txBox="1"/>
            <p:nvPr userDrawn="1"/>
          </p:nvSpPr>
          <p:spPr>
            <a:xfrm>
              <a:off x="95567" y="14380"/>
              <a:ext cx="7826561" cy="538226"/>
            </a:xfrm>
            <a:prstGeom prst="rect">
              <a:avLst/>
            </a:prstGeom>
          </p:spPr>
          <p:txBody>
            <a:bodyPr lIns="0" tIns="0" rIns="0" bIns="0" rtlCol="0" anchor="t">
              <a:spAutoFit/>
            </a:bodyPr>
            <a:lstStyle/>
            <a:p>
              <a:pPr marL="0" lvl="1">
                <a:lnSpc>
                  <a:spcPts val="2295"/>
                </a:lnSpc>
                <a:spcBef>
                  <a:spcPct val="0"/>
                </a:spcBef>
              </a:pPr>
              <a:r>
                <a:rPr lang="en-US" sz="1800" spc="60">
                  <a:solidFill>
                    <a:srgbClr val="FFFFFF"/>
                  </a:solidFill>
                  <a:latin typeface="Barlow Condensed"/>
                  <a:ea typeface="Barlow Condensed"/>
                  <a:cs typeface="Barlow Condensed"/>
                  <a:sym typeface="Barlow Condensed"/>
                </a:rPr>
                <a:t>Hydrologic Engineering Center</a:t>
              </a:r>
            </a:p>
          </p:txBody>
        </p:sp>
      </p:grpSp>
      <p:sp>
        <p:nvSpPr>
          <p:cNvPr id="17" name="Text Placeholder 29">
            <a:extLst>
              <a:ext uri="{FF2B5EF4-FFF2-40B4-BE49-F238E27FC236}">
                <a16:creationId xmlns:a16="http://schemas.microsoft.com/office/drawing/2014/main" id="{7EE77493-75C4-8F00-03B8-DC4C65ACA761}"/>
              </a:ext>
            </a:extLst>
          </p:cNvPr>
          <p:cNvSpPr>
            <a:spLocks noGrp="1"/>
          </p:cNvSpPr>
          <p:nvPr>
            <p:ph type="body" sz="quarter" idx="14"/>
          </p:nvPr>
        </p:nvSpPr>
        <p:spPr>
          <a:xfrm>
            <a:off x="678032" y="3321814"/>
            <a:ext cx="4504267" cy="922867"/>
          </a:xfrm>
        </p:spPr>
        <p:txBody>
          <a:bodyPr>
            <a:normAutofit/>
          </a:bodyPr>
          <a:lstStyle>
            <a:lvl1pPr marL="0" indent="0" algn="l">
              <a:spcBef>
                <a:spcPts val="400"/>
              </a:spcBef>
              <a:buNone/>
              <a:defRPr sz="2400">
                <a:latin typeface="+mj-lt"/>
                <a:ea typeface="ADLaM Display" panose="020F0502020204030204" pitchFamily="2" charset="0"/>
                <a:cs typeface="ADLaM Display" panose="020F0502020204030204" pitchFamily="2" charset="0"/>
              </a:defRPr>
            </a:lvl1pPr>
          </a:lstStyle>
          <a:p>
            <a:pPr lvl="0"/>
            <a:r>
              <a:rPr lang="en-US"/>
              <a:t>Click to edit Master text styles</a:t>
            </a:r>
          </a:p>
        </p:txBody>
      </p:sp>
      <p:pic>
        <p:nvPicPr>
          <p:cNvPr id="2" name="Picture 1" descr="A picture containing text, glass, porcelain&#10;&#10;AI-generated content may be incorrect.">
            <a:extLst>
              <a:ext uri="{FF2B5EF4-FFF2-40B4-BE49-F238E27FC236}">
                <a16:creationId xmlns:a16="http://schemas.microsoft.com/office/drawing/2014/main" id="{A6DE428A-D3FB-015B-2F61-14268844BC2B}"/>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409786" y="5714381"/>
            <a:ext cx="1228289" cy="658988"/>
          </a:xfrm>
          <a:prstGeom prst="rect">
            <a:avLst/>
          </a:prstGeom>
        </p:spPr>
      </p:pic>
    </p:spTree>
    <p:extLst>
      <p:ext uri="{BB962C8B-B14F-4D97-AF65-F5344CB8AC3E}">
        <p14:creationId xmlns:p14="http://schemas.microsoft.com/office/powerpoint/2010/main" val="297183518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Blank Title Beaver">
    <p:spTree>
      <p:nvGrpSpPr>
        <p:cNvPr id="1" name=""/>
        <p:cNvGrpSpPr/>
        <p:nvPr/>
      </p:nvGrpSpPr>
      <p:grpSpPr>
        <a:xfrm>
          <a:off x="0" y="0"/>
          <a:ext cx="0" cy="0"/>
          <a:chOff x="0" y="0"/>
          <a:chExt cx="0" cy="0"/>
        </a:xfrm>
      </p:grpSpPr>
      <p:sp>
        <p:nvSpPr>
          <p:cNvPr id="12" name="Title Placeholder 1">
            <a:extLst>
              <a:ext uri="{FF2B5EF4-FFF2-40B4-BE49-F238E27FC236}">
                <a16:creationId xmlns:a16="http://schemas.microsoft.com/office/drawing/2014/main" id="{313DD840-BD8C-45CC-3C9F-BF276FF58878}"/>
              </a:ext>
            </a:extLst>
          </p:cNvPr>
          <p:cNvSpPr>
            <a:spLocks noGrp="1"/>
          </p:cNvSpPr>
          <p:nvPr>
            <p:ph type="title"/>
          </p:nvPr>
        </p:nvSpPr>
        <p:spPr>
          <a:xfrm>
            <a:off x="678032" y="1801941"/>
            <a:ext cx="9075568" cy="1325563"/>
          </a:xfrm>
          <a:prstGeom prst="rect">
            <a:avLst/>
          </a:prstGeom>
        </p:spPr>
        <p:txBody>
          <a:bodyPr vert="horz" lIns="91440" tIns="45720" rIns="91440" bIns="45720" rtlCol="0" anchor="ctr">
            <a:noAutofit/>
          </a:bodyPr>
          <a:lstStyle>
            <a:lvl1pPr>
              <a:lnSpc>
                <a:spcPct val="100000"/>
              </a:lnSpc>
              <a:defRPr sz="4800"/>
            </a:lvl1pPr>
          </a:lstStyle>
          <a:p>
            <a:r>
              <a:rPr lang="en-US"/>
              <a:t>Click to edit Master title style</a:t>
            </a:r>
          </a:p>
        </p:txBody>
      </p:sp>
      <p:sp>
        <p:nvSpPr>
          <p:cNvPr id="2" name="Freeform 7">
            <a:extLst>
              <a:ext uri="{FF2B5EF4-FFF2-40B4-BE49-F238E27FC236}">
                <a16:creationId xmlns:a16="http://schemas.microsoft.com/office/drawing/2014/main" id="{62536912-767C-C47A-B4DE-5D2B30645C0A}"/>
              </a:ext>
            </a:extLst>
          </p:cNvPr>
          <p:cNvSpPr/>
          <p:nvPr/>
        </p:nvSpPr>
        <p:spPr>
          <a:xfrm>
            <a:off x="812804" y="5437313"/>
            <a:ext cx="1228289" cy="940017"/>
          </a:xfrm>
          <a:custGeom>
            <a:avLst/>
            <a:gdLst/>
            <a:ahLst/>
            <a:cxnLst/>
            <a:rect l="l" t="t" r="r" b="b"/>
            <a:pathLst>
              <a:path w="1948294" h="1491041">
                <a:moveTo>
                  <a:pt x="0" y="0"/>
                </a:moveTo>
                <a:lnTo>
                  <a:pt x="1948294" y="0"/>
                </a:lnTo>
                <a:lnTo>
                  <a:pt x="1948294" y="1491041"/>
                </a:lnTo>
                <a:lnTo>
                  <a:pt x="0" y="1491041"/>
                </a:lnTo>
                <a:lnTo>
                  <a:pt x="0" y="0"/>
                </a:lnTo>
                <a:close/>
              </a:path>
            </a:pathLst>
          </a:custGeom>
          <a:blipFill>
            <a:blip r:embed="rId2"/>
            <a:stretch>
              <a:fillRect/>
            </a:stretch>
          </a:blipFill>
        </p:spPr>
        <p:txBody>
          <a:bodyPr/>
          <a:lstStyle/>
          <a:p>
            <a:endParaRPr lang="en-US" sz="600"/>
          </a:p>
        </p:txBody>
      </p:sp>
      <p:grpSp>
        <p:nvGrpSpPr>
          <p:cNvPr id="8" name="Group 5">
            <a:extLst>
              <a:ext uri="{FF2B5EF4-FFF2-40B4-BE49-F238E27FC236}">
                <a16:creationId xmlns:a16="http://schemas.microsoft.com/office/drawing/2014/main" id="{C79C2C51-9186-A0DD-34AA-FEF3E841A86B}"/>
              </a:ext>
            </a:extLst>
          </p:cNvPr>
          <p:cNvGrpSpPr/>
          <p:nvPr/>
        </p:nvGrpSpPr>
        <p:grpSpPr>
          <a:xfrm>
            <a:off x="762000" y="1320916"/>
            <a:ext cx="4166790" cy="269113"/>
            <a:chOff x="-411451" y="14380"/>
            <a:chExt cx="8333579" cy="538226"/>
          </a:xfrm>
        </p:grpSpPr>
        <p:sp>
          <p:nvSpPr>
            <p:cNvPr id="9" name="Freeform 6">
              <a:extLst>
                <a:ext uri="{FF2B5EF4-FFF2-40B4-BE49-F238E27FC236}">
                  <a16:creationId xmlns:a16="http://schemas.microsoft.com/office/drawing/2014/main" id="{663E38A7-47F3-4F9E-45A1-5E05A30153B9}"/>
                </a:ext>
              </a:extLst>
            </p:cNvPr>
            <p:cNvSpPr/>
            <p:nvPr userDrawn="1"/>
          </p:nvSpPr>
          <p:spPr>
            <a:xfrm>
              <a:off x="-411451" y="14380"/>
              <a:ext cx="397276" cy="538226"/>
            </a:xfrm>
            <a:custGeom>
              <a:avLst/>
              <a:gdLst/>
              <a:ahLst/>
              <a:cxnLst/>
              <a:rect l="l" t="t" r="r" b="b"/>
              <a:pathLst>
                <a:path w="503091" h="681578">
                  <a:moveTo>
                    <a:pt x="0" y="0"/>
                  </a:moveTo>
                  <a:lnTo>
                    <a:pt x="503091" y="0"/>
                  </a:lnTo>
                  <a:lnTo>
                    <a:pt x="503091" y="681578"/>
                  </a:lnTo>
                  <a:lnTo>
                    <a:pt x="0" y="681578"/>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US" sz="533">
                <a:latin typeface="Bangers" pitchFamily="2" charset="0"/>
              </a:endParaRPr>
            </a:p>
          </p:txBody>
        </p:sp>
        <p:sp>
          <p:nvSpPr>
            <p:cNvPr id="10" name="TextBox 7">
              <a:extLst>
                <a:ext uri="{FF2B5EF4-FFF2-40B4-BE49-F238E27FC236}">
                  <a16:creationId xmlns:a16="http://schemas.microsoft.com/office/drawing/2014/main" id="{A05C543F-F692-0800-7A39-CAFCF17F5349}"/>
                </a:ext>
              </a:extLst>
            </p:cNvPr>
            <p:cNvSpPr txBox="1"/>
            <p:nvPr userDrawn="1"/>
          </p:nvSpPr>
          <p:spPr>
            <a:xfrm>
              <a:off x="95567" y="14380"/>
              <a:ext cx="7826561" cy="538226"/>
            </a:xfrm>
            <a:prstGeom prst="rect">
              <a:avLst/>
            </a:prstGeom>
          </p:spPr>
          <p:txBody>
            <a:bodyPr lIns="0" tIns="0" rIns="0" bIns="0" rtlCol="0" anchor="t">
              <a:spAutoFit/>
            </a:bodyPr>
            <a:lstStyle/>
            <a:p>
              <a:pPr marL="0" lvl="1">
                <a:lnSpc>
                  <a:spcPts val="2295"/>
                </a:lnSpc>
                <a:spcBef>
                  <a:spcPct val="0"/>
                </a:spcBef>
              </a:pPr>
              <a:r>
                <a:rPr lang="en-US" sz="1800" spc="60">
                  <a:solidFill>
                    <a:srgbClr val="FFFFFF"/>
                  </a:solidFill>
                  <a:latin typeface="Barlow Condensed"/>
                  <a:ea typeface="Barlow Condensed"/>
                  <a:cs typeface="Barlow Condensed"/>
                  <a:sym typeface="Barlow Condensed"/>
                </a:rPr>
                <a:t>Hydrologic Engineering Center</a:t>
              </a:r>
            </a:p>
          </p:txBody>
        </p:sp>
      </p:grpSp>
      <p:sp>
        <p:nvSpPr>
          <p:cNvPr id="11" name="Text Placeholder 29">
            <a:extLst>
              <a:ext uri="{FF2B5EF4-FFF2-40B4-BE49-F238E27FC236}">
                <a16:creationId xmlns:a16="http://schemas.microsoft.com/office/drawing/2014/main" id="{5F58B4BC-5892-6350-F1FB-38637E5019CE}"/>
              </a:ext>
            </a:extLst>
          </p:cNvPr>
          <p:cNvSpPr>
            <a:spLocks noGrp="1"/>
          </p:cNvSpPr>
          <p:nvPr>
            <p:ph type="body" sz="quarter" idx="14"/>
          </p:nvPr>
        </p:nvSpPr>
        <p:spPr>
          <a:xfrm>
            <a:off x="678032" y="3321814"/>
            <a:ext cx="4504267" cy="922867"/>
          </a:xfrm>
        </p:spPr>
        <p:txBody>
          <a:bodyPr>
            <a:normAutofit/>
          </a:bodyPr>
          <a:lstStyle>
            <a:lvl1pPr marL="0" indent="0" algn="l">
              <a:spcBef>
                <a:spcPts val="400"/>
              </a:spcBef>
              <a:buNone/>
              <a:defRPr sz="2400">
                <a:latin typeface="+mj-lt"/>
                <a:ea typeface="ADLaM Display" panose="020F0502020204030204" pitchFamily="2" charset="0"/>
                <a:cs typeface="ADLaM Display" panose="020F0502020204030204" pitchFamily="2" charset="0"/>
              </a:defRPr>
            </a:lvl1pPr>
          </a:lstStyle>
          <a:p>
            <a:pPr lvl="0"/>
            <a:r>
              <a:rPr lang="en-US"/>
              <a:t>Click to edit Master text styles</a:t>
            </a:r>
          </a:p>
        </p:txBody>
      </p:sp>
      <p:pic>
        <p:nvPicPr>
          <p:cNvPr id="5" name="Picture 4" descr="Logo&#10;&#10;AI-generated content may be incorrect.">
            <a:extLst>
              <a:ext uri="{FF2B5EF4-FFF2-40B4-BE49-F238E27FC236}">
                <a16:creationId xmlns:a16="http://schemas.microsoft.com/office/drawing/2014/main" id="{C5F24F09-9074-EF77-CA85-D15931C8E413}"/>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319810" y="5469837"/>
            <a:ext cx="822960" cy="822581"/>
          </a:xfrm>
          <a:prstGeom prst="rect">
            <a:avLst/>
          </a:prstGeom>
        </p:spPr>
      </p:pic>
    </p:spTree>
    <p:extLst>
      <p:ext uri="{BB962C8B-B14F-4D97-AF65-F5344CB8AC3E}">
        <p14:creationId xmlns:p14="http://schemas.microsoft.com/office/powerpoint/2010/main" val="318950528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Blank Title HEC">
    <p:spTree>
      <p:nvGrpSpPr>
        <p:cNvPr id="1" name=""/>
        <p:cNvGrpSpPr/>
        <p:nvPr/>
      </p:nvGrpSpPr>
      <p:grpSpPr>
        <a:xfrm>
          <a:off x="0" y="0"/>
          <a:ext cx="0" cy="0"/>
          <a:chOff x="0" y="0"/>
          <a:chExt cx="0" cy="0"/>
        </a:xfrm>
      </p:grpSpPr>
      <p:sp>
        <p:nvSpPr>
          <p:cNvPr id="12" name="Title Placeholder 1">
            <a:extLst>
              <a:ext uri="{FF2B5EF4-FFF2-40B4-BE49-F238E27FC236}">
                <a16:creationId xmlns:a16="http://schemas.microsoft.com/office/drawing/2014/main" id="{313DD840-BD8C-45CC-3C9F-BF276FF58878}"/>
              </a:ext>
            </a:extLst>
          </p:cNvPr>
          <p:cNvSpPr>
            <a:spLocks noGrp="1"/>
          </p:cNvSpPr>
          <p:nvPr>
            <p:ph type="title"/>
          </p:nvPr>
        </p:nvSpPr>
        <p:spPr>
          <a:xfrm>
            <a:off x="678032" y="1801941"/>
            <a:ext cx="9075568" cy="1325563"/>
          </a:xfrm>
          <a:prstGeom prst="rect">
            <a:avLst/>
          </a:prstGeom>
        </p:spPr>
        <p:txBody>
          <a:bodyPr vert="horz" lIns="91440" tIns="45720" rIns="91440" bIns="45720" rtlCol="0" anchor="ctr">
            <a:noAutofit/>
          </a:bodyPr>
          <a:lstStyle>
            <a:lvl1pPr>
              <a:lnSpc>
                <a:spcPct val="100000"/>
              </a:lnSpc>
              <a:defRPr sz="4800"/>
            </a:lvl1pPr>
          </a:lstStyle>
          <a:p>
            <a:r>
              <a:rPr lang="en-US"/>
              <a:t>Click to edit Master title style</a:t>
            </a:r>
          </a:p>
        </p:txBody>
      </p:sp>
      <p:sp>
        <p:nvSpPr>
          <p:cNvPr id="2" name="Freeform 7">
            <a:extLst>
              <a:ext uri="{FF2B5EF4-FFF2-40B4-BE49-F238E27FC236}">
                <a16:creationId xmlns:a16="http://schemas.microsoft.com/office/drawing/2014/main" id="{62536912-767C-C47A-B4DE-5D2B30645C0A}"/>
              </a:ext>
            </a:extLst>
          </p:cNvPr>
          <p:cNvSpPr/>
          <p:nvPr/>
        </p:nvSpPr>
        <p:spPr>
          <a:xfrm>
            <a:off x="812804" y="5437313"/>
            <a:ext cx="1228289" cy="940017"/>
          </a:xfrm>
          <a:custGeom>
            <a:avLst/>
            <a:gdLst/>
            <a:ahLst/>
            <a:cxnLst/>
            <a:rect l="l" t="t" r="r" b="b"/>
            <a:pathLst>
              <a:path w="1948294" h="1491041">
                <a:moveTo>
                  <a:pt x="0" y="0"/>
                </a:moveTo>
                <a:lnTo>
                  <a:pt x="1948294" y="0"/>
                </a:lnTo>
                <a:lnTo>
                  <a:pt x="1948294" y="1491041"/>
                </a:lnTo>
                <a:lnTo>
                  <a:pt x="0" y="1491041"/>
                </a:lnTo>
                <a:lnTo>
                  <a:pt x="0" y="0"/>
                </a:lnTo>
                <a:close/>
              </a:path>
            </a:pathLst>
          </a:custGeom>
          <a:blipFill>
            <a:blip r:embed="rId2"/>
            <a:stretch>
              <a:fillRect/>
            </a:stretch>
          </a:blipFill>
        </p:spPr>
        <p:txBody>
          <a:bodyPr/>
          <a:lstStyle/>
          <a:p>
            <a:endParaRPr lang="en-US" sz="600"/>
          </a:p>
        </p:txBody>
      </p:sp>
      <p:grpSp>
        <p:nvGrpSpPr>
          <p:cNvPr id="8" name="Group 5">
            <a:extLst>
              <a:ext uri="{FF2B5EF4-FFF2-40B4-BE49-F238E27FC236}">
                <a16:creationId xmlns:a16="http://schemas.microsoft.com/office/drawing/2014/main" id="{C79C2C51-9186-A0DD-34AA-FEF3E841A86B}"/>
              </a:ext>
            </a:extLst>
          </p:cNvPr>
          <p:cNvGrpSpPr/>
          <p:nvPr/>
        </p:nvGrpSpPr>
        <p:grpSpPr>
          <a:xfrm>
            <a:off x="762000" y="1320916"/>
            <a:ext cx="4166790" cy="269113"/>
            <a:chOff x="-411451" y="14380"/>
            <a:chExt cx="8333579" cy="538226"/>
          </a:xfrm>
        </p:grpSpPr>
        <p:sp>
          <p:nvSpPr>
            <p:cNvPr id="9" name="Freeform 6">
              <a:extLst>
                <a:ext uri="{FF2B5EF4-FFF2-40B4-BE49-F238E27FC236}">
                  <a16:creationId xmlns:a16="http://schemas.microsoft.com/office/drawing/2014/main" id="{663E38A7-47F3-4F9E-45A1-5E05A30153B9}"/>
                </a:ext>
              </a:extLst>
            </p:cNvPr>
            <p:cNvSpPr/>
            <p:nvPr userDrawn="1"/>
          </p:nvSpPr>
          <p:spPr>
            <a:xfrm>
              <a:off x="-411451" y="14380"/>
              <a:ext cx="397276" cy="538226"/>
            </a:xfrm>
            <a:custGeom>
              <a:avLst/>
              <a:gdLst/>
              <a:ahLst/>
              <a:cxnLst/>
              <a:rect l="l" t="t" r="r" b="b"/>
              <a:pathLst>
                <a:path w="503091" h="681578">
                  <a:moveTo>
                    <a:pt x="0" y="0"/>
                  </a:moveTo>
                  <a:lnTo>
                    <a:pt x="503091" y="0"/>
                  </a:lnTo>
                  <a:lnTo>
                    <a:pt x="503091" y="681578"/>
                  </a:lnTo>
                  <a:lnTo>
                    <a:pt x="0" y="681578"/>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US" sz="533">
                <a:latin typeface="Bangers" pitchFamily="2" charset="0"/>
              </a:endParaRPr>
            </a:p>
          </p:txBody>
        </p:sp>
        <p:sp>
          <p:nvSpPr>
            <p:cNvPr id="10" name="TextBox 7">
              <a:extLst>
                <a:ext uri="{FF2B5EF4-FFF2-40B4-BE49-F238E27FC236}">
                  <a16:creationId xmlns:a16="http://schemas.microsoft.com/office/drawing/2014/main" id="{A05C543F-F692-0800-7A39-CAFCF17F5349}"/>
                </a:ext>
              </a:extLst>
            </p:cNvPr>
            <p:cNvSpPr txBox="1"/>
            <p:nvPr userDrawn="1"/>
          </p:nvSpPr>
          <p:spPr>
            <a:xfrm>
              <a:off x="95567" y="14380"/>
              <a:ext cx="7826561" cy="538226"/>
            </a:xfrm>
            <a:prstGeom prst="rect">
              <a:avLst/>
            </a:prstGeom>
          </p:spPr>
          <p:txBody>
            <a:bodyPr lIns="0" tIns="0" rIns="0" bIns="0" rtlCol="0" anchor="t">
              <a:spAutoFit/>
            </a:bodyPr>
            <a:lstStyle/>
            <a:p>
              <a:pPr marL="0" lvl="1">
                <a:lnSpc>
                  <a:spcPts val="2295"/>
                </a:lnSpc>
                <a:spcBef>
                  <a:spcPct val="0"/>
                </a:spcBef>
              </a:pPr>
              <a:r>
                <a:rPr lang="en-US" sz="1800" spc="60">
                  <a:solidFill>
                    <a:srgbClr val="FFFFFF"/>
                  </a:solidFill>
                  <a:latin typeface="Barlow Condensed"/>
                  <a:ea typeface="Barlow Condensed"/>
                  <a:cs typeface="Barlow Condensed"/>
                  <a:sym typeface="Barlow Condensed"/>
                </a:rPr>
                <a:t>Hydrologic Engineering Center</a:t>
              </a:r>
            </a:p>
          </p:txBody>
        </p:sp>
      </p:grpSp>
      <p:sp>
        <p:nvSpPr>
          <p:cNvPr id="11" name="Text Placeholder 29">
            <a:extLst>
              <a:ext uri="{FF2B5EF4-FFF2-40B4-BE49-F238E27FC236}">
                <a16:creationId xmlns:a16="http://schemas.microsoft.com/office/drawing/2014/main" id="{5F58B4BC-5892-6350-F1FB-38637E5019CE}"/>
              </a:ext>
            </a:extLst>
          </p:cNvPr>
          <p:cNvSpPr>
            <a:spLocks noGrp="1"/>
          </p:cNvSpPr>
          <p:nvPr>
            <p:ph type="body" sz="quarter" idx="14"/>
          </p:nvPr>
        </p:nvSpPr>
        <p:spPr>
          <a:xfrm>
            <a:off x="678032" y="3321814"/>
            <a:ext cx="4504267" cy="922867"/>
          </a:xfrm>
        </p:spPr>
        <p:txBody>
          <a:bodyPr>
            <a:normAutofit/>
          </a:bodyPr>
          <a:lstStyle>
            <a:lvl1pPr marL="0" indent="0" algn="l">
              <a:spcBef>
                <a:spcPts val="400"/>
              </a:spcBef>
              <a:buNone/>
              <a:defRPr sz="2400">
                <a:latin typeface="+mj-lt"/>
                <a:ea typeface="ADLaM Display" panose="020F0502020204030204" pitchFamily="2" charset="0"/>
                <a:cs typeface="ADLaM Display" panose="020F0502020204030204" pitchFamily="2" charset="0"/>
              </a:defRPr>
            </a:lvl1pPr>
          </a:lstStyle>
          <a:p>
            <a:pPr lvl="0"/>
            <a:r>
              <a:rPr lang="en-US"/>
              <a:t>Click to edit Master text styles</a:t>
            </a:r>
          </a:p>
        </p:txBody>
      </p:sp>
      <p:pic>
        <p:nvPicPr>
          <p:cNvPr id="4" name="Picture 3" descr="A picture containing text, glass, porcelain&#10;&#10;AI-generated content may be incorrect.">
            <a:extLst>
              <a:ext uri="{FF2B5EF4-FFF2-40B4-BE49-F238E27FC236}">
                <a16:creationId xmlns:a16="http://schemas.microsoft.com/office/drawing/2014/main" id="{88F49729-32E7-D99A-05B0-5692B82B00AB}"/>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409786" y="5714381"/>
            <a:ext cx="1228289" cy="658988"/>
          </a:xfrm>
          <a:prstGeom prst="rect">
            <a:avLst/>
          </a:prstGeom>
        </p:spPr>
      </p:pic>
    </p:spTree>
    <p:extLst>
      <p:ext uri="{BB962C8B-B14F-4D97-AF65-F5344CB8AC3E}">
        <p14:creationId xmlns:p14="http://schemas.microsoft.com/office/powerpoint/2010/main" val="282266090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1825625"/>
            <a:ext cx="10515600" cy="4351339"/>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3891EBE6-704A-4BE2-A395-A2F41D395123}" type="datetimeFigureOut">
              <a:rPr lang="en-US" smtClean="0"/>
              <a:t>6/30/2026</a:t>
            </a:fld>
            <a:endParaRPr lang="en-US"/>
          </a:p>
        </p:txBody>
      </p:sp>
      <p:sp>
        <p:nvSpPr>
          <p:cNvPr id="6" name="Slide Number Placeholder 5"/>
          <p:cNvSpPr>
            <a:spLocks noGrp="1"/>
          </p:cNvSpPr>
          <p:nvPr>
            <p:ph type="sldNum" sz="quarter" idx="12"/>
          </p:nvPr>
        </p:nvSpPr>
        <p:spPr/>
        <p:txBody>
          <a:bodyPr/>
          <a:lstStyle/>
          <a:p>
            <a:fld id="{4EAC1609-AF8E-49CB-AFD9-26E5B34192AD}" type="slidenum">
              <a:rPr lang="en-US" smtClean="0"/>
              <a:t>‹#›</a:t>
            </a:fld>
            <a:endParaRPr lang="en-US"/>
          </a:p>
        </p:txBody>
      </p:sp>
      <p:sp>
        <p:nvSpPr>
          <p:cNvPr id="7" name="Title 6">
            <a:extLst>
              <a:ext uri="{FF2B5EF4-FFF2-40B4-BE49-F238E27FC236}">
                <a16:creationId xmlns:a16="http://schemas.microsoft.com/office/drawing/2014/main" id="{F90A11A3-D899-5929-9AE5-0F93E8182812}"/>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43571469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theme" Target="../theme/theme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1.xml"/><Relationship Id="rId13" Type="http://schemas.openxmlformats.org/officeDocument/2006/relationships/slideLayout" Target="../slideLayouts/slideLayout36.xml"/><Relationship Id="rId18" Type="http://schemas.openxmlformats.org/officeDocument/2006/relationships/slideLayout" Target="../slideLayouts/slideLayout41.xml"/><Relationship Id="rId3" Type="http://schemas.openxmlformats.org/officeDocument/2006/relationships/slideLayout" Target="../slideLayouts/slideLayout26.xml"/><Relationship Id="rId21" Type="http://schemas.openxmlformats.org/officeDocument/2006/relationships/slideLayout" Target="../slideLayouts/slideLayout44.xml"/><Relationship Id="rId7" Type="http://schemas.openxmlformats.org/officeDocument/2006/relationships/slideLayout" Target="../slideLayouts/slideLayout30.xml"/><Relationship Id="rId12" Type="http://schemas.openxmlformats.org/officeDocument/2006/relationships/slideLayout" Target="../slideLayouts/slideLayout35.xml"/><Relationship Id="rId17" Type="http://schemas.openxmlformats.org/officeDocument/2006/relationships/slideLayout" Target="../slideLayouts/slideLayout40.xml"/><Relationship Id="rId2" Type="http://schemas.openxmlformats.org/officeDocument/2006/relationships/slideLayout" Target="../slideLayouts/slideLayout25.xml"/><Relationship Id="rId16" Type="http://schemas.openxmlformats.org/officeDocument/2006/relationships/slideLayout" Target="../slideLayouts/slideLayout39.xml"/><Relationship Id="rId20" Type="http://schemas.openxmlformats.org/officeDocument/2006/relationships/slideLayout" Target="../slideLayouts/slideLayout43.xml"/><Relationship Id="rId1" Type="http://schemas.openxmlformats.org/officeDocument/2006/relationships/slideLayout" Target="../slideLayouts/slideLayout24.xml"/><Relationship Id="rId6" Type="http://schemas.openxmlformats.org/officeDocument/2006/relationships/slideLayout" Target="../slideLayouts/slideLayout29.xml"/><Relationship Id="rId11" Type="http://schemas.openxmlformats.org/officeDocument/2006/relationships/slideLayout" Target="../slideLayouts/slideLayout34.xml"/><Relationship Id="rId5" Type="http://schemas.openxmlformats.org/officeDocument/2006/relationships/slideLayout" Target="../slideLayouts/slideLayout28.xml"/><Relationship Id="rId15" Type="http://schemas.openxmlformats.org/officeDocument/2006/relationships/slideLayout" Target="../slideLayouts/slideLayout38.xml"/><Relationship Id="rId10" Type="http://schemas.openxmlformats.org/officeDocument/2006/relationships/slideLayout" Target="../slideLayouts/slideLayout33.xml"/><Relationship Id="rId19" Type="http://schemas.openxmlformats.org/officeDocument/2006/relationships/slideLayout" Target="../slideLayouts/slideLayout42.xml"/><Relationship Id="rId4" Type="http://schemas.openxmlformats.org/officeDocument/2006/relationships/slideLayout" Target="../slideLayouts/slideLayout27.xml"/><Relationship Id="rId9" Type="http://schemas.openxmlformats.org/officeDocument/2006/relationships/slideLayout" Target="../slideLayouts/slideLayout32.xml"/><Relationship Id="rId14" Type="http://schemas.openxmlformats.org/officeDocument/2006/relationships/slideLayout" Target="../slideLayouts/slideLayout37.xml"/><Relationship Id="rId22"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rgbClr val="202223"/>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9"/>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2"/>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891EBE6-704A-4BE2-A395-A2F41D395123}" type="datetimeFigureOut">
              <a:rPr lang="en-US" smtClean="0"/>
              <a:pPr/>
              <a:t>6/30/2026</a:t>
            </a:fld>
            <a:endParaRPr lang="en-US"/>
          </a:p>
        </p:txBody>
      </p:sp>
      <p:sp>
        <p:nvSpPr>
          <p:cNvPr id="6" name="Slide Number Placeholder 5"/>
          <p:cNvSpPr>
            <a:spLocks noGrp="1"/>
          </p:cNvSpPr>
          <p:nvPr>
            <p:ph type="sldNum" sz="quarter" idx="4"/>
          </p:nvPr>
        </p:nvSpPr>
        <p:spPr>
          <a:xfrm>
            <a:off x="8610600" y="6356352"/>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EAC1609-AF8E-49CB-AFD9-26E5B34192AD}" type="slidenum">
              <a:rPr lang="en-US" smtClean="0"/>
              <a:pPr/>
              <a:t>‹#›</a:t>
            </a:fld>
            <a:endParaRPr lang="en-US"/>
          </a:p>
        </p:txBody>
      </p:sp>
    </p:spTree>
    <p:extLst>
      <p:ext uri="{BB962C8B-B14F-4D97-AF65-F5344CB8AC3E}">
        <p14:creationId xmlns:p14="http://schemas.microsoft.com/office/powerpoint/2010/main" val="4021306551"/>
      </p:ext>
    </p:extLst>
  </p:cSld>
  <p:clrMap bg1="dk1" tx1="lt1" bg2="dk2" tx2="lt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 id="2147483686" r:id="rId12"/>
    <p:sldLayoutId id="2147483687" r:id="rId13"/>
    <p:sldLayoutId id="2147483688" r:id="rId14"/>
    <p:sldLayoutId id="2147483689" r:id="rId15"/>
    <p:sldLayoutId id="2147483690" r:id="rId16"/>
    <p:sldLayoutId id="2147483691" r:id="rId17"/>
    <p:sldLayoutId id="2147483692" r:id="rId18"/>
    <p:sldLayoutId id="2147483693" r:id="rId19"/>
    <p:sldLayoutId id="2147483694" r:id="rId20"/>
    <p:sldLayoutId id="2147483695" r:id="rId21"/>
    <p:sldLayoutId id="2147483696" r:id="rId22"/>
    <p:sldLayoutId id="2147483697" r:id="rId23"/>
  </p:sldLayoutIdLst>
  <p:txStyles>
    <p:titleStyle>
      <a:lvl1pPr algn="l" defTabSz="914332" rtl="0" eaLnBrk="1" latinLnBrk="0" hangingPunct="1">
        <a:lnSpc>
          <a:spcPct val="90000"/>
        </a:lnSpc>
        <a:spcBef>
          <a:spcPct val="0"/>
        </a:spcBef>
        <a:buNone/>
        <a:defRPr sz="4400" b="1" kern="1200">
          <a:solidFill>
            <a:schemeClr val="tx1"/>
          </a:solidFill>
          <a:latin typeface="Lato" panose="020F0502020204030203" pitchFamily="34" charset="0"/>
          <a:ea typeface="+mj-ea"/>
          <a:cs typeface="+mj-cs"/>
        </a:defRPr>
      </a:lvl1pPr>
    </p:titleStyle>
    <p:bodyStyle>
      <a:lvl1pPr marL="228584" indent="-228584" algn="l" defTabSz="914332"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50" indent="-228584" algn="l" defTabSz="914332"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14" indent="-228584" algn="l" defTabSz="914332"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080" indent="-228584" algn="l" defTabSz="9143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247" indent="-228584" algn="l" defTabSz="9143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412" indent="-228584" algn="l" defTabSz="9143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578" indent="-228584" algn="l" defTabSz="9143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744" indent="-228584" algn="l" defTabSz="9143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5910" indent="-228584" algn="l" defTabSz="9143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32" rtl="0" eaLnBrk="1" latinLnBrk="0" hangingPunct="1">
        <a:defRPr sz="1800" kern="1200">
          <a:solidFill>
            <a:schemeClr val="tx1"/>
          </a:solidFill>
          <a:latin typeface="+mn-lt"/>
          <a:ea typeface="+mn-ea"/>
          <a:cs typeface="+mn-cs"/>
        </a:defRPr>
      </a:lvl1pPr>
      <a:lvl2pPr marL="457167" algn="l" defTabSz="914332" rtl="0" eaLnBrk="1" latinLnBrk="0" hangingPunct="1">
        <a:defRPr sz="1800" kern="1200">
          <a:solidFill>
            <a:schemeClr val="tx1"/>
          </a:solidFill>
          <a:latin typeface="+mn-lt"/>
          <a:ea typeface="+mn-ea"/>
          <a:cs typeface="+mn-cs"/>
        </a:defRPr>
      </a:lvl2pPr>
      <a:lvl3pPr marL="914332" algn="l" defTabSz="914332" rtl="0" eaLnBrk="1" latinLnBrk="0" hangingPunct="1">
        <a:defRPr sz="1800" kern="1200">
          <a:solidFill>
            <a:schemeClr val="tx1"/>
          </a:solidFill>
          <a:latin typeface="+mn-lt"/>
          <a:ea typeface="+mn-ea"/>
          <a:cs typeface="+mn-cs"/>
        </a:defRPr>
      </a:lvl3pPr>
      <a:lvl4pPr marL="1371498" algn="l" defTabSz="914332" rtl="0" eaLnBrk="1" latinLnBrk="0" hangingPunct="1">
        <a:defRPr sz="1800" kern="1200">
          <a:solidFill>
            <a:schemeClr val="tx1"/>
          </a:solidFill>
          <a:latin typeface="+mn-lt"/>
          <a:ea typeface="+mn-ea"/>
          <a:cs typeface="+mn-cs"/>
        </a:defRPr>
      </a:lvl4pPr>
      <a:lvl5pPr marL="1828664" algn="l" defTabSz="914332" rtl="0" eaLnBrk="1" latinLnBrk="0" hangingPunct="1">
        <a:defRPr sz="1800" kern="1200">
          <a:solidFill>
            <a:schemeClr val="tx1"/>
          </a:solidFill>
          <a:latin typeface="+mn-lt"/>
          <a:ea typeface="+mn-ea"/>
          <a:cs typeface="+mn-cs"/>
        </a:defRPr>
      </a:lvl5pPr>
      <a:lvl6pPr marL="2285830" algn="l" defTabSz="914332" rtl="0" eaLnBrk="1" latinLnBrk="0" hangingPunct="1">
        <a:defRPr sz="1800" kern="1200">
          <a:solidFill>
            <a:schemeClr val="tx1"/>
          </a:solidFill>
          <a:latin typeface="+mn-lt"/>
          <a:ea typeface="+mn-ea"/>
          <a:cs typeface="+mn-cs"/>
        </a:defRPr>
      </a:lvl6pPr>
      <a:lvl7pPr marL="2742994" algn="l" defTabSz="914332" rtl="0" eaLnBrk="1" latinLnBrk="0" hangingPunct="1">
        <a:defRPr sz="1800" kern="1200">
          <a:solidFill>
            <a:schemeClr val="tx1"/>
          </a:solidFill>
          <a:latin typeface="+mn-lt"/>
          <a:ea typeface="+mn-ea"/>
          <a:cs typeface="+mn-cs"/>
        </a:defRPr>
      </a:lvl7pPr>
      <a:lvl8pPr marL="3200160" algn="l" defTabSz="914332" rtl="0" eaLnBrk="1" latinLnBrk="0" hangingPunct="1">
        <a:defRPr sz="1800" kern="1200">
          <a:solidFill>
            <a:schemeClr val="tx1"/>
          </a:solidFill>
          <a:latin typeface="+mn-lt"/>
          <a:ea typeface="+mn-ea"/>
          <a:cs typeface="+mn-cs"/>
        </a:defRPr>
      </a:lvl8pPr>
      <a:lvl9pPr marL="3657327" algn="l" defTabSz="914332"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9"/>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2"/>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a:t>Last edited: </a:t>
            </a:r>
            <a:fld id="{731F801C-AC75-4769-AEA8-64189B49D16E}" type="datetime1">
              <a:rPr lang="en-US" smtClean="0"/>
              <a:t>6/30/2026</a:t>
            </a:fld>
            <a:endParaRPr lang="en-US"/>
          </a:p>
        </p:txBody>
      </p:sp>
      <p:sp>
        <p:nvSpPr>
          <p:cNvPr id="6" name="Slide Number Placeholder 5"/>
          <p:cNvSpPr>
            <a:spLocks noGrp="1"/>
          </p:cNvSpPr>
          <p:nvPr>
            <p:ph type="sldNum" sz="quarter" idx="4"/>
          </p:nvPr>
        </p:nvSpPr>
        <p:spPr>
          <a:xfrm>
            <a:off x="8610600" y="6356352"/>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5FF2DE0-F630-4680-9872-E679E07CC29A}" type="slidenum">
              <a:rPr lang="en-US" smtClean="0"/>
              <a:pPr/>
              <a:t>‹#›</a:t>
            </a:fld>
            <a:endParaRPr lang="en-US"/>
          </a:p>
        </p:txBody>
      </p:sp>
    </p:spTree>
    <p:extLst>
      <p:ext uri="{BB962C8B-B14F-4D97-AF65-F5344CB8AC3E}">
        <p14:creationId xmlns:p14="http://schemas.microsoft.com/office/powerpoint/2010/main" val="517869513"/>
      </p:ext>
    </p:extLst>
  </p:cSld>
  <p:clrMap bg1="lt1" tx1="dk1" bg2="lt2" tx2="dk2" accent1="accent1" accent2="accent2" accent3="accent3" accent4="accent4" accent5="accent5" accent6="accent6" hlink="hlink" folHlink="folHlink"/>
  <p:sldLayoutIdLst>
    <p:sldLayoutId id="2147483699" r:id="rId1"/>
    <p:sldLayoutId id="2147483700" r:id="rId2"/>
    <p:sldLayoutId id="2147483701" r:id="rId3"/>
    <p:sldLayoutId id="2147483702" r:id="rId4"/>
    <p:sldLayoutId id="2147483703" r:id="rId5"/>
    <p:sldLayoutId id="2147483704" r:id="rId6"/>
    <p:sldLayoutId id="2147483705" r:id="rId7"/>
    <p:sldLayoutId id="2147483706" r:id="rId8"/>
    <p:sldLayoutId id="2147483707" r:id="rId9"/>
    <p:sldLayoutId id="2147483708" r:id="rId10"/>
    <p:sldLayoutId id="2147483709" r:id="rId11"/>
    <p:sldLayoutId id="2147483710" r:id="rId12"/>
    <p:sldLayoutId id="2147483711" r:id="rId13"/>
    <p:sldLayoutId id="2147483712" r:id="rId14"/>
    <p:sldLayoutId id="2147483713" r:id="rId15"/>
    <p:sldLayoutId id="2147483714" r:id="rId16"/>
    <p:sldLayoutId id="2147483715" r:id="rId17"/>
    <p:sldLayoutId id="2147483716" r:id="rId18"/>
    <p:sldLayoutId id="2147483717" r:id="rId19"/>
    <p:sldLayoutId id="2147483718" r:id="rId20"/>
    <p:sldLayoutId id="2147483719" r:id="rId21"/>
  </p:sldLayoutIdLst>
  <p:hf hdr="0" ftr="0" dt="0"/>
  <p:txStyles>
    <p:titleStyle>
      <a:lvl1pPr algn="l" defTabSz="914332" rtl="0" eaLnBrk="1" latinLnBrk="0" hangingPunct="1">
        <a:lnSpc>
          <a:spcPct val="90000"/>
        </a:lnSpc>
        <a:spcBef>
          <a:spcPct val="0"/>
        </a:spcBef>
        <a:buNone/>
        <a:defRPr sz="4400" b="1" kern="1200">
          <a:solidFill>
            <a:schemeClr val="tx1"/>
          </a:solidFill>
          <a:latin typeface="Lato" panose="020F0502020204030203" pitchFamily="34" charset="0"/>
          <a:ea typeface="+mj-ea"/>
          <a:cs typeface="+mj-cs"/>
        </a:defRPr>
      </a:lvl1pPr>
    </p:titleStyle>
    <p:bodyStyle>
      <a:lvl1pPr marL="228584" indent="-228584" algn="l" defTabSz="914332"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50" indent="-228584" algn="l" defTabSz="914332"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14" indent="-228584" algn="l" defTabSz="914332"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080" indent="-228584" algn="l" defTabSz="9143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247" indent="-228584" algn="l" defTabSz="9143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412" indent="-228584" algn="l" defTabSz="9143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578" indent="-228584" algn="l" defTabSz="9143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744" indent="-228584" algn="l" defTabSz="9143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5910" indent="-228584" algn="l" defTabSz="9143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32" rtl="0" eaLnBrk="1" latinLnBrk="0" hangingPunct="1">
        <a:defRPr sz="1800" kern="1200">
          <a:solidFill>
            <a:schemeClr val="tx1"/>
          </a:solidFill>
          <a:latin typeface="+mn-lt"/>
          <a:ea typeface="+mn-ea"/>
          <a:cs typeface="+mn-cs"/>
        </a:defRPr>
      </a:lvl1pPr>
      <a:lvl2pPr marL="457167" algn="l" defTabSz="914332" rtl="0" eaLnBrk="1" latinLnBrk="0" hangingPunct="1">
        <a:defRPr sz="1800" kern="1200">
          <a:solidFill>
            <a:schemeClr val="tx1"/>
          </a:solidFill>
          <a:latin typeface="+mn-lt"/>
          <a:ea typeface="+mn-ea"/>
          <a:cs typeface="+mn-cs"/>
        </a:defRPr>
      </a:lvl2pPr>
      <a:lvl3pPr marL="914332" algn="l" defTabSz="914332" rtl="0" eaLnBrk="1" latinLnBrk="0" hangingPunct="1">
        <a:defRPr sz="1800" kern="1200">
          <a:solidFill>
            <a:schemeClr val="tx1"/>
          </a:solidFill>
          <a:latin typeface="+mn-lt"/>
          <a:ea typeface="+mn-ea"/>
          <a:cs typeface="+mn-cs"/>
        </a:defRPr>
      </a:lvl3pPr>
      <a:lvl4pPr marL="1371498" algn="l" defTabSz="914332" rtl="0" eaLnBrk="1" latinLnBrk="0" hangingPunct="1">
        <a:defRPr sz="1800" kern="1200">
          <a:solidFill>
            <a:schemeClr val="tx1"/>
          </a:solidFill>
          <a:latin typeface="+mn-lt"/>
          <a:ea typeface="+mn-ea"/>
          <a:cs typeface="+mn-cs"/>
        </a:defRPr>
      </a:lvl4pPr>
      <a:lvl5pPr marL="1828664" algn="l" defTabSz="914332" rtl="0" eaLnBrk="1" latinLnBrk="0" hangingPunct="1">
        <a:defRPr sz="1800" kern="1200">
          <a:solidFill>
            <a:schemeClr val="tx1"/>
          </a:solidFill>
          <a:latin typeface="+mn-lt"/>
          <a:ea typeface="+mn-ea"/>
          <a:cs typeface="+mn-cs"/>
        </a:defRPr>
      </a:lvl5pPr>
      <a:lvl6pPr marL="2285830" algn="l" defTabSz="914332" rtl="0" eaLnBrk="1" latinLnBrk="0" hangingPunct="1">
        <a:defRPr sz="1800" kern="1200">
          <a:solidFill>
            <a:schemeClr val="tx1"/>
          </a:solidFill>
          <a:latin typeface="+mn-lt"/>
          <a:ea typeface="+mn-ea"/>
          <a:cs typeface="+mn-cs"/>
        </a:defRPr>
      </a:lvl6pPr>
      <a:lvl7pPr marL="2742994" algn="l" defTabSz="914332" rtl="0" eaLnBrk="1" latinLnBrk="0" hangingPunct="1">
        <a:defRPr sz="1800" kern="1200">
          <a:solidFill>
            <a:schemeClr val="tx1"/>
          </a:solidFill>
          <a:latin typeface="+mn-lt"/>
          <a:ea typeface="+mn-ea"/>
          <a:cs typeface="+mn-cs"/>
        </a:defRPr>
      </a:lvl7pPr>
      <a:lvl8pPr marL="3200160" algn="l" defTabSz="914332" rtl="0" eaLnBrk="1" latinLnBrk="0" hangingPunct="1">
        <a:defRPr sz="1800" kern="1200">
          <a:solidFill>
            <a:schemeClr val="tx1"/>
          </a:solidFill>
          <a:latin typeface="+mn-lt"/>
          <a:ea typeface="+mn-ea"/>
          <a:cs typeface="+mn-cs"/>
        </a:defRPr>
      </a:lvl8pPr>
      <a:lvl9pPr marL="3657327" algn="l" defTabSz="914332"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0.xml"/><Relationship Id="rId1" Type="http://schemas.openxmlformats.org/officeDocument/2006/relationships/slideLayout" Target="../slideLayouts/slideLayout9.xml"/><Relationship Id="rId4" Type="http://schemas.openxmlformats.org/officeDocument/2006/relationships/image" Target="../media/image20.pn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9.xml"/></Relationships>
</file>

<file path=ppt/slides/_rels/slide12.xml.rels><?xml version="1.0" encoding="UTF-8" standalone="yes"?>
<Relationships xmlns="http://schemas.openxmlformats.org/package/2006/relationships"><Relationship Id="rId3" Type="http://schemas.openxmlformats.org/officeDocument/2006/relationships/image" Target="../media/image21.jpg"/><Relationship Id="rId2" Type="http://schemas.openxmlformats.org/officeDocument/2006/relationships/notesSlide" Target="../notesSlides/notesSlide12.xml"/><Relationship Id="rId1" Type="http://schemas.openxmlformats.org/officeDocument/2006/relationships/slideLayout" Target="../slideLayouts/slideLayout9.xml"/></Relationships>
</file>

<file path=ppt/slides/_rels/slide13.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3.xml"/><Relationship Id="rId1" Type="http://schemas.openxmlformats.org/officeDocument/2006/relationships/slideLayout" Target="../slideLayouts/slideLayout9.xml"/></Relationships>
</file>

<file path=ppt/slides/_rels/slide14.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4.xml"/><Relationship Id="rId1" Type="http://schemas.openxmlformats.org/officeDocument/2006/relationships/slideLayout" Target="../slideLayouts/slideLayout9.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9.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9.xml"/></Relationships>
</file>

<file path=ppt/slides/_rels/slide18.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8.xml"/><Relationship Id="rId1" Type="http://schemas.openxmlformats.org/officeDocument/2006/relationships/slideLayout" Target="../slideLayouts/slideLayout9.xml"/></Relationships>
</file>

<file path=ppt/slides/_rels/slide19.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19.xml"/><Relationship Id="rId1" Type="http://schemas.openxmlformats.org/officeDocument/2006/relationships/slideLayout" Target="../slideLayouts/slideLayout9.xml"/><Relationship Id="rId4" Type="http://schemas.openxmlformats.org/officeDocument/2006/relationships/image" Target="../media/image26.jpeg"/></Relationships>
</file>

<file path=ppt/slides/_rels/slide2.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xml"/><Relationship Id="rId1" Type="http://schemas.openxmlformats.org/officeDocument/2006/relationships/slideLayout" Target="../slideLayouts/slideLayout9.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20.xml.rels><?xml version="1.0" encoding="UTF-8" standalone="yes"?>
<Relationships xmlns="http://schemas.openxmlformats.org/package/2006/relationships"><Relationship Id="rId8" Type="http://schemas.openxmlformats.org/officeDocument/2006/relationships/image" Target="../media/image28.png"/><Relationship Id="rId3" Type="http://schemas.openxmlformats.org/officeDocument/2006/relationships/image" Target="../media/image27.jpeg"/><Relationship Id="rId7" Type="http://schemas.openxmlformats.org/officeDocument/2006/relationships/hyperlink" Target="https://www.mrlc.gov/data/type/land-cover" TargetMode="External"/><Relationship Id="rId2" Type="http://schemas.openxmlformats.org/officeDocument/2006/relationships/notesSlide" Target="../notesSlides/notesSlide20.xml"/><Relationship Id="rId1" Type="http://schemas.openxmlformats.org/officeDocument/2006/relationships/slideLayout" Target="../slideLayouts/slideLayout9.xml"/><Relationship Id="rId6" Type="http://schemas.openxmlformats.org/officeDocument/2006/relationships/hyperlink" Target="https://www.nrcs.usda.gov/resources/data-and-reports/gridded-national-soil-survey-geographic-database-gnatsgo" TargetMode="External"/><Relationship Id="rId5" Type="http://schemas.openxmlformats.org/officeDocument/2006/relationships/hyperlink" Target="https://catalog.data.gov/dataset/u-s-general-soil-map-statsgo2" TargetMode="External"/><Relationship Id="rId4" Type="http://schemas.openxmlformats.org/officeDocument/2006/relationships/hyperlink" Target="https://www.nrcs.usda.gov/resources/data-and-reports/gridded-soil-survey-geographic-gssurgo-database" TargetMode="External"/></Relationships>
</file>

<file path=ppt/slides/_rels/slide21.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21.xml"/><Relationship Id="rId1" Type="http://schemas.openxmlformats.org/officeDocument/2006/relationships/slideLayout" Target="../slideLayouts/slideLayout9.xml"/><Relationship Id="rId6" Type="http://schemas.openxmlformats.org/officeDocument/2006/relationships/image" Target="../media/image30.png"/><Relationship Id="rId5" Type="http://schemas.openxmlformats.org/officeDocument/2006/relationships/hyperlink" Target="https://www.mrlc.gov/data" TargetMode="External"/><Relationship Id="rId4" Type="http://schemas.openxmlformats.org/officeDocument/2006/relationships/hyperlink" Target="https://www.mrlc.gov/data/type/urban-imperviousness" TargetMode="External"/></Relationships>
</file>

<file path=ppt/slides/_rels/slide22.xml.rels><?xml version="1.0" encoding="UTF-8" standalone="yes"?>
<Relationships xmlns="http://schemas.openxmlformats.org/package/2006/relationships"><Relationship Id="rId3" Type="http://schemas.openxmlformats.org/officeDocument/2006/relationships/image" Target="../media/image240.png"/><Relationship Id="rId2" Type="http://schemas.openxmlformats.org/officeDocument/2006/relationships/notesSlide" Target="../notesSlides/notesSlide22.xml"/><Relationship Id="rId1" Type="http://schemas.openxmlformats.org/officeDocument/2006/relationships/slideLayout" Target="../slideLayouts/slideLayout9.xml"/><Relationship Id="rId6" Type="http://schemas.openxmlformats.org/officeDocument/2006/relationships/image" Target="../media/image32.png"/><Relationship Id="rId5" Type="http://schemas.openxmlformats.org/officeDocument/2006/relationships/image" Target="../media/image31.png"/><Relationship Id="rId4" Type="http://schemas.openxmlformats.org/officeDocument/2006/relationships/image" Target="../media/image25.png"/></Relationships>
</file>

<file path=ppt/slides/_rels/slide23.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23.xml"/><Relationship Id="rId1" Type="http://schemas.openxmlformats.org/officeDocument/2006/relationships/slideLayout" Target="../slideLayouts/slideLayout9.xml"/><Relationship Id="rId4" Type="http://schemas.openxmlformats.org/officeDocument/2006/relationships/image" Target="../media/image34.png"/></Relationships>
</file>

<file path=ppt/slides/_rels/slide24.xml.rels><?xml version="1.0" encoding="UTF-8" standalone="yes"?>
<Relationships xmlns="http://schemas.openxmlformats.org/package/2006/relationships"><Relationship Id="rId3" Type="http://schemas.openxmlformats.org/officeDocument/2006/relationships/image" Target="../media/image300.png"/><Relationship Id="rId2" Type="http://schemas.openxmlformats.org/officeDocument/2006/relationships/notesSlide" Target="../notesSlides/notesSlide24.xml"/><Relationship Id="rId1" Type="http://schemas.openxmlformats.org/officeDocument/2006/relationships/slideLayout" Target="../slideLayouts/slideLayout9.xml"/><Relationship Id="rId5" Type="http://schemas.openxmlformats.org/officeDocument/2006/relationships/image" Target="../media/image36.png"/><Relationship Id="rId4" Type="http://schemas.openxmlformats.org/officeDocument/2006/relationships/image" Target="../media/image35.png"/></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1.xml"/></Relationships>
</file>

<file path=ppt/slides/_rels/slide26.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26.xml"/><Relationship Id="rId1" Type="http://schemas.openxmlformats.org/officeDocument/2006/relationships/slideLayout" Target="../slideLayouts/slideLayout9.xml"/></Relationships>
</file>

<file path=ppt/slides/_rels/slide27.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27.xml"/><Relationship Id="rId1" Type="http://schemas.openxmlformats.org/officeDocument/2006/relationships/slideLayout" Target="../slideLayouts/slideLayout9.xml"/><Relationship Id="rId4" Type="http://schemas.openxmlformats.org/officeDocument/2006/relationships/image" Target="../media/image38.png"/></Relationships>
</file>

<file path=ppt/slides/_rels/slide28.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28.xml"/><Relationship Id="rId1" Type="http://schemas.openxmlformats.org/officeDocument/2006/relationships/slideLayout" Target="../slideLayouts/slideLayout23.xml"/><Relationship Id="rId4" Type="http://schemas.openxmlformats.org/officeDocument/2006/relationships/image" Target="../media/image40.png"/></Relationships>
</file>

<file path=ppt/slides/_rels/slide29.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29.xml"/><Relationship Id="rId1" Type="http://schemas.openxmlformats.org/officeDocument/2006/relationships/slideLayout" Target="../slideLayouts/slideLayout9.xml"/><Relationship Id="rId5" Type="http://schemas.openxmlformats.org/officeDocument/2006/relationships/image" Target="../media/image42.png"/><Relationship Id="rId4" Type="http://schemas.openxmlformats.org/officeDocument/2006/relationships/image" Target="../media/image41.jpe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1.xml"/></Relationships>
</file>

<file path=ppt/slides/_rels/slide30.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30.xml"/><Relationship Id="rId1" Type="http://schemas.openxmlformats.org/officeDocument/2006/relationships/slideLayout" Target="../slideLayouts/slideLayout9.xml"/></Relationships>
</file>

<file path=ppt/slides/_rels/slide31.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31.xml"/><Relationship Id="rId1" Type="http://schemas.openxmlformats.org/officeDocument/2006/relationships/slideLayout" Target="../slideLayouts/slideLayout9.xml"/></Relationships>
</file>

<file path=ppt/slides/_rels/slide32.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32.xml"/><Relationship Id="rId1" Type="http://schemas.openxmlformats.org/officeDocument/2006/relationships/slideLayout" Target="../slideLayouts/slideLayout9.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9.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9.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11.xml"/></Relationships>
</file>

<file path=ppt/slides/_rels/slide36.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36.xml"/><Relationship Id="rId1" Type="http://schemas.openxmlformats.org/officeDocument/2006/relationships/slideLayout" Target="../slideLayouts/slideLayout9.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9.xml"/></Relationships>
</file>

<file path=ppt/slides/_rels/slide38.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38.xml"/><Relationship Id="rId1" Type="http://schemas.openxmlformats.org/officeDocument/2006/relationships/slideLayout" Target="../slideLayouts/slideLayout23.xml"/></Relationships>
</file>

<file path=ppt/slides/_rels/slide39.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39.xml"/><Relationship Id="rId1" Type="http://schemas.openxmlformats.org/officeDocument/2006/relationships/slideLayout" Target="../slideLayouts/slideLayout23.xml"/></Relationships>
</file>

<file path=ppt/slides/_rels/slide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4.xml"/><Relationship Id="rId1" Type="http://schemas.openxmlformats.org/officeDocument/2006/relationships/slideLayout" Target="../slideLayouts/slideLayout9.xml"/><Relationship Id="rId4" Type="http://schemas.openxmlformats.org/officeDocument/2006/relationships/image" Target="../media/image11.png"/></Relationships>
</file>

<file path=ppt/slides/_rels/slide4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40.xml"/><Relationship Id="rId1" Type="http://schemas.openxmlformats.org/officeDocument/2006/relationships/slideLayout" Target="../slideLayouts/slideLayout9.xml"/></Relationships>
</file>

<file path=ppt/slides/_rels/slide41.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41.xml"/><Relationship Id="rId1" Type="http://schemas.openxmlformats.org/officeDocument/2006/relationships/slideLayout" Target="../slideLayouts/slideLayout23.xml"/></Relationships>
</file>

<file path=ppt/slides/_rels/slide4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42.xml"/><Relationship Id="rId1" Type="http://schemas.openxmlformats.org/officeDocument/2006/relationships/slideLayout" Target="../slideLayouts/slideLayout9.xml"/></Relationships>
</file>

<file path=ppt/slides/_rels/slide43.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43.xml"/><Relationship Id="rId1" Type="http://schemas.openxmlformats.org/officeDocument/2006/relationships/slideLayout" Target="../slideLayouts/slideLayout23.xml"/></Relationships>
</file>

<file path=ppt/slides/_rels/slide4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44.xml"/><Relationship Id="rId1" Type="http://schemas.openxmlformats.org/officeDocument/2006/relationships/slideLayout" Target="../slideLayouts/slideLayout9.xml"/></Relationships>
</file>

<file path=ppt/slides/_rels/slide45.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notesSlide" Target="../notesSlides/notesSlide45.xml"/><Relationship Id="rId1" Type="http://schemas.openxmlformats.org/officeDocument/2006/relationships/slideLayout" Target="../slideLayouts/slideLayout23.xml"/></Relationships>
</file>

<file path=ppt/slides/_rels/slide46.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notesSlide" Target="../notesSlides/notesSlide46.xml"/><Relationship Id="rId1" Type="http://schemas.openxmlformats.org/officeDocument/2006/relationships/slideLayout" Target="../slideLayouts/slideLayout23.xml"/></Relationships>
</file>

<file path=ppt/slides/_rels/slide4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47.xml"/><Relationship Id="rId1" Type="http://schemas.openxmlformats.org/officeDocument/2006/relationships/slideLayout" Target="../slideLayouts/slideLayout9.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9.xml"/></Relationships>
</file>

<file path=ppt/slides/_rels/slide49.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notesSlide" Target="../notesSlides/notesSlide49.xml"/><Relationship Id="rId1" Type="http://schemas.openxmlformats.org/officeDocument/2006/relationships/slideLayout" Target="../slideLayouts/slideLayout23.xml"/><Relationship Id="rId4" Type="http://schemas.openxmlformats.org/officeDocument/2006/relationships/image" Target="../media/image52.png"/></Relationships>
</file>

<file path=ppt/slides/_rels/slide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5.xml"/><Relationship Id="rId1" Type="http://schemas.openxmlformats.org/officeDocument/2006/relationships/slideLayout" Target="../slideLayouts/slideLayout9.xml"/><Relationship Id="rId4" Type="http://schemas.openxmlformats.org/officeDocument/2006/relationships/image" Target="../media/image13.png"/></Relationships>
</file>

<file path=ppt/slides/_rels/slide5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50.xml"/><Relationship Id="rId1" Type="http://schemas.openxmlformats.org/officeDocument/2006/relationships/slideLayout" Target="../slideLayouts/slideLayout9.xml"/></Relationships>
</file>

<file path=ppt/slides/_rels/slide51.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51.xml"/><Relationship Id="rId1" Type="http://schemas.openxmlformats.org/officeDocument/2006/relationships/slideLayout" Target="../slideLayouts/slideLayout9.xml"/></Relationships>
</file>

<file path=ppt/slides/_rels/slide52.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notesSlide" Target="../notesSlides/notesSlide52.xml"/><Relationship Id="rId1" Type="http://schemas.openxmlformats.org/officeDocument/2006/relationships/slideLayout" Target="../slideLayouts/slideLayout9.xml"/></Relationships>
</file>

<file path=ppt/slides/_rels/slide53.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notesSlide" Target="../notesSlides/notesSlide53.xml"/><Relationship Id="rId1" Type="http://schemas.openxmlformats.org/officeDocument/2006/relationships/slideLayout" Target="../slideLayouts/slideLayout9.xml"/></Relationships>
</file>

<file path=ppt/slides/_rels/slide54.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notesSlide" Target="../notesSlides/notesSlide54.xml"/><Relationship Id="rId1" Type="http://schemas.openxmlformats.org/officeDocument/2006/relationships/slideLayout" Target="../slideLayouts/slideLayout9.xml"/></Relationships>
</file>

<file path=ppt/slides/_rels/slide55.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notesSlide" Target="../notesSlides/notesSlide55.xml"/><Relationship Id="rId1" Type="http://schemas.openxmlformats.org/officeDocument/2006/relationships/slideLayout" Target="../slideLayouts/slideLayout9.xml"/></Relationships>
</file>

<file path=ppt/slides/_rels/slide56.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notesSlide" Target="../notesSlides/notesSlide56.xml"/><Relationship Id="rId1" Type="http://schemas.openxmlformats.org/officeDocument/2006/relationships/slideLayout" Target="../slideLayouts/slideLayout9.xml"/></Relationships>
</file>

<file path=ppt/slides/_rels/slide57.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notesSlide" Target="../notesSlides/notesSlide57.xml"/><Relationship Id="rId1" Type="http://schemas.openxmlformats.org/officeDocument/2006/relationships/slideLayout" Target="../slideLayouts/slideLayout9.xml"/></Relationships>
</file>

<file path=ppt/slides/_rels/slide58.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58.xml"/><Relationship Id="rId1" Type="http://schemas.openxmlformats.org/officeDocument/2006/relationships/slideLayout" Target="../slideLayouts/slideLayout9.xml"/></Relationships>
</file>

<file path=ppt/slides/_rels/slide59.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notesSlide" Target="../notesSlides/notesSlide59.xml"/><Relationship Id="rId1" Type="http://schemas.openxmlformats.org/officeDocument/2006/relationships/slideLayout" Target="../slideLayouts/slideLayout9.xml"/><Relationship Id="rId4" Type="http://schemas.openxmlformats.org/officeDocument/2006/relationships/image" Target="../media/image60.png"/></Relationships>
</file>

<file path=ppt/slides/_rels/slide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6.xml"/><Relationship Id="rId1" Type="http://schemas.openxmlformats.org/officeDocument/2006/relationships/slideLayout" Target="../slideLayouts/slideLayout9.xml"/></Relationships>
</file>

<file path=ppt/slides/_rels/slide60.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notesSlide" Target="../notesSlides/notesSlide60.xml"/><Relationship Id="rId1" Type="http://schemas.openxmlformats.org/officeDocument/2006/relationships/slideLayout" Target="../slideLayouts/slideLayout9.xml"/></Relationships>
</file>

<file path=ppt/slides/_rels/slide61.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notesSlide" Target="../notesSlides/notesSlide61.xml"/><Relationship Id="rId1" Type="http://schemas.openxmlformats.org/officeDocument/2006/relationships/slideLayout" Target="../slideLayouts/slideLayout9.xml"/></Relationships>
</file>

<file path=ppt/slides/_rels/slide62.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notesSlide" Target="../notesSlides/notesSlide62.xml"/><Relationship Id="rId1" Type="http://schemas.openxmlformats.org/officeDocument/2006/relationships/slideLayout" Target="../slideLayouts/slideLayout9.xml"/></Relationships>
</file>

<file path=ppt/slides/_rels/slide63.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notesSlide" Target="../notesSlides/notesSlide63.xml"/><Relationship Id="rId1" Type="http://schemas.openxmlformats.org/officeDocument/2006/relationships/slideLayout" Target="../slideLayouts/slideLayout9.xml"/></Relationships>
</file>

<file path=ppt/slides/_rels/slide64.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64.xml"/><Relationship Id="rId1" Type="http://schemas.openxmlformats.org/officeDocument/2006/relationships/slideLayout" Target="../slideLayouts/slideLayout9.xml"/></Relationships>
</file>

<file path=ppt/slides/_rels/slide65.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notesSlide" Target="../notesSlides/notesSlide65.xml"/><Relationship Id="rId1" Type="http://schemas.openxmlformats.org/officeDocument/2006/relationships/slideLayout" Target="../slideLayouts/slideLayout9.xml"/><Relationship Id="rId4" Type="http://schemas.openxmlformats.org/officeDocument/2006/relationships/image" Target="../media/image63.png"/></Relationships>
</file>

<file path=ppt/slides/_rels/slide66.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notesSlide" Target="../notesSlides/notesSlide66.xml"/><Relationship Id="rId1" Type="http://schemas.openxmlformats.org/officeDocument/2006/relationships/slideLayout" Target="../slideLayouts/slideLayout9.xml"/><Relationship Id="rId5" Type="http://schemas.openxmlformats.org/officeDocument/2006/relationships/image" Target="../media/image66.png"/><Relationship Id="rId4" Type="http://schemas.openxmlformats.org/officeDocument/2006/relationships/image" Target="../media/image65.png"/></Relationships>
</file>

<file path=ppt/slides/_rels/slide67.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notesSlide" Target="../notesSlides/notesSlide67.xml"/><Relationship Id="rId1" Type="http://schemas.openxmlformats.org/officeDocument/2006/relationships/slideLayout" Target="../slideLayouts/slideLayout9.xml"/></Relationships>
</file>

<file path=ppt/slides/_rels/slide68.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notesSlide" Target="../notesSlides/notesSlide68.xml"/><Relationship Id="rId1" Type="http://schemas.openxmlformats.org/officeDocument/2006/relationships/slideLayout" Target="../slideLayouts/slideLayout9.xml"/></Relationships>
</file>

<file path=ppt/slides/_rels/slide69.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notesSlide" Target="../notesSlides/notesSlide69.xml"/><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7.xml"/><Relationship Id="rId1" Type="http://schemas.openxmlformats.org/officeDocument/2006/relationships/slideLayout" Target="../slideLayouts/slideLayout9.xml"/><Relationship Id="rId4" Type="http://schemas.openxmlformats.org/officeDocument/2006/relationships/image" Target="../media/image16.png"/></Relationships>
</file>

<file path=ppt/slides/_rels/slide70.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notesSlide" Target="../notesSlides/notesSlide70.xml"/><Relationship Id="rId1" Type="http://schemas.openxmlformats.org/officeDocument/2006/relationships/slideLayout" Target="../slideLayouts/slideLayout9.xml"/><Relationship Id="rId4" Type="http://schemas.openxmlformats.org/officeDocument/2006/relationships/image" Target="../media/image54.png"/></Relationships>
</file>

<file path=ppt/slides/_rels/slide71.xml.rels><?xml version="1.0" encoding="UTF-8" standalone="yes"?>
<Relationships xmlns="http://schemas.openxmlformats.org/package/2006/relationships"><Relationship Id="rId3" Type="http://schemas.openxmlformats.org/officeDocument/2006/relationships/image" Target="../media/image67.png"/><Relationship Id="rId2" Type="http://schemas.openxmlformats.org/officeDocument/2006/relationships/notesSlide" Target="../notesSlides/notesSlide71.xml"/><Relationship Id="rId1" Type="http://schemas.openxmlformats.org/officeDocument/2006/relationships/slideLayout" Target="../slideLayouts/slideLayout9.xml"/><Relationship Id="rId4" Type="http://schemas.openxmlformats.org/officeDocument/2006/relationships/image" Target="../media/image68.png"/></Relationships>
</file>

<file path=ppt/slides/_rels/slide72.xml.rels><?xml version="1.0" encoding="UTF-8" standalone="yes"?>
<Relationships xmlns="http://schemas.openxmlformats.org/package/2006/relationships"><Relationship Id="rId3" Type="http://schemas.openxmlformats.org/officeDocument/2006/relationships/image" Target="../media/image69.png"/><Relationship Id="rId2" Type="http://schemas.openxmlformats.org/officeDocument/2006/relationships/notesSlide" Target="../notesSlides/notesSlide72.xml"/><Relationship Id="rId1" Type="http://schemas.openxmlformats.org/officeDocument/2006/relationships/slideLayout" Target="../slideLayouts/slideLayout9.xml"/><Relationship Id="rId4" Type="http://schemas.openxmlformats.org/officeDocument/2006/relationships/image" Target="../media/image70.png"/></Relationships>
</file>

<file path=ppt/slides/_rels/slide73.xml.rels><?xml version="1.0" encoding="UTF-8" standalone="yes"?>
<Relationships xmlns="http://schemas.openxmlformats.org/package/2006/relationships"><Relationship Id="rId2" Type="http://schemas.openxmlformats.org/officeDocument/2006/relationships/notesSlide" Target="../notesSlides/notesSlide73.xml"/><Relationship Id="rId1" Type="http://schemas.openxmlformats.org/officeDocument/2006/relationships/slideLayout" Target="../slideLayouts/slideLayout9.xml"/></Relationships>
</file>

<file path=ppt/slides/_rels/slide74.xml.rels><?xml version="1.0" encoding="UTF-8" standalone="yes"?>
<Relationships xmlns="http://schemas.openxmlformats.org/package/2006/relationships"><Relationship Id="rId3" Type="http://schemas.openxmlformats.org/officeDocument/2006/relationships/image" Target="../media/image180.png"/><Relationship Id="rId2" Type="http://schemas.openxmlformats.org/officeDocument/2006/relationships/notesSlide" Target="../notesSlides/notesSlide74.xml"/><Relationship Id="rId1" Type="http://schemas.openxmlformats.org/officeDocument/2006/relationships/slideLayout" Target="../slideLayouts/slideLayout9.xml"/><Relationship Id="rId5" Type="http://schemas.openxmlformats.org/officeDocument/2006/relationships/image" Target="../media/image200.png"/><Relationship Id="rId4" Type="http://schemas.openxmlformats.org/officeDocument/2006/relationships/image" Target="../media/image190.png"/></Relationships>
</file>

<file path=ppt/slides/_rels/slide75.xml.rels><?xml version="1.0" encoding="UTF-8" standalone="yes"?>
<Relationships xmlns="http://schemas.openxmlformats.org/package/2006/relationships"><Relationship Id="rId3" Type="http://schemas.openxmlformats.org/officeDocument/2006/relationships/hyperlink" Target="https://www.ncdc.noaa.gov/cdo-web/datatools/findstation" TargetMode="External"/><Relationship Id="rId7" Type="http://schemas.openxmlformats.org/officeDocument/2006/relationships/image" Target="../media/image72.jpeg"/><Relationship Id="rId2" Type="http://schemas.openxmlformats.org/officeDocument/2006/relationships/notesSlide" Target="../notesSlides/notesSlide75.xml"/><Relationship Id="rId1" Type="http://schemas.openxmlformats.org/officeDocument/2006/relationships/slideLayout" Target="../slideLayouts/slideLayout9.xml"/><Relationship Id="rId6" Type="http://schemas.openxmlformats.org/officeDocument/2006/relationships/image" Target="../media/image71.jpeg"/><Relationship Id="rId5" Type="http://schemas.openxmlformats.org/officeDocument/2006/relationships/hyperlink" Target="https://www.wcc.nrcs.usda.gov/snow/" TargetMode="External"/><Relationship Id="rId4" Type="http://schemas.openxmlformats.org/officeDocument/2006/relationships/hyperlink" Target="https://nsidc.org/data/g02158" TargetMode="External"/></Relationships>
</file>

<file path=ppt/slides/_rels/slide76.xml.rels><?xml version="1.0" encoding="UTF-8" standalone="yes"?>
<Relationships xmlns="http://schemas.openxmlformats.org/package/2006/relationships"><Relationship Id="rId3" Type="http://schemas.openxmlformats.org/officeDocument/2006/relationships/image" Target="../media/image73.png"/><Relationship Id="rId2" Type="http://schemas.openxmlformats.org/officeDocument/2006/relationships/notesSlide" Target="../notesSlides/notesSlide76.xml"/><Relationship Id="rId1" Type="http://schemas.openxmlformats.org/officeDocument/2006/relationships/slideLayout" Target="../slideLayouts/slideLayout23.xml"/></Relationships>
</file>

<file path=ppt/slides/_rels/slide77.xml.rels><?xml version="1.0" encoding="UTF-8" standalone="yes"?>
<Relationships xmlns="http://schemas.openxmlformats.org/package/2006/relationships"><Relationship Id="rId3" Type="http://schemas.openxmlformats.org/officeDocument/2006/relationships/image" Target="../media/image74.png"/><Relationship Id="rId2" Type="http://schemas.openxmlformats.org/officeDocument/2006/relationships/notesSlide" Target="../notesSlides/notesSlide77.xml"/><Relationship Id="rId1" Type="http://schemas.openxmlformats.org/officeDocument/2006/relationships/slideLayout" Target="../slideLayouts/slideLayout23.xml"/></Relationships>
</file>

<file path=ppt/slides/_rels/slide78.xml.rels><?xml version="1.0" encoding="UTF-8" standalone="yes"?>
<Relationships xmlns="http://schemas.openxmlformats.org/package/2006/relationships"><Relationship Id="rId3" Type="http://schemas.openxmlformats.org/officeDocument/2006/relationships/image" Target="../media/image75.png"/><Relationship Id="rId2" Type="http://schemas.openxmlformats.org/officeDocument/2006/relationships/notesSlide" Target="../notesSlides/notesSlide78.xml"/><Relationship Id="rId1" Type="http://schemas.openxmlformats.org/officeDocument/2006/relationships/slideLayout" Target="../slideLayouts/slideLayout23.xml"/></Relationships>
</file>

<file path=ppt/slides/_rels/slide8.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8.xml"/><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9.xml"/><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7A002F12-C3EE-DBFE-5FB8-38E2E6C8B259}"/>
              </a:ext>
            </a:extLst>
          </p:cNvPr>
          <p:cNvSpPr>
            <a:spLocks noGrp="1"/>
          </p:cNvSpPr>
          <p:nvPr>
            <p:ph type="pic" sz="quarter" idx="10"/>
          </p:nvPr>
        </p:nvSpPr>
        <p:spPr/>
        <p:txBody>
          <a:bodyPr/>
          <a:lstStyle/>
          <a:p>
            <a:endParaRPr lang="en-US"/>
          </a:p>
        </p:txBody>
      </p:sp>
      <p:sp>
        <p:nvSpPr>
          <p:cNvPr id="2" name="Title 1">
            <a:extLst>
              <a:ext uri="{FF2B5EF4-FFF2-40B4-BE49-F238E27FC236}">
                <a16:creationId xmlns:a16="http://schemas.microsoft.com/office/drawing/2014/main" id="{83790CA5-1C68-4BF2-AE5C-1F5ABF537F98}"/>
              </a:ext>
            </a:extLst>
          </p:cNvPr>
          <p:cNvSpPr>
            <a:spLocks noGrp="1"/>
          </p:cNvSpPr>
          <p:nvPr>
            <p:ph type="title"/>
          </p:nvPr>
        </p:nvSpPr>
        <p:spPr/>
        <p:txBody>
          <a:bodyPr>
            <a:normAutofit fontScale="90000"/>
          </a:bodyPr>
          <a:lstStyle/>
          <a:p>
            <a:r>
              <a:rPr lang="en-US" sz="6600" b="1" dirty="0"/>
              <a:t>Model Calibration</a:t>
            </a:r>
          </a:p>
        </p:txBody>
      </p:sp>
      <p:sp>
        <p:nvSpPr>
          <p:cNvPr id="7" name="Picture Placeholder 6">
            <a:extLst>
              <a:ext uri="{FF2B5EF4-FFF2-40B4-BE49-F238E27FC236}">
                <a16:creationId xmlns:a16="http://schemas.microsoft.com/office/drawing/2014/main" id="{85B405F5-639F-5707-A167-5B3A1C0D80D1}"/>
              </a:ext>
            </a:extLst>
          </p:cNvPr>
          <p:cNvSpPr>
            <a:spLocks noGrp="1"/>
          </p:cNvSpPr>
          <p:nvPr>
            <p:ph type="pic" sz="quarter" idx="12"/>
          </p:nvPr>
        </p:nvSpPr>
        <p:spPr/>
        <p:txBody>
          <a:bodyPr/>
          <a:lstStyle/>
          <a:p>
            <a:endParaRPr lang="en-US"/>
          </a:p>
        </p:txBody>
      </p:sp>
      <p:sp>
        <p:nvSpPr>
          <p:cNvPr id="8" name="Picture Placeholder 7">
            <a:extLst>
              <a:ext uri="{FF2B5EF4-FFF2-40B4-BE49-F238E27FC236}">
                <a16:creationId xmlns:a16="http://schemas.microsoft.com/office/drawing/2014/main" id="{528AFF83-A134-1B85-B98D-677887C65457}"/>
              </a:ext>
            </a:extLst>
          </p:cNvPr>
          <p:cNvSpPr>
            <a:spLocks noGrp="1"/>
          </p:cNvSpPr>
          <p:nvPr>
            <p:ph type="pic" sz="quarter" idx="13"/>
          </p:nvPr>
        </p:nvSpPr>
        <p:spPr/>
        <p:txBody>
          <a:bodyPr/>
          <a:lstStyle/>
          <a:p>
            <a:endParaRPr lang="en-US"/>
          </a:p>
        </p:txBody>
      </p:sp>
      <p:sp>
        <p:nvSpPr>
          <p:cNvPr id="3" name="Subtitle 2">
            <a:extLst>
              <a:ext uri="{FF2B5EF4-FFF2-40B4-BE49-F238E27FC236}">
                <a16:creationId xmlns:a16="http://schemas.microsoft.com/office/drawing/2014/main" id="{56CC3B7B-E188-4995-B025-A4B876DC0E00}"/>
              </a:ext>
            </a:extLst>
          </p:cNvPr>
          <p:cNvSpPr>
            <a:spLocks noGrp="1"/>
          </p:cNvSpPr>
          <p:nvPr>
            <p:ph type="body" sz="quarter" idx="14"/>
          </p:nvPr>
        </p:nvSpPr>
        <p:spPr/>
        <p:txBody>
          <a:bodyPr>
            <a:normAutofit fontScale="85000" lnSpcReduction="20000"/>
          </a:bodyPr>
          <a:lstStyle/>
          <a:p>
            <a:r>
              <a:rPr lang="en-US" b="1" dirty="0"/>
              <a:t>Hydrologic Modeling with HEC-HMS</a:t>
            </a:r>
          </a:p>
          <a:p>
            <a:r>
              <a:rPr lang="en-US" b="1"/>
              <a:t>July 2026</a:t>
            </a:r>
            <a:endParaRPr lang="en-US" b="1" dirty="0"/>
          </a:p>
          <a:p>
            <a:r>
              <a:rPr lang="en-US" b="1" dirty="0"/>
              <a:t>Presented by: Alex Davis, P.E.</a:t>
            </a:r>
          </a:p>
          <a:p>
            <a:endParaRPr lang="en-US" b="1" dirty="0"/>
          </a:p>
        </p:txBody>
      </p:sp>
    </p:spTree>
    <p:extLst>
      <p:ext uri="{BB962C8B-B14F-4D97-AF65-F5344CB8AC3E}">
        <p14:creationId xmlns:p14="http://schemas.microsoft.com/office/powerpoint/2010/main" val="42570802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2CADA425-C7C5-4346-BAC9-CD7CE6B16A78}"/>
              </a:ext>
            </a:extLst>
          </p:cNvPr>
          <p:cNvSpPr>
            <a:spLocks noGrp="1"/>
          </p:cNvSpPr>
          <p:nvPr>
            <p:ph idx="1"/>
          </p:nvPr>
        </p:nvSpPr>
        <p:spPr>
          <a:xfrm>
            <a:off x="838200" y="1825625"/>
            <a:ext cx="10515600" cy="1194301"/>
          </a:xfrm>
        </p:spPr>
        <p:txBody>
          <a:bodyPr/>
          <a:lstStyle/>
          <a:p>
            <a:r>
              <a:rPr lang="en-US" dirty="0"/>
              <a:t>Any numeric value or functional relationship that controls model response behavior</a:t>
            </a:r>
          </a:p>
        </p:txBody>
      </p:sp>
      <p:sp>
        <p:nvSpPr>
          <p:cNvPr id="2" name="Title 1">
            <a:extLst>
              <a:ext uri="{FF2B5EF4-FFF2-40B4-BE49-F238E27FC236}">
                <a16:creationId xmlns:a16="http://schemas.microsoft.com/office/drawing/2014/main" id="{0A079119-CFBC-4171-A70F-F2FD34861FF2}"/>
              </a:ext>
            </a:extLst>
          </p:cNvPr>
          <p:cNvSpPr>
            <a:spLocks noGrp="1"/>
          </p:cNvSpPr>
          <p:nvPr>
            <p:ph type="title"/>
          </p:nvPr>
        </p:nvSpPr>
        <p:spPr/>
        <p:txBody>
          <a:bodyPr/>
          <a:lstStyle/>
          <a:p>
            <a:r>
              <a:rPr lang="en-US" dirty="0"/>
              <a:t>Model Parameters</a:t>
            </a:r>
          </a:p>
        </p:txBody>
      </p:sp>
      <p:pic>
        <p:nvPicPr>
          <p:cNvPr id="4" name="Picture 3">
            <a:extLst>
              <a:ext uri="{FF2B5EF4-FFF2-40B4-BE49-F238E27FC236}">
                <a16:creationId xmlns:a16="http://schemas.microsoft.com/office/drawing/2014/main" id="{FDA627E8-6468-481C-981B-73F21A8E8F57}"/>
              </a:ext>
            </a:extLst>
          </p:cNvPr>
          <p:cNvPicPr>
            <a:picLocks noChangeAspect="1"/>
          </p:cNvPicPr>
          <p:nvPr/>
        </p:nvPicPr>
        <p:blipFill>
          <a:blip r:embed="rId3"/>
          <a:stretch>
            <a:fillRect/>
          </a:stretch>
        </p:blipFill>
        <p:spPr>
          <a:xfrm>
            <a:off x="550785" y="3715435"/>
            <a:ext cx="5990407" cy="1633748"/>
          </a:xfrm>
          <a:prstGeom prst="rect">
            <a:avLst/>
          </a:prstGeom>
        </p:spPr>
      </p:pic>
      <p:pic>
        <p:nvPicPr>
          <p:cNvPr id="5" name="Picture 4">
            <a:extLst>
              <a:ext uri="{FF2B5EF4-FFF2-40B4-BE49-F238E27FC236}">
                <a16:creationId xmlns:a16="http://schemas.microsoft.com/office/drawing/2014/main" id="{5CB713B2-9E57-40CA-8CE3-FD7251D9BCC6}"/>
              </a:ext>
            </a:extLst>
          </p:cNvPr>
          <p:cNvPicPr>
            <a:picLocks noChangeAspect="1"/>
          </p:cNvPicPr>
          <p:nvPr/>
        </p:nvPicPr>
        <p:blipFill>
          <a:blip r:embed="rId4"/>
          <a:stretch>
            <a:fillRect/>
          </a:stretch>
        </p:blipFill>
        <p:spPr>
          <a:xfrm>
            <a:off x="6974619" y="2651375"/>
            <a:ext cx="5028571" cy="4066667"/>
          </a:xfrm>
          <a:prstGeom prst="rect">
            <a:avLst/>
          </a:prstGeom>
        </p:spPr>
      </p:pic>
    </p:spTree>
    <p:extLst>
      <p:ext uri="{BB962C8B-B14F-4D97-AF65-F5344CB8AC3E}">
        <p14:creationId xmlns:p14="http://schemas.microsoft.com/office/powerpoint/2010/main" val="144286030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5D8558E0-3DCB-48CB-855A-EFCA2C0CB8B6}"/>
              </a:ext>
            </a:extLst>
          </p:cNvPr>
          <p:cNvSpPr>
            <a:spLocks noGrp="1"/>
          </p:cNvSpPr>
          <p:nvPr>
            <p:ph idx="1"/>
          </p:nvPr>
        </p:nvSpPr>
        <p:spPr/>
        <p:txBody>
          <a:bodyPr/>
          <a:lstStyle/>
          <a:p>
            <a:pPr marL="514350" indent="-514350">
              <a:buFont typeface="+mj-lt"/>
              <a:buAutoNum type="arabicPeriod"/>
            </a:pPr>
            <a:r>
              <a:rPr lang="en-US" dirty="0"/>
              <a:t>Initial parameter estimates</a:t>
            </a:r>
          </a:p>
          <a:p>
            <a:pPr marL="514350" indent="-514350">
              <a:buFont typeface="+mj-lt"/>
              <a:buAutoNum type="arabicPeriod"/>
            </a:pPr>
            <a:r>
              <a:rPr lang="en-US" dirty="0"/>
              <a:t>Adjustment of parameters</a:t>
            </a:r>
          </a:p>
          <a:p>
            <a:pPr marL="514350" indent="-514350">
              <a:buFont typeface="+mj-lt"/>
              <a:buAutoNum type="arabicPeriod"/>
            </a:pPr>
            <a:r>
              <a:rPr lang="en-US" dirty="0"/>
              <a:t>Assessment of agreement</a:t>
            </a:r>
          </a:p>
          <a:p>
            <a:pPr marL="514350" indent="-514350">
              <a:buFont typeface="+mj-lt"/>
              <a:buAutoNum type="arabicPeriod"/>
            </a:pPr>
            <a:r>
              <a:rPr lang="en-US" dirty="0"/>
              <a:t>Validation</a:t>
            </a:r>
          </a:p>
        </p:txBody>
      </p:sp>
      <p:sp>
        <p:nvSpPr>
          <p:cNvPr id="2" name="Title 1">
            <a:extLst>
              <a:ext uri="{FF2B5EF4-FFF2-40B4-BE49-F238E27FC236}">
                <a16:creationId xmlns:a16="http://schemas.microsoft.com/office/drawing/2014/main" id="{934F3835-44AF-426F-A1C6-8E772CEA1CCF}"/>
              </a:ext>
            </a:extLst>
          </p:cNvPr>
          <p:cNvSpPr>
            <a:spLocks noGrp="1"/>
          </p:cNvSpPr>
          <p:nvPr>
            <p:ph type="title"/>
          </p:nvPr>
        </p:nvSpPr>
        <p:spPr/>
        <p:txBody>
          <a:bodyPr/>
          <a:lstStyle/>
          <a:p>
            <a:r>
              <a:rPr lang="en-US" dirty="0"/>
              <a:t>Calibration Process</a:t>
            </a:r>
          </a:p>
        </p:txBody>
      </p:sp>
      <p:sp>
        <p:nvSpPr>
          <p:cNvPr id="4" name="Arc 3">
            <a:extLst>
              <a:ext uri="{FF2B5EF4-FFF2-40B4-BE49-F238E27FC236}">
                <a16:creationId xmlns:a16="http://schemas.microsoft.com/office/drawing/2014/main" id="{3FC5BC11-B1E9-45F7-B98E-ABA55CCE50D9}"/>
              </a:ext>
            </a:extLst>
          </p:cNvPr>
          <p:cNvSpPr/>
          <p:nvPr/>
        </p:nvSpPr>
        <p:spPr>
          <a:xfrm>
            <a:off x="5061285" y="2502567"/>
            <a:ext cx="1007165" cy="709863"/>
          </a:xfrm>
          <a:prstGeom prst="arc">
            <a:avLst>
              <a:gd name="adj1" fmla="val 16200000"/>
              <a:gd name="adj2" fmla="val 5267841"/>
            </a:avLst>
          </a:prstGeom>
          <a:ln w="76200">
            <a:solidFill>
              <a:srgbClr val="C00000"/>
            </a:solidFill>
            <a:headEnd type="triangle"/>
            <a:tailEnd type="triangl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 name="TextBox 4">
            <a:extLst>
              <a:ext uri="{FF2B5EF4-FFF2-40B4-BE49-F238E27FC236}">
                <a16:creationId xmlns:a16="http://schemas.microsoft.com/office/drawing/2014/main" id="{72E77DBF-58E1-4AF0-B9A4-1FA01A397A02}"/>
              </a:ext>
            </a:extLst>
          </p:cNvPr>
          <p:cNvSpPr txBox="1"/>
          <p:nvPr/>
        </p:nvSpPr>
        <p:spPr>
          <a:xfrm>
            <a:off x="6232359" y="2534332"/>
            <a:ext cx="2286000" cy="646331"/>
          </a:xfrm>
          <a:prstGeom prst="rect">
            <a:avLst/>
          </a:prstGeom>
          <a:noFill/>
        </p:spPr>
        <p:txBody>
          <a:bodyPr wrap="square" rtlCol="0">
            <a:spAutoFit/>
          </a:bodyPr>
          <a:lstStyle/>
          <a:p>
            <a:r>
              <a:rPr lang="en-US" sz="3600" b="1" dirty="0">
                <a:solidFill>
                  <a:srgbClr val="C00000"/>
                </a:solidFill>
                <a:effectLst>
                  <a:outerShdw blurRad="38100" dist="38100" dir="2700000" algn="tl">
                    <a:srgbClr val="000000">
                      <a:alpha val="43137"/>
                    </a:srgbClr>
                  </a:outerShdw>
                </a:effectLst>
                <a:latin typeface="Consolas" panose="020B0609020204030204" pitchFamily="49" charset="0"/>
              </a:rPr>
              <a:t>Iterate</a:t>
            </a:r>
          </a:p>
        </p:txBody>
      </p:sp>
    </p:spTree>
    <p:extLst>
      <p:ext uri="{BB962C8B-B14F-4D97-AF65-F5344CB8AC3E}">
        <p14:creationId xmlns:p14="http://schemas.microsoft.com/office/powerpoint/2010/main" val="38999122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fade">
                                      <p:cBhvr>
                                        <p:cTn id="10"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8CC2AF8-F108-46D5-90E2-6D7FDE251DD7}"/>
              </a:ext>
            </a:extLst>
          </p:cNvPr>
          <p:cNvSpPr>
            <a:spLocks noGrp="1"/>
          </p:cNvSpPr>
          <p:nvPr>
            <p:ph idx="1"/>
          </p:nvPr>
        </p:nvSpPr>
        <p:spPr/>
        <p:txBody>
          <a:bodyPr/>
          <a:lstStyle/>
          <a:p>
            <a:pPr marL="514350" indent="-514350">
              <a:buFont typeface="+mj-lt"/>
              <a:buAutoNum type="arabicPeriod"/>
            </a:pPr>
            <a:r>
              <a:rPr lang="en-US" dirty="0"/>
              <a:t>Gather informative data</a:t>
            </a:r>
          </a:p>
          <a:p>
            <a:pPr lvl="1"/>
            <a:r>
              <a:rPr lang="en-US" dirty="0"/>
              <a:t>Soils</a:t>
            </a:r>
          </a:p>
          <a:p>
            <a:pPr lvl="1"/>
            <a:r>
              <a:rPr lang="en-US" dirty="0"/>
              <a:t>Land use/imperviousness</a:t>
            </a:r>
          </a:p>
          <a:p>
            <a:pPr lvl="1"/>
            <a:r>
              <a:rPr lang="en-US" dirty="0"/>
              <a:t>Basin characteristics</a:t>
            </a:r>
          </a:p>
          <a:p>
            <a:pPr marL="514350" indent="-514350">
              <a:buFont typeface="+mj-lt"/>
              <a:buAutoNum type="arabicPeriod"/>
            </a:pPr>
            <a:r>
              <a:rPr lang="en-US" dirty="0"/>
              <a:t>Estimate starting values from data</a:t>
            </a:r>
          </a:p>
          <a:p>
            <a:pPr lvl="1"/>
            <a:r>
              <a:rPr lang="en-US" dirty="0"/>
              <a:t>Experience</a:t>
            </a:r>
          </a:p>
          <a:p>
            <a:pPr lvl="1"/>
            <a:r>
              <a:rPr lang="en-US" dirty="0"/>
              <a:t>Regression</a:t>
            </a:r>
          </a:p>
          <a:p>
            <a:pPr lvl="1"/>
            <a:r>
              <a:rPr lang="en-US" dirty="0"/>
              <a:t>Regional values</a:t>
            </a:r>
          </a:p>
          <a:p>
            <a:pPr lvl="1"/>
            <a:r>
              <a:rPr lang="en-US" dirty="0"/>
              <a:t>Other heuristics</a:t>
            </a:r>
          </a:p>
          <a:p>
            <a:endParaRPr lang="en-US" dirty="0"/>
          </a:p>
        </p:txBody>
      </p:sp>
      <p:sp>
        <p:nvSpPr>
          <p:cNvPr id="2" name="Title 1">
            <a:extLst>
              <a:ext uri="{FF2B5EF4-FFF2-40B4-BE49-F238E27FC236}">
                <a16:creationId xmlns:a16="http://schemas.microsoft.com/office/drawing/2014/main" id="{CC5BF517-F793-4690-8AAF-EF7D2B404ECC}"/>
              </a:ext>
            </a:extLst>
          </p:cNvPr>
          <p:cNvSpPr>
            <a:spLocks noGrp="1"/>
          </p:cNvSpPr>
          <p:nvPr>
            <p:ph type="title"/>
          </p:nvPr>
        </p:nvSpPr>
        <p:spPr/>
        <p:txBody>
          <a:bodyPr/>
          <a:lstStyle/>
          <a:p>
            <a:r>
              <a:rPr lang="en-US" dirty="0"/>
              <a:t>Initial Parameter Estimates</a:t>
            </a:r>
          </a:p>
        </p:txBody>
      </p:sp>
      <p:pic>
        <p:nvPicPr>
          <p:cNvPr id="9" name="Picture 8">
            <a:extLst>
              <a:ext uri="{FF2B5EF4-FFF2-40B4-BE49-F238E27FC236}">
                <a16:creationId xmlns:a16="http://schemas.microsoft.com/office/drawing/2014/main" id="{F581E7BB-DACE-4796-8E2C-ECC1307CD47C}"/>
              </a:ext>
            </a:extLst>
          </p:cNvPr>
          <p:cNvPicPr>
            <a:picLocks noChangeAspect="1"/>
          </p:cNvPicPr>
          <p:nvPr/>
        </p:nvPicPr>
        <p:blipFill rotWithShape="1">
          <a:blip r:embed="rId3">
            <a:extLst>
              <a:ext uri="{28A0092B-C50C-407E-A947-70E740481C1C}">
                <a14:useLocalDpi xmlns:a14="http://schemas.microsoft.com/office/drawing/2010/main" val="0"/>
              </a:ext>
            </a:extLst>
          </a:blip>
          <a:srcRect l="50000" t="28521" r="225" b="21360"/>
          <a:stretch/>
        </p:blipFill>
        <p:spPr>
          <a:xfrm>
            <a:off x="7997897" y="1315114"/>
            <a:ext cx="3745832" cy="2526632"/>
          </a:xfrm>
          <a:prstGeom prst="rect">
            <a:avLst/>
          </a:prstGeom>
        </p:spPr>
      </p:pic>
    </p:spTree>
    <p:extLst>
      <p:ext uri="{BB962C8B-B14F-4D97-AF65-F5344CB8AC3E}">
        <p14:creationId xmlns:p14="http://schemas.microsoft.com/office/powerpoint/2010/main" val="124993680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5E563403-16C4-4BF7-A3EA-99811163E660}"/>
              </a:ext>
            </a:extLst>
          </p:cNvPr>
          <p:cNvSpPr>
            <a:spLocks noGrp="1"/>
          </p:cNvSpPr>
          <p:nvPr>
            <p:ph idx="1"/>
          </p:nvPr>
        </p:nvSpPr>
        <p:spPr/>
        <p:txBody>
          <a:bodyPr/>
          <a:lstStyle/>
          <a:p>
            <a:r>
              <a:rPr lang="en-US" dirty="0"/>
              <a:t>Work upstream to downstream</a:t>
            </a:r>
          </a:p>
          <a:p>
            <a:r>
              <a:rPr lang="en-US" dirty="0"/>
              <a:t>Keep plausible ranges in mind</a:t>
            </a:r>
          </a:p>
          <a:p>
            <a:r>
              <a:rPr lang="en-US" dirty="0"/>
              <a:t>Consider physical evidence</a:t>
            </a:r>
          </a:p>
          <a:p>
            <a:r>
              <a:rPr lang="en-US" dirty="0"/>
              <a:t>Change one parameter at a time</a:t>
            </a:r>
          </a:p>
        </p:txBody>
      </p:sp>
      <p:sp>
        <p:nvSpPr>
          <p:cNvPr id="2" name="Title 1">
            <a:extLst>
              <a:ext uri="{FF2B5EF4-FFF2-40B4-BE49-F238E27FC236}">
                <a16:creationId xmlns:a16="http://schemas.microsoft.com/office/drawing/2014/main" id="{11EDC824-69EC-4068-8164-F2A9D6B6DAF4}"/>
              </a:ext>
            </a:extLst>
          </p:cNvPr>
          <p:cNvSpPr>
            <a:spLocks noGrp="1"/>
          </p:cNvSpPr>
          <p:nvPr>
            <p:ph type="title"/>
          </p:nvPr>
        </p:nvSpPr>
        <p:spPr/>
        <p:txBody>
          <a:bodyPr/>
          <a:lstStyle/>
          <a:p>
            <a:r>
              <a:rPr lang="en-US" dirty="0"/>
              <a:t>Adjustment of Parameters</a:t>
            </a:r>
          </a:p>
        </p:txBody>
      </p:sp>
      <p:pic>
        <p:nvPicPr>
          <p:cNvPr id="4" name="Picture 3">
            <a:extLst>
              <a:ext uri="{FF2B5EF4-FFF2-40B4-BE49-F238E27FC236}">
                <a16:creationId xmlns:a16="http://schemas.microsoft.com/office/drawing/2014/main" id="{0BAB97CD-F5D6-4419-A83A-1E7435140C17}"/>
              </a:ext>
            </a:extLst>
          </p:cNvPr>
          <p:cNvPicPr>
            <a:picLocks noChangeAspect="1"/>
          </p:cNvPicPr>
          <p:nvPr/>
        </p:nvPicPr>
        <p:blipFill>
          <a:blip r:embed="rId3"/>
          <a:stretch>
            <a:fillRect/>
          </a:stretch>
        </p:blipFill>
        <p:spPr>
          <a:xfrm>
            <a:off x="7640054" y="414103"/>
            <a:ext cx="3891766" cy="6053857"/>
          </a:xfrm>
          <a:prstGeom prst="rect">
            <a:avLst/>
          </a:prstGeom>
        </p:spPr>
      </p:pic>
      <p:sp>
        <p:nvSpPr>
          <p:cNvPr id="6" name="Rectangle: Rounded Corners 5">
            <a:extLst>
              <a:ext uri="{FF2B5EF4-FFF2-40B4-BE49-F238E27FC236}">
                <a16:creationId xmlns:a16="http://schemas.microsoft.com/office/drawing/2014/main" id="{BCEACCE8-7F2F-4D6C-BA04-8B042F0FB5B9}"/>
              </a:ext>
            </a:extLst>
          </p:cNvPr>
          <p:cNvSpPr/>
          <p:nvPr/>
        </p:nvSpPr>
        <p:spPr>
          <a:xfrm>
            <a:off x="8143798" y="3574421"/>
            <a:ext cx="548640" cy="457200"/>
          </a:xfrm>
          <a:prstGeom prst="roundRect">
            <a:avLst/>
          </a:prstGeom>
          <a:solidFill>
            <a:srgbClr val="FFFFFF">
              <a:alpha val="67059"/>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a:solidFill>
                  <a:schemeClr val="tx1"/>
                </a:solidFill>
                <a:effectLst>
                  <a:outerShdw blurRad="38100" dist="38100" dir="2700000" algn="tl">
                    <a:srgbClr val="000000">
                      <a:alpha val="43137"/>
                    </a:srgbClr>
                  </a:outerShdw>
                </a:effectLst>
              </a:rPr>
              <a:t>S1</a:t>
            </a:r>
          </a:p>
        </p:txBody>
      </p:sp>
      <p:sp>
        <p:nvSpPr>
          <p:cNvPr id="7" name="Rectangle: Rounded Corners 6">
            <a:extLst>
              <a:ext uri="{FF2B5EF4-FFF2-40B4-BE49-F238E27FC236}">
                <a16:creationId xmlns:a16="http://schemas.microsoft.com/office/drawing/2014/main" id="{0FDA2E80-9940-4613-B7F8-2493FB632295}"/>
              </a:ext>
            </a:extLst>
          </p:cNvPr>
          <p:cNvSpPr/>
          <p:nvPr/>
        </p:nvSpPr>
        <p:spPr>
          <a:xfrm>
            <a:off x="9729536" y="1966218"/>
            <a:ext cx="548640" cy="457200"/>
          </a:xfrm>
          <a:prstGeom prst="roundRect">
            <a:avLst/>
          </a:prstGeom>
          <a:solidFill>
            <a:srgbClr val="FFFFFF">
              <a:alpha val="67059"/>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a:solidFill>
                  <a:schemeClr val="tx1"/>
                </a:solidFill>
                <a:effectLst>
                  <a:outerShdw blurRad="38100" dist="38100" dir="2700000" algn="tl">
                    <a:srgbClr val="000000">
                      <a:alpha val="43137"/>
                    </a:srgbClr>
                  </a:outerShdw>
                </a:effectLst>
              </a:rPr>
              <a:t>S2</a:t>
            </a:r>
          </a:p>
        </p:txBody>
      </p:sp>
      <p:sp>
        <p:nvSpPr>
          <p:cNvPr id="8" name="Rectangle: Rounded Corners 7">
            <a:extLst>
              <a:ext uri="{FF2B5EF4-FFF2-40B4-BE49-F238E27FC236}">
                <a16:creationId xmlns:a16="http://schemas.microsoft.com/office/drawing/2014/main" id="{A066EC34-81DF-470D-8719-90C446D99162}"/>
              </a:ext>
            </a:extLst>
          </p:cNvPr>
          <p:cNvSpPr/>
          <p:nvPr/>
        </p:nvSpPr>
        <p:spPr>
          <a:xfrm>
            <a:off x="9949314" y="4252820"/>
            <a:ext cx="548640" cy="457200"/>
          </a:xfrm>
          <a:prstGeom prst="roundRect">
            <a:avLst/>
          </a:prstGeom>
          <a:solidFill>
            <a:srgbClr val="FFFFFF">
              <a:alpha val="67059"/>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a:solidFill>
                  <a:schemeClr val="tx1"/>
                </a:solidFill>
                <a:effectLst>
                  <a:outerShdw blurRad="38100" dist="38100" dir="2700000" algn="tl">
                    <a:srgbClr val="000000">
                      <a:alpha val="43137"/>
                    </a:srgbClr>
                  </a:outerShdw>
                </a:effectLst>
              </a:rPr>
              <a:t>S4</a:t>
            </a:r>
          </a:p>
        </p:txBody>
      </p:sp>
      <p:sp>
        <p:nvSpPr>
          <p:cNvPr id="9" name="Rectangle: Rounded Corners 8">
            <a:extLst>
              <a:ext uri="{FF2B5EF4-FFF2-40B4-BE49-F238E27FC236}">
                <a16:creationId xmlns:a16="http://schemas.microsoft.com/office/drawing/2014/main" id="{BE4DA8D5-7310-4D23-A44B-3516746E2861}"/>
              </a:ext>
            </a:extLst>
          </p:cNvPr>
          <p:cNvSpPr/>
          <p:nvPr/>
        </p:nvSpPr>
        <p:spPr>
          <a:xfrm>
            <a:off x="8418118" y="5617019"/>
            <a:ext cx="548640" cy="457200"/>
          </a:xfrm>
          <a:prstGeom prst="roundRect">
            <a:avLst/>
          </a:prstGeom>
          <a:solidFill>
            <a:srgbClr val="FFFFFF">
              <a:alpha val="67059"/>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a:solidFill>
                  <a:schemeClr val="tx1"/>
                </a:solidFill>
                <a:effectLst>
                  <a:outerShdw blurRad="38100" dist="38100" dir="2700000" algn="tl">
                    <a:srgbClr val="000000">
                      <a:alpha val="43137"/>
                    </a:srgbClr>
                  </a:outerShdw>
                </a:effectLst>
              </a:rPr>
              <a:t>S3</a:t>
            </a:r>
          </a:p>
        </p:txBody>
      </p:sp>
      <p:sp>
        <p:nvSpPr>
          <p:cNvPr id="10" name="Rectangle: Rounded Corners 9">
            <a:extLst>
              <a:ext uri="{FF2B5EF4-FFF2-40B4-BE49-F238E27FC236}">
                <a16:creationId xmlns:a16="http://schemas.microsoft.com/office/drawing/2014/main" id="{FDDA780A-0261-444C-B4FF-8C83AEB0F415}"/>
              </a:ext>
            </a:extLst>
          </p:cNvPr>
          <p:cNvSpPr/>
          <p:nvPr/>
        </p:nvSpPr>
        <p:spPr>
          <a:xfrm>
            <a:off x="7915198" y="4572860"/>
            <a:ext cx="1005840" cy="274320"/>
          </a:xfrm>
          <a:prstGeom prst="roundRect">
            <a:avLst/>
          </a:prstGeom>
          <a:solidFill>
            <a:srgbClr val="FFFFFF">
              <a:alpha val="67059"/>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a:solidFill>
                  <a:schemeClr val="tx1"/>
                </a:solidFill>
                <a:effectLst>
                  <a:outerShdw blurRad="38100" dist="38100" dir="2700000" algn="tl">
                    <a:srgbClr val="000000">
                      <a:alpha val="43137"/>
                    </a:srgbClr>
                  </a:outerShdw>
                </a:effectLst>
              </a:rPr>
              <a:t>Marion</a:t>
            </a:r>
          </a:p>
        </p:txBody>
      </p:sp>
      <p:sp>
        <p:nvSpPr>
          <p:cNvPr id="11" name="Rectangle: Rounded Corners 10">
            <a:extLst>
              <a:ext uri="{FF2B5EF4-FFF2-40B4-BE49-F238E27FC236}">
                <a16:creationId xmlns:a16="http://schemas.microsoft.com/office/drawing/2014/main" id="{F8D676B8-4F6C-4975-BEF1-23F30DCBF163}"/>
              </a:ext>
            </a:extLst>
          </p:cNvPr>
          <p:cNvSpPr/>
          <p:nvPr/>
        </p:nvSpPr>
        <p:spPr>
          <a:xfrm>
            <a:off x="8875318" y="6287562"/>
            <a:ext cx="1005840" cy="274320"/>
          </a:xfrm>
          <a:prstGeom prst="roundRect">
            <a:avLst/>
          </a:prstGeom>
          <a:solidFill>
            <a:srgbClr val="FFFFFF">
              <a:alpha val="67059"/>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a:solidFill>
                  <a:schemeClr val="tx1"/>
                </a:solidFill>
                <a:effectLst>
                  <a:outerShdw blurRad="38100" dist="38100" dir="2700000" algn="tl">
                    <a:srgbClr val="000000">
                      <a:alpha val="43137"/>
                    </a:srgbClr>
                  </a:outerShdw>
                </a:effectLst>
              </a:rPr>
              <a:t>Outlet</a:t>
            </a:r>
          </a:p>
        </p:txBody>
      </p:sp>
    </p:spTree>
    <p:extLst>
      <p:ext uri="{BB962C8B-B14F-4D97-AF65-F5344CB8AC3E}">
        <p14:creationId xmlns:p14="http://schemas.microsoft.com/office/powerpoint/2010/main" val="365022527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BB42A9DC-FFE2-4149-9752-FDA8AAC2E52D}"/>
              </a:ext>
            </a:extLst>
          </p:cNvPr>
          <p:cNvSpPr>
            <a:spLocks noGrp="1"/>
          </p:cNvSpPr>
          <p:nvPr>
            <p:ph idx="1"/>
          </p:nvPr>
        </p:nvSpPr>
        <p:spPr/>
        <p:txBody>
          <a:bodyPr/>
          <a:lstStyle/>
          <a:p>
            <a:r>
              <a:rPr lang="en-US" dirty="0"/>
              <a:t>Visual agreement</a:t>
            </a:r>
          </a:p>
          <a:p>
            <a:r>
              <a:rPr lang="en-US" dirty="0"/>
              <a:t>Goodness-of-fit metrics</a:t>
            </a:r>
          </a:p>
          <a:p>
            <a:pPr lvl="1"/>
            <a:r>
              <a:rPr lang="en-US" dirty="0"/>
              <a:t>Nash-Sutcliffe Model Efficiency</a:t>
            </a:r>
          </a:p>
          <a:p>
            <a:pPr lvl="1"/>
            <a:r>
              <a:rPr lang="en-US" dirty="0"/>
              <a:t>Volume Error</a:t>
            </a:r>
          </a:p>
          <a:p>
            <a:pPr lvl="1"/>
            <a:r>
              <a:rPr lang="en-US" dirty="0"/>
              <a:t>Root-Mean-Square Error</a:t>
            </a:r>
          </a:p>
          <a:p>
            <a:pPr lvl="1"/>
            <a:r>
              <a:rPr lang="en-US" dirty="0"/>
              <a:t>Coefficient of determination (R</a:t>
            </a:r>
            <a:r>
              <a:rPr lang="en-US" baseline="30000" dirty="0"/>
              <a:t>2</a:t>
            </a:r>
            <a:r>
              <a:rPr lang="en-US" dirty="0"/>
              <a:t>)</a:t>
            </a:r>
          </a:p>
        </p:txBody>
      </p:sp>
      <p:sp>
        <p:nvSpPr>
          <p:cNvPr id="2" name="Title 1">
            <a:extLst>
              <a:ext uri="{FF2B5EF4-FFF2-40B4-BE49-F238E27FC236}">
                <a16:creationId xmlns:a16="http://schemas.microsoft.com/office/drawing/2014/main" id="{FC658A78-C985-42AD-A34C-B6664E98457A}"/>
              </a:ext>
            </a:extLst>
          </p:cNvPr>
          <p:cNvSpPr>
            <a:spLocks noGrp="1"/>
          </p:cNvSpPr>
          <p:nvPr>
            <p:ph type="title"/>
          </p:nvPr>
        </p:nvSpPr>
        <p:spPr/>
        <p:txBody>
          <a:bodyPr/>
          <a:lstStyle/>
          <a:p>
            <a:r>
              <a:rPr lang="en-US" dirty="0"/>
              <a:t>Assessment of Agreement</a:t>
            </a:r>
          </a:p>
        </p:txBody>
      </p:sp>
      <p:pic>
        <p:nvPicPr>
          <p:cNvPr id="4" name="Picture 3">
            <a:extLst>
              <a:ext uri="{FF2B5EF4-FFF2-40B4-BE49-F238E27FC236}">
                <a16:creationId xmlns:a16="http://schemas.microsoft.com/office/drawing/2014/main" id="{BA0535BE-390F-46A7-B093-002C302B651C}"/>
              </a:ext>
            </a:extLst>
          </p:cNvPr>
          <p:cNvPicPr>
            <a:picLocks noChangeAspect="1"/>
          </p:cNvPicPr>
          <p:nvPr/>
        </p:nvPicPr>
        <p:blipFill>
          <a:blip r:embed="rId3"/>
          <a:stretch>
            <a:fillRect/>
          </a:stretch>
        </p:blipFill>
        <p:spPr>
          <a:xfrm>
            <a:off x="7291136" y="1957603"/>
            <a:ext cx="4732421" cy="4087381"/>
          </a:xfrm>
          <a:prstGeom prst="rect">
            <a:avLst/>
          </a:prstGeom>
        </p:spPr>
      </p:pic>
    </p:spTree>
    <p:extLst>
      <p:ext uri="{BB962C8B-B14F-4D97-AF65-F5344CB8AC3E}">
        <p14:creationId xmlns:p14="http://schemas.microsoft.com/office/powerpoint/2010/main" val="121837340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45CEC2B5-DC71-4FBB-A15F-C61E4398A6AA}"/>
              </a:ext>
            </a:extLst>
          </p:cNvPr>
          <p:cNvSpPr>
            <a:spLocks noGrp="1"/>
          </p:cNvSpPr>
          <p:nvPr>
            <p:ph idx="1"/>
          </p:nvPr>
        </p:nvSpPr>
        <p:spPr/>
        <p:txBody>
          <a:bodyPr/>
          <a:lstStyle/>
          <a:p>
            <a:r>
              <a:rPr lang="en-US" dirty="0"/>
              <a:t>Use calibrated parameters on another event</a:t>
            </a:r>
          </a:p>
          <a:p>
            <a:r>
              <a:rPr lang="en-US" dirty="0"/>
              <a:t>Do not adjust the parameters</a:t>
            </a:r>
          </a:p>
          <a:p>
            <a:r>
              <a:rPr lang="en-US" dirty="0"/>
              <a:t>Assess goodness of fit</a:t>
            </a:r>
          </a:p>
        </p:txBody>
      </p:sp>
      <p:sp>
        <p:nvSpPr>
          <p:cNvPr id="2" name="Title 1">
            <a:extLst>
              <a:ext uri="{FF2B5EF4-FFF2-40B4-BE49-F238E27FC236}">
                <a16:creationId xmlns:a16="http://schemas.microsoft.com/office/drawing/2014/main" id="{716B3CF9-64C6-4409-B4D8-284CB2AA20C7}"/>
              </a:ext>
            </a:extLst>
          </p:cNvPr>
          <p:cNvSpPr>
            <a:spLocks noGrp="1"/>
          </p:cNvSpPr>
          <p:nvPr>
            <p:ph type="title"/>
          </p:nvPr>
        </p:nvSpPr>
        <p:spPr/>
        <p:txBody>
          <a:bodyPr/>
          <a:lstStyle/>
          <a:p>
            <a:r>
              <a:rPr lang="en-US" dirty="0"/>
              <a:t>Validation</a:t>
            </a:r>
          </a:p>
        </p:txBody>
      </p:sp>
    </p:spTree>
    <p:extLst>
      <p:ext uri="{BB962C8B-B14F-4D97-AF65-F5344CB8AC3E}">
        <p14:creationId xmlns:p14="http://schemas.microsoft.com/office/powerpoint/2010/main" val="321435176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0771BF4C-F9C1-44F3-AE36-08525AAD4B6D}"/>
              </a:ext>
            </a:extLst>
          </p:cNvPr>
          <p:cNvSpPr>
            <a:spLocks noGrp="1"/>
          </p:cNvSpPr>
          <p:nvPr>
            <p:ph type="title"/>
          </p:nvPr>
        </p:nvSpPr>
        <p:spPr/>
        <p:txBody>
          <a:bodyPr/>
          <a:lstStyle/>
          <a:p>
            <a:r>
              <a:rPr lang="en-US" dirty="0"/>
              <a:t>Calibration Strategies</a:t>
            </a:r>
          </a:p>
        </p:txBody>
      </p:sp>
      <p:sp>
        <p:nvSpPr>
          <p:cNvPr id="2" name="Text Placeholder 1">
            <a:extLst>
              <a:ext uri="{FF2B5EF4-FFF2-40B4-BE49-F238E27FC236}">
                <a16:creationId xmlns:a16="http://schemas.microsoft.com/office/drawing/2014/main" id="{486CB773-CD47-9519-9809-736A05229B38}"/>
              </a:ext>
            </a:extLst>
          </p:cNvPr>
          <p:cNvSpPr>
            <a:spLocks noGrp="1"/>
          </p:cNvSpPr>
          <p:nvPr>
            <p:ph type="body" idx="1"/>
          </p:nvPr>
        </p:nvSpPr>
        <p:spPr/>
        <p:txBody>
          <a:bodyPr/>
          <a:lstStyle/>
          <a:p>
            <a:endParaRPr lang="en-US"/>
          </a:p>
        </p:txBody>
      </p:sp>
    </p:spTree>
    <p:extLst>
      <p:ext uri="{BB962C8B-B14F-4D97-AF65-F5344CB8AC3E}">
        <p14:creationId xmlns:p14="http://schemas.microsoft.com/office/powerpoint/2010/main" val="359334072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54AD9E5-F5CC-4FBA-917E-D71A76E87B6E}"/>
              </a:ext>
            </a:extLst>
          </p:cNvPr>
          <p:cNvSpPr>
            <a:spLocks noGrp="1"/>
          </p:cNvSpPr>
          <p:nvPr>
            <p:ph idx="1"/>
          </p:nvPr>
        </p:nvSpPr>
        <p:spPr/>
        <p:txBody>
          <a:bodyPr/>
          <a:lstStyle/>
          <a:p>
            <a:r>
              <a:rPr lang="en-US" dirty="0"/>
              <a:t>Setting Initial Model Parameters</a:t>
            </a:r>
          </a:p>
          <a:p>
            <a:pPr lvl="1"/>
            <a:r>
              <a:rPr lang="en-US" dirty="0"/>
              <a:t>Data Sources</a:t>
            </a:r>
          </a:p>
          <a:p>
            <a:pPr lvl="1"/>
            <a:r>
              <a:rPr lang="en-US" dirty="0"/>
              <a:t>Estimation Methods</a:t>
            </a:r>
          </a:p>
          <a:p>
            <a:r>
              <a:rPr lang="en-US" dirty="0"/>
              <a:t>Setting Calibration Goals</a:t>
            </a:r>
          </a:p>
          <a:p>
            <a:pPr lvl="1"/>
            <a:r>
              <a:rPr lang="en-US" dirty="0"/>
              <a:t>Calibration Metrics</a:t>
            </a:r>
          </a:p>
        </p:txBody>
      </p:sp>
      <p:sp>
        <p:nvSpPr>
          <p:cNvPr id="2" name="Title 1">
            <a:extLst>
              <a:ext uri="{FF2B5EF4-FFF2-40B4-BE49-F238E27FC236}">
                <a16:creationId xmlns:a16="http://schemas.microsoft.com/office/drawing/2014/main" id="{B497375C-CE3D-404C-BB9A-0EACE3FD2424}"/>
              </a:ext>
            </a:extLst>
          </p:cNvPr>
          <p:cNvSpPr>
            <a:spLocks noGrp="1"/>
          </p:cNvSpPr>
          <p:nvPr>
            <p:ph type="title"/>
          </p:nvPr>
        </p:nvSpPr>
        <p:spPr/>
        <p:txBody>
          <a:bodyPr/>
          <a:lstStyle/>
          <a:p>
            <a:r>
              <a:rPr lang="en-US" i="1" dirty="0"/>
              <a:t>Objectives</a:t>
            </a:r>
          </a:p>
        </p:txBody>
      </p:sp>
    </p:spTree>
    <p:extLst>
      <p:ext uri="{BB962C8B-B14F-4D97-AF65-F5344CB8AC3E}">
        <p14:creationId xmlns:p14="http://schemas.microsoft.com/office/powerpoint/2010/main" val="208874814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1A13D03D-CB8B-44B3-A51E-A13BC07A846E}"/>
              </a:ext>
            </a:extLst>
          </p:cNvPr>
          <p:cNvPicPr>
            <a:picLocks noChangeAspect="1"/>
          </p:cNvPicPr>
          <p:nvPr/>
        </p:nvPicPr>
        <p:blipFill>
          <a:blip r:embed="rId3"/>
          <a:stretch>
            <a:fillRect/>
          </a:stretch>
        </p:blipFill>
        <p:spPr>
          <a:xfrm>
            <a:off x="1524001" y="0"/>
            <a:ext cx="3560065" cy="6858000"/>
          </a:xfrm>
          <a:prstGeom prst="rect">
            <a:avLst/>
          </a:prstGeom>
        </p:spPr>
      </p:pic>
      <p:sp>
        <p:nvSpPr>
          <p:cNvPr id="3" name="Content Placeholder 2">
            <a:extLst>
              <a:ext uri="{FF2B5EF4-FFF2-40B4-BE49-F238E27FC236}">
                <a16:creationId xmlns:a16="http://schemas.microsoft.com/office/drawing/2014/main" id="{3CE19EF2-6F12-4047-AD67-C67CFF1AAD6C}"/>
              </a:ext>
            </a:extLst>
          </p:cNvPr>
          <p:cNvSpPr>
            <a:spLocks noGrp="1"/>
          </p:cNvSpPr>
          <p:nvPr>
            <p:ph idx="1"/>
          </p:nvPr>
        </p:nvSpPr>
        <p:spPr>
          <a:xfrm>
            <a:off x="5497322" y="2887218"/>
            <a:ext cx="5170678" cy="2612898"/>
          </a:xfrm>
        </p:spPr>
        <p:txBody>
          <a:bodyPr>
            <a:normAutofit/>
          </a:bodyPr>
          <a:lstStyle/>
          <a:p>
            <a:r>
              <a:rPr lang="en-US" sz="2400" dirty="0"/>
              <a:t>Loss</a:t>
            </a:r>
          </a:p>
          <a:p>
            <a:r>
              <a:rPr lang="en-US" sz="2400" dirty="0"/>
              <a:t>Transform</a:t>
            </a:r>
          </a:p>
          <a:p>
            <a:r>
              <a:rPr lang="en-US" sz="2400" dirty="0"/>
              <a:t>Baseflow</a:t>
            </a:r>
          </a:p>
          <a:p>
            <a:r>
              <a:rPr lang="en-US" sz="2400" dirty="0"/>
              <a:t>Routing</a:t>
            </a:r>
          </a:p>
          <a:p>
            <a:pPr lvl="2"/>
            <a:endParaRPr lang="en-US" sz="1650" dirty="0"/>
          </a:p>
          <a:p>
            <a:pPr lvl="2"/>
            <a:endParaRPr lang="en-US" sz="1650" dirty="0"/>
          </a:p>
          <a:p>
            <a:pPr lvl="1"/>
            <a:endParaRPr lang="en-US" sz="1650" dirty="0"/>
          </a:p>
          <a:p>
            <a:pPr lvl="1"/>
            <a:endParaRPr lang="en-US" sz="1650" dirty="0"/>
          </a:p>
          <a:p>
            <a:endParaRPr lang="en-US" sz="1650" dirty="0"/>
          </a:p>
        </p:txBody>
      </p:sp>
      <p:sp>
        <p:nvSpPr>
          <p:cNvPr id="2" name="Title 1">
            <a:extLst>
              <a:ext uri="{FF2B5EF4-FFF2-40B4-BE49-F238E27FC236}">
                <a16:creationId xmlns:a16="http://schemas.microsoft.com/office/drawing/2014/main" id="{F450DA3C-3DB0-4596-A30F-4B9E7143C0AC}"/>
              </a:ext>
            </a:extLst>
          </p:cNvPr>
          <p:cNvSpPr>
            <a:spLocks noGrp="1"/>
          </p:cNvSpPr>
          <p:nvPr>
            <p:ph type="title"/>
          </p:nvPr>
        </p:nvSpPr>
        <p:spPr>
          <a:xfrm>
            <a:off x="5497321" y="1104138"/>
            <a:ext cx="5170678" cy="1337310"/>
          </a:xfrm>
        </p:spPr>
        <p:txBody>
          <a:bodyPr anchor="b">
            <a:normAutofit/>
          </a:bodyPr>
          <a:lstStyle/>
          <a:p>
            <a:r>
              <a:rPr lang="en-US" i="1" dirty="0"/>
              <a:t>Setting Initial </a:t>
            </a:r>
            <a:br>
              <a:rPr lang="en-US" i="1" dirty="0"/>
            </a:br>
            <a:r>
              <a:rPr lang="en-US" i="1" dirty="0"/>
              <a:t>Model Parameters</a:t>
            </a:r>
            <a:endParaRPr lang="en-US" dirty="0"/>
          </a:p>
        </p:txBody>
      </p:sp>
    </p:spTree>
    <p:extLst>
      <p:ext uri="{BB962C8B-B14F-4D97-AF65-F5344CB8AC3E}">
        <p14:creationId xmlns:p14="http://schemas.microsoft.com/office/powerpoint/2010/main" val="228405587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Title 1">
            <a:extLst>
              <a:ext uri="{FF2B5EF4-FFF2-40B4-BE49-F238E27FC236}">
                <a16:creationId xmlns:a16="http://schemas.microsoft.com/office/drawing/2014/main" id="{944EA5D7-DF2C-48B8-8347-10DAFD4FB117}"/>
              </a:ext>
            </a:extLst>
          </p:cNvPr>
          <p:cNvSpPr txBox="1">
            <a:spLocks/>
          </p:cNvSpPr>
          <p:nvPr/>
        </p:nvSpPr>
        <p:spPr>
          <a:xfrm>
            <a:off x="1838706" y="166458"/>
            <a:ext cx="8573262" cy="760134"/>
          </a:xfrm>
          <a:prstGeom prst="rect">
            <a:avLst/>
          </a:prstGeom>
        </p:spPr>
        <p:txBody>
          <a:bodyPr vert="horz" lIns="91440" tIns="45720" rIns="91440" bIns="45720" rtlCol="0" anchor="b">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4050" i="1" dirty="0"/>
              <a:t>Initial Model Parameters - Loss</a:t>
            </a:r>
          </a:p>
        </p:txBody>
      </p:sp>
      <p:sp>
        <p:nvSpPr>
          <p:cNvPr id="10" name="Content Placeholder 2">
            <a:extLst>
              <a:ext uri="{FF2B5EF4-FFF2-40B4-BE49-F238E27FC236}">
                <a16:creationId xmlns:a16="http://schemas.microsoft.com/office/drawing/2014/main" id="{3D0251E6-293A-4A58-AAB9-B3976115A443}"/>
              </a:ext>
            </a:extLst>
          </p:cNvPr>
          <p:cNvSpPr txBox="1">
            <a:spLocks/>
          </p:cNvSpPr>
          <p:nvPr/>
        </p:nvSpPr>
        <p:spPr>
          <a:xfrm>
            <a:off x="883920" y="1194348"/>
            <a:ext cx="5709922" cy="5322732"/>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spcBef>
                <a:spcPts val="0"/>
              </a:spcBef>
              <a:buNone/>
            </a:pPr>
            <a:r>
              <a:rPr lang="en-US" sz="2600" b="1" dirty="0"/>
              <a:t>Loss Parameters</a:t>
            </a:r>
            <a:endParaRPr lang="en-US" sz="2600" dirty="0"/>
          </a:p>
          <a:p>
            <a:pPr>
              <a:lnSpc>
                <a:spcPct val="100000"/>
              </a:lnSpc>
              <a:spcBef>
                <a:spcPts val="0"/>
              </a:spcBef>
            </a:pPr>
            <a:r>
              <a:rPr lang="en-US" sz="2200" dirty="0"/>
              <a:t>Regulate Infiltration</a:t>
            </a:r>
          </a:p>
          <a:p>
            <a:pPr>
              <a:lnSpc>
                <a:spcPct val="100000"/>
              </a:lnSpc>
              <a:spcBef>
                <a:spcPts val="0"/>
              </a:spcBef>
            </a:pPr>
            <a:r>
              <a:rPr lang="en-US" sz="2200" dirty="0"/>
              <a:t>Various Methods Available</a:t>
            </a:r>
          </a:p>
          <a:p>
            <a:pPr>
              <a:lnSpc>
                <a:spcPct val="100000"/>
              </a:lnSpc>
              <a:spcBef>
                <a:spcPts val="0"/>
              </a:spcBef>
            </a:pPr>
            <a:r>
              <a:rPr lang="en-US" sz="2200" dirty="0"/>
              <a:t>Depend On:</a:t>
            </a:r>
          </a:p>
          <a:p>
            <a:pPr lvl="1">
              <a:lnSpc>
                <a:spcPct val="100000"/>
              </a:lnSpc>
              <a:spcBef>
                <a:spcPts val="0"/>
              </a:spcBef>
              <a:buFont typeface="Calibri" panose="020F0502020204030204" pitchFamily="34" charset="0"/>
              <a:buChar char="₋"/>
            </a:pPr>
            <a:r>
              <a:rPr lang="en-US" sz="1800" dirty="0"/>
              <a:t>Rainfall</a:t>
            </a:r>
          </a:p>
          <a:p>
            <a:pPr lvl="1">
              <a:lnSpc>
                <a:spcPct val="100000"/>
              </a:lnSpc>
              <a:spcBef>
                <a:spcPts val="0"/>
              </a:spcBef>
              <a:buFont typeface="Calibri" panose="020F0502020204030204" pitchFamily="34" charset="0"/>
              <a:buChar char="₋"/>
            </a:pPr>
            <a:r>
              <a:rPr lang="en-US" sz="1800" dirty="0"/>
              <a:t>Soil Compaction</a:t>
            </a:r>
          </a:p>
          <a:p>
            <a:pPr lvl="1">
              <a:lnSpc>
                <a:spcPct val="100000"/>
              </a:lnSpc>
              <a:spcBef>
                <a:spcPts val="0"/>
              </a:spcBef>
              <a:buFont typeface="Calibri" panose="020F0502020204030204" pitchFamily="34" charset="0"/>
              <a:buChar char="₋"/>
            </a:pPr>
            <a:r>
              <a:rPr lang="en-US" sz="1800" dirty="0"/>
              <a:t>Slope</a:t>
            </a:r>
          </a:p>
          <a:p>
            <a:pPr lvl="1">
              <a:lnSpc>
                <a:spcPct val="100000"/>
              </a:lnSpc>
              <a:spcBef>
                <a:spcPts val="0"/>
              </a:spcBef>
              <a:buFont typeface="Calibri" panose="020F0502020204030204" pitchFamily="34" charset="0"/>
              <a:buChar char="₋"/>
            </a:pPr>
            <a:r>
              <a:rPr lang="en-US" sz="1800" dirty="0"/>
              <a:t>Cracks</a:t>
            </a:r>
          </a:p>
          <a:p>
            <a:pPr lvl="1">
              <a:lnSpc>
                <a:spcPct val="100000"/>
              </a:lnSpc>
              <a:spcBef>
                <a:spcPts val="0"/>
              </a:spcBef>
              <a:buFont typeface="Calibri" panose="020F0502020204030204" pitchFamily="34" charset="0"/>
              <a:buChar char="₋"/>
            </a:pPr>
            <a:r>
              <a:rPr lang="en-US" sz="1800" dirty="0"/>
              <a:t>Roots</a:t>
            </a:r>
          </a:p>
          <a:p>
            <a:pPr lvl="1">
              <a:lnSpc>
                <a:spcPct val="100000"/>
              </a:lnSpc>
              <a:spcBef>
                <a:spcPts val="0"/>
              </a:spcBef>
              <a:buFont typeface="Calibri" panose="020F0502020204030204" pitchFamily="34" charset="0"/>
              <a:buChar char="₋"/>
            </a:pPr>
            <a:r>
              <a:rPr lang="en-US" sz="1800" dirty="0"/>
              <a:t>Vegetation</a:t>
            </a:r>
          </a:p>
          <a:p>
            <a:pPr lvl="1">
              <a:lnSpc>
                <a:spcPct val="100000"/>
              </a:lnSpc>
              <a:spcBef>
                <a:spcPts val="0"/>
              </a:spcBef>
              <a:buFont typeface="Calibri" panose="020F0502020204030204" pitchFamily="34" charset="0"/>
              <a:buChar char="₋"/>
            </a:pPr>
            <a:r>
              <a:rPr lang="en-US" sz="1800" dirty="0"/>
              <a:t>Soil Moisture</a:t>
            </a:r>
          </a:p>
          <a:p>
            <a:pPr lvl="1">
              <a:lnSpc>
                <a:spcPct val="100000"/>
              </a:lnSpc>
              <a:spcBef>
                <a:spcPts val="0"/>
              </a:spcBef>
              <a:buFont typeface="Calibri" panose="020F0502020204030204" pitchFamily="34" charset="0"/>
              <a:buChar char="₋"/>
            </a:pPr>
            <a:r>
              <a:rPr lang="en-US" sz="1800" dirty="0"/>
              <a:t>Litter</a:t>
            </a:r>
          </a:p>
          <a:p>
            <a:pPr lvl="1">
              <a:lnSpc>
                <a:spcPct val="100000"/>
              </a:lnSpc>
              <a:spcBef>
                <a:spcPts val="0"/>
              </a:spcBef>
              <a:buFont typeface="Calibri" panose="020F0502020204030204" pitchFamily="34" charset="0"/>
              <a:buChar char="₋"/>
            </a:pPr>
            <a:r>
              <a:rPr lang="en-US" sz="1800" dirty="0"/>
              <a:t>&amp; More!</a:t>
            </a:r>
          </a:p>
          <a:p>
            <a:pPr marL="0" indent="0">
              <a:lnSpc>
                <a:spcPct val="100000"/>
              </a:lnSpc>
              <a:spcBef>
                <a:spcPts val="0"/>
              </a:spcBef>
              <a:buNone/>
            </a:pPr>
            <a:endParaRPr lang="en-US" sz="1400" dirty="0"/>
          </a:p>
          <a:p>
            <a:pPr marL="0" indent="0">
              <a:lnSpc>
                <a:spcPct val="100000"/>
              </a:lnSpc>
              <a:spcBef>
                <a:spcPts val="0"/>
              </a:spcBef>
              <a:buNone/>
            </a:pPr>
            <a:endParaRPr lang="en-US" sz="1400" dirty="0"/>
          </a:p>
          <a:p>
            <a:pPr marL="0" indent="0">
              <a:lnSpc>
                <a:spcPct val="100000"/>
              </a:lnSpc>
              <a:spcBef>
                <a:spcPts val="0"/>
              </a:spcBef>
              <a:buNone/>
            </a:pPr>
            <a:endParaRPr lang="en-US" sz="1400" dirty="0"/>
          </a:p>
          <a:p>
            <a:pPr marL="0" indent="0">
              <a:lnSpc>
                <a:spcPct val="100000"/>
              </a:lnSpc>
              <a:spcBef>
                <a:spcPts val="0"/>
              </a:spcBef>
              <a:buNone/>
            </a:pPr>
            <a:endParaRPr lang="en-US" sz="1400" dirty="0"/>
          </a:p>
          <a:p>
            <a:pPr marL="0" indent="0">
              <a:lnSpc>
                <a:spcPct val="100000"/>
              </a:lnSpc>
              <a:spcBef>
                <a:spcPts val="0"/>
              </a:spcBef>
              <a:buNone/>
            </a:pPr>
            <a:endParaRPr lang="en-US" sz="1400" dirty="0"/>
          </a:p>
          <a:p>
            <a:pPr lvl="1">
              <a:lnSpc>
                <a:spcPct val="100000"/>
              </a:lnSpc>
              <a:spcBef>
                <a:spcPts val="0"/>
              </a:spcBef>
            </a:pPr>
            <a:endParaRPr lang="en-US" sz="1500" dirty="0"/>
          </a:p>
          <a:p>
            <a:pPr lvl="1">
              <a:lnSpc>
                <a:spcPct val="100000"/>
              </a:lnSpc>
              <a:spcBef>
                <a:spcPts val="0"/>
              </a:spcBef>
            </a:pPr>
            <a:endParaRPr lang="en-US" sz="1500" dirty="0"/>
          </a:p>
          <a:p>
            <a:pPr marL="0" indent="0">
              <a:lnSpc>
                <a:spcPct val="100000"/>
              </a:lnSpc>
              <a:spcBef>
                <a:spcPts val="0"/>
              </a:spcBef>
              <a:buNone/>
            </a:pPr>
            <a:endParaRPr lang="en-US" sz="1500" dirty="0"/>
          </a:p>
          <a:p>
            <a:pPr marL="0" indent="0">
              <a:lnSpc>
                <a:spcPct val="100000"/>
              </a:lnSpc>
              <a:spcBef>
                <a:spcPts val="0"/>
              </a:spcBef>
              <a:buNone/>
            </a:pPr>
            <a:endParaRPr lang="en-US" sz="1500" dirty="0"/>
          </a:p>
          <a:p>
            <a:pPr marL="0" indent="0">
              <a:lnSpc>
                <a:spcPct val="100000"/>
              </a:lnSpc>
              <a:spcBef>
                <a:spcPts val="0"/>
              </a:spcBef>
              <a:buNone/>
            </a:pPr>
            <a:endParaRPr lang="en-US" sz="1500" dirty="0"/>
          </a:p>
          <a:p>
            <a:pPr marL="0" indent="0">
              <a:lnSpc>
                <a:spcPct val="100000"/>
              </a:lnSpc>
              <a:spcBef>
                <a:spcPts val="0"/>
              </a:spcBef>
              <a:buNone/>
            </a:pPr>
            <a:endParaRPr lang="en-US" sz="2200" dirty="0"/>
          </a:p>
          <a:p>
            <a:pPr marL="0" indent="0">
              <a:lnSpc>
                <a:spcPct val="100000"/>
              </a:lnSpc>
              <a:spcBef>
                <a:spcPts val="0"/>
              </a:spcBef>
              <a:buNone/>
            </a:pPr>
            <a:endParaRPr lang="en-US" sz="2200" dirty="0"/>
          </a:p>
          <a:p>
            <a:pPr>
              <a:lnSpc>
                <a:spcPct val="100000"/>
              </a:lnSpc>
              <a:spcBef>
                <a:spcPts val="0"/>
              </a:spcBef>
            </a:pPr>
            <a:endParaRPr lang="en-US" sz="1600" dirty="0"/>
          </a:p>
        </p:txBody>
      </p:sp>
      <p:pic>
        <p:nvPicPr>
          <p:cNvPr id="11266" name="Picture 2" descr="Depiction of two types of surface runoff: infiltration excess and saturation excess overland flows.">
            <a:extLst>
              <a:ext uri="{FF2B5EF4-FFF2-40B4-BE49-F238E27FC236}">
                <a16:creationId xmlns:a16="http://schemas.microsoft.com/office/drawing/2014/main" id="{B38453EE-D087-4378-9C0E-596B1476C55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485996" y="3717074"/>
            <a:ext cx="4925972" cy="2806508"/>
          </a:xfrm>
          <a:prstGeom prst="rect">
            <a:avLst/>
          </a:prstGeom>
          <a:noFill/>
          <a:ln>
            <a:solidFill>
              <a:schemeClr val="tx1"/>
            </a:solid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
        <p:nvSpPr>
          <p:cNvPr id="16" name="TextBox 15">
            <a:extLst>
              <a:ext uri="{FF2B5EF4-FFF2-40B4-BE49-F238E27FC236}">
                <a16:creationId xmlns:a16="http://schemas.microsoft.com/office/drawing/2014/main" id="{591382BF-EAA4-4E17-A33C-17EAB723277D}"/>
              </a:ext>
            </a:extLst>
          </p:cNvPr>
          <p:cNvSpPr txBox="1"/>
          <p:nvPr/>
        </p:nvSpPr>
        <p:spPr>
          <a:xfrm>
            <a:off x="1524000" y="6611119"/>
            <a:ext cx="9141968" cy="230832"/>
          </a:xfrm>
          <a:prstGeom prst="rect">
            <a:avLst/>
          </a:prstGeom>
          <a:noFill/>
        </p:spPr>
        <p:txBody>
          <a:bodyPr wrap="square" rtlCol="0">
            <a:spAutoFit/>
          </a:bodyPr>
          <a:lstStyle/>
          <a:p>
            <a:r>
              <a:rPr lang="en-US" sz="900" i="1" dirty="0"/>
              <a:t>Source: (Top)- http://ftp.comet.ucar.edu/memory-stick/hydro/basic_int/runoff/navmenu.php_tab_1_page_2.1.0.htm, (Bottom)-https://cals.arizona.edu/extension/riparian/chapt3/p07.html</a:t>
            </a:r>
          </a:p>
        </p:txBody>
      </p:sp>
      <p:pic>
        <p:nvPicPr>
          <p:cNvPr id="17410" name="Picture 2">
            <a:extLst>
              <a:ext uri="{FF2B5EF4-FFF2-40B4-BE49-F238E27FC236}">
                <a16:creationId xmlns:a16="http://schemas.microsoft.com/office/drawing/2014/main" id="{7D6770DE-6A1D-4259-93A3-DE80FE0F7ED7}"/>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656812" y="1194349"/>
            <a:ext cx="4762500" cy="2314575"/>
          </a:xfrm>
          <a:prstGeom prst="rect">
            <a:avLst/>
          </a:prstGeom>
          <a:noFill/>
          <a:ln>
            <a:solidFill>
              <a:schemeClr val="tx1"/>
            </a:solid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2652138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a:extLst>
              <a:ext uri="{FF2B5EF4-FFF2-40B4-BE49-F238E27FC236}">
                <a16:creationId xmlns:a16="http://schemas.microsoft.com/office/drawing/2014/main" id="{29DECC3A-70A4-4407-8849-DFD622542B66}"/>
              </a:ext>
            </a:extLst>
          </p:cNvPr>
          <p:cNvGraphicFramePr>
            <a:graphicFrameLocks noGrp="1"/>
          </p:cNvGraphicFramePr>
          <p:nvPr>
            <p:ph idx="1"/>
            <p:extLst>
              <p:ext uri="{D42A27DB-BD31-4B8C-83A1-F6EECF244321}">
                <p14:modId xmlns:p14="http://schemas.microsoft.com/office/powerpoint/2010/main" val="4059101775"/>
              </p:ext>
            </p:extLst>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 name="Title 1">
            <a:extLst>
              <a:ext uri="{FF2B5EF4-FFF2-40B4-BE49-F238E27FC236}">
                <a16:creationId xmlns:a16="http://schemas.microsoft.com/office/drawing/2014/main" id="{118C1C54-1EBF-47CA-A7DA-25D6C640E0DF}"/>
              </a:ext>
            </a:extLst>
          </p:cNvPr>
          <p:cNvSpPr>
            <a:spLocks noGrp="1"/>
          </p:cNvSpPr>
          <p:nvPr>
            <p:ph type="title"/>
          </p:nvPr>
        </p:nvSpPr>
        <p:spPr/>
        <p:txBody>
          <a:bodyPr/>
          <a:lstStyle/>
          <a:p>
            <a:r>
              <a:rPr lang="en-US" dirty="0"/>
              <a:t>Outline</a:t>
            </a:r>
          </a:p>
        </p:txBody>
      </p:sp>
    </p:spTree>
    <p:extLst>
      <p:ext uri="{BB962C8B-B14F-4D97-AF65-F5344CB8AC3E}">
        <p14:creationId xmlns:p14="http://schemas.microsoft.com/office/powerpoint/2010/main" val="137721800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Title 1">
            <a:extLst>
              <a:ext uri="{FF2B5EF4-FFF2-40B4-BE49-F238E27FC236}">
                <a16:creationId xmlns:a16="http://schemas.microsoft.com/office/drawing/2014/main" id="{944EA5D7-DF2C-48B8-8347-10DAFD4FB117}"/>
              </a:ext>
            </a:extLst>
          </p:cNvPr>
          <p:cNvSpPr txBox="1">
            <a:spLocks/>
          </p:cNvSpPr>
          <p:nvPr/>
        </p:nvSpPr>
        <p:spPr>
          <a:xfrm>
            <a:off x="1838706" y="166458"/>
            <a:ext cx="8573262" cy="760134"/>
          </a:xfrm>
          <a:prstGeom prst="rect">
            <a:avLst/>
          </a:prstGeom>
        </p:spPr>
        <p:txBody>
          <a:bodyPr vert="horz" lIns="91440" tIns="45720" rIns="91440" bIns="45720" rtlCol="0" anchor="b">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4050" i="1" dirty="0"/>
              <a:t>Initial Model Parameters - Loss</a:t>
            </a:r>
          </a:p>
        </p:txBody>
      </p:sp>
      <p:pic>
        <p:nvPicPr>
          <p:cNvPr id="11268" name="Picture 4" descr="Figure 1. Source of soils information in the 2020 gNATSGO database.">
            <a:extLst>
              <a:ext uri="{FF2B5EF4-FFF2-40B4-BE49-F238E27FC236}">
                <a16:creationId xmlns:a16="http://schemas.microsoft.com/office/drawing/2014/main" id="{DDE2E7A6-D795-4ECF-B463-A5D5EC7D1C51}"/>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864517" y="2742740"/>
            <a:ext cx="5251450" cy="4057640"/>
          </a:xfrm>
          <a:prstGeom prst="rect">
            <a:avLst/>
          </a:prstGeom>
          <a:noFill/>
          <a:extLst>
            <a:ext uri="{909E8E84-426E-40DD-AFC4-6F175D3DCCD1}">
              <a14:hiddenFill xmlns:a14="http://schemas.microsoft.com/office/drawing/2010/main">
                <a:solidFill>
                  <a:srgbClr val="FFFFFF"/>
                </a:solidFill>
              </a14:hiddenFill>
            </a:ext>
          </a:extLst>
        </p:spPr>
      </p:pic>
      <p:sp>
        <p:nvSpPr>
          <p:cNvPr id="10" name="Content Placeholder 2">
            <a:extLst>
              <a:ext uri="{FF2B5EF4-FFF2-40B4-BE49-F238E27FC236}">
                <a16:creationId xmlns:a16="http://schemas.microsoft.com/office/drawing/2014/main" id="{3D0251E6-293A-4A58-AAB9-B3976115A443}"/>
              </a:ext>
            </a:extLst>
          </p:cNvPr>
          <p:cNvSpPr txBox="1">
            <a:spLocks/>
          </p:cNvSpPr>
          <p:nvPr/>
        </p:nvSpPr>
        <p:spPr>
          <a:xfrm>
            <a:off x="1864517" y="995903"/>
            <a:ext cx="5632020" cy="5591175"/>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spcBef>
                <a:spcPts val="0"/>
              </a:spcBef>
              <a:buNone/>
            </a:pPr>
            <a:r>
              <a:rPr lang="en-US" sz="2200" b="1" dirty="0"/>
              <a:t>Loss </a:t>
            </a:r>
            <a:r>
              <a:rPr lang="en-US" sz="2200" dirty="0"/>
              <a:t>Parameter Data Sources:</a:t>
            </a:r>
          </a:p>
          <a:p>
            <a:pPr>
              <a:lnSpc>
                <a:spcPct val="100000"/>
              </a:lnSpc>
              <a:spcBef>
                <a:spcPts val="0"/>
              </a:spcBef>
            </a:pPr>
            <a:r>
              <a:rPr lang="en-US" sz="1800" dirty="0">
                <a:hlinkClick r:id="rId4"/>
              </a:rPr>
              <a:t>Gridded Soil Survey Geographic (</a:t>
            </a:r>
            <a:r>
              <a:rPr lang="en-US" sz="1800" dirty="0" err="1">
                <a:hlinkClick r:id="rId4"/>
              </a:rPr>
              <a:t>gSSURGO</a:t>
            </a:r>
            <a:r>
              <a:rPr lang="en-US" sz="1800" dirty="0">
                <a:hlinkClick r:id="rId4"/>
              </a:rPr>
              <a:t>) Database</a:t>
            </a:r>
            <a:endParaRPr lang="en-US" sz="1800" dirty="0"/>
          </a:p>
          <a:p>
            <a:pPr>
              <a:lnSpc>
                <a:spcPct val="100000"/>
              </a:lnSpc>
              <a:spcBef>
                <a:spcPts val="0"/>
              </a:spcBef>
            </a:pPr>
            <a:r>
              <a:rPr lang="en-US" sz="1800" dirty="0">
                <a:hlinkClick r:id="rId5"/>
              </a:rPr>
              <a:t>Digital General Soil Map of the U.S. (STATSGO2)</a:t>
            </a:r>
            <a:endParaRPr lang="en-US" sz="1800" dirty="0"/>
          </a:p>
          <a:p>
            <a:pPr>
              <a:lnSpc>
                <a:spcPct val="100000"/>
              </a:lnSpc>
              <a:spcBef>
                <a:spcPts val="0"/>
              </a:spcBef>
            </a:pPr>
            <a:r>
              <a:rPr lang="en-US" sz="1800" b="1" dirty="0">
                <a:hlinkClick r:id="rId6"/>
              </a:rPr>
              <a:t>*Gridded Nat'l Soil Survey Geo. Database (</a:t>
            </a:r>
            <a:r>
              <a:rPr lang="en-US" sz="1800" b="1" dirty="0" err="1">
                <a:hlinkClick r:id="rId6"/>
              </a:rPr>
              <a:t>gNATSGO</a:t>
            </a:r>
            <a:r>
              <a:rPr lang="en-US" sz="1800" b="1" dirty="0">
                <a:hlinkClick r:id="rId6"/>
              </a:rPr>
              <a:t>)*</a:t>
            </a:r>
            <a:endParaRPr lang="en-US" sz="1800" b="1" dirty="0"/>
          </a:p>
          <a:p>
            <a:pPr>
              <a:lnSpc>
                <a:spcPct val="100000"/>
              </a:lnSpc>
              <a:spcBef>
                <a:spcPts val="0"/>
              </a:spcBef>
            </a:pPr>
            <a:r>
              <a:rPr lang="en-US" sz="1800" dirty="0">
                <a:hlinkClick r:id="rId7"/>
              </a:rPr>
              <a:t>National Land Cover Database (NLCD)</a:t>
            </a:r>
            <a:endParaRPr lang="en-US" sz="1800" dirty="0"/>
          </a:p>
          <a:p>
            <a:pPr>
              <a:lnSpc>
                <a:spcPct val="100000"/>
              </a:lnSpc>
              <a:spcBef>
                <a:spcPts val="0"/>
              </a:spcBef>
            </a:pPr>
            <a:r>
              <a:rPr lang="en-US" sz="1800" dirty="0"/>
              <a:t>Local Resource Agencies/Studies</a:t>
            </a:r>
          </a:p>
          <a:p>
            <a:pPr>
              <a:lnSpc>
                <a:spcPct val="100000"/>
              </a:lnSpc>
              <a:spcBef>
                <a:spcPts val="0"/>
              </a:spcBef>
            </a:pPr>
            <a:endParaRPr lang="en-US" sz="1600" dirty="0"/>
          </a:p>
        </p:txBody>
      </p:sp>
      <p:pic>
        <p:nvPicPr>
          <p:cNvPr id="7170" name="Picture 2" descr="gNATSGO icon.">
            <a:extLst>
              <a:ext uri="{FF2B5EF4-FFF2-40B4-BE49-F238E27FC236}">
                <a16:creationId xmlns:a16="http://schemas.microsoft.com/office/drawing/2014/main" id="{EAB98B64-6245-46CF-9FB4-56A9AC517787}"/>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7330031" y="1180711"/>
            <a:ext cx="3296000" cy="5475677"/>
          </a:xfrm>
          <a:prstGeom prst="rect">
            <a:avLst/>
          </a:prstGeom>
          <a:noFill/>
          <a:extLst>
            <a:ext uri="{909E8E84-426E-40DD-AFC4-6F175D3DCCD1}">
              <a14:hiddenFill xmlns:a14="http://schemas.microsoft.com/office/drawing/2010/main">
                <a:solidFill>
                  <a:srgbClr val="FFFFFF"/>
                </a:solidFill>
              </a14:hiddenFill>
            </a:ext>
          </a:extLst>
        </p:spPr>
      </p:pic>
      <p:sp>
        <p:nvSpPr>
          <p:cNvPr id="13" name="TextBox 12">
            <a:extLst>
              <a:ext uri="{FF2B5EF4-FFF2-40B4-BE49-F238E27FC236}">
                <a16:creationId xmlns:a16="http://schemas.microsoft.com/office/drawing/2014/main" id="{7C52F55A-7DDA-47C2-B624-716A10D62732}"/>
              </a:ext>
            </a:extLst>
          </p:cNvPr>
          <p:cNvSpPr txBox="1"/>
          <p:nvPr/>
        </p:nvSpPr>
        <p:spPr>
          <a:xfrm>
            <a:off x="1524001" y="6656388"/>
            <a:ext cx="5972537" cy="246221"/>
          </a:xfrm>
          <a:prstGeom prst="rect">
            <a:avLst/>
          </a:prstGeom>
          <a:noFill/>
        </p:spPr>
        <p:txBody>
          <a:bodyPr wrap="square" rtlCol="0">
            <a:spAutoFit/>
          </a:bodyPr>
          <a:lstStyle/>
          <a:p>
            <a:r>
              <a:rPr lang="en-US" sz="1000" i="1" dirty="0"/>
              <a:t>Source: https://www.nrcs.usda.gov/wps/portal/nrcs/detail/soils/survey/geo/?cid=nrcseprd1464625</a:t>
            </a:r>
          </a:p>
        </p:txBody>
      </p:sp>
    </p:spTree>
    <p:extLst>
      <p:ext uri="{BB962C8B-B14F-4D97-AF65-F5344CB8AC3E}">
        <p14:creationId xmlns:p14="http://schemas.microsoft.com/office/powerpoint/2010/main" val="65893429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7F576FF7-9097-4538-B20F-CD630C12ADE6}"/>
              </a:ext>
            </a:extLst>
          </p:cNvPr>
          <p:cNvPicPr>
            <a:picLocks noChangeAspect="1"/>
          </p:cNvPicPr>
          <p:nvPr/>
        </p:nvPicPr>
        <p:blipFill>
          <a:blip r:embed="rId3"/>
          <a:stretch>
            <a:fillRect/>
          </a:stretch>
        </p:blipFill>
        <p:spPr>
          <a:xfrm>
            <a:off x="7596600" y="796159"/>
            <a:ext cx="2984569" cy="5910470"/>
          </a:xfrm>
          <a:prstGeom prst="rect">
            <a:avLst/>
          </a:prstGeom>
        </p:spPr>
      </p:pic>
      <p:sp>
        <p:nvSpPr>
          <p:cNvPr id="20" name="Title 1">
            <a:extLst>
              <a:ext uri="{FF2B5EF4-FFF2-40B4-BE49-F238E27FC236}">
                <a16:creationId xmlns:a16="http://schemas.microsoft.com/office/drawing/2014/main" id="{944EA5D7-DF2C-48B8-8347-10DAFD4FB117}"/>
              </a:ext>
            </a:extLst>
          </p:cNvPr>
          <p:cNvSpPr txBox="1">
            <a:spLocks/>
          </p:cNvSpPr>
          <p:nvPr/>
        </p:nvSpPr>
        <p:spPr>
          <a:xfrm>
            <a:off x="1838706" y="166458"/>
            <a:ext cx="8573262" cy="760134"/>
          </a:xfrm>
          <a:prstGeom prst="rect">
            <a:avLst/>
          </a:prstGeom>
        </p:spPr>
        <p:txBody>
          <a:bodyPr vert="horz" lIns="91440" tIns="45720" rIns="91440" bIns="45720" rtlCol="0" anchor="b">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4050" i="1" dirty="0"/>
              <a:t>Initial Model Parameters - Loss</a:t>
            </a:r>
          </a:p>
        </p:txBody>
      </p:sp>
      <p:sp>
        <p:nvSpPr>
          <p:cNvPr id="10" name="Content Placeholder 2">
            <a:extLst>
              <a:ext uri="{FF2B5EF4-FFF2-40B4-BE49-F238E27FC236}">
                <a16:creationId xmlns:a16="http://schemas.microsoft.com/office/drawing/2014/main" id="{3D0251E6-293A-4A58-AAB9-B3976115A443}"/>
              </a:ext>
            </a:extLst>
          </p:cNvPr>
          <p:cNvSpPr txBox="1">
            <a:spLocks/>
          </p:cNvSpPr>
          <p:nvPr/>
        </p:nvSpPr>
        <p:spPr>
          <a:xfrm>
            <a:off x="564776" y="995903"/>
            <a:ext cx="6931761" cy="5591175"/>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spcBef>
                <a:spcPts val="0"/>
              </a:spcBef>
              <a:buNone/>
            </a:pPr>
            <a:r>
              <a:rPr lang="en-US" dirty="0"/>
              <a:t>Initial Estimate Example:</a:t>
            </a:r>
          </a:p>
          <a:p>
            <a:pPr>
              <a:lnSpc>
                <a:spcPct val="100000"/>
              </a:lnSpc>
              <a:spcBef>
                <a:spcPts val="0"/>
              </a:spcBef>
            </a:pPr>
            <a:r>
              <a:rPr lang="en-US" sz="2400" i="1" dirty="0"/>
              <a:t>Deficit and Constant Method</a:t>
            </a:r>
          </a:p>
          <a:p>
            <a:pPr lvl="1">
              <a:lnSpc>
                <a:spcPct val="100000"/>
              </a:lnSpc>
              <a:spcBef>
                <a:spcPts val="0"/>
              </a:spcBef>
            </a:pPr>
            <a:r>
              <a:rPr lang="en-US" sz="1800" b="1" dirty="0"/>
              <a:t>Initial Loss</a:t>
            </a:r>
            <a:r>
              <a:rPr lang="en-US" sz="1800" dirty="0"/>
              <a:t>: Dependent on Antecedent Conditions</a:t>
            </a:r>
          </a:p>
          <a:p>
            <a:pPr lvl="2">
              <a:lnSpc>
                <a:spcPct val="100000"/>
              </a:lnSpc>
              <a:spcBef>
                <a:spcPts val="0"/>
              </a:spcBef>
            </a:pPr>
            <a:r>
              <a:rPr lang="en-US" sz="1600" dirty="0"/>
              <a:t>Fully Saturated? 0.0 in</a:t>
            </a:r>
          </a:p>
          <a:p>
            <a:pPr lvl="2">
              <a:lnSpc>
                <a:spcPct val="100000"/>
              </a:lnSpc>
              <a:spcBef>
                <a:spcPts val="0"/>
              </a:spcBef>
            </a:pPr>
            <a:r>
              <a:rPr lang="en-US" sz="1600" dirty="0"/>
              <a:t>Very Dry? &gt; 0.0 in</a:t>
            </a:r>
          </a:p>
          <a:p>
            <a:pPr lvl="1">
              <a:lnSpc>
                <a:spcPct val="100000"/>
              </a:lnSpc>
              <a:spcBef>
                <a:spcPts val="0"/>
              </a:spcBef>
            </a:pPr>
            <a:r>
              <a:rPr lang="en-US" sz="1800" b="1" dirty="0"/>
              <a:t>Constant Loss</a:t>
            </a:r>
          </a:p>
          <a:p>
            <a:pPr lvl="2">
              <a:lnSpc>
                <a:spcPct val="100000"/>
              </a:lnSpc>
              <a:spcBef>
                <a:spcPts val="0"/>
              </a:spcBef>
            </a:pPr>
            <a:r>
              <a:rPr lang="en-US" sz="1600" b="1" dirty="0"/>
              <a:t> </a:t>
            </a:r>
            <a:r>
              <a:rPr lang="en-US" sz="1600" dirty="0"/>
              <a:t>Estimate using soil texture from </a:t>
            </a:r>
            <a:r>
              <a:rPr lang="en-US" sz="1600" dirty="0" err="1"/>
              <a:t>gSSURGO</a:t>
            </a:r>
            <a:r>
              <a:rPr lang="en-US" sz="1600" dirty="0"/>
              <a:t> and lit. values</a:t>
            </a:r>
          </a:p>
          <a:p>
            <a:pPr lvl="1">
              <a:lnSpc>
                <a:spcPct val="100000"/>
              </a:lnSpc>
              <a:spcBef>
                <a:spcPts val="0"/>
              </a:spcBef>
            </a:pPr>
            <a:r>
              <a:rPr lang="en-US" sz="1800" b="1" dirty="0"/>
              <a:t>Maximum Deficit</a:t>
            </a:r>
          </a:p>
          <a:p>
            <a:pPr lvl="2">
              <a:lnSpc>
                <a:spcPct val="100000"/>
              </a:lnSpc>
              <a:spcBef>
                <a:spcPts val="0"/>
              </a:spcBef>
            </a:pPr>
            <a:r>
              <a:rPr lang="en-US" sz="1600" dirty="0" err="1"/>
              <a:t>gSSURGO</a:t>
            </a:r>
            <a:r>
              <a:rPr lang="en-US" sz="1600" dirty="0"/>
              <a:t> Available Water Storage</a:t>
            </a:r>
          </a:p>
          <a:p>
            <a:pPr lvl="1">
              <a:lnSpc>
                <a:spcPct val="100000"/>
              </a:lnSpc>
              <a:spcBef>
                <a:spcPts val="0"/>
              </a:spcBef>
            </a:pPr>
            <a:r>
              <a:rPr lang="en-US" sz="1800" b="1" dirty="0"/>
              <a:t>Impervious (%): </a:t>
            </a:r>
            <a:r>
              <a:rPr lang="en-US" sz="1800" dirty="0"/>
              <a:t>Dependent on Land Cover/Use</a:t>
            </a:r>
          </a:p>
          <a:p>
            <a:pPr lvl="2">
              <a:lnSpc>
                <a:spcPct val="100000"/>
              </a:lnSpc>
              <a:spcBef>
                <a:spcPts val="0"/>
              </a:spcBef>
            </a:pPr>
            <a:r>
              <a:rPr lang="en-US" sz="1600" dirty="0">
                <a:hlinkClick r:id="rId4"/>
              </a:rPr>
              <a:t>NLCD Urban Imperviousness</a:t>
            </a:r>
            <a:endParaRPr lang="en-US" sz="1600" dirty="0"/>
          </a:p>
          <a:p>
            <a:pPr lvl="2">
              <a:lnSpc>
                <a:spcPct val="100000"/>
              </a:lnSpc>
              <a:spcBef>
                <a:spcPts val="0"/>
              </a:spcBef>
            </a:pPr>
            <a:r>
              <a:rPr lang="en-US" sz="1600" dirty="0">
                <a:hlinkClick r:id="rId5"/>
              </a:rPr>
              <a:t>NLCD Impervious Estimate by Type of LC</a:t>
            </a:r>
            <a:endParaRPr lang="en-US" sz="1600" dirty="0"/>
          </a:p>
          <a:p>
            <a:pPr lvl="3">
              <a:lnSpc>
                <a:spcPct val="100000"/>
              </a:lnSpc>
              <a:spcBef>
                <a:spcPts val="0"/>
              </a:spcBef>
            </a:pPr>
            <a:r>
              <a:rPr lang="en-US" sz="1400" dirty="0"/>
              <a:t>Assign each type a %-impervious value, ratio by area within </a:t>
            </a:r>
            <a:r>
              <a:rPr lang="en-US" sz="1400" dirty="0" err="1"/>
              <a:t>subbasin</a:t>
            </a:r>
            <a:endParaRPr lang="en-US" sz="1400" dirty="0"/>
          </a:p>
        </p:txBody>
      </p:sp>
      <p:sp>
        <p:nvSpPr>
          <p:cNvPr id="13" name="TextBox 12">
            <a:extLst>
              <a:ext uri="{FF2B5EF4-FFF2-40B4-BE49-F238E27FC236}">
                <a16:creationId xmlns:a16="http://schemas.microsoft.com/office/drawing/2014/main" id="{7C52F55A-7DDA-47C2-B624-716A10D62732}"/>
              </a:ext>
            </a:extLst>
          </p:cNvPr>
          <p:cNvSpPr txBox="1"/>
          <p:nvPr/>
        </p:nvSpPr>
        <p:spPr>
          <a:xfrm>
            <a:off x="7060643" y="6656388"/>
            <a:ext cx="3605325" cy="184666"/>
          </a:xfrm>
          <a:prstGeom prst="rect">
            <a:avLst/>
          </a:prstGeom>
          <a:noFill/>
        </p:spPr>
        <p:txBody>
          <a:bodyPr wrap="square" rtlCol="0">
            <a:spAutoFit/>
          </a:bodyPr>
          <a:lstStyle/>
          <a:p>
            <a:pPr algn="ctr"/>
            <a:r>
              <a:rPr lang="en-US" sz="600" i="1" dirty="0"/>
              <a:t>Source: https://www.nrcs.usda.gov/wps/PA_NRCSConsumption/download?cid=nrcs142p2_051847&amp;ext=pdf</a:t>
            </a:r>
          </a:p>
        </p:txBody>
      </p:sp>
      <p:pic>
        <p:nvPicPr>
          <p:cNvPr id="3" name="Picture 2">
            <a:extLst>
              <a:ext uri="{FF2B5EF4-FFF2-40B4-BE49-F238E27FC236}">
                <a16:creationId xmlns:a16="http://schemas.microsoft.com/office/drawing/2014/main" id="{0A4E95E3-C3DF-4F5F-A570-E3C022423A95}"/>
              </a:ext>
            </a:extLst>
          </p:cNvPr>
          <p:cNvPicPr>
            <a:picLocks noChangeAspect="1"/>
          </p:cNvPicPr>
          <p:nvPr/>
        </p:nvPicPr>
        <p:blipFill>
          <a:blip r:embed="rId6"/>
          <a:stretch>
            <a:fillRect/>
          </a:stretch>
        </p:blipFill>
        <p:spPr>
          <a:xfrm>
            <a:off x="1415335" y="4823935"/>
            <a:ext cx="3716023" cy="1797798"/>
          </a:xfrm>
          <a:prstGeom prst="rect">
            <a:avLst/>
          </a:prstGeom>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36432955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Content Placeholder 2">
            <a:extLst>
              <a:ext uri="{FF2B5EF4-FFF2-40B4-BE49-F238E27FC236}">
                <a16:creationId xmlns:a16="http://schemas.microsoft.com/office/drawing/2014/main" id="{1612DBAF-9A64-476E-BC8C-F22BBB8AA0C3}"/>
              </a:ext>
            </a:extLst>
          </p:cNvPr>
          <p:cNvSpPr>
            <a:spLocks noGrp="1"/>
          </p:cNvSpPr>
          <p:nvPr>
            <p:ph idx="1"/>
          </p:nvPr>
        </p:nvSpPr>
        <p:spPr>
          <a:xfrm>
            <a:off x="264162" y="1018896"/>
            <a:ext cx="5914787" cy="6838913"/>
          </a:xfrm>
        </p:spPr>
        <p:txBody>
          <a:bodyPr>
            <a:noAutofit/>
          </a:bodyPr>
          <a:lstStyle/>
          <a:p>
            <a:pPr marL="0" indent="0">
              <a:lnSpc>
                <a:spcPct val="100000"/>
              </a:lnSpc>
              <a:spcBef>
                <a:spcPts val="0"/>
              </a:spcBef>
              <a:buNone/>
            </a:pPr>
            <a:r>
              <a:rPr lang="en-US" sz="2000" b="1" dirty="0"/>
              <a:t>Transform </a:t>
            </a:r>
            <a:r>
              <a:rPr lang="en-US" sz="2000" dirty="0"/>
              <a:t>Parameters Impact Hydrograph </a:t>
            </a:r>
            <a:r>
              <a:rPr lang="en-US" sz="2000" b="1" dirty="0"/>
              <a:t>Timing </a:t>
            </a:r>
            <a:r>
              <a:rPr lang="en-US" sz="2000" dirty="0"/>
              <a:t>&amp; </a:t>
            </a:r>
            <a:r>
              <a:rPr lang="en-US" sz="2000" b="1" dirty="0"/>
              <a:t>Attenuation </a:t>
            </a:r>
            <a:r>
              <a:rPr lang="en-US" sz="2000" dirty="0"/>
              <a:t>within Subbasins</a:t>
            </a:r>
            <a:endParaRPr lang="en-US" sz="2000" b="1" dirty="0"/>
          </a:p>
          <a:p>
            <a:pPr marL="0" indent="0">
              <a:lnSpc>
                <a:spcPct val="100000"/>
              </a:lnSpc>
              <a:spcBef>
                <a:spcPts val="0"/>
              </a:spcBef>
              <a:buNone/>
            </a:pPr>
            <a:endParaRPr lang="en-US" sz="800" dirty="0"/>
          </a:p>
          <a:p>
            <a:pPr marL="0" indent="0">
              <a:lnSpc>
                <a:spcPct val="100000"/>
              </a:lnSpc>
              <a:spcBef>
                <a:spcPts val="0"/>
              </a:spcBef>
              <a:buNone/>
            </a:pPr>
            <a:r>
              <a:rPr lang="en-US" sz="2000" dirty="0"/>
              <a:t>Compute Initial Estimate with Regression:</a:t>
            </a:r>
          </a:p>
          <a:p>
            <a:pPr>
              <a:lnSpc>
                <a:spcPct val="100000"/>
              </a:lnSpc>
              <a:spcBef>
                <a:spcPts val="0"/>
              </a:spcBef>
            </a:pPr>
            <a:r>
              <a:rPr lang="en-US" sz="1700" b="1" dirty="0"/>
              <a:t>Time of Concentration (T</a:t>
            </a:r>
            <a:r>
              <a:rPr lang="en-US" sz="1700" b="1" baseline="-25000" dirty="0"/>
              <a:t>c</a:t>
            </a:r>
            <a:r>
              <a:rPr lang="en-US" sz="1700" b="1" dirty="0"/>
              <a:t>)</a:t>
            </a:r>
            <a:r>
              <a:rPr lang="en-US" sz="1700" dirty="0"/>
              <a:t>:</a:t>
            </a:r>
          </a:p>
          <a:p>
            <a:pPr>
              <a:lnSpc>
                <a:spcPct val="100000"/>
              </a:lnSpc>
              <a:spcBef>
                <a:spcPts val="0"/>
              </a:spcBef>
            </a:pPr>
            <a:endParaRPr lang="en-US" sz="1900" dirty="0"/>
          </a:p>
          <a:p>
            <a:pPr>
              <a:lnSpc>
                <a:spcPct val="100000"/>
              </a:lnSpc>
              <a:spcBef>
                <a:spcPts val="0"/>
              </a:spcBef>
            </a:pPr>
            <a:endParaRPr lang="en-US" sz="1900" dirty="0"/>
          </a:p>
          <a:p>
            <a:pPr marL="0" indent="0" algn="ctr">
              <a:lnSpc>
                <a:spcPct val="100000"/>
              </a:lnSpc>
              <a:spcBef>
                <a:spcPts val="0"/>
              </a:spcBef>
              <a:buNone/>
            </a:pPr>
            <a:endParaRPr lang="en-US" sz="1200" i="1" dirty="0"/>
          </a:p>
          <a:p>
            <a:pPr marL="0" indent="0">
              <a:lnSpc>
                <a:spcPct val="100000"/>
              </a:lnSpc>
              <a:spcBef>
                <a:spcPts val="0"/>
              </a:spcBef>
              <a:buNone/>
            </a:pPr>
            <a:r>
              <a:rPr lang="en-US" sz="1200" i="1" dirty="0"/>
              <a:t>	</a:t>
            </a:r>
            <a:r>
              <a:rPr lang="en-US" sz="1300" i="1" dirty="0"/>
              <a:t>T</a:t>
            </a:r>
            <a:r>
              <a:rPr lang="en-US" sz="1300" i="1" baseline="-25000" dirty="0"/>
              <a:t>c</a:t>
            </a:r>
            <a:r>
              <a:rPr lang="en-US" sz="1300" i="1" dirty="0"/>
              <a:t> = Time of Concentration (hr)</a:t>
            </a:r>
          </a:p>
          <a:p>
            <a:pPr marL="0" indent="0">
              <a:lnSpc>
                <a:spcPct val="100000"/>
              </a:lnSpc>
              <a:spcBef>
                <a:spcPts val="0"/>
              </a:spcBef>
              <a:buNone/>
            </a:pPr>
            <a:r>
              <a:rPr lang="en-US" sz="1300" i="1" dirty="0"/>
              <a:t>	L = Longest Flowpath (mi)</a:t>
            </a:r>
          </a:p>
          <a:p>
            <a:pPr marL="0" indent="0">
              <a:lnSpc>
                <a:spcPct val="100000"/>
              </a:lnSpc>
              <a:spcBef>
                <a:spcPts val="0"/>
              </a:spcBef>
              <a:buNone/>
            </a:pPr>
            <a:r>
              <a:rPr lang="en-US" sz="1300" i="1" dirty="0"/>
              <a:t>	L</a:t>
            </a:r>
            <a:r>
              <a:rPr lang="en-US" sz="1300" i="1" baseline="-25000" dirty="0"/>
              <a:t>ca</a:t>
            </a:r>
            <a:r>
              <a:rPr lang="en-US" sz="1300" i="1" dirty="0"/>
              <a:t> = Centroidal Longest Flowpath (mi)</a:t>
            </a:r>
          </a:p>
          <a:p>
            <a:pPr marL="0" indent="0">
              <a:lnSpc>
                <a:spcPct val="100000"/>
              </a:lnSpc>
              <a:spcBef>
                <a:spcPts val="0"/>
              </a:spcBef>
              <a:buNone/>
            </a:pPr>
            <a:r>
              <a:rPr lang="en-US" sz="1300" i="1" dirty="0"/>
              <a:t>	S</a:t>
            </a:r>
            <a:r>
              <a:rPr lang="en-US" sz="1300" i="1" baseline="-25000" dirty="0"/>
              <a:t>10-85</a:t>
            </a:r>
            <a:r>
              <a:rPr lang="en-US" sz="1300" i="1" dirty="0"/>
              <a:t> = 10-85 Stream Slope (ft/mi)</a:t>
            </a:r>
          </a:p>
          <a:p>
            <a:pPr marL="0" indent="0">
              <a:lnSpc>
                <a:spcPct val="100000"/>
              </a:lnSpc>
              <a:spcBef>
                <a:spcPts val="0"/>
              </a:spcBef>
              <a:buNone/>
            </a:pPr>
            <a:endParaRPr lang="en-US" sz="1200" dirty="0"/>
          </a:p>
          <a:p>
            <a:pPr>
              <a:lnSpc>
                <a:spcPct val="100000"/>
              </a:lnSpc>
              <a:spcBef>
                <a:spcPts val="0"/>
              </a:spcBef>
            </a:pPr>
            <a:r>
              <a:rPr lang="en-US" sz="1700" b="1" dirty="0"/>
              <a:t>Storage Coefficient (R)</a:t>
            </a:r>
            <a:r>
              <a:rPr lang="en-US" sz="1700" dirty="0"/>
              <a:t>:</a:t>
            </a:r>
          </a:p>
          <a:p>
            <a:pPr marL="0" indent="0">
              <a:lnSpc>
                <a:spcPct val="100000"/>
              </a:lnSpc>
              <a:spcBef>
                <a:spcPts val="0"/>
              </a:spcBef>
              <a:buNone/>
            </a:pPr>
            <a:r>
              <a:rPr lang="en-US" sz="2200" dirty="0"/>
              <a:t>	</a:t>
            </a:r>
          </a:p>
          <a:p>
            <a:pPr marL="0" indent="0">
              <a:lnSpc>
                <a:spcPct val="100000"/>
              </a:lnSpc>
              <a:spcBef>
                <a:spcPts val="0"/>
              </a:spcBef>
              <a:buNone/>
            </a:pPr>
            <a:endParaRPr lang="en-US" sz="1200" dirty="0"/>
          </a:p>
          <a:p>
            <a:pPr marL="0" indent="0">
              <a:lnSpc>
                <a:spcPct val="100000"/>
              </a:lnSpc>
              <a:spcBef>
                <a:spcPts val="0"/>
              </a:spcBef>
              <a:buNone/>
            </a:pPr>
            <a:r>
              <a:rPr lang="en-US" sz="1200" i="1" dirty="0"/>
              <a:t>	R = Storage Coefficient (hr)</a:t>
            </a:r>
          </a:p>
          <a:p>
            <a:pPr marL="0" indent="0">
              <a:lnSpc>
                <a:spcPct val="100000"/>
              </a:lnSpc>
              <a:spcBef>
                <a:spcPts val="0"/>
              </a:spcBef>
              <a:buNone/>
            </a:pPr>
            <a:r>
              <a:rPr lang="en-US" sz="1200" i="1" dirty="0"/>
              <a:t>	T</a:t>
            </a:r>
            <a:r>
              <a:rPr lang="en-US" sz="1200" i="1" baseline="-25000" dirty="0"/>
              <a:t>c</a:t>
            </a:r>
            <a:r>
              <a:rPr lang="en-US" sz="1200" i="1" dirty="0"/>
              <a:t> = Time of Concentration (hr)</a:t>
            </a:r>
          </a:p>
          <a:p>
            <a:pPr marL="0" indent="0">
              <a:lnSpc>
                <a:spcPct val="100000"/>
              </a:lnSpc>
              <a:spcBef>
                <a:spcPts val="0"/>
              </a:spcBef>
              <a:buNone/>
            </a:pPr>
            <a:r>
              <a:rPr lang="en-US" sz="1200" i="1" dirty="0"/>
              <a:t>	Try Constant=0.5 to start</a:t>
            </a:r>
          </a:p>
          <a:p>
            <a:pPr marL="0" indent="0">
              <a:lnSpc>
                <a:spcPct val="100000"/>
              </a:lnSpc>
              <a:spcBef>
                <a:spcPts val="0"/>
              </a:spcBef>
              <a:buNone/>
            </a:pPr>
            <a:endParaRPr lang="en-US" sz="1200" i="1" dirty="0"/>
          </a:p>
          <a:p>
            <a:pPr marL="0" indent="0">
              <a:lnSpc>
                <a:spcPct val="100000"/>
              </a:lnSpc>
              <a:spcBef>
                <a:spcPts val="0"/>
              </a:spcBef>
              <a:buNone/>
            </a:pPr>
            <a:r>
              <a:rPr lang="en-US" sz="2000" dirty="0"/>
              <a:t>Other Initialization Methods:</a:t>
            </a:r>
          </a:p>
          <a:p>
            <a:pPr>
              <a:lnSpc>
                <a:spcPct val="100000"/>
              </a:lnSpc>
              <a:spcBef>
                <a:spcPts val="0"/>
              </a:spcBef>
            </a:pPr>
            <a:r>
              <a:rPr lang="en-US" sz="1700" dirty="0"/>
              <a:t>Previous Models</a:t>
            </a:r>
          </a:p>
          <a:p>
            <a:pPr>
              <a:lnSpc>
                <a:spcPct val="100000"/>
              </a:lnSpc>
              <a:spcBef>
                <a:spcPts val="0"/>
              </a:spcBef>
            </a:pPr>
            <a:r>
              <a:rPr lang="en-US" sz="1700" dirty="0"/>
              <a:t>Other Regression Equations</a:t>
            </a:r>
          </a:p>
          <a:p>
            <a:pPr marL="0" indent="0">
              <a:lnSpc>
                <a:spcPct val="100000"/>
              </a:lnSpc>
              <a:spcBef>
                <a:spcPts val="0"/>
              </a:spcBef>
              <a:buNone/>
            </a:pPr>
            <a:endParaRPr lang="en-US" sz="1300" dirty="0"/>
          </a:p>
          <a:p>
            <a:pPr marL="0" indent="0">
              <a:lnSpc>
                <a:spcPct val="100000"/>
              </a:lnSpc>
              <a:spcBef>
                <a:spcPts val="0"/>
              </a:spcBef>
              <a:buNone/>
            </a:pPr>
            <a:endParaRPr lang="en-US" sz="2200" dirty="0"/>
          </a:p>
          <a:p>
            <a:pPr marL="0" indent="0">
              <a:lnSpc>
                <a:spcPct val="100000"/>
              </a:lnSpc>
              <a:spcBef>
                <a:spcPts val="0"/>
              </a:spcBef>
              <a:buNone/>
            </a:pPr>
            <a:endParaRPr lang="en-US" sz="1700" dirty="0"/>
          </a:p>
          <a:p>
            <a:pPr lvl="1">
              <a:lnSpc>
                <a:spcPct val="100000"/>
              </a:lnSpc>
              <a:spcBef>
                <a:spcPts val="0"/>
              </a:spcBef>
            </a:pPr>
            <a:endParaRPr lang="en-US" sz="1700" dirty="0"/>
          </a:p>
        </p:txBody>
      </p:sp>
      <p:sp>
        <p:nvSpPr>
          <p:cNvPr id="2" name="Title 1">
            <a:extLst>
              <a:ext uri="{FF2B5EF4-FFF2-40B4-BE49-F238E27FC236}">
                <a16:creationId xmlns:a16="http://schemas.microsoft.com/office/drawing/2014/main" id="{5D8EB928-AE09-40D0-9A1E-8142C2B1DD77}"/>
              </a:ext>
            </a:extLst>
          </p:cNvPr>
          <p:cNvSpPr>
            <a:spLocks noGrp="1"/>
          </p:cNvSpPr>
          <p:nvPr>
            <p:ph type="title"/>
          </p:nvPr>
        </p:nvSpPr>
        <p:spPr>
          <a:xfrm>
            <a:off x="1838706" y="166458"/>
            <a:ext cx="8573262" cy="760134"/>
          </a:xfrm>
        </p:spPr>
        <p:txBody>
          <a:bodyPr anchor="b">
            <a:normAutofit/>
          </a:bodyPr>
          <a:lstStyle/>
          <a:p>
            <a:r>
              <a:rPr lang="en-US" sz="4050" i="1" dirty="0"/>
              <a:t>Initial Model Parameters - Transform</a:t>
            </a:r>
          </a:p>
        </p:txBody>
      </p:sp>
      <mc:AlternateContent xmlns:mc="http://schemas.openxmlformats.org/markup-compatibility/2006" xmlns:a14="http://schemas.microsoft.com/office/drawing/2010/main">
        <mc:Choice Requires="a14">
          <p:sp>
            <p:nvSpPr>
              <p:cNvPr id="141" name="TextBox 140">
                <a:extLst>
                  <a:ext uri="{FF2B5EF4-FFF2-40B4-BE49-F238E27FC236}">
                    <a16:creationId xmlns:a16="http://schemas.microsoft.com/office/drawing/2014/main" id="{6D3AD29D-ED60-4F8B-9B5F-AA4A4130FA80}"/>
                  </a:ext>
                </a:extLst>
              </p:cNvPr>
              <p:cNvSpPr txBox="1"/>
              <p:nvPr/>
            </p:nvSpPr>
            <p:spPr>
              <a:xfrm>
                <a:off x="2480418" y="2383430"/>
                <a:ext cx="2297232" cy="670953"/>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i="1" smtClean="0">
                          <a:latin typeface="Cambria Math" panose="02040503050406030204" pitchFamily="18" charset="0"/>
                        </a:rPr>
                        <m:t>𝑇</m:t>
                      </m:r>
                      <m:r>
                        <a:rPr lang="en-US" i="1" baseline="-25000">
                          <a:latin typeface="Cambria Math" panose="02040503050406030204" pitchFamily="18" charset="0"/>
                        </a:rPr>
                        <m:t>𝑐</m:t>
                      </m:r>
                      <m:r>
                        <a:rPr lang="en-US" i="1">
                          <a:latin typeface="Cambria Math" panose="02040503050406030204" pitchFamily="18" charset="0"/>
                        </a:rPr>
                        <m:t>=2.2 </m:t>
                      </m:r>
                      <m:sSup>
                        <m:sSupPr>
                          <m:ctrlPr>
                            <a:rPr lang="en-US" i="1">
                              <a:latin typeface="Cambria Math" panose="02040503050406030204" pitchFamily="18" charset="0"/>
                            </a:rPr>
                          </m:ctrlPr>
                        </m:sSupPr>
                        <m:e>
                          <m:d>
                            <m:dPr>
                              <m:begChr m:val="⌊"/>
                              <m:endChr m:val="⌋"/>
                              <m:ctrlPr>
                                <a:rPr lang="en-US" i="1">
                                  <a:latin typeface="Cambria Math" panose="02040503050406030204" pitchFamily="18" charset="0"/>
                                </a:rPr>
                              </m:ctrlPr>
                            </m:dPr>
                            <m:e>
                              <m:f>
                                <m:fPr>
                                  <m:ctrlPr>
                                    <a:rPr lang="en-US" i="1">
                                      <a:latin typeface="Cambria Math" panose="02040503050406030204" pitchFamily="18" charset="0"/>
                                    </a:rPr>
                                  </m:ctrlPr>
                                </m:fPr>
                                <m:num>
                                  <m:d>
                                    <m:dPr>
                                      <m:ctrlPr>
                                        <a:rPr lang="en-US" i="1">
                                          <a:latin typeface="Cambria Math" panose="02040503050406030204" pitchFamily="18" charset="0"/>
                                        </a:rPr>
                                      </m:ctrlPr>
                                    </m:dPr>
                                    <m:e>
                                      <m:r>
                                        <a:rPr lang="en-US" i="1">
                                          <a:latin typeface="Cambria Math" panose="02040503050406030204" pitchFamily="18" charset="0"/>
                                        </a:rPr>
                                        <m:t>𝐿</m:t>
                                      </m:r>
                                      <m:r>
                                        <a:rPr lang="en-US" i="1">
                                          <a:latin typeface="Cambria Math" panose="02040503050406030204" pitchFamily="18" charset="0"/>
                                          <a:ea typeface="Cambria Math" panose="02040503050406030204" pitchFamily="18" charset="0"/>
                                        </a:rPr>
                                        <m:t>×</m:t>
                                      </m:r>
                                      <m:sSub>
                                        <m:sSubPr>
                                          <m:ctrlPr>
                                            <a:rPr lang="en-US" i="1" smtClean="0">
                                              <a:latin typeface="Cambria Math" panose="02040503050406030204" pitchFamily="18" charset="0"/>
                                              <a:ea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𝐿</m:t>
                                          </m:r>
                                        </m:e>
                                        <m:sub>
                                          <m:r>
                                            <a:rPr lang="en-US" b="0" i="1" smtClean="0">
                                              <a:latin typeface="Cambria Math" panose="02040503050406030204" pitchFamily="18" charset="0"/>
                                              <a:ea typeface="Cambria Math" panose="02040503050406030204" pitchFamily="18" charset="0"/>
                                            </a:rPr>
                                            <m:t>𝑐𝑎</m:t>
                                          </m:r>
                                        </m:sub>
                                      </m:sSub>
                                    </m:e>
                                  </m:d>
                                </m:num>
                                <m:den>
                                  <m:rad>
                                    <m:radPr>
                                      <m:degHide m:val="on"/>
                                      <m:ctrlPr>
                                        <a:rPr lang="en-US" i="1">
                                          <a:latin typeface="Cambria Math" panose="02040503050406030204" pitchFamily="18" charset="0"/>
                                        </a:rPr>
                                      </m:ctrlPr>
                                    </m:radPr>
                                    <m:deg/>
                                    <m:e>
                                      <m:r>
                                        <a:rPr lang="en-US" i="1">
                                          <a:latin typeface="Cambria Math" panose="02040503050406030204" pitchFamily="18" charset="0"/>
                                        </a:rPr>
                                        <m:t>𝑆</m:t>
                                      </m:r>
                                    </m:e>
                                  </m:rad>
                                </m:den>
                              </m:f>
                            </m:e>
                          </m:d>
                        </m:e>
                        <m:sup>
                          <m:r>
                            <a:rPr lang="en-US" i="1">
                              <a:latin typeface="Cambria Math" panose="02040503050406030204" pitchFamily="18" charset="0"/>
                            </a:rPr>
                            <m:t>0.3</m:t>
                          </m:r>
                        </m:sup>
                      </m:sSup>
                    </m:oMath>
                  </m:oMathPara>
                </a14:m>
                <a:endParaRPr lang="en-US" dirty="0"/>
              </a:p>
            </p:txBody>
          </p:sp>
        </mc:Choice>
        <mc:Fallback xmlns="">
          <p:sp>
            <p:nvSpPr>
              <p:cNvPr id="141" name="TextBox 140">
                <a:extLst>
                  <a:ext uri="{FF2B5EF4-FFF2-40B4-BE49-F238E27FC236}">
                    <a16:creationId xmlns:a16="http://schemas.microsoft.com/office/drawing/2014/main" id="{6D3AD29D-ED60-4F8B-9B5F-AA4A4130FA80}"/>
                  </a:ext>
                </a:extLst>
              </p:cNvPr>
              <p:cNvSpPr txBox="1">
                <a:spLocks noRot="1" noChangeAspect="1" noMove="1" noResize="1" noEditPoints="1" noAdjustHandles="1" noChangeArrowheads="1" noChangeShapeType="1" noTextEdit="1"/>
              </p:cNvSpPr>
              <p:nvPr/>
            </p:nvSpPr>
            <p:spPr>
              <a:xfrm>
                <a:off x="2480418" y="2383430"/>
                <a:ext cx="2297232" cy="670953"/>
              </a:xfrm>
              <a:prstGeom prst="rect">
                <a:avLst/>
              </a:prstGeom>
              <a:blipFill>
                <a:blip r:embed="rId3"/>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42" name="Rectangle 141">
                <a:extLst>
                  <a:ext uri="{FF2B5EF4-FFF2-40B4-BE49-F238E27FC236}">
                    <a16:creationId xmlns:a16="http://schemas.microsoft.com/office/drawing/2014/main" id="{995467D9-A8A1-4E5C-A8C5-2C633E50B486}"/>
                  </a:ext>
                </a:extLst>
              </p:cNvPr>
              <p:cNvSpPr/>
              <p:nvPr/>
            </p:nvSpPr>
            <p:spPr>
              <a:xfrm>
                <a:off x="2824486" y="4308462"/>
                <a:ext cx="1644361" cy="514243"/>
              </a:xfrm>
              <a:prstGeom prst="rect">
                <a:avLst/>
              </a:prstGeom>
            </p:spPr>
            <p:txBody>
              <a:bodyPr wrap="none">
                <a:spAutoFit/>
              </a:bodyPr>
              <a:lstStyle/>
              <a:p>
                <a14:m>
                  <m:oMath xmlns:m="http://schemas.openxmlformats.org/officeDocument/2006/math">
                    <m:f>
                      <m:fPr>
                        <m:ctrlPr>
                          <a:rPr lang="en-US" i="1">
                            <a:latin typeface="Cambria Math" panose="02040503050406030204" pitchFamily="18" charset="0"/>
                          </a:rPr>
                        </m:ctrlPr>
                      </m:fPr>
                      <m:num>
                        <m:r>
                          <a:rPr lang="en-US" i="1">
                            <a:latin typeface="Cambria Math" panose="02040503050406030204" pitchFamily="18" charset="0"/>
                          </a:rPr>
                          <m:t>𝑅</m:t>
                        </m:r>
                      </m:num>
                      <m:den>
                        <m:d>
                          <m:dPr>
                            <m:ctrlPr>
                              <a:rPr lang="en-US" i="1">
                                <a:latin typeface="Cambria Math" panose="02040503050406030204" pitchFamily="18" charset="0"/>
                              </a:rPr>
                            </m:ctrlPr>
                          </m:dPr>
                          <m:e>
                            <m:r>
                              <a:rPr lang="en-US" i="1">
                                <a:latin typeface="Cambria Math" panose="02040503050406030204" pitchFamily="18" charset="0"/>
                              </a:rPr>
                              <m:t>𝑇</m:t>
                            </m:r>
                            <m:r>
                              <a:rPr lang="en-US" i="1" baseline="-25000">
                                <a:latin typeface="Cambria Math" panose="02040503050406030204" pitchFamily="18" charset="0"/>
                              </a:rPr>
                              <m:t>𝑐</m:t>
                            </m:r>
                            <m:r>
                              <a:rPr lang="en-US" i="1">
                                <a:latin typeface="Cambria Math" panose="02040503050406030204" pitchFamily="18" charset="0"/>
                              </a:rPr>
                              <m:t>+</m:t>
                            </m:r>
                            <m:r>
                              <a:rPr lang="en-US" i="1">
                                <a:latin typeface="Cambria Math" panose="02040503050406030204" pitchFamily="18" charset="0"/>
                              </a:rPr>
                              <m:t>𝑅</m:t>
                            </m:r>
                          </m:e>
                        </m:d>
                      </m:den>
                    </m:f>
                  </m:oMath>
                </a14:m>
                <a:r>
                  <a:rPr lang="en-US" dirty="0"/>
                  <a:t> </a:t>
                </a:r>
                <a:r>
                  <a:rPr lang="en-US" i="1" dirty="0"/>
                  <a:t>= </a:t>
                </a:r>
                <a:r>
                  <a:rPr lang="en-US" sz="1500" i="1" dirty="0"/>
                  <a:t>Constant</a:t>
                </a:r>
              </a:p>
            </p:txBody>
          </p:sp>
        </mc:Choice>
        <mc:Fallback xmlns="">
          <p:sp>
            <p:nvSpPr>
              <p:cNvPr id="142" name="Rectangle 141">
                <a:extLst>
                  <a:ext uri="{FF2B5EF4-FFF2-40B4-BE49-F238E27FC236}">
                    <a16:creationId xmlns:a16="http://schemas.microsoft.com/office/drawing/2014/main" id="{995467D9-A8A1-4E5C-A8C5-2C633E50B486}"/>
                  </a:ext>
                </a:extLst>
              </p:cNvPr>
              <p:cNvSpPr>
                <a:spLocks noRot="1" noChangeAspect="1" noMove="1" noResize="1" noEditPoints="1" noAdjustHandles="1" noChangeArrowheads="1" noChangeShapeType="1" noTextEdit="1"/>
              </p:cNvSpPr>
              <p:nvPr/>
            </p:nvSpPr>
            <p:spPr>
              <a:xfrm>
                <a:off x="2824486" y="4308462"/>
                <a:ext cx="1644361" cy="514243"/>
              </a:xfrm>
              <a:prstGeom prst="rect">
                <a:avLst/>
              </a:prstGeom>
              <a:blipFill>
                <a:blip r:embed="rId4"/>
                <a:stretch>
                  <a:fillRect b="-2381"/>
                </a:stretch>
              </a:blipFill>
            </p:spPr>
            <p:txBody>
              <a:bodyPr/>
              <a:lstStyle/>
              <a:p>
                <a:r>
                  <a:rPr lang="en-US">
                    <a:noFill/>
                  </a:rPr>
                  <a:t> </a:t>
                </a:r>
              </a:p>
            </p:txBody>
          </p:sp>
        </mc:Fallback>
      </mc:AlternateContent>
      <p:pic>
        <p:nvPicPr>
          <p:cNvPr id="3" name="Picture 2">
            <a:extLst>
              <a:ext uri="{FF2B5EF4-FFF2-40B4-BE49-F238E27FC236}">
                <a16:creationId xmlns:a16="http://schemas.microsoft.com/office/drawing/2014/main" id="{BED7BCF5-AD40-43E4-B9C7-008B83D30EC2}"/>
              </a:ext>
            </a:extLst>
          </p:cNvPr>
          <p:cNvPicPr>
            <a:picLocks noChangeAspect="1"/>
          </p:cNvPicPr>
          <p:nvPr/>
        </p:nvPicPr>
        <p:blipFill>
          <a:blip r:embed="rId5"/>
          <a:stretch>
            <a:fillRect/>
          </a:stretch>
        </p:blipFill>
        <p:spPr>
          <a:xfrm>
            <a:off x="6929439" y="4894631"/>
            <a:ext cx="4278809" cy="1633363"/>
          </a:xfrm>
          <a:prstGeom prst="rect">
            <a:avLst/>
          </a:prstGeom>
          <a:ln>
            <a:solidFill>
              <a:schemeClr val="tx1"/>
            </a:solidFill>
          </a:ln>
          <a:effectLst>
            <a:outerShdw blurRad="50800" dist="38100" dir="2700000" algn="tl" rotWithShape="0">
              <a:prstClr val="black">
                <a:alpha val="40000"/>
              </a:prstClr>
            </a:outerShdw>
          </a:effectLst>
        </p:spPr>
      </p:pic>
      <p:pic>
        <p:nvPicPr>
          <p:cNvPr id="5" name="Picture 4">
            <a:extLst>
              <a:ext uri="{FF2B5EF4-FFF2-40B4-BE49-F238E27FC236}">
                <a16:creationId xmlns:a16="http://schemas.microsoft.com/office/drawing/2014/main" id="{047A7F41-DF87-45C2-8860-B425D711D9CA}"/>
              </a:ext>
            </a:extLst>
          </p:cNvPr>
          <p:cNvPicPr>
            <a:picLocks noChangeAspect="1"/>
          </p:cNvPicPr>
          <p:nvPr/>
        </p:nvPicPr>
        <p:blipFill>
          <a:blip r:embed="rId6"/>
          <a:stretch>
            <a:fillRect/>
          </a:stretch>
        </p:blipFill>
        <p:spPr>
          <a:xfrm>
            <a:off x="6602123" y="1162156"/>
            <a:ext cx="5128197" cy="3206120"/>
          </a:xfrm>
          <a:prstGeom prst="rect">
            <a:avLst/>
          </a:prstGeom>
        </p:spPr>
      </p:pic>
    </p:spTree>
    <p:extLst>
      <p:ext uri="{BB962C8B-B14F-4D97-AF65-F5344CB8AC3E}">
        <p14:creationId xmlns:p14="http://schemas.microsoft.com/office/powerpoint/2010/main" val="267152390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Content Placeholder 2">
            <a:extLst>
              <a:ext uri="{FF2B5EF4-FFF2-40B4-BE49-F238E27FC236}">
                <a16:creationId xmlns:a16="http://schemas.microsoft.com/office/drawing/2014/main" id="{1612DBAF-9A64-476E-BC8C-F22BBB8AA0C3}"/>
              </a:ext>
            </a:extLst>
          </p:cNvPr>
          <p:cNvSpPr>
            <a:spLocks noGrp="1"/>
          </p:cNvSpPr>
          <p:nvPr>
            <p:ph idx="1"/>
          </p:nvPr>
        </p:nvSpPr>
        <p:spPr>
          <a:xfrm>
            <a:off x="416560" y="1131913"/>
            <a:ext cx="5763931" cy="5550862"/>
          </a:xfrm>
        </p:spPr>
        <p:txBody>
          <a:bodyPr>
            <a:noAutofit/>
          </a:bodyPr>
          <a:lstStyle/>
          <a:p>
            <a:pPr marL="0" indent="0">
              <a:lnSpc>
                <a:spcPct val="100000"/>
              </a:lnSpc>
              <a:spcBef>
                <a:spcPts val="0"/>
              </a:spcBef>
              <a:buNone/>
            </a:pPr>
            <a:r>
              <a:rPr lang="en-US" sz="2200" b="1" dirty="0"/>
              <a:t>Baseflow</a:t>
            </a:r>
            <a:r>
              <a:rPr lang="en-US" sz="2200" dirty="0"/>
              <a:t> Parameters Impact Hydrograph </a:t>
            </a:r>
            <a:r>
              <a:rPr lang="en-US" sz="2200" b="1" dirty="0"/>
              <a:t>Attenuation</a:t>
            </a:r>
            <a:r>
              <a:rPr lang="en-US" sz="2200" dirty="0"/>
              <a:t> &amp; </a:t>
            </a:r>
            <a:r>
              <a:rPr lang="en-US" sz="2200" b="1" dirty="0"/>
              <a:t>Recession </a:t>
            </a:r>
            <a:r>
              <a:rPr lang="en-US" sz="2200" dirty="0"/>
              <a:t>within </a:t>
            </a:r>
            <a:r>
              <a:rPr lang="en-US" sz="2200" dirty="0" err="1"/>
              <a:t>Subbasins</a:t>
            </a:r>
            <a:endParaRPr lang="en-US" sz="2200" dirty="0"/>
          </a:p>
          <a:p>
            <a:pPr marL="0" indent="0">
              <a:lnSpc>
                <a:spcPct val="100000"/>
              </a:lnSpc>
              <a:spcBef>
                <a:spcPts val="0"/>
              </a:spcBef>
              <a:buNone/>
            </a:pPr>
            <a:endParaRPr lang="en-US" sz="2200" b="1" dirty="0"/>
          </a:p>
          <a:p>
            <a:pPr marL="0" indent="0">
              <a:lnSpc>
                <a:spcPct val="100000"/>
              </a:lnSpc>
              <a:spcBef>
                <a:spcPts val="0"/>
              </a:spcBef>
              <a:buNone/>
            </a:pPr>
            <a:r>
              <a:rPr lang="en-US" sz="2000" dirty="0"/>
              <a:t>Common Baseflow Methods:</a:t>
            </a:r>
          </a:p>
          <a:p>
            <a:pPr>
              <a:lnSpc>
                <a:spcPct val="100000"/>
              </a:lnSpc>
              <a:spcBef>
                <a:spcPts val="0"/>
              </a:spcBef>
            </a:pPr>
            <a:r>
              <a:rPr lang="en-US" sz="1800" i="1" dirty="0"/>
              <a:t>Recession</a:t>
            </a:r>
            <a:r>
              <a:rPr lang="en-US" sz="1800" dirty="0"/>
              <a:t>:</a:t>
            </a:r>
          </a:p>
          <a:p>
            <a:pPr lvl="1">
              <a:lnSpc>
                <a:spcPct val="100000"/>
              </a:lnSpc>
              <a:spcBef>
                <a:spcPts val="0"/>
              </a:spcBef>
            </a:pPr>
            <a:r>
              <a:rPr lang="en-US" sz="1600" dirty="0"/>
              <a:t>Recession Constant</a:t>
            </a:r>
          </a:p>
          <a:p>
            <a:pPr lvl="2">
              <a:lnSpc>
                <a:spcPct val="100000"/>
              </a:lnSpc>
              <a:spcBef>
                <a:spcPts val="0"/>
              </a:spcBef>
            </a:pPr>
            <a:r>
              <a:rPr lang="en-US" sz="1400" dirty="0"/>
              <a:t>Baseflow recession slope</a:t>
            </a:r>
          </a:p>
          <a:p>
            <a:pPr lvl="2">
              <a:lnSpc>
                <a:spcPct val="100000"/>
              </a:lnSpc>
              <a:spcBef>
                <a:spcPts val="0"/>
              </a:spcBef>
            </a:pPr>
            <a:r>
              <a:rPr lang="en-US" sz="1400" dirty="0"/>
              <a:t>Typically 0.7 to 1</a:t>
            </a:r>
          </a:p>
          <a:p>
            <a:pPr lvl="2">
              <a:lnSpc>
                <a:spcPct val="100000"/>
              </a:lnSpc>
              <a:spcBef>
                <a:spcPts val="0"/>
              </a:spcBef>
            </a:pPr>
            <a:r>
              <a:rPr lang="en-US" sz="1400" dirty="0">
                <a:latin typeface="Calibri" panose="020F0502020204030204" pitchFamily="34" charset="0"/>
                <a:cs typeface="Calibri" panose="020F0502020204030204" pitchFamily="34" charset="0"/>
              </a:rPr>
              <a:t>↓ Value = ↑ Slope</a:t>
            </a:r>
          </a:p>
          <a:p>
            <a:pPr lvl="2">
              <a:lnSpc>
                <a:spcPct val="100000"/>
              </a:lnSpc>
              <a:spcBef>
                <a:spcPts val="0"/>
              </a:spcBef>
            </a:pPr>
            <a:r>
              <a:rPr lang="en-US" sz="1400" dirty="0">
                <a:latin typeface="Calibri" panose="020F0502020204030204" pitchFamily="34" charset="0"/>
                <a:cs typeface="Calibri" panose="020F0502020204030204" pitchFamily="34" charset="0"/>
              </a:rPr>
              <a:t>Start with 0.9, adjust in calibration</a:t>
            </a:r>
            <a:endParaRPr lang="en-US" sz="1400" dirty="0"/>
          </a:p>
          <a:p>
            <a:pPr lvl="1">
              <a:lnSpc>
                <a:spcPct val="100000"/>
              </a:lnSpc>
              <a:spcBef>
                <a:spcPts val="0"/>
              </a:spcBef>
            </a:pPr>
            <a:r>
              <a:rPr lang="en-US" sz="1600" dirty="0"/>
              <a:t>Ratio to Peak</a:t>
            </a:r>
          </a:p>
          <a:p>
            <a:pPr lvl="2">
              <a:lnSpc>
                <a:spcPct val="100000"/>
              </a:lnSpc>
              <a:spcBef>
                <a:spcPts val="0"/>
              </a:spcBef>
            </a:pPr>
            <a:r>
              <a:rPr lang="en-US" sz="1400" dirty="0"/>
              <a:t>Threshold at which BF recession begins</a:t>
            </a:r>
          </a:p>
          <a:p>
            <a:pPr lvl="2">
              <a:lnSpc>
                <a:spcPct val="100000"/>
              </a:lnSpc>
              <a:spcBef>
                <a:spcPts val="0"/>
              </a:spcBef>
            </a:pPr>
            <a:r>
              <a:rPr lang="en-US" sz="1400" dirty="0"/>
              <a:t>Start with 0.2, adjust in calibration </a:t>
            </a:r>
          </a:p>
          <a:p>
            <a:pPr>
              <a:lnSpc>
                <a:spcPct val="100000"/>
              </a:lnSpc>
              <a:spcBef>
                <a:spcPts val="0"/>
              </a:spcBef>
            </a:pPr>
            <a:endParaRPr lang="en-US" sz="1800" dirty="0"/>
          </a:p>
          <a:p>
            <a:pPr>
              <a:lnSpc>
                <a:spcPct val="100000"/>
              </a:lnSpc>
              <a:spcBef>
                <a:spcPts val="0"/>
              </a:spcBef>
            </a:pPr>
            <a:r>
              <a:rPr lang="en-US" sz="1800" i="1" dirty="0"/>
              <a:t>Linear Reservoir</a:t>
            </a:r>
            <a:r>
              <a:rPr lang="en-US" sz="1800" dirty="0"/>
              <a:t>:</a:t>
            </a:r>
          </a:p>
          <a:p>
            <a:pPr lvl="1">
              <a:lnSpc>
                <a:spcPct val="100000"/>
              </a:lnSpc>
              <a:spcBef>
                <a:spcPts val="0"/>
              </a:spcBef>
            </a:pPr>
            <a:r>
              <a:rPr lang="en-US" sz="1600" dirty="0"/>
              <a:t>Conserves Volume (No Loss)</a:t>
            </a:r>
          </a:p>
          <a:p>
            <a:pPr marL="0" indent="0" defTabSz="461963">
              <a:lnSpc>
                <a:spcPct val="100000"/>
              </a:lnSpc>
              <a:spcBef>
                <a:spcPts val="0"/>
              </a:spcBef>
              <a:buNone/>
            </a:pPr>
            <a:r>
              <a:rPr lang="en-US" sz="2000" i="1" dirty="0"/>
              <a:t>	</a:t>
            </a:r>
            <a:r>
              <a:rPr lang="en-US" sz="1600" i="1" dirty="0"/>
              <a:t>GW1 coefficient = 3 x T</a:t>
            </a:r>
            <a:r>
              <a:rPr lang="en-US" sz="1600" i="1" baseline="-25000" dirty="0"/>
              <a:t>c</a:t>
            </a:r>
          </a:p>
          <a:p>
            <a:pPr marL="0" indent="0">
              <a:lnSpc>
                <a:spcPct val="100000"/>
              </a:lnSpc>
              <a:spcBef>
                <a:spcPts val="0"/>
              </a:spcBef>
              <a:buNone/>
              <a:tabLst>
                <a:tab pos="400050" algn="l"/>
              </a:tabLst>
            </a:pPr>
            <a:r>
              <a:rPr lang="en-US" sz="1600" i="1" dirty="0"/>
              <a:t>	 GW2 coefficient = 10 x T</a:t>
            </a:r>
            <a:r>
              <a:rPr lang="en-US" sz="1600" i="1" baseline="-25000" dirty="0"/>
              <a:t>c</a:t>
            </a:r>
          </a:p>
          <a:p>
            <a:pPr marL="0" indent="0">
              <a:lnSpc>
                <a:spcPct val="100000"/>
              </a:lnSpc>
              <a:spcBef>
                <a:spcPts val="0"/>
              </a:spcBef>
              <a:buNone/>
              <a:tabLst>
                <a:tab pos="400050" algn="l"/>
              </a:tabLst>
            </a:pPr>
            <a:r>
              <a:rPr lang="en-US" sz="1600" dirty="0"/>
              <a:t>	  </a:t>
            </a:r>
            <a:r>
              <a:rPr lang="en-US" sz="1400" i="1" dirty="0"/>
              <a:t>T</a:t>
            </a:r>
            <a:r>
              <a:rPr lang="en-US" sz="1400" i="1" baseline="-25000" dirty="0"/>
              <a:t>c</a:t>
            </a:r>
            <a:r>
              <a:rPr lang="en-US" sz="1400" dirty="0"/>
              <a:t> = Time of Concentration</a:t>
            </a:r>
          </a:p>
          <a:p>
            <a:pPr marL="0" indent="0">
              <a:lnSpc>
                <a:spcPct val="100000"/>
              </a:lnSpc>
              <a:spcBef>
                <a:spcPts val="0"/>
              </a:spcBef>
              <a:buNone/>
              <a:tabLst>
                <a:tab pos="400050" algn="l"/>
              </a:tabLst>
            </a:pPr>
            <a:endParaRPr lang="en-US" sz="2200" b="1" dirty="0"/>
          </a:p>
          <a:p>
            <a:pPr marL="0" indent="0">
              <a:lnSpc>
                <a:spcPct val="100000"/>
              </a:lnSpc>
              <a:spcBef>
                <a:spcPts val="0"/>
              </a:spcBef>
              <a:buNone/>
            </a:pPr>
            <a:endParaRPr lang="en-US" sz="2200" b="1" dirty="0"/>
          </a:p>
          <a:p>
            <a:pPr marL="0" indent="0">
              <a:lnSpc>
                <a:spcPct val="100000"/>
              </a:lnSpc>
              <a:spcBef>
                <a:spcPts val="0"/>
              </a:spcBef>
              <a:buNone/>
            </a:pPr>
            <a:endParaRPr lang="en-US" sz="2200" b="1" dirty="0"/>
          </a:p>
          <a:p>
            <a:pPr marL="0" indent="0">
              <a:lnSpc>
                <a:spcPct val="100000"/>
              </a:lnSpc>
              <a:spcBef>
                <a:spcPts val="0"/>
              </a:spcBef>
              <a:buNone/>
            </a:pPr>
            <a:endParaRPr lang="en-US" sz="1900" dirty="0"/>
          </a:p>
          <a:p>
            <a:pPr marL="0" indent="0">
              <a:lnSpc>
                <a:spcPct val="100000"/>
              </a:lnSpc>
              <a:spcBef>
                <a:spcPts val="0"/>
              </a:spcBef>
              <a:buNone/>
            </a:pPr>
            <a:r>
              <a:rPr lang="en-US" sz="2200" dirty="0"/>
              <a:t>	</a:t>
            </a:r>
          </a:p>
          <a:p>
            <a:pPr marL="0" indent="0">
              <a:lnSpc>
                <a:spcPct val="100000"/>
              </a:lnSpc>
              <a:spcBef>
                <a:spcPts val="0"/>
              </a:spcBef>
              <a:buNone/>
            </a:pPr>
            <a:endParaRPr lang="en-US" sz="1200" dirty="0"/>
          </a:p>
          <a:p>
            <a:pPr marL="0" indent="0">
              <a:lnSpc>
                <a:spcPct val="100000"/>
              </a:lnSpc>
              <a:spcBef>
                <a:spcPts val="0"/>
              </a:spcBef>
              <a:buNone/>
            </a:pPr>
            <a:endParaRPr lang="en-US" sz="2200" dirty="0"/>
          </a:p>
          <a:p>
            <a:pPr marL="0" indent="0">
              <a:lnSpc>
                <a:spcPct val="100000"/>
              </a:lnSpc>
              <a:spcBef>
                <a:spcPts val="0"/>
              </a:spcBef>
              <a:buNone/>
            </a:pPr>
            <a:endParaRPr lang="en-US" sz="1700" dirty="0"/>
          </a:p>
          <a:p>
            <a:pPr lvl="1">
              <a:lnSpc>
                <a:spcPct val="100000"/>
              </a:lnSpc>
              <a:spcBef>
                <a:spcPts val="0"/>
              </a:spcBef>
            </a:pPr>
            <a:endParaRPr lang="en-US" sz="1700" dirty="0"/>
          </a:p>
        </p:txBody>
      </p:sp>
      <p:sp>
        <p:nvSpPr>
          <p:cNvPr id="2" name="Title 1">
            <a:extLst>
              <a:ext uri="{FF2B5EF4-FFF2-40B4-BE49-F238E27FC236}">
                <a16:creationId xmlns:a16="http://schemas.microsoft.com/office/drawing/2014/main" id="{5D8EB928-AE09-40D0-9A1E-8142C2B1DD77}"/>
              </a:ext>
            </a:extLst>
          </p:cNvPr>
          <p:cNvSpPr>
            <a:spLocks noGrp="1"/>
          </p:cNvSpPr>
          <p:nvPr>
            <p:ph type="title"/>
          </p:nvPr>
        </p:nvSpPr>
        <p:spPr>
          <a:xfrm>
            <a:off x="1838706" y="166458"/>
            <a:ext cx="8573262" cy="760134"/>
          </a:xfrm>
        </p:spPr>
        <p:txBody>
          <a:bodyPr anchor="b">
            <a:normAutofit/>
          </a:bodyPr>
          <a:lstStyle/>
          <a:p>
            <a:r>
              <a:rPr lang="en-US" sz="4050" i="1" dirty="0"/>
              <a:t>Initial Model Parameters - Baseflow</a:t>
            </a:r>
          </a:p>
        </p:txBody>
      </p:sp>
      <p:grpSp>
        <p:nvGrpSpPr>
          <p:cNvPr id="8202" name="Group 8201">
            <a:extLst>
              <a:ext uri="{FF2B5EF4-FFF2-40B4-BE49-F238E27FC236}">
                <a16:creationId xmlns:a16="http://schemas.microsoft.com/office/drawing/2014/main" id="{C6F69BB3-C8EB-42E8-BB80-F7ED25F8C261}"/>
              </a:ext>
            </a:extLst>
          </p:cNvPr>
          <p:cNvGrpSpPr/>
          <p:nvPr/>
        </p:nvGrpSpPr>
        <p:grpSpPr>
          <a:xfrm>
            <a:off x="6790028" y="4132700"/>
            <a:ext cx="3952549" cy="2521705"/>
            <a:chOff x="4935418" y="4225286"/>
            <a:chExt cx="3952549" cy="2521705"/>
          </a:xfrm>
        </p:grpSpPr>
        <p:grpSp>
          <p:nvGrpSpPr>
            <p:cNvPr id="8201" name="Group 8200">
              <a:extLst>
                <a:ext uri="{FF2B5EF4-FFF2-40B4-BE49-F238E27FC236}">
                  <a16:creationId xmlns:a16="http://schemas.microsoft.com/office/drawing/2014/main" id="{7FB90DB8-FA87-4512-9D6B-4438EF4AB90A}"/>
                </a:ext>
              </a:extLst>
            </p:cNvPr>
            <p:cNvGrpSpPr/>
            <p:nvPr/>
          </p:nvGrpSpPr>
          <p:grpSpPr>
            <a:xfrm>
              <a:off x="4935418" y="4225286"/>
              <a:ext cx="3952549" cy="2521705"/>
              <a:chOff x="4935418" y="4225286"/>
              <a:chExt cx="3952549" cy="2521705"/>
            </a:xfrm>
          </p:grpSpPr>
          <p:pic>
            <p:nvPicPr>
              <p:cNvPr id="141" name="Picture 2">
                <a:extLst>
                  <a:ext uri="{FF2B5EF4-FFF2-40B4-BE49-F238E27FC236}">
                    <a16:creationId xmlns:a16="http://schemas.microsoft.com/office/drawing/2014/main" id="{A70EB09C-0EDE-4479-A8C7-5A0CF3FFCE0F}"/>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18624"/>
              <a:stretch/>
            </p:blipFill>
            <p:spPr bwMode="auto">
              <a:xfrm>
                <a:off x="5158740" y="4225286"/>
                <a:ext cx="3729227" cy="2521705"/>
              </a:xfrm>
              <a:prstGeom prst="rect">
                <a:avLst/>
              </a:prstGeom>
              <a:noFill/>
              <a:extLst>
                <a:ext uri="{909E8E84-426E-40DD-AFC4-6F175D3DCCD1}">
                  <a14:hiddenFill xmlns:a14="http://schemas.microsoft.com/office/drawing/2010/main">
                    <a:solidFill>
                      <a:srgbClr val="FFFFFF"/>
                    </a:solidFill>
                  </a14:hiddenFill>
                </a:ext>
              </a:extLst>
            </p:spPr>
          </p:pic>
          <p:sp>
            <p:nvSpPr>
              <p:cNvPr id="143" name="TextBox 142">
                <a:extLst>
                  <a:ext uri="{FF2B5EF4-FFF2-40B4-BE49-F238E27FC236}">
                    <a16:creationId xmlns:a16="http://schemas.microsoft.com/office/drawing/2014/main" id="{A8866587-8715-477E-9299-2990D0617379}"/>
                  </a:ext>
                </a:extLst>
              </p:cNvPr>
              <p:cNvSpPr txBox="1"/>
              <p:nvPr/>
            </p:nvSpPr>
            <p:spPr>
              <a:xfrm rot="16200000">
                <a:off x="4673806" y="5187863"/>
                <a:ext cx="788681" cy="265457"/>
              </a:xfrm>
              <a:prstGeom prst="rect">
                <a:avLst/>
              </a:prstGeom>
              <a:noFill/>
            </p:spPr>
            <p:txBody>
              <a:bodyPr wrap="square" rtlCol="0">
                <a:spAutoFit/>
              </a:bodyPr>
              <a:lstStyle/>
              <a:p>
                <a:pPr algn="ctr"/>
                <a:r>
                  <a:rPr lang="en-US" sz="1125" i="1" dirty="0"/>
                  <a:t>Flow</a:t>
                </a:r>
              </a:p>
            </p:txBody>
          </p:sp>
        </p:grpSp>
        <p:sp>
          <p:nvSpPr>
            <p:cNvPr id="142" name="Oval 141">
              <a:extLst>
                <a:ext uri="{FF2B5EF4-FFF2-40B4-BE49-F238E27FC236}">
                  <a16:creationId xmlns:a16="http://schemas.microsoft.com/office/drawing/2014/main" id="{44AD58C2-EB58-4FD3-8E63-2712F71C0AFC}"/>
                </a:ext>
              </a:extLst>
            </p:cNvPr>
            <p:cNvSpPr/>
            <p:nvPr/>
          </p:nvSpPr>
          <p:spPr>
            <a:xfrm>
              <a:off x="7291912" y="5821220"/>
              <a:ext cx="73561" cy="76653"/>
            </a:xfrm>
            <a:prstGeom prst="ellipse">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4" name="Picture 3">
            <a:extLst>
              <a:ext uri="{FF2B5EF4-FFF2-40B4-BE49-F238E27FC236}">
                <a16:creationId xmlns:a16="http://schemas.microsoft.com/office/drawing/2014/main" id="{F4B2306F-5683-0FB2-AE02-02E15B170E64}"/>
              </a:ext>
            </a:extLst>
          </p:cNvPr>
          <p:cNvPicPr>
            <a:picLocks noChangeAspect="1"/>
          </p:cNvPicPr>
          <p:nvPr/>
        </p:nvPicPr>
        <p:blipFill>
          <a:blip r:embed="rId4"/>
          <a:stretch>
            <a:fillRect/>
          </a:stretch>
        </p:blipFill>
        <p:spPr>
          <a:xfrm>
            <a:off x="6821238" y="991274"/>
            <a:ext cx="4116804" cy="2916070"/>
          </a:xfrm>
          <a:prstGeom prst="rect">
            <a:avLst/>
          </a:prstGeom>
        </p:spPr>
      </p:pic>
    </p:spTree>
    <p:extLst>
      <p:ext uri="{BB962C8B-B14F-4D97-AF65-F5344CB8AC3E}">
        <p14:creationId xmlns:p14="http://schemas.microsoft.com/office/powerpoint/2010/main" val="357244837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19" name="Content Placeholder 2">
                <a:extLst>
                  <a:ext uri="{FF2B5EF4-FFF2-40B4-BE49-F238E27FC236}">
                    <a16:creationId xmlns:a16="http://schemas.microsoft.com/office/drawing/2014/main" id="{1612DBAF-9A64-476E-BC8C-F22BBB8AA0C3}"/>
                  </a:ext>
                </a:extLst>
              </p:cNvPr>
              <p:cNvSpPr>
                <a:spLocks noGrp="1"/>
              </p:cNvSpPr>
              <p:nvPr>
                <p:ph idx="1"/>
              </p:nvPr>
            </p:nvSpPr>
            <p:spPr>
              <a:xfrm>
                <a:off x="386080" y="1325223"/>
                <a:ext cx="5852890" cy="5550862"/>
              </a:xfrm>
            </p:spPr>
            <p:txBody>
              <a:bodyPr>
                <a:normAutofit/>
              </a:bodyPr>
              <a:lstStyle/>
              <a:p>
                <a:pPr marL="0" indent="0">
                  <a:lnSpc>
                    <a:spcPct val="100000"/>
                  </a:lnSpc>
                  <a:spcBef>
                    <a:spcPts val="0"/>
                  </a:spcBef>
                  <a:buNone/>
                </a:pPr>
                <a:r>
                  <a:rPr lang="en-US" sz="2200" b="1" dirty="0"/>
                  <a:t>Routing</a:t>
                </a:r>
                <a:r>
                  <a:rPr lang="en-US" sz="2200" dirty="0"/>
                  <a:t> Parameters Impact Hydrograph </a:t>
                </a:r>
                <a:r>
                  <a:rPr lang="en-US" sz="2200" b="1" dirty="0"/>
                  <a:t>Timing </a:t>
                </a:r>
                <a:r>
                  <a:rPr lang="en-US" sz="2200" dirty="0"/>
                  <a:t>&amp; </a:t>
                </a:r>
                <a:r>
                  <a:rPr lang="en-US" sz="2200" b="1" dirty="0"/>
                  <a:t>Attenuation </a:t>
                </a:r>
                <a:r>
                  <a:rPr lang="en-US" sz="2200" dirty="0"/>
                  <a:t>within Reach Elements</a:t>
                </a:r>
                <a:endParaRPr lang="en-US" sz="2200" b="1" dirty="0"/>
              </a:p>
              <a:p>
                <a:pPr marL="0" indent="0">
                  <a:lnSpc>
                    <a:spcPct val="100000"/>
                  </a:lnSpc>
                  <a:spcBef>
                    <a:spcPts val="0"/>
                  </a:spcBef>
                  <a:buNone/>
                </a:pPr>
                <a:endParaRPr lang="en-US" sz="1400" dirty="0"/>
              </a:p>
              <a:p>
                <a:pPr marL="0" indent="0">
                  <a:lnSpc>
                    <a:spcPct val="100000"/>
                  </a:lnSpc>
                  <a:spcBef>
                    <a:spcPts val="0"/>
                  </a:spcBef>
                  <a:buNone/>
                </a:pPr>
                <a:r>
                  <a:rPr lang="en-US" sz="2000" dirty="0"/>
                  <a:t>Common Routing Methods:</a:t>
                </a:r>
              </a:p>
              <a:p>
                <a:pPr>
                  <a:lnSpc>
                    <a:spcPct val="100000"/>
                  </a:lnSpc>
                  <a:spcBef>
                    <a:spcPts val="0"/>
                  </a:spcBef>
                </a:pPr>
                <a:r>
                  <a:rPr lang="en-US" sz="1800" i="1" dirty="0"/>
                  <a:t>Lag</a:t>
                </a:r>
                <a:r>
                  <a:rPr lang="en-US" sz="1800" dirty="0"/>
                  <a:t>: Directly translates hydrograph as specified</a:t>
                </a:r>
                <a:endParaRPr lang="en-US" sz="1800" i="1" dirty="0"/>
              </a:p>
              <a:p>
                <a:pPr>
                  <a:lnSpc>
                    <a:spcPct val="100000"/>
                  </a:lnSpc>
                  <a:spcBef>
                    <a:spcPts val="0"/>
                  </a:spcBef>
                </a:pPr>
                <a:endParaRPr lang="en-US" sz="1800" i="1" dirty="0"/>
              </a:p>
              <a:p>
                <a:pPr>
                  <a:lnSpc>
                    <a:spcPct val="100000"/>
                  </a:lnSpc>
                  <a:spcBef>
                    <a:spcPts val="0"/>
                  </a:spcBef>
                </a:pPr>
                <a:r>
                  <a:rPr lang="en-US" sz="1800" i="1" dirty="0"/>
                  <a:t>Modified-Puls</a:t>
                </a:r>
                <a:r>
                  <a:rPr lang="en-US" sz="1800" dirty="0"/>
                  <a:t>: storage-discharge relationship (e.g., derived from HEC-RAS) in specified reaches.</a:t>
                </a:r>
              </a:p>
              <a:p>
                <a:pPr>
                  <a:lnSpc>
                    <a:spcPct val="100000"/>
                  </a:lnSpc>
                  <a:spcBef>
                    <a:spcPts val="0"/>
                  </a:spcBef>
                </a:pPr>
                <a:endParaRPr lang="en-US" sz="1800" dirty="0"/>
              </a:p>
              <a:p>
                <a:pPr>
                  <a:lnSpc>
                    <a:spcPct val="100000"/>
                  </a:lnSpc>
                  <a:spcBef>
                    <a:spcPts val="0"/>
                  </a:spcBef>
                </a:pPr>
                <a:r>
                  <a:rPr lang="en-US" sz="1800" i="1" dirty="0"/>
                  <a:t>Muskingum</a:t>
                </a:r>
                <a:r>
                  <a:rPr lang="en-US" sz="1800" dirty="0"/>
                  <a:t>: </a:t>
                </a:r>
              </a:p>
              <a:p>
                <a:pPr lvl="1">
                  <a:lnSpc>
                    <a:spcPct val="100000"/>
                  </a:lnSpc>
                  <a:spcBef>
                    <a:spcPts val="0"/>
                  </a:spcBef>
                </a:pPr>
                <a14:m>
                  <m:oMath xmlns:m="http://schemas.openxmlformats.org/officeDocument/2006/math">
                    <m:r>
                      <a:rPr lang="en-US" sz="1400" i="1">
                        <a:latin typeface="Cambria Math" panose="02040503050406030204" pitchFamily="18" charset="0"/>
                      </a:rPr>
                      <m:t>𝑇𝑟𝑎𝑣𝑒𝑙</m:t>
                    </m:r>
                    <m:r>
                      <a:rPr lang="en-US" sz="1400" i="1">
                        <a:latin typeface="Cambria Math" panose="02040503050406030204" pitchFamily="18" charset="0"/>
                      </a:rPr>
                      <m:t> </m:t>
                    </m:r>
                    <m:r>
                      <a:rPr lang="en-US" sz="1400" i="1">
                        <a:latin typeface="Cambria Math" panose="02040503050406030204" pitchFamily="18" charset="0"/>
                      </a:rPr>
                      <m:t>𝑇𝑖𝑚𝑒</m:t>
                    </m:r>
                    <m:r>
                      <a:rPr lang="en-US" sz="1400" i="1">
                        <a:latin typeface="Cambria Math" panose="02040503050406030204" pitchFamily="18" charset="0"/>
                      </a:rPr>
                      <m:t> </m:t>
                    </m:r>
                    <m:d>
                      <m:dPr>
                        <m:ctrlPr>
                          <a:rPr lang="en-US" sz="1400" i="1">
                            <a:latin typeface="Cambria Math" panose="02040503050406030204" pitchFamily="18" charset="0"/>
                          </a:rPr>
                        </m:ctrlPr>
                      </m:dPr>
                      <m:e>
                        <m:r>
                          <a:rPr lang="en-US" sz="1400" i="1">
                            <a:latin typeface="Cambria Math" panose="02040503050406030204" pitchFamily="18" charset="0"/>
                          </a:rPr>
                          <m:t>𝐾</m:t>
                        </m:r>
                      </m:e>
                    </m:d>
                    <m:r>
                      <a:rPr lang="en-US" sz="1400" i="1">
                        <a:latin typeface="Cambria Math" panose="02040503050406030204" pitchFamily="18" charset="0"/>
                      </a:rPr>
                      <m:t>= </m:t>
                    </m:r>
                    <m:f>
                      <m:fPr>
                        <m:ctrlPr>
                          <a:rPr lang="en-US" sz="1400" i="1">
                            <a:latin typeface="Cambria Math" panose="02040503050406030204" pitchFamily="18" charset="0"/>
                          </a:rPr>
                        </m:ctrlPr>
                      </m:fPr>
                      <m:num>
                        <m:r>
                          <a:rPr lang="en-US" sz="1400" i="1">
                            <a:latin typeface="Cambria Math" panose="02040503050406030204" pitchFamily="18" charset="0"/>
                          </a:rPr>
                          <m:t>𝐿𝑒𝑛𝑔𝑡h</m:t>
                        </m:r>
                        <m:r>
                          <a:rPr lang="en-US" sz="1400" i="1">
                            <a:latin typeface="Cambria Math" panose="02040503050406030204" pitchFamily="18" charset="0"/>
                          </a:rPr>
                          <m:t> </m:t>
                        </m:r>
                      </m:num>
                      <m:den>
                        <m:r>
                          <a:rPr lang="en-US" sz="1400" b="0" i="1" smtClean="0">
                            <a:latin typeface="Cambria Math" panose="02040503050406030204" pitchFamily="18" charset="0"/>
                          </a:rPr>
                          <m:t>𝑉𝑒𝑙𝑜𝑐𝑖𝑡𝑦</m:t>
                        </m:r>
                      </m:den>
                    </m:f>
                  </m:oMath>
                </a14:m>
                <a:endParaRPr lang="en-US" sz="1400" dirty="0"/>
              </a:p>
              <a:p>
                <a:pPr lvl="1">
                  <a:lnSpc>
                    <a:spcPct val="100000"/>
                  </a:lnSpc>
                  <a:spcBef>
                    <a:spcPts val="0"/>
                  </a:spcBef>
                </a:pPr>
                <a:endParaRPr lang="en-US" sz="1400" i="1" dirty="0"/>
              </a:p>
              <a:p>
                <a:pPr lvl="1">
                  <a:lnSpc>
                    <a:spcPct val="100000"/>
                  </a:lnSpc>
                  <a:spcBef>
                    <a:spcPts val="0"/>
                  </a:spcBef>
                </a:pPr>
                <a:r>
                  <a:rPr lang="en-US" sz="1400" i="1" dirty="0"/>
                  <a:t>Muskingum X = Attenuation Factor (0 to 0.5, try starting with 0.25 &amp; adjust in calibration)</a:t>
                </a:r>
              </a:p>
              <a:p>
                <a:pPr lvl="1">
                  <a:lnSpc>
                    <a:spcPct val="100000"/>
                  </a:lnSpc>
                  <a:spcBef>
                    <a:spcPts val="0"/>
                  </a:spcBef>
                </a:pPr>
                <a:r>
                  <a:rPr lang="en-US" sz="1400" i="1" dirty="0"/>
                  <a:t>Number of </a:t>
                </a:r>
                <a:r>
                  <a:rPr lang="en-US" sz="1400" i="1" dirty="0" err="1"/>
                  <a:t>Subreaches</a:t>
                </a:r>
                <a:r>
                  <a:rPr lang="en-US" sz="1400" i="1" dirty="0"/>
                  <a:t> </a:t>
                </a:r>
                <a14:m>
                  <m:oMath xmlns:m="http://schemas.openxmlformats.org/officeDocument/2006/math">
                    <m:r>
                      <a:rPr lang="en-US" sz="1800" i="1">
                        <a:latin typeface="Cambria Math" panose="02040503050406030204" pitchFamily="18" charset="0"/>
                        <a:ea typeface="Cambria Math" panose="02040503050406030204" pitchFamily="18" charset="0"/>
                      </a:rPr>
                      <m:t>≈ </m:t>
                    </m:r>
                    <m:f>
                      <m:fPr>
                        <m:ctrlPr>
                          <a:rPr lang="en-US" sz="1800" i="1">
                            <a:latin typeface="Cambria Math" panose="02040503050406030204" pitchFamily="18" charset="0"/>
                            <a:ea typeface="Cambria Math" panose="02040503050406030204" pitchFamily="18" charset="0"/>
                          </a:rPr>
                        </m:ctrlPr>
                      </m:fPr>
                      <m:num>
                        <m:r>
                          <a:rPr lang="en-US" sz="1800" i="1">
                            <a:latin typeface="Cambria Math" panose="02040503050406030204" pitchFamily="18" charset="0"/>
                            <a:ea typeface="Cambria Math" panose="02040503050406030204" pitchFamily="18" charset="0"/>
                          </a:rPr>
                          <m:t>𝐾</m:t>
                        </m:r>
                      </m:num>
                      <m:den>
                        <m:r>
                          <a:rPr lang="en-US" sz="1800" i="1">
                            <a:latin typeface="Cambria Math" panose="02040503050406030204" pitchFamily="18" charset="0"/>
                            <a:ea typeface="Cambria Math" panose="02040503050406030204" pitchFamily="18" charset="0"/>
                          </a:rPr>
                          <m:t>∆</m:t>
                        </m:r>
                        <m:r>
                          <a:rPr lang="en-US" sz="1800" i="1">
                            <a:latin typeface="Cambria Math" panose="02040503050406030204" pitchFamily="18" charset="0"/>
                            <a:ea typeface="Cambria Math" panose="02040503050406030204" pitchFamily="18" charset="0"/>
                          </a:rPr>
                          <m:t>𝑡</m:t>
                        </m:r>
                      </m:den>
                    </m:f>
                  </m:oMath>
                </a14:m>
                <a:endParaRPr lang="en-US" sz="1800" dirty="0"/>
              </a:p>
              <a:p>
                <a:pPr marL="457200" lvl="1" indent="0">
                  <a:lnSpc>
                    <a:spcPct val="100000"/>
                  </a:lnSpc>
                  <a:spcBef>
                    <a:spcPts val="0"/>
                  </a:spcBef>
                  <a:buNone/>
                </a:pPr>
                <a:r>
                  <a:rPr lang="en-US" sz="1200" dirty="0">
                    <a:ea typeface="Cambria Math" panose="02040503050406030204" pitchFamily="18" charset="0"/>
                  </a:rPr>
                  <a:t>                 </a:t>
                </a:r>
                <a14:m>
                  <m:oMath xmlns:m="http://schemas.openxmlformats.org/officeDocument/2006/math">
                    <m:r>
                      <a:rPr lang="en-US" sz="1200">
                        <a:latin typeface="Cambria Math" panose="02040503050406030204" pitchFamily="18" charset="0"/>
                        <a:ea typeface="Cambria Math" panose="02040503050406030204" pitchFamily="18" charset="0"/>
                      </a:rPr>
                      <m:t>           </m:t>
                    </m:r>
                    <m:r>
                      <a:rPr lang="en-US" sz="1200" i="1">
                        <a:latin typeface="Cambria Math" panose="02040503050406030204" pitchFamily="18" charset="0"/>
                        <a:ea typeface="Cambria Math" panose="02040503050406030204" pitchFamily="18" charset="0"/>
                      </a:rPr>
                      <m:t>∆</m:t>
                    </m:r>
                  </m:oMath>
                </a14:m>
                <a:r>
                  <a:rPr lang="en-US" sz="1200" i="1" dirty="0"/>
                  <a:t>t = time step (hr)</a:t>
                </a:r>
              </a:p>
              <a:p>
                <a:pPr>
                  <a:lnSpc>
                    <a:spcPct val="100000"/>
                  </a:lnSpc>
                  <a:spcBef>
                    <a:spcPts val="0"/>
                  </a:spcBef>
                </a:pPr>
                <a:endParaRPr lang="en-US" sz="1000" dirty="0"/>
              </a:p>
              <a:p>
                <a:pPr marL="0" indent="0">
                  <a:lnSpc>
                    <a:spcPct val="100000"/>
                  </a:lnSpc>
                  <a:spcBef>
                    <a:spcPts val="0"/>
                  </a:spcBef>
                  <a:buNone/>
                </a:pPr>
                <a:endParaRPr lang="en-US" sz="1700" dirty="0"/>
              </a:p>
              <a:p>
                <a:pPr marL="457200" lvl="1" indent="0">
                  <a:lnSpc>
                    <a:spcPct val="100000"/>
                  </a:lnSpc>
                  <a:spcBef>
                    <a:spcPts val="0"/>
                  </a:spcBef>
                  <a:buNone/>
                </a:pPr>
                <a:endParaRPr lang="en-US" sz="1700" dirty="0"/>
              </a:p>
            </p:txBody>
          </p:sp>
        </mc:Choice>
        <mc:Fallback xmlns="">
          <p:sp>
            <p:nvSpPr>
              <p:cNvPr id="19" name="Content Placeholder 2">
                <a:extLst>
                  <a:ext uri="{FF2B5EF4-FFF2-40B4-BE49-F238E27FC236}">
                    <a16:creationId xmlns:a16="http://schemas.microsoft.com/office/drawing/2014/main" id="{1612DBAF-9A64-476E-BC8C-F22BBB8AA0C3}"/>
                  </a:ext>
                </a:extLst>
              </p:cNvPr>
              <p:cNvSpPr>
                <a:spLocks noGrp="1" noRot="1" noChangeAspect="1" noMove="1" noResize="1" noEditPoints="1" noAdjustHandles="1" noChangeArrowheads="1" noChangeShapeType="1" noTextEdit="1"/>
              </p:cNvSpPr>
              <p:nvPr>
                <p:ph idx="1"/>
              </p:nvPr>
            </p:nvSpPr>
            <p:spPr>
              <a:xfrm>
                <a:off x="386080" y="1325223"/>
                <a:ext cx="5852890" cy="5550862"/>
              </a:xfrm>
              <a:blipFill>
                <a:blip r:embed="rId3"/>
                <a:stretch>
                  <a:fillRect l="-1354" t="-659" r="-1146"/>
                </a:stretch>
              </a:blipFill>
            </p:spPr>
            <p:txBody>
              <a:bodyPr/>
              <a:lstStyle/>
              <a:p>
                <a:r>
                  <a:rPr lang="en-US">
                    <a:noFill/>
                  </a:rPr>
                  <a:t> </a:t>
                </a:r>
              </a:p>
            </p:txBody>
          </p:sp>
        </mc:Fallback>
      </mc:AlternateContent>
      <p:sp>
        <p:nvSpPr>
          <p:cNvPr id="2" name="Title 1">
            <a:extLst>
              <a:ext uri="{FF2B5EF4-FFF2-40B4-BE49-F238E27FC236}">
                <a16:creationId xmlns:a16="http://schemas.microsoft.com/office/drawing/2014/main" id="{5D8EB928-AE09-40D0-9A1E-8142C2B1DD77}"/>
              </a:ext>
            </a:extLst>
          </p:cNvPr>
          <p:cNvSpPr>
            <a:spLocks noGrp="1"/>
          </p:cNvSpPr>
          <p:nvPr>
            <p:ph type="title"/>
          </p:nvPr>
        </p:nvSpPr>
        <p:spPr>
          <a:xfrm>
            <a:off x="1838706" y="166458"/>
            <a:ext cx="8573262" cy="760134"/>
          </a:xfrm>
        </p:spPr>
        <p:txBody>
          <a:bodyPr anchor="b">
            <a:normAutofit/>
          </a:bodyPr>
          <a:lstStyle/>
          <a:p>
            <a:r>
              <a:rPr lang="en-US" sz="4050" i="1" dirty="0"/>
              <a:t>Initial Model Parameters - Routing</a:t>
            </a:r>
          </a:p>
        </p:txBody>
      </p:sp>
      <p:pic>
        <p:nvPicPr>
          <p:cNvPr id="9218" name="Picture 2">
            <a:extLst>
              <a:ext uri="{FF2B5EF4-FFF2-40B4-BE49-F238E27FC236}">
                <a16:creationId xmlns:a16="http://schemas.microsoft.com/office/drawing/2014/main" id="{CA4C5AAD-3B8D-4363-A000-16A543D9363E}"/>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l="-2095" r="4337"/>
          <a:stretch/>
        </p:blipFill>
        <p:spPr bwMode="auto">
          <a:xfrm>
            <a:off x="6736081" y="1325223"/>
            <a:ext cx="4232089" cy="2103777"/>
          </a:xfrm>
          <a:prstGeom prst="rect">
            <a:avLst/>
          </a:prstGeom>
          <a:noFill/>
          <a:ln>
            <a:solidFill>
              <a:schemeClr val="tx1"/>
            </a:solid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pic>
        <p:nvPicPr>
          <p:cNvPr id="9220" name="Picture 4">
            <a:extLst>
              <a:ext uri="{FF2B5EF4-FFF2-40B4-BE49-F238E27FC236}">
                <a16:creationId xmlns:a16="http://schemas.microsoft.com/office/drawing/2014/main" id="{C933AF4A-89F2-4C05-8573-DB4EAFE7B1C3}"/>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l="7570" t="27031" r="8637" b="20326"/>
          <a:stretch/>
        </p:blipFill>
        <p:spPr bwMode="auto">
          <a:xfrm>
            <a:off x="6736081" y="4074160"/>
            <a:ext cx="3809914" cy="1960880"/>
          </a:xfrm>
          <a:prstGeom prst="rect">
            <a:avLst/>
          </a:prstGeom>
          <a:noFill/>
          <a:ln>
            <a:solidFill>
              <a:schemeClr val="tx1"/>
            </a:solid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9998601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79E72C47-AA9F-4BAF-91F5-83E276EFBB2F}"/>
              </a:ext>
            </a:extLst>
          </p:cNvPr>
          <p:cNvSpPr>
            <a:spLocks noGrp="1"/>
          </p:cNvSpPr>
          <p:nvPr>
            <p:ph type="title"/>
          </p:nvPr>
        </p:nvSpPr>
        <p:spPr/>
        <p:txBody>
          <a:bodyPr/>
          <a:lstStyle/>
          <a:p>
            <a:r>
              <a:rPr lang="en-US" dirty="0"/>
              <a:t>Calibration Metrics</a:t>
            </a:r>
          </a:p>
        </p:txBody>
      </p:sp>
      <p:sp>
        <p:nvSpPr>
          <p:cNvPr id="2" name="Text Placeholder 1">
            <a:extLst>
              <a:ext uri="{FF2B5EF4-FFF2-40B4-BE49-F238E27FC236}">
                <a16:creationId xmlns:a16="http://schemas.microsoft.com/office/drawing/2014/main" id="{8D5B1B27-4525-8D50-025F-D6C9EDBA4C03}"/>
              </a:ext>
            </a:extLst>
          </p:cNvPr>
          <p:cNvSpPr>
            <a:spLocks noGrp="1"/>
          </p:cNvSpPr>
          <p:nvPr>
            <p:ph type="body" idx="1"/>
          </p:nvPr>
        </p:nvSpPr>
        <p:spPr/>
        <p:txBody>
          <a:bodyPr/>
          <a:lstStyle/>
          <a:p>
            <a:endParaRPr lang="en-US"/>
          </a:p>
        </p:txBody>
      </p:sp>
    </p:spTree>
    <p:extLst>
      <p:ext uri="{BB962C8B-B14F-4D97-AF65-F5344CB8AC3E}">
        <p14:creationId xmlns:p14="http://schemas.microsoft.com/office/powerpoint/2010/main" val="283094711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784662D5-6CE5-4998-B9EA-E384D95835E5}"/>
              </a:ext>
            </a:extLst>
          </p:cNvPr>
          <p:cNvPicPr>
            <a:picLocks noChangeAspect="1"/>
          </p:cNvPicPr>
          <p:nvPr/>
        </p:nvPicPr>
        <p:blipFill>
          <a:blip r:embed="rId3"/>
          <a:stretch>
            <a:fillRect/>
          </a:stretch>
        </p:blipFill>
        <p:spPr>
          <a:xfrm>
            <a:off x="1524001" y="0"/>
            <a:ext cx="3560065" cy="6858000"/>
          </a:xfrm>
          <a:prstGeom prst="rect">
            <a:avLst/>
          </a:prstGeom>
        </p:spPr>
      </p:pic>
      <p:sp>
        <p:nvSpPr>
          <p:cNvPr id="3" name="Content Placeholder 2">
            <a:extLst>
              <a:ext uri="{FF2B5EF4-FFF2-40B4-BE49-F238E27FC236}">
                <a16:creationId xmlns:a16="http://schemas.microsoft.com/office/drawing/2014/main" id="{3CE19EF2-6F12-4047-AD67-C67CFF1AAD6C}"/>
              </a:ext>
            </a:extLst>
          </p:cNvPr>
          <p:cNvSpPr>
            <a:spLocks noGrp="1"/>
          </p:cNvSpPr>
          <p:nvPr>
            <p:ph idx="1"/>
          </p:nvPr>
        </p:nvSpPr>
        <p:spPr>
          <a:xfrm>
            <a:off x="5497322" y="2887218"/>
            <a:ext cx="5170678" cy="2612898"/>
          </a:xfrm>
        </p:spPr>
        <p:txBody>
          <a:bodyPr>
            <a:normAutofit/>
          </a:bodyPr>
          <a:lstStyle/>
          <a:p>
            <a:r>
              <a:rPr lang="en-US" sz="2400" dirty="0"/>
              <a:t>Goals Vary by Project Objective</a:t>
            </a:r>
          </a:p>
          <a:p>
            <a:r>
              <a:rPr lang="en-US" sz="2400" dirty="0"/>
              <a:t>Goal Examples:</a:t>
            </a:r>
          </a:p>
          <a:p>
            <a:pPr lvl="1"/>
            <a:r>
              <a:rPr lang="en-US" sz="2000" dirty="0"/>
              <a:t>Quantitative Goodness-of-Fit </a:t>
            </a:r>
          </a:p>
          <a:p>
            <a:pPr lvl="2"/>
            <a:r>
              <a:rPr lang="en-US" sz="1900" i="1" dirty="0"/>
              <a:t>Statistics</a:t>
            </a:r>
          </a:p>
          <a:p>
            <a:pPr lvl="1"/>
            <a:r>
              <a:rPr lang="en-US" sz="2000" dirty="0"/>
              <a:t>Timing</a:t>
            </a:r>
          </a:p>
          <a:p>
            <a:pPr lvl="1"/>
            <a:r>
              <a:rPr lang="en-US" sz="2000" dirty="0"/>
              <a:t>Volume</a:t>
            </a:r>
          </a:p>
          <a:p>
            <a:pPr lvl="1"/>
            <a:r>
              <a:rPr lang="en-US" sz="2000" dirty="0"/>
              <a:t>Magnitude</a:t>
            </a:r>
          </a:p>
          <a:p>
            <a:pPr lvl="2"/>
            <a:endParaRPr lang="en-US" sz="1650" dirty="0"/>
          </a:p>
          <a:p>
            <a:pPr lvl="2"/>
            <a:endParaRPr lang="en-US" sz="1650" dirty="0"/>
          </a:p>
          <a:p>
            <a:pPr lvl="1"/>
            <a:endParaRPr lang="en-US" sz="1650" dirty="0"/>
          </a:p>
          <a:p>
            <a:pPr lvl="1"/>
            <a:endParaRPr lang="en-US" sz="1650" dirty="0"/>
          </a:p>
          <a:p>
            <a:endParaRPr lang="en-US" sz="1650" dirty="0"/>
          </a:p>
        </p:txBody>
      </p:sp>
      <p:sp>
        <p:nvSpPr>
          <p:cNvPr id="2" name="Title 1">
            <a:extLst>
              <a:ext uri="{FF2B5EF4-FFF2-40B4-BE49-F238E27FC236}">
                <a16:creationId xmlns:a16="http://schemas.microsoft.com/office/drawing/2014/main" id="{F450DA3C-3DB0-4596-A30F-4B9E7143C0AC}"/>
              </a:ext>
            </a:extLst>
          </p:cNvPr>
          <p:cNvSpPr>
            <a:spLocks noGrp="1"/>
          </p:cNvSpPr>
          <p:nvPr>
            <p:ph type="title"/>
          </p:nvPr>
        </p:nvSpPr>
        <p:spPr>
          <a:xfrm>
            <a:off x="5497321" y="1104138"/>
            <a:ext cx="5170678" cy="1337310"/>
          </a:xfrm>
        </p:spPr>
        <p:txBody>
          <a:bodyPr anchor="b">
            <a:normAutofit/>
          </a:bodyPr>
          <a:lstStyle/>
          <a:p>
            <a:r>
              <a:rPr lang="en-US" i="1" dirty="0"/>
              <a:t>Setting </a:t>
            </a:r>
            <a:br>
              <a:rPr lang="en-US" i="1" dirty="0"/>
            </a:br>
            <a:r>
              <a:rPr lang="en-US" i="1" dirty="0"/>
              <a:t>Calibration Goals</a:t>
            </a:r>
            <a:endParaRPr lang="en-US" dirty="0"/>
          </a:p>
        </p:txBody>
      </p:sp>
    </p:spTree>
    <p:extLst>
      <p:ext uri="{BB962C8B-B14F-4D97-AF65-F5344CB8AC3E}">
        <p14:creationId xmlns:p14="http://schemas.microsoft.com/office/powerpoint/2010/main" val="65167739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96253" y="0"/>
            <a:ext cx="7596154" cy="1325563"/>
          </a:xfrm>
        </p:spPr>
        <p:txBody>
          <a:bodyPr/>
          <a:lstStyle/>
          <a:p>
            <a:r>
              <a:rPr lang="en-US" dirty="0"/>
              <a:t>Statistics – Performance Ratings</a:t>
            </a:r>
          </a:p>
        </p:txBody>
      </p:sp>
      <p:pic>
        <p:nvPicPr>
          <p:cNvPr id="4" name="Picture 3">
            <a:extLst>
              <a:ext uri="{FF2B5EF4-FFF2-40B4-BE49-F238E27FC236}">
                <a16:creationId xmlns:a16="http://schemas.microsoft.com/office/drawing/2014/main" id="{600198FB-77D8-40F1-CB70-4BE6C9614730}"/>
              </a:ext>
            </a:extLst>
          </p:cNvPr>
          <p:cNvPicPr>
            <a:picLocks noChangeAspect="1"/>
          </p:cNvPicPr>
          <p:nvPr/>
        </p:nvPicPr>
        <p:blipFill>
          <a:blip r:embed="rId3"/>
          <a:stretch>
            <a:fillRect/>
          </a:stretch>
        </p:blipFill>
        <p:spPr>
          <a:xfrm>
            <a:off x="2025000" y="1072506"/>
            <a:ext cx="8257510" cy="3171542"/>
          </a:xfrm>
          <a:prstGeom prst="rect">
            <a:avLst/>
          </a:prstGeom>
        </p:spPr>
      </p:pic>
      <p:pic>
        <p:nvPicPr>
          <p:cNvPr id="6" name="Picture 5">
            <a:extLst>
              <a:ext uri="{FF2B5EF4-FFF2-40B4-BE49-F238E27FC236}">
                <a16:creationId xmlns:a16="http://schemas.microsoft.com/office/drawing/2014/main" id="{88929BB8-092F-30B9-E189-0D8E0796D56F}"/>
              </a:ext>
            </a:extLst>
          </p:cNvPr>
          <p:cNvPicPr>
            <a:picLocks noChangeAspect="1"/>
          </p:cNvPicPr>
          <p:nvPr/>
        </p:nvPicPr>
        <p:blipFill>
          <a:blip r:embed="rId4"/>
          <a:stretch>
            <a:fillRect/>
          </a:stretch>
        </p:blipFill>
        <p:spPr>
          <a:xfrm>
            <a:off x="2025000" y="4837757"/>
            <a:ext cx="8257510" cy="1466144"/>
          </a:xfrm>
          <a:prstGeom prst="rect">
            <a:avLst/>
          </a:prstGeom>
        </p:spPr>
      </p:pic>
      <p:sp>
        <p:nvSpPr>
          <p:cNvPr id="7" name="TextBox 6">
            <a:extLst>
              <a:ext uri="{FF2B5EF4-FFF2-40B4-BE49-F238E27FC236}">
                <a16:creationId xmlns:a16="http://schemas.microsoft.com/office/drawing/2014/main" id="{B24FC82B-2187-CFBE-EE13-3ED9429AFAD1}"/>
              </a:ext>
            </a:extLst>
          </p:cNvPr>
          <p:cNvSpPr txBox="1"/>
          <p:nvPr/>
        </p:nvSpPr>
        <p:spPr>
          <a:xfrm>
            <a:off x="1909490" y="4244048"/>
            <a:ext cx="1389291" cy="276999"/>
          </a:xfrm>
          <a:prstGeom prst="rect">
            <a:avLst/>
          </a:prstGeom>
          <a:noFill/>
        </p:spPr>
        <p:txBody>
          <a:bodyPr wrap="none" rtlCol="0">
            <a:spAutoFit/>
          </a:bodyPr>
          <a:lstStyle/>
          <a:p>
            <a:r>
              <a:rPr lang="en-US" sz="1200" dirty="0" err="1"/>
              <a:t>Moriasi</a:t>
            </a:r>
            <a:r>
              <a:rPr lang="en-US" sz="1200" dirty="0"/>
              <a:t> et al., 2015</a:t>
            </a:r>
          </a:p>
        </p:txBody>
      </p:sp>
      <p:sp>
        <p:nvSpPr>
          <p:cNvPr id="8" name="TextBox 7">
            <a:extLst>
              <a:ext uri="{FF2B5EF4-FFF2-40B4-BE49-F238E27FC236}">
                <a16:creationId xmlns:a16="http://schemas.microsoft.com/office/drawing/2014/main" id="{8B0B6FE8-7A38-DB86-247C-17179A34E4C0}"/>
              </a:ext>
            </a:extLst>
          </p:cNvPr>
          <p:cNvSpPr txBox="1"/>
          <p:nvPr/>
        </p:nvSpPr>
        <p:spPr>
          <a:xfrm>
            <a:off x="1901608" y="6308209"/>
            <a:ext cx="1389291" cy="276999"/>
          </a:xfrm>
          <a:prstGeom prst="rect">
            <a:avLst/>
          </a:prstGeom>
          <a:noFill/>
        </p:spPr>
        <p:txBody>
          <a:bodyPr wrap="none" rtlCol="0">
            <a:spAutoFit/>
          </a:bodyPr>
          <a:lstStyle/>
          <a:p>
            <a:r>
              <a:rPr lang="en-US" sz="1200" dirty="0" err="1"/>
              <a:t>Moriasi</a:t>
            </a:r>
            <a:r>
              <a:rPr lang="en-US" sz="1200" dirty="0"/>
              <a:t> et al., 2007</a:t>
            </a:r>
          </a:p>
        </p:txBody>
      </p:sp>
    </p:spTree>
    <p:extLst>
      <p:ext uri="{BB962C8B-B14F-4D97-AF65-F5344CB8AC3E}">
        <p14:creationId xmlns:p14="http://schemas.microsoft.com/office/powerpoint/2010/main" val="211804000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D28B8C72-B421-40CD-9D6B-26CEF94F8D56}"/>
              </a:ext>
            </a:extLst>
          </p:cNvPr>
          <p:cNvPicPr>
            <a:picLocks noChangeAspect="1"/>
          </p:cNvPicPr>
          <p:nvPr/>
        </p:nvPicPr>
        <p:blipFill>
          <a:blip r:embed="rId3"/>
          <a:stretch>
            <a:fillRect/>
          </a:stretch>
        </p:blipFill>
        <p:spPr>
          <a:xfrm>
            <a:off x="3720670" y="764749"/>
            <a:ext cx="7013950" cy="5614254"/>
          </a:xfrm>
          <a:prstGeom prst="rect">
            <a:avLst/>
          </a:prstGeom>
        </p:spPr>
      </p:pic>
      <p:pic>
        <p:nvPicPr>
          <p:cNvPr id="13" name="Picture 12">
            <a:extLst>
              <a:ext uri="{FF2B5EF4-FFF2-40B4-BE49-F238E27FC236}">
                <a16:creationId xmlns:a16="http://schemas.microsoft.com/office/drawing/2014/main" id="{9C3EEB58-11A7-BECF-9872-7C92A1E859C0}"/>
              </a:ext>
            </a:extLst>
          </p:cNvPr>
          <p:cNvPicPr>
            <a:picLocks noChangeAspect="1"/>
          </p:cNvPicPr>
          <p:nvPr/>
        </p:nvPicPr>
        <p:blipFill>
          <a:blip r:embed="rId4"/>
          <a:stretch>
            <a:fillRect/>
          </a:stretch>
        </p:blipFill>
        <p:spPr>
          <a:xfrm>
            <a:off x="1685436" y="837425"/>
            <a:ext cx="5104762" cy="3085714"/>
          </a:xfrm>
          <a:prstGeom prst="rect">
            <a:avLst/>
          </a:prstGeom>
        </p:spPr>
      </p:pic>
      <p:sp>
        <p:nvSpPr>
          <p:cNvPr id="4" name="Rectangle 3">
            <a:extLst>
              <a:ext uri="{FF2B5EF4-FFF2-40B4-BE49-F238E27FC236}">
                <a16:creationId xmlns:a16="http://schemas.microsoft.com/office/drawing/2014/main" id="{294A539D-F872-4F7E-B265-8525A78CB9A7}"/>
              </a:ext>
            </a:extLst>
          </p:cNvPr>
          <p:cNvSpPr/>
          <p:nvPr/>
        </p:nvSpPr>
        <p:spPr>
          <a:xfrm>
            <a:off x="9448315" y="4754684"/>
            <a:ext cx="1187229" cy="239714"/>
          </a:xfrm>
          <a:prstGeom prst="rect">
            <a:avLst/>
          </a:prstGeom>
          <a:noFill/>
          <a:ln w="285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5" name="Oval 4">
            <a:extLst>
              <a:ext uri="{FF2B5EF4-FFF2-40B4-BE49-F238E27FC236}">
                <a16:creationId xmlns:a16="http://schemas.microsoft.com/office/drawing/2014/main" id="{149A09AA-09DA-43C3-84DA-A8405D01CFB0}"/>
              </a:ext>
            </a:extLst>
          </p:cNvPr>
          <p:cNvSpPr/>
          <p:nvPr/>
        </p:nvSpPr>
        <p:spPr>
          <a:xfrm>
            <a:off x="7637411" y="3747507"/>
            <a:ext cx="299224" cy="301752"/>
          </a:xfrm>
          <a:prstGeom prst="ellipse">
            <a:avLst/>
          </a:prstGeom>
          <a:noFill/>
          <a:ln w="28575">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solidFill>
                <a:srgbClr val="00B0F0"/>
              </a:solidFill>
            </a:endParaRPr>
          </a:p>
        </p:txBody>
      </p:sp>
      <p:sp>
        <p:nvSpPr>
          <p:cNvPr id="6" name="TextBox 5">
            <a:extLst>
              <a:ext uri="{FF2B5EF4-FFF2-40B4-BE49-F238E27FC236}">
                <a16:creationId xmlns:a16="http://schemas.microsoft.com/office/drawing/2014/main" id="{4C53F70C-6662-4CF5-B61B-8867E47A30B8}"/>
              </a:ext>
            </a:extLst>
          </p:cNvPr>
          <p:cNvSpPr txBox="1"/>
          <p:nvPr/>
        </p:nvSpPr>
        <p:spPr>
          <a:xfrm>
            <a:off x="6457980" y="3951654"/>
            <a:ext cx="1438259" cy="276999"/>
          </a:xfrm>
          <a:prstGeom prst="rect">
            <a:avLst/>
          </a:prstGeom>
          <a:noFill/>
        </p:spPr>
        <p:txBody>
          <a:bodyPr wrap="square" rtlCol="0">
            <a:spAutoFit/>
          </a:bodyPr>
          <a:lstStyle/>
          <a:p>
            <a:pPr algn="ctr"/>
            <a:r>
              <a:rPr lang="en-US" b="1" i="1" dirty="0">
                <a:solidFill>
                  <a:srgbClr val="00B0F0"/>
                </a:solidFill>
              </a:rPr>
              <a:t>Right-Click!</a:t>
            </a:r>
          </a:p>
        </p:txBody>
      </p:sp>
      <p:cxnSp>
        <p:nvCxnSpPr>
          <p:cNvPr id="7" name="Straight Arrow Connector 6">
            <a:extLst>
              <a:ext uri="{FF2B5EF4-FFF2-40B4-BE49-F238E27FC236}">
                <a16:creationId xmlns:a16="http://schemas.microsoft.com/office/drawing/2014/main" id="{BBA10F41-9C39-4D64-B970-D429C8613FDF}"/>
              </a:ext>
            </a:extLst>
          </p:cNvPr>
          <p:cNvCxnSpPr>
            <a:cxnSpLocks/>
          </p:cNvCxnSpPr>
          <p:nvPr/>
        </p:nvCxnSpPr>
        <p:spPr>
          <a:xfrm flipH="1" flipV="1">
            <a:off x="6850117" y="2474082"/>
            <a:ext cx="3191812" cy="2166134"/>
          </a:xfrm>
          <a:prstGeom prst="straightConnector1">
            <a:avLst/>
          </a:prstGeom>
          <a:ln w="38100">
            <a:solidFill>
              <a:srgbClr val="C00000"/>
            </a:solidFill>
            <a:tailEnd type="triangle"/>
          </a:ln>
        </p:spPr>
        <p:style>
          <a:lnRef idx="1">
            <a:schemeClr val="accent1"/>
          </a:lnRef>
          <a:fillRef idx="0">
            <a:schemeClr val="accent1"/>
          </a:fillRef>
          <a:effectRef idx="0">
            <a:schemeClr val="accent1"/>
          </a:effectRef>
          <a:fontRef idx="minor">
            <a:schemeClr val="tx1"/>
          </a:fontRef>
        </p:style>
      </p:cxnSp>
      <p:sp>
        <p:nvSpPr>
          <p:cNvPr id="8" name="Rectangle 7">
            <a:extLst>
              <a:ext uri="{FF2B5EF4-FFF2-40B4-BE49-F238E27FC236}">
                <a16:creationId xmlns:a16="http://schemas.microsoft.com/office/drawing/2014/main" id="{7D5C2685-1A13-4B31-B3D2-0816F67AD5D9}"/>
              </a:ext>
            </a:extLst>
          </p:cNvPr>
          <p:cNvSpPr/>
          <p:nvPr/>
        </p:nvSpPr>
        <p:spPr>
          <a:xfrm>
            <a:off x="1940765" y="3396244"/>
            <a:ext cx="4289366" cy="351263"/>
          </a:xfrm>
          <a:prstGeom prst="rect">
            <a:avLst/>
          </a:prstGeom>
          <a:noFill/>
          <a:ln w="285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9" name="Title 1">
            <a:extLst>
              <a:ext uri="{FF2B5EF4-FFF2-40B4-BE49-F238E27FC236}">
                <a16:creationId xmlns:a16="http://schemas.microsoft.com/office/drawing/2014/main" id="{46548797-EC76-404C-92D4-F1D343BD4C87}"/>
              </a:ext>
            </a:extLst>
          </p:cNvPr>
          <p:cNvSpPr txBox="1">
            <a:spLocks/>
          </p:cNvSpPr>
          <p:nvPr/>
        </p:nvSpPr>
        <p:spPr>
          <a:xfrm>
            <a:off x="1806634" y="47672"/>
            <a:ext cx="8573262" cy="760134"/>
          </a:xfrm>
          <a:prstGeom prst="rect">
            <a:avLst/>
          </a:prstGeom>
          <a:noFill/>
        </p:spPr>
        <p:txBody>
          <a:bodyPr vert="horz" lIns="91440" tIns="45720" rIns="91440" bIns="45720" rtlCol="0" anchor="b">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4050" i="1" dirty="0"/>
              <a:t>Calibration Goals</a:t>
            </a:r>
            <a:endParaRPr lang="en-US" sz="4050" dirty="0"/>
          </a:p>
        </p:txBody>
      </p:sp>
    </p:spTree>
    <p:extLst>
      <p:ext uri="{BB962C8B-B14F-4D97-AF65-F5344CB8AC3E}">
        <p14:creationId xmlns:p14="http://schemas.microsoft.com/office/powerpoint/2010/main" val="37123234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712C9EF2-736E-F68A-C2F4-6C4147A82A53}"/>
              </a:ext>
            </a:extLst>
          </p:cNvPr>
          <p:cNvPicPr>
            <a:picLocks noChangeAspect="1"/>
          </p:cNvPicPr>
          <p:nvPr/>
        </p:nvPicPr>
        <p:blipFill>
          <a:blip r:embed="rId3"/>
          <a:stretch>
            <a:fillRect/>
          </a:stretch>
        </p:blipFill>
        <p:spPr>
          <a:xfrm>
            <a:off x="1966855" y="1294756"/>
            <a:ext cx="5104762" cy="3085714"/>
          </a:xfrm>
          <a:prstGeom prst="rect">
            <a:avLst/>
          </a:prstGeom>
        </p:spPr>
      </p:pic>
      <p:sp>
        <p:nvSpPr>
          <p:cNvPr id="21" name="Rectangle 20">
            <a:extLst>
              <a:ext uri="{FF2B5EF4-FFF2-40B4-BE49-F238E27FC236}">
                <a16:creationId xmlns:a16="http://schemas.microsoft.com/office/drawing/2014/main" id="{2482BBF5-B3BB-4E9D-B9A0-1D2CE01F4249}"/>
              </a:ext>
            </a:extLst>
          </p:cNvPr>
          <p:cNvSpPr/>
          <p:nvPr/>
        </p:nvSpPr>
        <p:spPr>
          <a:xfrm>
            <a:off x="2175272" y="3842655"/>
            <a:ext cx="4130278" cy="351263"/>
          </a:xfrm>
          <a:prstGeom prst="rect">
            <a:avLst/>
          </a:prstGeom>
          <a:noFill/>
          <a:ln w="285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cxnSp>
        <p:nvCxnSpPr>
          <p:cNvPr id="22" name="Straight Arrow Connector 21">
            <a:extLst>
              <a:ext uri="{FF2B5EF4-FFF2-40B4-BE49-F238E27FC236}">
                <a16:creationId xmlns:a16="http://schemas.microsoft.com/office/drawing/2014/main" id="{BBE804D8-3636-42EF-85BE-6D37C23202A2}"/>
              </a:ext>
            </a:extLst>
          </p:cNvPr>
          <p:cNvCxnSpPr>
            <a:cxnSpLocks/>
          </p:cNvCxnSpPr>
          <p:nvPr/>
        </p:nvCxnSpPr>
        <p:spPr>
          <a:xfrm>
            <a:off x="2628901" y="5563243"/>
            <a:ext cx="844749" cy="0"/>
          </a:xfrm>
          <a:prstGeom prst="straightConnector1">
            <a:avLst/>
          </a:prstGeom>
          <a:ln w="38100">
            <a:solidFill>
              <a:srgbClr val="C00000"/>
            </a:solidFill>
            <a:tailEnd type="triangle"/>
          </a:ln>
        </p:spPr>
        <p:style>
          <a:lnRef idx="1">
            <a:schemeClr val="accent1"/>
          </a:lnRef>
          <a:fillRef idx="0">
            <a:schemeClr val="accent1"/>
          </a:fillRef>
          <a:effectRef idx="0">
            <a:schemeClr val="accent1"/>
          </a:effectRef>
          <a:fontRef idx="minor">
            <a:schemeClr val="tx1"/>
          </a:fontRef>
        </p:style>
      </p:cxnSp>
      <p:cxnSp>
        <p:nvCxnSpPr>
          <p:cNvPr id="23" name="Straight Arrow Connector 22">
            <a:extLst>
              <a:ext uri="{FF2B5EF4-FFF2-40B4-BE49-F238E27FC236}">
                <a16:creationId xmlns:a16="http://schemas.microsoft.com/office/drawing/2014/main" id="{82B1E2CE-536F-4DAB-B0D6-1DC8DC7C4E3F}"/>
              </a:ext>
            </a:extLst>
          </p:cNvPr>
          <p:cNvCxnSpPr>
            <a:cxnSpLocks/>
          </p:cNvCxnSpPr>
          <p:nvPr/>
        </p:nvCxnSpPr>
        <p:spPr>
          <a:xfrm flipV="1">
            <a:off x="2659566" y="4200191"/>
            <a:ext cx="0" cy="1363052"/>
          </a:xfrm>
          <a:prstGeom prst="straightConnector1">
            <a:avLst/>
          </a:prstGeom>
          <a:ln w="38100">
            <a:solidFill>
              <a:srgbClr val="C00000"/>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pic>
        <p:nvPicPr>
          <p:cNvPr id="26" name="Picture 2" descr="Image result for thumbs up and down">
            <a:extLst>
              <a:ext uri="{FF2B5EF4-FFF2-40B4-BE49-F238E27FC236}">
                <a16:creationId xmlns:a16="http://schemas.microsoft.com/office/drawing/2014/main" id="{4733EFBD-FBAF-42CC-A9F3-E68BD148E29C}"/>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t="25500" r="53364" b="30500"/>
          <a:stretch/>
        </p:blipFill>
        <p:spPr bwMode="auto">
          <a:xfrm flipH="1">
            <a:off x="7646513" y="1281704"/>
            <a:ext cx="2578632" cy="2560950"/>
          </a:xfrm>
          <a:prstGeom prst="ellipse">
            <a:avLst/>
          </a:prstGeom>
          <a:noFill/>
          <a:extLst>
            <a:ext uri="{909E8E84-426E-40DD-AFC4-6F175D3DCCD1}">
              <a14:hiddenFill xmlns:a14="http://schemas.microsoft.com/office/drawing/2010/main">
                <a:solidFill>
                  <a:srgbClr val="FFFFFF"/>
                </a:solidFill>
              </a14:hiddenFill>
            </a:ext>
          </a:extLst>
        </p:spPr>
      </p:pic>
      <p:sp>
        <p:nvSpPr>
          <p:cNvPr id="27" name="Title 1">
            <a:extLst>
              <a:ext uri="{FF2B5EF4-FFF2-40B4-BE49-F238E27FC236}">
                <a16:creationId xmlns:a16="http://schemas.microsoft.com/office/drawing/2014/main" id="{95EA6729-12F8-423A-8BE3-CB1E174B6FF9}"/>
              </a:ext>
            </a:extLst>
          </p:cNvPr>
          <p:cNvSpPr txBox="1">
            <a:spLocks/>
          </p:cNvSpPr>
          <p:nvPr/>
        </p:nvSpPr>
        <p:spPr>
          <a:xfrm>
            <a:off x="1838706" y="166458"/>
            <a:ext cx="8573262" cy="760134"/>
          </a:xfrm>
          <a:prstGeom prst="rect">
            <a:avLst/>
          </a:prstGeom>
        </p:spPr>
        <p:txBody>
          <a:bodyPr vert="horz" lIns="91440" tIns="45720" rIns="91440" bIns="45720" rtlCol="0" anchor="b">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4050" i="1" dirty="0"/>
              <a:t>Calibration Goals</a:t>
            </a:r>
            <a:endParaRPr lang="en-US" sz="4050" dirty="0"/>
          </a:p>
        </p:txBody>
      </p:sp>
      <p:pic>
        <p:nvPicPr>
          <p:cNvPr id="3" name="Picture 2">
            <a:extLst>
              <a:ext uri="{FF2B5EF4-FFF2-40B4-BE49-F238E27FC236}">
                <a16:creationId xmlns:a16="http://schemas.microsoft.com/office/drawing/2014/main" id="{54E468A8-155D-15D6-AC00-74A39CDE3C9E}"/>
              </a:ext>
            </a:extLst>
          </p:cNvPr>
          <p:cNvPicPr>
            <a:picLocks noChangeAspect="1"/>
          </p:cNvPicPr>
          <p:nvPr/>
        </p:nvPicPr>
        <p:blipFill>
          <a:blip r:embed="rId5"/>
          <a:stretch>
            <a:fillRect/>
          </a:stretch>
        </p:blipFill>
        <p:spPr>
          <a:xfrm>
            <a:off x="3504315" y="4707520"/>
            <a:ext cx="6655895" cy="2024059"/>
          </a:xfrm>
          <a:prstGeom prst="rect">
            <a:avLst/>
          </a:prstGeom>
        </p:spPr>
      </p:pic>
    </p:spTree>
    <p:extLst>
      <p:ext uri="{BB962C8B-B14F-4D97-AF65-F5344CB8AC3E}">
        <p14:creationId xmlns:p14="http://schemas.microsoft.com/office/powerpoint/2010/main" val="133251630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0771BF4C-F9C1-44F3-AE36-08525AAD4B6D}"/>
              </a:ext>
            </a:extLst>
          </p:cNvPr>
          <p:cNvSpPr>
            <a:spLocks noGrp="1"/>
          </p:cNvSpPr>
          <p:nvPr>
            <p:ph type="title"/>
          </p:nvPr>
        </p:nvSpPr>
        <p:spPr/>
        <p:txBody>
          <a:bodyPr/>
          <a:lstStyle/>
          <a:p>
            <a:r>
              <a:rPr lang="en-US" dirty="0"/>
              <a:t>Calibration Theory</a:t>
            </a:r>
          </a:p>
        </p:txBody>
      </p:sp>
      <p:sp>
        <p:nvSpPr>
          <p:cNvPr id="3" name="Text Placeholder 2">
            <a:extLst>
              <a:ext uri="{FF2B5EF4-FFF2-40B4-BE49-F238E27FC236}">
                <a16:creationId xmlns:a16="http://schemas.microsoft.com/office/drawing/2014/main" id="{38F5812F-89E0-BD41-C46D-5C38A04208C2}"/>
              </a:ext>
            </a:extLst>
          </p:cNvPr>
          <p:cNvSpPr>
            <a:spLocks noGrp="1"/>
          </p:cNvSpPr>
          <p:nvPr>
            <p:ph type="body" idx="1"/>
          </p:nvPr>
        </p:nvSpPr>
        <p:spPr/>
        <p:txBody>
          <a:bodyPr/>
          <a:lstStyle/>
          <a:p>
            <a:endParaRPr lang="en-US"/>
          </a:p>
        </p:txBody>
      </p:sp>
    </p:spTree>
    <p:extLst>
      <p:ext uri="{BB962C8B-B14F-4D97-AF65-F5344CB8AC3E}">
        <p14:creationId xmlns:p14="http://schemas.microsoft.com/office/powerpoint/2010/main" val="79143343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363D9640-EEB2-1E76-3602-A6460305660B}"/>
              </a:ext>
            </a:extLst>
          </p:cNvPr>
          <p:cNvPicPr>
            <a:picLocks noChangeAspect="1"/>
          </p:cNvPicPr>
          <p:nvPr/>
        </p:nvPicPr>
        <p:blipFill>
          <a:blip r:embed="rId3"/>
          <a:stretch>
            <a:fillRect/>
          </a:stretch>
        </p:blipFill>
        <p:spPr>
          <a:xfrm>
            <a:off x="2628900" y="1862495"/>
            <a:ext cx="7505381" cy="4536834"/>
          </a:xfrm>
          <a:prstGeom prst="rect">
            <a:avLst/>
          </a:prstGeom>
        </p:spPr>
      </p:pic>
      <p:sp>
        <p:nvSpPr>
          <p:cNvPr id="28" name="Rectangle 27">
            <a:extLst>
              <a:ext uri="{FF2B5EF4-FFF2-40B4-BE49-F238E27FC236}">
                <a16:creationId xmlns:a16="http://schemas.microsoft.com/office/drawing/2014/main" id="{CD366B91-E091-40AD-A547-415F390ED383}"/>
              </a:ext>
            </a:extLst>
          </p:cNvPr>
          <p:cNvSpPr/>
          <p:nvPr/>
        </p:nvSpPr>
        <p:spPr>
          <a:xfrm>
            <a:off x="5825359" y="4271280"/>
            <a:ext cx="3737741" cy="292837"/>
          </a:xfrm>
          <a:prstGeom prst="rect">
            <a:avLst/>
          </a:prstGeom>
          <a:noFill/>
          <a:ln w="285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30" name="Content Placeholder 2">
            <a:extLst>
              <a:ext uri="{FF2B5EF4-FFF2-40B4-BE49-F238E27FC236}">
                <a16:creationId xmlns:a16="http://schemas.microsoft.com/office/drawing/2014/main" id="{45F4FE86-7BDD-4C43-A7A8-CDDB6C4FD78D}"/>
              </a:ext>
            </a:extLst>
          </p:cNvPr>
          <p:cNvSpPr txBox="1">
            <a:spLocks/>
          </p:cNvSpPr>
          <p:nvPr/>
        </p:nvSpPr>
        <p:spPr>
          <a:xfrm>
            <a:off x="1889997" y="809629"/>
            <a:ext cx="6301507" cy="847165"/>
          </a:xfrm>
          <a:prstGeom prst="rect">
            <a:avLst/>
          </a:prstGeom>
        </p:spPr>
        <p:txBody>
          <a:bodyPr/>
          <a:lstStyle>
            <a:lvl1pPr marL="257175" indent="-257175" algn="l" rtl="0" eaLnBrk="1" fontAlgn="base" hangingPunct="1">
              <a:spcBef>
                <a:spcPct val="20000"/>
              </a:spcBef>
              <a:spcAft>
                <a:spcPct val="0"/>
              </a:spcAft>
              <a:buFont typeface="Wingdings" pitchFamily="2" charset="2"/>
              <a:buChar char="§"/>
              <a:defRPr sz="2400">
                <a:solidFill>
                  <a:schemeClr val="tx1"/>
                </a:solidFill>
                <a:latin typeface="+mn-lt"/>
                <a:ea typeface="+mn-ea"/>
                <a:cs typeface="+mn-cs"/>
              </a:defRPr>
            </a:lvl1pPr>
            <a:lvl2pPr marL="557213" indent="-214313" algn="l" rtl="0" eaLnBrk="1" fontAlgn="base" hangingPunct="1">
              <a:spcBef>
                <a:spcPct val="20000"/>
              </a:spcBef>
              <a:spcAft>
                <a:spcPct val="0"/>
              </a:spcAft>
              <a:buSzPct val="75000"/>
              <a:buFont typeface="Arial" charset="0"/>
              <a:buChar char="►"/>
              <a:defRPr sz="2100">
                <a:solidFill>
                  <a:schemeClr val="tx1"/>
                </a:solidFill>
                <a:latin typeface="+mn-lt"/>
              </a:defRPr>
            </a:lvl2pPr>
            <a:lvl3pPr marL="857250" indent="-171450" algn="l" rtl="0" eaLnBrk="1" fontAlgn="base" hangingPunct="1">
              <a:spcBef>
                <a:spcPct val="20000"/>
              </a:spcBef>
              <a:spcAft>
                <a:spcPct val="0"/>
              </a:spcAft>
              <a:buChar char="•"/>
              <a:defRPr sz="1800">
                <a:solidFill>
                  <a:schemeClr val="tx1"/>
                </a:solidFill>
                <a:latin typeface="+mn-lt"/>
              </a:defRPr>
            </a:lvl3pPr>
            <a:lvl4pPr marL="1200150" indent="-171450" algn="l" rtl="0" eaLnBrk="1" fontAlgn="base" hangingPunct="1">
              <a:spcBef>
                <a:spcPct val="20000"/>
              </a:spcBef>
              <a:spcAft>
                <a:spcPct val="0"/>
              </a:spcAft>
              <a:buSzPct val="75000"/>
              <a:buFont typeface="Wingdings 3" pitchFamily="18" charset="2"/>
              <a:buChar char="w"/>
              <a:defRPr sz="1500">
                <a:solidFill>
                  <a:schemeClr val="tx1"/>
                </a:solidFill>
                <a:latin typeface="+mn-lt"/>
              </a:defRPr>
            </a:lvl4pPr>
            <a:lvl5pPr marL="1543050" indent="-171450" algn="l" rtl="0" eaLnBrk="1" fontAlgn="base" hangingPunct="1">
              <a:spcBef>
                <a:spcPct val="20000"/>
              </a:spcBef>
              <a:spcAft>
                <a:spcPct val="0"/>
              </a:spcAft>
              <a:buSzPct val="50000"/>
              <a:buFont typeface="Wingdings" pitchFamily="2" charset="2"/>
              <a:buChar char="¡"/>
              <a:defRPr sz="1500">
                <a:solidFill>
                  <a:schemeClr val="tx1"/>
                </a:solidFill>
                <a:latin typeface="+mn-lt"/>
              </a:defRPr>
            </a:lvl5pPr>
            <a:lvl6pPr marL="1885950" indent="-171450" algn="l" rtl="0" eaLnBrk="1" fontAlgn="base" hangingPunct="1">
              <a:spcBef>
                <a:spcPct val="20000"/>
              </a:spcBef>
              <a:spcAft>
                <a:spcPct val="0"/>
              </a:spcAft>
              <a:buSzPct val="50000"/>
              <a:buFont typeface="Wingdings" pitchFamily="2" charset="2"/>
              <a:buChar char="¡"/>
              <a:defRPr sz="1500">
                <a:solidFill>
                  <a:schemeClr val="tx1"/>
                </a:solidFill>
                <a:latin typeface="+mn-lt"/>
              </a:defRPr>
            </a:lvl6pPr>
            <a:lvl7pPr marL="2228850" indent="-171450" algn="l" rtl="0" eaLnBrk="1" fontAlgn="base" hangingPunct="1">
              <a:spcBef>
                <a:spcPct val="20000"/>
              </a:spcBef>
              <a:spcAft>
                <a:spcPct val="0"/>
              </a:spcAft>
              <a:buSzPct val="50000"/>
              <a:buFont typeface="Wingdings" pitchFamily="2" charset="2"/>
              <a:buChar char="¡"/>
              <a:defRPr sz="1500">
                <a:solidFill>
                  <a:schemeClr val="tx1"/>
                </a:solidFill>
                <a:latin typeface="+mn-lt"/>
              </a:defRPr>
            </a:lvl7pPr>
            <a:lvl8pPr marL="2571750" indent="-171450" algn="l" rtl="0" eaLnBrk="1" fontAlgn="base" hangingPunct="1">
              <a:spcBef>
                <a:spcPct val="20000"/>
              </a:spcBef>
              <a:spcAft>
                <a:spcPct val="0"/>
              </a:spcAft>
              <a:buSzPct val="50000"/>
              <a:buFont typeface="Wingdings" pitchFamily="2" charset="2"/>
              <a:buChar char="¡"/>
              <a:defRPr sz="1500">
                <a:solidFill>
                  <a:schemeClr val="tx1"/>
                </a:solidFill>
                <a:latin typeface="+mn-lt"/>
              </a:defRPr>
            </a:lvl8pPr>
            <a:lvl9pPr marL="2914650" indent="-171450" algn="l" rtl="0" eaLnBrk="1" fontAlgn="base" hangingPunct="1">
              <a:spcBef>
                <a:spcPct val="20000"/>
              </a:spcBef>
              <a:spcAft>
                <a:spcPct val="0"/>
              </a:spcAft>
              <a:buSzPct val="50000"/>
              <a:buFont typeface="Wingdings" pitchFamily="2" charset="2"/>
              <a:buChar char="¡"/>
              <a:defRPr sz="1500">
                <a:solidFill>
                  <a:schemeClr val="tx1"/>
                </a:solidFill>
                <a:latin typeface="+mn-lt"/>
              </a:defRPr>
            </a:lvl9pPr>
          </a:lstStyle>
          <a:p>
            <a:pPr lvl="1"/>
            <a:r>
              <a:rPr lang="en-US" sz="2400" kern="0" dirty="0"/>
              <a:t>Timing</a:t>
            </a:r>
          </a:p>
          <a:p>
            <a:pPr lvl="2"/>
            <a:r>
              <a:rPr lang="en-US" i="1" kern="0" dirty="0"/>
              <a:t>Ex: +/- 12 hours of Observed Peak</a:t>
            </a:r>
          </a:p>
          <a:p>
            <a:pPr lvl="2"/>
            <a:endParaRPr lang="en-US" sz="1350" i="1" kern="0" dirty="0"/>
          </a:p>
          <a:p>
            <a:pPr lvl="2"/>
            <a:endParaRPr lang="en-US" sz="2100" kern="0" dirty="0"/>
          </a:p>
          <a:p>
            <a:pPr lvl="2"/>
            <a:endParaRPr lang="en-US" sz="2100" kern="0" dirty="0"/>
          </a:p>
          <a:p>
            <a:pPr lvl="1"/>
            <a:endParaRPr lang="en-US" sz="2400" kern="0" dirty="0"/>
          </a:p>
          <a:p>
            <a:pPr lvl="1"/>
            <a:endParaRPr lang="en-US" sz="2400" kern="0" dirty="0"/>
          </a:p>
        </p:txBody>
      </p:sp>
      <p:sp>
        <p:nvSpPr>
          <p:cNvPr id="32" name="Title 1">
            <a:extLst>
              <a:ext uri="{FF2B5EF4-FFF2-40B4-BE49-F238E27FC236}">
                <a16:creationId xmlns:a16="http://schemas.microsoft.com/office/drawing/2014/main" id="{2C380C87-4086-4D01-9D36-D9572440B7D7}"/>
              </a:ext>
            </a:extLst>
          </p:cNvPr>
          <p:cNvSpPr txBox="1">
            <a:spLocks/>
          </p:cNvSpPr>
          <p:nvPr/>
        </p:nvSpPr>
        <p:spPr>
          <a:xfrm>
            <a:off x="1838706" y="166458"/>
            <a:ext cx="8573262" cy="760134"/>
          </a:xfrm>
          <a:prstGeom prst="rect">
            <a:avLst/>
          </a:prstGeom>
        </p:spPr>
        <p:txBody>
          <a:bodyPr vert="horz" lIns="91440" tIns="45720" rIns="91440" bIns="45720" rtlCol="0" anchor="b">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4050" i="1" dirty="0"/>
              <a:t>Calibration Goals</a:t>
            </a:r>
            <a:endParaRPr lang="en-US" sz="4050" dirty="0"/>
          </a:p>
        </p:txBody>
      </p:sp>
      <p:sp>
        <p:nvSpPr>
          <p:cNvPr id="4" name="Rectangle 3">
            <a:extLst>
              <a:ext uri="{FF2B5EF4-FFF2-40B4-BE49-F238E27FC236}">
                <a16:creationId xmlns:a16="http://schemas.microsoft.com/office/drawing/2014/main" id="{DA7DC644-7C68-1D1B-7690-596BFE911827}"/>
              </a:ext>
            </a:extLst>
          </p:cNvPr>
          <p:cNvSpPr/>
          <p:nvPr/>
        </p:nvSpPr>
        <p:spPr>
          <a:xfrm>
            <a:off x="5825358" y="5207183"/>
            <a:ext cx="3737741" cy="292837"/>
          </a:xfrm>
          <a:prstGeom prst="rect">
            <a:avLst/>
          </a:prstGeom>
          <a:noFill/>
          <a:ln w="285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Tree>
    <p:extLst>
      <p:ext uri="{BB962C8B-B14F-4D97-AF65-F5344CB8AC3E}">
        <p14:creationId xmlns:p14="http://schemas.microsoft.com/office/powerpoint/2010/main" val="299355342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2C08E872-DDB7-8D3A-B24E-CBC34723625F}"/>
              </a:ext>
            </a:extLst>
          </p:cNvPr>
          <p:cNvPicPr>
            <a:picLocks noChangeAspect="1"/>
          </p:cNvPicPr>
          <p:nvPr/>
        </p:nvPicPr>
        <p:blipFill>
          <a:blip r:embed="rId3"/>
          <a:stretch>
            <a:fillRect/>
          </a:stretch>
        </p:blipFill>
        <p:spPr>
          <a:xfrm>
            <a:off x="1835922" y="1641029"/>
            <a:ext cx="7468595" cy="4640005"/>
          </a:xfrm>
          <a:prstGeom prst="rect">
            <a:avLst/>
          </a:prstGeom>
        </p:spPr>
      </p:pic>
      <p:sp>
        <p:nvSpPr>
          <p:cNvPr id="30" name="Content Placeholder 2">
            <a:extLst>
              <a:ext uri="{FF2B5EF4-FFF2-40B4-BE49-F238E27FC236}">
                <a16:creationId xmlns:a16="http://schemas.microsoft.com/office/drawing/2014/main" id="{45F4FE86-7BDD-4C43-A7A8-CDDB6C4FD78D}"/>
              </a:ext>
            </a:extLst>
          </p:cNvPr>
          <p:cNvSpPr txBox="1">
            <a:spLocks/>
          </p:cNvSpPr>
          <p:nvPr/>
        </p:nvSpPr>
        <p:spPr>
          <a:xfrm>
            <a:off x="1889997" y="809629"/>
            <a:ext cx="6301507" cy="847165"/>
          </a:xfrm>
          <a:prstGeom prst="rect">
            <a:avLst/>
          </a:prstGeom>
        </p:spPr>
        <p:txBody>
          <a:bodyPr/>
          <a:lstStyle>
            <a:lvl1pPr marL="257175" indent="-257175" algn="l" rtl="0" eaLnBrk="1" fontAlgn="base" hangingPunct="1">
              <a:spcBef>
                <a:spcPct val="20000"/>
              </a:spcBef>
              <a:spcAft>
                <a:spcPct val="0"/>
              </a:spcAft>
              <a:buFont typeface="Wingdings" pitchFamily="2" charset="2"/>
              <a:buChar char="§"/>
              <a:defRPr sz="2400">
                <a:solidFill>
                  <a:schemeClr val="tx1"/>
                </a:solidFill>
                <a:latin typeface="+mn-lt"/>
                <a:ea typeface="+mn-ea"/>
                <a:cs typeface="+mn-cs"/>
              </a:defRPr>
            </a:lvl1pPr>
            <a:lvl2pPr marL="557213" indent="-214313" algn="l" rtl="0" eaLnBrk="1" fontAlgn="base" hangingPunct="1">
              <a:spcBef>
                <a:spcPct val="20000"/>
              </a:spcBef>
              <a:spcAft>
                <a:spcPct val="0"/>
              </a:spcAft>
              <a:buSzPct val="75000"/>
              <a:buFont typeface="Arial" charset="0"/>
              <a:buChar char="►"/>
              <a:defRPr sz="2100">
                <a:solidFill>
                  <a:schemeClr val="tx1"/>
                </a:solidFill>
                <a:latin typeface="+mn-lt"/>
              </a:defRPr>
            </a:lvl2pPr>
            <a:lvl3pPr marL="857250" indent="-171450" algn="l" rtl="0" eaLnBrk="1" fontAlgn="base" hangingPunct="1">
              <a:spcBef>
                <a:spcPct val="20000"/>
              </a:spcBef>
              <a:spcAft>
                <a:spcPct val="0"/>
              </a:spcAft>
              <a:buChar char="•"/>
              <a:defRPr sz="1800">
                <a:solidFill>
                  <a:schemeClr val="tx1"/>
                </a:solidFill>
                <a:latin typeface="+mn-lt"/>
              </a:defRPr>
            </a:lvl3pPr>
            <a:lvl4pPr marL="1200150" indent="-171450" algn="l" rtl="0" eaLnBrk="1" fontAlgn="base" hangingPunct="1">
              <a:spcBef>
                <a:spcPct val="20000"/>
              </a:spcBef>
              <a:spcAft>
                <a:spcPct val="0"/>
              </a:spcAft>
              <a:buSzPct val="75000"/>
              <a:buFont typeface="Wingdings 3" pitchFamily="18" charset="2"/>
              <a:buChar char="w"/>
              <a:defRPr sz="1500">
                <a:solidFill>
                  <a:schemeClr val="tx1"/>
                </a:solidFill>
                <a:latin typeface="+mn-lt"/>
              </a:defRPr>
            </a:lvl4pPr>
            <a:lvl5pPr marL="1543050" indent="-171450" algn="l" rtl="0" eaLnBrk="1" fontAlgn="base" hangingPunct="1">
              <a:spcBef>
                <a:spcPct val="20000"/>
              </a:spcBef>
              <a:spcAft>
                <a:spcPct val="0"/>
              </a:spcAft>
              <a:buSzPct val="50000"/>
              <a:buFont typeface="Wingdings" pitchFamily="2" charset="2"/>
              <a:buChar char="¡"/>
              <a:defRPr sz="1500">
                <a:solidFill>
                  <a:schemeClr val="tx1"/>
                </a:solidFill>
                <a:latin typeface="+mn-lt"/>
              </a:defRPr>
            </a:lvl5pPr>
            <a:lvl6pPr marL="1885950" indent="-171450" algn="l" rtl="0" eaLnBrk="1" fontAlgn="base" hangingPunct="1">
              <a:spcBef>
                <a:spcPct val="20000"/>
              </a:spcBef>
              <a:spcAft>
                <a:spcPct val="0"/>
              </a:spcAft>
              <a:buSzPct val="50000"/>
              <a:buFont typeface="Wingdings" pitchFamily="2" charset="2"/>
              <a:buChar char="¡"/>
              <a:defRPr sz="1500">
                <a:solidFill>
                  <a:schemeClr val="tx1"/>
                </a:solidFill>
                <a:latin typeface="+mn-lt"/>
              </a:defRPr>
            </a:lvl6pPr>
            <a:lvl7pPr marL="2228850" indent="-171450" algn="l" rtl="0" eaLnBrk="1" fontAlgn="base" hangingPunct="1">
              <a:spcBef>
                <a:spcPct val="20000"/>
              </a:spcBef>
              <a:spcAft>
                <a:spcPct val="0"/>
              </a:spcAft>
              <a:buSzPct val="50000"/>
              <a:buFont typeface="Wingdings" pitchFamily="2" charset="2"/>
              <a:buChar char="¡"/>
              <a:defRPr sz="1500">
                <a:solidFill>
                  <a:schemeClr val="tx1"/>
                </a:solidFill>
                <a:latin typeface="+mn-lt"/>
              </a:defRPr>
            </a:lvl7pPr>
            <a:lvl8pPr marL="2571750" indent="-171450" algn="l" rtl="0" eaLnBrk="1" fontAlgn="base" hangingPunct="1">
              <a:spcBef>
                <a:spcPct val="20000"/>
              </a:spcBef>
              <a:spcAft>
                <a:spcPct val="0"/>
              </a:spcAft>
              <a:buSzPct val="50000"/>
              <a:buFont typeface="Wingdings" pitchFamily="2" charset="2"/>
              <a:buChar char="¡"/>
              <a:defRPr sz="1500">
                <a:solidFill>
                  <a:schemeClr val="tx1"/>
                </a:solidFill>
                <a:latin typeface="+mn-lt"/>
              </a:defRPr>
            </a:lvl8pPr>
            <a:lvl9pPr marL="2914650" indent="-171450" algn="l" rtl="0" eaLnBrk="1" fontAlgn="base" hangingPunct="1">
              <a:spcBef>
                <a:spcPct val="20000"/>
              </a:spcBef>
              <a:spcAft>
                <a:spcPct val="0"/>
              </a:spcAft>
              <a:buSzPct val="50000"/>
              <a:buFont typeface="Wingdings" pitchFamily="2" charset="2"/>
              <a:buChar char="¡"/>
              <a:defRPr sz="1500">
                <a:solidFill>
                  <a:schemeClr val="tx1"/>
                </a:solidFill>
                <a:latin typeface="+mn-lt"/>
              </a:defRPr>
            </a:lvl9pPr>
          </a:lstStyle>
          <a:p>
            <a:pPr lvl="1"/>
            <a:r>
              <a:rPr lang="en-US" sz="2400" kern="0" dirty="0"/>
              <a:t>Volume</a:t>
            </a:r>
          </a:p>
          <a:p>
            <a:pPr lvl="2"/>
            <a:r>
              <a:rPr lang="en-US" i="1" kern="0" dirty="0"/>
              <a:t>Ex: +/- 10% of Observed Event Volume</a:t>
            </a:r>
          </a:p>
        </p:txBody>
      </p:sp>
      <p:sp>
        <p:nvSpPr>
          <p:cNvPr id="32" name="Title 1">
            <a:extLst>
              <a:ext uri="{FF2B5EF4-FFF2-40B4-BE49-F238E27FC236}">
                <a16:creationId xmlns:a16="http://schemas.microsoft.com/office/drawing/2014/main" id="{2C380C87-4086-4D01-9D36-D9572440B7D7}"/>
              </a:ext>
            </a:extLst>
          </p:cNvPr>
          <p:cNvSpPr txBox="1">
            <a:spLocks/>
          </p:cNvSpPr>
          <p:nvPr/>
        </p:nvSpPr>
        <p:spPr>
          <a:xfrm>
            <a:off x="1838706" y="166458"/>
            <a:ext cx="8573262" cy="760134"/>
          </a:xfrm>
          <a:prstGeom prst="rect">
            <a:avLst/>
          </a:prstGeom>
        </p:spPr>
        <p:txBody>
          <a:bodyPr vert="horz" lIns="91440" tIns="45720" rIns="91440" bIns="45720" rtlCol="0" anchor="b">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4050" i="1" dirty="0"/>
              <a:t>Calibration Goals</a:t>
            </a:r>
            <a:endParaRPr lang="en-US" sz="4050" dirty="0"/>
          </a:p>
        </p:txBody>
      </p:sp>
      <p:sp>
        <p:nvSpPr>
          <p:cNvPr id="8" name="Rectangle 7">
            <a:extLst>
              <a:ext uri="{FF2B5EF4-FFF2-40B4-BE49-F238E27FC236}">
                <a16:creationId xmlns:a16="http://schemas.microsoft.com/office/drawing/2014/main" id="{F42802F8-FD25-4B7E-BA75-93466DFD3AB4}"/>
              </a:ext>
            </a:extLst>
          </p:cNvPr>
          <p:cNvSpPr/>
          <p:nvPr/>
        </p:nvSpPr>
        <p:spPr>
          <a:xfrm>
            <a:off x="2233711" y="4329218"/>
            <a:ext cx="2910840" cy="266431"/>
          </a:xfrm>
          <a:prstGeom prst="rect">
            <a:avLst/>
          </a:prstGeom>
          <a:noFill/>
          <a:ln w="285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10" name="Rectangle 9">
            <a:extLst>
              <a:ext uri="{FF2B5EF4-FFF2-40B4-BE49-F238E27FC236}">
                <a16:creationId xmlns:a16="http://schemas.microsoft.com/office/drawing/2014/main" id="{974F6C8A-3126-4FA2-AE72-9612956FCEC4}"/>
              </a:ext>
            </a:extLst>
          </p:cNvPr>
          <p:cNvSpPr/>
          <p:nvPr/>
        </p:nvSpPr>
        <p:spPr>
          <a:xfrm>
            <a:off x="2233711" y="5305126"/>
            <a:ext cx="2910840" cy="266431"/>
          </a:xfrm>
          <a:prstGeom prst="rect">
            <a:avLst/>
          </a:prstGeom>
          <a:noFill/>
          <a:ln w="285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Tree>
    <p:extLst>
      <p:ext uri="{BB962C8B-B14F-4D97-AF65-F5344CB8AC3E}">
        <p14:creationId xmlns:p14="http://schemas.microsoft.com/office/powerpoint/2010/main" val="369887918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98E315AD-0E99-4008-91ED-C55808B48850}"/>
              </a:ext>
            </a:extLst>
          </p:cNvPr>
          <p:cNvPicPr>
            <a:picLocks noChangeAspect="1"/>
          </p:cNvPicPr>
          <p:nvPr/>
        </p:nvPicPr>
        <p:blipFill>
          <a:blip r:embed="rId3"/>
          <a:stretch>
            <a:fillRect/>
          </a:stretch>
        </p:blipFill>
        <p:spPr>
          <a:xfrm>
            <a:off x="2269473" y="1798684"/>
            <a:ext cx="7468595" cy="4640005"/>
          </a:xfrm>
          <a:prstGeom prst="rect">
            <a:avLst/>
          </a:prstGeom>
        </p:spPr>
      </p:pic>
      <p:sp>
        <p:nvSpPr>
          <p:cNvPr id="30" name="Content Placeholder 2">
            <a:extLst>
              <a:ext uri="{FF2B5EF4-FFF2-40B4-BE49-F238E27FC236}">
                <a16:creationId xmlns:a16="http://schemas.microsoft.com/office/drawing/2014/main" id="{45F4FE86-7BDD-4C43-A7A8-CDDB6C4FD78D}"/>
              </a:ext>
            </a:extLst>
          </p:cNvPr>
          <p:cNvSpPr txBox="1">
            <a:spLocks/>
          </p:cNvSpPr>
          <p:nvPr/>
        </p:nvSpPr>
        <p:spPr>
          <a:xfrm>
            <a:off x="1889997" y="809629"/>
            <a:ext cx="6301507" cy="847165"/>
          </a:xfrm>
          <a:prstGeom prst="rect">
            <a:avLst/>
          </a:prstGeom>
        </p:spPr>
        <p:txBody>
          <a:bodyPr/>
          <a:lstStyle>
            <a:lvl1pPr marL="257175" indent="-257175" algn="l" rtl="0" eaLnBrk="1" fontAlgn="base" hangingPunct="1">
              <a:spcBef>
                <a:spcPct val="20000"/>
              </a:spcBef>
              <a:spcAft>
                <a:spcPct val="0"/>
              </a:spcAft>
              <a:buFont typeface="Wingdings" pitchFamily="2" charset="2"/>
              <a:buChar char="§"/>
              <a:defRPr sz="2400">
                <a:solidFill>
                  <a:schemeClr val="tx1"/>
                </a:solidFill>
                <a:latin typeface="+mn-lt"/>
                <a:ea typeface="+mn-ea"/>
                <a:cs typeface="+mn-cs"/>
              </a:defRPr>
            </a:lvl1pPr>
            <a:lvl2pPr marL="557213" indent="-214313" algn="l" rtl="0" eaLnBrk="1" fontAlgn="base" hangingPunct="1">
              <a:spcBef>
                <a:spcPct val="20000"/>
              </a:spcBef>
              <a:spcAft>
                <a:spcPct val="0"/>
              </a:spcAft>
              <a:buSzPct val="75000"/>
              <a:buFont typeface="Arial" charset="0"/>
              <a:buChar char="►"/>
              <a:defRPr sz="2100">
                <a:solidFill>
                  <a:schemeClr val="tx1"/>
                </a:solidFill>
                <a:latin typeface="+mn-lt"/>
              </a:defRPr>
            </a:lvl2pPr>
            <a:lvl3pPr marL="857250" indent="-171450" algn="l" rtl="0" eaLnBrk="1" fontAlgn="base" hangingPunct="1">
              <a:spcBef>
                <a:spcPct val="20000"/>
              </a:spcBef>
              <a:spcAft>
                <a:spcPct val="0"/>
              </a:spcAft>
              <a:buChar char="•"/>
              <a:defRPr sz="1800">
                <a:solidFill>
                  <a:schemeClr val="tx1"/>
                </a:solidFill>
                <a:latin typeface="+mn-lt"/>
              </a:defRPr>
            </a:lvl3pPr>
            <a:lvl4pPr marL="1200150" indent="-171450" algn="l" rtl="0" eaLnBrk="1" fontAlgn="base" hangingPunct="1">
              <a:spcBef>
                <a:spcPct val="20000"/>
              </a:spcBef>
              <a:spcAft>
                <a:spcPct val="0"/>
              </a:spcAft>
              <a:buSzPct val="75000"/>
              <a:buFont typeface="Wingdings 3" pitchFamily="18" charset="2"/>
              <a:buChar char="w"/>
              <a:defRPr sz="1500">
                <a:solidFill>
                  <a:schemeClr val="tx1"/>
                </a:solidFill>
                <a:latin typeface="+mn-lt"/>
              </a:defRPr>
            </a:lvl4pPr>
            <a:lvl5pPr marL="1543050" indent="-171450" algn="l" rtl="0" eaLnBrk="1" fontAlgn="base" hangingPunct="1">
              <a:spcBef>
                <a:spcPct val="20000"/>
              </a:spcBef>
              <a:spcAft>
                <a:spcPct val="0"/>
              </a:spcAft>
              <a:buSzPct val="50000"/>
              <a:buFont typeface="Wingdings" pitchFamily="2" charset="2"/>
              <a:buChar char="¡"/>
              <a:defRPr sz="1500">
                <a:solidFill>
                  <a:schemeClr val="tx1"/>
                </a:solidFill>
                <a:latin typeface="+mn-lt"/>
              </a:defRPr>
            </a:lvl5pPr>
            <a:lvl6pPr marL="1885950" indent="-171450" algn="l" rtl="0" eaLnBrk="1" fontAlgn="base" hangingPunct="1">
              <a:spcBef>
                <a:spcPct val="20000"/>
              </a:spcBef>
              <a:spcAft>
                <a:spcPct val="0"/>
              </a:spcAft>
              <a:buSzPct val="50000"/>
              <a:buFont typeface="Wingdings" pitchFamily="2" charset="2"/>
              <a:buChar char="¡"/>
              <a:defRPr sz="1500">
                <a:solidFill>
                  <a:schemeClr val="tx1"/>
                </a:solidFill>
                <a:latin typeface="+mn-lt"/>
              </a:defRPr>
            </a:lvl6pPr>
            <a:lvl7pPr marL="2228850" indent="-171450" algn="l" rtl="0" eaLnBrk="1" fontAlgn="base" hangingPunct="1">
              <a:spcBef>
                <a:spcPct val="20000"/>
              </a:spcBef>
              <a:spcAft>
                <a:spcPct val="0"/>
              </a:spcAft>
              <a:buSzPct val="50000"/>
              <a:buFont typeface="Wingdings" pitchFamily="2" charset="2"/>
              <a:buChar char="¡"/>
              <a:defRPr sz="1500">
                <a:solidFill>
                  <a:schemeClr val="tx1"/>
                </a:solidFill>
                <a:latin typeface="+mn-lt"/>
              </a:defRPr>
            </a:lvl7pPr>
            <a:lvl8pPr marL="2571750" indent="-171450" algn="l" rtl="0" eaLnBrk="1" fontAlgn="base" hangingPunct="1">
              <a:spcBef>
                <a:spcPct val="20000"/>
              </a:spcBef>
              <a:spcAft>
                <a:spcPct val="0"/>
              </a:spcAft>
              <a:buSzPct val="50000"/>
              <a:buFont typeface="Wingdings" pitchFamily="2" charset="2"/>
              <a:buChar char="¡"/>
              <a:defRPr sz="1500">
                <a:solidFill>
                  <a:schemeClr val="tx1"/>
                </a:solidFill>
                <a:latin typeface="+mn-lt"/>
              </a:defRPr>
            </a:lvl8pPr>
            <a:lvl9pPr marL="2914650" indent="-171450" algn="l" rtl="0" eaLnBrk="1" fontAlgn="base" hangingPunct="1">
              <a:spcBef>
                <a:spcPct val="20000"/>
              </a:spcBef>
              <a:spcAft>
                <a:spcPct val="0"/>
              </a:spcAft>
              <a:buSzPct val="50000"/>
              <a:buFont typeface="Wingdings" pitchFamily="2" charset="2"/>
              <a:buChar char="¡"/>
              <a:defRPr sz="1500">
                <a:solidFill>
                  <a:schemeClr val="tx1"/>
                </a:solidFill>
                <a:latin typeface="+mn-lt"/>
              </a:defRPr>
            </a:lvl9pPr>
          </a:lstStyle>
          <a:p>
            <a:pPr lvl="1"/>
            <a:r>
              <a:rPr lang="en-US" sz="2400" kern="0" dirty="0"/>
              <a:t>Peak Magnitude</a:t>
            </a:r>
          </a:p>
          <a:p>
            <a:pPr lvl="2"/>
            <a:r>
              <a:rPr lang="en-US" i="1" kern="0" dirty="0"/>
              <a:t>Ex: +/- 10% of Observed Peak</a:t>
            </a:r>
          </a:p>
        </p:txBody>
      </p:sp>
      <p:sp>
        <p:nvSpPr>
          <p:cNvPr id="32" name="Title 1">
            <a:extLst>
              <a:ext uri="{FF2B5EF4-FFF2-40B4-BE49-F238E27FC236}">
                <a16:creationId xmlns:a16="http://schemas.microsoft.com/office/drawing/2014/main" id="{2C380C87-4086-4D01-9D36-D9572440B7D7}"/>
              </a:ext>
            </a:extLst>
          </p:cNvPr>
          <p:cNvSpPr txBox="1">
            <a:spLocks/>
          </p:cNvSpPr>
          <p:nvPr/>
        </p:nvSpPr>
        <p:spPr>
          <a:xfrm>
            <a:off x="1838706" y="166458"/>
            <a:ext cx="8573262" cy="760134"/>
          </a:xfrm>
          <a:prstGeom prst="rect">
            <a:avLst/>
          </a:prstGeom>
        </p:spPr>
        <p:txBody>
          <a:bodyPr vert="horz" lIns="91440" tIns="45720" rIns="91440" bIns="45720" rtlCol="0" anchor="b">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4050" i="1" dirty="0"/>
              <a:t>Calibration Goals</a:t>
            </a:r>
            <a:endParaRPr lang="en-US" sz="4050" dirty="0"/>
          </a:p>
        </p:txBody>
      </p:sp>
      <p:sp>
        <p:nvSpPr>
          <p:cNvPr id="8" name="Rectangle 7">
            <a:extLst>
              <a:ext uri="{FF2B5EF4-FFF2-40B4-BE49-F238E27FC236}">
                <a16:creationId xmlns:a16="http://schemas.microsoft.com/office/drawing/2014/main" id="{F42802F8-FD25-4B7E-BA75-93466DFD3AB4}"/>
              </a:ext>
            </a:extLst>
          </p:cNvPr>
          <p:cNvSpPr/>
          <p:nvPr/>
        </p:nvSpPr>
        <p:spPr>
          <a:xfrm>
            <a:off x="2659380" y="4280338"/>
            <a:ext cx="2708779" cy="208844"/>
          </a:xfrm>
          <a:prstGeom prst="rect">
            <a:avLst/>
          </a:prstGeom>
          <a:noFill/>
          <a:ln w="285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10" name="Rectangle 9">
            <a:extLst>
              <a:ext uri="{FF2B5EF4-FFF2-40B4-BE49-F238E27FC236}">
                <a16:creationId xmlns:a16="http://schemas.microsoft.com/office/drawing/2014/main" id="{974F6C8A-3126-4FA2-AE72-9612956FCEC4}"/>
              </a:ext>
            </a:extLst>
          </p:cNvPr>
          <p:cNvSpPr/>
          <p:nvPr/>
        </p:nvSpPr>
        <p:spPr>
          <a:xfrm>
            <a:off x="2659380" y="5228058"/>
            <a:ext cx="2708779" cy="266431"/>
          </a:xfrm>
          <a:prstGeom prst="rect">
            <a:avLst/>
          </a:prstGeom>
          <a:noFill/>
          <a:ln w="285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Tree>
    <p:extLst>
      <p:ext uri="{BB962C8B-B14F-4D97-AF65-F5344CB8AC3E}">
        <p14:creationId xmlns:p14="http://schemas.microsoft.com/office/powerpoint/2010/main" val="115140886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207BB961-0EE6-5F32-F2D5-115C9A408871}"/>
              </a:ext>
            </a:extLst>
          </p:cNvPr>
          <p:cNvSpPr>
            <a:spLocks noGrp="1"/>
          </p:cNvSpPr>
          <p:nvPr>
            <p:ph idx="1"/>
          </p:nvPr>
        </p:nvSpPr>
        <p:spPr/>
        <p:txBody>
          <a:bodyPr>
            <a:normAutofit/>
          </a:bodyPr>
          <a:lstStyle/>
          <a:p>
            <a:r>
              <a:rPr lang="en-US" dirty="0"/>
              <a:t>Event modeling</a:t>
            </a:r>
          </a:p>
          <a:p>
            <a:pPr lvl="1"/>
            <a:r>
              <a:rPr lang="en-US" b="1" dirty="0"/>
              <a:t>Graphical comparison between simulated and observe time series</a:t>
            </a:r>
          </a:p>
          <a:p>
            <a:pPr lvl="1"/>
            <a:r>
              <a:rPr lang="en-US" b="1" dirty="0"/>
              <a:t>Peak magnitude and timing</a:t>
            </a:r>
          </a:p>
          <a:p>
            <a:pPr lvl="1"/>
            <a:r>
              <a:rPr lang="en-US" b="1" dirty="0"/>
              <a:t>Performance metrics and Performance rating</a:t>
            </a:r>
          </a:p>
          <a:p>
            <a:pPr lvl="2"/>
            <a:endParaRPr lang="en-US" dirty="0"/>
          </a:p>
          <a:p>
            <a:pPr lvl="2"/>
            <a:endParaRPr lang="en-US" dirty="0"/>
          </a:p>
          <a:p>
            <a:pPr lvl="2"/>
            <a:endParaRPr lang="en-US" dirty="0"/>
          </a:p>
        </p:txBody>
      </p:sp>
      <p:sp>
        <p:nvSpPr>
          <p:cNvPr id="2" name="Title 1">
            <a:extLst>
              <a:ext uri="{FF2B5EF4-FFF2-40B4-BE49-F238E27FC236}">
                <a16:creationId xmlns:a16="http://schemas.microsoft.com/office/drawing/2014/main" id="{35A1B8C2-0380-1F72-E49E-D611E3C02174}"/>
              </a:ext>
            </a:extLst>
          </p:cNvPr>
          <p:cNvSpPr>
            <a:spLocks noGrp="1"/>
          </p:cNvSpPr>
          <p:nvPr>
            <p:ph type="title"/>
          </p:nvPr>
        </p:nvSpPr>
        <p:spPr/>
        <p:txBody>
          <a:bodyPr/>
          <a:lstStyle/>
          <a:p>
            <a:r>
              <a:rPr lang="en-US" dirty="0"/>
              <a:t>Reporting Model Performance (flow)</a:t>
            </a:r>
          </a:p>
        </p:txBody>
      </p:sp>
    </p:spTree>
    <p:extLst>
      <p:ext uri="{BB962C8B-B14F-4D97-AF65-F5344CB8AC3E}">
        <p14:creationId xmlns:p14="http://schemas.microsoft.com/office/powerpoint/2010/main" val="349475375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54AD9E5-F5CC-4FBA-917E-D71A76E87B6E}"/>
              </a:ext>
            </a:extLst>
          </p:cNvPr>
          <p:cNvSpPr>
            <a:spLocks noGrp="1"/>
          </p:cNvSpPr>
          <p:nvPr>
            <p:ph idx="1"/>
          </p:nvPr>
        </p:nvSpPr>
        <p:spPr/>
        <p:txBody>
          <a:bodyPr/>
          <a:lstStyle/>
          <a:p>
            <a:r>
              <a:rPr lang="en-US" dirty="0"/>
              <a:t>Setting Initial Model Parameters</a:t>
            </a:r>
          </a:p>
          <a:p>
            <a:pPr lvl="1"/>
            <a:r>
              <a:rPr lang="en-US" dirty="0"/>
              <a:t>“Best Guess” Starting Values</a:t>
            </a:r>
          </a:p>
          <a:p>
            <a:pPr lvl="1"/>
            <a:r>
              <a:rPr lang="en-US" dirty="0"/>
              <a:t>Parameters </a:t>
            </a:r>
            <a:r>
              <a:rPr lang="en-US" b="1" dirty="0"/>
              <a:t>Will </a:t>
            </a:r>
            <a:r>
              <a:rPr lang="en-US" dirty="0"/>
              <a:t>Evolve Throughout Calibration</a:t>
            </a:r>
          </a:p>
          <a:p>
            <a:r>
              <a:rPr lang="en-US" dirty="0"/>
              <a:t>Setting Calibration Goals</a:t>
            </a:r>
          </a:p>
          <a:p>
            <a:pPr lvl="1"/>
            <a:r>
              <a:rPr lang="en-US" dirty="0"/>
              <a:t>Quantifying Fit (vs. “Eyeball Test”)</a:t>
            </a:r>
          </a:p>
          <a:p>
            <a:pPr lvl="1"/>
            <a:r>
              <a:rPr lang="en-US" i="1" dirty="0"/>
              <a:t>Goals Depend on Scope of Project</a:t>
            </a:r>
          </a:p>
        </p:txBody>
      </p:sp>
      <p:sp>
        <p:nvSpPr>
          <p:cNvPr id="2" name="Title 1">
            <a:extLst>
              <a:ext uri="{FF2B5EF4-FFF2-40B4-BE49-F238E27FC236}">
                <a16:creationId xmlns:a16="http://schemas.microsoft.com/office/drawing/2014/main" id="{B497375C-CE3D-404C-BB9A-0EACE3FD2424}"/>
              </a:ext>
            </a:extLst>
          </p:cNvPr>
          <p:cNvSpPr>
            <a:spLocks noGrp="1"/>
          </p:cNvSpPr>
          <p:nvPr>
            <p:ph type="title"/>
          </p:nvPr>
        </p:nvSpPr>
        <p:spPr/>
        <p:txBody>
          <a:bodyPr/>
          <a:lstStyle/>
          <a:p>
            <a:r>
              <a:rPr lang="en-US" i="1" dirty="0"/>
              <a:t>Takeaways</a:t>
            </a:r>
          </a:p>
        </p:txBody>
      </p:sp>
    </p:spTree>
    <p:extLst>
      <p:ext uri="{BB962C8B-B14F-4D97-AF65-F5344CB8AC3E}">
        <p14:creationId xmlns:p14="http://schemas.microsoft.com/office/powerpoint/2010/main" val="1495103672"/>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0771BF4C-F9C1-44F3-AE36-08525AAD4B6D}"/>
              </a:ext>
            </a:extLst>
          </p:cNvPr>
          <p:cNvSpPr>
            <a:spLocks noGrp="1"/>
          </p:cNvSpPr>
          <p:nvPr>
            <p:ph type="title"/>
          </p:nvPr>
        </p:nvSpPr>
        <p:spPr/>
        <p:txBody>
          <a:bodyPr/>
          <a:lstStyle/>
          <a:p>
            <a:r>
              <a:rPr lang="en-US" dirty="0"/>
              <a:t>Parameter Impacts</a:t>
            </a:r>
          </a:p>
        </p:txBody>
      </p:sp>
      <p:sp>
        <p:nvSpPr>
          <p:cNvPr id="5" name="Text Placeholder 4">
            <a:extLst>
              <a:ext uri="{FF2B5EF4-FFF2-40B4-BE49-F238E27FC236}">
                <a16:creationId xmlns:a16="http://schemas.microsoft.com/office/drawing/2014/main" id="{4028595A-00DD-4174-86F5-1A1225AF3A94}"/>
              </a:ext>
            </a:extLst>
          </p:cNvPr>
          <p:cNvSpPr>
            <a:spLocks noGrp="1"/>
          </p:cNvSpPr>
          <p:nvPr>
            <p:ph type="body" idx="1"/>
          </p:nvPr>
        </p:nvSpPr>
        <p:spPr/>
        <p:txBody>
          <a:bodyPr/>
          <a:lstStyle/>
          <a:p>
            <a:endParaRPr lang="en-US"/>
          </a:p>
        </p:txBody>
      </p:sp>
    </p:spTree>
    <p:extLst>
      <p:ext uri="{BB962C8B-B14F-4D97-AF65-F5344CB8AC3E}">
        <p14:creationId xmlns:p14="http://schemas.microsoft.com/office/powerpoint/2010/main" val="1579741451"/>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0A4699D-8D26-4F3D-9589-8D564C8DAE2B}"/>
              </a:ext>
            </a:extLst>
          </p:cNvPr>
          <p:cNvSpPr>
            <a:spLocks noGrp="1"/>
          </p:cNvSpPr>
          <p:nvPr>
            <p:ph idx="1"/>
          </p:nvPr>
        </p:nvSpPr>
        <p:spPr>
          <a:xfrm>
            <a:off x="838200" y="1825625"/>
            <a:ext cx="10515600" cy="1603375"/>
          </a:xfrm>
        </p:spPr>
        <p:txBody>
          <a:bodyPr/>
          <a:lstStyle/>
          <a:p>
            <a:r>
              <a:rPr lang="en-US" dirty="0"/>
              <a:t>Deficit + constant loss rate</a:t>
            </a:r>
          </a:p>
          <a:p>
            <a:r>
              <a:rPr lang="en-US" dirty="0"/>
              <a:t>Clark unit hydrograph</a:t>
            </a:r>
          </a:p>
          <a:p>
            <a:r>
              <a:rPr lang="en-US" dirty="0"/>
              <a:t>Linear reservoir baseflow</a:t>
            </a:r>
          </a:p>
        </p:txBody>
      </p:sp>
      <p:sp>
        <p:nvSpPr>
          <p:cNvPr id="2" name="Title 1">
            <a:extLst>
              <a:ext uri="{FF2B5EF4-FFF2-40B4-BE49-F238E27FC236}">
                <a16:creationId xmlns:a16="http://schemas.microsoft.com/office/drawing/2014/main" id="{DD8CFDD3-AE92-4EF9-ADBC-395F55A25741}"/>
              </a:ext>
            </a:extLst>
          </p:cNvPr>
          <p:cNvSpPr>
            <a:spLocks noGrp="1"/>
          </p:cNvSpPr>
          <p:nvPr>
            <p:ph type="title"/>
          </p:nvPr>
        </p:nvSpPr>
        <p:spPr/>
        <p:txBody>
          <a:bodyPr/>
          <a:lstStyle/>
          <a:p>
            <a:r>
              <a:rPr lang="en-US" dirty="0"/>
              <a:t>Parameter Impacts</a:t>
            </a:r>
          </a:p>
        </p:txBody>
      </p:sp>
      <p:pic>
        <p:nvPicPr>
          <p:cNvPr id="8" name="Picture 7">
            <a:extLst>
              <a:ext uri="{FF2B5EF4-FFF2-40B4-BE49-F238E27FC236}">
                <a16:creationId xmlns:a16="http://schemas.microsoft.com/office/drawing/2014/main" id="{3D920F43-CA1A-532F-E92A-21C2AB27014D}"/>
              </a:ext>
            </a:extLst>
          </p:cNvPr>
          <p:cNvPicPr>
            <a:picLocks noChangeAspect="1"/>
          </p:cNvPicPr>
          <p:nvPr/>
        </p:nvPicPr>
        <p:blipFill>
          <a:blip r:embed="rId3"/>
          <a:stretch>
            <a:fillRect/>
          </a:stretch>
        </p:blipFill>
        <p:spPr>
          <a:xfrm>
            <a:off x="1822308" y="3705664"/>
            <a:ext cx="8547383" cy="3097924"/>
          </a:xfrm>
          <a:prstGeom prst="rect">
            <a:avLst/>
          </a:prstGeom>
        </p:spPr>
      </p:pic>
    </p:spTree>
    <p:extLst>
      <p:ext uri="{BB962C8B-B14F-4D97-AF65-F5344CB8AC3E}">
        <p14:creationId xmlns:p14="http://schemas.microsoft.com/office/powerpoint/2010/main" val="4043517709"/>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D2BAA991-B71C-4540-B816-F41490BD0549}"/>
              </a:ext>
            </a:extLst>
          </p:cNvPr>
          <p:cNvSpPr>
            <a:spLocks noGrp="1"/>
          </p:cNvSpPr>
          <p:nvPr>
            <p:ph idx="1"/>
          </p:nvPr>
        </p:nvSpPr>
        <p:spPr/>
        <p:txBody>
          <a:bodyPr/>
          <a:lstStyle/>
          <a:p>
            <a:r>
              <a:rPr lang="en-US" dirty="0" err="1"/>
              <a:t>SCS</a:t>
            </a:r>
            <a:r>
              <a:rPr lang="en-US" dirty="0"/>
              <a:t> type II storm</a:t>
            </a:r>
          </a:p>
          <a:p>
            <a:r>
              <a:rPr lang="en-US" dirty="0"/>
              <a:t>5 inches point depth</a:t>
            </a:r>
          </a:p>
          <a:p>
            <a:r>
              <a:rPr lang="en-US" dirty="0"/>
              <a:t>15-min time step</a:t>
            </a:r>
          </a:p>
          <a:p>
            <a:endParaRPr lang="en-US" dirty="0"/>
          </a:p>
          <a:p>
            <a:r>
              <a:rPr lang="en-US" dirty="0"/>
              <a:t>1 mi</a:t>
            </a:r>
            <a:r>
              <a:rPr lang="en-US" baseline="30000" dirty="0"/>
              <a:t>2</a:t>
            </a:r>
            <a:r>
              <a:rPr lang="en-US" dirty="0"/>
              <a:t> </a:t>
            </a:r>
            <a:r>
              <a:rPr lang="en-US" dirty="0" err="1"/>
              <a:t>subbasin</a:t>
            </a:r>
            <a:endParaRPr lang="en-US" dirty="0"/>
          </a:p>
          <a:p>
            <a:r>
              <a:rPr lang="en-US" dirty="0"/>
              <a:t>Initial deficit 1 in, constant rate 0.1 in hr</a:t>
            </a:r>
            <a:r>
              <a:rPr lang="en-US" baseline="30000" dirty="0"/>
              <a:t>-1</a:t>
            </a:r>
          </a:p>
          <a:p>
            <a:r>
              <a:rPr lang="en-US" dirty="0"/>
              <a:t>T</a:t>
            </a:r>
            <a:r>
              <a:rPr lang="en-US" baseline="-25000" dirty="0"/>
              <a:t>c</a:t>
            </a:r>
            <a:r>
              <a:rPr lang="en-US" dirty="0"/>
              <a:t> 1 </a:t>
            </a:r>
            <a:r>
              <a:rPr lang="en-US" dirty="0" err="1"/>
              <a:t>hr</a:t>
            </a:r>
            <a:r>
              <a:rPr lang="en-US" dirty="0"/>
              <a:t>, R 1 </a:t>
            </a:r>
            <a:r>
              <a:rPr lang="en-US" dirty="0" err="1"/>
              <a:t>hr</a:t>
            </a:r>
            <a:endParaRPr lang="en-US" dirty="0"/>
          </a:p>
          <a:p>
            <a:r>
              <a:rPr lang="en-US" dirty="0"/>
              <a:t>Baseflow K</a:t>
            </a:r>
            <a:r>
              <a:rPr lang="en-US" baseline="-25000" dirty="0"/>
              <a:t>1</a:t>
            </a:r>
            <a:r>
              <a:rPr lang="en-US" dirty="0"/>
              <a:t> 30 </a:t>
            </a:r>
            <a:r>
              <a:rPr lang="en-US" dirty="0" err="1"/>
              <a:t>hr</a:t>
            </a:r>
            <a:r>
              <a:rPr lang="en-US" dirty="0"/>
              <a:t>, K</a:t>
            </a:r>
            <a:r>
              <a:rPr lang="en-US" baseline="-25000" dirty="0"/>
              <a:t>2</a:t>
            </a:r>
            <a:r>
              <a:rPr lang="en-US" dirty="0"/>
              <a:t> 100 </a:t>
            </a:r>
            <a:r>
              <a:rPr lang="en-US" dirty="0" err="1"/>
              <a:t>hr</a:t>
            </a:r>
            <a:endParaRPr lang="en-US" dirty="0"/>
          </a:p>
        </p:txBody>
      </p:sp>
      <p:sp>
        <p:nvSpPr>
          <p:cNvPr id="2" name="Title 1">
            <a:extLst>
              <a:ext uri="{FF2B5EF4-FFF2-40B4-BE49-F238E27FC236}">
                <a16:creationId xmlns:a16="http://schemas.microsoft.com/office/drawing/2014/main" id="{202DF7AC-4D9B-414F-8243-0D06C3F3715E}"/>
              </a:ext>
            </a:extLst>
          </p:cNvPr>
          <p:cNvSpPr>
            <a:spLocks noGrp="1"/>
          </p:cNvSpPr>
          <p:nvPr>
            <p:ph type="title"/>
          </p:nvPr>
        </p:nvSpPr>
        <p:spPr/>
        <p:txBody>
          <a:bodyPr/>
          <a:lstStyle/>
          <a:p>
            <a:r>
              <a:rPr lang="en-US" dirty="0"/>
              <a:t>Experimental Control</a:t>
            </a:r>
          </a:p>
        </p:txBody>
      </p:sp>
    </p:spTree>
    <p:extLst>
      <p:ext uri="{BB962C8B-B14F-4D97-AF65-F5344CB8AC3E}">
        <p14:creationId xmlns:p14="http://schemas.microsoft.com/office/powerpoint/2010/main" val="494437894"/>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BE34F5D4-8B36-41F8-807B-05F0E2F61D22}"/>
              </a:ext>
            </a:extLst>
          </p:cNvPr>
          <p:cNvPicPr>
            <a:picLocks noChangeAspect="1"/>
          </p:cNvPicPr>
          <p:nvPr/>
        </p:nvPicPr>
        <p:blipFill>
          <a:blip r:embed="rId3"/>
          <a:stretch>
            <a:fillRect/>
          </a:stretch>
        </p:blipFill>
        <p:spPr>
          <a:xfrm>
            <a:off x="4251727" y="0"/>
            <a:ext cx="7940273" cy="6858000"/>
          </a:xfrm>
          <a:prstGeom prst="rect">
            <a:avLst/>
          </a:prstGeom>
        </p:spPr>
      </p:pic>
      <p:sp>
        <p:nvSpPr>
          <p:cNvPr id="5" name="Title 1">
            <a:extLst>
              <a:ext uri="{FF2B5EF4-FFF2-40B4-BE49-F238E27FC236}">
                <a16:creationId xmlns:a16="http://schemas.microsoft.com/office/drawing/2014/main" id="{16C8679B-8A97-45C3-BA4B-90F1CBB290E0}"/>
              </a:ext>
            </a:extLst>
          </p:cNvPr>
          <p:cNvSpPr txBox="1">
            <a:spLocks/>
          </p:cNvSpPr>
          <p:nvPr/>
        </p:nvSpPr>
        <p:spPr>
          <a:xfrm>
            <a:off x="192024" y="267589"/>
            <a:ext cx="3413527" cy="1325563"/>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Consolas" panose="020B0609020204030204" pitchFamily="49" charset="0"/>
                <a:ea typeface="+mj-ea"/>
                <a:cs typeface="+mj-cs"/>
              </a:defRPr>
            </a:lvl1pPr>
          </a:lstStyle>
          <a:p>
            <a:r>
              <a:rPr lang="en-US" dirty="0"/>
              <a:t>Baseline</a:t>
            </a:r>
          </a:p>
        </p:txBody>
      </p:sp>
    </p:spTree>
    <p:extLst>
      <p:ext uri="{BB962C8B-B14F-4D97-AF65-F5344CB8AC3E}">
        <p14:creationId xmlns:p14="http://schemas.microsoft.com/office/powerpoint/2010/main" val="1344215035"/>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16C8679B-8A97-45C3-BA4B-90F1CBB290E0}"/>
              </a:ext>
            </a:extLst>
          </p:cNvPr>
          <p:cNvSpPr txBox="1">
            <a:spLocks/>
          </p:cNvSpPr>
          <p:nvPr/>
        </p:nvSpPr>
        <p:spPr>
          <a:xfrm>
            <a:off x="192024" y="267589"/>
            <a:ext cx="3413527" cy="2231771"/>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Consolas" panose="020B0609020204030204" pitchFamily="49" charset="0"/>
                <a:ea typeface="+mj-ea"/>
                <a:cs typeface="+mj-cs"/>
              </a:defRPr>
            </a:lvl1pPr>
          </a:lstStyle>
          <a:p>
            <a:r>
              <a:rPr lang="en-US" dirty="0"/>
              <a:t>Initial Deficit Doubled</a:t>
            </a:r>
          </a:p>
        </p:txBody>
      </p:sp>
      <p:pic>
        <p:nvPicPr>
          <p:cNvPr id="2" name="Picture 1">
            <a:extLst>
              <a:ext uri="{FF2B5EF4-FFF2-40B4-BE49-F238E27FC236}">
                <a16:creationId xmlns:a16="http://schemas.microsoft.com/office/drawing/2014/main" id="{D93EF78C-07FB-4F9F-99B0-0F8AA4738C77}"/>
              </a:ext>
            </a:extLst>
          </p:cNvPr>
          <p:cNvPicPr>
            <a:picLocks noChangeAspect="1"/>
          </p:cNvPicPr>
          <p:nvPr/>
        </p:nvPicPr>
        <p:blipFill>
          <a:blip r:embed="rId3"/>
          <a:stretch>
            <a:fillRect/>
          </a:stretch>
        </p:blipFill>
        <p:spPr>
          <a:xfrm>
            <a:off x="4251722" y="0"/>
            <a:ext cx="7940278" cy="6858000"/>
          </a:xfrm>
          <a:prstGeom prst="rect">
            <a:avLst/>
          </a:prstGeom>
        </p:spPr>
      </p:pic>
    </p:spTree>
    <p:extLst>
      <p:ext uri="{BB962C8B-B14F-4D97-AF65-F5344CB8AC3E}">
        <p14:creationId xmlns:p14="http://schemas.microsoft.com/office/powerpoint/2010/main" val="40592510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19545FF3-D1A8-4EF6-9102-F940A4592EB5}"/>
              </a:ext>
            </a:extLst>
          </p:cNvPr>
          <p:cNvSpPr>
            <a:spLocks noGrp="1"/>
          </p:cNvSpPr>
          <p:nvPr>
            <p:ph idx="1"/>
          </p:nvPr>
        </p:nvSpPr>
        <p:spPr>
          <a:xfrm>
            <a:off x="764729" y="1795145"/>
            <a:ext cx="10515600" cy="1633855"/>
          </a:xfrm>
        </p:spPr>
        <p:txBody>
          <a:bodyPr>
            <a:normAutofit/>
          </a:bodyPr>
          <a:lstStyle/>
          <a:p>
            <a:r>
              <a:rPr lang="en-US" dirty="0"/>
              <a:t>Interested in the response given this input or property change</a:t>
            </a:r>
          </a:p>
          <a:p>
            <a:r>
              <a:rPr lang="en-US" dirty="0"/>
              <a:t>We can’t experiment on a real watershed</a:t>
            </a:r>
          </a:p>
          <a:p>
            <a:r>
              <a:rPr lang="en-US" dirty="0"/>
              <a:t>Our computer model stands in for reality</a:t>
            </a:r>
          </a:p>
        </p:txBody>
      </p:sp>
      <p:sp>
        <p:nvSpPr>
          <p:cNvPr id="2" name="Title 1">
            <a:extLst>
              <a:ext uri="{FF2B5EF4-FFF2-40B4-BE49-F238E27FC236}">
                <a16:creationId xmlns:a16="http://schemas.microsoft.com/office/drawing/2014/main" id="{860EAFB9-0FA5-4600-A818-7AA22A1E6222}"/>
              </a:ext>
            </a:extLst>
          </p:cNvPr>
          <p:cNvSpPr>
            <a:spLocks noGrp="1"/>
          </p:cNvSpPr>
          <p:nvPr>
            <p:ph type="title"/>
          </p:nvPr>
        </p:nvSpPr>
        <p:spPr/>
        <p:txBody>
          <a:bodyPr/>
          <a:lstStyle/>
          <a:p>
            <a:r>
              <a:rPr lang="en-US" dirty="0"/>
              <a:t>Hydrologic Modeling</a:t>
            </a:r>
          </a:p>
        </p:txBody>
      </p:sp>
      <p:pic>
        <p:nvPicPr>
          <p:cNvPr id="4" name="Picture 3">
            <a:extLst>
              <a:ext uri="{FF2B5EF4-FFF2-40B4-BE49-F238E27FC236}">
                <a16:creationId xmlns:a16="http://schemas.microsoft.com/office/drawing/2014/main" id="{2715084F-A56A-4142-994C-CCAA2F09ED83}"/>
              </a:ext>
            </a:extLst>
          </p:cNvPr>
          <p:cNvPicPr>
            <a:picLocks noChangeAspect="1"/>
          </p:cNvPicPr>
          <p:nvPr/>
        </p:nvPicPr>
        <p:blipFill>
          <a:blip r:embed="rId3"/>
          <a:stretch>
            <a:fillRect/>
          </a:stretch>
        </p:blipFill>
        <p:spPr>
          <a:xfrm>
            <a:off x="6878320" y="3439532"/>
            <a:ext cx="5313680" cy="3418467"/>
          </a:xfrm>
          <a:prstGeom prst="rect">
            <a:avLst/>
          </a:prstGeom>
        </p:spPr>
      </p:pic>
      <p:sp>
        <p:nvSpPr>
          <p:cNvPr id="5" name="TextBox 4">
            <a:extLst>
              <a:ext uri="{FF2B5EF4-FFF2-40B4-BE49-F238E27FC236}">
                <a16:creationId xmlns:a16="http://schemas.microsoft.com/office/drawing/2014/main" id="{5EBCFFA1-9EF7-4F19-A687-2B6099690206}"/>
              </a:ext>
            </a:extLst>
          </p:cNvPr>
          <p:cNvSpPr txBox="1"/>
          <p:nvPr/>
        </p:nvSpPr>
        <p:spPr>
          <a:xfrm>
            <a:off x="291548" y="4180989"/>
            <a:ext cx="4903304" cy="954107"/>
          </a:xfrm>
          <a:prstGeom prst="rect">
            <a:avLst/>
          </a:prstGeom>
          <a:noFill/>
        </p:spPr>
        <p:txBody>
          <a:bodyPr wrap="square" rtlCol="0">
            <a:spAutoFit/>
          </a:bodyPr>
          <a:lstStyle/>
          <a:p>
            <a:r>
              <a:rPr lang="en-US" sz="2800" dirty="0">
                <a:latin typeface="+mj-lt"/>
              </a:rPr>
              <a:t>Goal: represent our watershed accurately using algorithms</a:t>
            </a:r>
          </a:p>
        </p:txBody>
      </p:sp>
      <p:pic>
        <p:nvPicPr>
          <p:cNvPr id="7" name="Picture 6">
            <a:extLst>
              <a:ext uri="{FF2B5EF4-FFF2-40B4-BE49-F238E27FC236}">
                <a16:creationId xmlns:a16="http://schemas.microsoft.com/office/drawing/2014/main" id="{D45D8EF9-ED73-4113-96B4-F6AF32CF770B}"/>
              </a:ext>
            </a:extLst>
          </p:cNvPr>
          <p:cNvPicPr>
            <a:picLocks noChangeAspect="1"/>
          </p:cNvPicPr>
          <p:nvPr/>
        </p:nvPicPr>
        <p:blipFill>
          <a:blip r:embed="rId4"/>
          <a:stretch>
            <a:fillRect/>
          </a:stretch>
        </p:blipFill>
        <p:spPr>
          <a:xfrm>
            <a:off x="291548" y="5715492"/>
            <a:ext cx="5171846" cy="777383"/>
          </a:xfrm>
          <a:prstGeom prst="rect">
            <a:avLst/>
          </a:prstGeom>
        </p:spPr>
      </p:pic>
    </p:spTree>
    <p:extLst>
      <p:ext uri="{BB962C8B-B14F-4D97-AF65-F5344CB8AC3E}">
        <p14:creationId xmlns:p14="http://schemas.microsoft.com/office/powerpoint/2010/main" val="3007630341"/>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9C3C43D5-0D72-4FC9-BBAD-727A38FDF5DD}"/>
              </a:ext>
            </a:extLst>
          </p:cNvPr>
          <p:cNvSpPr>
            <a:spLocks noGrp="1"/>
          </p:cNvSpPr>
          <p:nvPr>
            <p:ph idx="1"/>
          </p:nvPr>
        </p:nvSpPr>
        <p:spPr>
          <a:xfrm>
            <a:off x="838200" y="1825625"/>
            <a:ext cx="5118100" cy="4351338"/>
          </a:xfrm>
        </p:spPr>
        <p:txBody>
          <a:bodyPr/>
          <a:lstStyle/>
          <a:p>
            <a:r>
              <a:rPr lang="en-US" dirty="0"/>
              <a:t>Volume is off-target</a:t>
            </a:r>
          </a:p>
          <a:p>
            <a:r>
              <a:rPr lang="en-US" dirty="0"/>
              <a:t>Adjust early part of hydrograph</a:t>
            </a:r>
          </a:p>
          <a:p>
            <a:r>
              <a:rPr lang="en-US" dirty="0"/>
              <a:t>Include/exclude antecedent events</a:t>
            </a:r>
          </a:p>
        </p:txBody>
      </p:sp>
      <p:sp>
        <p:nvSpPr>
          <p:cNvPr id="2" name="Title 1">
            <a:extLst>
              <a:ext uri="{FF2B5EF4-FFF2-40B4-BE49-F238E27FC236}">
                <a16:creationId xmlns:a16="http://schemas.microsoft.com/office/drawing/2014/main" id="{C1D9AB57-3759-4833-973B-220EEBF73E7D}"/>
              </a:ext>
            </a:extLst>
          </p:cNvPr>
          <p:cNvSpPr>
            <a:spLocks noGrp="1"/>
          </p:cNvSpPr>
          <p:nvPr>
            <p:ph type="title"/>
          </p:nvPr>
        </p:nvSpPr>
        <p:spPr/>
        <p:txBody>
          <a:bodyPr/>
          <a:lstStyle/>
          <a:p>
            <a:r>
              <a:rPr lang="en-US" dirty="0"/>
              <a:t>When to Change Initial Deficit?</a:t>
            </a:r>
          </a:p>
        </p:txBody>
      </p:sp>
      <p:pic>
        <p:nvPicPr>
          <p:cNvPr id="5" name="Picture 4">
            <a:extLst>
              <a:ext uri="{FF2B5EF4-FFF2-40B4-BE49-F238E27FC236}">
                <a16:creationId xmlns:a16="http://schemas.microsoft.com/office/drawing/2014/main" id="{9922FDCB-7042-4DA0-B124-EFC639FB9430}"/>
              </a:ext>
            </a:extLst>
          </p:cNvPr>
          <p:cNvPicPr>
            <a:picLocks noChangeAspect="1"/>
          </p:cNvPicPr>
          <p:nvPr/>
        </p:nvPicPr>
        <p:blipFill>
          <a:blip r:embed="rId3"/>
          <a:stretch>
            <a:fillRect/>
          </a:stretch>
        </p:blipFill>
        <p:spPr>
          <a:xfrm>
            <a:off x="6521116" y="1599092"/>
            <a:ext cx="5562600" cy="4804404"/>
          </a:xfrm>
          <a:prstGeom prst="rect">
            <a:avLst/>
          </a:prstGeom>
        </p:spPr>
      </p:pic>
      <p:sp>
        <p:nvSpPr>
          <p:cNvPr id="6" name="Oval 5">
            <a:extLst>
              <a:ext uri="{FF2B5EF4-FFF2-40B4-BE49-F238E27FC236}">
                <a16:creationId xmlns:a16="http://schemas.microsoft.com/office/drawing/2014/main" id="{99644121-FF50-4058-A5CE-D8C235B8A6AB}"/>
              </a:ext>
            </a:extLst>
          </p:cNvPr>
          <p:cNvSpPr/>
          <p:nvPr/>
        </p:nvSpPr>
        <p:spPr>
          <a:xfrm rot="16200000">
            <a:off x="7420303" y="4203931"/>
            <a:ext cx="830317" cy="2109952"/>
          </a:xfrm>
          <a:prstGeom prst="ellipse">
            <a:avLst/>
          </a:prstGeom>
          <a:no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88315913"/>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16C8679B-8A97-45C3-BA4B-90F1CBB290E0}"/>
              </a:ext>
            </a:extLst>
          </p:cNvPr>
          <p:cNvSpPr txBox="1">
            <a:spLocks/>
          </p:cNvSpPr>
          <p:nvPr/>
        </p:nvSpPr>
        <p:spPr>
          <a:xfrm>
            <a:off x="192024" y="267589"/>
            <a:ext cx="3413527" cy="2231771"/>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Consolas" panose="020B0609020204030204" pitchFamily="49" charset="0"/>
                <a:ea typeface="+mj-ea"/>
                <a:cs typeface="+mj-cs"/>
              </a:defRPr>
            </a:lvl1pPr>
          </a:lstStyle>
          <a:p>
            <a:r>
              <a:rPr lang="en-US" dirty="0"/>
              <a:t>Constant Rate Doubled</a:t>
            </a:r>
          </a:p>
        </p:txBody>
      </p:sp>
      <p:pic>
        <p:nvPicPr>
          <p:cNvPr id="3" name="Picture 2">
            <a:extLst>
              <a:ext uri="{FF2B5EF4-FFF2-40B4-BE49-F238E27FC236}">
                <a16:creationId xmlns:a16="http://schemas.microsoft.com/office/drawing/2014/main" id="{5B8E1A97-720C-491F-975F-973B5B2954A6}"/>
              </a:ext>
            </a:extLst>
          </p:cNvPr>
          <p:cNvPicPr>
            <a:picLocks noChangeAspect="1"/>
          </p:cNvPicPr>
          <p:nvPr/>
        </p:nvPicPr>
        <p:blipFill>
          <a:blip r:embed="rId3"/>
          <a:stretch>
            <a:fillRect/>
          </a:stretch>
        </p:blipFill>
        <p:spPr>
          <a:xfrm>
            <a:off x="4251722" y="0"/>
            <a:ext cx="7940278" cy="6858000"/>
          </a:xfrm>
          <a:prstGeom prst="rect">
            <a:avLst/>
          </a:prstGeom>
        </p:spPr>
      </p:pic>
    </p:spTree>
    <p:extLst>
      <p:ext uri="{BB962C8B-B14F-4D97-AF65-F5344CB8AC3E}">
        <p14:creationId xmlns:p14="http://schemas.microsoft.com/office/powerpoint/2010/main" val="10558858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15490CD-E50D-43B3-B4C0-D8D943875367}"/>
              </a:ext>
            </a:extLst>
          </p:cNvPr>
          <p:cNvSpPr>
            <a:spLocks noGrp="1"/>
          </p:cNvSpPr>
          <p:nvPr>
            <p:ph idx="1"/>
          </p:nvPr>
        </p:nvSpPr>
        <p:spPr>
          <a:xfrm>
            <a:off x="838200" y="1825625"/>
            <a:ext cx="4238297" cy="4351338"/>
          </a:xfrm>
        </p:spPr>
        <p:txBody>
          <a:bodyPr/>
          <a:lstStyle/>
          <a:p>
            <a:r>
              <a:rPr lang="en-US" dirty="0"/>
              <a:t>Volume is off-target</a:t>
            </a:r>
          </a:p>
          <a:p>
            <a:r>
              <a:rPr lang="en-US" dirty="0"/>
              <a:t>Adjust peak runoff</a:t>
            </a:r>
          </a:p>
          <a:p>
            <a:r>
              <a:rPr lang="en-US" dirty="0"/>
              <a:t>Adjust contribution of direct runoff vs. baseflow</a:t>
            </a:r>
          </a:p>
        </p:txBody>
      </p:sp>
      <p:sp>
        <p:nvSpPr>
          <p:cNvPr id="2" name="Title 1">
            <a:extLst>
              <a:ext uri="{FF2B5EF4-FFF2-40B4-BE49-F238E27FC236}">
                <a16:creationId xmlns:a16="http://schemas.microsoft.com/office/drawing/2014/main" id="{F1D1F7D1-5E01-4962-8001-BF6AF8C533E1}"/>
              </a:ext>
            </a:extLst>
          </p:cNvPr>
          <p:cNvSpPr>
            <a:spLocks noGrp="1"/>
          </p:cNvSpPr>
          <p:nvPr>
            <p:ph type="title"/>
          </p:nvPr>
        </p:nvSpPr>
        <p:spPr/>
        <p:txBody>
          <a:bodyPr/>
          <a:lstStyle/>
          <a:p>
            <a:r>
              <a:rPr lang="en-US" dirty="0"/>
              <a:t>When to Change Constant Rate?</a:t>
            </a:r>
          </a:p>
        </p:txBody>
      </p:sp>
      <p:pic>
        <p:nvPicPr>
          <p:cNvPr id="4" name="Picture 3">
            <a:extLst>
              <a:ext uri="{FF2B5EF4-FFF2-40B4-BE49-F238E27FC236}">
                <a16:creationId xmlns:a16="http://schemas.microsoft.com/office/drawing/2014/main" id="{A225E951-9DB7-4639-8142-AA19167BAB9F}"/>
              </a:ext>
            </a:extLst>
          </p:cNvPr>
          <p:cNvPicPr>
            <a:picLocks noChangeAspect="1"/>
          </p:cNvPicPr>
          <p:nvPr/>
        </p:nvPicPr>
        <p:blipFill>
          <a:blip r:embed="rId3"/>
          <a:stretch>
            <a:fillRect/>
          </a:stretch>
        </p:blipFill>
        <p:spPr>
          <a:xfrm>
            <a:off x="6521116" y="1599092"/>
            <a:ext cx="5562600" cy="4804404"/>
          </a:xfrm>
          <a:prstGeom prst="rect">
            <a:avLst/>
          </a:prstGeom>
        </p:spPr>
      </p:pic>
      <p:sp>
        <p:nvSpPr>
          <p:cNvPr id="5" name="Oval 4">
            <a:extLst>
              <a:ext uri="{FF2B5EF4-FFF2-40B4-BE49-F238E27FC236}">
                <a16:creationId xmlns:a16="http://schemas.microsoft.com/office/drawing/2014/main" id="{36D26DF3-22E7-4027-8B13-8E8BAEA02DE3}"/>
              </a:ext>
            </a:extLst>
          </p:cNvPr>
          <p:cNvSpPr/>
          <p:nvPr/>
        </p:nvSpPr>
        <p:spPr>
          <a:xfrm rot="12361886">
            <a:off x="10321298" y="2799174"/>
            <a:ext cx="830317" cy="2109952"/>
          </a:xfrm>
          <a:prstGeom prst="ellipse">
            <a:avLst/>
          </a:prstGeom>
          <a:no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913879792"/>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018826F9-0A08-4652-9F00-04BFD5FF134F}"/>
              </a:ext>
            </a:extLst>
          </p:cNvPr>
          <p:cNvSpPr txBox="1">
            <a:spLocks/>
          </p:cNvSpPr>
          <p:nvPr/>
        </p:nvSpPr>
        <p:spPr>
          <a:xfrm>
            <a:off x="192024" y="267589"/>
            <a:ext cx="3413527" cy="1325563"/>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Consolas" panose="020B0609020204030204" pitchFamily="49" charset="0"/>
                <a:ea typeface="+mj-ea"/>
                <a:cs typeface="+mj-cs"/>
              </a:defRPr>
            </a:lvl1pPr>
          </a:lstStyle>
          <a:p>
            <a:r>
              <a:rPr lang="en-US" dirty="0"/>
              <a:t>T</a:t>
            </a:r>
            <a:r>
              <a:rPr lang="en-US" baseline="-25000" dirty="0"/>
              <a:t>c</a:t>
            </a:r>
            <a:r>
              <a:rPr lang="en-US" dirty="0"/>
              <a:t> halved</a:t>
            </a:r>
          </a:p>
        </p:txBody>
      </p:sp>
      <p:pic>
        <p:nvPicPr>
          <p:cNvPr id="4" name="Picture 3">
            <a:extLst>
              <a:ext uri="{FF2B5EF4-FFF2-40B4-BE49-F238E27FC236}">
                <a16:creationId xmlns:a16="http://schemas.microsoft.com/office/drawing/2014/main" id="{2FB7CE46-D83F-4BEF-BA07-CD13B8EBEA63}"/>
              </a:ext>
            </a:extLst>
          </p:cNvPr>
          <p:cNvPicPr>
            <a:picLocks noChangeAspect="1"/>
          </p:cNvPicPr>
          <p:nvPr/>
        </p:nvPicPr>
        <p:blipFill>
          <a:blip r:embed="rId3"/>
          <a:stretch>
            <a:fillRect/>
          </a:stretch>
        </p:blipFill>
        <p:spPr>
          <a:xfrm>
            <a:off x="4251722" y="0"/>
            <a:ext cx="7940278" cy="6858000"/>
          </a:xfrm>
          <a:prstGeom prst="rect">
            <a:avLst/>
          </a:prstGeom>
        </p:spPr>
      </p:pic>
    </p:spTree>
    <p:extLst>
      <p:ext uri="{BB962C8B-B14F-4D97-AF65-F5344CB8AC3E}">
        <p14:creationId xmlns:p14="http://schemas.microsoft.com/office/powerpoint/2010/main" val="19514445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B2A9D1CE-469F-4F6F-A024-6D82CF158EC4}"/>
              </a:ext>
            </a:extLst>
          </p:cNvPr>
          <p:cNvSpPr>
            <a:spLocks noGrp="1"/>
          </p:cNvSpPr>
          <p:nvPr>
            <p:ph idx="1"/>
          </p:nvPr>
        </p:nvSpPr>
        <p:spPr>
          <a:xfrm>
            <a:off x="838200" y="1825625"/>
            <a:ext cx="5079124" cy="4351338"/>
          </a:xfrm>
        </p:spPr>
        <p:txBody>
          <a:bodyPr/>
          <a:lstStyle/>
          <a:p>
            <a:r>
              <a:rPr lang="en-US" dirty="0"/>
              <a:t>Direct runoff is most of the hydrograph</a:t>
            </a:r>
          </a:p>
          <a:p>
            <a:r>
              <a:rPr lang="en-US" dirty="0"/>
              <a:t>Adjust timing of peak</a:t>
            </a:r>
          </a:p>
          <a:p>
            <a:r>
              <a:rPr lang="en-US" dirty="0"/>
              <a:t>Adjust magnitude of peak</a:t>
            </a:r>
          </a:p>
        </p:txBody>
      </p:sp>
      <p:sp>
        <p:nvSpPr>
          <p:cNvPr id="2" name="Title 1">
            <a:extLst>
              <a:ext uri="{FF2B5EF4-FFF2-40B4-BE49-F238E27FC236}">
                <a16:creationId xmlns:a16="http://schemas.microsoft.com/office/drawing/2014/main" id="{F4690ED3-1CC0-4248-91D6-1B857D6A0D0B}"/>
              </a:ext>
            </a:extLst>
          </p:cNvPr>
          <p:cNvSpPr>
            <a:spLocks noGrp="1"/>
          </p:cNvSpPr>
          <p:nvPr>
            <p:ph type="title"/>
          </p:nvPr>
        </p:nvSpPr>
        <p:spPr/>
        <p:txBody>
          <a:bodyPr/>
          <a:lstStyle/>
          <a:p>
            <a:r>
              <a:rPr lang="en-US" dirty="0"/>
              <a:t>When to Change T</a:t>
            </a:r>
            <a:r>
              <a:rPr lang="en-US" baseline="-25000" dirty="0"/>
              <a:t>c</a:t>
            </a:r>
            <a:r>
              <a:rPr lang="en-US" dirty="0"/>
              <a:t>?</a:t>
            </a:r>
          </a:p>
        </p:txBody>
      </p:sp>
      <p:pic>
        <p:nvPicPr>
          <p:cNvPr id="4" name="Picture 3">
            <a:extLst>
              <a:ext uri="{FF2B5EF4-FFF2-40B4-BE49-F238E27FC236}">
                <a16:creationId xmlns:a16="http://schemas.microsoft.com/office/drawing/2014/main" id="{FF7565C8-ECEF-457C-A076-8BFD3CA94E69}"/>
              </a:ext>
            </a:extLst>
          </p:cNvPr>
          <p:cNvPicPr>
            <a:picLocks noChangeAspect="1"/>
          </p:cNvPicPr>
          <p:nvPr/>
        </p:nvPicPr>
        <p:blipFill>
          <a:blip r:embed="rId3"/>
          <a:stretch>
            <a:fillRect/>
          </a:stretch>
        </p:blipFill>
        <p:spPr>
          <a:xfrm>
            <a:off x="6521116" y="1599092"/>
            <a:ext cx="5562600" cy="4804404"/>
          </a:xfrm>
          <a:prstGeom prst="rect">
            <a:avLst/>
          </a:prstGeom>
        </p:spPr>
      </p:pic>
      <p:sp>
        <p:nvSpPr>
          <p:cNvPr id="5" name="Oval 4">
            <a:extLst>
              <a:ext uri="{FF2B5EF4-FFF2-40B4-BE49-F238E27FC236}">
                <a16:creationId xmlns:a16="http://schemas.microsoft.com/office/drawing/2014/main" id="{1E826C8C-1C49-4093-99D0-FF514D8C7C48}"/>
              </a:ext>
            </a:extLst>
          </p:cNvPr>
          <p:cNvSpPr/>
          <p:nvPr/>
        </p:nvSpPr>
        <p:spPr>
          <a:xfrm rot="12361886">
            <a:off x="10321298" y="2799174"/>
            <a:ext cx="830317" cy="2109952"/>
          </a:xfrm>
          <a:prstGeom prst="ellipse">
            <a:avLst/>
          </a:prstGeom>
          <a:no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826818464"/>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018826F9-0A08-4652-9F00-04BFD5FF134F}"/>
              </a:ext>
            </a:extLst>
          </p:cNvPr>
          <p:cNvSpPr txBox="1">
            <a:spLocks/>
          </p:cNvSpPr>
          <p:nvPr/>
        </p:nvSpPr>
        <p:spPr>
          <a:xfrm>
            <a:off x="192024" y="267589"/>
            <a:ext cx="3413527" cy="1325563"/>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Consolas" panose="020B0609020204030204" pitchFamily="49" charset="0"/>
                <a:ea typeface="+mj-ea"/>
                <a:cs typeface="+mj-cs"/>
              </a:defRPr>
            </a:lvl1pPr>
          </a:lstStyle>
          <a:p>
            <a:r>
              <a:rPr lang="en-US" dirty="0"/>
              <a:t>R doubled</a:t>
            </a:r>
          </a:p>
        </p:txBody>
      </p:sp>
      <p:pic>
        <p:nvPicPr>
          <p:cNvPr id="5" name="Picture 4">
            <a:extLst>
              <a:ext uri="{FF2B5EF4-FFF2-40B4-BE49-F238E27FC236}">
                <a16:creationId xmlns:a16="http://schemas.microsoft.com/office/drawing/2014/main" id="{243642CB-19AE-46F9-B5CE-916ED84C479B}"/>
              </a:ext>
            </a:extLst>
          </p:cNvPr>
          <p:cNvPicPr>
            <a:picLocks noChangeAspect="1"/>
          </p:cNvPicPr>
          <p:nvPr/>
        </p:nvPicPr>
        <p:blipFill>
          <a:blip r:embed="rId3"/>
          <a:stretch>
            <a:fillRect/>
          </a:stretch>
        </p:blipFill>
        <p:spPr>
          <a:xfrm>
            <a:off x="4264109" y="0"/>
            <a:ext cx="7927891" cy="6858000"/>
          </a:xfrm>
          <a:prstGeom prst="rect">
            <a:avLst/>
          </a:prstGeom>
        </p:spPr>
      </p:pic>
    </p:spTree>
    <p:extLst>
      <p:ext uri="{BB962C8B-B14F-4D97-AF65-F5344CB8AC3E}">
        <p14:creationId xmlns:p14="http://schemas.microsoft.com/office/powerpoint/2010/main" val="26187327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018826F9-0A08-4652-9F00-04BFD5FF134F}"/>
              </a:ext>
            </a:extLst>
          </p:cNvPr>
          <p:cNvSpPr txBox="1">
            <a:spLocks/>
          </p:cNvSpPr>
          <p:nvPr/>
        </p:nvSpPr>
        <p:spPr>
          <a:xfrm>
            <a:off x="192024" y="267589"/>
            <a:ext cx="3413527" cy="1325563"/>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Consolas" panose="020B0609020204030204" pitchFamily="49" charset="0"/>
                <a:ea typeface="+mj-ea"/>
                <a:cs typeface="+mj-cs"/>
              </a:defRPr>
            </a:lvl1pPr>
          </a:lstStyle>
          <a:p>
            <a:r>
              <a:rPr lang="en-US" dirty="0"/>
              <a:t>R halved</a:t>
            </a:r>
          </a:p>
        </p:txBody>
      </p:sp>
      <p:pic>
        <p:nvPicPr>
          <p:cNvPr id="2" name="Picture 1">
            <a:extLst>
              <a:ext uri="{FF2B5EF4-FFF2-40B4-BE49-F238E27FC236}">
                <a16:creationId xmlns:a16="http://schemas.microsoft.com/office/drawing/2014/main" id="{829D6D7E-BE5F-4BE8-BF8B-8098B5759CE5}"/>
              </a:ext>
            </a:extLst>
          </p:cNvPr>
          <p:cNvPicPr>
            <a:picLocks noChangeAspect="1"/>
          </p:cNvPicPr>
          <p:nvPr/>
        </p:nvPicPr>
        <p:blipFill>
          <a:blip r:embed="rId3"/>
          <a:stretch>
            <a:fillRect/>
          </a:stretch>
        </p:blipFill>
        <p:spPr>
          <a:xfrm>
            <a:off x="4251722" y="0"/>
            <a:ext cx="7940278" cy="6858000"/>
          </a:xfrm>
          <a:prstGeom prst="rect">
            <a:avLst/>
          </a:prstGeom>
        </p:spPr>
      </p:pic>
    </p:spTree>
    <p:extLst>
      <p:ext uri="{BB962C8B-B14F-4D97-AF65-F5344CB8AC3E}">
        <p14:creationId xmlns:p14="http://schemas.microsoft.com/office/powerpoint/2010/main" val="1287351658"/>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876B08D-D0F0-4E3C-BAF7-254B0FAE4A03}"/>
              </a:ext>
            </a:extLst>
          </p:cNvPr>
          <p:cNvSpPr>
            <a:spLocks noGrp="1"/>
          </p:cNvSpPr>
          <p:nvPr>
            <p:ph idx="1"/>
          </p:nvPr>
        </p:nvSpPr>
        <p:spPr>
          <a:xfrm>
            <a:off x="838200" y="1825625"/>
            <a:ext cx="4700752" cy="4351338"/>
          </a:xfrm>
        </p:spPr>
        <p:txBody>
          <a:bodyPr/>
          <a:lstStyle/>
          <a:p>
            <a:r>
              <a:rPr lang="en-US" dirty="0"/>
              <a:t>Direct runoff most of the hydrograph</a:t>
            </a:r>
          </a:p>
          <a:p>
            <a:r>
              <a:rPr lang="en-US" dirty="0"/>
              <a:t>Adjust overall peakedness of hydrograph</a:t>
            </a:r>
          </a:p>
          <a:p>
            <a:r>
              <a:rPr lang="en-US" dirty="0"/>
              <a:t>Adjust receding limb of direct runoff hydrograph</a:t>
            </a:r>
          </a:p>
        </p:txBody>
      </p:sp>
      <p:sp>
        <p:nvSpPr>
          <p:cNvPr id="2" name="Title 1">
            <a:extLst>
              <a:ext uri="{FF2B5EF4-FFF2-40B4-BE49-F238E27FC236}">
                <a16:creationId xmlns:a16="http://schemas.microsoft.com/office/drawing/2014/main" id="{58F7C42C-23D2-4B26-B623-157B0445BE41}"/>
              </a:ext>
            </a:extLst>
          </p:cNvPr>
          <p:cNvSpPr>
            <a:spLocks noGrp="1"/>
          </p:cNvSpPr>
          <p:nvPr>
            <p:ph type="title"/>
          </p:nvPr>
        </p:nvSpPr>
        <p:spPr/>
        <p:txBody>
          <a:bodyPr/>
          <a:lstStyle/>
          <a:p>
            <a:r>
              <a:rPr lang="en-US" dirty="0"/>
              <a:t>When to Change R?</a:t>
            </a:r>
          </a:p>
        </p:txBody>
      </p:sp>
      <p:pic>
        <p:nvPicPr>
          <p:cNvPr id="4" name="Picture 3">
            <a:extLst>
              <a:ext uri="{FF2B5EF4-FFF2-40B4-BE49-F238E27FC236}">
                <a16:creationId xmlns:a16="http://schemas.microsoft.com/office/drawing/2014/main" id="{5C92E6D2-2314-48B9-83D0-733AD86F2DDE}"/>
              </a:ext>
            </a:extLst>
          </p:cNvPr>
          <p:cNvPicPr>
            <a:picLocks noChangeAspect="1"/>
          </p:cNvPicPr>
          <p:nvPr/>
        </p:nvPicPr>
        <p:blipFill>
          <a:blip r:embed="rId3"/>
          <a:stretch>
            <a:fillRect/>
          </a:stretch>
        </p:blipFill>
        <p:spPr>
          <a:xfrm>
            <a:off x="6521116" y="1599092"/>
            <a:ext cx="5562600" cy="4804404"/>
          </a:xfrm>
          <a:prstGeom prst="rect">
            <a:avLst/>
          </a:prstGeom>
        </p:spPr>
      </p:pic>
      <p:sp>
        <p:nvSpPr>
          <p:cNvPr id="5" name="Oval 4">
            <a:extLst>
              <a:ext uri="{FF2B5EF4-FFF2-40B4-BE49-F238E27FC236}">
                <a16:creationId xmlns:a16="http://schemas.microsoft.com/office/drawing/2014/main" id="{2A616BB8-36EC-44EB-A999-8FBA58EFCC24}"/>
              </a:ext>
            </a:extLst>
          </p:cNvPr>
          <p:cNvSpPr/>
          <p:nvPr/>
        </p:nvSpPr>
        <p:spPr>
          <a:xfrm rot="20664730">
            <a:off x="10584057" y="3167036"/>
            <a:ext cx="830317" cy="2109952"/>
          </a:xfrm>
          <a:prstGeom prst="ellipse">
            <a:avLst/>
          </a:prstGeom>
          <a:no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6956505"/>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0E52F5E1-F083-4836-A531-735B981A5A7D}"/>
              </a:ext>
            </a:extLst>
          </p:cNvPr>
          <p:cNvSpPr>
            <a:spLocks noGrp="1"/>
          </p:cNvSpPr>
          <p:nvPr>
            <p:ph idx="1"/>
          </p:nvPr>
        </p:nvSpPr>
        <p:spPr/>
        <p:txBody>
          <a:bodyPr/>
          <a:lstStyle/>
          <a:p>
            <a:r>
              <a:rPr lang="en-US" dirty="0"/>
              <a:t>Baseflow adjustments more important when direct runoff is small</a:t>
            </a:r>
          </a:p>
          <a:p>
            <a:r>
              <a:rPr lang="en-US" dirty="0"/>
              <a:t>Change the controls:</a:t>
            </a:r>
          </a:p>
          <a:p>
            <a:pPr lvl="1"/>
            <a:r>
              <a:rPr lang="en-US" dirty="0"/>
              <a:t>Point depth reduced to 1 in</a:t>
            </a:r>
          </a:p>
          <a:p>
            <a:pPr lvl="1"/>
            <a:r>
              <a:rPr lang="en-US" dirty="0"/>
              <a:t>Initial deficit reduced to 0 in</a:t>
            </a:r>
          </a:p>
          <a:p>
            <a:pPr lvl="1"/>
            <a:r>
              <a:rPr lang="en-US" dirty="0"/>
              <a:t>Constant rate increased to 0.75 in hr</a:t>
            </a:r>
            <a:r>
              <a:rPr lang="en-US" baseline="30000" dirty="0"/>
              <a:t>-1</a:t>
            </a:r>
          </a:p>
          <a:p>
            <a:pPr lvl="1"/>
            <a:r>
              <a:rPr lang="en-US" dirty="0"/>
              <a:t>Longer simulation window</a:t>
            </a:r>
          </a:p>
        </p:txBody>
      </p:sp>
      <p:sp>
        <p:nvSpPr>
          <p:cNvPr id="2" name="Title 1">
            <a:extLst>
              <a:ext uri="{FF2B5EF4-FFF2-40B4-BE49-F238E27FC236}">
                <a16:creationId xmlns:a16="http://schemas.microsoft.com/office/drawing/2014/main" id="{41CE3D29-5868-4F93-86B6-24C2EC71054A}"/>
              </a:ext>
            </a:extLst>
          </p:cNvPr>
          <p:cNvSpPr>
            <a:spLocks noGrp="1"/>
          </p:cNvSpPr>
          <p:nvPr>
            <p:ph type="title"/>
          </p:nvPr>
        </p:nvSpPr>
        <p:spPr/>
        <p:txBody>
          <a:bodyPr/>
          <a:lstStyle/>
          <a:p>
            <a:r>
              <a:rPr lang="en-US" dirty="0"/>
              <a:t>Baseflow</a:t>
            </a:r>
          </a:p>
        </p:txBody>
      </p:sp>
    </p:spTree>
    <p:extLst>
      <p:ext uri="{BB962C8B-B14F-4D97-AF65-F5344CB8AC3E}">
        <p14:creationId xmlns:p14="http://schemas.microsoft.com/office/powerpoint/2010/main" val="2668701026"/>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B798414F-1146-4041-ACBC-2699A916D4EF}"/>
              </a:ext>
            </a:extLst>
          </p:cNvPr>
          <p:cNvSpPr txBox="1">
            <a:spLocks/>
          </p:cNvSpPr>
          <p:nvPr/>
        </p:nvSpPr>
        <p:spPr>
          <a:xfrm>
            <a:off x="1345831" y="259397"/>
            <a:ext cx="3413527" cy="1325563"/>
          </a:xfrm>
          <a:prstGeom prst="rect">
            <a:avLst/>
          </a:prstGeom>
        </p:spPr>
        <p:txBody>
          <a:bodyPr anchor="ctr"/>
          <a:lstStyle>
            <a:lvl1pPr algn="l" defTabSz="914400" rtl="0" eaLnBrk="1" latinLnBrk="0" hangingPunct="1">
              <a:lnSpc>
                <a:spcPct val="90000"/>
              </a:lnSpc>
              <a:spcBef>
                <a:spcPct val="0"/>
              </a:spcBef>
              <a:buNone/>
              <a:defRPr sz="4400" kern="1200">
                <a:solidFill>
                  <a:schemeClr val="tx1"/>
                </a:solidFill>
                <a:latin typeface="Consolas" panose="020B0609020204030204" pitchFamily="49" charset="0"/>
                <a:ea typeface="+mj-ea"/>
                <a:cs typeface="+mj-cs"/>
              </a:defRPr>
            </a:lvl1pPr>
          </a:lstStyle>
          <a:p>
            <a:pPr algn="ctr"/>
            <a:r>
              <a:rPr lang="en-US" dirty="0"/>
              <a:t>K</a:t>
            </a:r>
            <a:r>
              <a:rPr lang="en-US" baseline="-25000" dirty="0"/>
              <a:t>1</a:t>
            </a:r>
            <a:r>
              <a:rPr lang="en-US" dirty="0"/>
              <a:t> doubled</a:t>
            </a:r>
          </a:p>
        </p:txBody>
      </p:sp>
      <p:sp>
        <p:nvSpPr>
          <p:cNvPr id="7" name="Title 1">
            <a:extLst>
              <a:ext uri="{FF2B5EF4-FFF2-40B4-BE49-F238E27FC236}">
                <a16:creationId xmlns:a16="http://schemas.microsoft.com/office/drawing/2014/main" id="{6D79CBCD-BE5C-4924-B542-37D5FF0FDD46}"/>
              </a:ext>
            </a:extLst>
          </p:cNvPr>
          <p:cNvSpPr txBox="1">
            <a:spLocks/>
          </p:cNvSpPr>
          <p:nvPr/>
        </p:nvSpPr>
        <p:spPr>
          <a:xfrm>
            <a:off x="7451022" y="259397"/>
            <a:ext cx="3413527" cy="1325563"/>
          </a:xfrm>
          <a:prstGeom prst="rect">
            <a:avLst/>
          </a:prstGeom>
        </p:spPr>
        <p:txBody>
          <a:bodyPr anchor="ctr"/>
          <a:lstStyle>
            <a:lvl1pPr algn="l" defTabSz="914400" rtl="0" eaLnBrk="1" latinLnBrk="0" hangingPunct="1">
              <a:lnSpc>
                <a:spcPct val="90000"/>
              </a:lnSpc>
              <a:spcBef>
                <a:spcPct val="0"/>
              </a:spcBef>
              <a:buNone/>
              <a:defRPr sz="4400" kern="1200">
                <a:solidFill>
                  <a:schemeClr val="tx1"/>
                </a:solidFill>
                <a:latin typeface="Consolas" panose="020B0609020204030204" pitchFamily="49" charset="0"/>
                <a:ea typeface="+mj-ea"/>
                <a:cs typeface="+mj-cs"/>
              </a:defRPr>
            </a:lvl1pPr>
          </a:lstStyle>
          <a:p>
            <a:pPr algn="ctr"/>
            <a:r>
              <a:rPr lang="en-US" dirty="0"/>
              <a:t>K</a:t>
            </a:r>
            <a:r>
              <a:rPr lang="en-US" baseline="-25000" dirty="0"/>
              <a:t>1</a:t>
            </a:r>
            <a:r>
              <a:rPr lang="en-US" dirty="0"/>
              <a:t> halved</a:t>
            </a:r>
          </a:p>
        </p:txBody>
      </p:sp>
      <p:pic>
        <p:nvPicPr>
          <p:cNvPr id="10" name="Picture 9">
            <a:extLst>
              <a:ext uri="{FF2B5EF4-FFF2-40B4-BE49-F238E27FC236}">
                <a16:creationId xmlns:a16="http://schemas.microsoft.com/office/drawing/2014/main" id="{B6187311-9F55-4571-9C8A-8C757014F38A}"/>
              </a:ext>
            </a:extLst>
          </p:cNvPr>
          <p:cNvPicPr>
            <a:picLocks noChangeAspect="1"/>
          </p:cNvPicPr>
          <p:nvPr/>
        </p:nvPicPr>
        <p:blipFill>
          <a:blip r:embed="rId3"/>
          <a:stretch>
            <a:fillRect/>
          </a:stretch>
        </p:blipFill>
        <p:spPr>
          <a:xfrm>
            <a:off x="1" y="1584960"/>
            <a:ext cx="6105192" cy="5273040"/>
          </a:xfrm>
          <a:prstGeom prst="rect">
            <a:avLst/>
          </a:prstGeom>
        </p:spPr>
      </p:pic>
      <p:pic>
        <p:nvPicPr>
          <p:cNvPr id="11" name="Picture 10">
            <a:extLst>
              <a:ext uri="{FF2B5EF4-FFF2-40B4-BE49-F238E27FC236}">
                <a16:creationId xmlns:a16="http://schemas.microsoft.com/office/drawing/2014/main" id="{F07CABDC-6D89-40D3-B2CA-0A304D459533}"/>
              </a:ext>
            </a:extLst>
          </p:cNvPr>
          <p:cNvPicPr>
            <a:picLocks noChangeAspect="1"/>
          </p:cNvPicPr>
          <p:nvPr/>
        </p:nvPicPr>
        <p:blipFill>
          <a:blip r:embed="rId4"/>
          <a:stretch>
            <a:fillRect/>
          </a:stretch>
        </p:blipFill>
        <p:spPr>
          <a:xfrm>
            <a:off x="6086807" y="1584960"/>
            <a:ext cx="6105192" cy="5273040"/>
          </a:xfrm>
          <a:prstGeom prst="rect">
            <a:avLst/>
          </a:prstGeom>
        </p:spPr>
      </p:pic>
    </p:spTree>
    <p:extLst>
      <p:ext uri="{BB962C8B-B14F-4D97-AF65-F5344CB8AC3E}">
        <p14:creationId xmlns:p14="http://schemas.microsoft.com/office/powerpoint/2010/main" val="52672412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98F29C1C-C2F8-4AF8-9667-4457B48691FB}"/>
              </a:ext>
            </a:extLst>
          </p:cNvPr>
          <p:cNvSpPr>
            <a:spLocks noGrp="1"/>
          </p:cNvSpPr>
          <p:nvPr>
            <p:ph idx="1"/>
          </p:nvPr>
        </p:nvSpPr>
        <p:spPr/>
        <p:txBody>
          <a:bodyPr/>
          <a:lstStyle/>
          <a:p>
            <a:r>
              <a:rPr lang="en-US" dirty="0"/>
              <a:t>Models contain approximations and simplifications</a:t>
            </a:r>
          </a:p>
          <a:p>
            <a:r>
              <a:rPr lang="en-US" dirty="0"/>
              <a:t>Simpler model → parameters represent more → more parameter uncertainty &amp; error</a:t>
            </a:r>
          </a:p>
        </p:txBody>
      </p:sp>
      <p:sp>
        <p:nvSpPr>
          <p:cNvPr id="2" name="Title 1">
            <a:extLst>
              <a:ext uri="{FF2B5EF4-FFF2-40B4-BE49-F238E27FC236}">
                <a16:creationId xmlns:a16="http://schemas.microsoft.com/office/drawing/2014/main" id="{8D93FE56-7C49-4743-BA14-33EE390E972B}"/>
              </a:ext>
            </a:extLst>
          </p:cNvPr>
          <p:cNvSpPr>
            <a:spLocks noGrp="1"/>
          </p:cNvSpPr>
          <p:nvPr>
            <p:ph type="title"/>
          </p:nvPr>
        </p:nvSpPr>
        <p:spPr/>
        <p:txBody>
          <a:bodyPr/>
          <a:lstStyle/>
          <a:p>
            <a:r>
              <a:rPr lang="en-US" dirty="0"/>
              <a:t>Hydrologic Modeling</a:t>
            </a:r>
          </a:p>
        </p:txBody>
      </p:sp>
      <p:pic>
        <p:nvPicPr>
          <p:cNvPr id="4" name="Picture 3">
            <a:extLst>
              <a:ext uri="{FF2B5EF4-FFF2-40B4-BE49-F238E27FC236}">
                <a16:creationId xmlns:a16="http://schemas.microsoft.com/office/drawing/2014/main" id="{AB2228B8-ACC6-4D5D-AB34-05A952CDA0F5}"/>
              </a:ext>
            </a:extLst>
          </p:cNvPr>
          <p:cNvPicPr>
            <a:picLocks noChangeAspect="1"/>
          </p:cNvPicPr>
          <p:nvPr/>
        </p:nvPicPr>
        <p:blipFill>
          <a:blip r:embed="rId3"/>
          <a:stretch>
            <a:fillRect/>
          </a:stretch>
        </p:blipFill>
        <p:spPr>
          <a:xfrm>
            <a:off x="9399809" y="3644347"/>
            <a:ext cx="2792191" cy="3213653"/>
          </a:xfrm>
          <a:prstGeom prst="rect">
            <a:avLst/>
          </a:prstGeom>
        </p:spPr>
      </p:pic>
      <p:pic>
        <p:nvPicPr>
          <p:cNvPr id="5" name="Picture 4">
            <a:extLst>
              <a:ext uri="{FF2B5EF4-FFF2-40B4-BE49-F238E27FC236}">
                <a16:creationId xmlns:a16="http://schemas.microsoft.com/office/drawing/2014/main" id="{7FBA5CBC-C9D8-405C-82DC-171B951B348B}"/>
              </a:ext>
            </a:extLst>
          </p:cNvPr>
          <p:cNvPicPr>
            <a:picLocks noChangeAspect="1"/>
          </p:cNvPicPr>
          <p:nvPr/>
        </p:nvPicPr>
        <p:blipFill>
          <a:blip r:embed="rId4"/>
          <a:stretch>
            <a:fillRect/>
          </a:stretch>
        </p:blipFill>
        <p:spPr>
          <a:xfrm>
            <a:off x="0" y="3644348"/>
            <a:ext cx="5683090" cy="3213652"/>
          </a:xfrm>
          <a:prstGeom prst="rect">
            <a:avLst/>
          </a:prstGeom>
        </p:spPr>
      </p:pic>
    </p:spTree>
    <p:extLst>
      <p:ext uri="{BB962C8B-B14F-4D97-AF65-F5344CB8AC3E}">
        <p14:creationId xmlns:p14="http://schemas.microsoft.com/office/powerpoint/2010/main" val="41847591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fade">
                                      <p:cBhvr>
                                        <p:cTn id="14" dur="1000"/>
                                        <p:tgtEl>
                                          <p:spTgt spid="4"/>
                                        </p:tgtEl>
                                      </p:cBhvr>
                                    </p:animEffect>
                                    <p:anim calcmode="lin" valueType="num">
                                      <p:cBhvr>
                                        <p:cTn id="15" dur="1000" fill="hold"/>
                                        <p:tgtEl>
                                          <p:spTgt spid="4"/>
                                        </p:tgtEl>
                                        <p:attrNameLst>
                                          <p:attrName>ppt_x</p:attrName>
                                        </p:attrNameLst>
                                      </p:cBhvr>
                                      <p:tavLst>
                                        <p:tav tm="0">
                                          <p:val>
                                            <p:strVal val="#ppt_x"/>
                                          </p:val>
                                        </p:tav>
                                        <p:tav tm="100000">
                                          <p:val>
                                            <p:strVal val="#ppt_x"/>
                                          </p:val>
                                        </p:tav>
                                      </p:tavLst>
                                    </p:anim>
                                    <p:anim calcmode="lin" valueType="num">
                                      <p:cBhvr>
                                        <p:cTn id="16"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04A1EEB-4B14-4E73-AC92-9641552C2992}"/>
              </a:ext>
            </a:extLst>
          </p:cNvPr>
          <p:cNvSpPr>
            <a:spLocks noGrp="1"/>
          </p:cNvSpPr>
          <p:nvPr>
            <p:ph idx="1"/>
          </p:nvPr>
        </p:nvSpPr>
        <p:spPr/>
        <p:txBody>
          <a:bodyPr/>
          <a:lstStyle/>
          <a:p>
            <a:r>
              <a:rPr lang="en-US" dirty="0"/>
              <a:t>Need to match the recession speed</a:t>
            </a:r>
          </a:p>
          <a:p>
            <a:r>
              <a:rPr lang="en-US" dirty="0"/>
              <a:t>Watershed is interflow dominated</a:t>
            </a:r>
          </a:p>
        </p:txBody>
      </p:sp>
      <p:sp>
        <p:nvSpPr>
          <p:cNvPr id="2" name="Title 1">
            <a:extLst>
              <a:ext uri="{FF2B5EF4-FFF2-40B4-BE49-F238E27FC236}">
                <a16:creationId xmlns:a16="http://schemas.microsoft.com/office/drawing/2014/main" id="{352142A8-0F5F-43DC-99BC-75F196E611DE}"/>
              </a:ext>
            </a:extLst>
          </p:cNvPr>
          <p:cNvSpPr>
            <a:spLocks noGrp="1"/>
          </p:cNvSpPr>
          <p:nvPr>
            <p:ph type="title"/>
          </p:nvPr>
        </p:nvSpPr>
        <p:spPr/>
        <p:txBody>
          <a:bodyPr/>
          <a:lstStyle/>
          <a:p>
            <a:r>
              <a:rPr lang="en-US" dirty="0"/>
              <a:t>When to Change Baseflow?</a:t>
            </a:r>
          </a:p>
        </p:txBody>
      </p:sp>
      <p:pic>
        <p:nvPicPr>
          <p:cNvPr id="4" name="Picture 3">
            <a:extLst>
              <a:ext uri="{FF2B5EF4-FFF2-40B4-BE49-F238E27FC236}">
                <a16:creationId xmlns:a16="http://schemas.microsoft.com/office/drawing/2014/main" id="{26BC480E-40C7-46F5-B53A-CABFF7E339AB}"/>
              </a:ext>
            </a:extLst>
          </p:cNvPr>
          <p:cNvPicPr>
            <a:picLocks noChangeAspect="1"/>
          </p:cNvPicPr>
          <p:nvPr/>
        </p:nvPicPr>
        <p:blipFill>
          <a:blip r:embed="rId3"/>
          <a:stretch>
            <a:fillRect/>
          </a:stretch>
        </p:blipFill>
        <p:spPr>
          <a:xfrm>
            <a:off x="6521116" y="1599092"/>
            <a:ext cx="5562600" cy="4804404"/>
          </a:xfrm>
          <a:prstGeom prst="rect">
            <a:avLst/>
          </a:prstGeom>
        </p:spPr>
      </p:pic>
      <p:sp>
        <p:nvSpPr>
          <p:cNvPr id="5" name="Oval 4">
            <a:extLst>
              <a:ext uri="{FF2B5EF4-FFF2-40B4-BE49-F238E27FC236}">
                <a16:creationId xmlns:a16="http://schemas.microsoft.com/office/drawing/2014/main" id="{D5F51E7B-8714-4FB8-8B03-71ECF2B6A4DD}"/>
              </a:ext>
            </a:extLst>
          </p:cNvPr>
          <p:cNvSpPr/>
          <p:nvPr/>
        </p:nvSpPr>
        <p:spPr>
          <a:xfrm rot="20444927">
            <a:off x="11014748" y="4322418"/>
            <a:ext cx="830317" cy="1588458"/>
          </a:xfrm>
          <a:prstGeom prst="ellipse">
            <a:avLst/>
          </a:prstGeom>
          <a:no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923186796"/>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CE19EF2-6F12-4047-AD67-C67CFF1AAD6C}"/>
              </a:ext>
            </a:extLst>
          </p:cNvPr>
          <p:cNvSpPr>
            <a:spLocks noGrp="1"/>
          </p:cNvSpPr>
          <p:nvPr>
            <p:ph idx="1"/>
          </p:nvPr>
        </p:nvSpPr>
        <p:spPr>
          <a:xfrm>
            <a:off x="838200" y="1825625"/>
            <a:ext cx="6505575" cy="4351338"/>
          </a:xfrm>
        </p:spPr>
        <p:txBody>
          <a:bodyPr>
            <a:normAutofit/>
          </a:bodyPr>
          <a:lstStyle/>
          <a:p>
            <a:r>
              <a:rPr lang="en-US" dirty="0"/>
              <a:t>Why?</a:t>
            </a:r>
          </a:p>
          <a:p>
            <a:r>
              <a:rPr lang="en-US" dirty="0"/>
              <a:t>Where? </a:t>
            </a:r>
          </a:p>
          <a:p>
            <a:r>
              <a:rPr lang="en-US" dirty="0"/>
              <a:t>How?</a:t>
            </a:r>
          </a:p>
        </p:txBody>
      </p:sp>
      <p:sp>
        <p:nvSpPr>
          <p:cNvPr id="2" name="Title 1">
            <a:extLst>
              <a:ext uri="{FF2B5EF4-FFF2-40B4-BE49-F238E27FC236}">
                <a16:creationId xmlns:a16="http://schemas.microsoft.com/office/drawing/2014/main" id="{F450DA3C-3DB0-4596-A30F-4B9E7143C0AC}"/>
              </a:ext>
            </a:extLst>
          </p:cNvPr>
          <p:cNvSpPr>
            <a:spLocks noGrp="1"/>
          </p:cNvSpPr>
          <p:nvPr>
            <p:ph type="title"/>
          </p:nvPr>
        </p:nvSpPr>
        <p:spPr>
          <a:xfrm>
            <a:off x="838200" y="365125"/>
            <a:ext cx="6505575" cy="1325563"/>
          </a:xfrm>
        </p:spPr>
        <p:txBody>
          <a:bodyPr>
            <a:normAutofit/>
          </a:bodyPr>
          <a:lstStyle/>
          <a:p>
            <a:r>
              <a:rPr lang="en-US" i="1" dirty="0"/>
              <a:t>Setting </a:t>
            </a:r>
            <a:br>
              <a:rPr lang="en-US" i="1" dirty="0"/>
            </a:br>
            <a:r>
              <a:rPr lang="en-US" i="1" dirty="0"/>
              <a:t>Computation Points</a:t>
            </a:r>
            <a:endParaRPr lang="en-US" dirty="0"/>
          </a:p>
        </p:txBody>
      </p:sp>
      <p:pic>
        <p:nvPicPr>
          <p:cNvPr id="6" name="Picture 5">
            <a:extLst>
              <a:ext uri="{FF2B5EF4-FFF2-40B4-BE49-F238E27FC236}">
                <a16:creationId xmlns:a16="http://schemas.microsoft.com/office/drawing/2014/main" id="{3E172562-6A27-4577-B777-9D8922C60E61}"/>
              </a:ext>
            </a:extLst>
          </p:cNvPr>
          <p:cNvPicPr>
            <a:picLocks noChangeAspect="1"/>
          </p:cNvPicPr>
          <p:nvPr/>
        </p:nvPicPr>
        <p:blipFill>
          <a:blip r:embed="rId3"/>
          <a:stretch>
            <a:fillRect/>
          </a:stretch>
        </p:blipFill>
        <p:spPr>
          <a:xfrm>
            <a:off x="7793735" y="-1"/>
            <a:ext cx="3560065" cy="6858000"/>
          </a:xfrm>
          <a:prstGeom prst="rect">
            <a:avLst/>
          </a:prstGeom>
        </p:spPr>
      </p:pic>
    </p:spTree>
    <p:extLst>
      <p:ext uri="{BB962C8B-B14F-4D97-AF65-F5344CB8AC3E}">
        <p14:creationId xmlns:p14="http://schemas.microsoft.com/office/powerpoint/2010/main" val="2376129589"/>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Title 1">
            <a:extLst>
              <a:ext uri="{FF2B5EF4-FFF2-40B4-BE49-F238E27FC236}">
                <a16:creationId xmlns:a16="http://schemas.microsoft.com/office/drawing/2014/main" id="{95EA6729-12F8-423A-8BE3-CB1E174B6FF9}"/>
              </a:ext>
            </a:extLst>
          </p:cNvPr>
          <p:cNvSpPr txBox="1">
            <a:spLocks/>
          </p:cNvSpPr>
          <p:nvPr/>
        </p:nvSpPr>
        <p:spPr>
          <a:xfrm>
            <a:off x="277538" y="166458"/>
            <a:ext cx="8573262" cy="760134"/>
          </a:xfrm>
          <a:prstGeom prst="rect">
            <a:avLst/>
          </a:prstGeom>
        </p:spPr>
        <p:txBody>
          <a:bodyPr vert="horz" lIns="91440" tIns="45720" rIns="91440" bIns="45720" rtlCol="0" anchor="b">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4050" i="1" dirty="0"/>
              <a:t>Setting Computation Points</a:t>
            </a:r>
            <a:endParaRPr lang="en-US" sz="4050" dirty="0"/>
          </a:p>
        </p:txBody>
      </p:sp>
      <p:sp>
        <p:nvSpPr>
          <p:cNvPr id="13" name="Content Placeholder 2">
            <a:extLst>
              <a:ext uri="{FF2B5EF4-FFF2-40B4-BE49-F238E27FC236}">
                <a16:creationId xmlns:a16="http://schemas.microsoft.com/office/drawing/2014/main" id="{4B110E10-08AA-4812-B3C0-A26C3436B86A}"/>
              </a:ext>
            </a:extLst>
          </p:cNvPr>
          <p:cNvSpPr>
            <a:spLocks noGrp="1"/>
          </p:cNvSpPr>
          <p:nvPr>
            <p:ph idx="1"/>
          </p:nvPr>
        </p:nvSpPr>
        <p:spPr>
          <a:xfrm>
            <a:off x="277539" y="1253331"/>
            <a:ext cx="5063895" cy="4351338"/>
          </a:xfrm>
        </p:spPr>
        <p:txBody>
          <a:bodyPr/>
          <a:lstStyle/>
          <a:p>
            <a:r>
              <a:rPr lang="en-US" sz="3000" dirty="0"/>
              <a:t>Why Set Computation Points?</a:t>
            </a:r>
            <a:r>
              <a:rPr lang="en-US" sz="2600" dirty="0"/>
              <a:t> </a:t>
            </a:r>
          </a:p>
          <a:p>
            <a:pPr lvl="1"/>
            <a:r>
              <a:rPr lang="en-US" b="1" dirty="0"/>
              <a:t>Creates Element “Groups”</a:t>
            </a:r>
          </a:p>
          <a:p>
            <a:pPr lvl="2"/>
            <a:r>
              <a:rPr lang="en-US" dirty="0"/>
              <a:t>Includes </a:t>
            </a:r>
            <a:r>
              <a:rPr lang="en-US" dirty="0" err="1"/>
              <a:t>Subbasins</a:t>
            </a:r>
            <a:r>
              <a:rPr lang="en-US" dirty="0"/>
              <a:t> between Computation Points</a:t>
            </a:r>
          </a:p>
          <a:p>
            <a:pPr lvl="2"/>
            <a:r>
              <a:rPr lang="en-US" dirty="0"/>
              <a:t>Easy Parameter Table Filtering</a:t>
            </a:r>
          </a:p>
          <a:p>
            <a:pPr lvl="1"/>
            <a:r>
              <a:rPr lang="en-US" dirty="0"/>
              <a:t>Enables “Compute to Point”</a:t>
            </a:r>
          </a:p>
        </p:txBody>
      </p:sp>
      <p:pic>
        <p:nvPicPr>
          <p:cNvPr id="20" name="Picture 19">
            <a:extLst>
              <a:ext uri="{FF2B5EF4-FFF2-40B4-BE49-F238E27FC236}">
                <a16:creationId xmlns:a16="http://schemas.microsoft.com/office/drawing/2014/main" id="{580B9DA7-8734-4821-93C6-669174FD695B}"/>
              </a:ext>
            </a:extLst>
          </p:cNvPr>
          <p:cNvPicPr>
            <a:picLocks noChangeAspect="1"/>
          </p:cNvPicPr>
          <p:nvPr/>
        </p:nvPicPr>
        <p:blipFill>
          <a:blip r:embed="rId3"/>
          <a:stretch>
            <a:fillRect/>
          </a:stretch>
        </p:blipFill>
        <p:spPr>
          <a:xfrm>
            <a:off x="5314969" y="1253331"/>
            <a:ext cx="6599492" cy="4991533"/>
          </a:xfrm>
          <a:prstGeom prst="rect">
            <a:avLst/>
          </a:prstGeom>
          <a:ln>
            <a:solidFill>
              <a:schemeClr val="tx1"/>
            </a:solidFill>
          </a:ln>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842197095"/>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Title 1">
            <a:extLst>
              <a:ext uri="{FF2B5EF4-FFF2-40B4-BE49-F238E27FC236}">
                <a16:creationId xmlns:a16="http://schemas.microsoft.com/office/drawing/2014/main" id="{95EA6729-12F8-423A-8BE3-CB1E174B6FF9}"/>
              </a:ext>
            </a:extLst>
          </p:cNvPr>
          <p:cNvSpPr txBox="1">
            <a:spLocks/>
          </p:cNvSpPr>
          <p:nvPr/>
        </p:nvSpPr>
        <p:spPr>
          <a:xfrm>
            <a:off x="277538" y="166458"/>
            <a:ext cx="8573262" cy="760134"/>
          </a:xfrm>
          <a:prstGeom prst="rect">
            <a:avLst/>
          </a:prstGeom>
        </p:spPr>
        <p:txBody>
          <a:bodyPr vert="horz" lIns="91440" tIns="45720" rIns="91440" bIns="45720" rtlCol="0" anchor="b">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4050" i="1" dirty="0"/>
              <a:t>Setting Computation Points</a:t>
            </a:r>
            <a:endParaRPr lang="en-US" sz="4050" dirty="0"/>
          </a:p>
        </p:txBody>
      </p:sp>
      <p:sp>
        <p:nvSpPr>
          <p:cNvPr id="13" name="Content Placeholder 2">
            <a:extLst>
              <a:ext uri="{FF2B5EF4-FFF2-40B4-BE49-F238E27FC236}">
                <a16:creationId xmlns:a16="http://schemas.microsoft.com/office/drawing/2014/main" id="{4B110E10-08AA-4812-B3C0-A26C3436B86A}"/>
              </a:ext>
            </a:extLst>
          </p:cNvPr>
          <p:cNvSpPr>
            <a:spLocks noGrp="1"/>
          </p:cNvSpPr>
          <p:nvPr>
            <p:ph idx="1"/>
          </p:nvPr>
        </p:nvSpPr>
        <p:spPr>
          <a:xfrm>
            <a:off x="277539" y="1253331"/>
            <a:ext cx="5275768" cy="4351338"/>
          </a:xfrm>
        </p:spPr>
        <p:txBody>
          <a:bodyPr/>
          <a:lstStyle/>
          <a:p>
            <a:r>
              <a:rPr lang="en-US" sz="3000" dirty="0"/>
              <a:t>Why Set Computation Points? </a:t>
            </a:r>
          </a:p>
          <a:p>
            <a:pPr lvl="1"/>
            <a:r>
              <a:rPr lang="en-US" b="1" dirty="0"/>
              <a:t>Creates Element “Groups”</a:t>
            </a:r>
          </a:p>
          <a:p>
            <a:pPr lvl="2"/>
            <a:r>
              <a:rPr lang="en-US" dirty="0"/>
              <a:t>Includes </a:t>
            </a:r>
            <a:r>
              <a:rPr lang="en-US" dirty="0" err="1"/>
              <a:t>Subbasins</a:t>
            </a:r>
            <a:r>
              <a:rPr lang="en-US" dirty="0"/>
              <a:t> between Computation Points</a:t>
            </a:r>
          </a:p>
          <a:p>
            <a:pPr lvl="2"/>
            <a:r>
              <a:rPr lang="en-US" dirty="0"/>
              <a:t>Easy Parameter Table Filtering</a:t>
            </a:r>
          </a:p>
          <a:p>
            <a:pPr lvl="1"/>
            <a:r>
              <a:rPr lang="en-US" dirty="0"/>
              <a:t>Enables “Compute to Point”</a:t>
            </a:r>
          </a:p>
        </p:txBody>
      </p:sp>
      <p:pic>
        <p:nvPicPr>
          <p:cNvPr id="2" name="Picture 1">
            <a:extLst>
              <a:ext uri="{FF2B5EF4-FFF2-40B4-BE49-F238E27FC236}">
                <a16:creationId xmlns:a16="http://schemas.microsoft.com/office/drawing/2014/main" id="{EE4C3B14-B20C-4572-AECB-1BC56282E22C}"/>
              </a:ext>
            </a:extLst>
          </p:cNvPr>
          <p:cNvPicPr>
            <a:picLocks noChangeAspect="1"/>
          </p:cNvPicPr>
          <p:nvPr/>
        </p:nvPicPr>
        <p:blipFill>
          <a:blip r:embed="rId3"/>
          <a:stretch>
            <a:fillRect/>
          </a:stretch>
        </p:blipFill>
        <p:spPr>
          <a:xfrm>
            <a:off x="4902491" y="1985793"/>
            <a:ext cx="6941346" cy="3823116"/>
          </a:xfrm>
          <a:prstGeom prst="rect">
            <a:avLst/>
          </a:prstGeom>
          <a:ln>
            <a:solidFill>
              <a:schemeClr val="tx1"/>
            </a:solidFill>
          </a:ln>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1754458557"/>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Title 1">
            <a:extLst>
              <a:ext uri="{FF2B5EF4-FFF2-40B4-BE49-F238E27FC236}">
                <a16:creationId xmlns:a16="http://schemas.microsoft.com/office/drawing/2014/main" id="{95EA6729-12F8-423A-8BE3-CB1E174B6FF9}"/>
              </a:ext>
            </a:extLst>
          </p:cNvPr>
          <p:cNvSpPr txBox="1">
            <a:spLocks/>
          </p:cNvSpPr>
          <p:nvPr/>
        </p:nvSpPr>
        <p:spPr>
          <a:xfrm>
            <a:off x="277538" y="166458"/>
            <a:ext cx="8573262" cy="760134"/>
          </a:xfrm>
          <a:prstGeom prst="rect">
            <a:avLst/>
          </a:prstGeom>
        </p:spPr>
        <p:txBody>
          <a:bodyPr vert="horz" lIns="91440" tIns="45720" rIns="91440" bIns="45720" rtlCol="0" anchor="b">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4050" i="1" dirty="0"/>
              <a:t>Setting Computation Points</a:t>
            </a:r>
            <a:endParaRPr lang="en-US" sz="4050" dirty="0"/>
          </a:p>
        </p:txBody>
      </p:sp>
      <p:sp>
        <p:nvSpPr>
          <p:cNvPr id="13" name="Content Placeholder 2">
            <a:extLst>
              <a:ext uri="{FF2B5EF4-FFF2-40B4-BE49-F238E27FC236}">
                <a16:creationId xmlns:a16="http://schemas.microsoft.com/office/drawing/2014/main" id="{4B110E10-08AA-4812-B3C0-A26C3436B86A}"/>
              </a:ext>
            </a:extLst>
          </p:cNvPr>
          <p:cNvSpPr>
            <a:spLocks noGrp="1"/>
          </p:cNvSpPr>
          <p:nvPr>
            <p:ph idx="1"/>
          </p:nvPr>
        </p:nvSpPr>
        <p:spPr>
          <a:xfrm>
            <a:off x="277539" y="1253331"/>
            <a:ext cx="5385473" cy="4351338"/>
          </a:xfrm>
        </p:spPr>
        <p:txBody>
          <a:bodyPr/>
          <a:lstStyle/>
          <a:p>
            <a:r>
              <a:rPr lang="en-US" sz="3000" dirty="0"/>
              <a:t>Why Set Computation Points?</a:t>
            </a:r>
            <a:r>
              <a:rPr lang="en-US" sz="2600" dirty="0"/>
              <a:t> </a:t>
            </a:r>
          </a:p>
          <a:p>
            <a:pPr lvl="1"/>
            <a:r>
              <a:rPr lang="en-US" dirty="0"/>
              <a:t>Creates Element “Groups”</a:t>
            </a:r>
          </a:p>
          <a:p>
            <a:pPr lvl="2"/>
            <a:r>
              <a:rPr lang="en-US" dirty="0"/>
              <a:t>Includes </a:t>
            </a:r>
            <a:r>
              <a:rPr lang="en-US" dirty="0" err="1"/>
              <a:t>Subbasins</a:t>
            </a:r>
            <a:r>
              <a:rPr lang="en-US" dirty="0"/>
              <a:t> between Computation Points</a:t>
            </a:r>
          </a:p>
          <a:p>
            <a:pPr lvl="2"/>
            <a:r>
              <a:rPr lang="en-US" dirty="0"/>
              <a:t>Easy Parameter Table Filtering</a:t>
            </a:r>
          </a:p>
          <a:p>
            <a:pPr lvl="1"/>
            <a:r>
              <a:rPr lang="en-US" b="1" dirty="0"/>
              <a:t>Enables “Compute to Point”</a:t>
            </a:r>
          </a:p>
          <a:p>
            <a:pPr lvl="2"/>
            <a:r>
              <a:rPr lang="en-US" i="1" dirty="0"/>
              <a:t>Only</a:t>
            </a:r>
            <a:r>
              <a:rPr lang="en-US" dirty="0"/>
              <a:t> Re-Computes Elements Upstream of Computation Point (vs. Entire Model)</a:t>
            </a:r>
          </a:p>
          <a:p>
            <a:pPr lvl="2"/>
            <a:r>
              <a:rPr lang="en-US" dirty="0"/>
              <a:t>Time Saver!</a:t>
            </a:r>
          </a:p>
        </p:txBody>
      </p:sp>
      <p:grpSp>
        <p:nvGrpSpPr>
          <p:cNvPr id="5" name="Group 4">
            <a:extLst>
              <a:ext uri="{FF2B5EF4-FFF2-40B4-BE49-F238E27FC236}">
                <a16:creationId xmlns:a16="http://schemas.microsoft.com/office/drawing/2014/main" id="{6C5C9ADE-A0CF-4FD3-B722-2F85D6913556}"/>
              </a:ext>
            </a:extLst>
          </p:cNvPr>
          <p:cNvGrpSpPr/>
          <p:nvPr/>
        </p:nvGrpSpPr>
        <p:grpSpPr>
          <a:xfrm>
            <a:off x="6244683" y="166458"/>
            <a:ext cx="5669778" cy="6423913"/>
            <a:chOff x="4493085" y="1046490"/>
            <a:chExt cx="4407556" cy="5253949"/>
          </a:xfrm>
        </p:grpSpPr>
        <p:pic>
          <p:nvPicPr>
            <p:cNvPr id="6" name="Picture 5">
              <a:extLst>
                <a:ext uri="{FF2B5EF4-FFF2-40B4-BE49-F238E27FC236}">
                  <a16:creationId xmlns:a16="http://schemas.microsoft.com/office/drawing/2014/main" id="{22E30A76-B60C-41D0-87F0-AC2921365FBA}"/>
                </a:ext>
              </a:extLst>
            </p:cNvPr>
            <p:cNvPicPr>
              <a:picLocks noChangeAspect="1"/>
            </p:cNvPicPr>
            <p:nvPr/>
          </p:nvPicPr>
          <p:blipFill rotWithShape="1">
            <a:blip r:embed="rId3"/>
            <a:srcRect l="42738" r="15116" b="20253"/>
            <a:stretch/>
          </p:blipFill>
          <p:spPr>
            <a:xfrm>
              <a:off x="4607673" y="1046490"/>
              <a:ext cx="4292968" cy="5253949"/>
            </a:xfrm>
            <a:prstGeom prst="rect">
              <a:avLst/>
            </a:prstGeom>
          </p:spPr>
        </p:pic>
        <p:sp>
          <p:nvSpPr>
            <p:cNvPr id="7" name="Rectangle 6">
              <a:extLst>
                <a:ext uri="{FF2B5EF4-FFF2-40B4-BE49-F238E27FC236}">
                  <a16:creationId xmlns:a16="http://schemas.microsoft.com/office/drawing/2014/main" id="{1002B8AE-7261-4F19-827C-BF698791FBF4}"/>
                </a:ext>
              </a:extLst>
            </p:cNvPr>
            <p:cNvSpPr/>
            <p:nvPr/>
          </p:nvSpPr>
          <p:spPr>
            <a:xfrm>
              <a:off x="5269509" y="2510719"/>
              <a:ext cx="2402530" cy="232482"/>
            </a:xfrm>
            <a:prstGeom prst="rect">
              <a:avLst/>
            </a:prstGeom>
            <a:noFill/>
            <a:ln w="285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8" name="Oval 7">
              <a:extLst>
                <a:ext uri="{FF2B5EF4-FFF2-40B4-BE49-F238E27FC236}">
                  <a16:creationId xmlns:a16="http://schemas.microsoft.com/office/drawing/2014/main" id="{C486449D-07A0-403E-B088-F37D2700AFA4}"/>
                </a:ext>
              </a:extLst>
            </p:cNvPr>
            <p:cNvSpPr/>
            <p:nvPr/>
          </p:nvSpPr>
          <p:spPr>
            <a:xfrm>
              <a:off x="5018049" y="1794971"/>
              <a:ext cx="502920" cy="502920"/>
            </a:xfrm>
            <a:prstGeom prst="ellipse">
              <a:avLst/>
            </a:prstGeom>
            <a:noFill/>
            <a:ln w="28575">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solidFill>
                  <a:srgbClr val="FFFF00"/>
                </a:solidFill>
              </a:endParaRPr>
            </a:p>
          </p:txBody>
        </p:sp>
        <p:sp>
          <p:nvSpPr>
            <p:cNvPr id="9" name="TextBox 8">
              <a:extLst>
                <a:ext uri="{FF2B5EF4-FFF2-40B4-BE49-F238E27FC236}">
                  <a16:creationId xmlns:a16="http://schemas.microsoft.com/office/drawing/2014/main" id="{271BC5C7-7790-48CE-BEE6-925D0E0E5F12}"/>
                </a:ext>
              </a:extLst>
            </p:cNvPr>
            <p:cNvSpPr txBox="1"/>
            <p:nvPr/>
          </p:nvSpPr>
          <p:spPr>
            <a:xfrm>
              <a:off x="4493085" y="1447942"/>
              <a:ext cx="1438259" cy="369332"/>
            </a:xfrm>
            <a:prstGeom prst="rect">
              <a:avLst/>
            </a:prstGeom>
            <a:noFill/>
          </p:spPr>
          <p:txBody>
            <a:bodyPr wrap="square" rtlCol="0">
              <a:spAutoFit/>
            </a:bodyPr>
            <a:lstStyle/>
            <a:p>
              <a:pPr algn="ctr"/>
              <a:r>
                <a:rPr lang="en-US" b="1" i="1" dirty="0">
                  <a:solidFill>
                    <a:srgbClr val="FFFF00"/>
                  </a:solidFill>
                </a:rPr>
                <a:t>Right-Click!</a:t>
              </a:r>
            </a:p>
          </p:txBody>
        </p:sp>
      </p:grpSp>
    </p:spTree>
    <p:extLst>
      <p:ext uri="{BB962C8B-B14F-4D97-AF65-F5344CB8AC3E}">
        <p14:creationId xmlns:p14="http://schemas.microsoft.com/office/powerpoint/2010/main" val="3230067975"/>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Title 1">
            <a:extLst>
              <a:ext uri="{FF2B5EF4-FFF2-40B4-BE49-F238E27FC236}">
                <a16:creationId xmlns:a16="http://schemas.microsoft.com/office/drawing/2014/main" id="{95EA6729-12F8-423A-8BE3-CB1E174B6FF9}"/>
              </a:ext>
            </a:extLst>
          </p:cNvPr>
          <p:cNvSpPr txBox="1">
            <a:spLocks/>
          </p:cNvSpPr>
          <p:nvPr/>
        </p:nvSpPr>
        <p:spPr>
          <a:xfrm>
            <a:off x="277538" y="166458"/>
            <a:ext cx="8573262" cy="760134"/>
          </a:xfrm>
          <a:prstGeom prst="rect">
            <a:avLst/>
          </a:prstGeom>
        </p:spPr>
        <p:txBody>
          <a:bodyPr vert="horz" lIns="91440" tIns="45720" rIns="91440" bIns="45720" rtlCol="0" anchor="b">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4050" i="1" dirty="0"/>
              <a:t>Setting Computation Points</a:t>
            </a:r>
            <a:endParaRPr lang="en-US" sz="4050" dirty="0"/>
          </a:p>
        </p:txBody>
      </p:sp>
      <p:sp>
        <p:nvSpPr>
          <p:cNvPr id="13" name="Content Placeholder 2">
            <a:extLst>
              <a:ext uri="{FF2B5EF4-FFF2-40B4-BE49-F238E27FC236}">
                <a16:creationId xmlns:a16="http://schemas.microsoft.com/office/drawing/2014/main" id="{4B110E10-08AA-4812-B3C0-A26C3436B86A}"/>
              </a:ext>
            </a:extLst>
          </p:cNvPr>
          <p:cNvSpPr>
            <a:spLocks noGrp="1"/>
          </p:cNvSpPr>
          <p:nvPr>
            <p:ph idx="1"/>
          </p:nvPr>
        </p:nvSpPr>
        <p:spPr>
          <a:xfrm>
            <a:off x="277539" y="1253331"/>
            <a:ext cx="5967144" cy="4351338"/>
          </a:xfrm>
        </p:spPr>
        <p:txBody>
          <a:bodyPr/>
          <a:lstStyle/>
          <a:p>
            <a:r>
              <a:rPr lang="en-US" sz="3000" dirty="0"/>
              <a:t>Where to Set Computation Points?</a:t>
            </a:r>
            <a:r>
              <a:rPr lang="en-US" sz="2600" dirty="0"/>
              <a:t> </a:t>
            </a:r>
          </a:p>
          <a:p>
            <a:pPr lvl="1"/>
            <a:r>
              <a:rPr lang="en-US" dirty="0"/>
              <a:t>Junctions</a:t>
            </a:r>
          </a:p>
          <a:p>
            <a:pPr lvl="2"/>
            <a:r>
              <a:rPr lang="en-US" dirty="0"/>
              <a:t>Gages</a:t>
            </a:r>
          </a:p>
          <a:p>
            <a:pPr lvl="2"/>
            <a:r>
              <a:rPr lang="en-US" dirty="0"/>
              <a:t>Key Locations</a:t>
            </a:r>
          </a:p>
          <a:p>
            <a:pPr lvl="1"/>
            <a:endParaRPr lang="en-US" dirty="0"/>
          </a:p>
        </p:txBody>
      </p:sp>
      <p:grpSp>
        <p:nvGrpSpPr>
          <p:cNvPr id="21" name="Group 20">
            <a:extLst>
              <a:ext uri="{FF2B5EF4-FFF2-40B4-BE49-F238E27FC236}">
                <a16:creationId xmlns:a16="http://schemas.microsoft.com/office/drawing/2014/main" id="{83C4201C-39C0-4F17-9829-EADD586F41DA}"/>
              </a:ext>
            </a:extLst>
          </p:cNvPr>
          <p:cNvGrpSpPr/>
          <p:nvPr/>
        </p:nvGrpSpPr>
        <p:grpSpPr>
          <a:xfrm>
            <a:off x="3162560" y="1692862"/>
            <a:ext cx="8855405" cy="5043284"/>
            <a:chOff x="3162560" y="1648258"/>
            <a:chExt cx="8855405" cy="5043284"/>
          </a:xfrm>
        </p:grpSpPr>
        <p:pic>
          <p:nvPicPr>
            <p:cNvPr id="3" name="Picture 2">
              <a:extLst>
                <a:ext uri="{FF2B5EF4-FFF2-40B4-BE49-F238E27FC236}">
                  <a16:creationId xmlns:a16="http://schemas.microsoft.com/office/drawing/2014/main" id="{4868287E-41FB-41C3-BE8E-255ABB376947}"/>
                </a:ext>
              </a:extLst>
            </p:cNvPr>
            <p:cNvPicPr>
              <a:picLocks noChangeAspect="1"/>
            </p:cNvPicPr>
            <p:nvPr/>
          </p:nvPicPr>
          <p:blipFill rotWithShape="1">
            <a:blip r:embed="rId3"/>
            <a:srcRect b="13722"/>
            <a:stretch/>
          </p:blipFill>
          <p:spPr>
            <a:xfrm>
              <a:off x="3162560" y="1648258"/>
              <a:ext cx="8855405" cy="5043284"/>
            </a:xfrm>
            <a:prstGeom prst="rect">
              <a:avLst/>
            </a:prstGeom>
            <a:ln>
              <a:solidFill>
                <a:schemeClr val="tx1"/>
              </a:solidFill>
            </a:ln>
            <a:effectLst>
              <a:outerShdw blurRad="50800" dist="38100" dir="2700000" algn="tl" rotWithShape="0">
                <a:prstClr val="black">
                  <a:alpha val="40000"/>
                </a:prstClr>
              </a:outerShdw>
            </a:effectLst>
          </p:spPr>
        </p:pic>
        <p:sp>
          <p:nvSpPr>
            <p:cNvPr id="10" name="Oval 9">
              <a:extLst>
                <a:ext uri="{FF2B5EF4-FFF2-40B4-BE49-F238E27FC236}">
                  <a16:creationId xmlns:a16="http://schemas.microsoft.com/office/drawing/2014/main" id="{9A57808A-E71F-4A13-9F45-6108753F4374}"/>
                </a:ext>
              </a:extLst>
            </p:cNvPr>
            <p:cNvSpPr/>
            <p:nvPr/>
          </p:nvSpPr>
          <p:spPr>
            <a:xfrm>
              <a:off x="4095733" y="4772666"/>
              <a:ext cx="646945" cy="614912"/>
            </a:xfrm>
            <a:prstGeom prst="ellipse">
              <a:avLst/>
            </a:prstGeom>
            <a:noFill/>
            <a:ln w="28575">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solidFill>
                  <a:srgbClr val="FFFF00"/>
                </a:solidFill>
              </a:endParaRPr>
            </a:p>
          </p:txBody>
        </p:sp>
        <p:sp>
          <p:nvSpPr>
            <p:cNvPr id="12" name="TextBox 11">
              <a:extLst>
                <a:ext uri="{FF2B5EF4-FFF2-40B4-BE49-F238E27FC236}">
                  <a16:creationId xmlns:a16="http://schemas.microsoft.com/office/drawing/2014/main" id="{77E58582-65D2-4C55-BC52-344F2D296446}"/>
                </a:ext>
              </a:extLst>
            </p:cNvPr>
            <p:cNvSpPr txBox="1"/>
            <p:nvPr/>
          </p:nvSpPr>
          <p:spPr>
            <a:xfrm>
              <a:off x="3494133" y="4321090"/>
              <a:ext cx="1850143" cy="369332"/>
            </a:xfrm>
            <a:prstGeom prst="rect">
              <a:avLst/>
            </a:prstGeom>
            <a:noFill/>
          </p:spPr>
          <p:txBody>
            <a:bodyPr wrap="square" rtlCol="0">
              <a:spAutoFit/>
            </a:bodyPr>
            <a:lstStyle/>
            <a:p>
              <a:pPr algn="ctr"/>
              <a:r>
                <a:rPr lang="en-US" b="1" i="1" dirty="0">
                  <a:solidFill>
                    <a:srgbClr val="FFFF00"/>
                  </a:solidFill>
                </a:rPr>
                <a:t>! Gage Location !</a:t>
              </a:r>
            </a:p>
          </p:txBody>
        </p:sp>
      </p:grpSp>
    </p:spTree>
    <p:extLst>
      <p:ext uri="{BB962C8B-B14F-4D97-AF65-F5344CB8AC3E}">
        <p14:creationId xmlns:p14="http://schemas.microsoft.com/office/powerpoint/2010/main" val="1957448992"/>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Title 1">
            <a:extLst>
              <a:ext uri="{FF2B5EF4-FFF2-40B4-BE49-F238E27FC236}">
                <a16:creationId xmlns:a16="http://schemas.microsoft.com/office/drawing/2014/main" id="{95EA6729-12F8-423A-8BE3-CB1E174B6FF9}"/>
              </a:ext>
            </a:extLst>
          </p:cNvPr>
          <p:cNvSpPr txBox="1">
            <a:spLocks/>
          </p:cNvSpPr>
          <p:nvPr/>
        </p:nvSpPr>
        <p:spPr>
          <a:xfrm>
            <a:off x="277538" y="166458"/>
            <a:ext cx="8573262" cy="760134"/>
          </a:xfrm>
          <a:prstGeom prst="rect">
            <a:avLst/>
          </a:prstGeom>
        </p:spPr>
        <p:txBody>
          <a:bodyPr vert="horz" lIns="91440" tIns="45720" rIns="91440" bIns="45720" rtlCol="0" anchor="b">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4050" i="1" dirty="0"/>
              <a:t>Setting Computation Points</a:t>
            </a:r>
            <a:endParaRPr lang="en-US" sz="4050" dirty="0"/>
          </a:p>
        </p:txBody>
      </p:sp>
      <p:sp>
        <p:nvSpPr>
          <p:cNvPr id="13" name="Content Placeholder 2">
            <a:extLst>
              <a:ext uri="{FF2B5EF4-FFF2-40B4-BE49-F238E27FC236}">
                <a16:creationId xmlns:a16="http://schemas.microsoft.com/office/drawing/2014/main" id="{4B110E10-08AA-4812-B3C0-A26C3436B86A}"/>
              </a:ext>
            </a:extLst>
          </p:cNvPr>
          <p:cNvSpPr>
            <a:spLocks noGrp="1"/>
          </p:cNvSpPr>
          <p:nvPr>
            <p:ph idx="1"/>
          </p:nvPr>
        </p:nvSpPr>
        <p:spPr>
          <a:xfrm>
            <a:off x="277539" y="1253331"/>
            <a:ext cx="3216594" cy="4351338"/>
          </a:xfrm>
        </p:spPr>
        <p:txBody>
          <a:bodyPr/>
          <a:lstStyle/>
          <a:p>
            <a:r>
              <a:rPr lang="en-US" sz="3000" dirty="0"/>
              <a:t>How to Set Computation Points?</a:t>
            </a:r>
            <a:r>
              <a:rPr lang="en-US" sz="2600" dirty="0"/>
              <a:t> </a:t>
            </a:r>
          </a:p>
          <a:p>
            <a:pPr lvl="1"/>
            <a:endParaRPr lang="en-US" dirty="0"/>
          </a:p>
        </p:txBody>
      </p:sp>
      <p:grpSp>
        <p:nvGrpSpPr>
          <p:cNvPr id="4" name="Group 3">
            <a:extLst>
              <a:ext uri="{FF2B5EF4-FFF2-40B4-BE49-F238E27FC236}">
                <a16:creationId xmlns:a16="http://schemas.microsoft.com/office/drawing/2014/main" id="{1A7CA47E-5364-4E91-9398-1B3B4B284E51}"/>
              </a:ext>
            </a:extLst>
          </p:cNvPr>
          <p:cNvGrpSpPr/>
          <p:nvPr/>
        </p:nvGrpSpPr>
        <p:grpSpPr>
          <a:xfrm>
            <a:off x="3404923" y="1080131"/>
            <a:ext cx="8381916" cy="5415128"/>
            <a:chOff x="3404923" y="1080131"/>
            <a:chExt cx="8381916" cy="5415128"/>
          </a:xfrm>
        </p:grpSpPr>
        <p:pic>
          <p:nvPicPr>
            <p:cNvPr id="2" name="Picture 1">
              <a:extLst>
                <a:ext uri="{FF2B5EF4-FFF2-40B4-BE49-F238E27FC236}">
                  <a16:creationId xmlns:a16="http://schemas.microsoft.com/office/drawing/2014/main" id="{6837CEB0-99E4-4FFA-8AF6-2FD01BE27A3B}"/>
                </a:ext>
              </a:extLst>
            </p:cNvPr>
            <p:cNvPicPr>
              <a:picLocks noChangeAspect="1"/>
            </p:cNvPicPr>
            <p:nvPr/>
          </p:nvPicPr>
          <p:blipFill rotWithShape="1">
            <a:blip r:embed="rId3"/>
            <a:srcRect b="4520"/>
            <a:stretch/>
          </p:blipFill>
          <p:spPr>
            <a:xfrm>
              <a:off x="3404923" y="1080131"/>
              <a:ext cx="8381916" cy="5415128"/>
            </a:xfrm>
            <a:prstGeom prst="rect">
              <a:avLst/>
            </a:prstGeom>
            <a:ln>
              <a:solidFill>
                <a:schemeClr val="tx1"/>
              </a:solidFill>
            </a:ln>
            <a:effectLst>
              <a:outerShdw blurRad="50800" dist="38100" dir="2700000" algn="tl" rotWithShape="0">
                <a:prstClr val="black">
                  <a:alpha val="40000"/>
                </a:prstClr>
              </a:outerShdw>
            </a:effectLst>
          </p:spPr>
        </p:pic>
        <p:sp>
          <p:nvSpPr>
            <p:cNvPr id="10" name="Oval 9">
              <a:extLst>
                <a:ext uri="{FF2B5EF4-FFF2-40B4-BE49-F238E27FC236}">
                  <a16:creationId xmlns:a16="http://schemas.microsoft.com/office/drawing/2014/main" id="{9A57808A-E71F-4A13-9F45-6108753F4374}"/>
                </a:ext>
              </a:extLst>
            </p:cNvPr>
            <p:cNvSpPr/>
            <p:nvPr/>
          </p:nvSpPr>
          <p:spPr>
            <a:xfrm>
              <a:off x="4341059" y="3155739"/>
              <a:ext cx="646945" cy="614912"/>
            </a:xfrm>
            <a:prstGeom prst="ellipse">
              <a:avLst/>
            </a:prstGeom>
            <a:noFill/>
            <a:ln w="28575">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solidFill>
                  <a:srgbClr val="FFFF00"/>
                </a:solidFill>
              </a:endParaRPr>
            </a:p>
          </p:txBody>
        </p:sp>
        <p:sp>
          <p:nvSpPr>
            <p:cNvPr id="8" name="TextBox 7">
              <a:extLst>
                <a:ext uri="{FF2B5EF4-FFF2-40B4-BE49-F238E27FC236}">
                  <a16:creationId xmlns:a16="http://schemas.microsoft.com/office/drawing/2014/main" id="{4828FC26-7181-4101-96D8-62C5B9A9BD57}"/>
                </a:ext>
              </a:extLst>
            </p:cNvPr>
            <p:cNvSpPr txBox="1"/>
            <p:nvPr/>
          </p:nvSpPr>
          <p:spPr>
            <a:xfrm>
              <a:off x="3739459" y="2766582"/>
              <a:ext cx="1850143" cy="451576"/>
            </a:xfrm>
            <a:prstGeom prst="rect">
              <a:avLst/>
            </a:prstGeom>
            <a:noFill/>
          </p:spPr>
          <p:txBody>
            <a:bodyPr wrap="square" rtlCol="0">
              <a:spAutoFit/>
            </a:bodyPr>
            <a:lstStyle/>
            <a:p>
              <a:pPr algn="ctr"/>
              <a:r>
                <a:rPr lang="en-US" b="1" i="1" dirty="0">
                  <a:solidFill>
                    <a:srgbClr val="FFFF00"/>
                  </a:solidFill>
                </a:rPr>
                <a:t>Right-Click!</a:t>
              </a:r>
            </a:p>
          </p:txBody>
        </p:sp>
      </p:grpSp>
    </p:spTree>
    <p:extLst>
      <p:ext uri="{BB962C8B-B14F-4D97-AF65-F5344CB8AC3E}">
        <p14:creationId xmlns:p14="http://schemas.microsoft.com/office/powerpoint/2010/main" val="3460890300"/>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Title 1">
            <a:extLst>
              <a:ext uri="{FF2B5EF4-FFF2-40B4-BE49-F238E27FC236}">
                <a16:creationId xmlns:a16="http://schemas.microsoft.com/office/drawing/2014/main" id="{95EA6729-12F8-423A-8BE3-CB1E174B6FF9}"/>
              </a:ext>
            </a:extLst>
          </p:cNvPr>
          <p:cNvSpPr txBox="1">
            <a:spLocks/>
          </p:cNvSpPr>
          <p:nvPr/>
        </p:nvSpPr>
        <p:spPr>
          <a:xfrm>
            <a:off x="277538" y="166458"/>
            <a:ext cx="8573262" cy="760134"/>
          </a:xfrm>
          <a:prstGeom prst="rect">
            <a:avLst/>
          </a:prstGeom>
        </p:spPr>
        <p:txBody>
          <a:bodyPr vert="horz" lIns="91440" tIns="45720" rIns="91440" bIns="45720" rtlCol="0" anchor="b">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4050" i="1" dirty="0"/>
              <a:t>Setting Computation Points</a:t>
            </a:r>
            <a:endParaRPr lang="en-US" sz="4050" dirty="0"/>
          </a:p>
        </p:txBody>
      </p:sp>
      <p:sp>
        <p:nvSpPr>
          <p:cNvPr id="13" name="Content Placeholder 2">
            <a:extLst>
              <a:ext uri="{FF2B5EF4-FFF2-40B4-BE49-F238E27FC236}">
                <a16:creationId xmlns:a16="http://schemas.microsoft.com/office/drawing/2014/main" id="{4B110E10-08AA-4812-B3C0-A26C3436B86A}"/>
              </a:ext>
            </a:extLst>
          </p:cNvPr>
          <p:cNvSpPr>
            <a:spLocks noGrp="1"/>
          </p:cNvSpPr>
          <p:nvPr>
            <p:ph idx="1"/>
          </p:nvPr>
        </p:nvSpPr>
        <p:spPr>
          <a:xfrm>
            <a:off x="277539" y="1253331"/>
            <a:ext cx="5967144" cy="4351338"/>
          </a:xfrm>
        </p:spPr>
        <p:txBody>
          <a:bodyPr/>
          <a:lstStyle/>
          <a:p>
            <a:r>
              <a:rPr lang="en-US" sz="3000" dirty="0"/>
              <a:t>How to Set Computation Points?</a:t>
            </a:r>
            <a:r>
              <a:rPr lang="en-US" sz="2600" dirty="0"/>
              <a:t> </a:t>
            </a:r>
          </a:p>
          <a:p>
            <a:pPr lvl="1"/>
            <a:r>
              <a:rPr lang="en-US" dirty="0"/>
              <a:t>Junction Icon Turns Red Once CP Set</a:t>
            </a:r>
          </a:p>
          <a:p>
            <a:pPr lvl="1"/>
            <a:endParaRPr lang="en-US" dirty="0"/>
          </a:p>
        </p:txBody>
      </p:sp>
      <p:grpSp>
        <p:nvGrpSpPr>
          <p:cNvPr id="3" name="Group 2">
            <a:extLst>
              <a:ext uri="{FF2B5EF4-FFF2-40B4-BE49-F238E27FC236}">
                <a16:creationId xmlns:a16="http://schemas.microsoft.com/office/drawing/2014/main" id="{EC13C878-8332-4545-B7A0-1F1AE593EF4B}"/>
              </a:ext>
            </a:extLst>
          </p:cNvPr>
          <p:cNvGrpSpPr/>
          <p:nvPr/>
        </p:nvGrpSpPr>
        <p:grpSpPr>
          <a:xfrm>
            <a:off x="2859667" y="2497874"/>
            <a:ext cx="8792119" cy="3858322"/>
            <a:chOff x="2859667" y="2497874"/>
            <a:chExt cx="8792119" cy="3858322"/>
          </a:xfrm>
        </p:grpSpPr>
        <p:pic>
          <p:nvPicPr>
            <p:cNvPr id="2" name="Picture 1">
              <a:extLst>
                <a:ext uri="{FF2B5EF4-FFF2-40B4-BE49-F238E27FC236}">
                  <a16:creationId xmlns:a16="http://schemas.microsoft.com/office/drawing/2014/main" id="{AD6196D5-853F-4174-AAA8-CF39C8C914F5}"/>
                </a:ext>
              </a:extLst>
            </p:cNvPr>
            <p:cNvPicPr>
              <a:picLocks noChangeAspect="1"/>
            </p:cNvPicPr>
            <p:nvPr/>
          </p:nvPicPr>
          <p:blipFill rotWithShape="1">
            <a:blip r:embed="rId3"/>
            <a:srcRect t="14912" b="19937"/>
            <a:stretch/>
          </p:blipFill>
          <p:spPr>
            <a:xfrm>
              <a:off x="2859667" y="2497874"/>
              <a:ext cx="8792119" cy="3858322"/>
            </a:xfrm>
            <a:prstGeom prst="rect">
              <a:avLst/>
            </a:prstGeom>
            <a:ln>
              <a:solidFill>
                <a:schemeClr val="tx1"/>
              </a:solidFill>
            </a:ln>
            <a:effectLst>
              <a:outerShdw blurRad="50800" dist="38100" dir="2700000" algn="tl" rotWithShape="0">
                <a:prstClr val="black">
                  <a:alpha val="40000"/>
                </a:prstClr>
              </a:outerShdw>
            </a:effectLst>
          </p:spPr>
        </p:pic>
        <p:sp>
          <p:nvSpPr>
            <p:cNvPr id="10" name="Oval 9">
              <a:extLst>
                <a:ext uri="{FF2B5EF4-FFF2-40B4-BE49-F238E27FC236}">
                  <a16:creationId xmlns:a16="http://schemas.microsoft.com/office/drawing/2014/main" id="{9A57808A-E71F-4A13-9F45-6108753F4374}"/>
                </a:ext>
              </a:extLst>
            </p:cNvPr>
            <p:cNvSpPr/>
            <p:nvPr/>
          </p:nvSpPr>
          <p:spPr>
            <a:xfrm>
              <a:off x="3761195" y="4716910"/>
              <a:ext cx="646945" cy="614912"/>
            </a:xfrm>
            <a:prstGeom prst="ellipse">
              <a:avLst/>
            </a:prstGeom>
            <a:noFill/>
            <a:ln w="28575">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solidFill>
                  <a:srgbClr val="FFFF00"/>
                </a:solidFill>
              </a:endParaRPr>
            </a:p>
          </p:txBody>
        </p:sp>
      </p:grpSp>
    </p:spTree>
    <p:extLst>
      <p:ext uri="{BB962C8B-B14F-4D97-AF65-F5344CB8AC3E}">
        <p14:creationId xmlns:p14="http://schemas.microsoft.com/office/powerpoint/2010/main" val="4151000265"/>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CE19EF2-6F12-4047-AD67-C67CFF1AAD6C}"/>
              </a:ext>
            </a:extLst>
          </p:cNvPr>
          <p:cNvSpPr>
            <a:spLocks noGrp="1"/>
          </p:cNvSpPr>
          <p:nvPr>
            <p:ph idx="1"/>
          </p:nvPr>
        </p:nvSpPr>
        <p:spPr>
          <a:xfrm>
            <a:off x="838200" y="1825625"/>
            <a:ext cx="6505575" cy="4351338"/>
          </a:xfrm>
        </p:spPr>
        <p:txBody>
          <a:bodyPr>
            <a:normAutofit/>
          </a:bodyPr>
          <a:lstStyle/>
          <a:p>
            <a:r>
              <a:rPr lang="en-US" dirty="0"/>
              <a:t>Where?</a:t>
            </a:r>
          </a:p>
          <a:p>
            <a:r>
              <a:rPr lang="en-US" dirty="0"/>
              <a:t>What?</a:t>
            </a:r>
          </a:p>
          <a:p>
            <a:r>
              <a:rPr lang="en-US" dirty="0"/>
              <a:t>How?</a:t>
            </a:r>
          </a:p>
        </p:txBody>
      </p:sp>
      <p:sp>
        <p:nvSpPr>
          <p:cNvPr id="2" name="Title 1">
            <a:extLst>
              <a:ext uri="{FF2B5EF4-FFF2-40B4-BE49-F238E27FC236}">
                <a16:creationId xmlns:a16="http://schemas.microsoft.com/office/drawing/2014/main" id="{F450DA3C-3DB0-4596-A30F-4B9E7143C0AC}"/>
              </a:ext>
            </a:extLst>
          </p:cNvPr>
          <p:cNvSpPr>
            <a:spLocks noGrp="1"/>
          </p:cNvSpPr>
          <p:nvPr>
            <p:ph type="title"/>
          </p:nvPr>
        </p:nvSpPr>
        <p:spPr>
          <a:xfrm>
            <a:off x="838200" y="365125"/>
            <a:ext cx="6505575" cy="1325563"/>
          </a:xfrm>
        </p:spPr>
        <p:txBody>
          <a:bodyPr>
            <a:normAutofit/>
          </a:bodyPr>
          <a:lstStyle/>
          <a:p>
            <a:r>
              <a:rPr lang="en-US" i="1" dirty="0"/>
              <a:t>Summary Tables &amp; Metrics</a:t>
            </a:r>
            <a:endParaRPr lang="en-US" dirty="0"/>
          </a:p>
        </p:txBody>
      </p:sp>
      <p:pic>
        <p:nvPicPr>
          <p:cNvPr id="6" name="Picture 5">
            <a:extLst>
              <a:ext uri="{FF2B5EF4-FFF2-40B4-BE49-F238E27FC236}">
                <a16:creationId xmlns:a16="http://schemas.microsoft.com/office/drawing/2014/main" id="{3AAAF0C7-6E7D-4AF5-8380-9A44B27C9915}"/>
              </a:ext>
            </a:extLst>
          </p:cNvPr>
          <p:cNvPicPr>
            <a:picLocks noChangeAspect="1"/>
          </p:cNvPicPr>
          <p:nvPr/>
        </p:nvPicPr>
        <p:blipFill>
          <a:blip r:embed="rId3"/>
          <a:stretch>
            <a:fillRect/>
          </a:stretch>
        </p:blipFill>
        <p:spPr>
          <a:xfrm>
            <a:off x="7793735" y="-1"/>
            <a:ext cx="3560065" cy="6858000"/>
          </a:xfrm>
          <a:prstGeom prst="rect">
            <a:avLst/>
          </a:prstGeom>
        </p:spPr>
      </p:pic>
    </p:spTree>
    <p:extLst>
      <p:ext uri="{BB962C8B-B14F-4D97-AF65-F5344CB8AC3E}">
        <p14:creationId xmlns:p14="http://schemas.microsoft.com/office/powerpoint/2010/main" val="631300840"/>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 name="Group 15">
            <a:extLst>
              <a:ext uri="{FF2B5EF4-FFF2-40B4-BE49-F238E27FC236}">
                <a16:creationId xmlns:a16="http://schemas.microsoft.com/office/drawing/2014/main" id="{1FCA3926-212B-4266-AA32-DCF2A55F4ABC}"/>
              </a:ext>
            </a:extLst>
          </p:cNvPr>
          <p:cNvGrpSpPr/>
          <p:nvPr/>
        </p:nvGrpSpPr>
        <p:grpSpPr>
          <a:xfrm>
            <a:off x="1000912" y="2170104"/>
            <a:ext cx="10386369" cy="4484961"/>
            <a:chOff x="1000912" y="2170104"/>
            <a:chExt cx="10386369" cy="4484961"/>
          </a:xfrm>
        </p:grpSpPr>
        <p:pic>
          <p:nvPicPr>
            <p:cNvPr id="2" name="Picture 1">
              <a:extLst>
                <a:ext uri="{FF2B5EF4-FFF2-40B4-BE49-F238E27FC236}">
                  <a16:creationId xmlns:a16="http://schemas.microsoft.com/office/drawing/2014/main" id="{2A6CD075-9D87-480A-BF08-BCF3EEF1C194}"/>
                </a:ext>
              </a:extLst>
            </p:cNvPr>
            <p:cNvPicPr>
              <a:picLocks noChangeAspect="1"/>
            </p:cNvPicPr>
            <p:nvPr/>
          </p:nvPicPr>
          <p:blipFill rotWithShape="1">
            <a:blip r:embed="rId3"/>
            <a:srcRect t="32883" b="2577"/>
            <a:stretch/>
          </p:blipFill>
          <p:spPr>
            <a:xfrm>
              <a:off x="1000912" y="2170104"/>
              <a:ext cx="10386369" cy="4484961"/>
            </a:xfrm>
            <a:prstGeom prst="rect">
              <a:avLst/>
            </a:prstGeom>
            <a:ln>
              <a:solidFill>
                <a:schemeClr val="tx1"/>
              </a:solidFill>
            </a:ln>
            <a:effectLst>
              <a:outerShdw blurRad="50800" dist="38100" dir="2700000" algn="tl" rotWithShape="0">
                <a:prstClr val="black">
                  <a:alpha val="40000"/>
                </a:prstClr>
              </a:outerShdw>
            </a:effectLst>
          </p:spPr>
        </p:pic>
        <p:sp>
          <p:nvSpPr>
            <p:cNvPr id="6" name="Rectangle 5">
              <a:extLst>
                <a:ext uri="{FF2B5EF4-FFF2-40B4-BE49-F238E27FC236}">
                  <a16:creationId xmlns:a16="http://schemas.microsoft.com/office/drawing/2014/main" id="{FF47CEEB-B672-4B63-AD61-5CD4A7C90634}"/>
                </a:ext>
              </a:extLst>
            </p:cNvPr>
            <p:cNvSpPr/>
            <p:nvPr/>
          </p:nvSpPr>
          <p:spPr>
            <a:xfrm>
              <a:off x="5057454" y="4159666"/>
              <a:ext cx="1782165" cy="245065"/>
            </a:xfrm>
            <a:prstGeom prst="rect">
              <a:avLst/>
            </a:prstGeom>
            <a:noFill/>
            <a:ln w="285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7" name="Oval 6">
              <a:extLst>
                <a:ext uri="{FF2B5EF4-FFF2-40B4-BE49-F238E27FC236}">
                  <a16:creationId xmlns:a16="http://schemas.microsoft.com/office/drawing/2014/main" id="{6B4BF543-5326-4AF1-B64A-A89474257974}"/>
                </a:ext>
              </a:extLst>
            </p:cNvPr>
            <p:cNvSpPr/>
            <p:nvPr/>
          </p:nvSpPr>
          <p:spPr>
            <a:xfrm>
              <a:off x="2373132" y="2693673"/>
              <a:ext cx="457200" cy="457200"/>
            </a:xfrm>
            <a:prstGeom prst="ellipse">
              <a:avLst/>
            </a:prstGeom>
            <a:noFill/>
            <a:ln w="28575">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solidFill>
                  <a:srgbClr val="FFFF00"/>
                </a:solidFill>
              </a:endParaRPr>
            </a:p>
          </p:txBody>
        </p:sp>
        <p:sp>
          <p:nvSpPr>
            <p:cNvPr id="8" name="TextBox 7">
              <a:extLst>
                <a:ext uri="{FF2B5EF4-FFF2-40B4-BE49-F238E27FC236}">
                  <a16:creationId xmlns:a16="http://schemas.microsoft.com/office/drawing/2014/main" id="{05497676-EE86-45C4-95B2-99D5B092DFD0}"/>
                </a:ext>
              </a:extLst>
            </p:cNvPr>
            <p:cNvSpPr txBox="1"/>
            <p:nvPr/>
          </p:nvSpPr>
          <p:spPr>
            <a:xfrm>
              <a:off x="1905752" y="2324341"/>
              <a:ext cx="1438259" cy="369332"/>
            </a:xfrm>
            <a:prstGeom prst="rect">
              <a:avLst/>
            </a:prstGeom>
            <a:noFill/>
          </p:spPr>
          <p:txBody>
            <a:bodyPr wrap="square" rtlCol="0">
              <a:spAutoFit/>
            </a:bodyPr>
            <a:lstStyle/>
            <a:p>
              <a:pPr algn="ctr"/>
              <a:r>
                <a:rPr lang="en-US" b="1" i="1" dirty="0">
                  <a:solidFill>
                    <a:srgbClr val="FFFF00"/>
                  </a:solidFill>
                </a:rPr>
                <a:t>Right-Click!.</a:t>
              </a:r>
            </a:p>
          </p:txBody>
        </p:sp>
      </p:grpSp>
      <p:pic>
        <p:nvPicPr>
          <p:cNvPr id="5" name="Picture 4">
            <a:extLst>
              <a:ext uri="{FF2B5EF4-FFF2-40B4-BE49-F238E27FC236}">
                <a16:creationId xmlns:a16="http://schemas.microsoft.com/office/drawing/2014/main" id="{845FB893-E0EC-41D9-99B3-4BAE9E2E83E6}"/>
              </a:ext>
            </a:extLst>
          </p:cNvPr>
          <p:cNvPicPr>
            <a:picLocks noChangeAspect="1"/>
          </p:cNvPicPr>
          <p:nvPr/>
        </p:nvPicPr>
        <p:blipFill>
          <a:blip r:embed="rId4"/>
          <a:stretch>
            <a:fillRect/>
          </a:stretch>
        </p:blipFill>
        <p:spPr>
          <a:xfrm>
            <a:off x="6896124" y="202934"/>
            <a:ext cx="5037623" cy="3189034"/>
          </a:xfrm>
          <a:prstGeom prst="rect">
            <a:avLst/>
          </a:prstGeom>
          <a:ln w="57150">
            <a:solidFill>
              <a:srgbClr val="C00000"/>
            </a:solidFill>
          </a:ln>
        </p:spPr>
      </p:pic>
      <p:cxnSp>
        <p:nvCxnSpPr>
          <p:cNvPr id="9" name="Straight Arrow Connector 8">
            <a:extLst>
              <a:ext uri="{FF2B5EF4-FFF2-40B4-BE49-F238E27FC236}">
                <a16:creationId xmlns:a16="http://schemas.microsoft.com/office/drawing/2014/main" id="{5EB0B1CE-25D2-44A4-9B88-1AB6A1BF6C2C}"/>
              </a:ext>
            </a:extLst>
          </p:cNvPr>
          <p:cNvCxnSpPr>
            <a:cxnSpLocks/>
          </p:cNvCxnSpPr>
          <p:nvPr/>
        </p:nvCxnSpPr>
        <p:spPr>
          <a:xfrm flipV="1">
            <a:off x="6798535" y="3429000"/>
            <a:ext cx="419052" cy="754462"/>
          </a:xfrm>
          <a:prstGeom prst="straightConnector1">
            <a:avLst/>
          </a:prstGeom>
          <a:ln w="38100">
            <a:solidFill>
              <a:srgbClr val="C00000"/>
            </a:solidFill>
            <a:tailEnd type="triangle"/>
          </a:ln>
        </p:spPr>
        <p:style>
          <a:lnRef idx="1">
            <a:schemeClr val="accent1"/>
          </a:lnRef>
          <a:fillRef idx="0">
            <a:schemeClr val="accent1"/>
          </a:fillRef>
          <a:effectRef idx="0">
            <a:schemeClr val="accent1"/>
          </a:effectRef>
          <a:fontRef idx="minor">
            <a:schemeClr val="tx1"/>
          </a:fontRef>
        </p:style>
      </p:cxnSp>
      <p:sp>
        <p:nvSpPr>
          <p:cNvPr id="10" name="Title 1">
            <a:extLst>
              <a:ext uri="{FF2B5EF4-FFF2-40B4-BE49-F238E27FC236}">
                <a16:creationId xmlns:a16="http://schemas.microsoft.com/office/drawing/2014/main" id="{037BD0CB-EB56-4070-815E-1DECDD2B6C70}"/>
              </a:ext>
            </a:extLst>
          </p:cNvPr>
          <p:cNvSpPr txBox="1">
            <a:spLocks/>
          </p:cNvSpPr>
          <p:nvPr/>
        </p:nvSpPr>
        <p:spPr>
          <a:xfrm>
            <a:off x="334044" y="53048"/>
            <a:ext cx="6505575"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i="1" dirty="0"/>
              <a:t>Summary Tables &amp; Metrics</a:t>
            </a:r>
            <a:endParaRPr lang="en-US" dirty="0"/>
          </a:p>
        </p:txBody>
      </p:sp>
      <p:sp>
        <p:nvSpPr>
          <p:cNvPr id="11" name="Content Placeholder 2">
            <a:extLst>
              <a:ext uri="{FF2B5EF4-FFF2-40B4-BE49-F238E27FC236}">
                <a16:creationId xmlns:a16="http://schemas.microsoft.com/office/drawing/2014/main" id="{EAADE141-2800-42D7-8504-8C3F1436844E}"/>
              </a:ext>
            </a:extLst>
          </p:cNvPr>
          <p:cNvSpPr>
            <a:spLocks noGrp="1"/>
          </p:cNvSpPr>
          <p:nvPr>
            <p:ph idx="1"/>
          </p:nvPr>
        </p:nvSpPr>
        <p:spPr>
          <a:xfrm>
            <a:off x="277539" y="1253331"/>
            <a:ext cx="5967144" cy="1071010"/>
          </a:xfrm>
        </p:spPr>
        <p:txBody>
          <a:bodyPr>
            <a:normAutofit/>
          </a:bodyPr>
          <a:lstStyle/>
          <a:p>
            <a:r>
              <a:rPr lang="en-US" sz="3000" dirty="0"/>
              <a:t>Where to Access Summary Tables?</a:t>
            </a:r>
          </a:p>
          <a:p>
            <a:pPr lvl="1"/>
            <a:r>
              <a:rPr lang="en-US" dirty="0"/>
              <a:t>Right-Click Junction Elements</a:t>
            </a:r>
          </a:p>
        </p:txBody>
      </p:sp>
    </p:spTree>
    <p:extLst>
      <p:ext uri="{BB962C8B-B14F-4D97-AF65-F5344CB8AC3E}">
        <p14:creationId xmlns:p14="http://schemas.microsoft.com/office/powerpoint/2010/main" val="203871267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F81D8C1-62FC-4D2F-B869-499D3A449155}"/>
              </a:ext>
            </a:extLst>
          </p:cNvPr>
          <p:cNvSpPr>
            <a:spLocks noGrp="1"/>
          </p:cNvSpPr>
          <p:nvPr>
            <p:ph idx="1"/>
          </p:nvPr>
        </p:nvSpPr>
        <p:spPr>
          <a:xfrm>
            <a:off x="406400" y="1825625"/>
            <a:ext cx="5689601" cy="4351338"/>
          </a:xfrm>
        </p:spPr>
        <p:txBody>
          <a:bodyPr/>
          <a:lstStyle/>
          <a:p>
            <a:r>
              <a:rPr lang="en-US" dirty="0"/>
              <a:t>Adjustment of model parameters</a:t>
            </a:r>
          </a:p>
          <a:p>
            <a:r>
              <a:rPr lang="en-US" dirty="0"/>
              <a:t>Goal: match output with observed data</a:t>
            </a:r>
          </a:p>
          <a:p>
            <a:r>
              <a:rPr lang="en-US" dirty="0"/>
              <a:t>Manual or automatic</a:t>
            </a:r>
          </a:p>
        </p:txBody>
      </p:sp>
      <p:sp>
        <p:nvSpPr>
          <p:cNvPr id="2" name="Title 1">
            <a:extLst>
              <a:ext uri="{FF2B5EF4-FFF2-40B4-BE49-F238E27FC236}">
                <a16:creationId xmlns:a16="http://schemas.microsoft.com/office/drawing/2014/main" id="{97EA3103-5A2B-4117-9BD9-44A216A4DC35}"/>
              </a:ext>
            </a:extLst>
          </p:cNvPr>
          <p:cNvSpPr>
            <a:spLocks noGrp="1"/>
          </p:cNvSpPr>
          <p:nvPr>
            <p:ph type="title"/>
          </p:nvPr>
        </p:nvSpPr>
        <p:spPr/>
        <p:txBody>
          <a:bodyPr/>
          <a:lstStyle/>
          <a:p>
            <a:r>
              <a:rPr lang="en-US" dirty="0"/>
              <a:t>What is Calibration?</a:t>
            </a:r>
          </a:p>
        </p:txBody>
      </p:sp>
      <p:pic>
        <p:nvPicPr>
          <p:cNvPr id="4" name="Picture 3">
            <a:extLst>
              <a:ext uri="{FF2B5EF4-FFF2-40B4-BE49-F238E27FC236}">
                <a16:creationId xmlns:a16="http://schemas.microsoft.com/office/drawing/2014/main" id="{047C90C2-17FA-49CC-B1BE-A36BC76967BC}"/>
              </a:ext>
            </a:extLst>
          </p:cNvPr>
          <p:cNvPicPr>
            <a:picLocks noChangeAspect="1"/>
          </p:cNvPicPr>
          <p:nvPr/>
        </p:nvPicPr>
        <p:blipFill>
          <a:blip r:embed="rId3"/>
          <a:stretch>
            <a:fillRect/>
          </a:stretch>
        </p:blipFill>
        <p:spPr>
          <a:xfrm>
            <a:off x="6583679" y="1592900"/>
            <a:ext cx="5608321" cy="4843894"/>
          </a:xfrm>
          <a:prstGeom prst="rect">
            <a:avLst/>
          </a:prstGeom>
        </p:spPr>
      </p:pic>
    </p:spTree>
    <p:extLst>
      <p:ext uri="{BB962C8B-B14F-4D97-AF65-F5344CB8AC3E}">
        <p14:creationId xmlns:p14="http://schemas.microsoft.com/office/powerpoint/2010/main" val="2545677793"/>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037BD0CB-EB56-4070-815E-1DECDD2B6C70}"/>
              </a:ext>
            </a:extLst>
          </p:cNvPr>
          <p:cNvSpPr txBox="1">
            <a:spLocks/>
          </p:cNvSpPr>
          <p:nvPr/>
        </p:nvSpPr>
        <p:spPr>
          <a:xfrm>
            <a:off x="334044" y="53048"/>
            <a:ext cx="6505575"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i="1" dirty="0"/>
              <a:t>Summary Tables &amp; Metrics</a:t>
            </a:r>
            <a:endParaRPr lang="en-US" dirty="0"/>
          </a:p>
        </p:txBody>
      </p:sp>
      <p:sp>
        <p:nvSpPr>
          <p:cNvPr id="11" name="Content Placeholder 2">
            <a:extLst>
              <a:ext uri="{FF2B5EF4-FFF2-40B4-BE49-F238E27FC236}">
                <a16:creationId xmlns:a16="http://schemas.microsoft.com/office/drawing/2014/main" id="{EAADE141-2800-42D7-8504-8C3F1436844E}"/>
              </a:ext>
            </a:extLst>
          </p:cNvPr>
          <p:cNvSpPr>
            <a:spLocks noGrp="1"/>
          </p:cNvSpPr>
          <p:nvPr>
            <p:ph idx="1"/>
          </p:nvPr>
        </p:nvSpPr>
        <p:spPr>
          <a:xfrm>
            <a:off x="277539" y="1253331"/>
            <a:ext cx="5967144" cy="1071010"/>
          </a:xfrm>
        </p:spPr>
        <p:txBody>
          <a:bodyPr/>
          <a:lstStyle/>
          <a:p>
            <a:r>
              <a:rPr lang="en-US" sz="3000" dirty="0"/>
              <a:t>What’s in the Summary Tables?</a:t>
            </a:r>
          </a:p>
        </p:txBody>
      </p:sp>
      <p:pic>
        <p:nvPicPr>
          <p:cNvPr id="12" name="Picture 11">
            <a:extLst>
              <a:ext uri="{FF2B5EF4-FFF2-40B4-BE49-F238E27FC236}">
                <a16:creationId xmlns:a16="http://schemas.microsoft.com/office/drawing/2014/main" id="{45A2E612-3106-4FED-BD7A-8A07A35BF7AE}"/>
              </a:ext>
            </a:extLst>
          </p:cNvPr>
          <p:cNvPicPr>
            <a:picLocks noChangeAspect="1"/>
          </p:cNvPicPr>
          <p:nvPr/>
        </p:nvPicPr>
        <p:blipFill>
          <a:blip r:embed="rId3"/>
          <a:stretch>
            <a:fillRect/>
          </a:stretch>
        </p:blipFill>
        <p:spPr>
          <a:xfrm>
            <a:off x="1822973" y="1771277"/>
            <a:ext cx="7551656" cy="4780526"/>
          </a:xfrm>
          <a:prstGeom prst="rect">
            <a:avLst/>
          </a:prstGeom>
          <a:ln w="57150">
            <a:noFill/>
          </a:ln>
        </p:spPr>
      </p:pic>
      <p:sp>
        <p:nvSpPr>
          <p:cNvPr id="13" name="TextBox 12">
            <a:extLst>
              <a:ext uri="{FF2B5EF4-FFF2-40B4-BE49-F238E27FC236}">
                <a16:creationId xmlns:a16="http://schemas.microsoft.com/office/drawing/2014/main" id="{C7DBF56A-D13B-4417-9975-211622467B77}"/>
              </a:ext>
            </a:extLst>
          </p:cNvPr>
          <p:cNvSpPr txBox="1"/>
          <p:nvPr/>
        </p:nvSpPr>
        <p:spPr>
          <a:xfrm>
            <a:off x="9519314" y="2705963"/>
            <a:ext cx="1855507" cy="830997"/>
          </a:xfrm>
          <a:prstGeom prst="rect">
            <a:avLst/>
          </a:prstGeom>
          <a:noFill/>
        </p:spPr>
        <p:txBody>
          <a:bodyPr wrap="square" rtlCol="0">
            <a:spAutoFit/>
          </a:bodyPr>
          <a:lstStyle/>
          <a:p>
            <a:r>
              <a:rPr lang="en-US" sz="2400" i="1" dirty="0">
                <a:solidFill>
                  <a:schemeClr val="accent2"/>
                </a:solidFill>
              </a:rPr>
              <a:t>Simulation </a:t>
            </a:r>
          </a:p>
          <a:p>
            <a:r>
              <a:rPr lang="en-US" sz="2400" i="1" dirty="0">
                <a:solidFill>
                  <a:schemeClr val="accent2"/>
                </a:solidFill>
              </a:rPr>
              <a:t>Info</a:t>
            </a:r>
          </a:p>
        </p:txBody>
      </p:sp>
      <p:cxnSp>
        <p:nvCxnSpPr>
          <p:cNvPr id="14" name="Straight Arrow Connector 13">
            <a:extLst>
              <a:ext uri="{FF2B5EF4-FFF2-40B4-BE49-F238E27FC236}">
                <a16:creationId xmlns:a16="http://schemas.microsoft.com/office/drawing/2014/main" id="{AAAE932A-ADD5-4C14-BD78-2F8FCEFEA6D1}"/>
              </a:ext>
            </a:extLst>
          </p:cNvPr>
          <p:cNvCxnSpPr/>
          <p:nvPr/>
        </p:nvCxnSpPr>
        <p:spPr>
          <a:xfrm flipH="1">
            <a:off x="8949126" y="3029128"/>
            <a:ext cx="548640" cy="0"/>
          </a:xfrm>
          <a:prstGeom prst="straightConnector1">
            <a:avLst/>
          </a:prstGeom>
          <a:ln w="57150">
            <a:solidFill>
              <a:schemeClr val="accent2"/>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95899765"/>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037BD0CB-EB56-4070-815E-1DECDD2B6C70}"/>
              </a:ext>
            </a:extLst>
          </p:cNvPr>
          <p:cNvSpPr txBox="1">
            <a:spLocks/>
          </p:cNvSpPr>
          <p:nvPr/>
        </p:nvSpPr>
        <p:spPr>
          <a:xfrm>
            <a:off x="334044" y="53048"/>
            <a:ext cx="6505575"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i="1" dirty="0"/>
              <a:t>Summary Tables &amp; Metrics</a:t>
            </a:r>
            <a:endParaRPr lang="en-US" dirty="0"/>
          </a:p>
        </p:txBody>
      </p:sp>
      <p:sp>
        <p:nvSpPr>
          <p:cNvPr id="11" name="Content Placeholder 2">
            <a:extLst>
              <a:ext uri="{FF2B5EF4-FFF2-40B4-BE49-F238E27FC236}">
                <a16:creationId xmlns:a16="http://schemas.microsoft.com/office/drawing/2014/main" id="{EAADE141-2800-42D7-8504-8C3F1436844E}"/>
              </a:ext>
            </a:extLst>
          </p:cNvPr>
          <p:cNvSpPr>
            <a:spLocks noGrp="1"/>
          </p:cNvSpPr>
          <p:nvPr>
            <p:ph idx="1"/>
          </p:nvPr>
        </p:nvSpPr>
        <p:spPr>
          <a:xfrm>
            <a:off x="277539" y="1253331"/>
            <a:ext cx="5967144" cy="1071010"/>
          </a:xfrm>
        </p:spPr>
        <p:txBody>
          <a:bodyPr/>
          <a:lstStyle/>
          <a:p>
            <a:r>
              <a:rPr lang="en-US" sz="3000" dirty="0"/>
              <a:t>What’s in the Summary Tables?</a:t>
            </a:r>
          </a:p>
        </p:txBody>
      </p:sp>
      <p:pic>
        <p:nvPicPr>
          <p:cNvPr id="7" name="Picture 6">
            <a:extLst>
              <a:ext uri="{FF2B5EF4-FFF2-40B4-BE49-F238E27FC236}">
                <a16:creationId xmlns:a16="http://schemas.microsoft.com/office/drawing/2014/main" id="{D1F5883C-F42A-4DCD-B588-D8E98A6A3FB9}"/>
              </a:ext>
            </a:extLst>
          </p:cNvPr>
          <p:cNvPicPr>
            <a:picLocks noChangeAspect="1"/>
          </p:cNvPicPr>
          <p:nvPr/>
        </p:nvPicPr>
        <p:blipFill>
          <a:blip r:embed="rId3"/>
          <a:stretch>
            <a:fillRect/>
          </a:stretch>
        </p:blipFill>
        <p:spPr>
          <a:xfrm>
            <a:off x="1741950" y="1863877"/>
            <a:ext cx="7551656" cy="4780526"/>
          </a:xfrm>
          <a:prstGeom prst="rect">
            <a:avLst/>
          </a:prstGeom>
          <a:ln w="57150">
            <a:noFill/>
          </a:ln>
        </p:spPr>
      </p:pic>
      <p:sp>
        <p:nvSpPr>
          <p:cNvPr id="8" name="TextBox 7">
            <a:extLst>
              <a:ext uri="{FF2B5EF4-FFF2-40B4-BE49-F238E27FC236}">
                <a16:creationId xmlns:a16="http://schemas.microsoft.com/office/drawing/2014/main" id="{0E471A35-F94A-4FF0-B30C-928805E19195}"/>
              </a:ext>
            </a:extLst>
          </p:cNvPr>
          <p:cNvSpPr txBox="1"/>
          <p:nvPr/>
        </p:nvSpPr>
        <p:spPr>
          <a:xfrm>
            <a:off x="9496104" y="4316381"/>
            <a:ext cx="1271751" cy="646331"/>
          </a:xfrm>
          <a:prstGeom prst="rect">
            <a:avLst/>
          </a:prstGeom>
          <a:noFill/>
        </p:spPr>
        <p:txBody>
          <a:bodyPr wrap="square" rtlCol="0">
            <a:spAutoFit/>
          </a:bodyPr>
          <a:lstStyle/>
          <a:p>
            <a:r>
              <a:rPr lang="en-US" i="1" dirty="0">
                <a:solidFill>
                  <a:schemeClr val="accent2"/>
                </a:solidFill>
              </a:rPr>
              <a:t>Computed Results</a:t>
            </a:r>
          </a:p>
        </p:txBody>
      </p:sp>
      <p:cxnSp>
        <p:nvCxnSpPr>
          <p:cNvPr id="9" name="Straight Arrow Connector 8">
            <a:extLst>
              <a:ext uri="{FF2B5EF4-FFF2-40B4-BE49-F238E27FC236}">
                <a16:creationId xmlns:a16="http://schemas.microsoft.com/office/drawing/2014/main" id="{D222449C-E21F-49EA-8A5D-47AA327568FE}"/>
              </a:ext>
            </a:extLst>
          </p:cNvPr>
          <p:cNvCxnSpPr/>
          <p:nvPr/>
        </p:nvCxnSpPr>
        <p:spPr>
          <a:xfrm flipH="1">
            <a:off x="8925916" y="4639546"/>
            <a:ext cx="548640" cy="0"/>
          </a:xfrm>
          <a:prstGeom prst="straightConnector1">
            <a:avLst/>
          </a:prstGeom>
          <a:ln w="57150">
            <a:solidFill>
              <a:schemeClr val="accent2"/>
            </a:solidFill>
            <a:tailEnd type="triangle"/>
          </a:ln>
        </p:spPr>
        <p:style>
          <a:lnRef idx="1">
            <a:schemeClr val="accent1"/>
          </a:lnRef>
          <a:fillRef idx="0">
            <a:schemeClr val="accent1"/>
          </a:fillRef>
          <a:effectRef idx="0">
            <a:schemeClr val="accent1"/>
          </a:effectRef>
          <a:fontRef idx="minor">
            <a:schemeClr val="tx1"/>
          </a:fontRef>
        </p:style>
      </p:cxnSp>
      <p:sp>
        <p:nvSpPr>
          <p:cNvPr id="15" name="TextBox 14">
            <a:extLst>
              <a:ext uri="{FF2B5EF4-FFF2-40B4-BE49-F238E27FC236}">
                <a16:creationId xmlns:a16="http://schemas.microsoft.com/office/drawing/2014/main" id="{90E42E55-BDAA-4C85-8C01-8BBA6F5D798C}"/>
              </a:ext>
            </a:extLst>
          </p:cNvPr>
          <p:cNvSpPr txBox="1"/>
          <p:nvPr/>
        </p:nvSpPr>
        <p:spPr>
          <a:xfrm>
            <a:off x="9496104" y="5176917"/>
            <a:ext cx="1271751" cy="646331"/>
          </a:xfrm>
          <a:prstGeom prst="rect">
            <a:avLst/>
          </a:prstGeom>
          <a:noFill/>
        </p:spPr>
        <p:txBody>
          <a:bodyPr wrap="square" rtlCol="0">
            <a:spAutoFit/>
          </a:bodyPr>
          <a:lstStyle/>
          <a:p>
            <a:r>
              <a:rPr lang="en-US" i="1" dirty="0">
                <a:solidFill>
                  <a:schemeClr val="accent2"/>
                </a:solidFill>
              </a:rPr>
              <a:t>Observed Data</a:t>
            </a:r>
          </a:p>
        </p:txBody>
      </p:sp>
      <p:cxnSp>
        <p:nvCxnSpPr>
          <p:cNvPr id="16" name="Straight Arrow Connector 15">
            <a:extLst>
              <a:ext uri="{FF2B5EF4-FFF2-40B4-BE49-F238E27FC236}">
                <a16:creationId xmlns:a16="http://schemas.microsoft.com/office/drawing/2014/main" id="{65B849C8-A904-48E7-A57C-DE579BAB146F}"/>
              </a:ext>
            </a:extLst>
          </p:cNvPr>
          <p:cNvCxnSpPr/>
          <p:nvPr/>
        </p:nvCxnSpPr>
        <p:spPr>
          <a:xfrm flipH="1">
            <a:off x="8925916" y="5500082"/>
            <a:ext cx="548640" cy="0"/>
          </a:xfrm>
          <a:prstGeom prst="straightConnector1">
            <a:avLst/>
          </a:prstGeom>
          <a:ln w="57150">
            <a:solidFill>
              <a:schemeClr val="accent2"/>
            </a:solidFill>
            <a:tailEnd type="triangle"/>
          </a:ln>
        </p:spPr>
        <p:style>
          <a:lnRef idx="1">
            <a:schemeClr val="accent1"/>
          </a:lnRef>
          <a:fillRef idx="0">
            <a:schemeClr val="accent1"/>
          </a:fillRef>
          <a:effectRef idx="0">
            <a:schemeClr val="accent1"/>
          </a:effectRef>
          <a:fontRef idx="minor">
            <a:schemeClr val="tx1"/>
          </a:fontRef>
        </p:style>
      </p:cxnSp>
      <p:sp>
        <p:nvSpPr>
          <p:cNvPr id="17" name="Rectangle 16">
            <a:extLst>
              <a:ext uri="{FF2B5EF4-FFF2-40B4-BE49-F238E27FC236}">
                <a16:creationId xmlns:a16="http://schemas.microsoft.com/office/drawing/2014/main" id="{E251D3D3-5684-46EE-84A1-561FAF24D04B}"/>
              </a:ext>
            </a:extLst>
          </p:cNvPr>
          <p:cNvSpPr/>
          <p:nvPr/>
        </p:nvSpPr>
        <p:spPr>
          <a:xfrm>
            <a:off x="4051733" y="3710480"/>
            <a:ext cx="2874585" cy="530315"/>
          </a:xfrm>
          <a:prstGeom prst="rect">
            <a:avLst/>
          </a:prstGeom>
          <a:noFill/>
          <a:ln w="57150">
            <a:solidFill>
              <a:schemeClr val="accent2"/>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solidFill>
                <a:schemeClr val="accent2"/>
              </a:solidFill>
            </a:endParaRPr>
          </a:p>
        </p:txBody>
      </p:sp>
      <p:sp>
        <p:nvSpPr>
          <p:cNvPr id="18" name="TextBox 17">
            <a:extLst>
              <a:ext uri="{FF2B5EF4-FFF2-40B4-BE49-F238E27FC236}">
                <a16:creationId xmlns:a16="http://schemas.microsoft.com/office/drawing/2014/main" id="{FB3FDD94-6E98-4D27-82C0-4F745C8FA667}"/>
              </a:ext>
            </a:extLst>
          </p:cNvPr>
          <p:cNvSpPr txBox="1"/>
          <p:nvPr/>
        </p:nvSpPr>
        <p:spPr>
          <a:xfrm>
            <a:off x="9496104" y="3296846"/>
            <a:ext cx="1271751" cy="1200329"/>
          </a:xfrm>
          <a:prstGeom prst="rect">
            <a:avLst/>
          </a:prstGeom>
          <a:noFill/>
        </p:spPr>
        <p:txBody>
          <a:bodyPr wrap="square" rtlCol="0">
            <a:spAutoFit/>
          </a:bodyPr>
          <a:lstStyle/>
          <a:p>
            <a:r>
              <a:rPr lang="en-US" i="1" dirty="0">
                <a:solidFill>
                  <a:schemeClr val="accent2"/>
                </a:solidFill>
              </a:rPr>
              <a:t>Volume</a:t>
            </a:r>
          </a:p>
          <a:p>
            <a:r>
              <a:rPr lang="en-US" i="1" dirty="0">
                <a:solidFill>
                  <a:schemeClr val="accent2"/>
                </a:solidFill>
              </a:rPr>
              <a:t>Unit</a:t>
            </a:r>
          </a:p>
          <a:p>
            <a:r>
              <a:rPr lang="en-US" i="1" dirty="0">
                <a:solidFill>
                  <a:schemeClr val="accent2"/>
                </a:solidFill>
              </a:rPr>
              <a:t>Selection</a:t>
            </a:r>
          </a:p>
          <a:p>
            <a:endParaRPr lang="en-US" i="1" dirty="0">
              <a:solidFill>
                <a:schemeClr val="accent2"/>
              </a:solidFill>
            </a:endParaRPr>
          </a:p>
        </p:txBody>
      </p:sp>
      <p:cxnSp>
        <p:nvCxnSpPr>
          <p:cNvPr id="19" name="Straight Arrow Connector 18">
            <a:extLst>
              <a:ext uri="{FF2B5EF4-FFF2-40B4-BE49-F238E27FC236}">
                <a16:creationId xmlns:a16="http://schemas.microsoft.com/office/drawing/2014/main" id="{4A7D5F85-4577-48BB-BE6F-D18A0A715487}"/>
              </a:ext>
            </a:extLst>
          </p:cNvPr>
          <p:cNvCxnSpPr>
            <a:cxnSpLocks/>
            <a:stCxn id="18" idx="1"/>
          </p:cNvCxnSpPr>
          <p:nvPr/>
        </p:nvCxnSpPr>
        <p:spPr>
          <a:xfrm flipH="1">
            <a:off x="6902673" y="3897010"/>
            <a:ext cx="2593430" cy="0"/>
          </a:xfrm>
          <a:prstGeom prst="straightConnector1">
            <a:avLst/>
          </a:prstGeom>
          <a:ln w="57150">
            <a:solidFill>
              <a:schemeClr val="accent2"/>
            </a:solidFill>
            <a:tailEnd type="triangle"/>
          </a:ln>
        </p:spPr>
        <p:style>
          <a:lnRef idx="1">
            <a:schemeClr val="accent1"/>
          </a:lnRef>
          <a:fillRef idx="0">
            <a:schemeClr val="accent1"/>
          </a:fillRef>
          <a:effectRef idx="0">
            <a:schemeClr val="accent1"/>
          </a:effectRef>
          <a:fontRef idx="minor">
            <a:schemeClr val="tx1"/>
          </a:fontRef>
        </p:style>
      </p:cxnSp>
      <p:sp>
        <p:nvSpPr>
          <p:cNvPr id="20" name="Rectangle 19">
            <a:extLst>
              <a:ext uri="{FF2B5EF4-FFF2-40B4-BE49-F238E27FC236}">
                <a16:creationId xmlns:a16="http://schemas.microsoft.com/office/drawing/2014/main" id="{A1191424-26E4-49C6-A1A7-5C50A339DEA8}"/>
              </a:ext>
            </a:extLst>
          </p:cNvPr>
          <p:cNvSpPr/>
          <p:nvPr/>
        </p:nvSpPr>
        <p:spPr>
          <a:xfrm>
            <a:off x="4151588" y="4639546"/>
            <a:ext cx="788274" cy="231222"/>
          </a:xfrm>
          <a:prstGeom prst="rect">
            <a:avLst/>
          </a:prstGeom>
          <a:noFill/>
          <a:ln w="38100">
            <a:solidFill>
              <a:schemeClr val="accent2"/>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solidFill>
                <a:schemeClr val="accent2"/>
              </a:solidFill>
            </a:endParaRPr>
          </a:p>
        </p:txBody>
      </p:sp>
      <p:cxnSp>
        <p:nvCxnSpPr>
          <p:cNvPr id="21" name="Straight Arrow Connector 20">
            <a:extLst>
              <a:ext uri="{FF2B5EF4-FFF2-40B4-BE49-F238E27FC236}">
                <a16:creationId xmlns:a16="http://schemas.microsoft.com/office/drawing/2014/main" id="{0068B20E-567A-43D6-BA92-10F5DFA98A50}"/>
              </a:ext>
            </a:extLst>
          </p:cNvPr>
          <p:cNvCxnSpPr>
            <a:cxnSpLocks/>
          </p:cNvCxnSpPr>
          <p:nvPr/>
        </p:nvCxnSpPr>
        <p:spPr>
          <a:xfrm>
            <a:off x="4812168" y="4240794"/>
            <a:ext cx="0" cy="398752"/>
          </a:xfrm>
          <a:prstGeom prst="straightConnector1">
            <a:avLst/>
          </a:prstGeom>
          <a:ln w="28575">
            <a:solidFill>
              <a:schemeClr val="accent2"/>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94292015"/>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037BD0CB-EB56-4070-815E-1DECDD2B6C70}"/>
              </a:ext>
            </a:extLst>
          </p:cNvPr>
          <p:cNvSpPr txBox="1">
            <a:spLocks/>
          </p:cNvSpPr>
          <p:nvPr/>
        </p:nvSpPr>
        <p:spPr>
          <a:xfrm>
            <a:off x="334044" y="53048"/>
            <a:ext cx="6505575"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i="1" dirty="0"/>
              <a:t>Summary Tables &amp; Metrics</a:t>
            </a:r>
            <a:endParaRPr lang="en-US" dirty="0"/>
          </a:p>
        </p:txBody>
      </p:sp>
      <p:sp>
        <p:nvSpPr>
          <p:cNvPr id="11" name="Content Placeholder 2">
            <a:extLst>
              <a:ext uri="{FF2B5EF4-FFF2-40B4-BE49-F238E27FC236}">
                <a16:creationId xmlns:a16="http://schemas.microsoft.com/office/drawing/2014/main" id="{EAADE141-2800-42D7-8504-8C3F1436844E}"/>
              </a:ext>
            </a:extLst>
          </p:cNvPr>
          <p:cNvSpPr>
            <a:spLocks noGrp="1"/>
          </p:cNvSpPr>
          <p:nvPr>
            <p:ph idx="1"/>
          </p:nvPr>
        </p:nvSpPr>
        <p:spPr>
          <a:xfrm>
            <a:off x="277539" y="1253331"/>
            <a:ext cx="5967144" cy="1071010"/>
          </a:xfrm>
        </p:spPr>
        <p:txBody>
          <a:bodyPr/>
          <a:lstStyle/>
          <a:p>
            <a:r>
              <a:rPr lang="en-US" sz="3000" dirty="0"/>
              <a:t>What’s in the Summary Tables?</a:t>
            </a:r>
          </a:p>
        </p:txBody>
      </p:sp>
      <p:pic>
        <p:nvPicPr>
          <p:cNvPr id="14" name="Picture 13">
            <a:extLst>
              <a:ext uri="{FF2B5EF4-FFF2-40B4-BE49-F238E27FC236}">
                <a16:creationId xmlns:a16="http://schemas.microsoft.com/office/drawing/2014/main" id="{CEB3E360-B55F-438E-977C-8A2E896D0D6B}"/>
              </a:ext>
            </a:extLst>
          </p:cNvPr>
          <p:cNvPicPr>
            <a:picLocks noChangeAspect="1"/>
          </p:cNvPicPr>
          <p:nvPr/>
        </p:nvPicPr>
        <p:blipFill>
          <a:blip r:embed="rId3"/>
          <a:stretch>
            <a:fillRect/>
          </a:stretch>
        </p:blipFill>
        <p:spPr>
          <a:xfrm>
            <a:off x="1741950" y="1863877"/>
            <a:ext cx="7551656" cy="4780526"/>
          </a:xfrm>
          <a:prstGeom prst="rect">
            <a:avLst/>
          </a:prstGeom>
          <a:ln w="57150">
            <a:noFill/>
          </a:ln>
        </p:spPr>
      </p:pic>
      <p:sp>
        <p:nvSpPr>
          <p:cNvPr id="22" name="TextBox 21">
            <a:extLst>
              <a:ext uri="{FF2B5EF4-FFF2-40B4-BE49-F238E27FC236}">
                <a16:creationId xmlns:a16="http://schemas.microsoft.com/office/drawing/2014/main" id="{63E5B73A-278E-41A0-A3E1-0B66994F0DC8}"/>
              </a:ext>
            </a:extLst>
          </p:cNvPr>
          <p:cNvSpPr txBox="1"/>
          <p:nvPr/>
        </p:nvSpPr>
        <p:spPr>
          <a:xfrm>
            <a:off x="9496104" y="4316381"/>
            <a:ext cx="1271751" cy="646331"/>
          </a:xfrm>
          <a:prstGeom prst="rect">
            <a:avLst/>
          </a:prstGeom>
          <a:noFill/>
        </p:spPr>
        <p:txBody>
          <a:bodyPr wrap="square" rtlCol="0">
            <a:spAutoFit/>
          </a:bodyPr>
          <a:lstStyle/>
          <a:p>
            <a:r>
              <a:rPr lang="en-US" i="1" dirty="0">
                <a:solidFill>
                  <a:schemeClr val="accent2"/>
                </a:solidFill>
              </a:rPr>
              <a:t>Computed Results</a:t>
            </a:r>
          </a:p>
        </p:txBody>
      </p:sp>
      <p:cxnSp>
        <p:nvCxnSpPr>
          <p:cNvPr id="23" name="Straight Arrow Connector 22">
            <a:extLst>
              <a:ext uri="{FF2B5EF4-FFF2-40B4-BE49-F238E27FC236}">
                <a16:creationId xmlns:a16="http://schemas.microsoft.com/office/drawing/2014/main" id="{F9BFA739-E10B-4461-9B17-08263C336FD7}"/>
              </a:ext>
            </a:extLst>
          </p:cNvPr>
          <p:cNvCxnSpPr/>
          <p:nvPr/>
        </p:nvCxnSpPr>
        <p:spPr>
          <a:xfrm flipH="1">
            <a:off x="8925916" y="4639546"/>
            <a:ext cx="548640" cy="0"/>
          </a:xfrm>
          <a:prstGeom prst="straightConnector1">
            <a:avLst/>
          </a:prstGeom>
          <a:ln w="57150">
            <a:solidFill>
              <a:schemeClr val="accent2"/>
            </a:solidFill>
            <a:prstDash val="sysDot"/>
            <a:tailEnd type="triangle"/>
          </a:ln>
        </p:spPr>
        <p:style>
          <a:lnRef idx="1">
            <a:schemeClr val="accent1"/>
          </a:lnRef>
          <a:fillRef idx="0">
            <a:schemeClr val="accent1"/>
          </a:fillRef>
          <a:effectRef idx="0">
            <a:schemeClr val="accent1"/>
          </a:effectRef>
          <a:fontRef idx="minor">
            <a:schemeClr val="tx1"/>
          </a:fontRef>
        </p:style>
      </p:cxnSp>
      <p:sp>
        <p:nvSpPr>
          <p:cNvPr id="24" name="TextBox 23">
            <a:extLst>
              <a:ext uri="{FF2B5EF4-FFF2-40B4-BE49-F238E27FC236}">
                <a16:creationId xmlns:a16="http://schemas.microsoft.com/office/drawing/2014/main" id="{208FB392-F3B6-4BF6-9D5C-B84451D43BCD}"/>
              </a:ext>
            </a:extLst>
          </p:cNvPr>
          <p:cNvSpPr txBox="1"/>
          <p:nvPr/>
        </p:nvSpPr>
        <p:spPr>
          <a:xfrm>
            <a:off x="9496104" y="5176917"/>
            <a:ext cx="1271751" cy="646331"/>
          </a:xfrm>
          <a:prstGeom prst="rect">
            <a:avLst/>
          </a:prstGeom>
          <a:noFill/>
        </p:spPr>
        <p:txBody>
          <a:bodyPr wrap="square" rtlCol="0">
            <a:spAutoFit/>
          </a:bodyPr>
          <a:lstStyle/>
          <a:p>
            <a:r>
              <a:rPr lang="en-US" i="1" dirty="0">
                <a:solidFill>
                  <a:schemeClr val="accent2"/>
                </a:solidFill>
              </a:rPr>
              <a:t>Observed Data</a:t>
            </a:r>
          </a:p>
        </p:txBody>
      </p:sp>
      <p:cxnSp>
        <p:nvCxnSpPr>
          <p:cNvPr id="25" name="Straight Arrow Connector 24">
            <a:extLst>
              <a:ext uri="{FF2B5EF4-FFF2-40B4-BE49-F238E27FC236}">
                <a16:creationId xmlns:a16="http://schemas.microsoft.com/office/drawing/2014/main" id="{2E6029BE-2C1F-48AF-AF8A-3838C370B0A0}"/>
              </a:ext>
            </a:extLst>
          </p:cNvPr>
          <p:cNvCxnSpPr/>
          <p:nvPr/>
        </p:nvCxnSpPr>
        <p:spPr>
          <a:xfrm flipH="1">
            <a:off x="8925916" y="5500082"/>
            <a:ext cx="548640" cy="0"/>
          </a:xfrm>
          <a:prstGeom prst="straightConnector1">
            <a:avLst/>
          </a:prstGeom>
          <a:ln w="57150">
            <a:solidFill>
              <a:schemeClr val="accent2"/>
            </a:solidFill>
            <a:prstDash val="sysDot"/>
            <a:tailEnd type="triangle"/>
          </a:ln>
        </p:spPr>
        <p:style>
          <a:lnRef idx="1">
            <a:schemeClr val="accent1"/>
          </a:lnRef>
          <a:fillRef idx="0">
            <a:schemeClr val="accent1"/>
          </a:fillRef>
          <a:effectRef idx="0">
            <a:schemeClr val="accent1"/>
          </a:effectRef>
          <a:fontRef idx="minor">
            <a:schemeClr val="tx1"/>
          </a:fontRef>
        </p:style>
      </p:cxnSp>
      <p:sp>
        <p:nvSpPr>
          <p:cNvPr id="26" name="Rectangle 25">
            <a:extLst>
              <a:ext uri="{FF2B5EF4-FFF2-40B4-BE49-F238E27FC236}">
                <a16:creationId xmlns:a16="http://schemas.microsoft.com/office/drawing/2014/main" id="{225E8167-5049-4226-BC3C-B90128B59703}"/>
              </a:ext>
            </a:extLst>
          </p:cNvPr>
          <p:cNvSpPr/>
          <p:nvPr/>
        </p:nvSpPr>
        <p:spPr>
          <a:xfrm>
            <a:off x="2083520" y="5823248"/>
            <a:ext cx="6868515" cy="530315"/>
          </a:xfrm>
          <a:prstGeom prst="rect">
            <a:avLst/>
          </a:prstGeom>
          <a:noFill/>
          <a:ln w="57150">
            <a:solidFill>
              <a:schemeClr val="accent2"/>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27" name="TextBox 26">
            <a:extLst>
              <a:ext uri="{FF2B5EF4-FFF2-40B4-BE49-F238E27FC236}">
                <a16:creationId xmlns:a16="http://schemas.microsoft.com/office/drawing/2014/main" id="{1EEB7CDD-06DA-4298-88B9-3CF5E5283B60}"/>
              </a:ext>
            </a:extLst>
          </p:cNvPr>
          <p:cNvSpPr txBox="1"/>
          <p:nvPr/>
        </p:nvSpPr>
        <p:spPr>
          <a:xfrm>
            <a:off x="9496104" y="5903468"/>
            <a:ext cx="1271751" cy="646331"/>
          </a:xfrm>
          <a:prstGeom prst="rect">
            <a:avLst/>
          </a:prstGeom>
          <a:noFill/>
        </p:spPr>
        <p:txBody>
          <a:bodyPr wrap="square" rtlCol="0">
            <a:spAutoFit/>
          </a:bodyPr>
          <a:lstStyle/>
          <a:p>
            <a:r>
              <a:rPr lang="en-US" i="1" dirty="0">
                <a:solidFill>
                  <a:schemeClr val="accent2"/>
                </a:solidFill>
              </a:rPr>
              <a:t>Calibration Metrics</a:t>
            </a:r>
          </a:p>
        </p:txBody>
      </p:sp>
      <p:cxnSp>
        <p:nvCxnSpPr>
          <p:cNvPr id="28" name="Straight Arrow Connector 27">
            <a:extLst>
              <a:ext uri="{FF2B5EF4-FFF2-40B4-BE49-F238E27FC236}">
                <a16:creationId xmlns:a16="http://schemas.microsoft.com/office/drawing/2014/main" id="{CADCBD81-E898-4525-80C3-5C95C5486477}"/>
              </a:ext>
            </a:extLst>
          </p:cNvPr>
          <p:cNvCxnSpPr>
            <a:cxnSpLocks/>
          </p:cNvCxnSpPr>
          <p:nvPr/>
        </p:nvCxnSpPr>
        <p:spPr>
          <a:xfrm flipH="1">
            <a:off x="8925916" y="6089998"/>
            <a:ext cx="548640" cy="0"/>
          </a:xfrm>
          <a:prstGeom prst="straightConnector1">
            <a:avLst/>
          </a:prstGeom>
          <a:ln w="57150">
            <a:solidFill>
              <a:schemeClr val="accent2"/>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33532101"/>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a:extLst>
              <a:ext uri="{FF2B5EF4-FFF2-40B4-BE49-F238E27FC236}">
                <a16:creationId xmlns:a16="http://schemas.microsoft.com/office/drawing/2014/main" id="{4C355D4A-E648-8B1C-8B96-60B4C964DCFE}"/>
              </a:ext>
            </a:extLst>
          </p:cNvPr>
          <p:cNvPicPr>
            <a:picLocks noGrp="1" noChangeAspect="1"/>
          </p:cNvPicPr>
          <p:nvPr>
            <p:ph idx="1"/>
          </p:nvPr>
        </p:nvPicPr>
        <p:blipFill>
          <a:blip r:embed="rId3"/>
          <a:stretch>
            <a:fillRect/>
          </a:stretch>
        </p:blipFill>
        <p:spPr>
          <a:xfrm>
            <a:off x="2448703" y="1690688"/>
            <a:ext cx="7988276" cy="4351338"/>
          </a:xfrm>
          <a:ln>
            <a:solidFill>
              <a:schemeClr val="tx1"/>
            </a:solidFill>
          </a:ln>
        </p:spPr>
      </p:pic>
      <p:sp>
        <p:nvSpPr>
          <p:cNvPr id="2" name="Title 1">
            <a:extLst>
              <a:ext uri="{FF2B5EF4-FFF2-40B4-BE49-F238E27FC236}">
                <a16:creationId xmlns:a16="http://schemas.microsoft.com/office/drawing/2014/main" id="{7AD59416-7925-3126-B5D0-798BD9CF8789}"/>
              </a:ext>
            </a:extLst>
          </p:cNvPr>
          <p:cNvSpPr>
            <a:spLocks noGrp="1"/>
          </p:cNvSpPr>
          <p:nvPr>
            <p:ph type="title"/>
          </p:nvPr>
        </p:nvSpPr>
        <p:spPr>
          <a:xfrm>
            <a:off x="838200" y="365126"/>
            <a:ext cx="10515600" cy="935530"/>
          </a:xfrm>
        </p:spPr>
        <p:txBody>
          <a:bodyPr/>
          <a:lstStyle/>
          <a:p>
            <a:r>
              <a:rPr lang="en-US" dirty="0"/>
              <a:t>Calibration Summary Results</a:t>
            </a:r>
          </a:p>
        </p:txBody>
      </p:sp>
      <p:sp>
        <p:nvSpPr>
          <p:cNvPr id="6" name="Rectangle 5">
            <a:extLst>
              <a:ext uri="{FF2B5EF4-FFF2-40B4-BE49-F238E27FC236}">
                <a16:creationId xmlns:a16="http://schemas.microsoft.com/office/drawing/2014/main" id="{C5E5DDC8-7CE6-E2AC-13D2-C256CAD68B18}"/>
              </a:ext>
            </a:extLst>
          </p:cNvPr>
          <p:cNvSpPr/>
          <p:nvPr/>
        </p:nvSpPr>
        <p:spPr>
          <a:xfrm>
            <a:off x="2798379" y="1915510"/>
            <a:ext cx="1907628" cy="346842"/>
          </a:xfrm>
          <a:prstGeom prst="rect">
            <a:avLst/>
          </a:prstGeom>
          <a:noFill/>
          <a:ln w="381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714012075"/>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3AAAF0C7-6E7D-4AF5-8380-9A44B27C9915}"/>
              </a:ext>
            </a:extLst>
          </p:cNvPr>
          <p:cNvPicPr>
            <a:picLocks noChangeAspect="1"/>
          </p:cNvPicPr>
          <p:nvPr/>
        </p:nvPicPr>
        <p:blipFill rotWithShape="1">
          <a:blip r:embed="rId3"/>
          <a:srcRect l="137"/>
          <a:stretch/>
        </p:blipFill>
        <p:spPr>
          <a:xfrm>
            <a:off x="7737635" y="-1"/>
            <a:ext cx="3555205" cy="6858001"/>
          </a:xfrm>
          <a:prstGeom prst="rect">
            <a:avLst/>
          </a:prstGeom>
        </p:spPr>
      </p:pic>
      <p:sp>
        <p:nvSpPr>
          <p:cNvPr id="12" name="Title 1">
            <a:extLst>
              <a:ext uri="{FF2B5EF4-FFF2-40B4-BE49-F238E27FC236}">
                <a16:creationId xmlns:a16="http://schemas.microsoft.com/office/drawing/2014/main" id="{CEF6E08C-35AC-4AB3-8AD8-7F60AC9D7A9B}"/>
              </a:ext>
            </a:extLst>
          </p:cNvPr>
          <p:cNvSpPr txBox="1">
            <a:spLocks/>
          </p:cNvSpPr>
          <p:nvPr/>
        </p:nvSpPr>
        <p:spPr>
          <a:xfrm>
            <a:off x="838200" y="365125"/>
            <a:ext cx="6505575"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i="1"/>
              <a:t>Zonal Calibration</a:t>
            </a:r>
            <a:endParaRPr lang="en-US" dirty="0"/>
          </a:p>
        </p:txBody>
      </p:sp>
      <p:sp>
        <p:nvSpPr>
          <p:cNvPr id="13" name="Content Placeholder 2">
            <a:extLst>
              <a:ext uri="{FF2B5EF4-FFF2-40B4-BE49-F238E27FC236}">
                <a16:creationId xmlns:a16="http://schemas.microsoft.com/office/drawing/2014/main" id="{F608618D-2B90-4DD7-B263-8130E4C6E724}"/>
              </a:ext>
            </a:extLst>
          </p:cNvPr>
          <p:cNvSpPr txBox="1">
            <a:spLocks/>
          </p:cNvSpPr>
          <p:nvPr/>
        </p:nvSpPr>
        <p:spPr>
          <a:xfrm>
            <a:off x="838200" y="1825625"/>
            <a:ext cx="6505575" cy="435133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Sliders</a:t>
            </a:r>
          </a:p>
          <a:p>
            <a:r>
              <a:rPr lang="en-US" dirty="0"/>
              <a:t>Group Tables</a:t>
            </a:r>
          </a:p>
          <a:p>
            <a:endParaRPr lang="en-US" dirty="0"/>
          </a:p>
        </p:txBody>
      </p:sp>
    </p:spTree>
    <p:extLst>
      <p:ext uri="{BB962C8B-B14F-4D97-AF65-F5344CB8AC3E}">
        <p14:creationId xmlns:p14="http://schemas.microsoft.com/office/powerpoint/2010/main" val="2925590896"/>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037BD0CB-EB56-4070-815E-1DECDD2B6C70}"/>
              </a:ext>
            </a:extLst>
          </p:cNvPr>
          <p:cNvSpPr txBox="1">
            <a:spLocks/>
          </p:cNvSpPr>
          <p:nvPr/>
        </p:nvSpPr>
        <p:spPr>
          <a:xfrm>
            <a:off x="334044" y="53048"/>
            <a:ext cx="6505575"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i="1" dirty="0"/>
              <a:t>Zonal Calibration</a:t>
            </a:r>
            <a:endParaRPr lang="en-US" dirty="0"/>
          </a:p>
        </p:txBody>
      </p:sp>
      <p:sp>
        <p:nvSpPr>
          <p:cNvPr id="11" name="Content Placeholder 2">
            <a:extLst>
              <a:ext uri="{FF2B5EF4-FFF2-40B4-BE49-F238E27FC236}">
                <a16:creationId xmlns:a16="http://schemas.microsoft.com/office/drawing/2014/main" id="{EAADE141-2800-42D7-8504-8C3F1436844E}"/>
              </a:ext>
            </a:extLst>
          </p:cNvPr>
          <p:cNvSpPr>
            <a:spLocks noGrp="1"/>
          </p:cNvSpPr>
          <p:nvPr>
            <p:ph idx="1"/>
          </p:nvPr>
        </p:nvSpPr>
        <p:spPr>
          <a:xfrm>
            <a:off x="277538" y="1253331"/>
            <a:ext cx="5279199" cy="2747182"/>
          </a:xfrm>
        </p:spPr>
        <p:txBody>
          <a:bodyPr>
            <a:normAutofit/>
          </a:bodyPr>
          <a:lstStyle/>
          <a:p>
            <a:r>
              <a:rPr lang="en-US" sz="3000" dirty="0"/>
              <a:t>Sliders</a:t>
            </a:r>
          </a:p>
          <a:p>
            <a:pPr lvl="1"/>
            <a:r>
              <a:rPr lang="en-US" sz="2600" dirty="0"/>
              <a:t>Right-Click CP &gt; Calibration Aids</a:t>
            </a:r>
            <a:endParaRPr lang="en-US" sz="2200" dirty="0"/>
          </a:p>
          <a:p>
            <a:pPr lvl="1"/>
            <a:endParaRPr lang="en-US" sz="1800" i="1" dirty="0"/>
          </a:p>
        </p:txBody>
      </p:sp>
      <p:pic>
        <p:nvPicPr>
          <p:cNvPr id="3" name="Picture 2">
            <a:extLst>
              <a:ext uri="{FF2B5EF4-FFF2-40B4-BE49-F238E27FC236}">
                <a16:creationId xmlns:a16="http://schemas.microsoft.com/office/drawing/2014/main" id="{9D83B454-1949-47D2-90B3-80D32CAABA5D}"/>
              </a:ext>
            </a:extLst>
          </p:cNvPr>
          <p:cNvPicPr>
            <a:picLocks noChangeAspect="1"/>
          </p:cNvPicPr>
          <p:nvPr/>
        </p:nvPicPr>
        <p:blipFill>
          <a:blip r:embed="rId3"/>
          <a:stretch>
            <a:fillRect/>
          </a:stretch>
        </p:blipFill>
        <p:spPr>
          <a:xfrm>
            <a:off x="705376" y="2271449"/>
            <a:ext cx="3786238" cy="4346843"/>
          </a:xfrm>
          <a:prstGeom prst="rect">
            <a:avLst/>
          </a:prstGeom>
          <a:ln>
            <a:solidFill>
              <a:schemeClr val="tx1"/>
            </a:solidFill>
          </a:ln>
          <a:effectLst>
            <a:outerShdw blurRad="50800" dist="38100" dir="2700000" algn="tl" rotWithShape="0">
              <a:prstClr val="black">
                <a:alpha val="40000"/>
              </a:prstClr>
            </a:outerShdw>
          </a:effectLst>
        </p:spPr>
      </p:pic>
      <p:pic>
        <p:nvPicPr>
          <p:cNvPr id="6" name="Picture 5">
            <a:extLst>
              <a:ext uri="{FF2B5EF4-FFF2-40B4-BE49-F238E27FC236}">
                <a16:creationId xmlns:a16="http://schemas.microsoft.com/office/drawing/2014/main" id="{03A06B56-A3E2-4509-B153-FD3C043BC4EB}"/>
              </a:ext>
            </a:extLst>
          </p:cNvPr>
          <p:cNvPicPr>
            <a:picLocks noChangeAspect="1"/>
          </p:cNvPicPr>
          <p:nvPr/>
        </p:nvPicPr>
        <p:blipFill rotWithShape="1">
          <a:blip r:embed="rId4"/>
          <a:srcRect r="43051"/>
          <a:stretch/>
        </p:blipFill>
        <p:spPr>
          <a:xfrm>
            <a:off x="5452622" y="150539"/>
            <a:ext cx="6568162" cy="6210068"/>
          </a:xfrm>
          <a:prstGeom prst="rect">
            <a:avLst/>
          </a:prstGeom>
          <a:ln>
            <a:solidFill>
              <a:srgbClr val="FF3300"/>
            </a:solidFill>
          </a:ln>
          <a:effectLst>
            <a:outerShdw blurRad="50800" dist="38100" dir="2700000" algn="tl" rotWithShape="0">
              <a:prstClr val="black">
                <a:alpha val="40000"/>
              </a:prstClr>
            </a:outerShdw>
          </a:effectLst>
        </p:spPr>
      </p:pic>
      <p:cxnSp>
        <p:nvCxnSpPr>
          <p:cNvPr id="12" name="Straight Arrow Connector 11">
            <a:extLst>
              <a:ext uri="{FF2B5EF4-FFF2-40B4-BE49-F238E27FC236}">
                <a16:creationId xmlns:a16="http://schemas.microsoft.com/office/drawing/2014/main" id="{0E28BA5E-AB39-466B-BCFE-A7BE29714CED}"/>
              </a:ext>
            </a:extLst>
          </p:cNvPr>
          <p:cNvCxnSpPr>
            <a:cxnSpLocks/>
            <a:endCxn id="6" idx="1"/>
          </p:cNvCxnSpPr>
          <p:nvPr/>
        </p:nvCxnSpPr>
        <p:spPr>
          <a:xfrm flipV="1">
            <a:off x="3555302" y="3255573"/>
            <a:ext cx="1897320" cy="606142"/>
          </a:xfrm>
          <a:prstGeom prst="straightConnector1">
            <a:avLst/>
          </a:prstGeom>
          <a:ln w="57150">
            <a:solidFill>
              <a:srgbClr val="FF33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06491232"/>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89D3F0D7-43F0-9B65-E4BE-EBCD3030514C}"/>
              </a:ext>
            </a:extLst>
          </p:cNvPr>
          <p:cNvPicPr>
            <a:picLocks noChangeAspect="1"/>
          </p:cNvPicPr>
          <p:nvPr/>
        </p:nvPicPr>
        <p:blipFill>
          <a:blip r:embed="rId3"/>
          <a:stretch>
            <a:fillRect/>
          </a:stretch>
        </p:blipFill>
        <p:spPr>
          <a:xfrm>
            <a:off x="1650759" y="1233762"/>
            <a:ext cx="2342857" cy="4390476"/>
          </a:xfrm>
          <a:prstGeom prst="rect">
            <a:avLst/>
          </a:prstGeom>
        </p:spPr>
      </p:pic>
      <p:pic>
        <p:nvPicPr>
          <p:cNvPr id="7" name="Picture 6">
            <a:extLst>
              <a:ext uri="{FF2B5EF4-FFF2-40B4-BE49-F238E27FC236}">
                <a16:creationId xmlns:a16="http://schemas.microsoft.com/office/drawing/2014/main" id="{11175951-C2EC-6D32-482E-1AB387672945}"/>
              </a:ext>
            </a:extLst>
          </p:cNvPr>
          <p:cNvPicPr>
            <a:picLocks noChangeAspect="1"/>
          </p:cNvPicPr>
          <p:nvPr/>
        </p:nvPicPr>
        <p:blipFill>
          <a:blip r:embed="rId4"/>
          <a:stretch>
            <a:fillRect/>
          </a:stretch>
        </p:blipFill>
        <p:spPr>
          <a:xfrm>
            <a:off x="4597406" y="431758"/>
            <a:ext cx="7352381" cy="2857143"/>
          </a:xfrm>
          <a:prstGeom prst="rect">
            <a:avLst/>
          </a:prstGeom>
        </p:spPr>
      </p:pic>
      <p:pic>
        <p:nvPicPr>
          <p:cNvPr id="9" name="Picture 8">
            <a:extLst>
              <a:ext uri="{FF2B5EF4-FFF2-40B4-BE49-F238E27FC236}">
                <a16:creationId xmlns:a16="http://schemas.microsoft.com/office/drawing/2014/main" id="{10241C67-3CA3-4034-FE38-0C4D6B1EEDDB}"/>
              </a:ext>
            </a:extLst>
          </p:cNvPr>
          <p:cNvPicPr>
            <a:picLocks noChangeAspect="1"/>
          </p:cNvPicPr>
          <p:nvPr/>
        </p:nvPicPr>
        <p:blipFill>
          <a:blip r:embed="rId5"/>
          <a:stretch>
            <a:fillRect/>
          </a:stretch>
        </p:blipFill>
        <p:spPr>
          <a:xfrm>
            <a:off x="6538617" y="3667611"/>
            <a:ext cx="5411170" cy="3012167"/>
          </a:xfrm>
          <a:prstGeom prst="rect">
            <a:avLst/>
          </a:prstGeom>
        </p:spPr>
      </p:pic>
      <p:sp>
        <p:nvSpPr>
          <p:cNvPr id="10" name="Title 1">
            <a:extLst>
              <a:ext uri="{FF2B5EF4-FFF2-40B4-BE49-F238E27FC236}">
                <a16:creationId xmlns:a16="http://schemas.microsoft.com/office/drawing/2014/main" id="{7AB75C01-32AC-E225-F8E3-197DE4F41CEF}"/>
              </a:ext>
            </a:extLst>
          </p:cNvPr>
          <p:cNvSpPr txBox="1">
            <a:spLocks/>
          </p:cNvSpPr>
          <p:nvPr/>
        </p:nvSpPr>
        <p:spPr>
          <a:xfrm>
            <a:off x="173271" y="53048"/>
            <a:ext cx="6505575"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i="1" dirty="0"/>
              <a:t>Zonal Calibration</a:t>
            </a:r>
            <a:endParaRPr lang="en-US" dirty="0"/>
          </a:p>
        </p:txBody>
      </p:sp>
      <p:cxnSp>
        <p:nvCxnSpPr>
          <p:cNvPr id="12" name="Straight Arrow Connector 11">
            <a:extLst>
              <a:ext uri="{FF2B5EF4-FFF2-40B4-BE49-F238E27FC236}">
                <a16:creationId xmlns:a16="http://schemas.microsoft.com/office/drawing/2014/main" id="{E385AA4D-9308-219F-AC49-74C239D92AC8}"/>
              </a:ext>
            </a:extLst>
          </p:cNvPr>
          <p:cNvCxnSpPr/>
          <p:nvPr/>
        </p:nvCxnSpPr>
        <p:spPr>
          <a:xfrm>
            <a:off x="7614745" y="1671145"/>
            <a:ext cx="804041" cy="0"/>
          </a:xfrm>
          <a:prstGeom prst="straightConnector1">
            <a:avLst/>
          </a:prstGeom>
          <a:ln w="57150">
            <a:solidFill>
              <a:schemeClr val="accent2"/>
            </a:solidFill>
            <a:tailEnd type="triangle"/>
          </a:ln>
        </p:spPr>
        <p:style>
          <a:lnRef idx="1">
            <a:schemeClr val="accent1"/>
          </a:lnRef>
          <a:fillRef idx="0">
            <a:schemeClr val="accent1"/>
          </a:fillRef>
          <a:effectRef idx="0">
            <a:schemeClr val="accent1"/>
          </a:effectRef>
          <a:fontRef idx="minor">
            <a:schemeClr val="tx1"/>
          </a:fontRef>
        </p:style>
      </p:cxnSp>
      <p:cxnSp>
        <p:nvCxnSpPr>
          <p:cNvPr id="13" name="Straight Arrow Connector 12">
            <a:extLst>
              <a:ext uri="{FF2B5EF4-FFF2-40B4-BE49-F238E27FC236}">
                <a16:creationId xmlns:a16="http://schemas.microsoft.com/office/drawing/2014/main" id="{82BEA2E2-902B-4D4F-7713-F35FD0C6CE9C}"/>
              </a:ext>
            </a:extLst>
          </p:cNvPr>
          <p:cNvCxnSpPr>
            <a:cxnSpLocks/>
          </p:cNvCxnSpPr>
          <p:nvPr/>
        </p:nvCxnSpPr>
        <p:spPr>
          <a:xfrm>
            <a:off x="7672552" y="1996965"/>
            <a:ext cx="399393" cy="1912883"/>
          </a:xfrm>
          <a:prstGeom prst="straightConnector1">
            <a:avLst/>
          </a:prstGeom>
          <a:ln w="57150">
            <a:solidFill>
              <a:schemeClr val="accent2"/>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72705082"/>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037BD0CB-EB56-4070-815E-1DECDD2B6C70}"/>
              </a:ext>
            </a:extLst>
          </p:cNvPr>
          <p:cNvSpPr txBox="1">
            <a:spLocks/>
          </p:cNvSpPr>
          <p:nvPr/>
        </p:nvSpPr>
        <p:spPr>
          <a:xfrm>
            <a:off x="173271" y="53048"/>
            <a:ext cx="6505575"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i="1" dirty="0"/>
              <a:t>Zonal Calibration</a:t>
            </a:r>
            <a:endParaRPr lang="en-US" dirty="0"/>
          </a:p>
        </p:txBody>
      </p:sp>
      <p:sp>
        <p:nvSpPr>
          <p:cNvPr id="11" name="Content Placeholder 2">
            <a:extLst>
              <a:ext uri="{FF2B5EF4-FFF2-40B4-BE49-F238E27FC236}">
                <a16:creationId xmlns:a16="http://schemas.microsoft.com/office/drawing/2014/main" id="{EAADE141-2800-42D7-8504-8C3F1436844E}"/>
              </a:ext>
            </a:extLst>
          </p:cNvPr>
          <p:cNvSpPr>
            <a:spLocks noGrp="1"/>
          </p:cNvSpPr>
          <p:nvPr>
            <p:ph idx="1"/>
          </p:nvPr>
        </p:nvSpPr>
        <p:spPr>
          <a:xfrm>
            <a:off x="116765" y="1253331"/>
            <a:ext cx="5279199" cy="2747182"/>
          </a:xfrm>
        </p:spPr>
        <p:txBody>
          <a:bodyPr>
            <a:normAutofit/>
          </a:bodyPr>
          <a:lstStyle/>
          <a:p>
            <a:r>
              <a:rPr lang="en-US" sz="3000" dirty="0"/>
              <a:t>Sliders</a:t>
            </a:r>
          </a:p>
          <a:p>
            <a:pPr lvl="1"/>
            <a:r>
              <a:rPr lang="en-US" dirty="0"/>
              <a:t>User-Set Parameters, Ranges, Plots</a:t>
            </a:r>
          </a:p>
        </p:txBody>
      </p:sp>
      <p:pic>
        <p:nvPicPr>
          <p:cNvPr id="6" name="Picture 5">
            <a:extLst>
              <a:ext uri="{FF2B5EF4-FFF2-40B4-BE49-F238E27FC236}">
                <a16:creationId xmlns:a16="http://schemas.microsoft.com/office/drawing/2014/main" id="{03A06B56-A3E2-4509-B153-FD3C043BC4EB}"/>
              </a:ext>
            </a:extLst>
          </p:cNvPr>
          <p:cNvPicPr>
            <a:picLocks noChangeAspect="1"/>
          </p:cNvPicPr>
          <p:nvPr/>
        </p:nvPicPr>
        <p:blipFill rotWithShape="1">
          <a:blip r:embed="rId3"/>
          <a:srcRect r="43051"/>
          <a:stretch/>
        </p:blipFill>
        <p:spPr>
          <a:xfrm>
            <a:off x="5452470" y="251022"/>
            <a:ext cx="6568162" cy="6210068"/>
          </a:xfrm>
          <a:prstGeom prst="rect">
            <a:avLst/>
          </a:prstGeom>
          <a:ln>
            <a:solidFill>
              <a:schemeClr val="tx1"/>
            </a:solidFill>
          </a:ln>
          <a:effectLst>
            <a:outerShdw blurRad="50800" dist="38100" dir="2700000" algn="tl" rotWithShape="0">
              <a:prstClr val="black">
                <a:alpha val="40000"/>
              </a:prstClr>
            </a:outerShdw>
          </a:effectLst>
        </p:spPr>
      </p:pic>
      <p:pic>
        <p:nvPicPr>
          <p:cNvPr id="2" name="Picture 1">
            <a:extLst>
              <a:ext uri="{FF2B5EF4-FFF2-40B4-BE49-F238E27FC236}">
                <a16:creationId xmlns:a16="http://schemas.microsoft.com/office/drawing/2014/main" id="{15D3A278-4F32-4C07-B2F6-B8B2C3B4FEC0}"/>
              </a:ext>
            </a:extLst>
          </p:cNvPr>
          <p:cNvPicPr>
            <a:picLocks noChangeAspect="1"/>
          </p:cNvPicPr>
          <p:nvPr/>
        </p:nvPicPr>
        <p:blipFill rotWithShape="1">
          <a:blip r:embed="rId3"/>
          <a:srcRect l="57446" t="8564" b="12730"/>
          <a:stretch/>
        </p:blipFill>
        <p:spPr>
          <a:xfrm>
            <a:off x="362896" y="2328505"/>
            <a:ext cx="4899950" cy="4132585"/>
          </a:xfrm>
          <a:prstGeom prst="rect">
            <a:avLst/>
          </a:prstGeom>
          <a:ln>
            <a:solidFill>
              <a:schemeClr val="tx1"/>
            </a:solidFill>
          </a:ln>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1191351440"/>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037BD0CB-EB56-4070-815E-1DECDD2B6C70}"/>
              </a:ext>
            </a:extLst>
          </p:cNvPr>
          <p:cNvSpPr txBox="1">
            <a:spLocks/>
          </p:cNvSpPr>
          <p:nvPr/>
        </p:nvSpPr>
        <p:spPr>
          <a:xfrm>
            <a:off x="173271" y="53048"/>
            <a:ext cx="6505575"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i="1" dirty="0"/>
              <a:t>Zonal Calibration</a:t>
            </a:r>
            <a:endParaRPr lang="en-US" dirty="0"/>
          </a:p>
        </p:txBody>
      </p:sp>
      <p:sp>
        <p:nvSpPr>
          <p:cNvPr id="11" name="Content Placeholder 2">
            <a:extLst>
              <a:ext uri="{FF2B5EF4-FFF2-40B4-BE49-F238E27FC236}">
                <a16:creationId xmlns:a16="http://schemas.microsoft.com/office/drawing/2014/main" id="{EAADE141-2800-42D7-8504-8C3F1436844E}"/>
              </a:ext>
            </a:extLst>
          </p:cNvPr>
          <p:cNvSpPr>
            <a:spLocks noGrp="1"/>
          </p:cNvSpPr>
          <p:nvPr>
            <p:ph idx="1"/>
          </p:nvPr>
        </p:nvSpPr>
        <p:spPr>
          <a:xfrm>
            <a:off x="116765" y="1253331"/>
            <a:ext cx="5279199" cy="2747182"/>
          </a:xfrm>
        </p:spPr>
        <p:txBody>
          <a:bodyPr>
            <a:normAutofit/>
          </a:bodyPr>
          <a:lstStyle/>
          <a:p>
            <a:r>
              <a:rPr lang="en-US" sz="3000" dirty="0"/>
              <a:t>Sliders</a:t>
            </a:r>
          </a:p>
          <a:p>
            <a:pPr lvl="1"/>
            <a:r>
              <a:rPr lang="en-US" sz="2600" dirty="0"/>
              <a:t>Auto-Recompute by Sliding</a:t>
            </a:r>
          </a:p>
        </p:txBody>
      </p:sp>
      <p:pic>
        <p:nvPicPr>
          <p:cNvPr id="6" name="Picture 5">
            <a:extLst>
              <a:ext uri="{FF2B5EF4-FFF2-40B4-BE49-F238E27FC236}">
                <a16:creationId xmlns:a16="http://schemas.microsoft.com/office/drawing/2014/main" id="{03A06B56-A3E2-4509-B153-FD3C043BC4EB}"/>
              </a:ext>
            </a:extLst>
          </p:cNvPr>
          <p:cNvPicPr>
            <a:picLocks noChangeAspect="1"/>
          </p:cNvPicPr>
          <p:nvPr/>
        </p:nvPicPr>
        <p:blipFill rotWithShape="1">
          <a:blip r:embed="rId3"/>
          <a:srcRect r="43051"/>
          <a:stretch/>
        </p:blipFill>
        <p:spPr>
          <a:xfrm>
            <a:off x="5452470" y="251022"/>
            <a:ext cx="6568162" cy="6210068"/>
          </a:xfrm>
          <a:prstGeom prst="rect">
            <a:avLst/>
          </a:prstGeom>
          <a:ln>
            <a:solidFill>
              <a:schemeClr val="tx1"/>
            </a:solidFill>
          </a:ln>
          <a:effectLst>
            <a:outerShdw blurRad="50800" dist="38100" dir="2700000" algn="tl" rotWithShape="0">
              <a:prstClr val="black">
                <a:alpha val="40000"/>
              </a:prstClr>
            </a:outerShdw>
          </a:effectLst>
        </p:spPr>
      </p:pic>
      <p:pic>
        <p:nvPicPr>
          <p:cNvPr id="2" name="Picture 1">
            <a:extLst>
              <a:ext uri="{FF2B5EF4-FFF2-40B4-BE49-F238E27FC236}">
                <a16:creationId xmlns:a16="http://schemas.microsoft.com/office/drawing/2014/main" id="{15D3A278-4F32-4C07-B2F6-B8B2C3B4FEC0}"/>
              </a:ext>
            </a:extLst>
          </p:cNvPr>
          <p:cNvPicPr>
            <a:picLocks noChangeAspect="1"/>
          </p:cNvPicPr>
          <p:nvPr/>
        </p:nvPicPr>
        <p:blipFill rotWithShape="1">
          <a:blip r:embed="rId3"/>
          <a:srcRect l="57446" t="8564" b="12730"/>
          <a:stretch/>
        </p:blipFill>
        <p:spPr>
          <a:xfrm>
            <a:off x="362896" y="2328505"/>
            <a:ext cx="4899950" cy="4132585"/>
          </a:xfrm>
          <a:prstGeom prst="rect">
            <a:avLst/>
          </a:prstGeom>
          <a:ln>
            <a:solidFill>
              <a:schemeClr val="tx1"/>
            </a:solidFill>
          </a:ln>
          <a:effectLst>
            <a:outerShdw blurRad="50800" dist="38100" dir="2700000" algn="tl" rotWithShape="0">
              <a:prstClr val="black">
                <a:alpha val="40000"/>
              </a:prstClr>
            </a:outerShdw>
          </a:effectLst>
        </p:spPr>
      </p:pic>
      <p:sp>
        <p:nvSpPr>
          <p:cNvPr id="7" name="Rectangle 6">
            <a:extLst>
              <a:ext uri="{FF2B5EF4-FFF2-40B4-BE49-F238E27FC236}">
                <a16:creationId xmlns:a16="http://schemas.microsoft.com/office/drawing/2014/main" id="{412F2C27-D0A9-4056-A6FD-B962047A0B9F}"/>
              </a:ext>
            </a:extLst>
          </p:cNvPr>
          <p:cNvSpPr/>
          <p:nvPr/>
        </p:nvSpPr>
        <p:spPr>
          <a:xfrm>
            <a:off x="10078497" y="723481"/>
            <a:ext cx="1879548" cy="341644"/>
          </a:xfrm>
          <a:prstGeom prst="rect">
            <a:avLst/>
          </a:prstGeom>
          <a:noFill/>
          <a:ln w="28575">
            <a:solidFill>
              <a:srgbClr val="FF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228366787"/>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037BD0CB-EB56-4070-815E-1DECDD2B6C70}"/>
              </a:ext>
            </a:extLst>
          </p:cNvPr>
          <p:cNvSpPr txBox="1">
            <a:spLocks/>
          </p:cNvSpPr>
          <p:nvPr/>
        </p:nvSpPr>
        <p:spPr>
          <a:xfrm>
            <a:off x="173271" y="53048"/>
            <a:ext cx="6505575"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i="1" dirty="0"/>
              <a:t>Zonal Calibration</a:t>
            </a:r>
            <a:endParaRPr lang="en-US" dirty="0"/>
          </a:p>
        </p:txBody>
      </p:sp>
      <p:sp>
        <p:nvSpPr>
          <p:cNvPr id="11" name="Content Placeholder 2">
            <a:extLst>
              <a:ext uri="{FF2B5EF4-FFF2-40B4-BE49-F238E27FC236}">
                <a16:creationId xmlns:a16="http://schemas.microsoft.com/office/drawing/2014/main" id="{EAADE141-2800-42D7-8504-8C3F1436844E}"/>
              </a:ext>
            </a:extLst>
          </p:cNvPr>
          <p:cNvSpPr>
            <a:spLocks noGrp="1"/>
          </p:cNvSpPr>
          <p:nvPr>
            <p:ph idx="1"/>
          </p:nvPr>
        </p:nvSpPr>
        <p:spPr>
          <a:xfrm>
            <a:off x="116765" y="1253331"/>
            <a:ext cx="5671086" cy="2747182"/>
          </a:xfrm>
        </p:spPr>
        <p:txBody>
          <a:bodyPr>
            <a:normAutofit/>
          </a:bodyPr>
          <a:lstStyle/>
          <a:p>
            <a:r>
              <a:rPr lang="en-US" sz="3000" dirty="0"/>
              <a:t>Sliders</a:t>
            </a:r>
          </a:p>
          <a:p>
            <a:pPr lvl="1"/>
            <a:r>
              <a:rPr lang="en-US" sz="2600" dirty="0"/>
              <a:t>User-Set Parameters, Ranges, Plots</a:t>
            </a:r>
          </a:p>
          <a:p>
            <a:pPr lvl="1"/>
            <a:r>
              <a:rPr lang="en-US" sz="2600" dirty="0"/>
              <a:t>Auto-Recompute by Sliding</a:t>
            </a:r>
          </a:p>
          <a:p>
            <a:r>
              <a:rPr lang="en-US" sz="3000" dirty="0"/>
              <a:t>Pros</a:t>
            </a:r>
          </a:p>
          <a:p>
            <a:pPr lvl="1"/>
            <a:r>
              <a:rPr lang="en-US" sz="2600" dirty="0"/>
              <a:t>Rapid Response to Adjustment</a:t>
            </a:r>
          </a:p>
          <a:p>
            <a:pPr lvl="1"/>
            <a:r>
              <a:rPr lang="en-US" sz="2600" dirty="0"/>
              <a:t>Pre-Defined Parameter Ranges</a:t>
            </a:r>
          </a:p>
        </p:txBody>
      </p:sp>
      <p:pic>
        <p:nvPicPr>
          <p:cNvPr id="6" name="Picture 5">
            <a:extLst>
              <a:ext uri="{FF2B5EF4-FFF2-40B4-BE49-F238E27FC236}">
                <a16:creationId xmlns:a16="http://schemas.microsoft.com/office/drawing/2014/main" id="{03A06B56-A3E2-4509-B153-FD3C043BC4EB}"/>
              </a:ext>
            </a:extLst>
          </p:cNvPr>
          <p:cNvPicPr>
            <a:picLocks noChangeAspect="1"/>
          </p:cNvPicPr>
          <p:nvPr/>
        </p:nvPicPr>
        <p:blipFill rotWithShape="1">
          <a:blip r:embed="rId3"/>
          <a:srcRect r="43051"/>
          <a:stretch/>
        </p:blipFill>
        <p:spPr>
          <a:xfrm>
            <a:off x="5787852" y="251022"/>
            <a:ext cx="6232780" cy="6210068"/>
          </a:xfrm>
          <a:prstGeom prst="rect">
            <a:avLst/>
          </a:prstGeom>
          <a:ln>
            <a:solidFill>
              <a:schemeClr val="tx1"/>
            </a:solidFill>
          </a:ln>
          <a:effectLst>
            <a:outerShdw blurRad="50800" dist="38100" dir="2700000" algn="tl" rotWithShape="0">
              <a:prstClr val="black">
                <a:alpha val="40000"/>
              </a:prstClr>
            </a:outerShdw>
          </a:effectLst>
        </p:spPr>
      </p:pic>
      <p:pic>
        <p:nvPicPr>
          <p:cNvPr id="8" name="Picture 7">
            <a:extLst>
              <a:ext uri="{FF2B5EF4-FFF2-40B4-BE49-F238E27FC236}">
                <a16:creationId xmlns:a16="http://schemas.microsoft.com/office/drawing/2014/main" id="{9B5777E2-7913-44AA-A460-81EEE12E171E}"/>
              </a:ext>
            </a:extLst>
          </p:cNvPr>
          <p:cNvPicPr>
            <a:picLocks noChangeAspect="1"/>
          </p:cNvPicPr>
          <p:nvPr/>
        </p:nvPicPr>
        <p:blipFill rotWithShape="1">
          <a:blip r:embed="rId3"/>
          <a:srcRect l="57446" t="8564" b="12730"/>
          <a:stretch/>
        </p:blipFill>
        <p:spPr>
          <a:xfrm>
            <a:off x="362896" y="4000513"/>
            <a:ext cx="4899950" cy="2512992"/>
          </a:xfrm>
          <a:prstGeom prst="rect">
            <a:avLst/>
          </a:prstGeom>
          <a:ln>
            <a:solidFill>
              <a:schemeClr val="tx1"/>
            </a:solidFill>
          </a:ln>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288747361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6881E94B-C08B-43C6-939C-C01BF5521F82}"/>
              </a:ext>
            </a:extLst>
          </p:cNvPr>
          <p:cNvSpPr>
            <a:spLocks noGrp="1"/>
          </p:cNvSpPr>
          <p:nvPr>
            <p:ph idx="1"/>
          </p:nvPr>
        </p:nvSpPr>
        <p:spPr>
          <a:xfrm>
            <a:off x="838200" y="1825625"/>
            <a:ext cx="10515600" cy="1937989"/>
          </a:xfrm>
        </p:spPr>
        <p:txBody>
          <a:bodyPr/>
          <a:lstStyle/>
          <a:p>
            <a:r>
              <a:rPr lang="en-US" dirty="0"/>
              <a:t>Uncertainty abounds</a:t>
            </a:r>
          </a:p>
          <a:p>
            <a:r>
              <a:rPr lang="en-US" dirty="0"/>
              <a:t>All Models are simplifications</a:t>
            </a:r>
          </a:p>
          <a:p>
            <a:r>
              <a:rPr lang="en-US" dirty="0"/>
              <a:t>Initial estimates are only estimates</a:t>
            </a:r>
          </a:p>
        </p:txBody>
      </p:sp>
      <p:sp>
        <p:nvSpPr>
          <p:cNvPr id="2" name="Title 1">
            <a:extLst>
              <a:ext uri="{FF2B5EF4-FFF2-40B4-BE49-F238E27FC236}">
                <a16:creationId xmlns:a16="http://schemas.microsoft.com/office/drawing/2014/main" id="{7ED10083-3ACD-49F5-B10F-E086645F8F55}"/>
              </a:ext>
            </a:extLst>
          </p:cNvPr>
          <p:cNvSpPr>
            <a:spLocks noGrp="1"/>
          </p:cNvSpPr>
          <p:nvPr>
            <p:ph type="title"/>
          </p:nvPr>
        </p:nvSpPr>
        <p:spPr/>
        <p:txBody>
          <a:bodyPr/>
          <a:lstStyle/>
          <a:p>
            <a:r>
              <a:rPr lang="en-US" dirty="0"/>
              <a:t>Why Calibrate?</a:t>
            </a:r>
          </a:p>
        </p:txBody>
      </p:sp>
      <p:sp>
        <p:nvSpPr>
          <p:cNvPr id="4" name="Rectangle 3">
            <a:extLst>
              <a:ext uri="{FF2B5EF4-FFF2-40B4-BE49-F238E27FC236}">
                <a16:creationId xmlns:a16="http://schemas.microsoft.com/office/drawing/2014/main" id="{00C27084-184C-4EE2-ACCF-8F658C6E348B}"/>
              </a:ext>
            </a:extLst>
          </p:cNvPr>
          <p:cNvSpPr/>
          <p:nvPr/>
        </p:nvSpPr>
        <p:spPr>
          <a:xfrm>
            <a:off x="477078" y="4330873"/>
            <a:ext cx="2286000" cy="2286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a:effectLst>
                  <a:outerShdw blurRad="38100" dist="38100" dir="2700000" algn="tl">
                    <a:srgbClr val="000000">
                      <a:alpha val="43137"/>
                    </a:srgbClr>
                  </a:outerShdw>
                </a:effectLst>
                <a:latin typeface="Consolas" panose="020B0609020204030204" pitchFamily="49" charset="0"/>
              </a:rPr>
              <a:t>Boundary Conditions</a:t>
            </a:r>
          </a:p>
          <a:p>
            <a:pPr algn="ctr"/>
            <a:endParaRPr lang="en-US" sz="2800" b="1" dirty="0">
              <a:effectLst>
                <a:outerShdw blurRad="38100" dist="38100" dir="2700000" algn="tl">
                  <a:srgbClr val="000000">
                    <a:alpha val="43137"/>
                  </a:srgbClr>
                </a:outerShdw>
              </a:effectLst>
              <a:latin typeface="Consolas" panose="020B0609020204030204" pitchFamily="49" charset="0"/>
            </a:endParaRPr>
          </a:p>
          <a:p>
            <a:pPr algn="ctr"/>
            <a:endParaRPr lang="en-US" sz="2800" b="1" dirty="0">
              <a:effectLst>
                <a:outerShdw blurRad="38100" dist="38100" dir="2700000" algn="tl">
                  <a:srgbClr val="000000">
                    <a:alpha val="43137"/>
                  </a:srgbClr>
                </a:outerShdw>
              </a:effectLst>
              <a:latin typeface="Consolas" panose="020B0609020204030204" pitchFamily="49" charset="0"/>
            </a:endParaRPr>
          </a:p>
        </p:txBody>
      </p:sp>
      <p:sp>
        <p:nvSpPr>
          <p:cNvPr id="7" name="Rectangle 6">
            <a:extLst>
              <a:ext uri="{FF2B5EF4-FFF2-40B4-BE49-F238E27FC236}">
                <a16:creationId xmlns:a16="http://schemas.microsoft.com/office/drawing/2014/main" id="{6F8D5A77-793B-4BFD-8D90-E9908D68EAC2}"/>
              </a:ext>
            </a:extLst>
          </p:cNvPr>
          <p:cNvSpPr/>
          <p:nvPr/>
        </p:nvSpPr>
        <p:spPr>
          <a:xfrm>
            <a:off x="4953000" y="4330873"/>
            <a:ext cx="2286000" cy="2286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a:effectLst>
                  <a:outerShdw blurRad="38100" dist="38100" dir="2700000" algn="tl">
                    <a:srgbClr val="000000">
                      <a:alpha val="43137"/>
                    </a:srgbClr>
                  </a:outerShdw>
                </a:effectLst>
                <a:latin typeface="Consolas" panose="020B0609020204030204" pitchFamily="49" charset="0"/>
              </a:rPr>
              <a:t>Hydrologic Model</a:t>
            </a:r>
          </a:p>
          <a:p>
            <a:pPr algn="ctr"/>
            <a:endParaRPr lang="en-US" sz="2800" b="1" dirty="0">
              <a:effectLst>
                <a:outerShdw blurRad="38100" dist="38100" dir="2700000" algn="tl">
                  <a:srgbClr val="000000">
                    <a:alpha val="43137"/>
                  </a:srgbClr>
                </a:outerShdw>
              </a:effectLst>
              <a:latin typeface="Consolas" panose="020B0609020204030204" pitchFamily="49" charset="0"/>
            </a:endParaRPr>
          </a:p>
          <a:p>
            <a:pPr algn="ctr"/>
            <a:endParaRPr lang="en-US" sz="2800" b="1" dirty="0">
              <a:effectLst>
                <a:outerShdw blurRad="38100" dist="38100" dir="2700000" algn="tl">
                  <a:srgbClr val="000000">
                    <a:alpha val="43137"/>
                  </a:srgbClr>
                </a:outerShdw>
              </a:effectLst>
              <a:latin typeface="Consolas" panose="020B0609020204030204" pitchFamily="49" charset="0"/>
            </a:endParaRPr>
          </a:p>
        </p:txBody>
      </p:sp>
      <p:sp>
        <p:nvSpPr>
          <p:cNvPr id="8" name="Rectangle 7">
            <a:extLst>
              <a:ext uri="{FF2B5EF4-FFF2-40B4-BE49-F238E27FC236}">
                <a16:creationId xmlns:a16="http://schemas.microsoft.com/office/drawing/2014/main" id="{758FB376-EBF5-4B48-AD3B-49B02A14280A}"/>
              </a:ext>
            </a:extLst>
          </p:cNvPr>
          <p:cNvSpPr/>
          <p:nvPr/>
        </p:nvSpPr>
        <p:spPr>
          <a:xfrm>
            <a:off x="9428922" y="4330873"/>
            <a:ext cx="2286000" cy="2286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a:effectLst>
                  <a:outerShdw blurRad="38100" dist="38100" dir="2700000" algn="tl">
                    <a:srgbClr val="000000">
                      <a:alpha val="43137"/>
                    </a:srgbClr>
                  </a:outerShdw>
                </a:effectLst>
                <a:latin typeface="Consolas" panose="020B0609020204030204" pitchFamily="49" charset="0"/>
              </a:rPr>
              <a:t>Observed Data</a:t>
            </a:r>
          </a:p>
          <a:p>
            <a:pPr algn="ctr"/>
            <a:endParaRPr lang="en-US" sz="2800" b="1" dirty="0">
              <a:effectLst>
                <a:outerShdw blurRad="38100" dist="38100" dir="2700000" algn="tl">
                  <a:srgbClr val="000000">
                    <a:alpha val="43137"/>
                  </a:srgbClr>
                </a:outerShdw>
              </a:effectLst>
              <a:latin typeface="Consolas" panose="020B0609020204030204" pitchFamily="49" charset="0"/>
            </a:endParaRPr>
          </a:p>
          <a:p>
            <a:pPr algn="ctr"/>
            <a:endParaRPr lang="en-US" sz="2800" b="1" dirty="0">
              <a:effectLst>
                <a:outerShdw blurRad="38100" dist="38100" dir="2700000" algn="tl">
                  <a:srgbClr val="000000">
                    <a:alpha val="43137"/>
                  </a:srgbClr>
                </a:outerShdw>
              </a:effectLst>
              <a:latin typeface="Consolas" panose="020B0609020204030204" pitchFamily="49" charset="0"/>
            </a:endParaRPr>
          </a:p>
        </p:txBody>
      </p:sp>
      <p:cxnSp>
        <p:nvCxnSpPr>
          <p:cNvPr id="10" name="Straight Arrow Connector 9">
            <a:extLst>
              <a:ext uri="{FF2B5EF4-FFF2-40B4-BE49-F238E27FC236}">
                <a16:creationId xmlns:a16="http://schemas.microsoft.com/office/drawing/2014/main" id="{A2CE1B30-6C01-4223-972D-8685B4B18463}"/>
              </a:ext>
            </a:extLst>
          </p:cNvPr>
          <p:cNvCxnSpPr>
            <a:cxnSpLocks/>
            <a:stCxn id="4" idx="3"/>
            <a:endCxn id="7" idx="1"/>
          </p:cNvCxnSpPr>
          <p:nvPr/>
        </p:nvCxnSpPr>
        <p:spPr>
          <a:xfrm>
            <a:off x="2763078" y="5473873"/>
            <a:ext cx="2189922" cy="0"/>
          </a:xfrm>
          <a:prstGeom prst="straightConnector1">
            <a:avLst/>
          </a:prstGeom>
          <a:ln w="76200">
            <a:tailEnd type="triangle"/>
          </a:ln>
        </p:spPr>
        <p:style>
          <a:lnRef idx="1">
            <a:schemeClr val="accent1"/>
          </a:lnRef>
          <a:fillRef idx="0">
            <a:schemeClr val="accent1"/>
          </a:fillRef>
          <a:effectRef idx="0">
            <a:schemeClr val="accent1"/>
          </a:effectRef>
          <a:fontRef idx="minor">
            <a:schemeClr val="tx1"/>
          </a:fontRef>
        </p:style>
      </p:cxnSp>
      <p:cxnSp>
        <p:nvCxnSpPr>
          <p:cNvPr id="12" name="Straight Arrow Connector 11">
            <a:extLst>
              <a:ext uri="{FF2B5EF4-FFF2-40B4-BE49-F238E27FC236}">
                <a16:creationId xmlns:a16="http://schemas.microsoft.com/office/drawing/2014/main" id="{912A3045-8EA9-4168-8470-CEB833F6AC20}"/>
              </a:ext>
            </a:extLst>
          </p:cNvPr>
          <p:cNvCxnSpPr>
            <a:cxnSpLocks/>
            <a:stCxn id="7" idx="3"/>
            <a:endCxn id="8" idx="1"/>
          </p:cNvCxnSpPr>
          <p:nvPr/>
        </p:nvCxnSpPr>
        <p:spPr>
          <a:xfrm>
            <a:off x="7239000" y="5473873"/>
            <a:ext cx="2189922" cy="0"/>
          </a:xfrm>
          <a:prstGeom prst="straightConnector1">
            <a:avLst/>
          </a:prstGeom>
          <a:ln w="76200">
            <a:tailEnd type="triangle"/>
          </a:ln>
        </p:spPr>
        <p:style>
          <a:lnRef idx="1">
            <a:schemeClr val="accent1"/>
          </a:lnRef>
          <a:fillRef idx="0">
            <a:schemeClr val="accent1"/>
          </a:fillRef>
          <a:effectRef idx="0">
            <a:schemeClr val="accent1"/>
          </a:effectRef>
          <a:fontRef idx="minor">
            <a:schemeClr val="tx1"/>
          </a:fontRef>
        </p:style>
      </p:cxnSp>
      <p:pic>
        <p:nvPicPr>
          <p:cNvPr id="16" name="Picture 15">
            <a:extLst>
              <a:ext uri="{FF2B5EF4-FFF2-40B4-BE49-F238E27FC236}">
                <a16:creationId xmlns:a16="http://schemas.microsoft.com/office/drawing/2014/main" id="{CDBC71E1-104B-49D0-8AB2-718986E51AAA}"/>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62878" y="5578475"/>
            <a:ext cx="914400" cy="914400"/>
          </a:xfrm>
          <a:prstGeom prst="rect">
            <a:avLst/>
          </a:prstGeom>
        </p:spPr>
      </p:pic>
      <p:pic>
        <p:nvPicPr>
          <p:cNvPr id="17" name="Picture 16">
            <a:extLst>
              <a:ext uri="{FF2B5EF4-FFF2-40B4-BE49-F238E27FC236}">
                <a16:creationId xmlns:a16="http://schemas.microsoft.com/office/drawing/2014/main" id="{41461AC6-6F6C-4254-887D-EEC7258DF3EB}"/>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114722" y="5580149"/>
            <a:ext cx="914400" cy="914400"/>
          </a:xfrm>
          <a:prstGeom prst="rect">
            <a:avLst/>
          </a:prstGeom>
        </p:spPr>
      </p:pic>
      <p:pic>
        <p:nvPicPr>
          <p:cNvPr id="19" name="Picture 18">
            <a:extLst>
              <a:ext uri="{FF2B5EF4-FFF2-40B4-BE49-F238E27FC236}">
                <a16:creationId xmlns:a16="http://schemas.microsoft.com/office/drawing/2014/main" id="{9C64D5C2-9271-46D3-AE1D-A2B53DB57B50}"/>
              </a:ext>
            </a:extLst>
          </p:cNvPr>
          <p:cNvPicPr>
            <a:picLocks noChangeAspect="1"/>
          </p:cNvPicPr>
          <p:nvPr/>
        </p:nvPicPr>
        <p:blipFill>
          <a:blip r:embed="rId4" cstate="print">
            <a:duotone>
              <a:prstClr val="black"/>
              <a:srgbClr val="D9C3A5">
                <a:tint val="50000"/>
                <a:satMod val="180000"/>
              </a:srgbClr>
            </a:duotone>
            <a:extLst>
              <a:ext uri="{28A0092B-C50C-407E-A947-70E740481C1C}">
                <a14:useLocalDpi xmlns:a14="http://schemas.microsoft.com/office/drawing/2010/main" val="0"/>
              </a:ext>
            </a:extLst>
          </a:blip>
          <a:stretch>
            <a:fillRect/>
          </a:stretch>
        </p:blipFill>
        <p:spPr>
          <a:xfrm>
            <a:off x="5638800" y="5578475"/>
            <a:ext cx="914400" cy="914400"/>
          </a:xfrm>
          <a:prstGeom prst="rect">
            <a:avLst/>
          </a:prstGeom>
        </p:spPr>
      </p:pic>
    </p:spTree>
    <p:extLst>
      <p:ext uri="{BB962C8B-B14F-4D97-AF65-F5344CB8AC3E}">
        <p14:creationId xmlns:p14="http://schemas.microsoft.com/office/powerpoint/2010/main" val="2524301640"/>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037BD0CB-EB56-4070-815E-1DECDD2B6C70}"/>
              </a:ext>
            </a:extLst>
          </p:cNvPr>
          <p:cNvSpPr txBox="1">
            <a:spLocks/>
          </p:cNvSpPr>
          <p:nvPr/>
        </p:nvSpPr>
        <p:spPr>
          <a:xfrm>
            <a:off x="334044" y="53048"/>
            <a:ext cx="6505575"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i="1" dirty="0"/>
              <a:t>Zonal Calibration</a:t>
            </a:r>
            <a:endParaRPr lang="en-US" dirty="0"/>
          </a:p>
        </p:txBody>
      </p:sp>
      <p:sp>
        <p:nvSpPr>
          <p:cNvPr id="11" name="Content Placeholder 2">
            <a:extLst>
              <a:ext uri="{FF2B5EF4-FFF2-40B4-BE49-F238E27FC236}">
                <a16:creationId xmlns:a16="http://schemas.microsoft.com/office/drawing/2014/main" id="{EAADE141-2800-42D7-8504-8C3F1436844E}"/>
              </a:ext>
            </a:extLst>
          </p:cNvPr>
          <p:cNvSpPr>
            <a:spLocks noGrp="1"/>
          </p:cNvSpPr>
          <p:nvPr>
            <p:ph idx="1"/>
          </p:nvPr>
        </p:nvSpPr>
        <p:spPr>
          <a:xfrm>
            <a:off x="277539" y="1253331"/>
            <a:ext cx="5967144" cy="2747182"/>
          </a:xfrm>
        </p:spPr>
        <p:txBody>
          <a:bodyPr>
            <a:normAutofit/>
          </a:bodyPr>
          <a:lstStyle/>
          <a:p>
            <a:r>
              <a:rPr lang="en-US" sz="3000" dirty="0"/>
              <a:t>Parameter Tables</a:t>
            </a:r>
          </a:p>
          <a:p>
            <a:pPr lvl="1"/>
            <a:endParaRPr lang="en-US" sz="1800" i="1" dirty="0"/>
          </a:p>
        </p:txBody>
      </p:sp>
      <p:pic>
        <p:nvPicPr>
          <p:cNvPr id="13" name="Picture 12">
            <a:extLst>
              <a:ext uri="{FF2B5EF4-FFF2-40B4-BE49-F238E27FC236}">
                <a16:creationId xmlns:a16="http://schemas.microsoft.com/office/drawing/2014/main" id="{20E20941-E9C3-43EB-985E-B1271E594C81}"/>
              </a:ext>
            </a:extLst>
          </p:cNvPr>
          <p:cNvPicPr>
            <a:picLocks noChangeAspect="1"/>
          </p:cNvPicPr>
          <p:nvPr/>
        </p:nvPicPr>
        <p:blipFill>
          <a:blip r:embed="rId3"/>
          <a:stretch>
            <a:fillRect/>
          </a:stretch>
        </p:blipFill>
        <p:spPr>
          <a:xfrm>
            <a:off x="672630" y="1808703"/>
            <a:ext cx="6356771" cy="4807951"/>
          </a:xfrm>
          <a:prstGeom prst="rect">
            <a:avLst/>
          </a:prstGeom>
          <a:ln>
            <a:solidFill>
              <a:schemeClr val="tx1"/>
            </a:solidFill>
          </a:ln>
          <a:effectLst>
            <a:outerShdw blurRad="50800" dist="38100" dir="2700000" algn="tl" rotWithShape="0">
              <a:prstClr val="black">
                <a:alpha val="40000"/>
              </a:prstClr>
            </a:outerShdw>
          </a:effectLst>
        </p:spPr>
      </p:pic>
      <p:pic>
        <p:nvPicPr>
          <p:cNvPr id="15" name="Picture 14">
            <a:extLst>
              <a:ext uri="{FF2B5EF4-FFF2-40B4-BE49-F238E27FC236}">
                <a16:creationId xmlns:a16="http://schemas.microsoft.com/office/drawing/2014/main" id="{4ADDE6AF-D334-480B-9C2F-7DD33624CFB7}"/>
              </a:ext>
            </a:extLst>
          </p:cNvPr>
          <p:cNvPicPr>
            <a:picLocks noChangeAspect="1"/>
          </p:cNvPicPr>
          <p:nvPr/>
        </p:nvPicPr>
        <p:blipFill>
          <a:blip r:embed="rId4"/>
          <a:stretch>
            <a:fillRect/>
          </a:stretch>
        </p:blipFill>
        <p:spPr>
          <a:xfrm>
            <a:off x="6626329" y="252664"/>
            <a:ext cx="5288132" cy="2912568"/>
          </a:xfrm>
          <a:prstGeom prst="rect">
            <a:avLst/>
          </a:prstGeom>
          <a:ln>
            <a:solidFill>
              <a:srgbClr val="FF0000"/>
            </a:solidFill>
          </a:ln>
          <a:effectLst>
            <a:outerShdw blurRad="50800" dist="38100" dir="2700000" algn="tl" rotWithShape="0">
              <a:prstClr val="black">
                <a:alpha val="40000"/>
              </a:prstClr>
            </a:outerShdw>
          </a:effectLst>
        </p:spPr>
      </p:pic>
      <p:cxnSp>
        <p:nvCxnSpPr>
          <p:cNvPr id="16" name="Straight Arrow Connector 15">
            <a:extLst>
              <a:ext uri="{FF2B5EF4-FFF2-40B4-BE49-F238E27FC236}">
                <a16:creationId xmlns:a16="http://schemas.microsoft.com/office/drawing/2014/main" id="{ECA7DFB5-A6A0-4C37-9B89-8E19E855E9A2}"/>
              </a:ext>
            </a:extLst>
          </p:cNvPr>
          <p:cNvCxnSpPr>
            <a:cxnSpLocks/>
          </p:cNvCxnSpPr>
          <p:nvPr/>
        </p:nvCxnSpPr>
        <p:spPr>
          <a:xfrm flipV="1">
            <a:off x="5466303" y="2150347"/>
            <a:ext cx="1160026" cy="1175657"/>
          </a:xfrm>
          <a:prstGeom prst="straightConnector1">
            <a:avLst/>
          </a:prstGeom>
          <a:ln w="57150">
            <a:solidFill>
              <a:srgbClr val="FF33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08359075"/>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037BD0CB-EB56-4070-815E-1DECDD2B6C70}"/>
              </a:ext>
            </a:extLst>
          </p:cNvPr>
          <p:cNvSpPr txBox="1">
            <a:spLocks/>
          </p:cNvSpPr>
          <p:nvPr/>
        </p:nvSpPr>
        <p:spPr>
          <a:xfrm>
            <a:off x="334044" y="53048"/>
            <a:ext cx="6505575"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i="1" dirty="0"/>
              <a:t>Zonal Calibration</a:t>
            </a:r>
            <a:endParaRPr lang="en-US" dirty="0"/>
          </a:p>
        </p:txBody>
      </p:sp>
      <p:sp>
        <p:nvSpPr>
          <p:cNvPr id="11" name="Content Placeholder 2">
            <a:extLst>
              <a:ext uri="{FF2B5EF4-FFF2-40B4-BE49-F238E27FC236}">
                <a16:creationId xmlns:a16="http://schemas.microsoft.com/office/drawing/2014/main" id="{EAADE141-2800-42D7-8504-8C3F1436844E}"/>
              </a:ext>
            </a:extLst>
          </p:cNvPr>
          <p:cNvSpPr>
            <a:spLocks noGrp="1"/>
          </p:cNvSpPr>
          <p:nvPr>
            <p:ph idx="1"/>
          </p:nvPr>
        </p:nvSpPr>
        <p:spPr>
          <a:xfrm>
            <a:off x="277538" y="1253331"/>
            <a:ext cx="5279199" cy="2747182"/>
          </a:xfrm>
        </p:spPr>
        <p:txBody>
          <a:bodyPr>
            <a:normAutofit/>
          </a:bodyPr>
          <a:lstStyle/>
          <a:p>
            <a:r>
              <a:rPr lang="en-US" sz="3000" dirty="0"/>
              <a:t>Group Tables</a:t>
            </a:r>
          </a:p>
          <a:p>
            <a:pPr lvl="1"/>
            <a:r>
              <a:rPr lang="en-US" sz="2600" dirty="0"/>
              <a:t>Scale/Factor Parameters by Computation Point or Zone</a:t>
            </a:r>
          </a:p>
          <a:p>
            <a:pPr lvl="2"/>
            <a:r>
              <a:rPr lang="en-US" sz="2200" dirty="0"/>
              <a:t>Highlight &amp; Right-Click &gt; Fill</a:t>
            </a:r>
          </a:p>
          <a:p>
            <a:pPr lvl="1"/>
            <a:endParaRPr lang="en-US" sz="1800" i="1" dirty="0"/>
          </a:p>
        </p:txBody>
      </p:sp>
      <p:pic>
        <p:nvPicPr>
          <p:cNvPr id="2" name="Picture 1">
            <a:extLst>
              <a:ext uri="{FF2B5EF4-FFF2-40B4-BE49-F238E27FC236}">
                <a16:creationId xmlns:a16="http://schemas.microsoft.com/office/drawing/2014/main" id="{33B6F275-94DE-41ED-A5B6-99E7B9049A14}"/>
              </a:ext>
            </a:extLst>
          </p:cNvPr>
          <p:cNvPicPr>
            <a:picLocks noChangeAspect="1"/>
          </p:cNvPicPr>
          <p:nvPr/>
        </p:nvPicPr>
        <p:blipFill>
          <a:blip r:embed="rId3"/>
          <a:stretch>
            <a:fillRect/>
          </a:stretch>
        </p:blipFill>
        <p:spPr>
          <a:xfrm>
            <a:off x="160325" y="3371106"/>
            <a:ext cx="6116998" cy="3369086"/>
          </a:xfrm>
          <a:prstGeom prst="rect">
            <a:avLst/>
          </a:prstGeom>
          <a:ln>
            <a:solidFill>
              <a:schemeClr val="tx1"/>
            </a:solidFill>
          </a:ln>
          <a:effectLst>
            <a:outerShdw blurRad="50800" dist="38100" dir="2700000" algn="tl" rotWithShape="0">
              <a:prstClr val="black">
                <a:alpha val="40000"/>
              </a:prstClr>
            </a:outerShdw>
          </a:effectLst>
        </p:spPr>
      </p:pic>
      <p:pic>
        <p:nvPicPr>
          <p:cNvPr id="3" name="Picture 2">
            <a:extLst>
              <a:ext uri="{FF2B5EF4-FFF2-40B4-BE49-F238E27FC236}">
                <a16:creationId xmlns:a16="http://schemas.microsoft.com/office/drawing/2014/main" id="{D3B88388-4580-4493-BBBB-001295A5B237}"/>
              </a:ext>
            </a:extLst>
          </p:cNvPr>
          <p:cNvPicPr>
            <a:picLocks noChangeAspect="1"/>
          </p:cNvPicPr>
          <p:nvPr/>
        </p:nvPicPr>
        <p:blipFill>
          <a:blip r:embed="rId4"/>
          <a:stretch>
            <a:fillRect/>
          </a:stretch>
        </p:blipFill>
        <p:spPr>
          <a:xfrm>
            <a:off x="6491296" y="246483"/>
            <a:ext cx="5543916" cy="5109288"/>
          </a:xfrm>
          <a:prstGeom prst="rect">
            <a:avLst/>
          </a:prstGeom>
          <a:ln>
            <a:solidFill>
              <a:schemeClr val="tx1"/>
            </a:solidFill>
          </a:ln>
          <a:effectLst>
            <a:outerShdw blurRad="50800" dist="38100" dir="2700000" algn="tl" rotWithShape="0">
              <a:prstClr val="black">
                <a:alpha val="40000"/>
              </a:prstClr>
            </a:outerShdw>
          </a:effectLst>
        </p:spPr>
      </p:pic>
      <p:cxnSp>
        <p:nvCxnSpPr>
          <p:cNvPr id="9" name="Straight Arrow Connector 8">
            <a:extLst>
              <a:ext uri="{FF2B5EF4-FFF2-40B4-BE49-F238E27FC236}">
                <a16:creationId xmlns:a16="http://schemas.microsoft.com/office/drawing/2014/main" id="{D4D43791-EE88-462A-BDAB-9A97833BE847}"/>
              </a:ext>
            </a:extLst>
          </p:cNvPr>
          <p:cNvCxnSpPr>
            <a:cxnSpLocks/>
          </p:cNvCxnSpPr>
          <p:nvPr/>
        </p:nvCxnSpPr>
        <p:spPr>
          <a:xfrm flipV="1">
            <a:off x="6277323" y="2542233"/>
            <a:ext cx="1711117" cy="1075174"/>
          </a:xfrm>
          <a:prstGeom prst="straightConnector1">
            <a:avLst/>
          </a:prstGeom>
          <a:ln w="57150">
            <a:solidFill>
              <a:srgbClr val="FF33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62710349"/>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9F5D13D-AFBB-481F-B0C7-DDFDB2340B3D}"/>
              </a:ext>
            </a:extLst>
          </p:cNvPr>
          <p:cNvPicPr>
            <a:picLocks noChangeAspect="1"/>
          </p:cNvPicPr>
          <p:nvPr/>
        </p:nvPicPr>
        <p:blipFill>
          <a:blip r:embed="rId3"/>
          <a:stretch>
            <a:fillRect/>
          </a:stretch>
        </p:blipFill>
        <p:spPr>
          <a:xfrm>
            <a:off x="5255012" y="771242"/>
            <a:ext cx="6659449" cy="3661553"/>
          </a:xfrm>
          <a:prstGeom prst="rect">
            <a:avLst/>
          </a:prstGeom>
          <a:ln>
            <a:solidFill>
              <a:schemeClr val="tx1"/>
            </a:solidFill>
          </a:ln>
          <a:effectLst>
            <a:outerShdw blurRad="50800" dist="38100" dir="2700000" algn="tl" rotWithShape="0">
              <a:prstClr val="black">
                <a:alpha val="40000"/>
              </a:prstClr>
            </a:outerShdw>
          </a:effectLst>
        </p:spPr>
      </p:pic>
      <p:sp>
        <p:nvSpPr>
          <p:cNvPr id="10" name="Title 1">
            <a:extLst>
              <a:ext uri="{FF2B5EF4-FFF2-40B4-BE49-F238E27FC236}">
                <a16:creationId xmlns:a16="http://schemas.microsoft.com/office/drawing/2014/main" id="{037BD0CB-EB56-4070-815E-1DECDD2B6C70}"/>
              </a:ext>
            </a:extLst>
          </p:cNvPr>
          <p:cNvSpPr txBox="1">
            <a:spLocks/>
          </p:cNvSpPr>
          <p:nvPr/>
        </p:nvSpPr>
        <p:spPr>
          <a:xfrm>
            <a:off x="334044" y="53048"/>
            <a:ext cx="6505575"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i="1" dirty="0"/>
              <a:t>Zonal Calibration</a:t>
            </a:r>
            <a:endParaRPr lang="en-US" dirty="0"/>
          </a:p>
        </p:txBody>
      </p:sp>
      <p:sp>
        <p:nvSpPr>
          <p:cNvPr id="11" name="Content Placeholder 2">
            <a:extLst>
              <a:ext uri="{FF2B5EF4-FFF2-40B4-BE49-F238E27FC236}">
                <a16:creationId xmlns:a16="http://schemas.microsoft.com/office/drawing/2014/main" id="{EAADE141-2800-42D7-8504-8C3F1436844E}"/>
              </a:ext>
            </a:extLst>
          </p:cNvPr>
          <p:cNvSpPr>
            <a:spLocks noGrp="1"/>
          </p:cNvSpPr>
          <p:nvPr>
            <p:ph idx="1"/>
          </p:nvPr>
        </p:nvSpPr>
        <p:spPr>
          <a:xfrm>
            <a:off x="277538" y="1253331"/>
            <a:ext cx="5279199" cy="2747182"/>
          </a:xfrm>
        </p:spPr>
        <p:txBody>
          <a:bodyPr>
            <a:normAutofit/>
          </a:bodyPr>
          <a:lstStyle/>
          <a:p>
            <a:r>
              <a:rPr lang="en-US" sz="3000" dirty="0"/>
              <a:t>Group Tables</a:t>
            </a:r>
          </a:p>
          <a:p>
            <a:pPr lvl="1"/>
            <a:r>
              <a:rPr lang="en-US" sz="2600" dirty="0"/>
              <a:t>Scale/Factor Parameters by Computation Point or Zone</a:t>
            </a:r>
          </a:p>
          <a:p>
            <a:pPr lvl="2"/>
            <a:r>
              <a:rPr lang="en-US" sz="2200" dirty="0"/>
              <a:t>Highlight &amp; Right-Click &gt; Fill</a:t>
            </a:r>
          </a:p>
          <a:p>
            <a:pPr lvl="2"/>
            <a:r>
              <a:rPr lang="en-US" sz="2200" dirty="0"/>
              <a:t>Select Operation &gt; OK</a:t>
            </a:r>
          </a:p>
          <a:p>
            <a:pPr lvl="1"/>
            <a:endParaRPr lang="en-US" sz="1800" i="1" dirty="0"/>
          </a:p>
        </p:txBody>
      </p:sp>
      <p:cxnSp>
        <p:nvCxnSpPr>
          <p:cNvPr id="9" name="Straight Arrow Connector 8">
            <a:extLst>
              <a:ext uri="{FF2B5EF4-FFF2-40B4-BE49-F238E27FC236}">
                <a16:creationId xmlns:a16="http://schemas.microsoft.com/office/drawing/2014/main" id="{D4D43791-EE88-462A-BDAB-9A97833BE847}"/>
              </a:ext>
            </a:extLst>
          </p:cNvPr>
          <p:cNvCxnSpPr>
            <a:cxnSpLocks/>
          </p:cNvCxnSpPr>
          <p:nvPr/>
        </p:nvCxnSpPr>
        <p:spPr>
          <a:xfrm flipV="1">
            <a:off x="4049486" y="3135086"/>
            <a:ext cx="2934118" cy="865428"/>
          </a:xfrm>
          <a:prstGeom prst="straightConnector1">
            <a:avLst/>
          </a:prstGeom>
          <a:ln w="57150">
            <a:solidFill>
              <a:srgbClr val="FF3300"/>
            </a:solidFill>
            <a:tailEnd type="triangle"/>
          </a:ln>
        </p:spPr>
        <p:style>
          <a:lnRef idx="1">
            <a:schemeClr val="accent1"/>
          </a:lnRef>
          <a:fillRef idx="0">
            <a:schemeClr val="accent1"/>
          </a:fillRef>
          <a:effectRef idx="0">
            <a:schemeClr val="accent1"/>
          </a:effectRef>
          <a:fontRef idx="minor">
            <a:schemeClr val="tx1"/>
          </a:fontRef>
        </p:style>
      </p:cxnSp>
      <p:pic>
        <p:nvPicPr>
          <p:cNvPr id="4" name="Picture 3">
            <a:extLst>
              <a:ext uri="{FF2B5EF4-FFF2-40B4-BE49-F238E27FC236}">
                <a16:creationId xmlns:a16="http://schemas.microsoft.com/office/drawing/2014/main" id="{A42E59E2-9E1F-4697-BD72-2F5A699C7746}"/>
              </a:ext>
            </a:extLst>
          </p:cNvPr>
          <p:cNvPicPr>
            <a:picLocks noChangeAspect="1"/>
          </p:cNvPicPr>
          <p:nvPr/>
        </p:nvPicPr>
        <p:blipFill>
          <a:blip r:embed="rId4"/>
          <a:stretch>
            <a:fillRect/>
          </a:stretch>
        </p:blipFill>
        <p:spPr>
          <a:xfrm>
            <a:off x="880439" y="3290940"/>
            <a:ext cx="3239385" cy="3392782"/>
          </a:xfrm>
          <a:prstGeom prst="rect">
            <a:avLst/>
          </a:prstGeom>
          <a:ln>
            <a:solidFill>
              <a:schemeClr val="tx1"/>
            </a:solidFill>
          </a:ln>
          <a:effectLst>
            <a:outerShdw blurRad="50800" dist="38100" dir="2700000" algn="tl" rotWithShape="0">
              <a:prstClr val="black">
                <a:alpha val="40000"/>
              </a:prstClr>
            </a:outerShdw>
          </a:effectLst>
        </p:spPr>
      </p:pic>
      <p:sp>
        <p:nvSpPr>
          <p:cNvPr id="8" name="Rectangle 7">
            <a:extLst>
              <a:ext uri="{FF2B5EF4-FFF2-40B4-BE49-F238E27FC236}">
                <a16:creationId xmlns:a16="http://schemas.microsoft.com/office/drawing/2014/main" id="{E846360C-A5E6-40D5-ABB8-0E3DECAAE087}"/>
              </a:ext>
            </a:extLst>
          </p:cNvPr>
          <p:cNvSpPr/>
          <p:nvPr/>
        </p:nvSpPr>
        <p:spPr>
          <a:xfrm>
            <a:off x="6983604" y="2578894"/>
            <a:ext cx="1105319" cy="958126"/>
          </a:xfrm>
          <a:prstGeom prst="rect">
            <a:avLst/>
          </a:prstGeom>
          <a:noFill/>
          <a:ln w="28575">
            <a:solidFill>
              <a:srgbClr val="FF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Content Placeholder 2">
            <a:extLst>
              <a:ext uri="{FF2B5EF4-FFF2-40B4-BE49-F238E27FC236}">
                <a16:creationId xmlns:a16="http://schemas.microsoft.com/office/drawing/2014/main" id="{377DC1DC-2C4C-4BB8-B9DF-CDA3DAD87188}"/>
              </a:ext>
            </a:extLst>
          </p:cNvPr>
          <p:cNvSpPr txBox="1">
            <a:spLocks/>
          </p:cNvSpPr>
          <p:nvPr/>
        </p:nvSpPr>
        <p:spPr>
          <a:xfrm>
            <a:off x="5532551" y="4556706"/>
            <a:ext cx="6659449" cy="2747182"/>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3000" dirty="0"/>
              <a:t>Pros</a:t>
            </a:r>
          </a:p>
          <a:p>
            <a:pPr lvl="1"/>
            <a:r>
              <a:rPr lang="en-US" sz="2600" i="1" dirty="0"/>
              <a:t>View</a:t>
            </a:r>
            <a:r>
              <a:rPr lang="en-US" sz="2600" dirty="0"/>
              <a:t> &amp; Adjust Multiple </a:t>
            </a:r>
            <a:r>
              <a:rPr lang="en-US" sz="2600" dirty="0" err="1"/>
              <a:t>Subbasins</a:t>
            </a:r>
            <a:r>
              <a:rPr lang="en-US" sz="2600" dirty="0"/>
              <a:t> at Once</a:t>
            </a:r>
          </a:p>
          <a:p>
            <a:pPr lvl="1"/>
            <a:r>
              <a:rPr lang="en-US" sz="2600" dirty="0"/>
              <a:t>Especially useful for large watersheds</a:t>
            </a:r>
          </a:p>
          <a:p>
            <a:pPr lvl="1"/>
            <a:endParaRPr lang="en-US" sz="2600" dirty="0"/>
          </a:p>
        </p:txBody>
      </p:sp>
    </p:spTree>
    <p:extLst>
      <p:ext uri="{BB962C8B-B14F-4D97-AF65-F5344CB8AC3E}">
        <p14:creationId xmlns:p14="http://schemas.microsoft.com/office/powerpoint/2010/main" val="485755400"/>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54AD9E5-F5CC-4FBA-917E-D71A76E87B6E}"/>
              </a:ext>
            </a:extLst>
          </p:cNvPr>
          <p:cNvSpPr>
            <a:spLocks noGrp="1"/>
          </p:cNvSpPr>
          <p:nvPr>
            <p:ph idx="1"/>
          </p:nvPr>
        </p:nvSpPr>
        <p:spPr>
          <a:xfrm>
            <a:off x="838200" y="1514126"/>
            <a:ext cx="10515600" cy="4351338"/>
          </a:xfrm>
        </p:spPr>
        <p:txBody>
          <a:bodyPr>
            <a:normAutofit/>
          </a:bodyPr>
          <a:lstStyle/>
          <a:p>
            <a:r>
              <a:rPr lang="en-US" dirty="0"/>
              <a:t>Computation Points Enable:</a:t>
            </a:r>
          </a:p>
          <a:p>
            <a:pPr lvl="1"/>
            <a:r>
              <a:rPr lang="en-US" dirty="0"/>
              <a:t>Element Grouping</a:t>
            </a:r>
          </a:p>
          <a:p>
            <a:pPr lvl="1"/>
            <a:r>
              <a:rPr lang="en-US" dirty="0"/>
              <a:t>Compute-to-Point</a:t>
            </a:r>
          </a:p>
          <a:p>
            <a:pPr lvl="1"/>
            <a:r>
              <a:rPr lang="en-US" dirty="0"/>
              <a:t>Slider Bar &amp; Group Calibration</a:t>
            </a:r>
          </a:p>
          <a:p>
            <a:r>
              <a:rPr lang="en-US" dirty="0"/>
              <a:t>Summary Tables Provide:</a:t>
            </a:r>
          </a:p>
          <a:p>
            <a:pPr lvl="1"/>
            <a:r>
              <a:rPr lang="en-US" dirty="0"/>
              <a:t>Model Results Overview</a:t>
            </a:r>
          </a:p>
          <a:p>
            <a:pPr lvl="1"/>
            <a:r>
              <a:rPr lang="en-US" dirty="0"/>
              <a:t>Valuable Calibration Metrics</a:t>
            </a:r>
          </a:p>
          <a:p>
            <a:r>
              <a:rPr lang="en-US" dirty="0"/>
              <a:t>Zonal Calibration</a:t>
            </a:r>
          </a:p>
          <a:p>
            <a:pPr lvl="1"/>
            <a:r>
              <a:rPr lang="en-US" dirty="0"/>
              <a:t>Slider Bars or by Table</a:t>
            </a:r>
          </a:p>
          <a:p>
            <a:pPr lvl="1"/>
            <a:r>
              <a:rPr lang="en-US" dirty="0"/>
              <a:t>Efficient Calibration Tools</a:t>
            </a:r>
          </a:p>
          <a:p>
            <a:endParaRPr lang="en-US" dirty="0"/>
          </a:p>
        </p:txBody>
      </p:sp>
      <p:sp>
        <p:nvSpPr>
          <p:cNvPr id="2" name="Title 1">
            <a:extLst>
              <a:ext uri="{FF2B5EF4-FFF2-40B4-BE49-F238E27FC236}">
                <a16:creationId xmlns:a16="http://schemas.microsoft.com/office/drawing/2014/main" id="{B497375C-CE3D-404C-BB9A-0EACE3FD2424}"/>
              </a:ext>
            </a:extLst>
          </p:cNvPr>
          <p:cNvSpPr>
            <a:spLocks noGrp="1"/>
          </p:cNvSpPr>
          <p:nvPr>
            <p:ph type="title"/>
          </p:nvPr>
        </p:nvSpPr>
        <p:spPr/>
        <p:txBody>
          <a:bodyPr/>
          <a:lstStyle/>
          <a:p>
            <a:r>
              <a:rPr lang="en-US" i="1" dirty="0"/>
              <a:t>Takeaways</a:t>
            </a:r>
          </a:p>
        </p:txBody>
      </p:sp>
    </p:spTree>
    <p:extLst>
      <p:ext uri="{BB962C8B-B14F-4D97-AF65-F5344CB8AC3E}">
        <p14:creationId xmlns:p14="http://schemas.microsoft.com/office/powerpoint/2010/main" val="1463103921"/>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7" name="Content Placeholder 2">
            <a:extLst>
              <a:ext uri="{FF2B5EF4-FFF2-40B4-BE49-F238E27FC236}">
                <a16:creationId xmlns:a16="http://schemas.microsoft.com/office/drawing/2014/main" id="{5DD48EF1-E1DE-4FA6-9305-5088EF351C93}"/>
              </a:ext>
            </a:extLst>
          </p:cNvPr>
          <p:cNvSpPr>
            <a:spLocks noGrp="1"/>
          </p:cNvSpPr>
          <p:nvPr>
            <p:ph idx="1"/>
          </p:nvPr>
        </p:nvSpPr>
        <p:spPr>
          <a:xfrm>
            <a:off x="838200" y="1825625"/>
            <a:ext cx="4995441" cy="4351338"/>
          </a:xfrm>
        </p:spPr>
        <p:txBody>
          <a:bodyPr/>
          <a:lstStyle/>
          <a:p>
            <a:r>
              <a:rPr lang="en-US" dirty="0"/>
              <a:t>Calibrate models in a region</a:t>
            </a:r>
          </a:p>
          <a:p>
            <a:r>
              <a:rPr lang="en-US" dirty="0"/>
              <a:t>Predict calibrated parameters from physical data</a:t>
            </a:r>
          </a:p>
          <a:p>
            <a:endParaRPr lang="en-US" dirty="0"/>
          </a:p>
        </p:txBody>
      </p:sp>
      <p:sp>
        <p:nvSpPr>
          <p:cNvPr id="2" name="Title 1">
            <a:extLst>
              <a:ext uri="{FF2B5EF4-FFF2-40B4-BE49-F238E27FC236}">
                <a16:creationId xmlns:a16="http://schemas.microsoft.com/office/drawing/2014/main" id="{EF2D4805-9646-44D1-B2F3-C59F8AA4744A}"/>
              </a:ext>
            </a:extLst>
          </p:cNvPr>
          <p:cNvSpPr>
            <a:spLocks noGrp="1"/>
          </p:cNvSpPr>
          <p:nvPr>
            <p:ph type="title"/>
          </p:nvPr>
        </p:nvSpPr>
        <p:spPr/>
        <p:txBody>
          <a:bodyPr/>
          <a:lstStyle/>
          <a:p>
            <a:r>
              <a:rPr lang="en-US" dirty="0"/>
              <a:t>Parameter Regression</a:t>
            </a:r>
          </a:p>
        </p:txBody>
      </p:sp>
      <mc:AlternateContent xmlns:mc="http://schemas.openxmlformats.org/markup-compatibility/2006" xmlns:a14="http://schemas.microsoft.com/office/drawing/2010/main">
        <mc:Choice Requires="a14">
          <p:sp>
            <p:nvSpPr>
              <p:cNvPr id="4" name="TextBox 3">
                <a:extLst>
                  <a:ext uri="{FF2B5EF4-FFF2-40B4-BE49-F238E27FC236}">
                    <a16:creationId xmlns:a16="http://schemas.microsoft.com/office/drawing/2014/main" id="{6879C015-B16C-4315-B1ED-8DAD102C35C7}"/>
                  </a:ext>
                </a:extLst>
              </p:cNvPr>
              <p:cNvSpPr txBox="1"/>
              <p:nvPr/>
            </p:nvSpPr>
            <p:spPr>
              <a:xfrm>
                <a:off x="7372864" y="2957999"/>
                <a:ext cx="1979260" cy="879408"/>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f>
                        <m:fPr>
                          <m:ctrlPr>
                            <a:rPr lang="en-US" sz="2800" i="1" smtClean="0">
                              <a:latin typeface="Cambria Math" panose="02040503050406030204" pitchFamily="18" charset="0"/>
                            </a:rPr>
                          </m:ctrlPr>
                        </m:fPr>
                        <m:num>
                          <m:r>
                            <a:rPr lang="en-US" sz="2800" b="0" i="1" smtClean="0">
                              <a:latin typeface="Cambria Math" panose="02040503050406030204" pitchFamily="18" charset="0"/>
                            </a:rPr>
                            <m:t>𝑅</m:t>
                          </m:r>
                        </m:num>
                        <m:den>
                          <m:sSub>
                            <m:sSubPr>
                              <m:ctrlPr>
                                <a:rPr lang="en-US" sz="2800" i="1" smtClean="0">
                                  <a:latin typeface="Cambria Math" panose="02040503050406030204" pitchFamily="18" charset="0"/>
                                </a:rPr>
                              </m:ctrlPr>
                            </m:sSubPr>
                            <m:e>
                              <m:r>
                                <a:rPr lang="en-US" sz="2800" b="0" i="1" smtClean="0">
                                  <a:latin typeface="Cambria Math" panose="02040503050406030204" pitchFamily="18" charset="0"/>
                                </a:rPr>
                                <m:t>𝑡</m:t>
                              </m:r>
                            </m:e>
                            <m:sub>
                              <m:r>
                                <a:rPr lang="en-US" sz="2800" b="0" i="1" smtClean="0">
                                  <a:latin typeface="Cambria Math" panose="02040503050406030204" pitchFamily="18" charset="0"/>
                                </a:rPr>
                                <m:t>𝑐</m:t>
                              </m:r>
                            </m:sub>
                          </m:sSub>
                          <m:r>
                            <a:rPr lang="en-US" sz="2800" b="0" i="1" smtClean="0">
                              <a:latin typeface="Cambria Math" panose="02040503050406030204" pitchFamily="18" charset="0"/>
                            </a:rPr>
                            <m:t>+</m:t>
                          </m:r>
                          <m:r>
                            <a:rPr lang="en-US" sz="2800" b="0" i="1" smtClean="0">
                              <a:latin typeface="Cambria Math" panose="02040503050406030204" pitchFamily="18" charset="0"/>
                            </a:rPr>
                            <m:t>𝑅</m:t>
                          </m:r>
                        </m:den>
                      </m:f>
                      <m:r>
                        <a:rPr lang="en-US" sz="2800" b="0" i="1" smtClean="0">
                          <a:latin typeface="Cambria Math" panose="02040503050406030204" pitchFamily="18" charset="0"/>
                        </a:rPr>
                        <m:t>=0.6</m:t>
                      </m:r>
                    </m:oMath>
                  </m:oMathPara>
                </a14:m>
                <a:endParaRPr lang="en-US" sz="2800" dirty="0"/>
              </a:p>
            </p:txBody>
          </p:sp>
        </mc:Choice>
        <mc:Fallback xmlns="">
          <p:sp>
            <p:nvSpPr>
              <p:cNvPr id="4" name="TextBox 3">
                <a:extLst>
                  <a:ext uri="{FF2B5EF4-FFF2-40B4-BE49-F238E27FC236}">
                    <a16:creationId xmlns:a16="http://schemas.microsoft.com/office/drawing/2014/main" id="{6879C015-B16C-4315-B1ED-8DAD102C35C7}"/>
                  </a:ext>
                </a:extLst>
              </p:cNvPr>
              <p:cNvSpPr txBox="1">
                <a:spLocks noRot="1" noChangeAspect="1" noMove="1" noResize="1" noEditPoints="1" noAdjustHandles="1" noChangeArrowheads="1" noChangeShapeType="1" noTextEdit="1"/>
              </p:cNvSpPr>
              <p:nvPr/>
            </p:nvSpPr>
            <p:spPr>
              <a:xfrm>
                <a:off x="7372864" y="2957999"/>
                <a:ext cx="1979260" cy="879408"/>
              </a:xfrm>
              <a:prstGeom prst="rect">
                <a:avLst/>
              </a:prstGeom>
              <a:blipFill>
                <a:blip r:embed="rId3"/>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5" name="TextBox 4">
                <a:extLst>
                  <a:ext uri="{FF2B5EF4-FFF2-40B4-BE49-F238E27FC236}">
                    <a16:creationId xmlns:a16="http://schemas.microsoft.com/office/drawing/2014/main" id="{4C482976-B9EC-4051-94D9-E9DA0FA18B4F}"/>
                  </a:ext>
                </a:extLst>
              </p:cNvPr>
              <p:cNvSpPr txBox="1"/>
              <p:nvPr/>
            </p:nvSpPr>
            <p:spPr>
              <a:xfrm>
                <a:off x="7372864" y="4154786"/>
                <a:ext cx="1618776" cy="430887"/>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sz="2800" i="1" smtClean="0">
                              <a:latin typeface="Cambria Math" panose="02040503050406030204" pitchFamily="18" charset="0"/>
                            </a:rPr>
                          </m:ctrlPr>
                        </m:sSubPr>
                        <m:e>
                          <m:r>
                            <a:rPr lang="en-US" sz="2800" b="0" i="1" smtClean="0">
                              <a:latin typeface="Cambria Math" panose="02040503050406030204" pitchFamily="18" charset="0"/>
                            </a:rPr>
                            <m:t>𝐾</m:t>
                          </m:r>
                        </m:e>
                        <m:sub>
                          <m:r>
                            <a:rPr lang="en-US" sz="2800" b="0" i="1" smtClean="0">
                              <a:latin typeface="Cambria Math" panose="02040503050406030204" pitchFamily="18" charset="0"/>
                            </a:rPr>
                            <m:t>1</m:t>
                          </m:r>
                        </m:sub>
                      </m:sSub>
                      <m:r>
                        <a:rPr lang="en-US" sz="2800" b="0" i="1" smtClean="0">
                          <a:latin typeface="Cambria Math" panose="02040503050406030204" pitchFamily="18" charset="0"/>
                        </a:rPr>
                        <m:t>=30</m:t>
                      </m:r>
                      <m:sSub>
                        <m:sSubPr>
                          <m:ctrlPr>
                            <a:rPr lang="en-US" sz="2800" b="0" i="1" smtClean="0">
                              <a:latin typeface="Cambria Math" panose="02040503050406030204" pitchFamily="18" charset="0"/>
                            </a:rPr>
                          </m:ctrlPr>
                        </m:sSubPr>
                        <m:e>
                          <m:r>
                            <a:rPr lang="en-US" sz="2800" b="0" i="1" smtClean="0">
                              <a:latin typeface="Cambria Math" panose="02040503050406030204" pitchFamily="18" charset="0"/>
                            </a:rPr>
                            <m:t>𝑡</m:t>
                          </m:r>
                        </m:e>
                        <m:sub>
                          <m:r>
                            <a:rPr lang="en-US" sz="2800" b="0" i="1" smtClean="0">
                              <a:latin typeface="Cambria Math" panose="02040503050406030204" pitchFamily="18" charset="0"/>
                            </a:rPr>
                            <m:t>𝑐</m:t>
                          </m:r>
                        </m:sub>
                      </m:sSub>
                    </m:oMath>
                  </m:oMathPara>
                </a14:m>
                <a:endParaRPr lang="en-US" sz="2800" dirty="0"/>
              </a:p>
            </p:txBody>
          </p:sp>
        </mc:Choice>
        <mc:Fallback xmlns="">
          <p:sp>
            <p:nvSpPr>
              <p:cNvPr id="5" name="TextBox 4">
                <a:extLst>
                  <a:ext uri="{FF2B5EF4-FFF2-40B4-BE49-F238E27FC236}">
                    <a16:creationId xmlns:a16="http://schemas.microsoft.com/office/drawing/2014/main" id="{4C482976-B9EC-4051-94D9-E9DA0FA18B4F}"/>
                  </a:ext>
                </a:extLst>
              </p:cNvPr>
              <p:cNvSpPr txBox="1">
                <a:spLocks noRot="1" noChangeAspect="1" noMove="1" noResize="1" noEditPoints="1" noAdjustHandles="1" noChangeArrowheads="1" noChangeShapeType="1" noTextEdit="1"/>
              </p:cNvSpPr>
              <p:nvPr/>
            </p:nvSpPr>
            <p:spPr>
              <a:xfrm>
                <a:off x="7372864" y="4154786"/>
                <a:ext cx="1618776" cy="430887"/>
              </a:xfrm>
              <a:prstGeom prst="rect">
                <a:avLst/>
              </a:prstGeom>
              <a:blipFill>
                <a:blip r:embed="rId4"/>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6" name="TextBox 5">
                <a:extLst>
                  <a:ext uri="{FF2B5EF4-FFF2-40B4-BE49-F238E27FC236}">
                    <a16:creationId xmlns:a16="http://schemas.microsoft.com/office/drawing/2014/main" id="{505785ED-16E0-43D1-A554-1EA3569EA262}"/>
                  </a:ext>
                </a:extLst>
              </p:cNvPr>
              <p:cNvSpPr txBox="1"/>
              <p:nvPr/>
            </p:nvSpPr>
            <p:spPr>
              <a:xfrm>
                <a:off x="7372864" y="2250456"/>
                <a:ext cx="3108159" cy="481607"/>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sz="2800" i="1" smtClean="0">
                              <a:latin typeface="Cambria Math" panose="02040503050406030204" pitchFamily="18" charset="0"/>
                            </a:rPr>
                          </m:ctrlPr>
                        </m:sSubPr>
                        <m:e>
                          <m:r>
                            <a:rPr lang="en-US" sz="2800" b="0" i="1" smtClean="0">
                              <a:latin typeface="Cambria Math" panose="02040503050406030204" pitchFamily="18" charset="0"/>
                            </a:rPr>
                            <m:t>𝑡</m:t>
                          </m:r>
                        </m:e>
                        <m:sub>
                          <m:r>
                            <a:rPr lang="en-US" sz="2800" b="0" i="1" smtClean="0">
                              <a:latin typeface="Cambria Math" panose="02040503050406030204" pitchFamily="18" charset="0"/>
                            </a:rPr>
                            <m:t>𝑐</m:t>
                          </m:r>
                        </m:sub>
                      </m:sSub>
                      <m:r>
                        <a:rPr lang="en-US" sz="2800" b="0" i="1" smtClean="0">
                          <a:latin typeface="Cambria Math" panose="02040503050406030204" pitchFamily="18" charset="0"/>
                        </a:rPr>
                        <m:t>=0.39</m:t>
                      </m:r>
                      <m:rad>
                        <m:radPr>
                          <m:degHide m:val="on"/>
                          <m:ctrlPr>
                            <a:rPr lang="en-US" sz="2800" b="0" i="1" smtClean="0">
                              <a:latin typeface="Cambria Math" panose="02040503050406030204" pitchFamily="18" charset="0"/>
                            </a:rPr>
                          </m:ctrlPr>
                        </m:radPr>
                        <m:deg/>
                        <m:e>
                          <m:r>
                            <a:rPr lang="en-US" sz="2800" b="0" i="1" smtClean="0">
                              <a:latin typeface="Cambria Math" panose="02040503050406030204" pitchFamily="18" charset="0"/>
                            </a:rPr>
                            <m:t>𝐴</m:t>
                          </m:r>
                        </m:e>
                      </m:rad>
                      <m:r>
                        <a:rPr lang="en-US" sz="2800" b="0" i="1" smtClean="0">
                          <a:latin typeface="Cambria Math" panose="02040503050406030204" pitchFamily="18" charset="0"/>
                        </a:rPr>
                        <m:t>+</m:t>
                      </m:r>
                      <m:sSup>
                        <m:sSupPr>
                          <m:ctrlPr>
                            <a:rPr lang="en-US" sz="2800" b="0" i="1" smtClean="0">
                              <a:latin typeface="Cambria Math" panose="02040503050406030204" pitchFamily="18" charset="0"/>
                            </a:rPr>
                          </m:ctrlPr>
                        </m:sSupPr>
                        <m:e>
                          <m:r>
                            <a:rPr lang="en-US" sz="2800" b="0" i="1" smtClean="0">
                              <a:latin typeface="Cambria Math" panose="02040503050406030204" pitchFamily="18" charset="0"/>
                            </a:rPr>
                            <m:t>𝐷𝐷</m:t>
                          </m:r>
                        </m:e>
                        <m:sup>
                          <m:r>
                            <a:rPr lang="en-US" sz="2800" b="0" i="1" smtClean="0">
                              <a:latin typeface="Cambria Math" panose="02040503050406030204" pitchFamily="18" charset="0"/>
                            </a:rPr>
                            <m:t>2</m:t>
                          </m:r>
                        </m:sup>
                      </m:sSup>
                    </m:oMath>
                  </m:oMathPara>
                </a14:m>
                <a:endParaRPr lang="en-US" sz="2800" dirty="0"/>
              </a:p>
            </p:txBody>
          </p:sp>
        </mc:Choice>
        <mc:Fallback xmlns="">
          <p:sp>
            <p:nvSpPr>
              <p:cNvPr id="6" name="TextBox 5">
                <a:extLst>
                  <a:ext uri="{FF2B5EF4-FFF2-40B4-BE49-F238E27FC236}">
                    <a16:creationId xmlns:a16="http://schemas.microsoft.com/office/drawing/2014/main" id="{505785ED-16E0-43D1-A554-1EA3569EA262}"/>
                  </a:ext>
                </a:extLst>
              </p:cNvPr>
              <p:cNvSpPr txBox="1">
                <a:spLocks noRot="1" noChangeAspect="1" noMove="1" noResize="1" noEditPoints="1" noAdjustHandles="1" noChangeArrowheads="1" noChangeShapeType="1" noTextEdit="1"/>
              </p:cNvSpPr>
              <p:nvPr/>
            </p:nvSpPr>
            <p:spPr>
              <a:xfrm>
                <a:off x="7372864" y="2250456"/>
                <a:ext cx="3108159" cy="481607"/>
              </a:xfrm>
              <a:prstGeom prst="rect">
                <a:avLst/>
              </a:prstGeom>
              <a:blipFill>
                <a:blip r:embed="rId5"/>
                <a:stretch>
                  <a:fillRect/>
                </a:stretch>
              </a:blipFill>
            </p:spPr>
            <p:txBody>
              <a:bodyPr/>
              <a:lstStyle/>
              <a:p>
                <a:r>
                  <a:rPr lang="en-US">
                    <a:noFill/>
                  </a:rPr>
                  <a:t> </a:t>
                </a:r>
              </a:p>
            </p:txBody>
          </p:sp>
        </mc:Fallback>
      </mc:AlternateContent>
    </p:spTree>
    <p:extLst>
      <p:ext uri="{BB962C8B-B14F-4D97-AF65-F5344CB8AC3E}">
        <p14:creationId xmlns:p14="http://schemas.microsoft.com/office/powerpoint/2010/main" val="57553449"/>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9" name="Content Placeholder 2">
            <a:extLst>
              <a:ext uri="{FF2B5EF4-FFF2-40B4-BE49-F238E27FC236}">
                <a16:creationId xmlns:a16="http://schemas.microsoft.com/office/drawing/2014/main" id="{1612DBAF-9A64-476E-BC8C-F22BBB8AA0C3}"/>
              </a:ext>
            </a:extLst>
          </p:cNvPr>
          <p:cNvSpPr>
            <a:spLocks noGrp="1"/>
          </p:cNvSpPr>
          <p:nvPr>
            <p:ph idx="1"/>
          </p:nvPr>
        </p:nvSpPr>
        <p:spPr>
          <a:xfrm>
            <a:off x="284480" y="1465800"/>
            <a:ext cx="6339840" cy="5550862"/>
          </a:xfrm>
        </p:spPr>
        <p:txBody>
          <a:bodyPr>
            <a:normAutofit/>
          </a:bodyPr>
          <a:lstStyle/>
          <a:p>
            <a:pPr marL="0" indent="0">
              <a:lnSpc>
                <a:spcPct val="100000"/>
              </a:lnSpc>
              <a:spcBef>
                <a:spcPts val="0"/>
              </a:spcBef>
              <a:buNone/>
            </a:pPr>
            <a:r>
              <a:rPr lang="en-US" sz="2200" b="1" dirty="0"/>
              <a:t>Evapotranspiration (ET)</a:t>
            </a:r>
          </a:p>
          <a:p>
            <a:pPr>
              <a:lnSpc>
                <a:spcPct val="100000"/>
              </a:lnSpc>
              <a:spcBef>
                <a:spcPts val="0"/>
              </a:spcBef>
            </a:pPr>
            <a:r>
              <a:rPr lang="en-US" sz="2000" dirty="0"/>
              <a:t>Accounts for water vaporization &amp; plant absorption.</a:t>
            </a:r>
          </a:p>
          <a:p>
            <a:pPr>
              <a:lnSpc>
                <a:spcPct val="100000"/>
              </a:lnSpc>
              <a:spcBef>
                <a:spcPts val="0"/>
              </a:spcBef>
            </a:pPr>
            <a:r>
              <a:rPr lang="en-US" sz="2000" dirty="0"/>
              <a:t>Data Sources:</a:t>
            </a:r>
          </a:p>
          <a:p>
            <a:pPr lvl="1">
              <a:lnSpc>
                <a:spcPct val="100000"/>
              </a:lnSpc>
              <a:spcBef>
                <a:spcPts val="0"/>
              </a:spcBef>
            </a:pPr>
            <a:r>
              <a:rPr lang="en-US" sz="1600" dirty="0">
                <a:hlinkClick r:id="rId3"/>
              </a:rPr>
              <a:t>National Climatic Data Center (NCDC)</a:t>
            </a:r>
            <a:endParaRPr lang="en-US" sz="1600" dirty="0"/>
          </a:p>
          <a:p>
            <a:pPr lvl="1">
              <a:lnSpc>
                <a:spcPct val="100000"/>
              </a:lnSpc>
              <a:spcBef>
                <a:spcPts val="0"/>
              </a:spcBef>
            </a:pPr>
            <a:r>
              <a:rPr lang="en-US" sz="1600" dirty="0"/>
              <a:t>Water Control Manuals/Local Reports</a:t>
            </a:r>
          </a:p>
          <a:p>
            <a:pPr>
              <a:lnSpc>
                <a:spcPct val="100000"/>
              </a:lnSpc>
              <a:spcBef>
                <a:spcPts val="0"/>
              </a:spcBef>
            </a:pPr>
            <a:endParaRPr lang="en-US" sz="2200" dirty="0"/>
          </a:p>
          <a:p>
            <a:pPr marL="0" indent="0">
              <a:lnSpc>
                <a:spcPct val="100000"/>
              </a:lnSpc>
              <a:spcBef>
                <a:spcPts val="0"/>
              </a:spcBef>
              <a:buNone/>
            </a:pPr>
            <a:r>
              <a:rPr lang="en-US" sz="2200" b="1" dirty="0"/>
              <a:t>Snowmelt Parameters</a:t>
            </a:r>
          </a:p>
          <a:p>
            <a:pPr>
              <a:lnSpc>
                <a:spcPct val="100000"/>
              </a:lnSpc>
              <a:spcBef>
                <a:spcPts val="0"/>
              </a:spcBef>
            </a:pPr>
            <a:r>
              <a:rPr lang="en-US" sz="2000" dirty="0"/>
              <a:t>Includes Temperature, Snow &amp; Melt Parameters</a:t>
            </a:r>
          </a:p>
          <a:p>
            <a:pPr>
              <a:lnSpc>
                <a:spcPct val="100000"/>
              </a:lnSpc>
              <a:spcBef>
                <a:spcPts val="0"/>
              </a:spcBef>
            </a:pPr>
            <a:r>
              <a:rPr lang="en-US" sz="2000" dirty="0"/>
              <a:t>Data Sources:</a:t>
            </a:r>
          </a:p>
          <a:p>
            <a:pPr lvl="1">
              <a:lnSpc>
                <a:spcPct val="100000"/>
              </a:lnSpc>
              <a:spcBef>
                <a:spcPts val="0"/>
              </a:spcBef>
            </a:pPr>
            <a:r>
              <a:rPr lang="en-US" sz="1600" dirty="0">
                <a:hlinkClick r:id="rId4"/>
              </a:rPr>
              <a:t>Snow Data Assimilation System (SNODAS)</a:t>
            </a:r>
            <a:endParaRPr lang="en-US" sz="1600" dirty="0"/>
          </a:p>
          <a:p>
            <a:pPr lvl="1">
              <a:lnSpc>
                <a:spcPct val="100000"/>
              </a:lnSpc>
              <a:spcBef>
                <a:spcPts val="0"/>
              </a:spcBef>
            </a:pPr>
            <a:r>
              <a:rPr lang="en-US" sz="1600" dirty="0">
                <a:hlinkClick r:id="rId5"/>
              </a:rPr>
              <a:t>Snow Telemetry (SNOTEL)</a:t>
            </a:r>
            <a:endParaRPr lang="en-US" sz="1600" dirty="0"/>
          </a:p>
          <a:p>
            <a:pPr lvl="1">
              <a:lnSpc>
                <a:spcPct val="100000"/>
              </a:lnSpc>
              <a:spcBef>
                <a:spcPts val="0"/>
              </a:spcBef>
            </a:pPr>
            <a:r>
              <a:rPr lang="en-US" sz="1600" dirty="0" err="1"/>
              <a:t>Add’l</a:t>
            </a:r>
            <a:r>
              <a:rPr lang="en-US" sz="1600" dirty="0"/>
              <a:t> Local &amp; Nationwide Sources</a:t>
            </a:r>
          </a:p>
          <a:p>
            <a:pPr lvl="1">
              <a:lnSpc>
                <a:spcPct val="100000"/>
              </a:lnSpc>
              <a:spcBef>
                <a:spcPts val="0"/>
              </a:spcBef>
            </a:pPr>
            <a:endParaRPr lang="en-US" sz="1600" dirty="0"/>
          </a:p>
          <a:p>
            <a:pPr marL="0" indent="0">
              <a:lnSpc>
                <a:spcPct val="100000"/>
              </a:lnSpc>
              <a:spcBef>
                <a:spcPts val="0"/>
              </a:spcBef>
              <a:buNone/>
            </a:pPr>
            <a:r>
              <a:rPr lang="en-US" sz="2200" dirty="0"/>
              <a:t>ET &amp; Snow can be calibrated independently of streamflow.</a:t>
            </a:r>
          </a:p>
          <a:p>
            <a:pPr marL="0" indent="0">
              <a:lnSpc>
                <a:spcPct val="100000"/>
              </a:lnSpc>
              <a:spcBef>
                <a:spcPts val="0"/>
              </a:spcBef>
              <a:buNone/>
            </a:pPr>
            <a:endParaRPr lang="en-US" sz="1400" dirty="0"/>
          </a:p>
          <a:p>
            <a:pPr>
              <a:lnSpc>
                <a:spcPct val="100000"/>
              </a:lnSpc>
              <a:spcBef>
                <a:spcPts val="0"/>
              </a:spcBef>
            </a:pPr>
            <a:endParaRPr lang="en-US" sz="1800" i="1" dirty="0"/>
          </a:p>
          <a:p>
            <a:pPr lvl="1">
              <a:lnSpc>
                <a:spcPct val="100000"/>
              </a:lnSpc>
              <a:spcBef>
                <a:spcPts val="0"/>
              </a:spcBef>
            </a:pPr>
            <a:endParaRPr lang="en-US" sz="1700" dirty="0"/>
          </a:p>
        </p:txBody>
      </p:sp>
      <p:sp>
        <p:nvSpPr>
          <p:cNvPr id="2" name="Title 1">
            <a:extLst>
              <a:ext uri="{FF2B5EF4-FFF2-40B4-BE49-F238E27FC236}">
                <a16:creationId xmlns:a16="http://schemas.microsoft.com/office/drawing/2014/main" id="{5D8EB928-AE09-40D0-9A1E-8142C2B1DD77}"/>
              </a:ext>
            </a:extLst>
          </p:cNvPr>
          <p:cNvSpPr>
            <a:spLocks noGrp="1"/>
          </p:cNvSpPr>
          <p:nvPr>
            <p:ph type="title"/>
          </p:nvPr>
        </p:nvSpPr>
        <p:spPr>
          <a:xfrm>
            <a:off x="1838706" y="166458"/>
            <a:ext cx="8573262" cy="760134"/>
          </a:xfrm>
        </p:spPr>
        <p:txBody>
          <a:bodyPr anchor="b">
            <a:normAutofit/>
          </a:bodyPr>
          <a:lstStyle/>
          <a:p>
            <a:r>
              <a:rPr lang="en-US" sz="4050" i="1" dirty="0"/>
              <a:t>Initial Model Parameters – ET &amp; Snow</a:t>
            </a:r>
          </a:p>
        </p:txBody>
      </p:sp>
      <p:pic>
        <p:nvPicPr>
          <p:cNvPr id="7" name="Picture 4">
            <a:extLst>
              <a:ext uri="{FF2B5EF4-FFF2-40B4-BE49-F238E27FC236}">
                <a16:creationId xmlns:a16="http://schemas.microsoft.com/office/drawing/2014/main" id="{E0C0A0B1-FF2F-46F8-8E77-7883C46ED670}"/>
              </a:ext>
            </a:extLst>
          </p:cNvPr>
          <p:cNvPicPr>
            <a:picLocks noChangeAspect="1" noChangeArrowheads="1"/>
          </p:cNvPicPr>
          <p:nvPr/>
        </p:nvPicPr>
        <p:blipFill rotWithShape="1">
          <a:blip r:embed="rId6" cstate="print">
            <a:extLst>
              <a:ext uri="{28A0092B-C50C-407E-A947-70E740481C1C}">
                <a14:useLocalDpi xmlns:a14="http://schemas.microsoft.com/office/drawing/2010/main" val="0"/>
              </a:ext>
            </a:extLst>
          </a:blip>
          <a:srcRect l="748" r="7921" b="18956"/>
          <a:stretch/>
        </p:blipFill>
        <p:spPr bwMode="auto">
          <a:xfrm>
            <a:off x="6731916" y="998440"/>
            <a:ext cx="3345084" cy="2226222"/>
          </a:xfrm>
          <a:prstGeom prst="rect">
            <a:avLst/>
          </a:prstGeom>
          <a:noFill/>
          <a:ln>
            <a:solidFill>
              <a:schemeClr val="tx1"/>
            </a:solid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pic>
        <p:nvPicPr>
          <p:cNvPr id="12294" name="Picture 6">
            <a:extLst>
              <a:ext uri="{FF2B5EF4-FFF2-40B4-BE49-F238E27FC236}">
                <a16:creationId xmlns:a16="http://schemas.microsoft.com/office/drawing/2014/main" id="{5FD16A6E-656A-45E5-B6CA-CEDA2147649A}"/>
              </a:ext>
            </a:extLst>
          </p:cNvPr>
          <p:cNvPicPr>
            <a:picLocks noChangeAspect="1" noChangeArrowheads="1"/>
          </p:cNvPicPr>
          <p:nvPr/>
        </p:nvPicPr>
        <p:blipFill rotWithShape="1">
          <a:blip r:embed="rId7" cstate="print">
            <a:extLst>
              <a:ext uri="{28A0092B-C50C-407E-A947-70E740481C1C}">
                <a14:useLocalDpi xmlns:a14="http://schemas.microsoft.com/office/drawing/2010/main" val="0"/>
              </a:ext>
            </a:extLst>
          </a:blip>
          <a:srcRect l="16329" t="521" b="2"/>
          <a:stretch/>
        </p:blipFill>
        <p:spPr bwMode="auto">
          <a:xfrm>
            <a:off x="6731916" y="3357152"/>
            <a:ext cx="4084481" cy="3334390"/>
          </a:xfrm>
          <a:prstGeom prst="rect">
            <a:avLst/>
          </a:prstGeom>
          <a:noFill/>
          <a:ln>
            <a:solidFill>
              <a:schemeClr val="tx1"/>
            </a:solid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98257637"/>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16C8679B-8A97-45C3-BA4B-90F1CBB290E0}"/>
              </a:ext>
            </a:extLst>
          </p:cNvPr>
          <p:cNvSpPr txBox="1">
            <a:spLocks/>
          </p:cNvSpPr>
          <p:nvPr/>
        </p:nvSpPr>
        <p:spPr>
          <a:xfrm>
            <a:off x="192024" y="267589"/>
            <a:ext cx="3413527" cy="2231771"/>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Consolas" panose="020B0609020204030204" pitchFamily="49" charset="0"/>
                <a:ea typeface="+mj-ea"/>
                <a:cs typeface="+mj-cs"/>
              </a:defRPr>
            </a:lvl1pPr>
          </a:lstStyle>
          <a:p>
            <a:r>
              <a:rPr lang="en-US" dirty="0"/>
              <a:t>Initial Deficit Halved</a:t>
            </a:r>
          </a:p>
        </p:txBody>
      </p:sp>
      <p:pic>
        <p:nvPicPr>
          <p:cNvPr id="3" name="Picture 2">
            <a:extLst>
              <a:ext uri="{FF2B5EF4-FFF2-40B4-BE49-F238E27FC236}">
                <a16:creationId xmlns:a16="http://schemas.microsoft.com/office/drawing/2014/main" id="{AE8EA43F-EF00-468B-B0CD-45CCAE865B92}"/>
              </a:ext>
            </a:extLst>
          </p:cNvPr>
          <p:cNvPicPr>
            <a:picLocks noChangeAspect="1"/>
          </p:cNvPicPr>
          <p:nvPr/>
        </p:nvPicPr>
        <p:blipFill>
          <a:blip r:embed="rId3"/>
          <a:stretch>
            <a:fillRect/>
          </a:stretch>
        </p:blipFill>
        <p:spPr>
          <a:xfrm>
            <a:off x="4251725" y="0"/>
            <a:ext cx="7940275" cy="6858000"/>
          </a:xfrm>
          <a:prstGeom prst="rect">
            <a:avLst/>
          </a:prstGeom>
        </p:spPr>
      </p:pic>
    </p:spTree>
    <p:extLst>
      <p:ext uri="{BB962C8B-B14F-4D97-AF65-F5344CB8AC3E}">
        <p14:creationId xmlns:p14="http://schemas.microsoft.com/office/powerpoint/2010/main" val="2522441357"/>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16C8679B-8A97-45C3-BA4B-90F1CBB290E0}"/>
              </a:ext>
            </a:extLst>
          </p:cNvPr>
          <p:cNvSpPr txBox="1">
            <a:spLocks/>
          </p:cNvSpPr>
          <p:nvPr/>
        </p:nvSpPr>
        <p:spPr>
          <a:xfrm>
            <a:off x="192024" y="267589"/>
            <a:ext cx="3413527" cy="2231771"/>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Consolas" panose="020B0609020204030204" pitchFamily="49" charset="0"/>
                <a:ea typeface="+mj-ea"/>
                <a:cs typeface="+mj-cs"/>
              </a:defRPr>
            </a:lvl1pPr>
          </a:lstStyle>
          <a:p>
            <a:r>
              <a:rPr lang="en-US" dirty="0"/>
              <a:t>Constant Rate Halved</a:t>
            </a:r>
          </a:p>
        </p:txBody>
      </p:sp>
      <p:pic>
        <p:nvPicPr>
          <p:cNvPr id="3" name="Picture 2">
            <a:extLst>
              <a:ext uri="{FF2B5EF4-FFF2-40B4-BE49-F238E27FC236}">
                <a16:creationId xmlns:a16="http://schemas.microsoft.com/office/drawing/2014/main" id="{352CADF2-774E-4092-8390-367FC89ADB00}"/>
              </a:ext>
            </a:extLst>
          </p:cNvPr>
          <p:cNvPicPr>
            <a:picLocks noChangeAspect="1"/>
          </p:cNvPicPr>
          <p:nvPr/>
        </p:nvPicPr>
        <p:blipFill>
          <a:blip r:embed="rId3"/>
          <a:stretch>
            <a:fillRect/>
          </a:stretch>
        </p:blipFill>
        <p:spPr>
          <a:xfrm>
            <a:off x="4255009" y="2838"/>
            <a:ext cx="7936992" cy="6855162"/>
          </a:xfrm>
          <a:prstGeom prst="rect">
            <a:avLst/>
          </a:prstGeom>
        </p:spPr>
      </p:pic>
    </p:spTree>
    <p:extLst>
      <p:ext uri="{BB962C8B-B14F-4D97-AF65-F5344CB8AC3E}">
        <p14:creationId xmlns:p14="http://schemas.microsoft.com/office/powerpoint/2010/main" val="3844439036"/>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EFCE2166-F631-454D-A08D-F33CC4EF5A28}"/>
              </a:ext>
            </a:extLst>
          </p:cNvPr>
          <p:cNvPicPr>
            <a:picLocks noChangeAspect="1"/>
          </p:cNvPicPr>
          <p:nvPr/>
        </p:nvPicPr>
        <p:blipFill>
          <a:blip r:embed="rId3"/>
          <a:stretch>
            <a:fillRect/>
          </a:stretch>
        </p:blipFill>
        <p:spPr>
          <a:xfrm>
            <a:off x="4251722" y="0"/>
            <a:ext cx="7940278" cy="6858000"/>
          </a:xfrm>
          <a:prstGeom prst="rect">
            <a:avLst/>
          </a:prstGeom>
        </p:spPr>
      </p:pic>
      <p:sp>
        <p:nvSpPr>
          <p:cNvPr id="3" name="Title 1">
            <a:extLst>
              <a:ext uri="{FF2B5EF4-FFF2-40B4-BE49-F238E27FC236}">
                <a16:creationId xmlns:a16="http://schemas.microsoft.com/office/drawing/2014/main" id="{018826F9-0A08-4652-9F00-04BFD5FF134F}"/>
              </a:ext>
            </a:extLst>
          </p:cNvPr>
          <p:cNvSpPr txBox="1">
            <a:spLocks/>
          </p:cNvSpPr>
          <p:nvPr/>
        </p:nvSpPr>
        <p:spPr>
          <a:xfrm>
            <a:off x="192024" y="267589"/>
            <a:ext cx="3413527" cy="1325563"/>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Consolas" panose="020B0609020204030204" pitchFamily="49" charset="0"/>
                <a:ea typeface="+mj-ea"/>
                <a:cs typeface="+mj-cs"/>
              </a:defRPr>
            </a:lvl1pPr>
          </a:lstStyle>
          <a:p>
            <a:r>
              <a:rPr lang="en-US" dirty="0"/>
              <a:t>T</a:t>
            </a:r>
            <a:r>
              <a:rPr lang="en-US" baseline="-25000" dirty="0"/>
              <a:t>c</a:t>
            </a:r>
            <a:r>
              <a:rPr lang="en-US" dirty="0"/>
              <a:t> doubled</a:t>
            </a:r>
          </a:p>
        </p:txBody>
      </p:sp>
    </p:spTree>
    <p:extLst>
      <p:ext uri="{BB962C8B-B14F-4D97-AF65-F5344CB8AC3E}">
        <p14:creationId xmlns:p14="http://schemas.microsoft.com/office/powerpoint/2010/main" val="65869320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3E85957-01FF-4F55-B8F9-E8A54EE1FCEA}"/>
              </a:ext>
            </a:extLst>
          </p:cNvPr>
          <p:cNvSpPr>
            <a:spLocks noGrp="1"/>
          </p:cNvSpPr>
          <p:nvPr>
            <p:ph idx="1"/>
          </p:nvPr>
        </p:nvSpPr>
        <p:spPr/>
        <p:txBody>
          <a:bodyPr/>
          <a:lstStyle/>
          <a:p>
            <a:r>
              <a:rPr lang="en-US" dirty="0"/>
              <a:t>Observed data are necessary for calibration</a:t>
            </a:r>
          </a:p>
          <a:p>
            <a:pPr lvl="1"/>
            <a:r>
              <a:rPr lang="en-US" dirty="0"/>
              <a:t>USGS stream gages</a:t>
            </a:r>
          </a:p>
          <a:p>
            <a:pPr lvl="1"/>
            <a:r>
              <a:rPr lang="en-US" dirty="0"/>
              <a:t>Snow observations or models</a:t>
            </a:r>
          </a:p>
          <a:p>
            <a:pPr lvl="1"/>
            <a:r>
              <a:rPr lang="en-US" dirty="0"/>
              <a:t>Evaporation data</a:t>
            </a:r>
          </a:p>
        </p:txBody>
      </p:sp>
      <p:sp>
        <p:nvSpPr>
          <p:cNvPr id="2" name="Title 1">
            <a:extLst>
              <a:ext uri="{FF2B5EF4-FFF2-40B4-BE49-F238E27FC236}">
                <a16:creationId xmlns:a16="http://schemas.microsoft.com/office/drawing/2014/main" id="{C05DF556-BF32-429B-B0F5-E0FB61AF5394}"/>
              </a:ext>
            </a:extLst>
          </p:cNvPr>
          <p:cNvSpPr>
            <a:spLocks noGrp="1"/>
          </p:cNvSpPr>
          <p:nvPr>
            <p:ph type="title"/>
          </p:nvPr>
        </p:nvSpPr>
        <p:spPr/>
        <p:txBody>
          <a:bodyPr/>
          <a:lstStyle/>
          <a:p>
            <a:r>
              <a:rPr lang="en-US" dirty="0"/>
              <a:t>Observed Data</a:t>
            </a:r>
          </a:p>
        </p:txBody>
      </p:sp>
      <p:pic>
        <p:nvPicPr>
          <p:cNvPr id="4" name="Picture 3">
            <a:extLst>
              <a:ext uri="{FF2B5EF4-FFF2-40B4-BE49-F238E27FC236}">
                <a16:creationId xmlns:a16="http://schemas.microsoft.com/office/drawing/2014/main" id="{0F8125A9-951F-461C-891D-9A579A4C9606}"/>
              </a:ext>
            </a:extLst>
          </p:cNvPr>
          <p:cNvPicPr>
            <a:picLocks noChangeAspect="1"/>
          </p:cNvPicPr>
          <p:nvPr/>
        </p:nvPicPr>
        <p:blipFill>
          <a:blip r:embed="rId3"/>
          <a:stretch>
            <a:fillRect/>
          </a:stretch>
        </p:blipFill>
        <p:spPr>
          <a:xfrm>
            <a:off x="8687100" y="2168525"/>
            <a:ext cx="3238500" cy="4324350"/>
          </a:xfrm>
          <a:prstGeom prst="rect">
            <a:avLst/>
          </a:prstGeom>
        </p:spPr>
      </p:pic>
    </p:spTree>
    <p:extLst>
      <p:ext uri="{BB962C8B-B14F-4D97-AF65-F5344CB8AC3E}">
        <p14:creationId xmlns:p14="http://schemas.microsoft.com/office/powerpoint/2010/main" val="402264055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47588693-630C-45B9-B10A-790336396B9A}"/>
              </a:ext>
            </a:extLst>
          </p:cNvPr>
          <p:cNvSpPr>
            <a:spLocks noGrp="1"/>
          </p:cNvSpPr>
          <p:nvPr>
            <p:ph idx="1"/>
          </p:nvPr>
        </p:nvSpPr>
        <p:spPr/>
        <p:txBody>
          <a:bodyPr/>
          <a:lstStyle/>
          <a:p>
            <a:r>
              <a:rPr lang="en-US" dirty="0"/>
              <a:t>Basin model parameters</a:t>
            </a:r>
          </a:p>
          <a:p>
            <a:pPr lvl="1"/>
            <a:r>
              <a:rPr lang="en-US" dirty="0"/>
              <a:t>Subbasins</a:t>
            </a:r>
          </a:p>
          <a:p>
            <a:pPr lvl="1"/>
            <a:r>
              <a:rPr lang="en-US" dirty="0"/>
              <a:t>Reaches</a:t>
            </a:r>
          </a:p>
          <a:p>
            <a:pPr lvl="1"/>
            <a:r>
              <a:rPr lang="en-US" dirty="0"/>
              <a:t>Reservoirs/diversions</a:t>
            </a:r>
          </a:p>
          <a:p>
            <a:pPr lvl="1"/>
            <a:r>
              <a:rPr lang="en-US" dirty="0"/>
              <a:t>Snowmelt</a:t>
            </a:r>
          </a:p>
          <a:p>
            <a:endParaRPr lang="en-US" dirty="0"/>
          </a:p>
          <a:p>
            <a:r>
              <a:rPr lang="en-US" dirty="0"/>
              <a:t>Met model parameters</a:t>
            </a:r>
          </a:p>
          <a:p>
            <a:pPr lvl="1"/>
            <a:r>
              <a:rPr lang="en-US" dirty="0"/>
              <a:t>ET</a:t>
            </a:r>
          </a:p>
        </p:txBody>
      </p:sp>
      <p:sp>
        <p:nvSpPr>
          <p:cNvPr id="2" name="Title 1">
            <a:extLst>
              <a:ext uri="{FF2B5EF4-FFF2-40B4-BE49-F238E27FC236}">
                <a16:creationId xmlns:a16="http://schemas.microsoft.com/office/drawing/2014/main" id="{0CF51490-7C86-4141-8513-DC4E541B00CF}"/>
              </a:ext>
            </a:extLst>
          </p:cNvPr>
          <p:cNvSpPr>
            <a:spLocks noGrp="1"/>
          </p:cNvSpPr>
          <p:nvPr>
            <p:ph type="title"/>
          </p:nvPr>
        </p:nvSpPr>
        <p:spPr/>
        <p:txBody>
          <a:bodyPr/>
          <a:lstStyle/>
          <a:p>
            <a:r>
              <a:rPr lang="en-US" dirty="0"/>
              <a:t>HMS Calibration</a:t>
            </a:r>
          </a:p>
        </p:txBody>
      </p:sp>
      <p:pic>
        <p:nvPicPr>
          <p:cNvPr id="4" name="Picture 3">
            <a:extLst>
              <a:ext uri="{FF2B5EF4-FFF2-40B4-BE49-F238E27FC236}">
                <a16:creationId xmlns:a16="http://schemas.microsoft.com/office/drawing/2014/main" id="{3946981A-9BCE-44A5-AA4A-C6D2A28A0A97}"/>
              </a:ext>
            </a:extLst>
          </p:cNvPr>
          <p:cNvPicPr>
            <a:picLocks noChangeAspect="1"/>
          </p:cNvPicPr>
          <p:nvPr/>
        </p:nvPicPr>
        <p:blipFill>
          <a:blip r:embed="rId3"/>
          <a:stretch>
            <a:fillRect/>
          </a:stretch>
        </p:blipFill>
        <p:spPr>
          <a:xfrm>
            <a:off x="6388867" y="2103575"/>
            <a:ext cx="4964933" cy="2667208"/>
          </a:xfrm>
          <a:prstGeom prst="rect">
            <a:avLst/>
          </a:prstGeom>
        </p:spPr>
      </p:pic>
    </p:spTree>
    <p:extLst>
      <p:ext uri="{BB962C8B-B14F-4D97-AF65-F5344CB8AC3E}">
        <p14:creationId xmlns:p14="http://schemas.microsoft.com/office/powerpoint/2010/main" val="2104317265"/>
      </p:ext>
    </p:extLst>
  </p:cSld>
  <p:clrMapOvr>
    <a:masterClrMapping/>
  </p:clrMapOvr>
</p:sld>
</file>

<file path=ppt/theme/theme1.xml><?xml version="1.0" encoding="utf-8"?>
<a:theme xmlns:a="http://schemas.openxmlformats.org/drawingml/2006/main" name="H&amp;S 2025 DARK">
  <a:themeElements>
    <a:clrScheme name="Office 2013 - 2022 Theme">
      <a:dk1>
        <a:sysClr val="windowText" lastClr="000000"/>
      </a:dk1>
      <a:lt1>
        <a:sysClr val="window" lastClr="FFFFFF"/>
      </a:lt1>
      <a:dk2>
        <a:srgbClr val="44546A"/>
      </a:dk2>
      <a:lt2>
        <a:srgbClr val="E7E6E6"/>
      </a:lt2>
      <a:accent1>
        <a:srgbClr val="29AF8C"/>
      </a:accent1>
      <a:accent2>
        <a:srgbClr val="97BE49"/>
      </a:accent2>
      <a:accent3>
        <a:srgbClr val="3D9CCC"/>
      </a:accent3>
      <a:accent4>
        <a:srgbClr val="7C60C6"/>
      </a:accent4>
      <a:accent5>
        <a:srgbClr val="C9492C"/>
      </a:accent5>
      <a:accent6>
        <a:srgbClr val="D58C2E"/>
      </a:accent6>
      <a:hlink>
        <a:srgbClr val="0563C1"/>
      </a:hlink>
      <a:folHlink>
        <a:srgbClr val="954F72"/>
      </a:folHlink>
    </a:clrScheme>
    <a:fontScheme name="Office 2013 - 2022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2013 - 2022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ExampleSlides_HSTemplate.pptx" id="{92009FF7-A608-44DC-9E57-40E08F8B713E}" vid="{172A4CDA-0597-465E-AF1E-E55197EB19D3}"/>
    </a:ext>
  </a:extLst>
</a:theme>
</file>

<file path=ppt/theme/theme2.xml><?xml version="1.0" encoding="utf-8"?>
<a:theme xmlns:a="http://schemas.openxmlformats.org/drawingml/2006/main" name="H&amp;S 2025 LIGHT">
  <a:themeElements>
    <a:clrScheme name="Office 2013 - 2022 Theme">
      <a:dk1>
        <a:sysClr val="windowText" lastClr="000000"/>
      </a:dk1>
      <a:lt1>
        <a:sysClr val="window" lastClr="FFFFFF"/>
      </a:lt1>
      <a:dk2>
        <a:srgbClr val="44546A"/>
      </a:dk2>
      <a:lt2>
        <a:srgbClr val="E7E6E6"/>
      </a:lt2>
      <a:accent1>
        <a:srgbClr val="29AF8C"/>
      </a:accent1>
      <a:accent2>
        <a:srgbClr val="97BE49"/>
      </a:accent2>
      <a:accent3>
        <a:srgbClr val="3D9CCC"/>
      </a:accent3>
      <a:accent4>
        <a:srgbClr val="7C60C6"/>
      </a:accent4>
      <a:accent5>
        <a:srgbClr val="C9492C"/>
      </a:accent5>
      <a:accent6>
        <a:srgbClr val="D58C2E"/>
      </a:accent6>
      <a:hlink>
        <a:srgbClr val="0563C1"/>
      </a:hlink>
      <a:folHlink>
        <a:srgbClr val="954F72"/>
      </a:folHlink>
    </a:clrScheme>
    <a:fontScheme name="Office 2013 - 2022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2013 - 2022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ExampleSlides_HSTemplate.pptx" id="{92009FF7-A608-44DC-9E57-40E08F8B713E}" vid="{07AF43F0-9EC3-4E79-8D68-13A3FD1FA8D1}"/>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ExampleSlides_HSTemplate</Template>
  <TotalTime>13826</TotalTime>
  <Words>9342</Words>
  <Application>Microsoft Office PowerPoint</Application>
  <PresentationFormat>Widescreen</PresentationFormat>
  <Paragraphs>783</Paragraphs>
  <Slides>78</Slides>
  <Notes>78</Notes>
  <HiddenSlides>6</HiddenSlides>
  <MMClips>0</MMClips>
  <ScaleCrop>false</ScaleCrop>
  <HeadingPairs>
    <vt:vector size="6" baseType="variant">
      <vt:variant>
        <vt:lpstr>Fonts Used</vt:lpstr>
      </vt:variant>
      <vt:variant>
        <vt:i4>8</vt:i4>
      </vt:variant>
      <vt:variant>
        <vt:lpstr>Theme</vt:lpstr>
      </vt:variant>
      <vt:variant>
        <vt:i4>2</vt:i4>
      </vt:variant>
      <vt:variant>
        <vt:lpstr>Slide Titles</vt:lpstr>
      </vt:variant>
      <vt:variant>
        <vt:i4>78</vt:i4>
      </vt:variant>
    </vt:vector>
  </HeadingPairs>
  <TitlesOfParts>
    <vt:vector size="88" baseType="lpstr">
      <vt:lpstr>Arial</vt:lpstr>
      <vt:lpstr>Bangers</vt:lpstr>
      <vt:lpstr>Barlow Condensed</vt:lpstr>
      <vt:lpstr>Calibri</vt:lpstr>
      <vt:lpstr>Cambria Math</vt:lpstr>
      <vt:lpstr>Consolas</vt:lpstr>
      <vt:lpstr>Lato</vt:lpstr>
      <vt:lpstr>Times-Roman</vt:lpstr>
      <vt:lpstr>H&amp;S 2025 DARK</vt:lpstr>
      <vt:lpstr>H&amp;S 2025 LIGHT</vt:lpstr>
      <vt:lpstr>Model Calibration</vt:lpstr>
      <vt:lpstr>Outline</vt:lpstr>
      <vt:lpstr>Calibration Theory</vt:lpstr>
      <vt:lpstr>Hydrologic Modeling</vt:lpstr>
      <vt:lpstr>Hydrologic Modeling</vt:lpstr>
      <vt:lpstr>What is Calibration?</vt:lpstr>
      <vt:lpstr>Why Calibrate?</vt:lpstr>
      <vt:lpstr>Observed Data</vt:lpstr>
      <vt:lpstr>HMS Calibration</vt:lpstr>
      <vt:lpstr>Model Parameters</vt:lpstr>
      <vt:lpstr>Calibration Process</vt:lpstr>
      <vt:lpstr>Initial Parameter Estimates</vt:lpstr>
      <vt:lpstr>Adjustment of Parameters</vt:lpstr>
      <vt:lpstr>Assessment of Agreement</vt:lpstr>
      <vt:lpstr>Validation</vt:lpstr>
      <vt:lpstr>Calibration Strategies</vt:lpstr>
      <vt:lpstr>Objectives</vt:lpstr>
      <vt:lpstr>Setting Initial  Model Parameters</vt:lpstr>
      <vt:lpstr>PowerPoint Presentation</vt:lpstr>
      <vt:lpstr>PowerPoint Presentation</vt:lpstr>
      <vt:lpstr>PowerPoint Presentation</vt:lpstr>
      <vt:lpstr>Initial Model Parameters - Transform</vt:lpstr>
      <vt:lpstr>Initial Model Parameters - Baseflow</vt:lpstr>
      <vt:lpstr>Initial Model Parameters - Routing</vt:lpstr>
      <vt:lpstr>Calibration Metrics</vt:lpstr>
      <vt:lpstr>Setting  Calibration Goals</vt:lpstr>
      <vt:lpstr>Statistics – Performance Ratings</vt:lpstr>
      <vt:lpstr>PowerPoint Presentation</vt:lpstr>
      <vt:lpstr>PowerPoint Presentation</vt:lpstr>
      <vt:lpstr>PowerPoint Presentation</vt:lpstr>
      <vt:lpstr>PowerPoint Presentation</vt:lpstr>
      <vt:lpstr>PowerPoint Presentation</vt:lpstr>
      <vt:lpstr>Reporting Model Performance (flow)</vt:lpstr>
      <vt:lpstr>Takeaways</vt:lpstr>
      <vt:lpstr>Parameter Impacts</vt:lpstr>
      <vt:lpstr>Parameter Impacts</vt:lpstr>
      <vt:lpstr>Experimental Control</vt:lpstr>
      <vt:lpstr>PowerPoint Presentation</vt:lpstr>
      <vt:lpstr>PowerPoint Presentation</vt:lpstr>
      <vt:lpstr>When to Change Initial Deficit?</vt:lpstr>
      <vt:lpstr>PowerPoint Presentation</vt:lpstr>
      <vt:lpstr>When to Change Constant Rate?</vt:lpstr>
      <vt:lpstr>PowerPoint Presentation</vt:lpstr>
      <vt:lpstr>When to Change Tc?</vt:lpstr>
      <vt:lpstr>PowerPoint Presentation</vt:lpstr>
      <vt:lpstr>PowerPoint Presentation</vt:lpstr>
      <vt:lpstr>When to Change R?</vt:lpstr>
      <vt:lpstr>Baseflow</vt:lpstr>
      <vt:lpstr>PowerPoint Presentation</vt:lpstr>
      <vt:lpstr>When to Change Baseflow?</vt:lpstr>
      <vt:lpstr>Setting  Computation Points</vt:lpstr>
      <vt:lpstr>PowerPoint Presentation</vt:lpstr>
      <vt:lpstr>PowerPoint Presentation</vt:lpstr>
      <vt:lpstr>PowerPoint Presentation</vt:lpstr>
      <vt:lpstr>PowerPoint Presentation</vt:lpstr>
      <vt:lpstr>PowerPoint Presentation</vt:lpstr>
      <vt:lpstr>PowerPoint Presentation</vt:lpstr>
      <vt:lpstr>Summary Tables &amp; Metrics</vt:lpstr>
      <vt:lpstr>PowerPoint Presentation</vt:lpstr>
      <vt:lpstr>PowerPoint Presentation</vt:lpstr>
      <vt:lpstr>PowerPoint Presentation</vt:lpstr>
      <vt:lpstr>PowerPoint Presentation</vt:lpstr>
      <vt:lpstr>Calibration Summary Results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Takeaways</vt:lpstr>
      <vt:lpstr>Parameter Regression</vt:lpstr>
      <vt:lpstr>Initial Model Parameters – ET &amp; Snow</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Karlovits, Gregory S CIV USARMY CEIWR (USA)</dc:creator>
  <cp:lastModifiedBy>Davis, Alexander J (Alex) CIV USARMY CEIWR (USA)</cp:lastModifiedBy>
  <cp:revision>57</cp:revision>
  <cp:lastPrinted>2026-06-22T17:28:36Z</cp:lastPrinted>
  <dcterms:created xsi:type="dcterms:W3CDTF">2022-02-24T15:47:34Z</dcterms:created>
  <dcterms:modified xsi:type="dcterms:W3CDTF">2026-07-08T15:46:56Z</dcterms:modified>
</cp:coreProperties>
</file>