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6" r:id="rId3"/>
    <p:sldMasterId id="2147483736" r:id="rId4"/>
  </p:sldMasterIdLst>
  <p:notesMasterIdLst>
    <p:notesMasterId r:id="rId20"/>
  </p:notesMasterIdLst>
  <p:handoutMasterIdLst>
    <p:handoutMasterId r:id="rId21"/>
  </p:handoutMasterIdLst>
  <p:sldIdLst>
    <p:sldId id="360" r:id="rId5"/>
    <p:sldId id="331" r:id="rId6"/>
    <p:sldId id="390" r:id="rId7"/>
    <p:sldId id="387" r:id="rId8"/>
    <p:sldId id="389" r:id="rId9"/>
    <p:sldId id="391" r:id="rId10"/>
    <p:sldId id="392" r:id="rId11"/>
    <p:sldId id="393" r:id="rId12"/>
    <p:sldId id="388" r:id="rId13"/>
    <p:sldId id="395" r:id="rId14"/>
    <p:sldId id="396" r:id="rId15"/>
    <p:sldId id="398" r:id="rId16"/>
    <p:sldId id="397" r:id="rId17"/>
    <p:sldId id="399" r:id="rId18"/>
    <p:sldId id="400" r:id="rId19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F61AA48-59EE-4BF7-864D-5C679691F4FD}">
          <p14:sldIdLst>
            <p14:sldId id="360"/>
            <p14:sldId id="331"/>
            <p14:sldId id="390"/>
            <p14:sldId id="387"/>
            <p14:sldId id="389"/>
            <p14:sldId id="391"/>
            <p14:sldId id="392"/>
            <p14:sldId id="393"/>
            <p14:sldId id="388"/>
            <p14:sldId id="395"/>
            <p14:sldId id="396"/>
            <p14:sldId id="398"/>
            <p14:sldId id="397"/>
            <p14:sldId id="399"/>
            <p14:sldId id="40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1" autoAdjust="0"/>
    <p:restoredTop sz="78239" autoAdjust="0"/>
  </p:normalViewPr>
  <p:slideViewPr>
    <p:cSldViewPr snapToGrid="0">
      <p:cViewPr varScale="1">
        <p:scale>
          <a:sx n="74" d="100"/>
          <a:sy n="74" d="100"/>
        </p:scale>
        <p:origin x="998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9" d="100"/>
          <a:sy n="119" d="100"/>
        </p:scale>
        <p:origin x="489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DBC19-9386-4735-982C-A951C67C6E9A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L - 1.5/369/Fleming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1623C-2997-46D1-8F4C-B68E2F833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83459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D3A0D35E-CA77-405F-A37E-D4616A7E426C}" type="datetimeFigureOut">
              <a:rPr lang="en-US" smtClean="0"/>
              <a:t>1/20/2021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16E1912A-B902-460F-99AC-A8ECA3C8C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667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um/latest/shared-component-data/time-series-data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1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add a time-series data entry manually, you must first create a Time Window for the data. </a:t>
            </a:r>
          </a:p>
          <a:p>
            <a:r>
              <a:rPr lang="en-US" dirty="0"/>
              <a:t>Right-click on the gage &gt; Create Time Window</a:t>
            </a:r>
          </a:p>
          <a:p>
            <a:r>
              <a:rPr lang="en-US" dirty="0"/>
              <a:t>Populate Add Time-Series Data Time Window Box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Highlight the time window to enable the Manual Time Entry Table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682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manual entry table behaves much like a spreadsheet. It is very easy to copy-and-paste from other applications like Excel to populate your time series data entry.</a:t>
            </a:r>
          </a:p>
          <a:p>
            <a:endParaRPr lang="en-US" dirty="0"/>
          </a:p>
          <a:p>
            <a:r>
              <a:rPr lang="en-US" dirty="0"/>
              <a:t>On the main tab, you must specify the units &amp; time interval that you are entering for manual entry.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336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Fill… feature offers several advanced functions such as interpolating/filling in missing values.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5404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Linking time series data directly to an HEC-DSS record is convenient when the time-series data already exists and you want to link it to the HMS model. </a:t>
            </a:r>
          </a:p>
          <a:p>
            <a:r>
              <a:rPr lang="en-US" dirty="0"/>
              <a:t>To do this, Simply point HMS to the correct DSS-File and Pathname to link the data to the time-series gage within HMS.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62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85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 Series Data are observations of a hydrometeorological variable that are indexed by time.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Frequently, time-series data are used as boundary conditions for a hydrologic simulation.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Shown here is the Time-Series Data Manager, available by selecting Component &gt; Time-Series Data Manager in the main window toolbar.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Manager lists each type of Time-Series Data that are available in HMS. The Manager also allows the user to create a new Time-Series Component or create/rename/delete existing ones. 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24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Common examples of time-series data include daily average streamflow, fifteen-minute precipitation gage observations, hourly surface temperature measurements and more.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full list of time-series data that HMS can use is available in the user’s manual linked here: </a:t>
            </a:r>
            <a:r>
              <a:rPr lang="en-US" dirty="0">
                <a:hlinkClick r:id="rId3"/>
              </a:rPr>
              <a:t>https://www.hec.usace.army.mil/confluence/hmsdocs/hmsum/latest/shared-component-data/time-series-data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84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 is an example of Time-Series Data with a Discharge Gage. 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table on the left is one view that HMS offers of Time-Series Data. It includes the time and value of the parameter.</a:t>
            </a:r>
          </a:p>
          <a:p>
            <a:endParaRPr lang="en-US" dirty="0"/>
          </a:p>
          <a:p>
            <a:r>
              <a:rPr lang="en-US" dirty="0"/>
              <a:t>The graph on the right is the other HMS view of Time-Series components. It plots the timestamp (Date) on the x-axis and the value of the parameter on the y-axis.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22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 is another example of Time-Series Data with a Precipitation Gage</a:t>
            </a: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Again, the table on the left is one view that HMS offers of Time-Series Data. It includes the time and value of the parameter.</a:t>
            </a:r>
          </a:p>
          <a:p>
            <a:endParaRPr lang="en-US" dirty="0"/>
          </a:p>
          <a:p>
            <a:r>
              <a:rPr lang="en-US" dirty="0"/>
              <a:t>The graph on the right is the other HMS view of Time-Series components. It plots the timestamp (Date) on the x-axis and the value of the parameter on the y-axis.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59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two paths to creating new Time-Series Data Components.</a:t>
            </a:r>
          </a:p>
          <a:p>
            <a:endParaRPr lang="en-US" dirty="0"/>
          </a:p>
          <a:p>
            <a:r>
              <a:rPr lang="en-US" dirty="0"/>
              <a:t>The first is to use the Create Component &gt; Time-Series Data… menu option. You will then be prompted with a window that asks for a name, a description and a data type. Select the data type first, then enter a name and description. As long as the name is unique for the data type, you can select Create and a new Time-Series Data Component will be created.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4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second path to creating a time series component is to use the Time-Series Manager menu option. A window will open that allows you to see all of the Time-Series Components that have been created for each type. Select the type of interest in the top menu, and the window will show all the Time-Series Components of that type that have been created, if any. To create a new one, select the New… button and then you will get a window like the lower left.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58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an overview of the options available within the Time-Series Data Manager.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58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the time-series data gage is created, the time-series data must then be linked to the gage.</a:t>
            </a:r>
          </a:p>
          <a:p>
            <a:r>
              <a:rPr lang="en-US" dirty="0"/>
              <a:t>Time Series Data can be populated within HMS in one of two ways—manually (by copy/pasting data directly into the HMS time-series table) or by linking the time-series record from an existing DSS-file.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E1912A-B902-460F-99AC-A8ECA3C8CF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81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901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960" y="312420"/>
            <a:ext cx="843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106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2200" y="152407"/>
            <a:ext cx="2870200" cy="5973763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" y="152407"/>
            <a:ext cx="84074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2678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DC64-74E0-4A49-9888-596225480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92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031BD-0E64-4A86-9567-1E14D3A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68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56DF7-367E-4811-9330-C007CC42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31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03D6C-86EA-469A-A1ED-623BCE881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7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79902-D6AF-40F8-AC34-14AC154F5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01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94631-A7C0-40A3-90C7-BFD6F6F83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42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CD627-44FF-47A1-8CF2-DCEAA241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63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6EF66-862A-4D1C-AE83-5C85B6C6A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280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960" y="312420"/>
            <a:ext cx="843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289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A792-5A51-42A6-A3C0-D1ADEBB7B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54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E95-B06E-4192-B107-53B768011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37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211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211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FB03-3883-4F24-8E9C-8EB611F4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57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6863-7EE6-4B0E-9108-A07C7B5C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41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6" y="609320"/>
            <a:ext cx="1036396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6" y="1980640"/>
            <a:ext cx="10363969" cy="411536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524000" y="6248400"/>
            <a:ext cx="2540000" cy="45720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515" y="6464746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Hydrologic Engineering Center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01077-D47B-435A-A83A-525621D4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26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257175" indent="0" algn="ctr">
              <a:buNone/>
              <a:defRPr/>
            </a:lvl2pPr>
            <a:lvl3pPr marL="514350" indent="0" algn="ctr">
              <a:buNone/>
              <a:defRPr/>
            </a:lvl3pPr>
            <a:lvl4pPr marL="771525" indent="0" algn="ctr">
              <a:buNone/>
              <a:defRPr/>
            </a:lvl4pPr>
            <a:lvl5pPr marL="1028700" indent="0" algn="ctr">
              <a:buNone/>
              <a:defRPr/>
            </a:lvl5pPr>
            <a:lvl6pPr marL="1285875" indent="0" algn="ctr">
              <a:buNone/>
              <a:defRPr/>
            </a:lvl6pPr>
            <a:lvl7pPr marL="1543050" indent="0" algn="ctr">
              <a:buNone/>
              <a:defRPr/>
            </a:lvl7pPr>
            <a:lvl8pPr marL="1800225" indent="0" algn="ctr">
              <a:buNone/>
              <a:defRPr/>
            </a:lvl8pPr>
            <a:lvl9pPr marL="20574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3DC64-74E0-4A49-9888-596225480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042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031BD-0E64-4A86-9567-1E14D3ADF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08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56DF7-367E-4811-9330-C007CC427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242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03D6C-86EA-469A-A1ED-623BCE881F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3443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79902-D6AF-40F8-AC34-14AC154F5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26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4342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94631-A7C0-40A3-90C7-BFD6F6F83E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372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CD627-44FF-47A1-8CF2-DCEAA241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407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6EF66-862A-4D1C-AE83-5C85B6C6A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311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8A792-5A51-42A6-A3C0-D1ADEBB7B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50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21AE95-B06E-4192-B107-53B768011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621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211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2117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FB03-3883-4F24-8E9C-8EB611F430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58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6863-7EE6-4B0E-9108-A07C7B5CB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77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6" y="609320"/>
            <a:ext cx="1036396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6" y="1980640"/>
            <a:ext cx="10363969" cy="411536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xfrm>
            <a:off x="1524000" y="6248400"/>
            <a:ext cx="2540000" cy="457200"/>
          </a:xfrm>
          <a:prstGeom prst="rect">
            <a:avLst/>
          </a:prstGeom>
        </p:spPr>
        <p:txBody>
          <a:bodyPr lIns="82058" tIns="41029" rIns="82058" bIns="41029"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515" y="6464746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Hydrologic Engineering Center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8768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01077-D47B-435A-A83A-525621D4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82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3201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5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960" y="312420"/>
            <a:ext cx="843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38155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882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0894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7506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866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311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8985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9986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69598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6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987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960" y="312420"/>
            <a:ext cx="843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2592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862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671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273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4059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2025" b="1">
          <a:solidFill>
            <a:schemeClr val="tx2"/>
          </a:solidFill>
          <a:latin typeface="Arial" charset="0"/>
        </a:defRPr>
      </a:lvl9pPr>
    </p:titleStyle>
    <p:bodyStyle>
      <a:lvl1pPr marL="192881" indent="-192881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0000"/>
        </a:spcBef>
        <a:spcAft>
          <a:spcPct val="0"/>
        </a:spcAft>
        <a:buChar char="–"/>
        <a:defRPr sz="1575">
          <a:solidFill>
            <a:schemeClr val="tx1"/>
          </a:solidFill>
          <a:latin typeface="+mn-lt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Char char="–"/>
        <a:defRPr sz="1125">
          <a:solidFill>
            <a:schemeClr val="tx1"/>
          </a:solidFill>
          <a:latin typeface="+mn-lt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har char="»"/>
        <a:defRPr sz="112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" descr="ppt_camo_bkgrnd-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76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788"/>
            </a:lvl1pPr>
          </a:lstStyle>
          <a:p>
            <a:pPr>
              <a:defRPr/>
            </a:pPr>
            <a:fld id="{0CED5C43-70EF-4DA6-A1CB-97EBE1336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8" descr="USACE_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672238" y="5638807"/>
            <a:ext cx="101176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297338" y="6340479"/>
            <a:ext cx="3475567" cy="12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en-US" sz="788" b="1"/>
              <a:t>BUILDING STRONG</a:t>
            </a:r>
            <a:r>
              <a:rPr lang="en-US" sz="788" b="1" baseline="-25000"/>
              <a:t>®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609600" y="6248400"/>
            <a:ext cx="1097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206726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5pPr>
      <a:lvl6pPr marL="25717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6pPr>
      <a:lvl7pPr marL="51435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7pPr>
      <a:lvl8pPr marL="77152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8pPr>
      <a:lvl9pPr marL="102870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9pPr>
    </p:titleStyle>
    <p:bodyStyle>
      <a:lvl1pPr marL="192881" indent="-19288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1575">
          <a:solidFill>
            <a:schemeClr val="tx1"/>
          </a:solidFill>
          <a:latin typeface="+mn-lt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1125">
          <a:solidFill>
            <a:schemeClr val="tx1"/>
          </a:solidFill>
          <a:latin typeface="+mn-lt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" descr="ppt_camo_bkgrnd-0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 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1381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5pPr>
      <a:lvl6pPr marL="25717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6pPr>
      <a:lvl7pPr marL="51435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7pPr>
      <a:lvl8pPr marL="771525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8pPr>
      <a:lvl9pPr marL="1028700" algn="ctr" rtl="0" eaLnBrk="1" fontAlgn="base" hangingPunct="1">
        <a:spcBef>
          <a:spcPct val="0"/>
        </a:spcBef>
        <a:spcAft>
          <a:spcPct val="0"/>
        </a:spcAft>
        <a:defRPr sz="2475">
          <a:solidFill>
            <a:schemeClr val="tx2"/>
          </a:solidFill>
          <a:latin typeface="Arial" charset="0"/>
        </a:defRPr>
      </a:lvl9pPr>
    </p:titleStyle>
    <p:bodyStyle>
      <a:lvl1pPr marL="192881" indent="-19288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rtl="0" eaLnBrk="1" fontAlgn="base" hangingPunct="1">
        <a:spcBef>
          <a:spcPct val="20000"/>
        </a:spcBef>
        <a:spcAft>
          <a:spcPct val="0"/>
        </a:spcAft>
        <a:buSzPct val="75000"/>
        <a:buFont typeface="Arial" charset="0"/>
        <a:buChar char="►"/>
        <a:defRPr sz="1575">
          <a:solidFill>
            <a:schemeClr val="tx1"/>
          </a:solidFill>
          <a:latin typeface="+mn-lt"/>
        </a:defRPr>
      </a:lvl2pPr>
      <a:lvl3pPr marL="642938" indent="-128588" algn="l" rtl="0" eaLnBrk="1" fontAlgn="base" hangingPunct="1">
        <a:spcBef>
          <a:spcPct val="20000"/>
        </a:spcBef>
        <a:spcAft>
          <a:spcPct val="0"/>
        </a:spcAft>
        <a:buChar char="•"/>
        <a:defRPr sz="1350">
          <a:solidFill>
            <a:schemeClr val="tx1"/>
          </a:solidFill>
          <a:latin typeface="+mn-lt"/>
        </a:defRPr>
      </a:lvl3pPr>
      <a:lvl4pPr marL="900113" indent="-128588" algn="l" rtl="0" eaLnBrk="1" fontAlgn="base" hangingPunct="1">
        <a:spcBef>
          <a:spcPct val="20000"/>
        </a:spcBef>
        <a:spcAft>
          <a:spcPct val="0"/>
        </a:spcAft>
        <a:buSzPct val="75000"/>
        <a:buFont typeface="Wingdings 3" pitchFamily="18" charset="2"/>
        <a:buChar char="w"/>
        <a:defRPr sz="1125">
          <a:solidFill>
            <a:schemeClr val="tx1"/>
          </a:solidFill>
          <a:latin typeface="+mn-lt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¡"/>
        <a:defRPr sz="112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23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um/latest/shared-component-data/time-series-data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ec.usace.army.mil/confluence/hmsdocs/hmsum/latest/shared-component-data/time-series-dat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4200" b="1" spc="-38" dirty="0"/>
              <a:t>HEC-HMS </a:t>
            </a:r>
            <a:br>
              <a:rPr lang="en-US" sz="4200" b="1" spc="-38" dirty="0"/>
            </a:br>
            <a:r>
              <a:rPr lang="en-US" sz="4200" b="1" spc="-38" dirty="0"/>
              <a:t>Shared Data Components:</a:t>
            </a:r>
            <a:br>
              <a:rPr lang="en-US" sz="4200" b="1" spc="-38" dirty="0"/>
            </a:br>
            <a:r>
              <a:rPr lang="en-US" sz="4200" b="1" spc="-38" dirty="0"/>
              <a:t>Time-Series</a:t>
            </a:r>
          </a:p>
        </p:txBody>
      </p:sp>
      <p:sp>
        <p:nvSpPr>
          <p:cNvPr id="15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b="1" dirty="0"/>
              <a:t>Emily Moe, P.E.</a:t>
            </a:r>
          </a:p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dirty="0"/>
              <a:t>St. Paul District</a:t>
            </a:r>
          </a:p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dirty="0"/>
              <a:t>U.S. Army Corps of Engineers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EB8F3B-7506-4423-99F2-A1EAC6FF76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t="6553" r="9459"/>
          <a:stretch/>
        </p:blipFill>
        <p:spPr>
          <a:xfrm>
            <a:off x="4259766" y="10"/>
            <a:ext cx="793071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94AD2B-2B62-4700-8641-0C67E2E168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66" y="4665600"/>
            <a:ext cx="238768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912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Manual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66" y="1752473"/>
            <a:ext cx="7786798" cy="4351338"/>
          </a:xfrm>
        </p:spPr>
        <p:txBody>
          <a:bodyPr>
            <a:normAutofit/>
          </a:bodyPr>
          <a:lstStyle/>
          <a:p>
            <a:r>
              <a:rPr lang="en-US" b="1" dirty="0"/>
              <a:t>Create Time Window</a:t>
            </a:r>
          </a:p>
          <a:p>
            <a:r>
              <a:rPr lang="en-US" dirty="0"/>
              <a:t>Spreadsheet-like table</a:t>
            </a:r>
          </a:p>
          <a:p>
            <a:r>
              <a:rPr lang="en-US" dirty="0"/>
              <a:t>Copy-and-paste</a:t>
            </a:r>
          </a:p>
          <a:p>
            <a:r>
              <a:rPr lang="en-US" dirty="0"/>
              <a:t>Advanced functions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8EDEC6-967B-409F-8EE8-CA5D1A4AC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6" y="3928141"/>
            <a:ext cx="4848006" cy="26378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EF36C5-BB97-4424-A7B8-F8CB19258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328672"/>
            <a:ext cx="5698944" cy="29184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007A3F-A846-4EFF-BC8E-CC41CD8C7EB7}"/>
              </a:ext>
            </a:extLst>
          </p:cNvPr>
          <p:cNvCxnSpPr>
            <a:cxnSpLocks/>
          </p:cNvCxnSpPr>
          <p:nvPr/>
        </p:nvCxnSpPr>
        <p:spPr>
          <a:xfrm flipV="1">
            <a:off x="4986528" y="5247083"/>
            <a:ext cx="1109472" cy="9374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201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Manual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66" y="1752473"/>
            <a:ext cx="7786798" cy="4351338"/>
          </a:xfrm>
        </p:spPr>
        <p:txBody>
          <a:bodyPr>
            <a:normAutofit/>
          </a:bodyPr>
          <a:lstStyle/>
          <a:p>
            <a:r>
              <a:rPr lang="en-US" b="1" dirty="0"/>
              <a:t>Create Time Window</a:t>
            </a:r>
          </a:p>
          <a:p>
            <a:r>
              <a:rPr lang="en-US" dirty="0"/>
              <a:t>Spreadsheet-like table</a:t>
            </a:r>
          </a:p>
          <a:p>
            <a:r>
              <a:rPr lang="en-US" dirty="0"/>
              <a:t>Copy-and-paste</a:t>
            </a:r>
          </a:p>
          <a:p>
            <a:r>
              <a:rPr lang="en-US" dirty="0"/>
              <a:t>Advanced functions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7007A3F-A846-4EFF-BC8E-CC41CD8C7EB7}"/>
              </a:ext>
            </a:extLst>
          </p:cNvPr>
          <p:cNvCxnSpPr>
            <a:cxnSpLocks/>
          </p:cNvCxnSpPr>
          <p:nvPr/>
        </p:nvCxnSpPr>
        <p:spPr>
          <a:xfrm flipV="1">
            <a:off x="4815840" y="4120480"/>
            <a:ext cx="1719072" cy="13142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7875C99-FAB7-4E6B-B0EA-412DF42A5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6" y="4521224"/>
            <a:ext cx="4660975" cy="11818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08590A-BC78-4D40-8A24-C8CDF4A0D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912" y="1178378"/>
            <a:ext cx="4779264" cy="519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3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Manual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66" y="1253331"/>
            <a:ext cx="7786798" cy="4351338"/>
          </a:xfrm>
        </p:spPr>
        <p:txBody>
          <a:bodyPr>
            <a:normAutofit/>
          </a:bodyPr>
          <a:lstStyle/>
          <a:p>
            <a:r>
              <a:rPr lang="en-US" dirty="0"/>
              <a:t>Create Time Window</a:t>
            </a:r>
          </a:p>
          <a:p>
            <a:r>
              <a:rPr lang="en-US" b="1" dirty="0"/>
              <a:t>Spreadsheet-like table</a:t>
            </a:r>
          </a:p>
          <a:p>
            <a:r>
              <a:rPr lang="en-US" b="1" dirty="0"/>
              <a:t>Copy-and-paste</a:t>
            </a:r>
          </a:p>
          <a:p>
            <a:r>
              <a:rPr lang="en-US" dirty="0"/>
              <a:t>Advanced functions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372322-D032-42CE-A8D7-AC57E4196D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894" y="291973"/>
            <a:ext cx="4840441" cy="603989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9C7909-EC06-4274-A4BC-601853782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266" y="3763512"/>
            <a:ext cx="6294904" cy="239344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9331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Manual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064" y="1253331"/>
            <a:ext cx="7786798" cy="4351338"/>
          </a:xfrm>
        </p:spPr>
        <p:txBody>
          <a:bodyPr>
            <a:normAutofit/>
          </a:bodyPr>
          <a:lstStyle/>
          <a:p>
            <a:r>
              <a:rPr lang="en-US" dirty="0"/>
              <a:t>Create Time Window</a:t>
            </a:r>
          </a:p>
          <a:p>
            <a:r>
              <a:rPr lang="en-US" dirty="0"/>
              <a:t>Spreadsheet-like table</a:t>
            </a:r>
          </a:p>
          <a:p>
            <a:r>
              <a:rPr lang="en-US" dirty="0"/>
              <a:t>Copy-and-paste</a:t>
            </a:r>
          </a:p>
          <a:p>
            <a:r>
              <a:rPr lang="en-US" b="1" dirty="0"/>
              <a:t>Advanced functions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DC422E-E086-4705-9234-BC7481A4E7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680" y="601326"/>
            <a:ext cx="4935256" cy="56553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52D6A7-760A-4A84-ACD3-97077CE08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925" y="3429000"/>
            <a:ext cx="3444538" cy="319979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716F2D-755C-4C63-91DD-C1CB3BF80DD2}"/>
              </a:ext>
            </a:extLst>
          </p:cNvPr>
          <p:cNvCxnSpPr>
            <a:cxnSpLocks/>
          </p:cNvCxnSpPr>
          <p:nvPr/>
        </p:nvCxnSpPr>
        <p:spPr>
          <a:xfrm flipV="1">
            <a:off x="4405463" y="3584448"/>
            <a:ext cx="2239177" cy="18751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1939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from DSS-File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32325A-E572-4292-8FC1-128E94315C98}"/>
              </a:ext>
            </a:extLst>
          </p:cNvPr>
          <p:cNvSpPr txBox="1">
            <a:spLocks/>
          </p:cNvSpPr>
          <p:nvPr/>
        </p:nvSpPr>
        <p:spPr>
          <a:xfrm>
            <a:off x="838200" y="1617536"/>
            <a:ext cx="10515600" cy="5240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Link to existing time-series data in a DSS file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See User’s Manual for conventions: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https://www.hec.usace.army.mil/confluence/hmsdocs/hmsum/latest/shared-component-data/time-series-data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133B6C-8C58-4922-9EE9-FD38C0116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918" y="2264417"/>
            <a:ext cx="9255970" cy="278307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8480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/>
            <a:r>
              <a:rPr lang="en-US" sz="4200" b="1" spc="-38" dirty="0"/>
              <a:t>HEC-HMS </a:t>
            </a:r>
            <a:br>
              <a:rPr lang="en-US" sz="4200" b="1" spc="-38" dirty="0"/>
            </a:br>
            <a:r>
              <a:rPr lang="en-US" sz="4200" b="1" spc="-38" dirty="0"/>
              <a:t>Shared Data Components:</a:t>
            </a:r>
            <a:br>
              <a:rPr lang="en-US" sz="4200" b="1" spc="-38" dirty="0"/>
            </a:br>
            <a:r>
              <a:rPr lang="en-US" sz="4200" b="1" spc="-38" dirty="0"/>
              <a:t>Time-Series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b="1" dirty="0"/>
              <a:t>Emily Moe, P.E.</a:t>
            </a:r>
          </a:p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dirty="0"/>
              <a:t>St. Paul District</a:t>
            </a:r>
          </a:p>
          <a:p>
            <a:pPr>
              <a:lnSpc>
                <a:spcPct val="90000"/>
              </a:lnSpc>
              <a:spcAft>
                <a:spcPts val="450"/>
              </a:spcAft>
              <a:buClr>
                <a:schemeClr val="accent1"/>
              </a:buClr>
            </a:pPr>
            <a:r>
              <a:rPr lang="en-US" sz="2200" dirty="0"/>
              <a:t>U.S. Army Corps of Engineers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EB8F3B-7506-4423-99F2-A1EAC6FF76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6" t="6553" r="9459"/>
          <a:stretch/>
        </p:blipFill>
        <p:spPr>
          <a:xfrm>
            <a:off x="4259766" y="10"/>
            <a:ext cx="793071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94AD2B-2B62-4700-8641-0C67E2E168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66" y="4665600"/>
            <a:ext cx="238768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438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82" y="365125"/>
            <a:ext cx="4366846" cy="1325563"/>
          </a:xfrm>
        </p:spPr>
        <p:txBody>
          <a:bodyPr/>
          <a:lstStyle/>
          <a:p>
            <a:r>
              <a:rPr lang="en-US" i="1" dirty="0"/>
              <a:t>Time-Series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82" y="1825625"/>
            <a:ext cx="4762264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US" dirty="0"/>
              <a:t>Observations of a Variable that are indexed by time.</a:t>
            </a:r>
          </a:p>
          <a:p>
            <a:r>
              <a:rPr lang="en-US" dirty="0"/>
              <a:t>Frequently used as hydrologic model boundary conditions.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0573AA-9820-4636-AB35-DA0D6A0EE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046" y="573115"/>
            <a:ext cx="6453331" cy="56038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113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782" y="365125"/>
            <a:ext cx="4366846" cy="1325563"/>
          </a:xfrm>
        </p:spPr>
        <p:txBody>
          <a:bodyPr/>
          <a:lstStyle/>
          <a:p>
            <a:r>
              <a:rPr lang="en-US" i="1" dirty="0"/>
              <a:t>Time-Series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82" y="1825625"/>
            <a:ext cx="4762264" cy="4351338"/>
          </a:xfrm>
        </p:spPr>
        <p:txBody>
          <a:bodyPr>
            <a:normAutofit/>
          </a:bodyPr>
          <a:lstStyle/>
          <a:p>
            <a:r>
              <a:rPr lang="en-US" dirty="0"/>
              <a:t>Common examples:</a:t>
            </a:r>
          </a:p>
          <a:p>
            <a:pPr lvl="1"/>
            <a:r>
              <a:rPr lang="en-US" dirty="0"/>
              <a:t>Discharge</a:t>
            </a:r>
          </a:p>
          <a:p>
            <a:pPr lvl="1"/>
            <a:r>
              <a:rPr lang="en-US" dirty="0"/>
              <a:t>Stage</a:t>
            </a:r>
          </a:p>
          <a:p>
            <a:pPr lvl="1"/>
            <a:r>
              <a:rPr lang="en-US" dirty="0"/>
              <a:t>Precipitation</a:t>
            </a:r>
          </a:p>
          <a:p>
            <a:pPr lvl="1"/>
            <a:r>
              <a:rPr lang="en-US" dirty="0"/>
              <a:t>Temperature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088C131-151B-44E0-AB4C-00557A041603}"/>
              </a:ext>
            </a:extLst>
          </p:cNvPr>
          <p:cNvSpPr txBox="1">
            <a:spLocks/>
          </p:cNvSpPr>
          <p:nvPr/>
        </p:nvSpPr>
        <p:spPr>
          <a:xfrm>
            <a:off x="442782" y="5218176"/>
            <a:ext cx="11749218" cy="1639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Full list available in the user’s manual: </a:t>
            </a:r>
            <a:r>
              <a:rPr lang="en-US" dirty="0">
                <a:hlinkClick r:id="rId3"/>
              </a:rPr>
              <a:t>https://www.hec.usace.army.mil/confluence/hmsdocs/hmsum/latest/shared-component-data/time-series-data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288C4B2-51B5-44F2-BBF8-4A9541823513}"/>
              </a:ext>
            </a:extLst>
          </p:cNvPr>
          <p:cNvSpPr txBox="1">
            <a:spLocks/>
          </p:cNvSpPr>
          <p:nvPr/>
        </p:nvSpPr>
        <p:spPr>
          <a:xfrm>
            <a:off x="3936259" y="1825625"/>
            <a:ext cx="476226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E8A2B7-E127-48C5-9650-58EB8E813B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" b="47075"/>
          <a:stretch/>
        </p:blipFill>
        <p:spPr>
          <a:xfrm>
            <a:off x="5534489" y="365125"/>
            <a:ext cx="5962567" cy="470674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9958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2" y="276825"/>
            <a:ext cx="4366846" cy="1325563"/>
          </a:xfrm>
        </p:spPr>
        <p:txBody>
          <a:bodyPr/>
          <a:lstStyle/>
          <a:p>
            <a:r>
              <a:rPr lang="en-US" i="1" dirty="0"/>
              <a:t>Discharge Gage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112A5-BFBF-426E-B771-A5501800A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2389"/>
            <a:ext cx="4323008" cy="5255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6C47B6-2038-409F-BA9A-BABDA318A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008" y="1"/>
            <a:ext cx="78105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58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2" y="276825"/>
            <a:ext cx="4366846" cy="1325563"/>
          </a:xfrm>
        </p:spPr>
        <p:txBody>
          <a:bodyPr/>
          <a:lstStyle/>
          <a:p>
            <a:r>
              <a:rPr lang="en-US" i="1" dirty="0"/>
              <a:t>Precipitation Gage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0B6FF5-A83D-4DC0-8FFF-39EC4F04A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1482" y="1624100"/>
            <a:ext cx="5093611" cy="5233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DB449A-915C-4942-A09D-FE3417345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2129" y="-6178"/>
            <a:ext cx="7219666" cy="686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83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BB3BC31-C4C1-4BD9-B726-1E7273403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58" y="156872"/>
            <a:ext cx="6407443" cy="3086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6AB3FD1-F254-4BC0-BDC7-DF0105CE7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987" y="3243072"/>
            <a:ext cx="7446628" cy="3086200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D7E5967-1D24-4B17-BE5C-25DE12C044E8}"/>
              </a:ext>
            </a:extLst>
          </p:cNvPr>
          <p:cNvCxnSpPr>
            <a:cxnSpLocks/>
          </p:cNvCxnSpPr>
          <p:nvPr/>
        </p:nvCxnSpPr>
        <p:spPr>
          <a:xfrm>
            <a:off x="2791968" y="3243072"/>
            <a:ext cx="1840019" cy="12923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38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5F28A10-6240-498C-AA23-C77540C91893}"/>
              </a:ext>
            </a:extLst>
          </p:cNvPr>
          <p:cNvCxnSpPr>
            <a:cxnSpLocks/>
          </p:cNvCxnSpPr>
          <p:nvPr/>
        </p:nvCxnSpPr>
        <p:spPr>
          <a:xfrm>
            <a:off x="4047744" y="1921741"/>
            <a:ext cx="204825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0F564336-4228-4A39-889D-9FEBCD231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80" y="213260"/>
            <a:ext cx="4765688" cy="33879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629BC90-B691-4602-9C9C-313A18E0B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016" y="207505"/>
            <a:ext cx="5240118" cy="42276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1B9E851-B95A-480F-9547-825877048F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33" y="4523232"/>
            <a:ext cx="7451295" cy="2127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A831636-C04C-4D23-B3A4-036CA1B5CE47}"/>
              </a:ext>
            </a:extLst>
          </p:cNvPr>
          <p:cNvCxnSpPr>
            <a:cxnSpLocks/>
          </p:cNvCxnSpPr>
          <p:nvPr/>
        </p:nvCxnSpPr>
        <p:spPr>
          <a:xfrm flipH="1">
            <a:off x="5583936" y="1816608"/>
            <a:ext cx="3755136" cy="27066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224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72" y="276825"/>
            <a:ext cx="6325260" cy="1325563"/>
          </a:xfrm>
        </p:spPr>
        <p:txBody>
          <a:bodyPr/>
          <a:lstStyle/>
          <a:p>
            <a:r>
              <a:rPr lang="en-US" i="1" dirty="0"/>
              <a:t>Time-Series Data Manager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D42F4C2-3D80-4011-AD10-38DE85CCB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82" y="1825625"/>
            <a:ext cx="4762264" cy="4351338"/>
          </a:xfrm>
        </p:spPr>
        <p:txBody>
          <a:bodyPr>
            <a:normAutofit/>
          </a:bodyPr>
          <a:lstStyle/>
          <a:p>
            <a:r>
              <a:rPr lang="en-US" dirty="0"/>
              <a:t>View existing data by type</a:t>
            </a:r>
          </a:p>
          <a:p>
            <a:r>
              <a:rPr lang="en-US" dirty="0"/>
              <a:t>Create new</a:t>
            </a:r>
          </a:p>
          <a:p>
            <a:r>
              <a:rPr lang="en-US" dirty="0"/>
              <a:t>Copy</a:t>
            </a:r>
          </a:p>
          <a:p>
            <a:r>
              <a:rPr lang="en-US" dirty="0"/>
              <a:t>Rename</a:t>
            </a:r>
          </a:p>
          <a:p>
            <a:r>
              <a:rPr lang="en-US" dirty="0"/>
              <a:t>Delete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89EDCE-351C-48AB-9147-0BFC8C8C6D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606" y="1359409"/>
            <a:ext cx="6093612" cy="52914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651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7375C-CE3D-404C-BB9A-0EACE3FD2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6" y="291973"/>
            <a:ext cx="7140248" cy="1325563"/>
          </a:xfrm>
        </p:spPr>
        <p:txBody>
          <a:bodyPr/>
          <a:lstStyle/>
          <a:p>
            <a:r>
              <a:rPr lang="en-US" i="1" dirty="0"/>
              <a:t>Time-Series Data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AD9E5-F5CC-4FBA-917E-D71A76E87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66" y="1752473"/>
            <a:ext cx="7786798" cy="4351338"/>
          </a:xfrm>
        </p:spPr>
        <p:txBody>
          <a:bodyPr>
            <a:normAutofit/>
          </a:bodyPr>
          <a:lstStyle/>
          <a:p>
            <a:r>
              <a:rPr lang="en-US" dirty="0"/>
              <a:t>Enter data manually</a:t>
            </a:r>
          </a:p>
          <a:p>
            <a:r>
              <a:rPr lang="en-US" dirty="0"/>
              <a:t>Link to an existing HEC-DSS file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1A2DAE-B4C1-49A6-8EDF-AD7C99275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1067" y="3221736"/>
            <a:ext cx="10180322" cy="254508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6422113"/>
      </p:ext>
    </p:extLst>
  </p:cSld>
  <p:clrMapOvr>
    <a:masterClrMapping/>
  </p:clrMapOvr>
</p:sld>
</file>

<file path=ppt/theme/theme1.xml><?xml version="1.0" encoding="utf-8"?>
<a:theme xmlns:a="http://schemas.openxmlformats.org/drawingml/2006/main" name="USACE_FY15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951</Words>
  <Application>Microsoft Office PowerPoint</Application>
  <PresentationFormat>Widescreen</PresentationFormat>
  <Paragraphs>111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Wingdings 3</vt:lpstr>
      <vt:lpstr>USACE_FY15</vt:lpstr>
      <vt:lpstr>Custom Design</vt:lpstr>
      <vt:lpstr>1_Custom Design</vt:lpstr>
      <vt:lpstr>Office Theme</vt:lpstr>
      <vt:lpstr>HEC-HMS  Shared Data Components: Time-Series</vt:lpstr>
      <vt:lpstr>Time-Series Data</vt:lpstr>
      <vt:lpstr>Time-Series Data</vt:lpstr>
      <vt:lpstr>Discharge Gage</vt:lpstr>
      <vt:lpstr>Precipitation Gage</vt:lpstr>
      <vt:lpstr>PowerPoint Presentation</vt:lpstr>
      <vt:lpstr>PowerPoint Presentation</vt:lpstr>
      <vt:lpstr>Time-Series Data Manager</vt:lpstr>
      <vt:lpstr>Time-Series Data Sources</vt:lpstr>
      <vt:lpstr>Time-Series Manual Entry</vt:lpstr>
      <vt:lpstr>Time-Series Manual Entry</vt:lpstr>
      <vt:lpstr>Time-Series Manual Entry</vt:lpstr>
      <vt:lpstr>Time-Series Manual Entry</vt:lpstr>
      <vt:lpstr>Time-Series from DSS-File</vt:lpstr>
      <vt:lpstr>HEC-HMS  Shared Data Components: Time-Series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HEC-HMS Calibration Metrics &amp; Tools</dc:title>
  <dc:creator>Moe, Emily L CIV USARMY CEMVP (USA)</dc:creator>
  <cp:lastModifiedBy>Moe, Emily L CIV USARMY CEMVP (USA)</cp:lastModifiedBy>
  <cp:revision>37</cp:revision>
  <dcterms:created xsi:type="dcterms:W3CDTF">2020-12-18T22:12:13Z</dcterms:created>
  <dcterms:modified xsi:type="dcterms:W3CDTF">2021-01-20T20:34:51Z</dcterms:modified>
</cp:coreProperties>
</file>