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19"/>
  </p:notesMasterIdLst>
  <p:handoutMasterIdLst>
    <p:handoutMasterId r:id="rId20"/>
  </p:handoutMasterIdLst>
  <p:sldIdLst>
    <p:sldId id="360" r:id="rId5"/>
    <p:sldId id="361" r:id="rId6"/>
    <p:sldId id="362" r:id="rId7"/>
    <p:sldId id="363" r:id="rId8"/>
    <p:sldId id="364" r:id="rId9"/>
    <p:sldId id="365" r:id="rId10"/>
    <p:sldId id="366" r:id="rId11"/>
    <p:sldId id="367" r:id="rId12"/>
    <p:sldId id="368" r:id="rId13"/>
    <p:sldId id="369" r:id="rId14"/>
    <p:sldId id="370" r:id="rId15"/>
    <p:sldId id="371" r:id="rId16"/>
    <p:sldId id="372" r:id="rId17"/>
    <p:sldId id="256" r:id="rId1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60"/>
            <p14:sldId id="361"/>
            <p14:sldId id="362"/>
            <p14:sldId id="363"/>
            <p14:sldId id="364"/>
            <p14:sldId id="365"/>
            <p14:sldId id="366"/>
            <p14:sldId id="367"/>
            <p14:sldId id="368"/>
            <p14:sldId id="369"/>
            <p14:sldId id="370"/>
            <p14:sldId id="371"/>
            <p14:sldId id="372"/>
            <p14:sldId id="25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1" autoAdjust="0"/>
    <p:restoredTop sz="78239" autoAdjust="0"/>
  </p:normalViewPr>
  <p:slideViewPr>
    <p:cSldViewPr snapToGrid="0">
      <p:cViewPr varScale="1">
        <p:scale>
          <a:sx n="89" d="100"/>
          <a:sy n="89" d="100"/>
        </p:scale>
        <p:origin x="3120"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1/11/2021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1/11/2021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15531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selection step is important in case the source data store multiple kinds of data at a time. Some data have a convention that store latitude and longitude as grids as well, and we don’t want to import those. In this case we have selected the “</a:t>
            </a:r>
            <a:r>
              <a:rPr lang="en-US" dirty="0" err="1"/>
              <a:t>prcp</a:t>
            </a:r>
            <a:r>
              <a:rPr lang="en-US" dirty="0"/>
              <a:t>” data variable and moved it to the right side, meaning any data with the “</a:t>
            </a:r>
            <a:r>
              <a:rPr lang="en-US" dirty="0" err="1"/>
              <a:t>prcp</a:t>
            </a:r>
            <a:r>
              <a:rPr lang="en-US" dirty="0"/>
              <a:t>” variable type will be imported. The import utility will automatically interpret this as precipitation data. Many types of data are supported with this import utility, which recognizes most of the common abbreviations or variable names for gridded meteorologic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3496324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step handles all of the spatial processing.</a:t>
            </a:r>
          </a:p>
          <a:p>
            <a:endParaRPr lang="en-US" dirty="0"/>
          </a:p>
          <a:p>
            <a:r>
              <a:rPr lang="en-US" dirty="0"/>
              <a:t>Using a clipping </a:t>
            </a:r>
            <a:r>
              <a:rPr lang="en-US" dirty="0" err="1"/>
              <a:t>datasource</a:t>
            </a:r>
            <a:r>
              <a:rPr lang="en-US" dirty="0"/>
              <a:t> can drastically reduce the size of the output, especially when the source data covers a much larger spatial extent than the project area you are trying to model. One handy way to get a clipping </a:t>
            </a:r>
            <a:r>
              <a:rPr lang="en-US" dirty="0" err="1"/>
              <a:t>datasource</a:t>
            </a:r>
            <a:r>
              <a:rPr lang="en-US" dirty="0"/>
              <a:t> is to export the watershed polygon shapefile from your HEC-HMS watershed delineation.</a:t>
            </a:r>
          </a:p>
          <a:p>
            <a:endParaRPr lang="en-US" dirty="0"/>
          </a:p>
          <a:p>
            <a:r>
              <a:rPr lang="en-US" dirty="0"/>
              <a:t>The target </a:t>
            </a:r>
            <a:r>
              <a:rPr lang="en-US" dirty="0" err="1"/>
              <a:t>WKT</a:t>
            </a:r>
            <a:r>
              <a:rPr lang="en-US" dirty="0"/>
              <a:t> controls what projection the output data should be in. If you click the browse icon, you can browse to a source of spatial data and use the projection information for that dataset. Or, you can select the globe icon, which will give you some built in options, such as </a:t>
            </a:r>
            <a:r>
              <a:rPr lang="en-US" dirty="0" err="1"/>
              <a:t>SHG</a:t>
            </a:r>
            <a:r>
              <a:rPr lang="en-US" dirty="0"/>
              <a:t>, which is commonly used for HEC-HMS models in the United States.</a:t>
            </a:r>
          </a:p>
          <a:p>
            <a:endParaRPr lang="en-US" dirty="0"/>
          </a:p>
          <a:p>
            <a:r>
              <a:rPr lang="en-US" dirty="0"/>
              <a:t>The target cell size controls how the data will be resampled.  This is the cell size that the output data will be in (measured in meters.) The output size is dependent on the resolution needed for the project. Use a cell size that is at smallest the size of the input data. Coarsening the resolution of the data will reduce file size. Typical options are selectable if you select the grid icon to the right of the box. A typical resolution for HMS models that takes into account the typical resolution of gridded data is 2,000 meters.</a:t>
            </a:r>
          </a:p>
          <a:p>
            <a:endParaRPr lang="en-US" dirty="0"/>
          </a:p>
          <a:p>
            <a:r>
              <a:rPr lang="en-US" dirty="0"/>
              <a:t>Finally the resampling method controls what method HEC-HMS will use to convert the source data to the target data. For meteorologic data, bilinear is typically adequate.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3090078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choose the destination for the data import. This can be an existing or a new HEC-DSS files. Then, specify the A, B, and F parts of the target DSS paths. The importer will automatically handle the C, D, and E parts based on the import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2666669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create a new grid data component and link it to the DSS file you just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4037866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regular lattice implies that the cell size is the same for the entire dataset, and that the cell location can be referenced from an index location (e.g. an origin, like the coordinates (0, 0)) and then an offset from it (row 10, column 26). If you work with GIS frequently you are already familiar with raster datasets – that is what we’re talking about with grid data.</a:t>
            </a:r>
          </a:p>
          <a:p>
            <a:endParaRPr lang="en-US" dirty="0"/>
          </a:p>
          <a:p>
            <a:r>
              <a:rPr lang="en-US" dirty="0"/>
              <a:t>The value for each cell is constant across the cell. For continuous data (numeric data that can take on any value over a range) the cell usually represents the average value of the true information. For example, a grid of elevation data is likely to represent the average of the true elevation over the grid cell.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294063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traditional HMS modeling, grid data are most frequently used to model precipitation boundary conditions, such as radar-based precipitation measurement. As HMS capabilities have grown, additional types of grid or raster data have been added to address modeling needs.</a:t>
            </a:r>
          </a:p>
          <a:p>
            <a:endParaRPr lang="en-US" dirty="0"/>
          </a:p>
          <a:p>
            <a:r>
              <a:rPr lang="en-US" dirty="0"/>
              <a:t>An important distinction exists between grids and </a:t>
            </a:r>
            <a:r>
              <a:rPr lang="en-US" dirty="0" err="1"/>
              <a:t>gridsets</a:t>
            </a:r>
            <a:r>
              <a:rPr lang="en-US" dirty="0"/>
              <a:t> in HMS.</a:t>
            </a:r>
          </a:p>
          <a:p>
            <a:endParaRPr lang="en-US" dirty="0"/>
          </a:p>
          <a:p>
            <a:r>
              <a:rPr lang="en-US" dirty="0"/>
              <a:t>Grids are static – they are an unchanging snapshot and are not associated with any sort of time. The example above shows an impervious area grid, which stays constant with respect to time. (Yes in real life impervious area amounts can change, but HMS cannot currently model time-varying impervious area.) These datasets contain a single grid.</a:t>
            </a:r>
          </a:p>
          <a:p>
            <a:endParaRPr lang="en-US" dirty="0"/>
          </a:p>
          <a:p>
            <a:r>
              <a:rPr lang="en-US" dirty="0" err="1"/>
              <a:t>Gridsets</a:t>
            </a:r>
            <a:r>
              <a:rPr lang="en-US" dirty="0"/>
              <a:t> are not static, and are what you would use to represent boundary conditions like precipitation or temperature. The </a:t>
            </a:r>
            <a:r>
              <a:rPr lang="en-US" dirty="0" err="1"/>
              <a:t>gridset</a:t>
            </a:r>
            <a:r>
              <a:rPr lang="en-US" dirty="0"/>
              <a:t> contains many grids, and each grid is associated with a date and time. The example here shows a temperature </a:t>
            </a:r>
            <a:r>
              <a:rPr lang="en-US" dirty="0" err="1"/>
              <a:t>gridset</a:t>
            </a:r>
            <a:r>
              <a:rPr lang="en-US" dirty="0"/>
              <a:t>, which might contain a set of grids that are observations of surface temperature taken each hour.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1495545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ways to create a grid data component. The first is to choose Components &gt; Create Component &gt; Grid Data…</a:t>
            </a:r>
          </a:p>
          <a:p>
            <a:r>
              <a:rPr lang="en-US" dirty="0"/>
              <a:t>You will see a dialog box like this. Choose the type of grid in the drop down menu, then give it a name. Pressing create adds a new grid data object to the watershed explorer.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532967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way is to go through the Grid Data Manager, which can be accessed in the Components menu. The Grid Data Manager allows you to see all the grids that have already been created, organized by type. It also lets you create new ones, or copy/rename/delete existing ones. Pressing the New… button will launch the same creation dialog as the creation option from the previous slide.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1363120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whether you’re working with a grid or a </a:t>
            </a:r>
            <a:r>
              <a:rPr lang="en-US" dirty="0" err="1"/>
              <a:t>gridset</a:t>
            </a:r>
            <a:r>
              <a:rPr lang="en-US" dirty="0"/>
              <a:t>, you can link an HMS grid component to different sources of data.</a:t>
            </a:r>
          </a:p>
          <a:p>
            <a:endParaRPr lang="en-US" dirty="0"/>
          </a:p>
          <a:p>
            <a:r>
              <a:rPr lang="en-US" dirty="0"/>
              <a:t>In any case, HEC-DSS can be used as a data source for a grid component. HMS underneath the hood is always dealing with HEC-DSS for data storage, so this format is always applicable. For </a:t>
            </a:r>
            <a:r>
              <a:rPr lang="en-US" dirty="0" err="1"/>
              <a:t>gridsets</a:t>
            </a:r>
            <a:r>
              <a:rPr lang="en-US" dirty="0"/>
              <a:t>, this is the only type of data that currently can be used. However, utilities for converting data from one format (e.g., </a:t>
            </a:r>
            <a:r>
              <a:rPr lang="en-US" dirty="0" err="1"/>
              <a:t>NetCDF</a:t>
            </a:r>
            <a:r>
              <a:rPr lang="en-US" dirty="0"/>
              <a:t>, </a:t>
            </a:r>
            <a:r>
              <a:rPr lang="en-US" dirty="0" err="1"/>
              <a:t>HDF</a:t>
            </a:r>
            <a:r>
              <a:rPr lang="en-US" dirty="0"/>
              <a:t>, etc.) to HEC-DSS are available and will be discussed in just a bit.</a:t>
            </a:r>
          </a:p>
          <a:p>
            <a:endParaRPr lang="en-US" dirty="0"/>
          </a:p>
          <a:p>
            <a:r>
              <a:rPr lang="en-US" dirty="0"/>
              <a:t>For grids, there are also two formats of raster data that can be linked up. GeoTIFF is the most common format used for these types of data. ASCII grids are mainly provided as an option for precipitation-frequency grids, but certainly can be used for other data types if that is how the source data are stored.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1656710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the data we want to use for gridded boundary conditions are in a format that HMS cannot directly use. Commonly, </a:t>
            </a:r>
            <a:r>
              <a:rPr lang="en-US" dirty="0" err="1"/>
              <a:t>NetCDF</a:t>
            </a:r>
            <a:r>
              <a:rPr lang="en-US" dirty="0"/>
              <a:t> or </a:t>
            </a:r>
            <a:r>
              <a:rPr lang="en-US" dirty="0" err="1"/>
              <a:t>HDF</a:t>
            </a:r>
            <a:r>
              <a:rPr lang="en-US" dirty="0"/>
              <a:t> is used to store high-dimensional data, such as meteorologic or climatic data. Many times each time step of the data is in a separate source data file, meaning that a day’s worth of hourly timestep data might be in 24 files. In order to get HEC-HMS to use these, they need to be placed in a DSS file, with the correct convention. Then, you will need to create the correct type of grid data component and link the DSS file you created to that component.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282506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now features a tool for importing grid data from a variety of formats in the HEC-DSS format. It is able to handle one or many files as inputs, filter down to the variables of interest, clip the grid domains to a user-specified spatial extent, deal with projecting the grid data, and resampling the grid resolutions. It is available by going into the File menu, dropping down to Import, and selecting Import Gridded Data. The following slides will walk through a simple import using this tool.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283676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screen, you can select as many files as you want to import into the DSS file at the end. Select the browse button on the right and add the files. Supported formats will be shown in the browsing dialog.</a:t>
            </a:r>
          </a:p>
          <a:p>
            <a:endParaRPr lang="en-US" dirty="0"/>
          </a:p>
          <a:p>
            <a:r>
              <a:rPr lang="en-US" dirty="0"/>
              <a:t>Some data are contained all within one file, as in the case shown here. In other cases, the data are spread across a number of files. In either instance you can add those source data files to the wizard.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1439752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9.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9.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9.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9.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30139" y="458029"/>
            <a:ext cx="4368602" cy="1956841"/>
          </a:xfrm>
        </p:spPr>
        <p:txBody>
          <a:bodyPr vert="horz" lIns="91440" tIns="45720" rIns="91440" bIns="45720" rtlCol="0" anchor="b">
            <a:normAutofit fontScale="90000"/>
          </a:bodyPr>
          <a:lstStyle/>
          <a:p>
            <a:pPr algn="l"/>
            <a:r>
              <a:rPr lang="en-US" sz="4200" b="1" spc="-38" dirty="0"/>
              <a:t>HEC-HMS </a:t>
            </a:r>
            <a:br>
              <a:rPr lang="en-US" sz="4200" b="1" spc="-38" dirty="0"/>
            </a:br>
            <a:r>
              <a:rPr lang="en-US" sz="4200" b="1" spc="-38" dirty="0"/>
              <a:t>Shared Data Components:</a:t>
            </a:r>
            <a:br>
              <a:rPr lang="en-US" sz="4200" b="1" spc="-38" dirty="0"/>
            </a:br>
            <a:r>
              <a:rPr lang="en-US" sz="4200" b="1" spc="-38" dirty="0"/>
              <a:t>Grid Data</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30139" y="2880895"/>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259766" y="1191500"/>
            <a:ext cx="7930711" cy="4475009"/>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5" name="Picture 4">
            <a:extLst>
              <a:ext uri="{FF2B5EF4-FFF2-40B4-BE49-F238E27FC236}">
                <a16:creationId xmlns:a16="http://schemas.microsoft.com/office/drawing/2014/main" id="{C5FDE9BC-AC6F-4B2C-963E-07BB3E849753}"/>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3257" y="5134430"/>
            <a:ext cx="2001695" cy="1533158"/>
          </a:xfrm>
          <a:prstGeom prst="rect">
            <a:avLst/>
          </a:prstGeom>
        </p:spPr>
      </p:pic>
    </p:spTree>
    <p:extLst>
      <p:ext uri="{BB962C8B-B14F-4D97-AF65-F5344CB8AC3E}">
        <p14:creationId xmlns:p14="http://schemas.microsoft.com/office/powerpoint/2010/main" val="2970912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D9C54-7E3F-44D5-A687-1E9EF62A8FA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D61AF920-31DE-4344-A625-C57869518A7E}"/>
              </a:ext>
            </a:extLst>
          </p:cNvPr>
          <p:cNvSpPr>
            <a:spLocks noGrp="1"/>
          </p:cNvSpPr>
          <p:nvPr>
            <p:ph type="title"/>
          </p:nvPr>
        </p:nvSpPr>
        <p:spPr/>
        <p:txBody>
          <a:bodyPr/>
          <a:lstStyle/>
          <a:p>
            <a:r>
              <a:rPr lang="en-US" dirty="0"/>
              <a:t>Step 2 - Variable Selection</a:t>
            </a:r>
          </a:p>
        </p:txBody>
      </p:sp>
    </p:spTree>
    <p:extLst>
      <p:ext uri="{BB962C8B-B14F-4D97-AF65-F5344CB8AC3E}">
        <p14:creationId xmlns:p14="http://schemas.microsoft.com/office/powerpoint/2010/main" val="51771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92E2B-F5D4-4DA8-87A0-D0DAF1FEE9BF}"/>
              </a:ext>
            </a:extLst>
          </p:cNvPr>
          <p:cNvSpPr>
            <a:spLocks noGrp="1"/>
          </p:cNvSpPr>
          <p:nvPr>
            <p:ph type="title"/>
          </p:nvPr>
        </p:nvSpPr>
        <p:spPr/>
        <p:txBody>
          <a:bodyPr/>
          <a:lstStyle/>
          <a:p>
            <a:r>
              <a:rPr lang="en-US" dirty="0"/>
              <a:t>Step 3 - Clipping, Projection, and Resampling</a:t>
            </a:r>
          </a:p>
        </p:txBody>
      </p:sp>
      <p:pic>
        <p:nvPicPr>
          <p:cNvPr id="5" name="Picture 4">
            <a:extLst>
              <a:ext uri="{FF2B5EF4-FFF2-40B4-BE49-F238E27FC236}">
                <a16:creationId xmlns:a16="http://schemas.microsoft.com/office/drawing/2014/main" id="{C3FDCB85-AA15-442D-B7A5-8D9C3499D2D8}"/>
              </a:ext>
            </a:extLst>
          </p:cNvPr>
          <p:cNvPicPr>
            <a:picLocks noChangeAspect="1"/>
          </p:cNvPicPr>
          <p:nvPr/>
        </p:nvPicPr>
        <p:blipFill>
          <a:blip r:embed="rId3"/>
          <a:stretch>
            <a:fillRect/>
          </a:stretch>
        </p:blipFill>
        <p:spPr>
          <a:xfrm>
            <a:off x="2687357" y="1690688"/>
            <a:ext cx="6817285" cy="4572000"/>
          </a:xfrm>
          <a:prstGeom prst="rect">
            <a:avLst/>
          </a:prstGeom>
        </p:spPr>
      </p:pic>
      <p:sp>
        <p:nvSpPr>
          <p:cNvPr id="6" name="Oval 5">
            <a:extLst>
              <a:ext uri="{FF2B5EF4-FFF2-40B4-BE49-F238E27FC236}">
                <a16:creationId xmlns:a16="http://schemas.microsoft.com/office/drawing/2014/main" id="{2210914B-B347-484C-9A1C-659A5FFEBB2D}"/>
              </a:ext>
            </a:extLst>
          </p:cNvPr>
          <p:cNvSpPr/>
          <p:nvPr/>
        </p:nvSpPr>
        <p:spPr>
          <a:xfrm>
            <a:off x="9073661" y="3235569"/>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CC2489-593E-4254-8A00-E050B072915F}"/>
              </a:ext>
            </a:extLst>
          </p:cNvPr>
          <p:cNvSpPr/>
          <p:nvPr/>
        </p:nvSpPr>
        <p:spPr>
          <a:xfrm>
            <a:off x="9085384" y="4161692"/>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781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4616-F1E5-4686-B93E-84347E4704A8}"/>
              </a:ext>
            </a:extLst>
          </p:cNvPr>
          <p:cNvSpPr>
            <a:spLocks noGrp="1"/>
          </p:cNvSpPr>
          <p:nvPr>
            <p:ph type="title"/>
          </p:nvPr>
        </p:nvSpPr>
        <p:spPr/>
        <p:txBody>
          <a:bodyPr/>
          <a:lstStyle/>
          <a:p>
            <a:r>
              <a:rPr lang="en-US" dirty="0"/>
              <a:t>Step 4 - DSS Output Selection</a:t>
            </a:r>
          </a:p>
        </p:txBody>
      </p:sp>
      <p:pic>
        <p:nvPicPr>
          <p:cNvPr id="3" name="Picture 2">
            <a:extLst>
              <a:ext uri="{FF2B5EF4-FFF2-40B4-BE49-F238E27FC236}">
                <a16:creationId xmlns:a16="http://schemas.microsoft.com/office/drawing/2014/main" id="{FB768DD4-6FC1-459A-A9E9-A48DB80505E2}"/>
              </a:ext>
            </a:extLst>
          </p:cNvPr>
          <p:cNvPicPr>
            <a:picLocks noChangeAspect="1"/>
          </p:cNvPicPr>
          <p:nvPr/>
        </p:nvPicPr>
        <p:blipFill>
          <a:blip r:embed="rId3"/>
          <a:stretch>
            <a:fillRect/>
          </a:stretch>
        </p:blipFill>
        <p:spPr>
          <a:xfrm>
            <a:off x="2687359" y="1690688"/>
            <a:ext cx="6817282" cy="4572000"/>
          </a:xfrm>
          <a:prstGeom prst="rect">
            <a:avLst/>
          </a:prstGeom>
        </p:spPr>
      </p:pic>
    </p:spTree>
    <p:extLst>
      <p:ext uri="{BB962C8B-B14F-4D97-AF65-F5344CB8AC3E}">
        <p14:creationId xmlns:p14="http://schemas.microsoft.com/office/powerpoint/2010/main" val="2461442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4C3DA-7BDC-4820-AF19-4D21C3216DA0}"/>
              </a:ext>
            </a:extLst>
          </p:cNvPr>
          <p:cNvSpPr>
            <a:spLocks noGrp="1"/>
          </p:cNvSpPr>
          <p:nvPr>
            <p:ph type="title"/>
          </p:nvPr>
        </p:nvSpPr>
        <p:spPr/>
        <p:txBody>
          <a:bodyPr/>
          <a:lstStyle/>
          <a:p>
            <a:r>
              <a:rPr lang="en-US" dirty="0"/>
              <a:t>Link Up Data</a:t>
            </a:r>
          </a:p>
        </p:txBody>
      </p:sp>
      <p:pic>
        <p:nvPicPr>
          <p:cNvPr id="3" name="Picture 2">
            <a:extLst>
              <a:ext uri="{FF2B5EF4-FFF2-40B4-BE49-F238E27FC236}">
                <a16:creationId xmlns:a16="http://schemas.microsoft.com/office/drawing/2014/main" id="{FF6A7D80-4643-4D1D-AA4C-A0D507CF38D2}"/>
              </a:ext>
            </a:extLst>
          </p:cNvPr>
          <p:cNvPicPr>
            <a:picLocks noChangeAspect="1"/>
          </p:cNvPicPr>
          <p:nvPr/>
        </p:nvPicPr>
        <p:blipFill>
          <a:blip r:embed="rId3"/>
          <a:stretch>
            <a:fillRect/>
          </a:stretch>
        </p:blipFill>
        <p:spPr>
          <a:xfrm>
            <a:off x="2574142" y="3024554"/>
            <a:ext cx="7043715" cy="2285531"/>
          </a:xfrm>
          <a:prstGeom prst="rect">
            <a:avLst/>
          </a:prstGeom>
        </p:spPr>
      </p:pic>
    </p:spTree>
    <p:extLst>
      <p:ext uri="{BB962C8B-B14F-4D97-AF65-F5344CB8AC3E}">
        <p14:creationId xmlns:p14="http://schemas.microsoft.com/office/powerpoint/2010/main" val="4149437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52A27-6497-4D44-A1AF-4A4D27DD5093}"/>
              </a:ext>
            </a:extLst>
          </p:cNvPr>
          <p:cNvSpPr>
            <a:spLocks noGrp="1"/>
          </p:cNvSpPr>
          <p:nvPr>
            <p:ph type="ctrTitle"/>
          </p:nvPr>
        </p:nvSpPr>
        <p:spPr/>
        <p:txBody>
          <a:bodyPr/>
          <a:lstStyle/>
          <a:p>
            <a:r>
              <a:rPr lang="en-US" dirty="0"/>
              <a:t>HEC-HMS</a:t>
            </a:r>
            <a:br>
              <a:rPr lang="en-US" dirty="0"/>
            </a:br>
            <a:r>
              <a:rPr lang="en-US" dirty="0"/>
              <a:t>Shared Data Components</a:t>
            </a:r>
          </a:p>
        </p:txBody>
      </p:sp>
      <p:sp>
        <p:nvSpPr>
          <p:cNvPr id="3" name="Subtitle 2">
            <a:extLst>
              <a:ext uri="{FF2B5EF4-FFF2-40B4-BE49-F238E27FC236}">
                <a16:creationId xmlns:a16="http://schemas.microsoft.com/office/drawing/2014/main" id="{D229F1BD-A0B7-424B-996B-8F2E4BE890AD}"/>
              </a:ext>
            </a:extLst>
          </p:cNvPr>
          <p:cNvSpPr>
            <a:spLocks noGrp="1"/>
          </p:cNvSpPr>
          <p:nvPr>
            <p:ph type="subTitle" idx="1"/>
          </p:nvPr>
        </p:nvSpPr>
        <p:spPr/>
        <p:txBody>
          <a:bodyPr>
            <a:normAutofit lnSpcReduction="10000"/>
          </a:bodyPr>
          <a:lstStyle/>
          <a:p>
            <a:r>
              <a:rPr lang="en-US" dirty="0"/>
              <a:t>Grid Data</a:t>
            </a:r>
          </a:p>
          <a:p>
            <a:endParaRPr lang="en-US" dirty="0"/>
          </a:p>
          <a:p>
            <a:r>
              <a:rPr lang="en-US" dirty="0"/>
              <a:t>Gregory Karlovits, </a:t>
            </a:r>
            <a:r>
              <a:rPr lang="en-US" i="1" dirty="0"/>
              <a:t>P.E., PH, CFM</a:t>
            </a:r>
          </a:p>
          <a:p>
            <a:r>
              <a:rPr lang="en-US" dirty="0"/>
              <a:t>USACE Hydrologic Engineering Center</a:t>
            </a:r>
          </a:p>
        </p:txBody>
      </p:sp>
    </p:spTree>
    <p:extLst>
      <p:ext uri="{BB962C8B-B14F-4D97-AF65-F5344CB8AC3E}">
        <p14:creationId xmlns:p14="http://schemas.microsoft.com/office/powerpoint/2010/main" val="719783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71ED8-CDEF-424E-BA67-F2C6613220B8}"/>
              </a:ext>
            </a:extLst>
          </p:cNvPr>
          <p:cNvSpPr>
            <a:spLocks noGrp="1"/>
          </p:cNvSpPr>
          <p:nvPr>
            <p:ph type="title"/>
          </p:nvPr>
        </p:nvSpPr>
        <p:spPr/>
        <p:txBody>
          <a:bodyPr/>
          <a:lstStyle/>
          <a:p>
            <a:r>
              <a:rPr lang="en-US" dirty="0"/>
              <a:t>What’s a Grid?</a:t>
            </a:r>
          </a:p>
        </p:txBody>
      </p:sp>
      <p:sp>
        <p:nvSpPr>
          <p:cNvPr id="3" name="Content Placeholder 2">
            <a:extLst>
              <a:ext uri="{FF2B5EF4-FFF2-40B4-BE49-F238E27FC236}">
                <a16:creationId xmlns:a16="http://schemas.microsoft.com/office/drawing/2014/main" id="{CEFFEC47-933A-4245-9B3B-98F0628D53B3}"/>
              </a:ext>
            </a:extLst>
          </p:cNvPr>
          <p:cNvSpPr>
            <a:spLocks noGrp="1"/>
          </p:cNvSpPr>
          <p:nvPr>
            <p:ph idx="1"/>
          </p:nvPr>
        </p:nvSpPr>
        <p:spPr>
          <a:xfrm>
            <a:off x="838200" y="1825625"/>
            <a:ext cx="4249615" cy="4351338"/>
          </a:xfrm>
        </p:spPr>
        <p:txBody>
          <a:bodyPr/>
          <a:lstStyle/>
          <a:p>
            <a:r>
              <a:rPr lang="en-US" dirty="0"/>
              <a:t>Spatial data on a regular lattice</a:t>
            </a:r>
          </a:p>
          <a:p>
            <a:pPr lvl="1"/>
            <a:r>
              <a:rPr lang="en-US" dirty="0"/>
              <a:t>Raster data</a:t>
            </a:r>
          </a:p>
          <a:p>
            <a:r>
              <a:rPr lang="en-US" dirty="0"/>
              <a:t>Each pixel represents an average value over the cell</a:t>
            </a:r>
          </a:p>
        </p:txBody>
      </p:sp>
      <p:pic>
        <p:nvPicPr>
          <p:cNvPr id="4" name="Picture 3">
            <a:extLst>
              <a:ext uri="{FF2B5EF4-FFF2-40B4-BE49-F238E27FC236}">
                <a16:creationId xmlns:a16="http://schemas.microsoft.com/office/drawing/2014/main" id="{460C1F52-E4D8-4E94-9466-E57A4074BAD6}"/>
              </a:ext>
            </a:extLst>
          </p:cNvPr>
          <p:cNvPicPr>
            <a:picLocks noChangeAspect="1"/>
          </p:cNvPicPr>
          <p:nvPr/>
        </p:nvPicPr>
        <p:blipFill>
          <a:blip r:embed="rId3"/>
          <a:stretch>
            <a:fillRect/>
          </a:stretch>
        </p:blipFill>
        <p:spPr>
          <a:xfrm>
            <a:off x="5356160" y="947860"/>
            <a:ext cx="6669677" cy="5545015"/>
          </a:xfrm>
          <a:prstGeom prst="rect">
            <a:avLst/>
          </a:prstGeom>
          <a:ln>
            <a:solidFill>
              <a:schemeClr val="tx1"/>
            </a:solidFill>
          </a:ln>
        </p:spPr>
      </p:pic>
    </p:spTree>
    <p:extLst>
      <p:ext uri="{BB962C8B-B14F-4D97-AF65-F5344CB8AC3E}">
        <p14:creationId xmlns:p14="http://schemas.microsoft.com/office/powerpoint/2010/main" val="2429321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E7890-D8C8-4DE6-8DE0-1E8375A416AC}"/>
              </a:ext>
            </a:extLst>
          </p:cNvPr>
          <p:cNvSpPr>
            <a:spLocks noGrp="1"/>
          </p:cNvSpPr>
          <p:nvPr>
            <p:ph type="title"/>
          </p:nvPr>
        </p:nvSpPr>
        <p:spPr/>
        <p:txBody>
          <a:bodyPr/>
          <a:lstStyle/>
          <a:p>
            <a:r>
              <a:rPr lang="en-US" dirty="0"/>
              <a:t>HMS: Two Grid Philosophies</a:t>
            </a:r>
          </a:p>
        </p:txBody>
      </p:sp>
      <p:sp>
        <p:nvSpPr>
          <p:cNvPr id="3" name="Content Placeholder 2">
            <a:extLst>
              <a:ext uri="{FF2B5EF4-FFF2-40B4-BE49-F238E27FC236}">
                <a16:creationId xmlns:a16="http://schemas.microsoft.com/office/drawing/2014/main" id="{80AE3714-29EB-4DA8-A435-DBE365A24A95}"/>
              </a:ext>
            </a:extLst>
          </p:cNvPr>
          <p:cNvSpPr>
            <a:spLocks noGrp="1"/>
          </p:cNvSpPr>
          <p:nvPr>
            <p:ph idx="1"/>
          </p:nvPr>
        </p:nvSpPr>
        <p:spPr>
          <a:xfrm>
            <a:off x="838200" y="1825625"/>
            <a:ext cx="4085492" cy="4351338"/>
          </a:xfrm>
        </p:spPr>
        <p:txBody>
          <a:bodyPr/>
          <a:lstStyle/>
          <a:p>
            <a:r>
              <a:rPr lang="en-US" dirty="0"/>
              <a:t>A </a:t>
            </a:r>
            <a:r>
              <a:rPr lang="en-US" u="sng" dirty="0"/>
              <a:t>grid</a:t>
            </a:r>
            <a:r>
              <a:rPr lang="en-US" dirty="0"/>
              <a:t> is a raster with no notion of time</a:t>
            </a:r>
          </a:p>
          <a:p>
            <a:endParaRPr lang="en-US" dirty="0"/>
          </a:p>
          <a:p>
            <a:endParaRPr lang="en-US" dirty="0"/>
          </a:p>
          <a:p>
            <a:endParaRPr lang="en-US" dirty="0"/>
          </a:p>
          <a:p>
            <a:r>
              <a:rPr lang="en-US" dirty="0"/>
              <a:t>A </a:t>
            </a:r>
            <a:r>
              <a:rPr lang="en-US" u="sng" dirty="0" err="1"/>
              <a:t>gridset</a:t>
            </a:r>
            <a:r>
              <a:rPr lang="en-US" dirty="0"/>
              <a:t> is a set of rasters with each indexed by time</a:t>
            </a:r>
          </a:p>
        </p:txBody>
      </p:sp>
      <p:pic>
        <p:nvPicPr>
          <p:cNvPr id="4" name="Picture 3">
            <a:extLst>
              <a:ext uri="{FF2B5EF4-FFF2-40B4-BE49-F238E27FC236}">
                <a16:creationId xmlns:a16="http://schemas.microsoft.com/office/drawing/2014/main" id="{79D03551-E4BB-4622-8D11-25A95257BA34}"/>
              </a:ext>
            </a:extLst>
          </p:cNvPr>
          <p:cNvPicPr>
            <a:picLocks noChangeAspect="1"/>
          </p:cNvPicPr>
          <p:nvPr/>
        </p:nvPicPr>
        <p:blipFill>
          <a:blip r:embed="rId3"/>
          <a:stretch>
            <a:fillRect/>
          </a:stretch>
        </p:blipFill>
        <p:spPr>
          <a:xfrm>
            <a:off x="5688332" y="1931133"/>
            <a:ext cx="6099654" cy="1820252"/>
          </a:xfrm>
          <a:prstGeom prst="rect">
            <a:avLst/>
          </a:prstGeom>
        </p:spPr>
      </p:pic>
      <p:pic>
        <p:nvPicPr>
          <p:cNvPr id="5" name="Picture 4">
            <a:extLst>
              <a:ext uri="{FF2B5EF4-FFF2-40B4-BE49-F238E27FC236}">
                <a16:creationId xmlns:a16="http://schemas.microsoft.com/office/drawing/2014/main" id="{B2518070-7A62-4167-8B95-CA710E9FCFF4}"/>
              </a:ext>
            </a:extLst>
          </p:cNvPr>
          <p:cNvPicPr>
            <a:picLocks noChangeAspect="1"/>
          </p:cNvPicPr>
          <p:nvPr/>
        </p:nvPicPr>
        <p:blipFill>
          <a:blip r:embed="rId4"/>
          <a:stretch>
            <a:fillRect/>
          </a:stretch>
        </p:blipFill>
        <p:spPr>
          <a:xfrm>
            <a:off x="5688332" y="4356711"/>
            <a:ext cx="6099654" cy="1820252"/>
          </a:xfrm>
          <a:prstGeom prst="rect">
            <a:avLst/>
          </a:prstGeom>
        </p:spPr>
      </p:pic>
    </p:spTree>
    <p:extLst>
      <p:ext uri="{BB962C8B-B14F-4D97-AF65-F5344CB8AC3E}">
        <p14:creationId xmlns:p14="http://schemas.microsoft.com/office/powerpoint/2010/main" val="95168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A4A70E-BE64-41E9-B057-E845D5F2B4B2}"/>
              </a:ext>
            </a:extLst>
          </p:cNvPr>
          <p:cNvPicPr>
            <a:picLocks noChangeAspect="1"/>
          </p:cNvPicPr>
          <p:nvPr/>
        </p:nvPicPr>
        <p:blipFill>
          <a:blip r:embed="rId3"/>
          <a:stretch>
            <a:fillRect/>
          </a:stretch>
        </p:blipFill>
        <p:spPr>
          <a:xfrm>
            <a:off x="232509" y="205669"/>
            <a:ext cx="5968999" cy="3618886"/>
          </a:xfrm>
          <a:prstGeom prst="rect">
            <a:avLst/>
          </a:prstGeom>
        </p:spPr>
      </p:pic>
      <p:pic>
        <p:nvPicPr>
          <p:cNvPr id="5" name="Picture 4">
            <a:extLst>
              <a:ext uri="{FF2B5EF4-FFF2-40B4-BE49-F238E27FC236}">
                <a16:creationId xmlns:a16="http://schemas.microsoft.com/office/drawing/2014/main" id="{B5FE6262-180B-4548-9766-CACBC5421544}"/>
              </a:ext>
            </a:extLst>
          </p:cNvPr>
          <p:cNvPicPr>
            <a:picLocks noChangeAspect="1"/>
          </p:cNvPicPr>
          <p:nvPr/>
        </p:nvPicPr>
        <p:blipFill>
          <a:blip r:embed="rId4"/>
          <a:stretch>
            <a:fillRect/>
          </a:stretch>
        </p:blipFill>
        <p:spPr>
          <a:xfrm>
            <a:off x="5280814" y="4649607"/>
            <a:ext cx="6711117" cy="2002724"/>
          </a:xfrm>
          <a:prstGeom prst="rect">
            <a:avLst/>
          </a:prstGeom>
        </p:spPr>
      </p:pic>
    </p:spTree>
    <p:extLst>
      <p:ext uri="{BB962C8B-B14F-4D97-AF65-F5344CB8AC3E}">
        <p14:creationId xmlns:p14="http://schemas.microsoft.com/office/powerpoint/2010/main" val="2571420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A196F0-3BB1-492B-9088-8191117DA8BB}"/>
              </a:ext>
            </a:extLst>
          </p:cNvPr>
          <p:cNvPicPr>
            <a:picLocks noChangeAspect="1"/>
          </p:cNvPicPr>
          <p:nvPr/>
        </p:nvPicPr>
        <p:blipFill>
          <a:blip r:embed="rId3"/>
          <a:stretch>
            <a:fillRect/>
          </a:stretch>
        </p:blipFill>
        <p:spPr>
          <a:xfrm>
            <a:off x="261713" y="212631"/>
            <a:ext cx="3466225" cy="3670120"/>
          </a:xfrm>
          <a:prstGeom prst="rect">
            <a:avLst/>
          </a:prstGeom>
        </p:spPr>
      </p:pic>
      <p:pic>
        <p:nvPicPr>
          <p:cNvPr id="5" name="Picture 4">
            <a:extLst>
              <a:ext uri="{FF2B5EF4-FFF2-40B4-BE49-F238E27FC236}">
                <a16:creationId xmlns:a16="http://schemas.microsoft.com/office/drawing/2014/main" id="{AE2D8D66-0F33-4C6C-9362-ED0133BA4868}"/>
              </a:ext>
            </a:extLst>
          </p:cNvPr>
          <p:cNvPicPr>
            <a:picLocks noChangeAspect="1"/>
          </p:cNvPicPr>
          <p:nvPr/>
        </p:nvPicPr>
        <p:blipFill>
          <a:blip r:embed="rId4"/>
          <a:stretch>
            <a:fillRect/>
          </a:stretch>
        </p:blipFill>
        <p:spPr>
          <a:xfrm>
            <a:off x="7045569" y="2647072"/>
            <a:ext cx="4884718" cy="3936355"/>
          </a:xfrm>
          <a:prstGeom prst="rect">
            <a:avLst/>
          </a:prstGeom>
        </p:spPr>
      </p:pic>
    </p:spTree>
    <p:extLst>
      <p:ext uri="{BB962C8B-B14F-4D97-AF65-F5344CB8AC3E}">
        <p14:creationId xmlns:p14="http://schemas.microsoft.com/office/powerpoint/2010/main" val="3868775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8424-72AF-45DA-A9C6-DC54016CE510}"/>
              </a:ext>
            </a:extLst>
          </p:cNvPr>
          <p:cNvSpPr>
            <a:spLocks noGrp="1"/>
          </p:cNvSpPr>
          <p:nvPr>
            <p:ph type="title"/>
          </p:nvPr>
        </p:nvSpPr>
        <p:spPr/>
        <p:txBody>
          <a:bodyPr/>
          <a:lstStyle/>
          <a:p>
            <a:r>
              <a:rPr lang="en-US" dirty="0"/>
              <a:t>Data Sources</a:t>
            </a:r>
          </a:p>
        </p:txBody>
      </p:sp>
      <p:sp>
        <p:nvSpPr>
          <p:cNvPr id="3" name="Content Placeholder 2">
            <a:extLst>
              <a:ext uri="{FF2B5EF4-FFF2-40B4-BE49-F238E27FC236}">
                <a16:creationId xmlns:a16="http://schemas.microsoft.com/office/drawing/2014/main" id="{9291BF5B-A9C0-4B16-9148-BC54902203E9}"/>
              </a:ext>
            </a:extLst>
          </p:cNvPr>
          <p:cNvSpPr>
            <a:spLocks noGrp="1"/>
          </p:cNvSpPr>
          <p:nvPr>
            <p:ph idx="1"/>
          </p:nvPr>
        </p:nvSpPr>
        <p:spPr>
          <a:xfrm>
            <a:off x="838200" y="1825625"/>
            <a:ext cx="5023338" cy="4351338"/>
          </a:xfrm>
        </p:spPr>
        <p:txBody>
          <a:bodyPr/>
          <a:lstStyle/>
          <a:p>
            <a:r>
              <a:rPr lang="en-US" dirty="0"/>
              <a:t>Varies by type of data</a:t>
            </a:r>
          </a:p>
          <a:p>
            <a:r>
              <a:rPr lang="en-US" dirty="0"/>
              <a:t>All can use HEC-DSS</a:t>
            </a:r>
          </a:p>
          <a:p>
            <a:r>
              <a:rPr lang="en-US" dirty="0"/>
              <a:t>Grids can use raster data formats</a:t>
            </a:r>
          </a:p>
          <a:p>
            <a:pPr lvl="1"/>
            <a:r>
              <a:rPr lang="en-US" dirty="0"/>
              <a:t>ASCII</a:t>
            </a:r>
          </a:p>
          <a:p>
            <a:pPr lvl="1"/>
            <a:r>
              <a:rPr lang="en-US" dirty="0"/>
              <a:t>GeoTIFF</a:t>
            </a:r>
          </a:p>
        </p:txBody>
      </p:sp>
      <p:pic>
        <p:nvPicPr>
          <p:cNvPr id="4" name="Picture 3">
            <a:extLst>
              <a:ext uri="{FF2B5EF4-FFF2-40B4-BE49-F238E27FC236}">
                <a16:creationId xmlns:a16="http://schemas.microsoft.com/office/drawing/2014/main" id="{D878BA6F-4986-4AF8-AC77-6A20AC3FE67E}"/>
              </a:ext>
            </a:extLst>
          </p:cNvPr>
          <p:cNvPicPr>
            <a:picLocks noChangeAspect="1"/>
          </p:cNvPicPr>
          <p:nvPr/>
        </p:nvPicPr>
        <p:blipFill>
          <a:blip r:embed="rId3"/>
          <a:stretch>
            <a:fillRect/>
          </a:stretch>
        </p:blipFill>
        <p:spPr>
          <a:xfrm>
            <a:off x="6095999" y="914400"/>
            <a:ext cx="5634683" cy="1828331"/>
          </a:xfrm>
          <a:prstGeom prst="rect">
            <a:avLst/>
          </a:prstGeom>
        </p:spPr>
      </p:pic>
      <p:pic>
        <p:nvPicPr>
          <p:cNvPr id="5" name="Picture 4">
            <a:extLst>
              <a:ext uri="{FF2B5EF4-FFF2-40B4-BE49-F238E27FC236}">
                <a16:creationId xmlns:a16="http://schemas.microsoft.com/office/drawing/2014/main" id="{94D328B8-DEC2-40FA-B888-6DED3A361E8B}"/>
              </a:ext>
            </a:extLst>
          </p:cNvPr>
          <p:cNvPicPr>
            <a:picLocks noChangeAspect="1"/>
          </p:cNvPicPr>
          <p:nvPr/>
        </p:nvPicPr>
        <p:blipFill>
          <a:blip r:embed="rId4"/>
          <a:stretch>
            <a:fillRect/>
          </a:stretch>
        </p:blipFill>
        <p:spPr>
          <a:xfrm>
            <a:off x="6095999" y="3789584"/>
            <a:ext cx="5746180" cy="1828330"/>
          </a:xfrm>
          <a:prstGeom prst="rect">
            <a:avLst/>
          </a:prstGeom>
        </p:spPr>
      </p:pic>
    </p:spTree>
    <p:extLst>
      <p:ext uri="{BB962C8B-B14F-4D97-AF65-F5344CB8AC3E}">
        <p14:creationId xmlns:p14="http://schemas.microsoft.com/office/powerpoint/2010/main" val="2502518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4A98-F35B-44EC-AB98-40A117CBFABE}"/>
              </a:ext>
            </a:extLst>
          </p:cNvPr>
          <p:cNvSpPr>
            <a:spLocks noGrp="1"/>
          </p:cNvSpPr>
          <p:nvPr>
            <p:ph type="title"/>
          </p:nvPr>
        </p:nvSpPr>
        <p:spPr/>
        <p:txBody>
          <a:bodyPr/>
          <a:lstStyle/>
          <a:p>
            <a:r>
              <a:rPr lang="en-US" dirty="0" err="1"/>
              <a:t>Gridset</a:t>
            </a:r>
            <a:r>
              <a:rPr lang="en-US" dirty="0"/>
              <a:t> Workflow</a:t>
            </a:r>
          </a:p>
        </p:txBody>
      </p:sp>
      <p:sp>
        <p:nvSpPr>
          <p:cNvPr id="3" name="Content Placeholder 2">
            <a:extLst>
              <a:ext uri="{FF2B5EF4-FFF2-40B4-BE49-F238E27FC236}">
                <a16:creationId xmlns:a16="http://schemas.microsoft.com/office/drawing/2014/main" id="{ADCAC920-72ED-48A8-B338-12D7245AE7E2}"/>
              </a:ext>
            </a:extLst>
          </p:cNvPr>
          <p:cNvSpPr>
            <a:spLocks noGrp="1"/>
          </p:cNvSpPr>
          <p:nvPr>
            <p:ph idx="1"/>
          </p:nvPr>
        </p:nvSpPr>
        <p:spPr>
          <a:xfrm>
            <a:off x="838200" y="1825625"/>
            <a:ext cx="5539154" cy="4351338"/>
          </a:xfrm>
        </p:spPr>
        <p:txBody>
          <a:bodyPr/>
          <a:lstStyle/>
          <a:p>
            <a:pPr marL="0" indent="0">
              <a:buNone/>
            </a:pPr>
            <a:r>
              <a:rPr lang="en-US" dirty="0" err="1"/>
              <a:t>Gridsets</a:t>
            </a:r>
            <a:r>
              <a:rPr lang="en-US" dirty="0"/>
              <a:t> are more complicated because a time-series of grids is involved</a:t>
            </a:r>
          </a:p>
          <a:p>
            <a:pPr marL="0" indent="0">
              <a:buNone/>
            </a:pPr>
            <a:endParaRPr lang="en-US" dirty="0"/>
          </a:p>
          <a:p>
            <a:pPr marL="514350" indent="-514350">
              <a:buFont typeface="+mj-lt"/>
              <a:buAutoNum type="arabicPeriod"/>
            </a:pPr>
            <a:r>
              <a:rPr lang="en-US" dirty="0"/>
              <a:t>Import source data to HEC-DSS</a:t>
            </a:r>
          </a:p>
          <a:p>
            <a:pPr marL="514350" indent="-514350">
              <a:buFont typeface="+mj-lt"/>
              <a:buAutoNum type="arabicPeriod"/>
            </a:pPr>
            <a:r>
              <a:rPr lang="en-US" dirty="0"/>
              <a:t>Create </a:t>
            </a:r>
            <a:r>
              <a:rPr lang="en-US" dirty="0" err="1"/>
              <a:t>gridset</a:t>
            </a:r>
            <a:r>
              <a:rPr lang="en-US" dirty="0"/>
              <a:t> in HEC-HMS</a:t>
            </a:r>
          </a:p>
          <a:p>
            <a:pPr marL="514350" indent="-514350">
              <a:buFont typeface="+mj-lt"/>
              <a:buAutoNum type="arabicPeriod"/>
            </a:pPr>
            <a:r>
              <a:rPr lang="en-US" dirty="0"/>
              <a:t>Link the </a:t>
            </a:r>
            <a:r>
              <a:rPr lang="en-US" dirty="0" err="1"/>
              <a:t>datasource</a:t>
            </a:r>
            <a:endParaRPr lang="en-US" dirty="0"/>
          </a:p>
        </p:txBody>
      </p:sp>
      <p:pic>
        <p:nvPicPr>
          <p:cNvPr id="5" name="Picture 4">
            <a:extLst>
              <a:ext uri="{FF2B5EF4-FFF2-40B4-BE49-F238E27FC236}">
                <a16:creationId xmlns:a16="http://schemas.microsoft.com/office/drawing/2014/main" id="{091FF734-C354-481F-95C7-B1745D284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422280"/>
            <a:ext cx="4572000" cy="2857500"/>
          </a:xfrm>
          <a:prstGeom prst="rect">
            <a:avLst/>
          </a:prstGeom>
        </p:spPr>
      </p:pic>
      <p:sp>
        <p:nvSpPr>
          <p:cNvPr id="6" name="Rectangle 5">
            <a:extLst>
              <a:ext uri="{FF2B5EF4-FFF2-40B4-BE49-F238E27FC236}">
                <a16:creationId xmlns:a16="http://schemas.microsoft.com/office/drawing/2014/main" id="{0DF8B550-10B8-46FA-91F4-531753842BBD}"/>
              </a:ext>
            </a:extLst>
          </p:cNvPr>
          <p:cNvSpPr/>
          <p:nvPr/>
        </p:nvSpPr>
        <p:spPr>
          <a:xfrm>
            <a:off x="5908431" y="5665569"/>
            <a:ext cx="6096000" cy="646331"/>
          </a:xfrm>
          <a:prstGeom prst="rect">
            <a:avLst/>
          </a:prstGeom>
        </p:spPr>
        <p:txBody>
          <a:bodyPr>
            <a:spAutoFit/>
          </a:bodyPr>
          <a:lstStyle/>
          <a:p>
            <a:r>
              <a:rPr lang="en-US" dirty="0"/>
              <a:t>https://cms.accuweather.com/wp-content/uploads/2020/09/HurricaneSallyTueMornLoop.gif</a:t>
            </a:r>
          </a:p>
        </p:txBody>
      </p:sp>
    </p:spTree>
    <p:extLst>
      <p:ext uri="{BB962C8B-B14F-4D97-AF65-F5344CB8AC3E}">
        <p14:creationId xmlns:p14="http://schemas.microsoft.com/office/powerpoint/2010/main" val="2067478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CF50-E97B-4452-941C-9ADBCBCE35FD}"/>
              </a:ext>
            </a:extLst>
          </p:cNvPr>
          <p:cNvSpPr>
            <a:spLocks noGrp="1"/>
          </p:cNvSpPr>
          <p:nvPr>
            <p:ph type="title"/>
          </p:nvPr>
        </p:nvSpPr>
        <p:spPr/>
        <p:txBody>
          <a:bodyPr/>
          <a:lstStyle/>
          <a:p>
            <a:r>
              <a:rPr lang="en-US" dirty="0"/>
              <a:t>Grid Data Importer</a:t>
            </a:r>
          </a:p>
        </p:txBody>
      </p:sp>
      <p:sp>
        <p:nvSpPr>
          <p:cNvPr id="3" name="Content Placeholder 2">
            <a:extLst>
              <a:ext uri="{FF2B5EF4-FFF2-40B4-BE49-F238E27FC236}">
                <a16:creationId xmlns:a16="http://schemas.microsoft.com/office/drawing/2014/main" id="{7E1932FC-78C3-4553-B694-938F2BA432B6}"/>
              </a:ext>
            </a:extLst>
          </p:cNvPr>
          <p:cNvSpPr>
            <a:spLocks noGrp="1"/>
          </p:cNvSpPr>
          <p:nvPr>
            <p:ph idx="1"/>
          </p:nvPr>
        </p:nvSpPr>
        <p:spPr>
          <a:xfrm>
            <a:off x="838200" y="1825625"/>
            <a:ext cx="6430108" cy="4351338"/>
          </a:xfrm>
        </p:spPr>
        <p:txBody>
          <a:bodyPr/>
          <a:lstStyle/>
          <a:p>
            <a:r>
              <a:rPr lang="en-US" dirty="0"/>
              <a:t>A set of utilities for importing grid data to DSS are available</a:t>
            </a:r>
          </a:p>
          <a:p>
            <a:pPr lvl="1"/>
            <a:r>
              <a:rPr lang="en-US" dirty="0"/>
              <a:t>Import from one or many files</a:t>
            </a:r>
          </a:p>
          <a:p>
            <a:pPr lvl="1"/>
            <a:r>
              <a:rPr lang="en-US" dirty="0"/>
              <a:t>Choose which variables to import</a:t>
            </a:r>
          </a:p>
          <a:p>
            <a:pPr lvl="1"/>
            <a:r>
              <a:rPr lang="en-US" dirty="0"/>
              <a:t>Clip</a:t>
            </a:r>
          </a:p>
          <a:p>
            <a:pPr lvl="1"/>
            <a:r>
              <a:rPr lang="en-US" dirty="0"/>
              <a:t>Handle projections</a:t>
            </a:r>
          </a:p>
          <a:p>
            <a:pPr lvl="1"/>
            <a:r>
              <a:rPr lang="en-US" dirty="0"/>
              <a:t>Resample</a:t>
            </a:r>
          </a:p>
        </p:txBody>
      </p:sp>
      <p:pic>
        <p:nvPicPr>
          <p:cNvPr id="4" name="Picture 3">
            <a:extLst>
              <a:ext uri="{FF2B5EF4-FFF2-40B4-BE49-F238E27FC236}">
                <a16:creationId xmlns:a16="http://schemas.microsoft.com/office/drawing/2014/main" id="{E2C52C9F-8EC7-482F-BAD0-2BA6C8506E7F}"/>
              </a:ext>
            </a:extLst>
          </p:cNvPr>
          <p:cNvPicPr>
            <a:picLocks noChangeAspect="1"/>
          </p:cNvPicPr>
          <p:nvPr/>
        </p:nvPicPr>
        <p:blipFill>
          <a:blip r:embed="rId3"/>
          <a:stretch>
            <a:fillRect/>
          </a:stretch>
        </p:blipFill>
        <p:spPr>
          <a:xfrm>
            <a:off x="7584832" y="1404560"/>
            <a:ext cx="4314092" cy="4902892"/>
          </a:xfrm>
          <a:prstGeom prst="rect">
            <a:avLst/>
          </a:prstGeom>
        </p:spPr>
      </p:pic>
    </p:spTree>
    <p:extLst>
      <p:ext uri="{BB962C8B-B14F-4D97-AF65-F5344CB8AC3E}">
        <p14:creationId xmlns:p14="http://schemas.microsoft.com/office/powerpoint/2010/main" val="3110458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25D60-EEB9-49A4-A0A7-35BEC7FDC9B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FE9B597B-AD0A-48EC-93FD-69918282BF37}"/>
              </a:ext>
            </a:extLst>
          </p:cNvPr>
          <p:cNvSpPr>
            <a:spLocks noGrp="1"/>
          </p:cNvSpPr>
          <p:nvPr>
            <p:ph type="title"/>
          </p:nvPr>
        </p:nvSpPr>
        <p:spPr/>
        <p:txBody>
          <a:bodyPr/>
          <a:lstStyle/>
          <a:p>
            <a:r>
              <a:rPr lang="en-US" dirty="0"/>
              <a:t>Step 1 - File Selection</a:t>
            </a:r>
          </a:p>
        </p:txBody>
      </p:sp>
    </p:spTree>
    <p:extLst>
      <p:ext uri="{BB962C8B-B14F-4D97-AF65-F5344CB8AC3E}">
        <p14:creationId xmlns:p14="http://schemas.microsoft.com/office/powerpoint/2010/main" val="3663914318"/>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414</TotalTime>
  <Words>1635</Words>
  <Application>Microsoft Office PowerPoint</Application>
  <PresentationFormat>Widescreen</PresentationFormat>
  <Paragraphs>92</Paragraphs>
  <Slides>14</Slides>
  <Notes>13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14</vt:i4>
      </vt:variant>
    </vt:vector>
  </HeadingPairs>
  <TitlesOfParts>
    <vt:vector size="23" baseType="lpstr">
      <vt:lpstr>Arial</vt:lpstr>
      <vt:lpstr>Calibri</vt:lpstr>
      <vt:lpstr>Calibri Light</vt:lpstr>
      <vt:lpstr>Wingdings</vt:lpstr>
      <vt:lpstr>Wingdings 3</vt:lpstr>
      <vt:lpstr>USACE_FY15</vt:lpstr>
      <vt:lpstr>Custom Design</vt:lpstr>
      <vt:lpstr>1_Custom Design</vt:lpstr>
      <vt:lpstr>Office Theme</vt:lpstr>
      <vt:lpstr>HEC-HMS  Shared Data Components: Grid Data</vt:lpstr>
      <vt:lpstr>What’s a Grid?</vt:lpstr>
      <vt:lpstr>HMS: Two Grid Philosophies</vt:lpstr>
      <vt:lpstr>PowerPoint Presentation</vt:lpstr>
      <vt:lpstr>PowerPoint Presentation</vt:lpstr>
      <vt:lpstr>Data Sources</vt:lpstr>
      <vt:lpstr>Gridset Workflow</vt:lpstr>
      <vt:lpstr>Grid Data Importer</vt:lpstr>
      <vt:lpstr>Step 1 - File Selection</vt:lpstr>
      <vt:lpstr>Step 2 - Variable Selection</vt:lpstr>
      <vt:lpstr>Step 3 - Clipping, Projection, and Resampling</vt:lpstr>
      <vt:lpstr>Step 4 - DSS Output Selection</vt:lpstr>
      <vt:lpstr>Link Up Data</vt:lpstr>
      <vt:lpstr>HEC-HMS Shared Data Components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Calibration Metrics &amp; Tools</dc:title>
  <dc:creator>Moe, Emily L CIV USARMY CEMVP (USA)</dc:creator>
  <cp:lastModifiedBy>Karlovits, Gregory S CIV USARMY CEIWR-HEC (US)</cp:lastModifiedBy>
  <cp:revision>71</cp:revision>
  <dcterms:created xsi:type="dcterms:W3CDTF">2020-12-18T22:12:13Z</dcterms:created>
  <dcterms:modified xsi:type="dcterms:W3CDTF">2021-01-11T19:00:12Z</dcterms:modified>
</cp:coreProperties>
</file>