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36" r:id="rId4"/>
  </p:sldMasterIdLst>
  <p:notesMasterIdLst>
    <p:notesMasterId r:id="rId16"/>
  </p:notesMasterIdLst>
  <p:handoutMasterIdLst>
    <p:handoutMasterId r:id="rId17"/>
  </p:handoutMasterIdLst>
  <p:sldIdLst>
    <p:sldId id="362" r:id="rId5"/>
    <p:sldId id="365" r:id="rId6"/>
    <p:sldId id="368" r:id="rId7"/>
    <p:sldId id="369" r:id="rId8"/>
    <p:sldId id="370" r:id="rId9"/>
    <p:sldId id="371" r:id="rId10"/>
    <p:sldId id="372" r:id="rId11"/>
    <p:sldId id="373" r:id="rId12"/>
    <p:sldId id="374" r:id="rId13"/>
    <p:sldId id="367" r:id="rId14"/>
    <p:sldId id="364" r:id="rId15"/>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362"/>
            <p14:sldId id="365"/>
            <p14:sldId id="368"/>
            <p14:sldId id="369"/>
            <p14:sldId id="370"/>
            <p14:sldId id="371"/>
            <p14:sldId id="372"/>
            <p14:sldId id="373"/>
            <p14:sldId id="374"/>
            <p14:sldId id="367"/>
            <p14:sldId id="36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76399" autoAdjust="0"/>
  </p:normalViewPr>
  <p:slideViewPr>
    <p:cSldViewPr snapToGrid="0">
      <p:cViewPr varScale="1">
        <p:scale>
          <a:sx n="87" d="100"/>
          <a:sy n="87" d="100"/>
        </p:scale>
        <p:origin x="3126"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1/12/2021</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1/12/2021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Hello, HMS modelers. I’m Greg Karlovits, senior hydraulic engineer at the U.S. Army Corps of Engineers Hydrologic Engineering Center. In this video I will provide a brief introduction to the Gage Weights precipitation method in the HEC-HMS meteorological model.</a:t>
            </a:r>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382468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click on the met model and switch over to the Options tab, you’ll see two options: “Use Indexing” and “Total Override”. These give you even more control over how HMS computes properties of the storm.</a:t>
            </a:r>
          </a:p>
          <a:p>
            <a:endParaRPr lang="en-US" dirty="0"/>
          </a:p>
          <a:p>
            <a:r>
              <a:rPr lang="en-US" dirty="0"/>
              <a:t>Enabling indexing adds an extra node underneath the met model, and also adds a new tab under the “precipitation gages” node that’s already there.</a:t>
            </a:r>
          </a:p>
          <a:p>
            <a:r>
              <a:rPr lang="en-US" dirty="0"/>
              <a:t>Indexing allows you to adjust gage depth averaging to account for variation in things like climatology. For example, in a mountainous area where the annual total precipitation changes quite rapidly with elevation, you may choose to use the annual total precipitation to adjust your estimate for how the depth should be applied to the subbasin. You would set the annual total precipitation for each gage in the Index column of the Time-Series Gages table, and then set the value for annual total precipitation in the Index column of the Gage Weights table. This lets you account for systematic differences in how precipitation might be recorded due to gage location. For small project areas this may not be necessary, but for larger project extents where the behavior of precipitation varies significantly, this allows you to adjust the estimated precipitation for the </a:t>
            </a:r>
            <a:r>
              <a:rPr lang="en-US" dirty="0" err="1"/>
              <a:t>subbasins</a:t>
            </a:r>
            <a:r>
              <a:rPr lang="en-US" dirty="0"/>
              <a:t> of interest.</a:t>
            </a:r>
          </a:p>
          <a:p>
            <a:endParaRPr lang="en-US" dirty="0"/>
          </a:p>
          <a:p>
            <a:r>
              <a:rPr lang="en-US" dirty="0"/>
              <a:t>Total override allows you to set the total depth for the gage instead of letting HMS compute it by taking the total of all timesteps in the gage entry.</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953773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This has been an overview of the Gage Weights precipitation method in the HEC-HMS meteorologic model. For more information, please see the HMS user’s manual, the tutorials and guides online, or other videos in this series. Thanks and have a great day!</a:t>
            </a:r>
          </a:p>
        </p:txBody>
      </p:sp>
      <p:sp>
        <p:nvSpPr>
          <p:cNvPr id="4" name="Slide Number Placeholder 3"/>
          <p:cNvSpPr>
            <a:spLocks noGrp="1"/>
          </p:cNvSpPr>
          <p:nvPr>
            <p:ph type="sldNum" sz="quarter" idx="10"/>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1056220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Gage weights is recommended for the general case of dealing with multiple imperfect precipitation gages used to estimate precipitation in a subbasin. Consider the figure on the right – there are three gages, which is fortunate. However, it’s hard to say if any of these will represent the rainfall for the watershed well. It’s likely that a combination of the three could work, because the three gages span the basin. Gage weights let you decide how these three gages will combine to estimate the precipitation over the subbasin of interest. You can specify how each of these gages combine into the basin average estimate.</a:t>
            </a:r>
          </a:p>
          <a:p>
            <a:endParaRPr lang="en-US" dirty="0"/>
          </a:p>
          <a:p>
            <a:r>
              <a:rPr lang="en-US" dirty="0"/>
              <a:t>For events where radar data aren’t available, this method offers the most control over using gages for watershed modeling. It gives you options to combine gage data in various ways, account for gauges with varying time resolution or no time information at all, and adjust for variations in climatology.</a:t>
            </a:r>
          </a:p>
          <a:p>
            <a:endParaRPr lang="en-US" dirty="0"/>
          </a:p>
          <a:p>
            <a:r>
              <a:rPr lang="en-US" dirty="0"/>
              <a:t>However, there is a significant hitch in all of this – gages have to be available for the event you are trying to model. In some areas, gages are sparse, and you must do your best to find the best available information. For small watersheds, there may not be any gages inside the boundary at all, and you may be making estimates using gages that are distant. Luckily, this method gives you several controls that let you adjust how these gages are combined to achieve the optimal result.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a:t>
            </a:fld>
            <a:endParaRPr lang="en-US"/>
          </a:p>
        </p:txBody>
      </p:sp>
    </p:spTree>
    <p:extLst>
      <p:ext uri="{BB962C8B-B14F-4D97-AF65-F5344CB8AC3E}">
        <p14:creationId xmlns:p14="http://schemas.microsoft.com/office/powerpoint/2010/main" val="9998245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as always, create a new meteorologic model, by selecting one of the options in the Components menu. Then, in the met model component editor, select the Gage Weights method for precipitation.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2095441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is often forgotten, but what it does is tells the met model which subbasin elements are going to be controlled. Switch to the Basins tab of the met model editor. Here, you can decide which basin models are usable with the met model by selecting Yes for Include </a:t>
            </a:r>
            <a:r>
              <a:rPr lang="en-US" dirty="0" err="1"/>
              <a:t>Subbasins</a:t>
            </a:r>
            <a:r>
              <a:rPr lang="en-US" dirty="0"/>
              <a:t>. When the </a:t>
            </a:r>
            <a:r>
              <a:rPr lang="en-US" dirty="0" err="1"/>
              <a:t>subbasins</a:t>
            </a:r>
            <a:r>
              <a:rPr lang="en-US" dirty="0"/>
              <a:t> are included, they appear beneath the met model in the watershed explorer.</a:t>
            </a:r>
          </a:p>
          <a:p>
            <a:endParaRPr lang="en-US" dirty="0"/>
          </a:p>
          <a:p>
            <a:r>
              <a:rPr lang="en-US" dirty="0"/>
              <a:t>If you want to use multiple basin models with a met model, this can get cluttered sometimes, especially if your basin models have a lot of elements. For organization purposes, it can make more sense to make a copy of the met model and set up met models so they are 1:1 with basin models.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520594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tells the subbasin which gages will be used in the computation step. Expand the subbasin node of the watershed explorer, then select Gage Weights underneath it. On first click it will take you to the weights tab, where you will notice that there are no gages listed. Don’t panic, you need to switch over to the Selections tab and turn on any gages. If you don’t see any gages on this tab, that means you haven’t set up any precipitation gages yet. To do that you’ll need to create some time series components. Review that video if you need a refresher on how to do that.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2456479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enabling some gages, you’ll be able to give them weights on a </a:t>
            </a:r>
            <a:r>
              <a:rPr lang="en-US" dirty="0" err="1"/>
              <a:t>subbasin</a:t>
            </a:r>
            <a:r>
              <a:rPr lang="en-US" dirty="0"/>
              <a:t>-by-</a:t>
            </a:r>
            <a:r>
              <a:rPr lang="en-US" dirty="0" err="1"/>
              <a:t>subbasin</a:t>
            </a:r>
            <a:r>
              <a:rPr lang="en-US" dirty="0"/>
              <a:t> basis. There are two types of weights: depth, and time.</a:t>
            </a:r>
          </a:p>
          <a:p>
            <a:endParaRPr lang="en-US" dirty="0"/>
          </a:p>
          <a:p>
            <a:r>
              <a:rPr lang="en-US" dirty="0"/>
              <a:t>Depth weights set what the total volume of rainfall will be for the simulation.</a:t>
            </a:r>
          </a:p>
          <a:p>
            <a:r>
              <a:rPr lang="en-US" dirty="0"/>
              <a:t>Time weights set how the time pattern will be computed for the simulation.</a:t>
            </a:r>
          </a:p>
          <a:p>
            <a:endParaRPr lang="en-US" dirty="0"/>
          </a:p>
          <a:p>
            <a:r>
              <a:rPr lang="en-US" dirty="0"/>
              <a:t>These values don’t have to add up to 1, but HEC-HMS will normalize the values during the simulation so that they do.</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2217971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are free to determine the depth weights in whatever method you find appropriate, but a good starting point is to use the Thiessen polygon method. This method tells you how much of the watershed is closest to each precipitation gage you are using. The </a:t>
            </a:r>
            <a:r>
              <a:rPr lang="en-US" dirty="0" err="1"/>
              <a:t>percents</a:t>
            </a:r>
            <a:r>
              <a:rPr lang="en-US" dirty="0"/>
              <a:t> can be used as weights directly. If you have a shapefile of your watershed and the gage locations, generating Thiessen polygons and intersecting them with the basin polygon is trivial in GIS.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2749785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time weights, the best practice is to </a:t>
            </a:r>
            <a:r>
              <a:rPr lang="en-US" u="sng" dirty="0"/>
              <a:t>not</a:t>
            </a:r>
            <a:r>
              <a:rPr lang="en-US" u="none" dirty="0"/>
              <a:t> average together gages to get a time pattern. If your precipitation stations have different time resolutions (for example one at daily level, and one at hourly), consider choosing the one with the finer time step to give you better estimates for the precipitation at shorter time steps. Also consider the location of the stations – if you have one near the center of the subbasin, it probably represents the rainfall inside the subbasin better than ones outside of it.</a:t>
            </a:r>
          </a:p>
          <a:p>
            <a:endParaRPr lang="en-US" u="none" dirty="0"/>
          </a:p>
          <a:p>
            <a:r>
              <a:rPr lang="en-US" u="none" dirty="0"/>
              <a:t>The effect of time-averaging is shown in the graph. Here, two completely made-up gages (in dark blue and light blue) were given an equal depth weight and time weight. When HMS computed the basin-averaged precipitation, the result is the grey Mayan Pyramid…</a:t>
            </a:r>
          </a:p>
          <a:p>
            <a:r>
              <a:rPr lang="en-US" u="none" dirty="0"/>
              <a:t>If you want to make sure you’re capturing the peak intensity of this storm, then time-averaging two non-coincident peaks will result in a hyetograph with a broad, flat peak, which may not be what you desire. If this helps describe the storm as it occurred in your watershed, feel free to break with best practices. However, if you’re finding that you’re underestimating peak storm intensity and you’re using time averaging, consider trying something else.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37859971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some situations, especially when modeling the most extreme of extreme floods, there are observations for total storm depth, but no time information was captured. Sometimes these are called “bucket surveys” and are literally an open container of some kind that was left outside (intentionally or not) during a storm event and filled up with water. You can add a total storm gage by filling in the row of the Total Storm Gages table under the Precipitation Gages node. It asks for a name, and a total depth. When you add this information, this gage will be selectable in the Selections tab, and then you can give it a depth weight, but not a time weight, because it has no timing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1707962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7"/>
            <a:ext cx="287020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7"/>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1795104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2599084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570624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2389344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417622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635937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896240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0001311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1614503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367762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4218085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9079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a:xfrm>
            <a:off x="4876800" y="6245225"/>
            <a:ext cx="2844800" cy="476250"/>
          </a:xfrm>
          <a:prstGeom prst="rect">
            <a:avLst/>
          </a:prstGeom>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117582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63320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38285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94882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500894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037506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1/12/2021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7286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11131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068985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489986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26959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1176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a:prstGeom prst="rect">
            <a:avLst/>
          </a:prstGeo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25" b="1">
          <a:solidFill>
            <a:schemeClr val="tx2"/>
          </a:solidFill>
          <a:latin typeface="+mj-lt"/>
          <a:ea typeface="+mj-ea"/>
          <a:cs typeface="+mj-cs"/>
        </a:defRPr>
      </a:lvl1pPr>
      <a:lvl2pPr algn="l" rtl="0" eaLnBrk="1" fontAlgn="base" hangingPunct="1">
        <a:spcBef>
          <a:spcPct val="0"/>
        </a:spcBef>
        <a:spcAft>
          <a:spcPct val="0"/>
        </a:spcAft>
        <a:defRPr sz="2025" b="1">
          <a:solidFill>
            <a:schemeClr val="tx2"/>
          </a:solidFill>
          <a:latin typeface="Arial" charset="0"/>
        </a:defRPr>
      </a:lvl2pPr>
      <a:lvl3pPr algn="l" rtl="0" eaLnBrk="1" fontAlgn="base" hangingPunct="1">
        <a:spcBef>
          <a:spcPct val="0"/>
        </a:spcBef>
        <a:spcAft>
          <a:spcPct val="0"/>
        </a:spcAft>
        <a:defRPr sz="2025" b="1">
          <a:solidFill>
            <a:schemeClr val="tx2"/>
          </a:solidFill>
          <a:latin typeface="Arial" charset="0"/>
        </a:defRPr>
      </a:lvl3pPr>
      <a:lvl4pPr algn="l" rtl="0" eaLnBrk="1" fontAlgn="base" hangingPunct="1">
        <a:spcBef>
          <a:spcPct val="0"/>
        </a:spcBef>
        <a:spcAft>
          <a:spcPct val="0"/>
        </a:spcAft>
        <a:defRPr sz="2025" b="1">
          <a:solidFill>
            <a:schemeClr val="tx2"/>
          </a:solidFill>
          <a:latin typeface="Arial" charset="0"/>
        </a:defRPr>
      </a:lvl4pPr>
      <a:lvl5pPr algn="l" rtl="0" eaLnBrk="1" fontAlgn="base" hangingPunct="1">
        <a:spcBef>
          <a:spcPct val="0"/>
        </a:spcBef>
        <a:spcAft>
          <a:spcPct val="0"/>
        </a:spcAft>
        <a:defRPr sz="2025" b="1">
          <a:solidFill>
            <a:schemeClr val="tx2"/>
          </a:solidFill>
          <a:latin typeface="Arial" charset="0"/>
        </a:defRPr>
      </a:lvl5pPr>
      <a:lvl6pPr marL="257175" algn="l" rtl="0" eaLnBrk="1" fontAlgn="base" hangingPunct="1">
        <a:spcBef>
          <a:spcPct val="0"/>
        </a:spcBef>
        <a:spcAft>
          <a:spcPct val="0"/>
        </a:spcAft>
        <a:defRPr sz="2025" b="1">
          <a:solidFill>
            <a:schemeClr val="tx2"/>
          </a:solidFill>
          <a:latin typeface="Arial" charset="0"/>
        </a:defRPr>
      </a:lvl6pPr>
      <a:lvl7pPr marL="514350" algn="l" rtl="0" eaLnBrk="1" fontAlgn="base" hangingPunct="1">
        <a:spcBef>
          <a:spcPct val="0"/>
        </a:spcBef>
        <a:spcAft>
          <a:spcPct val="0"/>
        </a:spcAft>
        <a:defRPr sz="2025" b="1">
          <a:solidFill>
            <a:schemeClr val="tx2"/>
          </a:solidFill>
          <a:latin typeface="Arial" charset="0"/>
        </a:defRPr>
      </a:lvl7pPr>
      <a:lvl8pPr marL="771525" algn="l" rtl="0" eaLnBrk="1" fontAlgn="base" hangingPunct="1">
        <a:spcBef>
          <a:spcPct val="0"/>
        </a:spcBef>
        <a:spcAft>
          <a:spcPct val="0"/>
        </a:spcAft>
        <a:defRPr sz="2025" b="1">
          <a:solidFill>
            <a:schemeClr val="tx2"/>
          </a:solidFill>
          <a:latin typeface="Arial" charset="0"/>
        </a:defRPr>
      </a:lvl8pPr>
      <a:lvl9pPr marL="1028700" algn="l" rtl="0" eaLnBrk="1" fontAlgn="base" hangingPunct="1">
        <a:spcBef>
          <a:spcPct val="0"/>
        </a:spcBef>
        <a:spcAft>
          <a:spcPct val="0"/>
        </a:spcAft>
        <a:defRPr sz="2025" b="1">
          <a:solidFill>
            <a:schemeClr val="tx2"/>
          </a:solidFill>
          <a:latin typeface="Arial" charset="0"/>
        </a:defRPr>
      </a:lvl9pPr>
    </p:titleStyle>
    <p:bodyStyle>
      <a:lvl1pPr marL="192881" indent="-192881" algn="l" rtl="0" eaLnBrk="1" fontAlgn="base" hangingPunct="1">
        <a:spcBef>
          <a:spcPct val="20000"/>
        </a:spcBef>
        <a:spcAft>
          <a:spcPct val="0"/>
        </a:spcAft>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Char char="–"/>
        <a:defRPr sz="1125">
          <a:solidFill>
            <a:schemeClr val="tx1"/>
          </a:solidFill>
          <a:latin typeface="+mn-lt"/>
        </a:defRPr>
      </a:lvl4pPr>
      <a:lvl5pPr marL="1157288" indent="-128588" algn="l" rtl="0" eaLnBrk="1" fontAlgn="base" hangingPunct="1">
        <a:spcBef>
          <a:spcPct val="20000"/>
        </a:spcBef>
        <a:spcAft>
          <a:spcPct val="0"/>
        </a:spcAft>
        <a:buChar char="»"/>
        <a:defRPr sz="1125">
          <a:solidFill>
            <a:schemeClr val="tx1"/>
          </a:solidFill>
          <a:latin typeface="+mn-lt"/>
        </a:defRPr>
      </a:lvl5pPr>
      <a:lvl6pPr marL="1414463" indent="-128588" algn="l" rtl="0" eaLnBrk="1" fontAlgn="base" hangingPunct="1">
        <a:spcBef>
          <a:spcPct val="20000"/>
        </a:spcBef>
        <a:spcAft>
          <a:spcPct val="0"/>
        </a:spcAft>
        <a:buChar char="»"/>
        <a:defRPr sz="1125">
          <a:solidFill>
            <a:schemeClr val="tx1"/>
          </a:solidFill>
          <a:latin typeface="+mn-lt"/>
        </a:defRPr>
      </a:lvl6pPr>
      <a:lvl7pPr marL="1671638" indent="-128588" algn="l" rtl="0" eaLnBrk="1" fontAlgn="base" hangingPunct="1">
        <a:spcBef>
          <a:spcPct val="20000"/>
        </a:spcBef>
        <a:spcAft>
          <a:spcPct val="0"/>
        </a:spcAft>
        <a:buChar char="»"/>
        <a:defRPr sz="1125">
          <a:solidFill>
            <a:schemeClr val="tx1"/>
          </a:solidFill>
          <a:latin typeface="+mn-lt"/>
        </a:defRPr>
      </a:lvl7pPr>
      <a:lvl8pPr marL="1928813" indent="-128588" algn="l" rtl="0" eaLnBrk="1" fontAlgn="base" hangingPunct="1">
        <a:spcBef>
          <a:spcPct val="20000"/>
        </a:spcBef>
        <a:spcAft>
          <a:spcPct val="0"/>
        </a:spcAft>
        <a:buChar char="»"/>
        <a:defRPr sz="1125">
          <a:solidFill>
            <a:schemeClr val="tx1"/>
          </a:solidFill>
          <a:latin typeface="+mn-lt"/>
        </a:defRPr>
      </a:lvl8pPr>
      <a:lvl9pPr marL="2185988" indent="-128588" algn="l" rtl="0" eaLnBrk="1" fontAlgn="base" hangingPunct="1">
        <a:spcBef>
          <a:spcPct val="20000"/>
        </a:spcBef>
        <a:spcAft>
          <a:spcPct val="0"/>
        </a:spcAft>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788"/>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8" y="5638807"/>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8" y="6340479"/>
            <a:ext cx="3475567" cy="121252"/>
          </a:xfrm>
          <a:prstGeom prst="rect">
            <a:avLst/>
          </a:prstGeom>
          <a:noFill/>
          <a:ln w="9525">
            <a:noFill/>
            <a:miter lim="800000"/>
            <a:headEnd/>
            <a:tailEnd/>
          </a:ln>
          <a:effectLst/>
        </p:spPr>
        <p:txBody>
          <a:bodyPr lIns="0" tIns="0" rIns="0" bIns="0">
            <a:spAutoFit/>
          </a:bodyPr>
          <a:lstStyle/>
          <a:p>
            <a:pPr algn="r">
              <a:defRPr/>
            </a:pPr>
            <a:r>
              <a:rPr lang="en-US" sz="788" b="1"/>
              <a:t>BUILDING STRONG</a:t>
            </a:r>
            <a:r>
              <a:rPr lang="en-US" sz="788"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013"/>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138185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1/12/2021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96223011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39.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9.xml"/><Relationship Id="rId5" Type="http://schemas.openxmlformats.org/officeDocument/2006/relationships/image" Target="../media/image13.sv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9.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30169" y="386329"/>
            <a:ext cx="4368602" cy="1956841"/>
          </a:xfrm>
        </p:spPr>
        <p:txBody>
          <a:bodyPr vert="horz" lIns="91440" tIns="45720" rIns="91440" bIns="45720" rtlCol="0" anchor="b">
            <a:normAutofit fontScale="90000"/>
          </a:bodyPr>
          <a:lstStyle/>
          <a:p>
            <a:pPr algn="l"/>
            <a:r>
              <a:rPr lang="en-US" sz="4200" b="1" spc="-38" dirty="0"/>
              <a:t>HEC-HMS Meteorologic Models:</a:t>
            </a:r>
            <a:br>
              <a:rPr lang="en-US" sz="4200" b="1" spc="-38" dirty="0"/>
            </a:br>
            <a:r>
              <a:rPr lang="en-US" sz="4200" b="1" spc="-38" dirty="0"/>
              <a:t>Gage Weights Precipitation Method</a:t>
            </a:r>
          </a:p>
        </p:txBody>
      </p:sp>
      <p:sp>
        <p:nvSpPr>
          <p:cNvPr id="1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30169" y="2933859"/>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Gregory Karlovits, P.E., PH, CFM</a:t>
            </a:r>
          </a:p>
          <a:p>
            <a:pPr>
              <a:lnSpc>
                <a:spcPct val="90000"/>
              </a:lnSpc>
              <a:spcAft>
                <a:spcPts val="450"/>
              </a:spcAft>
              <a:buClr>
                <a:schemeClr val="accent1"/>
              </a:buClr>
            </a:pPr>
            <a:r>
              <a:rPr lang="en-US" sz="2200" dirty="0"/>
              <a:t>Hydrologic Engineering Center</a:t>
            </a:r>
          </a:p>
          <a:p>
            <a:pPr>
              <a:lnSpc>
                <a:spcPct val="90000"/>
              </a:lnSpc>
              <a:spcAft>
                <a:spcPts val="450"/>
              </a:spcAft>
              <a:buClr>
                <a:schemeClr val="accent1"/>
              </a:buClr>
            </a:pPr>
            <a:r>
              <a:rPr lang="en-US" sz="2200" dirty="0"/>
              <a:t>U.S. Army Corps of Engineers</a:t>
            </a:r>
          </a:p>
        </p:txBody>
      </p:sp>
      <p:pic>
        <p:nvPicPr>
          <p:cNvPr id="8" name="Picture 7">
            <a:extLst>
              <a:ext uri="{FF2B5EF4-FFF2-40B4-BE49-F238E27FC236}">
                <a16:creationId xmlns:a16="http://schemas.microsoft.com/office/drawing/2014/main" id="{5DEB8F3B-7506-4423-99F2-A1EAC6FF761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473758" y="1534171"/>
            <a:ext cx="7718242" cy="3789656"/>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5" name="Picture 4">
            <a:extLst>
              <a:ext uri="{FF2B5EF4-FFF2-40B4-BE49-F238E27FC236}">
                <a16:creationId xmlns:a16="http://schemas.microsoft.com/office/drawing/2014/main" id="{5779C2C0-50B4-4D7C-8E6E-891BAB6353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7121" y="4642871"/>
            <a:ext cx="2387686" cy="1828800"/>
          </a:xfrm>
          <a:prstGeom prst="rect">
            <a:avLst/>
          </a:prstGeom>
        </p:spPr>
      </p:pic>
    </p:spTree>
    <p:extLst>
      <p:ext uri="{BB962C8B-B14F-4D97-AF65-F5344CB8AC3E}">
        <p14:creationId xmlns:p14="http://schemas.microsoft.com/office/powerpoint/2010/main" val="1534236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7CFB2-0132-4A46-A19B-A354AF3CB52F}"/>
              </a:ext>
            </a:extLst>
          </p:cNvPr>
          <p:cNvSpPr>
            <a:spLocks noGrp="1"/>
          </p:cNvSpPr>
          <p:nvPr>
            <p:ph type="title"/>
          </p:nvPr>
        </p:nvSpPr>
        <p:spPr/>
        <p:txBody>
          <a:bodyPr/>
          <a:lstStyle/>
          <a:p>
            <a:r>
              <a:rPr lang="en-US" dirty="0"/>
              <a:t>Optional Settings in Met Model Editor</a:t>
            </a:r>
          </a:p>
        </p:txBody>
      </p:sp>
      <p:sp>
        <p:nvSpPr>
          <p:cNvPr id="3" name="Content Placeholder 2">
            <a:extLst>
              <a:ext uri="{FF2B5EF4-FFF2-40B4-BE49-F238E27FC236}">
                <a16:creationId xmlns:a16="http://schemas.microsoft.com/office/drawing/2014/main" id="{759111F5-A3CD-447F-8B7D-F72E88A32D93}"/>
              </a:ext>
            </a:extLst>
          </p:cNvPr>
          <p:cNvSpPr>
            <a:spLocks noGrp="1"/>
          </p:cNvSpPr>
          <p:nvPr>
            <p:ph idx="1"/>
          </p:nvPr>
        </p:nvSpPr>
        <p:spPr/>
        <p:txBody>
          <a:bodyPr/>
          <a:lstStyle/>
          <a:p>
            <a:r>
              <a:rPr lang="en-US" dirty="0"/>
              <a:t>Use Indexing</a:t>
            </a:r>
          </a:p>
          <a:p>
            <a:pPr lvl="1"/>
            <a:r>
              <a:rPr lang="en-US" dirty="0"/>
              <a:t>Adjust for climatology</a:t>
            </a:r>
          </a:p>
          <a:p>
            <a:r>
              <a:rPr lang="en-US" dirty="0"/>
              <a:t>Total Override</a:t>
            </a:r>
          </a:p>
          <a:p>
            <a:pPr lvl="1"/>
            <a:r>
              <a:rPr lang="en-US" dirty="0"/>
              <a:t>Override total depth for a gage</a:t>
            </a:r>
          </a:p>
        </p:txBody>
      </p:sp>
      <p:pic>
        <p:nvPicPr>
          <p:cNvPr id="4" name="Picture 3">
            <a:extLst>
              <a:ext uri="{FF2B5EF4-FFF2-40B4-BE49-F238E27FC236}">
                <a16:creationId xmlns:a16="http://schemas.microsoft.com/office/drawing/2014/main" id="{429F38AC-7E1B-42F8-A270-2CD89CA8C869}"/>
              </a:ext>
            </a:extLst>
          </p:cNvPr>
          <p:cNvPicPr>
            <a:picLocks noChangeAspect="1"/>
          </p:cNvPicPr>
          <p:nvPr/>
        </p:nvPicPr>
        <p:blipFill>
          <a:blip r:embed="rId3"/>
          <a:stretch>
            <a:fillRect/>
          </a:stretch>
        </p:blipFill>
        <p:spPr>
          <a:xfrm>
            <a:off x="6331292" y="1825625"/>
            <a:ext cx="5498065" cy="2696968"/>
          </a:xfrm>
          <a:prstGeom prst="rect">
            <a:avLst/>
          </a:prstGeom>
        </p:spPr>
      </p:pic>
      <p:pic>
        <p:nvPicPr>
          <p:cNvPr id="5" name="Picture 4">
            <a:extLst>
              <a:ext uri="{FF2B5EF4-FFF2-40B4-BE49-F238E27FC236}">
                <a16:creationId xmlns:a16="http://schemas.microsoft.com/office/drawing/2014/main" id="{5C1FE52A-3FCB-41A7-8AD1-2AAB3B679C19}"/>
              </a:ext>
            </a:extLst>
          </p:cNvPr>
          <p:cNvPicPr>
            <a:picLocks noChangeAspect="1"/>
          </p:cNvPicPr>
          <p:nvPr/>
        </p:nvPicPr>
        <p:blipFill>
          <a:blip r:embed="rId4"/>
          <a:stretch>
            <a:fillRect/>
          </a:stretch>
        </p:blipFill>
        <p:spPr>
          <a:xfrm>
            <a:off x="6325229" y="4946297"/>
            <a:ext cx="5498065" cy="1187082"/>
          </a:xfrm>
          <a:prstGeom prst="rect">
            <a:avLst/>
          </a:prstGeom>
        </p:spPr>
      </p:pic>
      <p:pic>
        <p:nvPicPr>
          <p:cNvPr id="6" name="Picture 5">
            <a:extLst>
              <a:ext uri="{FF2B5EF4-FFF2-40B4-BE49-F238E27FC236}">
                <a16:creationId xmlns:a16="http://schemas.microsoft.com/office/drawing/2014/main" id="{7BFF05B3-4E5E-41A9-862E-A2E9672A2DC6}"/>
              </a:ext>
            </a:extLst>
          </p:cNvPr>
          <p:cNvPicPr>
            <a:picLocks noChangeAspect="1"/>
          </p:cNvPicPr>
          <p:nvPr/>
        </p:nvPicPr>
        <p:blipFill>
          <a:blip r:embed="rId5"/>
          <a:stretch>
            <a:fillRect/>
          </a:stretch>
        </p:blipFill>
        <p:spPr>
          <a:xfrm>
            <a:off x="351607" y="5056465"/>
            <a:ext cx="5498065" cy="968409"/>
          </a:xfrm>
          <a:prstGeom prst="rect">
            <a:avLst/>
          </a:prstGeom>
        </p:spPr>
      </p:pic>
    </p:spTree>
    <p:extLst>
      <p:ext uri="{BB962C8B-B14F-4D97-AF65-F5344CB8AC3E}">
        <p14:creationId xmlns:p14="http://schemas.microsoft.com/office/powerpoint/2010/main" val="679755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30169" y="386329"/>
            <a:ext cx="4368602" cy="1956841"/>
          </a:xfrm>
        </p:spPr>
        <p:txBody>
          <a:bodyPr vert="horz" lIns="91440" tIns="45720" rIns="91440" bIns="45720" rtlCol="0" anchor="b">
            <a:normAutofit fontScale="90000"/>
          </a:bodyPr>
          <a:lstStyle/>
          <a:p>
            <a:pPr algn="l"/>
            <a:r>
              <a:rPr lang="en-US" sz="4200" b="1" spc="-38" dirty="0"/>
              <a:t>HEC-HMS Meteorologic Models:</a:t>
            </a:r>
            <a:br>
              <a:rPr lang="en-US" sz="4200" b="1" spc="-38" dirty="0"/>
            </a:br>
            <a:r>
              <a:rPr lang="en-US" sz="4200" b="1" spc="-38" dirty="0"/>
              <a:t>Gage Weights Precipitation Method</a:t>
            </a:r>
          </a:p>
        </p:txBody>
      </p:sp>
      <p:sp>
        <p:nvSpPr>
          <p:cNvPr id="1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30169" y="2933859"/>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Gregory Karlovits, P.E., PH, CFM</a:t>
            </a:r>
          </a:p>
          <a:p>
            <a:pPr>
              <a:lnSpc>
                <a:spcPct val="90000"/>
              </a:lnSpc>
              <a:spcAft>
                <a:spcPts val="450"/>
              </a:spcAft>
              <a:buClr>
                <a:schemeClr val="accent1"/>
              </a:buClr>
            </a:pPr>
            <a:r>
              <a:rPr lang="en-US" sz="2200" dirty="0"/>
              <a:t>Hydrologic Engineering Center</a:t>
            </a:r>
          </a:p>
          <a:p>
            <a:pPr>
              <a:lnSpc>
                <a:spcPct val="90000"/>
              </a:lnSpc>
              <a:spcAft>
                <a:spcPts val="450"/>
              </a:spcAft>
              <a:buClr>
                <a:schemeClr val="accent1"/>
              </a:buClr>
            </a:pPr>
            <a:r>
              <a:rPr lang="en-US" sz="2200" dirty="0"/>
              <a:t>U.S. Army Corps of Engineers</a:t>
            </a:r>
          </a:p>
        </p:txBody>
      </p:sp>
      <p:pic>
        <p:nvPicPr>
          <p:cNvPr id="8" name="Picture 7">
            <a:extLst>
              <a:ext uri="{FF2B5EF4-FFF2-40B4-BE49-F238E27FC236}">
                <a16:creationId xmlns:a16="http://schemas.microsoft.com/office/drawing/2014/main" id="{5DEB8F3B-7506-4423-99F2-A1EAC6FF761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473758" y="1534171"/>
            <a:ext cx="7718242" cy="3789656"/>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5" name="Picture 4">
            <a:extLst>
              <a:ext uri="{FF2B5EF4-FFF2-40B4-BE49-F238E27FC236}">
                <a16:creationId xmlns:a16="http://schemas.microsoft.com/office/drawing/2014/main" id="{5779C2C0-50B4-4D7C-8E6E-891BAB6353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7121" y="4642871"/>
            <a:ext cx="2387686" cy="1828800"/>
          </a:xfrm>
          <a:prstGeom prst="rect">
            <a:avLst/>
          </a:prstGeom>
        </p:spPr>
      </p:pic>
    </p:spTree>
    <p:extLst>
      <p:ext uri="{BB962C8B-B14F-4D97-AF65-F5344CB8AC3E}">
        <p14:creationId xmlns:p14="http://schemas.microsoft.com/office/powerpoint/2010/main" val="2869395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DC422-2C78-4580-B511-CE7D2839D4A5}"/>
              </a:ext>
            </a:extLst>
          </p:cNvPr>
          <p:cNvSpPr>
            <a:spLocks noGrp="1"/>
          </p:cNvSpPr>
          <p:nvPr>
            <p:ph type="title"/>
          </p:nvPr>
        </p:nvSpPr>
        <p:spPr/>
        <p:txBody>
          <a:bodyPr/>
          <a:lstStyle/>
          <a:p>
            <a:r>
              <a:rPr lang="en-US"/>
              <a:t>Gage Weights Precipitation Method</a:t>
            </a:r>
            <a:endParaRPr lang="en-US" dirty="0"/>
          </a:p>
        </p:txBody>
      </p:sp>
      <p:sp>
        <p:nvSpPr>
          <p:cNvPr id="3" name="Content Placeholder 2">
            <a:extLst>
              <a:ext uri="{FF2B5EF4-FFF2-40B4-BE49-F238E27FC236}">
                <a16:creationId xmlns:a16="http://schemas.microsoft.com/office/drawing/2014/main" id="{CBF1C541-B88C-4F26-B189-D719CF809056}"/>
              </a:ext>
            </a:extLst>
          </p:cNvPr>
          <p:cNvSpPr>
            <a:spLocks noGrp="1"/>
          </p:cNvSpPr>
          <p:nvPr>
            <p:ph idx="1"/>
          </p:nvPr>
        </p:nvSpPr>
        <p:spPr/>
        <p:txBody>
          <a:bodyPr/>
          <a:lstStyle/>
          <a:p>
            <a:r>
              <a:rPr lang="en-US"/>
              <a:t>Pros</a:t>
            </a:r>
          </a:p>
          <a:p>
            <a:pPr lvl="1"/>
            <a:r>
              <a:rPr lang="en-US"/>
              <a:t>Flexible</a:t>
            </a:r>
          </a:p>
          <a:p>
            <a:pPr lvl="1"/>
            <a:r>
              <a:rPr lang="en-US"/>
              <a:t>Accounts for space and time variation</a:t>
            </a:r>
          </a:p>
          <a:p>
            <a:pPr lvl="1"/>
            <a:r>
              <a:rPr lang="en-US"/>
              <a:t>Can be calibrated</a:t>
            </a:r>
          </a:p>
          <a:p>
            <a:r>
              <a:rPr lang="en-US"/>
              <a:t>Cons</a:t>
            </a:r>
          </a:p>
          <a:p>
            <a:pPr lvl="1"/>
            <a:r>
              <a:rPr lang="en-US"/>
              <a:t>Still dependent on gage data</a:t>
            </a:r>
          </a:p>
          <a:p>
            <a:pPr lvl="1"/>
            <a:r>
              <a:rPr lang="en-US"/>
              <a:t>Up to you to determine weights</a:t>
            </a:r>
            <a:endParaRPr lang="en-US" dirty="0"/>
          </a:p>
        </p:txBody>
      </p:sp>
      <p:pic>
        <p:nvPicPr>
          <p:cNvPr id="1026" name="Picture 2">
            <a:extLst>
              <a:ext uri="{FF2B5EF4-FFF2-40B4-BE49-F238E27FC236}">
                <a16:creationId xmlns:a16="http://schemas.microsoft.com/office/drawing/2014/main" id="{FC3DA987-B347-4986-A6CA-60F021A9CE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7576" y="1208451"/>
            <a:ext cx="5284424" cy="5284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754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8F6B3-182E-4537-9CCB-8C40345A41C6}"/>
              </a:ext>
            </a:extLst>
          </p:cNvPr>
          <p:cNvSpPr>
            <a:spLocks noGrp="1"/>
          </p:cNvSpPr>
          <p:nvPr>
            <p:ph type="title"/>
          </p:nvPr>
        </p:nvSpPr>
        <p:spPr/>
        <p:txBody>
          <a:bodyPr/>
          <a:lstStyle/>
          <a:p>
            <a:r>
              <a:rPr lang="en-US" dirty="0"/>
              <a:t>Setting Up A Gage Weights Model</a:t>
            </a:r>
          </a:p>
        </p:txBody>
      </p:sp>
      <p:pic>
        <p:nvPicPr>
          <p:cNvPr id="4" name="Content Placeholder 3">
            <a:extLst>
              <a:ext uri="{FF2B5EF4-FFF2-40B4-BE49-F238E27FC236}">
                <a16:creationId xmlns:a16="http://schemas.microsoft.com/office/drawing/2014/main" id="{E1331C74-260F-448D-9C22-F89C4BC4B6B2}"/>
              </a:ext>
            </a:extLst>
          </p:cNvPr>
          <p:cNvPicPr>
            <a:picLocks noGrp="1" noChangeAspect="1"/>
          </p:cNvPicPr>
          <p:nvPr>
            <p:ph idx="1"/>
          </p:nvPr>
        </p:nvPicPr>
        <p:blipFill>
          <a:blip r:embed="rId3"/>
          <a:stretch>
            <a:fillRect/>
          </a:stretch>
        </p:blipFill>
        <p:spPr>
          <a:xfrm>
            <a:off x="2438400" y="2692182"/>
            <a:ext cx="7315200" cy="3325091"/>
          </a:xfrm>
          <a:prstGeom prst="rect">
            <a:avLst/>
          </a:prstGeom>
        </p:spPr>
      </p:pic>
    </p:spTree>
    <p:extLst>
      <p:ext uri="{BB962C8B-B14F-4D97-AF65-F5344CB8AC3E}">
        <p14:creationId xmlns:p14="http://schemas.microsoft.com/office/powerpoint/2010/main" val="2413360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1BEAF-1EB7-4B03-AAA5-7BD0676C2BA6}"/>
              </a:ext>
            </a:extLst>
          </p:cNvPr>
          <p:cNvSpPr>
            <a:spLocks noGrp="1"/>
          </p:cNvSpPr>
          <p:nvPr>
            <p:ph type="title"/>
          </p:nvPr>
        </p:nvSpPr>
        <p:spPr/>
        <p:txBody>
          <a:bodyPr/>
          <a:lstStyle/>
          <a:p>
            <a:r>
              <a:rPr lang="en-US" dirty="0"/>
              <a:t>Include </a:t>
            </a:r>
            <a:r>
              <a:rPr lang="en-US" dirty="0" err="1"/>
              <a:t>Subbasins</a:t>
            </a:r>
            <a:endParaRPr lang="en-US" dirty="0"/>
          </a:p>
        </p:txBody>
      </p:sp>
      <p:pic>
        <p:nvPicPr>
          <p:cNvPr id="4" name="Content Placeholder 3">
            <a:extLst>
              <a:ext uri="{FF2B5EF4-FFF2-40B4-BE49-F238E27FC236}">
                <a16:creationId xmlns:a16="http://schemas.microsoft.com/office/drawing/2014/main" id="{E28C263F-28CA-40C1-BEA7-098DD3CF8401}"/>
              </a:ext>
            </a:extLst>
          </p:cNvPr>
          <p:cNvPicPr>
            <a:picLocks noGrp="1" noChangeAspect="1"/>
          </p:cNvPicPr>
          <p:nvPr>
            <p:ph idx="1"/>
          </p:nvPr>
        </p:nvPicPr>
        <p:blipFill>
          <a:blip r:embed="rId3"/>
          <a:stretch>
            <a:fillRect/>
          </a:stretch>
        </p:blipFill>
        <p:spPr>
          <a:xfrm>
            <a:off x="2438400" y="2611581"/>
            <a:ext cx="7315200" cy="1634837"/>
          </a:xfrm>
          <a:prstGeom prst="rect">
            <a:avLst/>
          </a:prstGeom>
        </p:spPr>
      </p:pic>
    </p:spTree>
    <p:extLst>
      <p:ext uri="{BB962C8B-B14F-4D97-AF65-F5344CB8AC3E}">
        <p14:creationId xmlns:p14="http://schemas.microsoft.com/office/powerpoint/2010/main" val="2510348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2D13B-2F4F-4A36-8FE2-8521F4944F7C}"/>
              </a:ext>
            </a:extLst>
          </p:cNvPr>
          <p:cNvSpPr>
            <a:spLocks noGrp="1"/>
          </p:cNvSpPr>
          <p:nvPr>
            <p:ph type="title"/>
          </p:nvPr>
        </p:nvSpPr>
        <p:spPr/>
        <p:txBody>
          <a:bodyPr/>
          <a:lstStyle/>
          <a:p>
            <a:r>
              <a:rPr lang="en-US" dirty="0"/>
              <a:t>Use Gages</a:t>
            </a:r>
          </a:p>
        </p:txBody>
      </p:sp>
      <p:pic>
        <p:nvPicPr>
          <p:cNvPr id="4" name="Content Placeholder 3">
            <a:extLst>
              <a:ext uri="{FF2B5EF4-FFF2-40B4-BE49-F238E27FC236}">
                <a16:creationId xmlns:a16="http://schemas.microsoft.com/office/drawing/2014/main" id="{D808FC83-C66D-4971-A556-F6FC7D206B14}"/>
              </a:ext>
            </a:extLst>
          </p:cNvPr>
          <p:cNvPicPr>
            <a:picLocks noGrp="1" noChangeAspect="1"/>
          </p:cNvPicPr>
          <p:nvPr>
            <p:ph idx="1"/>
          </p:nvPr>
        </p:nvPicPr>
        <p:blipFill>
          <a:blip r:embed="rId3"/>
          <a:stretch>
            <a:fillRect/>
          </a:stretch>
        </p:blipFill>
        <p:spPr>
          <a:xfrm>
            <a:off x="2438400" y="2273959"/>
            <a:ext cx="7315200" cy="3574473"/>
          </a:xfrm>
          <a:prstGeom prst="rect">
            <a:avLst/>
          </a:prstGeom>
        </p:spPr>
      </p:pic>
    </p:spTree>
    <p:extLst>
      <p:ext uri="{BB962C8B-B14F-4D97-AF65-F5344CB8AC3E}">
        <p14:creationId xmlns:p14="http://schemas.microsoft.com/office/powerpoint/2010/main" val="3814370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8D986-2560-4EC5-8EC0-3A1C190DCAA2}"/>
              </a:ext>
            </a:extLst>
          </p:cNvPr>
          <p:cNvSpPr>
            <a:spLocks noGrp="1"/>
          </p:cNvSpPr>
          <p:nvPr>
            <p:ph type="title"/>
          </p:nvPr>
        </p:nvSpPr>
        <p:spPr/>
        <p:txBody>
          <a:bodyPr/>
          <a:lstStyle/>
          <a:p>
            <a:r>
              <a:rPr lang="en-US" dirty="0"/>
              <a:t>Weights</a:t>
            </a:r>
          </a:p>
        </p:txBody>
      </p:sp>
      <p:pic>
        <p:nvPicPr>
          <p:cNvPr id="4" name="Content Placeholder 3">
            <a:extLst>
              <a:ext uri="{FF2B5EF4-FFF2-40B4-BE49-F238E27FC236}">
                <a16:creationId xmlns:a16="http://schemas.microsoft.com/office/drawing/2014/main" id="{91BD31BF-D0E6-4F26-B092-79D0717F4DBE}"/>
              </a:ext>
            </a:extLst>
          </p:cNvPr>
          <p:cNvPicPr>
            <a:picLocks noGrp="1" noChangeAspect="1"/>
          </p:cNvPicPr>
          <p:nvPr>
            <p:ph idx="1"/>
          </p:nvPr>
        </p:nvPicPr>
        <p:blipFill>
          <a:blip r:embed="rId3"/>
          <a:stretch>
            <a:fillRect/>
          </a:stretch>
        </p:blipFill>
        <p:spPr>
          <a:xfrm>
            <a:off x="2438400" y="2507672"/>
            <a:ext cx="7315200" cy="1842655"/>
          </a:xfrm>
          <a:prstGeom prst="rect">
            <a:avLst/>
          </a:prstGeom>
        </p:spPr>
      </p:pic>
    </p:spTree>
    <p:extLst>
      <p:ext uri="{BB962C8B-B14F-4D97-AF65-F5344CB8AC3E}">
        <p14:creationId xmlns:p14="http://schemas.microsoft.com/office/powerpoint/2010/main" val="3380647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804CC-2690-4A23-BB4D-2AE3B0C38FEE}"/>
              </a:ext>
            </a:extLst>
          </p:cNvPr>
          <p:cNvSpPr>
            <a:spLocks noGrp="1"/>
          </p:cNvSpPr>
          <p:nvPr>
            <p:ph type="title"/>
          </p:nvPr>
        </p:nvSpPr>
        <p:spPr/>
        <p:txBody>
          <a:bodyPr/>
          <a:lstStyle/>
          <a:p>
            <a:r>
              <a:rPr lang="en-US" dirty="0"/>
              <a:t>Estimating Depth Weights</a:t>
            </a:r>
          </a:p>
        </p:txBody>
      </p:sp>
      <p:pic>
        <p:nvPicPr>
          <p:cNvPr id="2050" name="Picture 2">
            <a:extLst>
              <a:ext uri="{FF2B5EF4-FFF2-40B4-BE49-F238E27FC236}">
                <a16:creationId xmlns:a16="http://schemas.microsoft.com/office/drawing/2014/main" id="{08F8B89A-584B-4468-A723-2AE021D8BFD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24200" y="1399031"/>
            <a:ext cx="5943600" cy="5458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251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7350A-8A5C-4094-B96B-B3C1B38EC1C4}"/>
              </a:ext>
            </a:extLst>
          </p:cNvPr>
          <p:cNvSpPr>
            <a:spLocks noGrp="1"/>
          </p:cNvSpPr>
          <p:nvPr>
            <p:ph type="title"/>
          </p:nvPr>
        </p:nvSpPr>
        <p:spPr/>
        <p:txBody>
          <a:bodyPr/>
          <a:lstStyle/>
          <a:p>
            <a:r>
              <a:rPr lang="en-US" dirty="0"/>
              <a:t>Estimating Time Weights</a:t>
            </a:r>
          </a:p>
        </p:txBody>
      </p:sp>
      <p:sp>
        <p:nvSpPr>
          <p:cNvPr id="3" name="Content Placeholder 2">
            <a:extLst>
              <a:ext uri="{FF2B5EF4-FFF2-40B4-BE49-F238E27FC236}">
                <a16:creationId xmlns:a16="http://schemas.microsoft.com/office/drawing/2014/main" id="{F7FDBFBB-B6B4-4DB8-B59C-084D77D22852}"/>
              </a:ext>
            </a:extLst>
          </p:cNvPr>
          <p:cNvSpPr>
            <a:spLocks noGrp="1"/>
          </p:cNvSpPr>
          <p:nvPr>
            <p:ph idx="1"/>
          </p:nvPr>
        </p:nvSpPr>
        <p:spPr/>
        <p:txBody>
          <a:bodyPr/>
          <a:lstStyle/>
          <a:p>
            <a:r>
              <a:rPr lang="en-US" dirty="0"/>
              <a:t>Best practice: use a weight of 1 for the “best” gage, considering:</a:t>
            </a:r>
          </a:p>
          <a:p>
            <a:pPr lvl="1"/>
            <a:r>
              <a:rPr lang="en-US" dirty="0"/>
              <a:t>Granularity of data – finer is better</a:t>
            </a:r>
          </a:p>
          <a:p>
            <a:pPr lvl="1"/>
            <a:r>
              <a:rPr lang="en-US" dirty="0"/>
              <a:t>Location of gage – near the center of subbasin is better</a:t>
            </a:r>
          </a:p>
          <a:p>
            <a:r>
              <a:rPr lang="en-US" dirty="0"/>
              <a:t>Use 0 for the rest</a:t>
            </a:r>
          </a:p>
        </p:txBody>
      </p:sp>
      <p:pic>
        <p:nvPicPr>
          <p:cNvPr id="4" name="Picture 3">
            <a:extLst>
              <a:ext uri="{FF2B5EF4-FFF2-40B4-BE49-F238E27FC236}">
                <a16:creationId xmlns:a16="http://schemas.microsoft.com/office/drawing/2014/main" id="{47B9B5F7-6643-457F-B9D6-07C3F97D5EA6}"/>
              </a:ext>
            </a:extLst>
          </p:cNvPr>
          <p:cNvPicPr>
            <a:picLocks noChangeAspect="1"/>
          </p:cNvPicPr>
          <p:nvPr/>
        </p:nvPicPr>
        <p:blipFill>
          <a:blip r:embed="rId3"/>
          <a:stretch>
            <a:fillRect/>
          </a:stretch>
        </p:blipFill>
        <p:spPr>
          <a:xfrm>
            <a:off x="4912140" y="3161841"/>
            <a:ext cx="7279860" cy="3696159"/>
          </a:xfrm>
          <a:prstGeom prst="rect">
            <a:avLst/>
          </a:prstGeom>
        </p:spPr>
      </p:pic>
      <p:pic>
        <p:nvPicPr>
          <p:cNvPr id="6" name="Graphic 5" descr="Warning">
            <a:extLst>
              <a:ext uri="{FF2B5EF4-FFF2-40B4-BE49-F238E27FC236}">
                <a16:creationId xmlns:a16="http://schemas.microsoft.com/office/drawing/2014/main" id="{3CEF5A55-4A37-4808-80DB-B4DFD73DF3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13344" y="3621795"/>
            <a:ext cx="914400" cy="914400"/>
          </a:xfrm>
          <a:prstGeom prst="rect">
            <a:avLst/>
          </a:prstGeom>
        </p:spPr>
      </p:pic>
    </p:spTree>
    <p:extLst>
      <p:ext uri="{BB962C8B-B14F-4D97-AF65-F5344CB8AC3E}">
        <p14:creationId xmlns:p14="http://schemas.microsoft.com/office/powerpoint/2010/main" val="1817669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D564E-C3B3-42FD-A595-1D3809DA0466}"/>
              </a:ext>
            </a:extLst>
          </p:cNvPr>
          <p:cNvSpPr>
            <a:spLocks noGrp="1"/>
          </p:cNvSpPr>
          <p:nvPr>
            <p:ph type="title"/>
          </p:nvPr>
        </p:nvSpPr>
        <p:spPr/>
        <p:txBody>
          <a:bodyPr/>
          <a:lstStyle/>
          <a:p>
            <a:r>
              <a:rPr lang="en-US" dirty="0"/>
              <a:t>Total Storm Gages</a:t>
            </a:r>
          </a:p>
        </p:txBody>
      </p:sp>
      <p:sp>
        <p:nvSpPr>
          <p:cNvPr id="3" name="Content Placeholder 2">
            <a:extLst>
              <a:ext uri="{FF2B5EF4-FFF2-40B4-BE49-F238E27FC236}">
                <a16:creationId xmlns:a16="http://schemas.microsoft.com/office/drawing/2014/main" id="{D973C55A-8632-42A3-9CB2-C0BE4B0B7AC1}"/>
              </a:ext>
            </a:extLst>
          </p:cNvPr>
          <p:cNvSpPr>
            <a:spLocks noGrp="1"/>
          </p:cNvSpPr>
          <p:nvPr>
            <p:ph idx="1"/>
          </p:nvPr>
        </p:nvSpPr>
        <p:spPr>
          <a:xfrm>
            <a:off x="838200" y="1825625"/>
            <a:ext cx="4582099" cy="4351338"/>
          </a:xfrm>
        </p:spPr>
        <p:txBody>
          <a:bodyPr/>
          <a:lstStyle/>
          <a:p>
            <a:r>
              <a:rPr lang="en-US" dirty="0"/>
              <a:t>Total precipitation known</a:t>
            </a:r>
          </a:p>
          <a:p>
            <a:r>
              <a:rPr lang="en-US" dirty="0"/>
              <a:t>Time distribution unknown</a:t>
            </a:r>
          </a:p>
        </p:txBody>
      </p:sp>
      <p:pic>
        <p:nvPicPr>
          <p:cNvPr id="4" name="Picture 3">
            <a:extLst>
              <a:ext uri="{FF2B5EF4-FFF2-40B4-BE49-F238E27FC236}">
                <a16:creationId xmlns:a16="http://schemas.microsoft.com/office/drawing/2014/main" id="{11189439-739C-4FB4-B62F-65465BFC7A24}"/>
              </a:ext>
            </a:extLst>
          </p:cNvPr>
          <p:cNvPicPr>
            <a:picLocks noChangeAspect="1"/>
          </p:cNvPicPr>
          <p:nvPr/>
        </p:nvPicPr>
        <p:blipFill>
          <a:blip r:embed="rId3"/>
          <a:stretch>
            <a:fillRect/>
          </a:stretch>
        </p:blipFill>
        <p:spPr>
          <a:xfrm>
            <a:off x="6015935" y="1690688"/>
            <a:ext cx="5943600" cy="1272021"/>
          </a:xfrm>
          <a:prstGeom prst="rect">
            <a:avLst/>
          </a:prstGeom>
        </p:spPr>
      </p:pic>
      <p:pic>
        <p:nvPicPr>
          <p:cNvPr id="5" name="Picture 4">
            <a:extLst>
              <a:ext uri="{FF2B5EF4-FFF2-40B4-BE49-F238E27FC236}">
                <a16:creationId xmlns:a16="http://schemas.microsoft.com/office/drawing/2014/main" id="{FDBA30B1-C8E0-4236-832E-ACD9A904CFBF}"/>
              </a:ext>
            </a:extLst>
          </p:cNvPr>
          <p:cNvPicPr>
            <a:picLocks noChangeAspect="1"/>
          </p:cNvPicPr>
          <p:nvPr/>
        </p:nvPicPr>
        <p:blipFill>
          <a:blip r:embed="rId4"/>
          <a:stretch>
            <a:fillRect/>
          </a:stretch>
        </p:blipFill>
        <p:spPr>
          <a:xfrm>
            <a:off x="6015933" y="3895292"/>
            <a:ext cx="5943600" cy="1497157"/>
          </a:xfrm>
          <a:prstGeom prst="rect">
            <a:avLst/>
          </a:prstGeom>
        </p:spPr>
      </p:pic>
    </p:spTree>
    <p:extLst>
      <p:ext uri="{BB962C8B-B14F-4D97-AF65-F5344CB8AC3E}">
        <p14:creationId xmlns:p14="http://schemas.microsoft.com/office/powerpoint/2010/main" val="2510319279"/>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2749</TotalTime>
  <Words>1622</Words>
  <Application>Microsoft Office PowerPoint</Application>
  <PresentationFormat>Widescreen</PresentationFormat>
  <Paragraphs>75</Paragraphs>
  <Slides>11</Slides>
  <Notes>11</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11</vt:i4>
      </vt:variant>
    </vt:vector>
  </HeadingPairs>
  <TitlesOfParts>
    <vt:vector size="20" baseType="lpstr">
      <vt:lpstr>Arial</vt:lpstr>
      <vt:lpstr>Calibri</vt:lpstr>
      <vt:lpstr>Calibri Light</vt:lpstr>
      <vt:lpstr>Wingdings</vt:lpstr>
      <vt:lpstr>Wingdings 3</vt:lpstr>
      <vt:lpstr>USACE_FY15</vt:lpstr>
      <vt:lpstr>Custom Design</vt:lpstr>
      <vt:lpstr>1_Custom Design</vt:lpstr>
      <vt:lpstr>Office Theme</vt:lpstr>
      <vt:lpstr>HEC-HMS Meteorologic Models: Gage Weights Precipitation Method</vt:lpstr>
      <vt:lpstr>Gage Weights Precipitation Method</vt:lpstr>
      <vt:lpstr>Setting Up A Gage Weights Model</vt:lpstr>
      <vt:lpstr>Include Subbasins</vt:lpstr>
      <vt:lpstr>Use Gages</vt:lpstr>
      <vt:lpstr>Weights</vt:lpstr>
      <vt:lpstr>Estimating Depth Weights</vt:lpstr>
      <vt:lpstr>Estimating Time Weights</vt:lpstr>
      <vt:lpstr>Total Storm Gages</vt:lpstr>
      <vt:lpstr>Optional Settings in Met Model Editor</vt:lpstr>
      <vt:lpstr>HEC-HMS Meteorologic Models: Gage Weights Precipitation Method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HEC-HMS Meteorologic Models: Precipitation  Methods</dc:title>
  <dc:creator>Moe, Emily L CIV USARMY CEMVP (USA)</dc:creator>
  <cp:lastModifiedBy>Karlovits, Gregory S CIV USARMY CEIWR-HEC (US)</cp:lastModifiedBy>
  <cp:revision>101</cp:revision>
  <dcterms:created xsi:type="dcterms:W3CDTF">2021-01-04T20:31:32Z</dcterms:created>
  <dcterms:modified xsi:type="dcterms:W3CDTF">2021-01-12T20:23:14Z</dcterms:modified>
</cp:coreProperties>
</file>