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8"/>
  </p:notesMasterIdLst>
  <p:handoutMasterIdLst>
    <p:handoutMasterId r:id="rId19"/>
  </p:handoutMasterIdLst>
  <p:sldIdLst>
    <p:sldId id="359" r:id="rId5"/>
    <p:sldId id="390" r:id="rId6"/>
    <p:sldId id="401" r:id="rId7"/>
    <p:sldId id="392" r:id="rId8"/>
    <p:sldId id="396" r:id="rId9"/>
    <p:sldId id="393" r:id="rId10"/>
    <p:sldId id="394" r:id="rId11"/>
    <p:sldId id="397" r:id="rId12"/>
    <p:sldId id="398" r:id="rId13"/>
    <p:sldId id="399" r:id="rId14"/>
    <p:sldId id="402" r:id="rId15"/>
    <p:sldId id="403" r:id="rId16"/>
    <p:sldId id="404" r:id="rId1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59"/>
            <p14:sldId id="390"/>
            <p14:sldId id="401"/>
            <p14:sldId id="392"/>
            <p14:sldId id="396"/>
            <p14:sldId id="393"/>
            <p14:sldId id="394"/>
            <p14:sldId id="397"/>
            <p14:sldId id="398"/>
            <p14:sldId id="399"/>
            <p14:sldId id="402"/>
            <p14:sldId id="403"/>
            <p14:sldId id="40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74843" autoAdjust="0"/>
  </p:normalViewPr>
  <p:slideViewPr>
    <p:cSldViewPr snapToGrid="0">
      <p:cViewPr varScale="1">
        <p:scale>
          <a:sx n="70" d="100"/>
          <a:sy n="70" d="100"/>
        </p:scale>
        <p:origin x="360" y="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1/20/2021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1/20/2021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488602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3996966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1518471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2586988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 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err="1"/>
              <a:t>gageInterp</a:t>
            </a:r>
            <a:r>
              <a:rPr lang="en-US" b="1" dirty="0"/>
              <a:t> </a:t>
            </a:r>
            <a:r>
              <a:rPr lang="en-US" b="0" dirty="0"/>
              <a:t>tool which is a stand-alone program that creates grids by interpolation. The program takes point precipitation data (such as rain gage data) and creates a grid where the value for each cell is computed by weighting values from all gages within a specified distance. Weights can be computed using a simple average or distance.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creating precipitation grids from observed gage data, the </a:t>
            </a:r>
            <a:r>
              <a:rPr lang="en-US" b="0" dirty="0" err="1"/>
              <a:t>gageInterp</a:t>
            </a:r>
            <a:r>
              <a:rPr lang="en-US" b="0" dirty="0"/>
              <a:t> program is useful.</a:t>
            </a:r>
          </a:p>
          <a:p>
            <a:r>
              <a:rPr lang="en-US" b="0" dirty="0" err="1"/>
              <a:t>gageInterp</a:t>
            </a:r>
            <a:r>
              <a:rPr lang="en-US" b="0" dirty="0"/>
              <a:t> takes point values, like those from precipitation gages, and creates grids by interpolation. </a:t>
            </a:r>
            <a:r>
              <a:rPr lang="en-US" b="0" dirty="0" err="1"/>
              <a:t>GageInterp</a:t>
            </a:r>
            <a:r>
              <a:rPr lang="en-US" b="0" dirty="0"/>
              <a:t> estimates the value at each grid cell by calculating a weighted average of all gages located within a certain distance. The weights are computed by taking a simple average or using distance to gages. The figures on this slide show two examples of distance being used to compute a weight. The figure on the left was computed by giving more weight to the closest gage. 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7051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434754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9.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hyperlink" Target="https://www.ncdc.noaa.gov/data-access/radar-data/radar-map-tool" TargetMode="External"/><Relationship Id="rId2" Type="http://schemas.openxmlformats.org/officeDocument/2006/relationships/notesSlide" Target="../notesSlides/notesSlide2.xml"/><Relationship Id="rId1" Type="http://schemas.openxmlformats.org/officeDocument/2006/relationships/slideLayout" Target="../slideLayouts/slideLayout39.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3.xml"/><Relationship Id="rId1" Type="http://schemas.openxmlformats.org/officeDocument/2006/relationships/slideLayout" Target="../slideLayouts/slideLayout39.xml"/><Relationship Id="rId5" Type="http://schemas.openxmlformats.org/officeDocument/2006/relationships/image" Target="../media/image6.gif"/><Relationship Id="rId4" Type="http://schemas.openxmlformats.org/officeDocument/2006/relationships/hyperlink" Target="https://water.weather.gov/ahps/rfc/rfc.ph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9.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40080" y="325369"/>
            <a:ext cx="4368602" cy="1956841"/>
          </a:xfrm>
        </p:spPr>
        <p:txBody>
          <a:bodyPr vert="horz" lIns="91440" tIns="45720" rIns="91440" bIns="45720" rtlCol="0" anchor="b">
            <a:normAutofit fontScale="90000"/>
          </a:bodyPr>
          <a:lstStyle/>
          <a:p>
            <a:pPr algn="l"/>
            <a:r>
              <a:rPr lang="en-US" sz="4200" b="1" spc="-38" dirty="0"/>
              <a:t>HEC-HMS </a:t>
            </a:r>
            <a:r>
              <a:rPr lang="en-US" sz="4200" b="1" spc="-38" dirty="0" err="1"/>
              <a:t>Meteorologic</a:t>
            </a:r>
            <a:r>
              <a:rPr lang="en-US" sz="4200" b="1" spc="-38" dirty="0"/>
              <a:t> Models:</a:t>
            </a:r>
            <a:br>
              <a:rPr lang="en-US" sz="4200" b="1" spc="-38" dirty="0"/>
            </a:br>
            <a:r>
              <a:rPr lang="en-US" sz="4200" b="1" spc="-38" dirty="0"/>
              <a:t>Gridded Precipitation</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Emily Moe, P.E.</a:t>
            </a:r>
          </a:p>
          <a:p>
            <a:pPr>
              <a:lnSpc>
                <a:spcPct val="90000"/>
              </a:lnSpc>
              <a:spcAft>
                <a:spcPts val="450"/>
              </a:spcAft>
              <a:buClr>
                <a:schemeClr val="accent1"/>
              </a:buClr>
            </a:pPr>
            <a:r>
              <a:rPr lang="en-US" sz="2200" dirty="0"/>
              <a:t>St. Paul District</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978" r="3614"/>
          <a:stretch/>
        </p:blipFill>
        <p:spPr>
          <a:xfrm>
            <a:off x="4473758" y="0"/>
            <a:ext cx="7718242"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F1952EB8-DDD3-4F34-9FA3-3C92494F68D5}"/>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3457594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746EA26-C6AE-4E46-B8E8-9CC301E77C70}"/>
              </a:ext>
            </a:extLst>
          </p:cNvPr>
          <p:cNvPicPr>
            <a:picLocks noChangeAspect="1"/>
          </p:cNvPicPr>
          <p:nvPr/>
        </p:nvPicPr>
        <p:blipFill>
          <a:blip r:embed="rId3"/>
          <a:stretch>
            <a:fillRect/>
          </a:stretch>
        </p:blipFill>
        <p:spPr>
          <a:xfrm>
            <a:off x="926122" y="1337220"/>
            <a:ext cx="3795147" cy="5236341"/>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Linking Gridded Precipitation to Met Model</a:t>
            </a:r>
          </a:p>
        </p:txBody>
      </p:sp>
      <p:pic>
        <p:nvPicPr>
          <p:cNvPr id="3" name="Picture 2">
            <a:extLst>
              <a:ext uri="{FF2B5EF4-FFF2-40B4-BE49-F238E27FC236}">
                <a16:creationId xmlns:a16="http://schemas.microsoft.com/office/drawing/2014/main" id="{62AF3078-428A-402B-B437-99181B9D0724}"/>
              </a:ext>
            </a:extLst>
          </p:cNvPr>
          <p:cNvPicPr>
            <a:picLocks noChangeAspect="1"/>
          </p:cNvPicPr>
          <p:nvPr/>
        </p:nvPicPr>
        <p:blipFill>
          <a:blip r:embed="rId4"/>
          <a:stretch>
            <a:fillRect/>
          </a:stretch>
        </p:blipFill>
        <p:spPr>
          <a:xfrm>
            <a:off x="6223395" y="1337221"/>
            <a:ext cx="5390856" cy="5236341"/>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8FA0ED27-2C0A-4212-88FF-C88487FB43F0}"/>
              </a:ext>
            </a:extLst>
          </p:cNvPr>
          <p:cNvSpPr/>
          <p:nvPr/>
        </p:nvSpPr>
        <p:spPr>
          <a:xfrm>
            <a:off x="7174178" y="1856095"/>
            <a:ext cx="2142698" cy="36849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0AFE007-179C-4F6F-8B4F-095E8AF6786F}"/>
              </a:ext>
            </a:extLst>
          </p:cNvPr>
          <p:cNvSpPr/>
          <p:nvPr/>
        </p:nvSpPr>
        <p:spPr>
          <a:xfrm>
            <a:off x="6359865" y="5732060"/>
            <a:ext cx="5254386" cy="4776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BBBEF07-7BC7-44D2-8DB8-B08A2CE08CA7}"/>
              </a:ext>
            </a:extLst>
          </p:cNvPr>
          <p:cNvSpPr/>
          <p:nvPr/>
        </p:nvSpPr>
        <p:spPr>
          <a:xfrm>
            <a:off x="1282890" y="5404513"/>
            <a:ext cx="3193576" cy="32754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95CACCB-90D6-4798-98DB-13CA459C2426}"/>
              </a:ext>
            </a:extLst>
          </p:cNvPr>
          <p:cNvSpPr/>
          <p:nvPr/>
        </p:nvSpPr>
        <p:spPr>
          <a:xfrm>
            <a:off x="1278336" y="1528547"/>
            <a:ext cx="741533" cy="21836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4721271" y="3090958"/>
            <a:ext cx="1502123" cy="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909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dirty="0">
                <a:solidFill>
                  <a:srgbClr val="000000"/>
                </a:solidFill>
              </a:rPr>
              <a:t>Required to run HMS with gridded components</a:t>
            </a:r>
          </a:p>
          <a:p>
            <a:pPr>
              <a:lnSpc>
                <a:spcPct val="100000"/>
              </a:lnSpc>
              <a:spcBef>
                <a:spcPts val="0"/>
              </a:spcBef>
            </a:pPr>
            <a:r>
              <a:rPr lang="en-US" sz="3200" dirty="0">
                <a:solidFill>
                  <a:srgbClr val="000000"/>
                </a:solidFill>
              </a:rPr>
              <a:t>Spatially relates gridded datasets to </a:t>
            </a:r>
            <a:r>
              <a:rPr lang="en-US" sz="3200" dirty="0" err="1">
                <a:solidFill>
                  <a:srgbClr val="000000"/>
                </a:solidFill>
              </a:rPr>
              <a:t>subbasins</a:t>
            </a:r>
            <a:endParaRPr lang="en-US" sz="3200" dirty="0">
              <a:solidFill>
                <a:srgbClr val="000000"/>
              </a:solidFill>
            </a:endParaRPr>
          </a:p>
          <a:p>
            <a:pPr>
              <a:lnSpc>
                <a:spcPct val="100000"/>
              </a:lnSpc>
              <a:spcBef>
                <a:spcPts val="0"/>
              </a:spcBef>
            </a:pPr>
            <a:r>
              <a:rPr lang="en-US" sz="3200" dirty="0">
                <a:solidFill>
                  <a:srgbClr val="000000"/>
                </a:solidFill>
              </a:rPr>
              <a:t>Specified by </a:t>
            </a:r>
            <a:r>
              <a:rPr lang="en-US" sz="3200" dirty="0" err="1">
                <a:solidFill>
                  <a:srgbClr val="000000"/>
                </a:solidFill>
              </a:rPr>
              <a:t>Subbasin</a:t>
            </a:r>
            <a:endParaRPr lang="en-US" sz="3200" dirty="0">
              <a:solidFill>
                <a:srgbClr val="000000"/>
              </a:solidFill>
            </a:endParaRPr>
          </a:p>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dirty="0">
                <a:solidFill>
                  <a:srgbClr val="000000"/>
                </a:solidFill>
              </a:rPr>
              <a:t>Structured</a:t>
            </a:r>
          </a:p>
          <a:p>
            <a:pPr marL="971550" lvl="1" indent="-514350">
              <a:lnSpc>
                <a:spcPct val="100000"/>
              </a:lnSpc>
              <a:spcBef>
                <a:spcPts val="0"/>
              </a:spcBef>
              <a:buFont typeface="+mj-lt"/>
              <a:buAutoNum type="arabicPeriod"/>
            </a:pPr>
            <a:r>
              <a:rPr lang="en-US" sz="2800" dirty="0">
                <a:solidFill>
                  <a:srgbClr val="000000"/>
                </a:solidFill>
              </a:rPr>
              <a:t>Unstructured</a:t>
            </a:r>
          </a:p>
          <a:p>
            <a:pPr marL="971550" lvl="1" indent="-514350">
              <a:lnSpc>
                <a:spcPct val="100000"/>
              </a:lnSpc>
              <a:spcBef>
                <a:spcPts val="0"/>
              </a:spcBef>
              <a:buFont typeface="+mj-lt"/>
              <a:buAutoNum type="arabicPeriod"/>
            </a:pPr>
            <a:r>
              <a:rPr lang="en-US" sz="2800" dirty="0">
                <a:solidFill>
                  <a:srgbClr val="000000"/>
                </a:solidFill>
              </a:rPr>
              <a:t>File-Specified</a:t>
            </a:r>
          </a:p>
          <a:p>
            <a:pPr marL="971550" lvl="1" indent="-514350">
              <a:lnSpc>
                <a:spcPct val="100000"/>
              </a:lnSpc>
              <a:spcBef>
                <a:spcPts val="0"/>
              </a:spcBef>
              <a:buFont typeface="+mj-lt"/>
              <a:buAutoNum type="arabicPeriod"/>
            </a:pPr>
            <a:r>
              <a:rPr lang="en-US" sz="2800" dirty="0">
                <a:solidFill>
                  <a:srgbClr val="000000"/>
                </a:solidFill>
              </a:rPr>
              <a:t>None</a:t>
            </a:r>
            <a:endParaRPr lang="en-US" sz="2400" dirty="0">
              <a:solidFill>
                <a:srgbClr val="000000"/>
              </a:solidFill>
            </a:endParaRPr>
          </a:p>
          <a:p>
            <a:pPr marL="457200" lvl="1" indent="0">
              <a:lnSpc>
                <a:spcPct val="100000"/>
              </a:lnSpc>
              <a:spcBef>
                <a:spcPts val="800"/>
              </a:spcBef>
              <a:buNone/>
            </a:pPr>
            <a:endParaRPr lang="en-US" sz="2800" dirty="0">
              <a:solidFill>
                <a:srgbClr val="000000"/>
              </a:solidFill>
            </a:endParaRPr>
          </a:p>
        </p:txBody>
      </p:sp>
      <p:pic>
        <p:nvPicPr>
          <p:cNvPr id="4" name="Picture 3">
            <a:extLst>
              <a:ext uri="{FF2B5EF4-FFF2-40B4-BE49-F238E27FC236}">
                <a16:creationId xmlns:a16="http://schemas.microsoft.com/office/drawing/2014/main" id="{43E3CCAA-C954-4B7E-A95D-2D6F290D9FE5}"/>
              </a:ext>
            </a:extLst>
          </p:cNvPr>
          <p:cNvPicPr>
            <a:picLocks noChangeAspect="1"/>
          </p:cNvPicPr>
          <p:nvPr/>
        </p:nvPicPr>
        <p:blipFill>
          <a:blip r:embed="rId3"/>
          <a:stretch>
            <a:fillRect/>
          </a:stretch>
        </p:blipFill>
        <p:spPr>
          <a:xfrm>
            <a:off x="5933305" y="373115"/>
            <a:ext cx="5477906" cy="6187721"/>
          </a:xfrm>
          <a:prstGeom prst="rect">
            <a:avLst/>
          </a:prstGeom>
        </p:spPr>
      </p:pic>
      <p:sp>
        <p:nvSpPr>
          <p:cNvPr id="17" name="Rectangle 16">
            <a:extLst>
              <a:ext uri="{FF2B5EF4-FFF2-40B4-BE49-F238E27FC236}">
                <a16:creationId xmlns:a16="http://schemas.microsoft.com/office/drawing/2014/main" id="{A23867AF-3DBD-4485-95B3-5F79C331D04E}"/>
              </a:ext>
            </a:extLst>
          </p:cNvPr>
          <p:cNvSpPr/>
          <p:nvPr/>
        </p:nvSpPr>
        <p:spPr>
          <a:xfrm>
            <a:off x="5933304" y="4586021"/>
            <a:ext cx="4951813" cy="117595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28890F9-AC28-4208-BD85-4CFC9450A11A}"/>
              </a:ext>
            </a:extLst>
          </p:cNvPr>
          <p:cNvSpPr/>
          <p:nvPr/>
        </p:nvSpPr>
        <p:spPr>
          <a:xfrm>
            <a:off x="5933304" y="578741"/>
            <a:ext cx="2095880" cy="4776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5706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DE9205-18B8-4352-881E-0FDD561FB2CD}"/>
              </a:ext>
            </a:extLst>
          </p:cNvPr>
          <p:cNvPicPr>
            <a:picLocks noChangeAspect="1"/>
          </p:cNvPicPr>
          <p:nvPr/>
        </p:nvPicPr>
        <p:blipFill rotWithShape="1">
          <a:blip r:embed="rId3"/>
          <a:srcRect t="66183" b="10860"/>
          <a:stretch/>
        </p:blipFill>
        <p:spPr>
          <a:xfrm>
            <a:off x="6070808" y="681389"/>
            <a:ext cx="5911239" cy="1585822"/>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06336" y="3429000"/>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462135" cy="5776030"/>
          </a:xfrm>
        </p:spPr>
        <p:txBody>
          <a:bodyPr anchor="t">
            <a:noAutofit/>
          </a:bodyPr>
          <a:lstStyle/>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b="1" dirty="0">
                <a:solidFill>
                  <a:srgbClr val="000000"/>
                </a:solidFill>
              </a:rPr>
              <a:t>Structured*</a:t>
            </a:r>
          </a:p>
          <a:p>
            <a:pPr lvl="2">
              <a:lnSpc>
                <a:spcPct val="100000"/>
              </a:lnSpc>
              <a:spcBef>
                <a:spcPts val="0"/>
              </a:spcBef>
            </a:pPr>
            <a:r>
              <a:rPr lang="en-US" dirty="0">
                <a:solidFill>
                  <a:srgbClr val="000000"/>
                </a:solidFill>
              </a:rPr>
              <a:t>“Automatic” Method</a:t>
            </a:r>
          </a:p>
          <a:p>
            <a:pPr lvl="2">
              <a:lnSpc>
                <a:spcPct val="100000"/>
              </a:lnSpc>
              <a:spcBef>
                <a:spcPts val="0"/>
              </a:spcBef>
            </a:pPr>
            <a:r>
              <a:rPr lang="en-US" dirty="0">
                <a:solidFill>
                  <a:srgbClr val="000000"/>
                </a:solidFill>
              </a:rPr>
              <a:t>Defaults to standard SHG grid &amp; 2-km cell size</a:t>
            </a:r>
          </a:p>
          <a:p>
            <a:pPr marL="971550" lvl="1" indent="-514350">
              <a:lnSpc>
                <a:spcPct val="100000"/>
              </a:lnSpc>
              <a:spcBef>
                <a:spcPts val="0"/>
              </a:spcBef>
              <a:buFont typeface="+mj-lt"/>
              <a:buAutoNum type="arabicPeriod"/>
            </a:pPr>
            <a:r>
              <a:rPr lang="en-US" sz="2800" dirty="0">
                <a:solidFill>
                  <a:srgbClr val="000000"/>
                </a:solidFill>
              </a:rPr>
              <a:t>Unstructured</a:t>
            </a:r>
          </a:p>
          <a:p>
            <a:pPr lvl="2">
              <a:lnSpc>
                <a:spcPct val="100000"/>
              </a:lnSpc>
              <a:spcBef>
                <a:spcPts val="0"/>
              </a:spcBef>
            </a:pPr>
            <a:r>
              <a:rPr lang="en-US" dirty="0">
                <a:solidFill>
                  <a:srgbClr val="000000"/>
                </a:solidFill>
              </a:rPr>
              <a:t>Any </a:t>
            </a:r>
            <a:r>
              <a:rPr lang="en-US" dirty="0" err="1">
                <a:solidFill>
                  <a:srgbClr val="000000"/>
                </a:solidFill>
              </a:rPr>
              <a:t>coord</a:t>
            </a:r>
            <a:r>
              <a:rPr lang="en-US" dirty="0">
                <a:solidFill>
                  <a:srgbClr val="000000"/>
                </a:solidFill>
              </a:rPr>
              <a:t>. System</a:t>
            </a:r>
          </a:p>
          <a:p>
            <a:pPr lvl="2">
              <a:lnSpc>
                <a:spcPct val="100000"/>
              </a:lnSpc>
              <a:spcBef>
                <a:spcPts val="0"/>
              </a:spcBef>
            </a:pPr>
            <a:r>
              <a:rPr lang="en-US" dirty="0">
                <a:solidFill>
                  <a:srgbClr val="000000"/>
                </a:solidFill>
              </a:rPr>
              <a:t>Allows unstructured grid such as RAS plan files (ex: *.p##.</a:t>
            </a:r>
            <a:r>
              <a:rPr lang="en-US" dirty="0" err="1">
                <a:solidFill>
                  <a:srgbClr val="000000"/>
                </a:solidFill>
              </a:rPr>
              <a:t>hdf</a:t>
            </a:r>
            <a:r>
              <a:rPr lang="en-US" dirty="0">
                <a:solidFill>
                  <a:srgbClr val="000000"/>
                </a:solidFill>
              </a:rPr>
              <a:t>)</a:t>
            </a:r>
          </a:p>
          <a:p>
            <a:pPr marL="971550" lvl="1" indent="-514350">
              <a:lnSpc>
                <a:spcPct val="100000"/>
              </a:lnSpc>
              <a:spcBef>
                <a:spcPts val="0"/>
              </a:spcBef>
              <a:buFont typeface="+mj-lt"/>
              <a:buAutoNum type="arabicPeriod"/>
            </a:pPr>
            <a:r>
              <a:rPr lang="en-US" sz="2800" dirty="0">
                <a:solidFill>
                  <a:srgbClr val="000000"/>
                </a:solidFill>
              </a:rPr>
              <a:t>File-Specified</a:t>
            </a:r>
          </a:p>
          <a:p>
            <a:pPr lvl="2">
              <a:lnSpc>
                <a:spcPct val="100000"/>
              </a:lnSpc>
              <a:spcBef>
                <a:spcPts val="0"/>
              </a:spcBef>
            </a:pPr>
            <a:r>
              <a:rPr lang="en-US" dirty="0">
                <a:solidFill>
                  <a:srgbClr val="000000"/>
                </a:solidFill>
              </a:rPr>
              <a:t>Points to HEC-HMS “Grid Cell Files” (*.mod)</a:t>
            </a:r>
          </a:p>
          <a:p>
            <a:pPr marL="971550" lvl="1" indent="-514350">
              <a:lnSpc>
                <a:spcPct val="100000"/>
              </a:lnSpc>
              <a:spcBef>
                <a:spcPts val="0"/>
              </a:spcBef>
              <a:buFont typeface="+mj-lt"/>
              <a:buAutoNum type="arabicPeriod"/>
            </a:pPr>
            <a:r>
              <a:rPr lang="en-US" sz="2800" dirty="0">
                <a:solidFill>
                  <a:srgbClr val="000000"/>
                </a:solidFill>
              </a:rPr>
              <a:t>None</a:t>
            </a:r>
          </a:p>
          <a:p>
            <a:pPr lvl="2">
              <a:lnSpc>
                <a:spcPct val="100000"/>
              </a:lnSpc>
              <a:spcBef>
                <a:spcPts val="0"/>
              </a:spcBef>
            </a:pPr>
            <a:r>
              <a:rPr lang="en-US" dirty="0">
                <a:solidFill>
                  <a:srgbClr val="000000"/>
                </a:solidFill>
              </a:rPr>
              <a:t>“Lumped-Parameter”</a:t>
            </a:r>
          </a:p>
          <a:p>
            <a:pPr lvl="2">
              <a:lnSpc>
                <a:spcPct val="100000"/>
              </a:lnSpc>
              <a:spcBef>
                <a:spcPts val="0"/>
              </a:spcBef>
            </a:pPr>
            <a:r>
              <a:rPr lang="en-US" dirty="0">
                <a:solidFill>
                  <a:srgbClr val="000000"/>
                </a:solidFill>
              </a:rPr>
              <a:t>No variation within </a:t>
            </a:r>
            <a:r>
              <a:rPr lang="en-US" dirty="0" err="1">
                <a:solidFill>
                  <a:srgbClr val="000000"/>
                </a:solidFill>
              </a:rPr>
              <a:t>subbasin</a:t>
            </a:r>
            <a:endParaRPr lang="en-US" dirty="0">
              <a:solidFill>
                <a:srgbClr val="000000"/>
              </a:solidFill>
            </a:endParaRPr>
          </a:p>
          <a:p>
            <a:pPr marL="457200" lvl="1" indent="0">
              <a:lnSpc>
                <a:spcPct val="100000"/>
              </a:lnSpc>
              <a:spcBef>
                <a:spcPts val="800"/>
              </a:spcBef>
              <a:buNone/>
            </a:pPr>
            <a:endParaRPr lang="en-US" sz="2800" dirty="0">
              <a:solidFill>
                <a:srgbClr val="000000"/>
              </a:solidFill>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70808" y="681389"/>
            <a:ext cx="5462131" cy="471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25449" y="2267211"/>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174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0080" y="325369"/>
            <a:ext cx="4368602" cy="1956841"/>
          </a:xfrm>
        </p:spPr>
        <p:txBody>
          <a:bodyPr vert="horz" lIns="91440" tIns="45720" rIns="91440" bIns="45720" rtlCol="0" anchor="b">
            <a:normAutofit fontScale="90000"/>
          </a:bodyPr>
          <a:lstStyle/>
          <a:p>
            <a:pPr algn="l"/>
            <a:r>
              <a:rPr lang="en-US" sz="4200" b="1" spc="-38" dirty="0"/>
              <a:t>HEC-HMS </a:t>
            </a:r>
            <a:r>
              <a:rPr lang="en-US" sz="4200" b="1" spc="-38" dirty="0" err="1"/>
              <a:t>Meteorologic</a:t>
            </a:r>
            <a:r>
              <a:rPr lang="en-US" sz="4200" b="1" spc="-38" dirty="0"/>
              <a:t> Models:</a:t>
            </a:r>
            <a:br>
              <a:rPr lang="en-US" sz="4200" b="1" spc="-38" dirty="0"/>
            </a:br>
            <a:r>
              <a:rPr lang="en-US" sz="4200" b="1" spc="-38" dirty="0"/>
              <a:t>Gridded Precipitation</a:t>
            </a:r>
          </a:p>
        </p:txBody>
      </p:sp>
      <p:sp>
        <p:nvSpPr>
          <p:cNvPr id="4" name="TextBox 3"/>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Emily Moe, P.E.</a:t>
            </a:r>
          </a:p>
          <a:p>
            <a:pPr>
              <a:lnSpc>
                <a:spcPct val="90000"/>
              </a:lnSpc>
              <a:spcAft>
                <a:spcPts val="450"/>
              </a:spcAft>
              <a:buClr>
                <a:schemeClr val="accent1"/>
              </a:buClr>
            </a:pPr>
            <a:r>
              <a:rPr lang="en-US" sz="2200" dirty="0"/>
              <a:t>St. Paul District</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978" r="3614"/>
          <a:stretch/>
        </p:blipFill>
        <p:spPr>
          <a:xfrm>
            <a:off x="4473758" y="0"/>
            <a:ext cx="7718242"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F1952EB8-DDD3-4F34-9FA3-3C92494F68D5}"/>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4026916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a:bodyPr>
          <a:lstStyle/>
          <a:p>
            <a:r>
              <a:rPr lang="en-US" i="1"/>
              <a:t>Gridded Precipitation</a:t>
            </a:r>
            <a:endParaRPr lang="en-US" dirty="0"/>
          </a:p>
        </p:txBody>
      </p:sp>
      <p:sp>
        <p:nvSpPr>
          <p:cNvPr id="25" name="Rectangle 24">
            <a:extLst>
              <a:ext uri="{FF2B5EF4-FFF2-40B4-BE49-F238E27FC236}">
                <a16:creationId xmlns:a16="http://schemas.microsoft.com/office/drawing/2014/main" id="{C413D172-8B6A-47F5-9813-DE455773F3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69" y="1443556"/>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Pros</a:t>
            </a:r>
          </a:p>
          <a:p>
            <a:pPr lvl="1"/>
            <a:r>
              <a:rPr lang="en-US" dirty="0">
                <a:solidFill>
                  <a:srgbClr val="000000"/>
                </a:solidFill>
              </a:rPr>
              <a:t>Spatially distributes precipitation </a:t>
            </a:r>
          </a:p>
          <a:p>
            <a:pPr lvl="2"/>
            <a:r>
              <a:rPr lang="en-US" sz="2200" dirty="0">
                <a:solidFill>
                  <a:srgbClr val="000000"/>
                </a:solidFill>
              </a:rPr>
              <a:t>Ex: RADAR vs. </a:t>
            </a:r>
            <a:r>
              <a:rPr lang="en-US" sz="2200" dirty="0" err="1">
                <a:solidFill>
                  <a:srgbClr val="000000"/>
                </a:solidFill>
              </a:rPr>
              <a:t>precip</a:t>
            </a:r>
            <a:r>
              <a:rPr lang="en-US" sz="2200" dirty="0">
                <a:solidFill>
                  <a:srgbClr val="000000"/>
                </a:solidFill>
              </a:rPr>
              <a:t> gage</a:t>
            </a:r>
          </a:p>
          <a:p>
            <a:pPr lvl="1"/>
            <a:r>
              <a:rPr lang="en-US" dirty="0">
                <a:solidFill>
                  <a:srgbClr val="000000"/>
                </a:solidFill>
              </a:rPr>
              <a:t>Increasing number of sources available</a:t>
            </a:r>
          </a:p>
          <a:p>
            <a:pPr lvl="2"/>
            <a:r>
              <a:rPr lang="en-US" sz="2200" dirty="0">
                <a:solidFill>
                  <a:srgbClr val="000000"/>
                </a:solidFill>
              </a:rPr>
              <a:t>National &amp; Local Availability</a:t>
            </a:r>
          </a:p>
          <a:p>
            <a:r>
              <a:rPr lang="en-US" sz="2600" b="1" dirty="0">
                <a:solidFill>
                  <a:srgbClr val="000000"/>
                </a:solidFill>
              </a:rPr>
              <a:t>Cons</a:t>
            </a:r>
          </a:p>
          <a:p>
            <a:pPr lvl="1"/>
            <a:r>
              <a:rPr lang="en-US" dirty="0">
                <a:solidFill>
                  <a:srgbClr val="000000"/>
                </a:solidFill>
              </a:rPr>
              <a:t>May require conversion </a:t>
            </a:r>
          </a:p>
          <a:p>
            <a:pPr lvl="1"/>
            <a:r>
              <a:rPr lang="en-US" dirty="0">
                <a:solidFill>
                  <a:srgbClr val="000000"/>
                </a:solidFill>
              </a:rPr>
              <a:t>Quality of data varies</a:t>
            </a:r>
          </a:p>
          <a:p>
            <a:pPr lvl="2"/>
            <a:r>
              <a:rPr lang="en-US" sz="2200" dirty="0">
                <a:solidFill>
                  <a:srgbClr val="000000"/>
                </a:solidFill>
              </a:rPr>
              <a:t>Quality control recommended</a:t>
            </a:r>
          </a:p>
          <a:p>
            <a:pPr lvl="3"/>
            <a:r>
              <a:rPr lang="en-US" sz="2000" dirty="0">
                <a:solidFill>
                  <a:srgbClr val="000000"/>
                </a:solidFill>
              </a:rPr>
              <a:t>Gage comparison</a:t>
            </a:r>
          </a:p>
          <a:p>
            <a:pPr lvl="3"/>
            <a:r>
              <a:rPr lang="en-US" sz="2000" dirty="0">
                <a:solidFill>
                  <a:srgbClr val="000000"/>
                </a:solidFill>
                <a:hlinkClick r:id="rId3"/>
              </a:rPr>
              <a:t>RADAR coverage</a:t>
            </a:r>
            <a:endParaRPr lang="en-US" sz="2000" dirty="0">
              <a:solidFill>
                <a:srgbClr val="000000"/>
              </a:solidFill>
            </a:endParaRPr>
          </a:p>
          <a:p>
            <a:pPr lvl="1"/>
            <a:endParaRPr lang="en-US" sz="2600" b="1" dirty="0">
              <a:solidFill>
                <a:srgbClr val="000000"/>
              </a:solidFill>
            </a:endParaRPr>
          </a:p>
        </p:txBody>
      </p:sp>
      <p:grpSp>
        <p:nvGrpSpPr>
          <p:cNvPr id="4" name="Group 3">
            <a:extLst>
              <a:ext uri="{FF2B5EF4-FFF2-40B4-BE49-F238E27FC236}">
                <a16:creationId xmlns:a16="http://schemas.microsoft.com/office/drawing/2014/main" id="{7CABE74A-A557-48E9-8D61-7F504532ABCF}"/>
              </a:ext>
            </a:extLst>
          </p:cNvPr>
          <p:cNvGrpSpPr/>
          <p:nvPr/>
        </p:nvGrpSpPr>
        <p:grpSpPr>
          <a:xfrm>
            <a:off x="5381625" y="501194"/>
            <a:ext cx="6505575" cy="5951764"/>
            <a:chOff x="5746873" y="541111"/>
            <a:chExt cx="6140327" cy="5951764"/>
          </a:xfrm>
        </p:grpSpPr>
        <p:sp>
          <p:nvSpPr>
            <p:cNvPr id="6" name="Rectangle 5">
              <a:extLst>
                <a:ext uri="{FF2B5EF4-FFF2-40B4-BE49-F238E27FC236}">
                  <a16:creationId xmlns:a16="http://schemas.microsoft.com/office/drawing/2014/main" id="{0E39E2B3-DE53-4088-851A-793C206E6A15}"/>
                </a:ext>
              </a:extLst>
            </p:cNvPr>
            <p:cNvSpPr/>
            <p:nvPr/>
          </p:nvSpPr>
          <p:spPr>
            <a:xfrm>
              <a:off x="5746873" y="541111"/>
              <a:ext cx="6140327" cy="5951764"/>
            </a:xfrm>
            <a:prstGeom prst="rect">
              <a:avLst/>
            </a:prstGeom>
            <a:solidFill>
              <a:schemeClr val="bg1"/>
            </a:soli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936343" y="754289"/>
              <a:ext cx="5810565" cy="5562600"/>
            </a:xfrm>
            <a:prstGeom prst="rect">
              <a:avLst/>
            </a:prstGeom>
            <a:ln>
              <a:solidFill>
                <a:schemeClr val="bg1">
                  <a:lumMod val="50000"/>
                </a:schemeClr>
              </a:solidFill>
            </a:ln>
          </p:spPr>
        </p:pic>
      </p:grpSp>
    </p:spTree>
    <p:extLst>
      <p:ext uri="{BB962C8B-B14F-4D97-AF65-F5344CB8AC3E}">
        <p14:creationId xmlns:p14="http://schemas.microsoft.com/office/powerpoint/2010/main" val="2067462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i="1" dirty="0"/>
              <a:t>Gridded Precipitation Sources</a:t>
            </a:r>
            <a:endParaRPr lang="en-US" dirty="0"/>
          </a:p>
        </p:txBody>
      </p:sp>
      <p:sp>
        <p:nvSpPr>
          <p:cNvPr id="25" name="Rectangle 24">
            <a:extLst>
              <a:ext uri="{FF2B5EF4-FFF2-40B4-BE49-F238E27FC236}">
                <a16:creationId xmlns:a16="http://schemas.microsoft.com/office/drawing/2014/main" id="{C413D172-8B6A-47F5-9813-DE455773F3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National Products</a:t>
            </a:r>
          </a:p>
          <a:p>
            <a:pPr lvl="1"/>
            <a:r>
              <a:rPr lang="en-US" sz="2200" dirty="0">
                <a:solidFill>
                  <a:srgbClr val="000000"/>
                </a:solidFill>
                <a:hlinkClick r:id="rId3"/>
              </a:rPr>
              <a:t>National Digital Guidance Database (NDGD)</a:t>
            </a:r>
            <a:r>
              <a:rPr lang="en-US" sz="2200" dirty="0">
                <a:solidFill>
                  <a:srgbClr val="000000"/>
                </a:solidFill>
              </a:rPr>
              <a:t> (2007-Present)</a:t>
            </a:r>
          </a:p>
          <a:p>
            <a:r>
              <a:rPr lang="en-US" sz="2600" b="1" dirty="0">
                <a:solidFill>
                  <a:srgbClr val="000000"/>
                </a:solidFill>
              </a:rPr>
              <a:t>Regional Products</a:t>
            </a:r>
            <a:endParaRPr lang="en-US" sz="2600" dirty="0">
              <a:solidFill>
                <a:srgbClr val="000000"/>
              </a:solidFill>
            </a:endParaRPr>
          </a:p>
          <a:p>
            <a:pPr lvl="1"/>
            <a:r>
              <a:rPr lang="en-US" sz="2200" dirty="0">
                <a:solidFill>
                  <a:srgbClr val="000000"/>
                </a:solidFill>
                <a:hlinkClick r:id="rId4"/>
              </a:rPr>
              <a:t>NWS River Forecast Centers</a:t>
            </a:r>
            <a:r>
              <a:rPr lang="en-US" sz="2200" dirty="0">
                <a:solidFill>
                  <a:srgbClr val="000000"/>
                </a:solidFill>
              </a:rPr>
              <a:t> NEXRAD</a:t>
            </a:r>
          </a:p>
          <a:p>
            <a:r>
              <a:rPr lang="en-US" sz="2600" b="1" dirty="0">
                <a:solidFill>
                  <a:srgbClr val="000000"/>
                </a:solidFill>
              </a:rPr>
              <a:t>CWMS</a:t>
            </a:r>
          </a:p>
          <a:p>
            <a:pPr lvl="1"/>
            <a:r>
              <a:rPr lang="en-US" sz="2200" dirty="0">
                <a:solidFill>
                  <a:srgbClr val="000000"/>
                </a:solidFill>
              </a:rPr>
              <a:t>USACE Water Management data</a:t>
            </a:r>
          </a:p>
          <a:p>
            <a:r>
              <a:rPr lang="en-US" sz="2600" b="1" dirty="0" err="1">
                <a:solidFill>
                  <a:srgbClr val="000000"/>
                </a:solidFill>
              </a:rPr>
              <a:t>Add’l</a:t>
            </a:r>
            <a:r>
              <a:rPr lang="en-US" sz="2600" b="1" dirty="0">
                <a:solidFill>
                  <a:srgbClr val="000000"/>
                </a:solidFill>
              </a:rPr>
              <a:t> Other Products</a:t>
            </a:r>
          </a:p>
          <a:p>
            <a:endParaRPr lang="en-US" sz="2600" b="1" dirty="0">
              <a:solidFill>
                <a:srgbClr val="000000"/>
              </a:solidFill>
            </a:endParaRPr>
          </a:p>
        </p:txBody>
      </p:sp>
      <p:grpSp>
        <p:nvGrpSpPr>
          <p:cNvPr id="3" name="Group 2">
            <a:extLst>
              <a:ext uri="{FF2B5EF4-FFF2-40B4-BE49-F238E27FC236}">
                <a16:creationId xmlns:a16="http://schemas.microsoft.com/office/drawing/2014/main" id="{752C884C-42BE-4843-8354-041561A9C6A7}"/>
              </a:ext>
            </a:extLst>
          </p:cNvPr>
          <p:cNvGrpSpPr/>
          <p:nvPr/>
        </p:nvGrpSpPr>
        <p:grpSpPr>
          <a:xfrm>
            <a:off x="4250267" y="1110790"/>
            <a:ext cx="7636933" cy="5398863"/>
            <a:chOff x="5381625" y="1110790"/>
            <a:chExt cx="6505575" cy="4419413"/>
          </a:xfrm>
        </p:grpSpPr>
        <p:sp>
          <p:nvSpPr>
            <p:cNvPr id="6" name="Rectangle 5">
              <a:extLst>
                <a:ext uri="{FF2B5EF4-FFF2-40B4-BE49-F238E27FC236}">
                  <a16:creationId xmlns:a16="http://schemas.microsoft.com/office/drawing/2014/main" id="{0E39E2B3-DE53-4088-851A-793C206E6A15}"/>
                </a:ext>
              </a:extLst>
            </p:cNvPr>
            <p:cNvSpPr/>
            <p:nvPr/>
          </p:nvSpPr>
          <p:spPr>
            <a:xfrm>
              <a:off x="5381625" y="1110790"/>
              <a:ext cx="6505575" cy="4419413"/>
            </a:xfrm>
            <a:prstGeom prst="rect">
              <a:avLst/>
            </a:prstGeom>
            <a:solidFill>
              <a:schemeClr val="bg1"/>
            </a:soli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2" descr="US River Forecast Center Map">
              <a:extLst>
                <a:ext uri="{FF2B5EF4-FFF2-40B4-BE49-F238E27FC236}">
                  <a16:creationId xmlns:a16="http://schemas.microsoft.com/office/drawing/2014/main" id="{425F73A1-23CE-4810-9250-AC3F7AE6CD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6491" y="1327797"/>
              <a:ext cx="6159438" cy="3938466"/>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36318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6261330" cy="1311664"/>
          </a:xfrm>
        </p:spPr>
        <p:txBody>
          <a:bodyPr>
            <a:normAutofit/>
          </a:bodyPr>
          <a:lstStyle/>
          <a:p>
            <a:r>
              <a:rPr lang="en-US" sz="4000" i="1" dirty="0">
                <a:solidFill>
                  <a:srgbClr val="000000"/>
                </a:solidFill>
              </a:rPr>
              <a:t>Converting &amp; Creating Precipitation </a:t>
            </a:r>
            <a:r>
              <a:rPr lang="en-US" sz="4000" i="1" dirty="0" err="1">
                <a:solidFill>
                  <a:srgbClr val="000000"/>
                </a:solidFill>
              </a:rPr>
              <a:t>Gridsets</a:t>
            </a:r>
            <a:endParaRPr lang="en-US" sz="4000" i="1" dirty="0">
              <a:solidFill>
                <a:srgbClr val="000000"/>
              </a:solidFill>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574801"/>
            <a:ext cx="4840532" cy="5265754"/>
          </a:xfrm>
        </p:spPr>
        <p:txBody>
          <a:bodyPr anchor="t">
            <a:noAutofit/>
          </a:bodyPr>
          <a:lstStyle/>
          <a:p>
            <a:r>
              <a:rPr lang="en-US" dirty="0">
                <a:solidFill>
                  <a:srgbClr val="000000"/>
                </a:solidFill>
              </a:rPr>
              <a:t>Utilities available:</a:t>
            </a:r>
          </a:p>
          <a:p>
            <a:pPr marL="971550" lvl="1" indent="-514350">
              <a:buFont typeface="+mj-lt"/>
              <a:buAutoNum type="arabicPeriod"/>
            </a:pPr>
            <a:r>
              <a:rPr lang="en-US" b="1" dirty="0">
                <a:solidFill>
                  <a:srgbClr val="000000"/>
                </a:solidFill>
              </a:rPr>
              <a:t>HMS</a:t>
            </a:r>
            <a:r>
              <a:rPr lang="en-US" dirty="0">
                <a:solidFill>
                  <a:srgbClr val="000000"/>
                </a:solidFill>
              </a:rPr>
              <a:t> – certain file types can be imported directly within HMS</a:t>
            </a:r>
            <a:endParaRPr lang="en-US" b="1" dirty="0">
              <a:solidFill>
                <a:srgbClr val="000000"/>
              </a:solidFill>
            </a:endParaRPr>
          </a:p>
          <a:p>
            <a:pPr marL="971550" lvl="1" indent="-514350">
              <a:buFont typeface="+mj-lt"/>
              <a:buAutoNum type="arabicPeriod"/>
            </a:pPr>
            <a:r>
              <a:rPr lang="en-US" b="1" dirty="0">
                <a:solidFill>
                  <a:srgbClr val="000000"/>
                </a:solidFill>
              </a:rPr>
              <a:t>VORTEX</a:t>
            </a:r>
            <a:r>
              <a:rPr lang="en-US" dirty="0">
                <a:solidFill>
                  <a:srgbClr val="000000"/>
                </a:solidFill>
              </a:rPr>
              <a:t> – converts several formats to HEC-DSS Records</a:t>
            </a:r>
          </a:p>
          <a:p>
            <a:pPr lvl="2"/>
            <a:r>
              <a:rPr lang="en-US" dirty="0" err="1">
                <a:solidFill>
                  <a:srgbClr val="000000"/>
                </a:solidFill>
              </a:rPr>
              <a:t>NetCDF</a:t>
            </a:r>
            <a:r>
              <a:rPr lang="en-US" dirty="0">
                <a:solidFill>
                  <a:srgbClr val="000000"/>
                </a:solidFill>
              </a:rPr>
              <a:t>, </a:t>
            </a:r>
            <a:r>
              <a:rPr lang="en-US" dirty="0" err="1">
                <a:solidFill>
                  <a:srgbClr val="000000"/>
                </a:solidFill>
              </a:rPr>
              <a:t>Grib</a:t>
            </a:r>
            <a:r>
              <a:rPr lang="en-US" dirty="0">
                <a:solidFill>
                  <a:srgbClr val="000000"/>
                </a:solidFill>
              </a:rPr>
              <a:t>, HDF, ASC &amp; more</a:t>
            </a:r>
          </a:p>
          <a:p>
            <a:pPr lvl="2"/>
            <a:r>
              <a:rPr lang="en-US" dirty="0">
                <a:solidFill>
                  <a:srgbClr val="000000"/>
                </a:solidFill>
              </a:rPr>
              <a:t>Also allows for clipping, re-projecting, resampling, etc.</a:t>
            </a:r>
          </a:p>
          <a:p>
            <a:pPr marL="971550" lvl="1" indent="-514350">
              <a:buFont typeface="+mj-lt"/>
              <a:buAutoNum type="arabicPeriod"/>
            </a:pPr>
            <a:r>
              <a:rPr lang="en-US" b="1" dirty="0" err="1">
                <a:solidFill>
                  <a:srgbClr val="000000"/>
                </a:solidFill>
              </a:rPr>
              <a:t>gageInterp</a:t>
            </a:r>
            <a:r>
              <a:rPr lang="en-US" dirty="0">
                <a:solidFill>
                  <a:srgbClr val="000000"/>
                </a:solidFill>
              </a:rPr>
              <a:t> – creates a grid by interpolating point values</a:t>
            </a:r>
          </a:p>
        </p:txBody>
      </p:sp>
      <p:pic>
        <p:nvPicPr>
          <p:cNvPr id="9" name="Picture 4">
            <a:extLst>
              <a:ext uri="{FF2B5EF4-FFF2-40B4-BE49-F238E27FC236}">
                <a16:creationId xmlns:a16="http://schemas.microsoft.com/office/drawing/2014/main" id="{B153194C-E24E-4DA8-9B6C-FCA2054837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6" b="32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165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0433392" cy="1311664"/>
          </a:xfrm>
        </p:spPr>
        <p:txBody>
          <a:bodyPr>
            <a:normAutofit/>
          </a:bodyPr>
          <a:lstStyle/>
          <a:p>
            <a:r>
              <a:rPr lang="en-US" sz="4000" i="1" dirty="0">
                <a:solidFill>
                  <a:srgbClr val="000000"/>
                </a:solidFill>
              </a:rPr>
              <a:t>Creating Precipitation </a:t>
            </a:r>
            <a:r>
              <a:rPr lang="en-US" sz="4000" i="1" dirty="0" err="1">
                <a:solidFill>
                  <a:srgbClr val="000000"/>
                </a:solidFill>
              </a:rPr>
              <a:t>Gridsets</a:t>
            </a:r>
            <a:r>
              <a:rPr lang="en-US" sz="4000" i="1" dirty="0">
                <a:solidFill>
                  <a:srgbClr val="000000"/>
                </a:solidFill>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70" y="1214389"/>
            <a:ext cx="6103802" cy="4952921"/>
          </a:xfrm>
        </p:spPr>
        <p:txBody>
          <a:bodyPr anchor="t">
            <a:noAutofit/>
          </a:bodyPr>
          <a:lstStyle/>
          <a:p>
            <a:r>
              <a:rPr lang="en-US" dirty="0" err="1">
                <a:solidFill>
                  <a:srgbClr val="000000"/>
                </a:solidFill>
              </a:rPr>
              <a:t>gageInterp</a:t>
            </a:r>
            <a:endParaRPr lang="en-US" dirty="0">
              <a:solidFill>
                <a:srgbClr val="000000"/>
              </a:solidFill>
            </a:endParaRPr>
          </a:p>
          <a:p>
            <a:pPr lvl="1"/>
            <a:r>
              <a:rPr lang="en-US" dirty="0">
                <a:solidFill>
                  <a:srgbClr val="000000"/>
                </a:solidFill>
              </a:rPr>
              <a:t>Converts observation points to grids</a:t>
            </a:r>
          </a:p>
        </p:txBody>
      </p:sp>
      <p:pic>
        <p:nvPicPr>
          <p:cNvPr id="4" name="Picture 3">
            <a:extLst>
              <a:ext uri="{FF2B5EF4-FFF2-40B4-BE49-F238E27FC236}">
                <a16:creationId xmlns:a16="http://schemas.microsoft.com/office/drawing/2014/main" id="{8B3872B7-1407-4296-8B4D-D8D4DF582BFA}"/>
              </a:ext>
            </a:extLst>
          </p:cNvPr>
          <p:cNvPicPr>
            <a:picLocks noChangeAspect="1"/>
          </p:cNvPicPr>
          <p:nvPr/>
        </p:nvPicPr>
        <p:blipFill>
          <a:blip r:embed="rId3"/>
          <a:stretch>
            <a:fillRect/>
          </a:stretch>
        </p:blipFill>
        <p:spPr>
          <a:xfrm>
            <a:off x="918948" y="2076981"/>
            <a:ext cx="10801882" cy="4755462"/>
          </a:xfrm>
          <a:prstGeom prst="rect">
            <a:avLst/>
          </a:prstGeom>
        </p:spPr>
      </p:pic>
    </p:spTree>
    <p:extLst>
      <p:ext uri="{BB962C8B-B14F-4D97-AF65-F5344CB8AC3E}">
        <p14:creationId xmlns:p14="http://schemas.microsoft.com/office/powerpoint/2010/main" val="1393232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sz="3200" dirty="0">
                <a:solidFill>
                  <a:srgbClr val="000000"/>
                </a:solidFill>
              </a:rPr>
              <a:t>DSS Pathnames for Grids in HEC-HMS</a:t>
            </a:r>
          </a:p>
          <a:p>
            <a:pPr marL="0" indent="0">
              <a:lnSpc>
                <a:spcPct val="100000"/>
              </a:lnSpc>
              <a:spcBef>
                <a:spcPts val="0"/>
              </a:spcBef>
              <a:buNone/>
            </a:pPr>
            <a:endParaRPr lang="en-US" b="1" dirty="0">
              <a:solidFill>
                <a:srgbClr val="000000"/>
              </a:solidFill>
            </a:endParaRPr>
          </a:p>
          <a:p>
            <a:pPr marL="0" indent="0">
              <a:lnSpc>
                <a:spcPct val="100000"/>
              </a:lnSpc>
              <a:spcBef>
                <a:spcPts val="0"/>
              </a:spcBef>
              <a:buNone/>
            </a:pPr>
            <a:r>
              <a:rPr lang="en-US" b="1" dirty="0">
                <a:solidFill>
                  <a:srgbClr val="000000"/>
                </a:solidFill>
              </a:rPr>
              <a:t>	</a:t>
            </a:r>
            <a:r>
              <a:rPr lang="en-US" sz="3200" b="1" dirty="0">
                <a:solidFill>
                  <a:srgbClr val="000000"/>
                </a:solidFill>
              </a:rPr>
              <a:t>/A-part/B-part/C-part/D-part/E-part/F-part/</a:t>
            </a:r>
          </a:p>
          <a:p>
            <a:pPr marL="0" indent="0">
              <a:lnSpc>
                <a:spcPct val="100000"/>
              </a:lnSpc>
              <a:spcBef>
                <a:spcPts val="0"/>
              </a:spcBef>
              <a:buNone/>
            </a:pPr>
            <a:endParaRPr lang="en-US" sz="1400" b="1" dirty="0">
              <a:solidFill>
                <a:srgbClr val="000000"/>
              </a:solidFill>
            </a:endParaRPr>
          </a:p>
          <a:p>
            <a:pPr marL="0" indent="0">
              <a:lnSpc>
                <a:spcPct val="100000"/>
              </a:lnSpc>
              <a:spcBef>
                <a:spcPts val="0"/>
              </a:spcBef>
              <a:buNone/>
            </a:pPr>
            <a:r>
              <a:rPr lang="en-US" dirty="0">
                <a:solidFill>
                  <a:srgbClr val="000000"/>
                </a:solidFill>
              </a:rPr>
              <a:t>	A – grid system (SHG, HRAP)</a:t>
            </a:r>
          </a:p>
          <a:p>
            <a:pPr marL="0" indent="0">
              <a:lnSpc>
                <a:spcPct val="100000"/>
              </a:lnSpc>
              <a:spcBef>
                <a:spcPts val="0"/>
              </a:spcBef>
              <a:buNone/>
            </a:pPr>
            <a:r>
              <a:rPr lang="en-US" dirty="0">
                <a:solidFill>
                  <a:srgbClr val="000000"/>
                </a:solidFill>
              </a:rPr>
              <a:t>	B – region or watershed name</a:t>
            </a:r>
          </a:p>
          <a:p>
            <a:pPr marL="0" indent="0">
              <a:lnSpc>
                <a:spcPct val="100000"/>
              </a:lnSpc>
              <a:spcBef>
                <a:spcPts val="0"/>
              </a:spcBef>
              <a:buNone/>
            </a:pPr>
            <a:r>
              <a:rPr lang="en-US" dirty="0">
                <a:solidFill>
                  <a:srgbClr val="000000"/>
                </a:solidFill>
              </a:rPr>
              <a:t>	C – the data variable (</a:t>
            </a:r>
            <a:r>
              <a:rPr lang="en-US" dirty="0" err="1">
                <a:solidFill>
                  <a:srgbClr val="000000"/>
                </a:solidFill>
              </a:rPr>
              <a:t>precip</a:t>
            </a:r>
            <a:r>
              <a:rPr lang="en-US" dirty="0">
                <a:solidFill>
                  <a:srgbClr val="000000"/>
                </a:solidFill>
              </a:rPr>
              <a:t>, temp, …)</a:t>
            </a:r>
          </a:p>
          <a:p>
            <a:pPr marL="0" indent="0">
              <a:lnSpc>
                <a:spcPct val="100000"/>
              </a:lnSpc>
              <a:spcBef>
                <a:spcPts val="0"/>
              </a:spcBef>
              <a:buNone/>
            </a:pPr>
            <a:r>
              <a:rPr lang="en-US" dirty="0">
                <a:solidFill>
                  <a:srgbClr val="000000"/>
                </a:solidFill>
              </a:rPr>
              <a:t>	D – starting time for grid (ex: 04JAN2021:1500)</a:t>
            </a:r>
          </a:p>
          <a:p>
            <a:pPr marL="0" indent="0">
              <a:lnSpc>
                <a:spcPct val="100000"/>
              </a:lnSpc>
              <a:spcBef>
                <a:spcPts val="0"/>
              </a:spcBef>
              <a:buNone/>
            </a:pPr>
            <a:r>
              <a:rPr lang="en-US" dirty="0">
                <a:solidFill>
                  <a:srgbClr val="000000"/>
                </a:solidFill>
              </a:rPr>
              <a:t>	E – ending time for grid (ex: 04JAN2021:1600)</a:t>
            </a:r>
          </a:p>
          <a:p>
            <a:pPr marL="0" indent="0">
              <a:lnSpc>
                <a:spcPct val="100000"/>
              </a:lnSpc>
              <a:spcBef>
                <a:spcPts val="0"/>
              </a:spcBef>
              <a:buNone/>
            </a:pPr>
            <a:r>
              <a:rPr lang="en-US" dirty="0">
                <a:solidFill>
                  <a:srgbClr val="000000"/>
                </a:solidFill>
              </a:rPr>
              <a:t>	F – additional identification (e.g. </a:t>
            </a:r>
            <a:r>
              <a:rPr lang="en-US" dirty="0" err="1">
                <a:solidFill>
                  <a:srgbClr val="000000"/>
                </a:solidFill>
              </a:rPr>
              <a:t>obs</a:t>
            </a:r>
            <a:r>
              <a:rPr lang="en-US" dirty="0">
                <a:solidFill>
                  <a:srgbClr val="000000"/>
                </a:solidFill>
              </a:rPr>
              <a:t>, radar, NWS, …)</a:t>
            </a:r>
          </a:p>
        </p:txBody>
      </p:sp>
    </p:spTree>
    <p:extLst>
      <p:ext uri="{BB962C8B-B14F-4D97-AF65-F5344CB8AC3E}">
        <p14:creationId xmlns:p14="http://schemas.microsoft.com/office/powerpoint/2010/main" val="568966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4"/>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dirty="0">
                <a:solidFill>
                  <a:srgbClr val="000000"/>
                </a:solidFill>
              </a:rPr>
              <a:t>Grids must have:</a:t>
            </a:r>
          </a:p>
          <a:p>
            <a:pPr lvl="1">
              <a:lnSpc>
                <a:spcPct val="100000"/>
              </a:lnSpc>
              <a:spcBef>
                <a:spcPts val="800"/>
              </a:spcBef>
            </a:pPr>
            <a:r>
              <a:rPr lang="en-US" sz="2800" dirty="0">
                <a:solidFill>
                  <a:srgbClr val="000000"/>
                </a:solidFill>
              </a:rPr>
              <a:t>Correct C-part pathname</a:t>
            </a:r>
          </a:p>
          <a:p>
            <a:pPr lvl="1">
              <a:lnSpc>
                <a:spcPct val="100000"/>
              </a:lnSpc>
              <a:spcBef>
                <a:spcPts val="800"/>
              </a:spcBef>
            </a:pPr>
            <a:r>
              <a:rPr lang="en-US" sz="2800" dirty="0">
                <a:solidFill>
                  <a:srgbClr val="000000"/>
                </a:solidFill>
              </a:rPr>
              <a:t>Correct units</a:t>
            </a:r>
          </a:p>
          <a:p>
            <a:pPr lvl="1">
              <a:lnSpc>
                <a:spcPct val="100000"/>
              </a:lnSpc>
              <a:spcBef>
                <a:spcPts val="800"/>
              </a:spcBef>
            </a:pPr>
            <a:r>
              <a:rPr lang="en-US" sz="2800" dirty="0">
                <a:solidFill>
                  <a:srgbClr val="000000"/>
                </a:solidFill>
              </a:rPr>
              <a:t>Valid Data type</a:t>
            </a:r>
          </a:p>
          <a:p>
            <a:pPr lvl="1">
              <a:lnSpc>
                <a:spcPct val="100000"/>
              </a:lnSpc>
              <a:spcBef>
                <a:spcPts val="800"/>
              </a:spcBef>
            </a:pPr>
            <a:r>
              <a:rPr lang="en-US" sz="2800" dirty="0">
                <a:solidFill>
                  <a:srgbClr val="000000"/>
                </a:solidFill>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nvGraphicFramePr>
        <p:xfrm>
          <a:off x="5429018" y="385390"/>
          <a:ext cx="6400124" cy="6377748"/>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500" b="1" i="0" u="none" strike="noStrike" dirty="0">
                          <a:solidFill>
                            <a:srgbClr val="000000"/>
                          </a:solidFill>
                          <a:effectLst/>
                          <a:latin typeface="Calibri" panose="020F0502020204030204"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500" b="1" i="0" u="none" strike="noStrike" dirty="0">
                          <a:solidFill>
                            <a:srgbClr val="000000"/>
                          </a:solidFill>
                          <a:effectLst/>
                          <a:latin typeface="Calibri" panose="020F0502020204030204"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WATT/M2   </a:t>
                      </a:r>
                      <a:br>
                        <a:rPr lang="en-US" sz="1500" b="0" i="0" u="none" strike="noStrike" dirty="0">
                          <a:solidFill>
                            <a:srgbClr val="000000"/>
                          </a:solidFill>
                          <a:effectLst/>
                          <a:latin typeface="Calibri" panose="020F0502020204030204" pitchFamily="34" charset="0"/>
                        </a:rPr>
                      </a:br>
                      <a:r>
                        <a:rPr lang="en-US" sz="1500" b="0" i="0" u="none" strike="noStrike" dirty="0">
                          <a:solidFill>
                            <a:srgbClr val="000000"/>
                          </a:solidFill>
                          <a:effectLst/>
                          <a:latin typeface="Calibri" panose="020F0502020204030204" pitchFamily="34" charset="0"/>
                        </a:rPr>
                        <a:t> LANGLEY/M </a:t>
                      </a:r>
                    </a:p>
                    <a:p>
                      <a:pPr algn="ctr" fontAlgn="b"/>
                      <a:r>
                        <a:rPr lang="en-US" sz="1500" b="0" i="0" u="none" strike="noStrike" dirty="0">
                          <a:solidFill>
                            <a:srgbClr val="000000"/>
                          </a:solidFill>
                          <a:effectLst/>
                          <a:latin typeface="Calibri" panose="020F0502020204030204"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500" b="0" i="0" u="none" strike="noStrike" dirty="0">
                          <a:solidFill>
                            <a:srgbClr val="000000"/>
                          </a:solidFill>
                          <a:effectLst/>
                          <a:latin typeface="Calibri" panose="020F0502020204030204"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MM/HR </a:t>
                      </a:r>
                    </a:p>
                    <a:p>
                      <a:pPr algn="ctr" fontAlgn="b"/>
                      <a:r>
                        <a:rPr lang="en-US" sz="1500" b="0" i="0" u="none" strike="noStrike" dirty="0">
                          <a:solidFill>
                            <a:srgbClr val="000000"/>
                          </a:solidFill>
                          <a:effectLst/>
                          <a:latin typeface="Calibri" panose="020F0502020204030204"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500" b="0" i="0" u="none" strike="noStrike" dirty="0">
                          <a:solidFill>
                            <a:srgbClr val="000000"/>
                          </a:solidFill>
                          <a:effectLst/>
                          <a:latin typeface="Calibri" panose="020F0502020204030204"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500" b="0" i="0" u="none" strike="noStrike" dirty="0">
                          <a:solidFill>
                            <a:srgbClr val="000000"/>
                          </a:solidFill>
                          <a:effectLst/>
                          <a:latin typeface="Calibri" panose="020F0502020204030204" pitchFamily="34" charset="0"/>
                        </a:rPr>
                        <a:t> </a:t>
                      </a:r>
                      <a:r>
                        <a:rPr lang="en-US" sz="1500" b="0" i="0" u="none" strike="noStrike" dirty="0" err="1">
                          <a:solidFill>
                            <a:srgbClr val="000000"/>
                          </a:solidFill>
                          <a:effectLst/>
                          <a:latin typeface="Calibri" panose="020F0502020204030204" pitchFamily="34" charset="0"/>
                        </a:rPr>
                        <a:t>Meltrate</a:t>
                      </a:r>
                      <a:r>
                        <a:rPr lang="en-US" sz="1500" b="0" i="0" u="none" strike="noStrike" dirty="0">
                          <a:solidFill>
                            <a:srgbClr val="000000"/>
                          </a:solidFill>
                          <a:effectLst/>
                          <a:latin typeface="Calibri" panose="020F0502020204030204"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DEGC-DAY </a:t>
                      </a:r>
                    </a:p>
                    <a:p>
                      <a:pPr algn="ctr" fontAlgn="b"/>
                      <a:r>
                        <a:rPr lang="en-US" sz="1500" b="0" i="0" u="none" strike="noStrike" dirty="0">
                          <a:solidFill>
                            <a:srgbClr val="000000"/>
                          </a:solidFill>
                          <a:effectLst/>
                          <a:latin typeface="Calibri" panose="020F0502020204030204"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500" b="0" i="0" u="none" strike="noStrike" dirty="0">
                          <a:solidFill>
                            <a:srgbClr val="000000"/>
                          </a:solidFill>
                          <a:effectLst/>
                          <a:latin typeface="Calibri" panose="020F0502020204030204"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Gridded Data Manager</a:t>
            </a:r>
          </a:p>
        </p:txBody>
      </p:sp>
      <p:pic>
        <p:nvPicPr>
          <p:cNvPr id="7" name="Picture 6">
            <a:extLst>
              <a:ext uri="{FF2B5EF4-FFF2-40B4-BE49-F238E27FC236}">
                <a16:creationId xmlns:a16="http://schemas.microsoft.com/office/drawing/2014/main" id="{12B42F4C-33F3-4AC1-8412-0B4CA2977026}"/>
              </a:ext>
            </a:extLst>
          </p:cNvPr>
          <p:cNvPicPr>
            <a:picLocks noChangeAspect="1"/>
          </p:cNvPicPr>
          <p:nvPr/>
        </p:nvPicPr>
        <p:blipFill>
          <a:blip r:embed="rId3"/>
          <a:stretch>
            <a:fillRect/>
          </a:stretch>
        </p:blipFill>
        <p:spPr>
          <a:xfrm>
            <a:off x="1645557" y="1337221"/>
            <a:ext cx="8221773" cy="5001460"/>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4" name="Rectangle 3">
            <a:extLst>
              <a:ext uri="{FF2B5EF4-FFF2-40B4-BE49-F238E27FC236}">
                <a16:creationId xmlns:a16="http://schemas.microsoft.com/office/drawing/2014/main" id="{5A236A58-53C8-4E77-80E5-1C06E52E4530}"/>
              </a:ext>
            </a:extLst>
          </p:cNvPr>
          <p:cNvSpPr/>
          <p:nvPr/>
        </p:nvSpPr>
        <p:spPr>
          <a:xfrm>
            <a:off x="1645558" y="5335737"/>
            <a:ext cx="8221773" cy="58739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8CDB6DB-056C-4033-A0BB-C11689D890E2}"/>
              </a:ext>
            </a:extLst>
          </p:cNvPr>
          <p:cNvSpPr/>
          <p:nvPr/>
        </p:nvSpPr>
        <p:spPr>
          <a:xfrm>
            <a:off x="1978928" y="1542197"/>
            <a:ext cx="2142698" cy="4776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3307271"/>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2031</Words>
  <Application>Microsoft Office PowerPoint</Application>
  <PresentationFormat>Widescreen</PresentationFormat>
  <Paragraphs>220</Paragraphs>
  <Slides>13</Slides>
  <Notes>13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13</vt:i4>
      </vt:variant>
    </vt:vector>
  </HeadingPairs>
  <TitlesOfParts>
    <vt:vector size="22" baseType="lpstr">
      <vt:lpstr>Arial</vt:lpstr>
      <vt:lpstr>Calibri</vt:lpstr>
      <vt:lpstr>Calibri Light</vt:lpstr>
      <vt:lpstr>Wingdings</vt:lpstr>
      <vt:lpstr>Wingdings 3</vt:lpstr>
      <vt:lpstr>USACE_FY15</vt:lpstr>
      <vt:lpstr>Custom Design</vt:lpstr>
      <vt:lpstr>1_Custom Design</vt:lpstr>
      <vt:lpstr>Office Theme</vt:lpstr>
      <vt:lpstr>HEC-HMS Meteorologic Models: Gridded Precipitation</vt:lpstr>
      <vt:lpstr>Gridded Precipitation</vt:lpstr>
      <vt:lpstr>Gridded Precipitation Sources</vt:lpstr>
      <vt:lpstr>Converting &amp; Creating Precipitation Gridsets</vt:lpstr>
      <vt:lpstr>Creating Precipitation Gridsets from Point Data</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HEC-HMS Meteorologic Models: Gridded Precipitation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Meteorologic Models: Gridded Precipitation</dc:title>
  <dc:creator>Moe, Emily L CIV USARMY CEMVP (USA)</dc:creator>
  <cp:lastModifiedBy>Moe, Emily L CIV USARMY CEMVP (USA)</cp:lastModifiedBy>
  <cp:revision>18</cp:revision>
  <dcterms:created xsi:type="dcterms:W3CDTF">2021-01-05T19:22:10Z</dcterms:created>
  <dcterms:modified xsi:type="dcterms:W3CDTF">2021-01-20T22:17:23Z</dcterms:modified>
</cp:coreProperties>
</file>