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6" r:id="rId3"/>
    <p:sldMasterId id="2147483736" r:id="rId4"/>
  </p:sldMasterIdLst>
  <p:notesMasterIdLst>
    <p:notesMasterId r:id="rId15"/>
  </p:notesMasterIdLst>
  <p:handoutMasterIdLst>
    <p:handoutMasterId r:id="rId16"/>
  </p:handoutMasterIdLst>
  <p:sldIdLst>
    <p:sldId id="406" r:id="rId5"/>
    <p:sldId id="401" r:id="rId6"/>
    <p:sldId id="402" r:id="rId7"/>
    <p:sldId id="408" r:id="rId8"/>
    <p:sldId id="403" r:id="rId9"/>
    <p:sldId id="304" r:id="rId10"/>
    <p:sldId id="404" r:id="rId11"/>
    <p:sldId id="407" r:id="rId12"/>
    <p:sldId id="385" r:id="rId13"/>
    <p:sldId id="405" r:id="rId14"/>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4F61AA48-59EE-4BF7-864D-5C679691F4FD}">
          <p14:sldIdLst>
            <p14:sldId id="406"/>
            <p14:sldId id="401"/>
            <p14:sldId id="402"/>
            <p14:sldId id="408"/>
            <p14:sldId id="403"/>
            <p14:sldId id="304"/>
            <p14:sldId id="404"/>
            <p14:sldId id="407"/>
            <p14:sldId id="385"/>
            <p14:sldId id="405"/>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291" autoAdjust="0"/>
    <p:restoredTop sz="72867" autoAdjust="0"/>
  </p:normalViewPr>
  <p:slideViewPr>
    <p:cSldViewPr snapToGrid="0">
      <p:cViewPr varScale="1">
        <p:scale>
          <a:sx n="75" d="100"/>
          <a:sy n="75" d="100"/>
        </p:scale>
        <p:origin x="1068" y="6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119" d="100"/>
          <a:sy n="119" d="100"/>
        </p:scale>
        <p:origin x="4896"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143375" y="0"/>
            <a:ext cx="3170238" cy="481013"/>
          </a:xfrm>
          <a:prstGeom prst="rect">
            <a:avLst/>
          </a:prstGeom>
        </p:spPr>
        <p:txBody>
          <a:bodyPr vert="horz" lIns="91440" tIns="45720" rIns="91440" bIns="45720" rtlCol="0"/>
          <a:lstStyle>
            <a:lvl1pPr algn="r">
              <a:defRPr sz="1200"/>
            </a:lvl1pPr>
          </a:lstStyle>
          <a:p>
            <a:fld id="{F12DBC19-9386-4735-982C-A951C67C6E9A}" type="datetimeFigureOut">
              <a:rPr lang="en-US" smtClean="0"/>
              <a:t>1/19/2021</a:t>
            </a:fld>
            <a:endParaRPr lang="en-US"/>
          </a:p>
        </p:txBody>
      </p:sp>
      <p:sp>
        <p:nvSpPr>
          <p:cNvPr id="4" name="Footer Placeholder 3"/>
          <p:cNvSpPr>
            <a:spLocks noGrp="1"/>
          </p:cNvSpPr>
          <p:nvPr>
            <p:ph type="ftr" sz="quarter" idx="2"/>
          </p:nvPr>
        </p:nvSpPr>
        <p:spPr>
          <a:xfrm>
            <a:off x="0" y="9120188"/>
            <a:ext cx="3170238" cy="481012"/>
          </a:xfrm>
          <a:prstGeom prst="rect">
            <a:avLst/>
          </a:prstGeom>
        </p:spPr>
        <p:txBody>
          <a:bodyPr vert="horz" lIns="91440" tIns="45720" rIns="91440" bIns="45720" rtlCol="0" anchor="b"/>
          <a:lstStyle>
            <a:lvl1pPr algn="l">
              <a:defRPr sz="1200"/>
            </a:lvl1pPr>
          </a:lstStyle>
          <a:p>
            <a:r>
              <a:rPr lang="en-US"/>
              <a:t>L - 1.5/369/Fleming</a:t>
            </a:r>
          </a:p>
        </p:txBody>
      </p:sp>
      <p:sp>
        <p:nvSpPr>
          <p:cNvPr id="5" name="Slide Number Placeholder 4"/>
          <p:cNvSpPr>
            <a:spLocks noGrp="1"/>
          </p:cNvSpPr>
          <p:nvPr>
            <p:ph type="sldNum" sz="quarter" idx="3"/>
          </p:nvPr>
        </p:nvSpPr>
        <p:spPr>
          <a:xfrm>
            <a:off x="4143375" y="9120188"/>
            <a:ext cx="3170238" cy="481012"/>
          </a:xfrm>
          <a:prstGeom prst="rect">
            <a:avLst/>
          </a:prstGeom>
        </p:spPr>
        <p:txBody>
          <a:bodyPr vert="horz" lIns="91440" tIns="45720" rIns="91440" bIns="45720" rtlCol="0" anchor="b"/>
          <a:lstStyle>
            <a:lvl1pPr algn="r">
              <a:defRPr sz="1200"/>
            </a:lvl1pPr>
          </a:lstStyle>
          <a:p>
            <a:fld id="{5131623C-2997-46D1-8F4C-B68E2F833646}" type="slidenum">
              <a:rPr lang="en-US" smtClean="0"/>
              <a:t>‹#›</a:t>
            </a:fld>
            <a:endParaRPr lang="en-US"/>
          </a:p>
        </p:txBody>
      </p:sp>
    </p:spTree>
    <p:extLst>
      <p:ext uri="{BB962C8B-B14F-4D97-AF65-F5344CB8AC3E}">
        <p14:creationId xmlns:p14="http://schemas.microsoft.com/office/powerpoint/2010/main" val="2316834597"/>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53" tIns="48327" rIns="96653" bIns="48327" rtlCol="0"/>
          <a:lstStyle>
            <a:lvl1pPr algn="l">
              <a:defRPr sz="1200"/>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53" tIns="48327" rIns="96653" bIns="48327" rtlCol="0"/>
          <a:lstStyle>
            <a:lvl1pPr algn="r">
              <a:defRPr sz="1200"/>
            </a:lvl1pPr>
          </a:lstStyle>
          <a:p>
            <a:fld id="{D3A0D35E-CA77-405F-A37E-D4616A7E426C}" type="datetimeFigureOut">
              <a:rPr lang="en-US" smtClean="0"/>
              <a:t>1/19/2021</a:t>
            </a:fld>
            <a:endParaRPr lang="en-US"/>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6653" tIns="48327" rIns="96653" bIns="48327"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53" tIns="48327" rIns="96653" bIns="48327"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5"/>
            <a:ext cx="3169920" cy="481726"/>
          </a:xfrm>
          <a:prstGeom prst="rect">
            <a:avLst/>
          </a:prstGeom>
        </p:spPr>
        <p:txBody>
          <a:bodyPr vert="horz" lIns="96653" tIns="48327" rIns="96653" bIns="48327" rtlCol="0" anchor="b"/>
          <a:lstStyle>
            <a:lvl1pPr algn="l">
              <a:defRPr sz="1200"/>
            </a:lvl1pPr>
          </a:lstStyle>
          <a:p>
            <a:endParaRPr lang="en-US" dirty="0"/>
          </a:p>
        </p:txBody>
      </p:sp>
      <p:sp>
        <p:nvSpPr>
          <p:cNvPr id="7" name="Slide Number Placeholder 6"/>
          <p:cNvSpPr>
            <a:spLocks noGrp="1"/>
          </p:cNvSpPr>
          <p:nvPr>
            <p:ph type="sldNum" sz="quarter" idx="5"/>
          </p:nvPr>
        </p:nvSpPr>
        <p:spPr>
          <a:xfrm>
            <a:off x="4143587" y="9119475"/>
            <a:ext cx="3169920" cy="481726"/>
          </a:xfrm>
          <a:prstGeom prst="rect">
            <a:avLst/>
          </a:prstGeom>
        </p:spPr>
        <p:txBody>
          <a:bodyPr vert="horz" lIns="96653" tIns="48327" rIns="96653" bIns="48327" rtlCol="0" anchor="b"/>
          <a:lstStyle>
            <a:lvl1pPr algn="r">
              <a:defRPr sz="1200"/>
            </a:lvl1pPr>
          </a:lstStyle>
          <a:p>
            <a:fld id="{16E1912A-B902-460F-99AC-A8ECA3C8CF43}" type="slidenum">
              <a:rPr lang="en-US" smtClean="0"/>
              <a:t>‹#›</a:t>
            </a:fld>
            <a:endParaRPr lang="en-US"/>
          </a:p>
        </p:txBody>
      </p:sp>
    </p:spTree>
    <p:extLst>
      <p:ext uri="{BB962C8B-B14F-4D97-AF65-F5344CB8AC3E}">
        <p14:creationId xmlns:p14="http://schemas.microsoft.com/office/powerpoint/2010/main" val="3026666791"/>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Hello HMS modelers. I’m Greg Karlovits, senior hydraulic engineer at the U.S. Army Corps of Engineers Hydrologic Engineering Center. In this video I will provide an overview of evapotranspiration modeling in HEC-HMS.</a:t>
            </a:r>
          </a:p>
        </p:txBody>
      </p:sp>
      <p:sp>
        <p:nvSpPr>
          <p:cNvPr id="4" name="Slide Number Placeholder 3"/>
          <p:cNvSpPr>
            <a:spLocks noGrp="1"/>
          </p:cNvSpPr>
          <p:nvPr>
            <p:ph type="sldNum" sz="quarter" idx="10"/>
          </p:nvPr>
        </p:nvSpPr>
        <p:spPr/>
        <p:txBody>
          <a:bodyPr/>
          <a:lstStyle/>
          <a:p>
            <a:fld id="{16E1912A-B902-460F-99AC-A8ECA3C8CF43}" type="slidenum">
              <a:rPr lang="en-US" smtClean="0"/>
              <a:t>1</a:t>
            </a:fld>
            <a:endParaRPr lang="en-US"/>
          </a:p>
        </p:txBody>
      </p:sp>
    </p:spTree>
    <p:extLst>
      <p:ext uri="{BB962C8B-B14F-4D97-AF65-F5344CB8AC3E}">
        <p14:creationId xmlns:p14="http://schemas.microsoft.com/office/powerpoint/2010/main" val="25211616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This has been an overview of evapotranspiration modeling in HEC-HMS. For more information, see the HMS user’s manual and the tutorials and guides online, or other videos in this series. Thanks, and have a great day.</a:t>
            </a:r>
          </a:p>
        </p:txBody>
      </p:sp>
      <p:sp>
        <p:nvSpPr>
          <p:cNvPr id="4" name="Slide Number Placeholder 3"/>
          <p:cNvSpPr>
            <a:spLocks noGrp="1"/>
          </p:cNvSpPr>
          <p:nvPr>
            <p:ph type="sldNum" sz="quarter" idx="10"/>
          </p:nvPr>
        </p:nvSpPr>
        <p:spPr/>
        <p:txBody>
          <a:bodyPr/>
          <a:lstStyle/>
          <a:p>
            <a:fld id="{16E1912A-B902-460F-99AC-A8ECA3C8CF43}" type="slidenum">
              <a:rPr lang="en-US" smtClean="0"/>
              <a:t>10</a:t>
            </a:fld>
            <a:endParaRPr lang="en-US"/>
          </a:p>
        </p:txBody>
      </p:sp>
    </p:spTree>
    <p:extLst>
      <p:ext uri="{BB962C8B-B14F-4D97-AF65-F5344CB8AC3E}">
        <p14:creationId xmlns:p14="http://schemas.microsoft.com/office/powerpoint/2010/main" val="4366503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good continuous hydrologic model requires evapotranspiration modeling, especially for multi-year simulations. ET removes water from the soil and transmits it to the atmosphere, which can create a moisture deficit prior to flood events that reduces or eliminates direct runoff early during a precipitation event. HMS can simulate surface evaporation, plant canopy evaporation, and plant transpiration.</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a:t>
            </a:fld>
            <a:endParaRPr lang="en-US"/>
          </a:p>
        </p:txBody>
      </p:sp>
    </p:spTree>
    <p:extLst>
      <p:ext uri="{BB962C8B-B14F-4D97-AF65-F5344CB8AC3E}">
        <p14:creationId xmlns:p14="http://schemas.microsoft.com/office/powerpoint/2010/main" val="9521312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order to simulate the ET part of the water cycle in HMS, two components are needed.</a:t>
            </a:r>
          </a:p>
          <a:p>
            <a:endParaRPr lang="en-US" dirty="0"/>
          </a:p>
          <a:p>
            <a:r>
              <a:rPr lang="en-US" dirty="0"/>
              <a:t>The meteorologic model allows HMS to use atmospheric data to estimate the potential evapotranspiration. PET is dependent on the energy input and the ability to transport evaporated water vapor away from the surface, but is not limited by the supply of water.</a:t>
            </a:r>
          </a:p>
          <a:p>
            <a:endParaRPr lang="en-US" dirty="0"/>
          </a:p>
          <a:p>
            <a:r>
              <a:rPr lang="en-US" dirty="0"/>
              <a:t>Actual evapotranspiration is handled by the basin model. Within the </a:t>
            </a:r>
            <a:r>
              <a:rPr lang="en-US" dirty="0" err="1"/>
              <a:t>subbasin</a:t>
            </a:r>
            <a:r>
              <a:rPr lang="en-US" dirty="0"/>
              <a:t> component is the canopy method, which serves two purposes. The first is to model canopy interception. The second is to compute the actual amount of water that can be evaporated and transpired. The maximum amount is the potential evapotranspiration, but this amount is reduced depending on the type of vegetation (controlled by the crop coefficient) and is also reduced by the availability of water. At the maximum deficit, no more water can be transpired to the atmosphere.</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a:t>
            </a:fld>
            <a:endParaRPr lang="en-US"/>
          </a:p>
        </p:txBody>
      </p:sp>
    </p:spTree>
    <p:extLst>
      <p:ext uri="{BB962C8B-B14F-4D97-AF65-F5344CB8AC3E}">
        <p14:creationId xmlns:p14="http://schemas.microsoft.com/office/powerpoint/2010/main" val="32560341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simple canopy method is what you should use in the vast majority of cases. The storage terms control interception. The ET settings are below – you can choose your crop coefficient, during which periods actual ET is computed, and the uptake method. Unless you are using the </a:t>
            </a:r>
            <a:r>
              <a:rPr lang="en-US" dirty="0" err="1"/>
              <a:t>SMA</a:t>
            </a:r>
            <a:r>
              <a:rPr lang="en-US" dirty="0"/>
              <a:t> loss method, use the simple uptake method.</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a:t>
            </a:fld>
            <a:endParaRPr lang="en-US"/>
          </a:p>
        </p:txBody>
      </p:sp>
    </p:spTree>
    <p:extLst>
      <p:ext uri="{BB962C8B-B14F-4D97-AF65-F5344CB8AC3E}">
        <p14:creationId xmlns:p14="http://schemas.microsoft.com/office/powerpoint/2010/main" val="12971481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performing continuous modeling using loss methods, for example deficit and constant or </a:t>
            </a:r>
            <a:r>
              <a:rPr lang="en-US" dirty="0" err="1"/>
              <a:t>SMA</a:t>
            </a:r>
            <a:r>
              <a:rPr lang="en-US" dirty="0"/>
              <a:t>, deficit increases when plant uptake draws water from soil storage. If no method for increasing deficit is specified, soil storage will fill up and infiltration will only occur at the specified constant rate.</a:t>
            </a:r>
          </a:p>
          <a:p>
            <a:endParaRPr lang="en-US" dirty="0"/>
          </a:p>
          <a:p>
            <a:r>
              <a:rPr lang="en-US" dirty="0"/>
              <a:t>Here is an example of the impact of modeling ET on the soil moisture deficit. The initial deficit is zero. No water is input to this system. The diurnal cycle of ET creates a stair-step shaped accumulation of deficit until the maximum deficit is reached. The steepness of the growth is controlled by atmospheric conditions and the crop coefficient. The initial and maximum deficit are controlled by the </a:t>
            </a:r>
            <a:r>
              <a:rPr lang="en-US" dirty="0" err="1"/>
              <a:t>subbasin</a:t>
            </a:r>
            <a:r>
              <a:rPr lang="en-US" dirty="0"/>
              <a:t> loss method.</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a:t>
            </a:fld>
            <a:endParaRPr lang="en-US"/>
          </a:p>
        </p:txBody>
      </p:sp>
    </p:spTree>
    <p:extLst>
      <p:ext uri="{BB962C8B-B14F-4D97-AF65-F5344CB8AC3E}">
        <p14:creationId xmlns:p14="http://schemas.microsoft.com/office/powerpoint/2010/main" val="17892512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HMS</a:t>
            </a:r>
            <a:r>
              <a:rPr lang="en-US" baseline="0" dirty="0"/>
              <a:t> includes a range of evapotranspiration methods. The simplest is to choose the monthly average value, which for some regions may be published data. Data and modeling requirements go up as you move to the right. The Hamon method is a temperature-based PET method, which approximates the energy balance using temperature data. The other methods begin to require radiation, wind speed, and relative humidity data. In data limited environments, the first two methods are usually adequate. Consider the role of ET in your model – if you are most interested in large flood peaks, then spending a lot of time on additional details for ET may not make sense.</a:t>
            </a:r>
          </a:p>
          <a:p>
            <a:endParaRPr lang="en-US" baseline="0" dirty="0"/>
          </a:p>
          <a:p>
            <a:r>
              <a:rPr lang="en-US" baseline="0" dirty="0"/>
              <a:t>Most of these methods have gridded counterparts as well, where the input data is specified with grids instead of time series.</a:t>
            </a:r>
          </a:p>
        </p:txBody>
      </p:sp>
      <p:sp>
        <p:nvSpPr>
          <p:cNvPr id="5" name="Slide Number Placeholder 4"/>
          <p:cNvSpPr>
            <a:spLocks noGrp="1"/>
          </p:cNvSpPr>
          <p:nvPr>
            <p:ph type="sldNum" sz="quarter" idx="11"/>
          </p:nvPr>
        </p:nvSpPr>
        <p:spPr/>
        <p:txBody>
          <a:bodyPr/>
          <a:lstStyle/>
          <a:p>
            <a:fld id="{FFFBC57C-89AC-4665-8D9E-F09DF8887FF4}" type="slidenum">
              <a:rPr lang="en-US" smtClean="0"/>
              <a:pPr/>
              <a:t>6</a:t>
            </a:fld>
            <a:endParaRPr lang="en-US"/>
          </a:p>
        </p:txBody>
      </p:sp>
    </p:spTree>
    <p:extLst>
      <p:ext uri="{BB962C8B-B14F-4D97-AF65-F5344CB8AC3E}">
        <p14:creationId xmlns:p14="http://schemas.microsoft.com/office/powerpoint/2010/main" val="3296366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Only consider making adjustments to ET parameters if there is volume error that you suspect is attributable to a mismatch in the type of vegetation in play. In some locations, using a crop coefficient equal to 1.0 is not reasonable when the vegetation tends towards higher ET, for example corn during the peak of its growth. You can also toggle between whether or not HMS will compute ET during periods when precipitation occurs.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7</a:t>
            </a:fld>
            <a:endParaRPr lang="en-US"/>
          </a:p>
        </p:txBody>
      </p:sp>
    </p:spTree>
    <p:extLst>
      <p:ext uri="{BB962C8B-B14F-4D97-AF65-F5344CB8AC3E}">
        <p14:creationId xmlns:p14="http://schemas.microsoft.com/office/powerpoint/2010/main" val="35032943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long-term continuous hydrologic modeling, HMS is capable of simulating a dynamic canopy, which varies the crop coefficient throughout the simulation using a time series gage or a </a:t>
            </a:r>
            <a:r>
              <a:rPr lang="en-US" dirty="0" err="1"/>
              <a:t>gridset</a:t>
            </a:r>
            <a:r>
              <a:rPr lang="en-US" dirty="0"/>
              <a:t> that you provide. I would only suggest using this approach in situations when modeling soil moisture deficits throughout the year can’t be captured with a single crop coefficient.</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8</a:t>
            </a:fld>
            <a:endParaRPr lang="en-US"/>
          </a:p>
        </p:txBody>
      </p:sp>
    </p:spTree>
    <p:extLst>
      <p:ext uri="{BB962C8B-B14F-4D97-AF65-F5344CB8AC3E}">
        <p14:creationId xmlns:p14="http://schemas.microsoft.com/office/powerpoint/2010/main" val="27681249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the three key takeaways for evapotranspiration modeling in HMS. First, ET is an </a:t>
            </a:r>
            <a:r>
              <a:rPr lang="en-US"/>
              <a:t>important part of </a:t>
            </a:r>
            <a:r>
              <a:rPr lang="en-US" dirty="0"/>
              <a:t>continuous hydrology models. Second, in order to compute actual evapotranspiration, a canopy method is required for your </a:t>
            </a:r>
            <a:r>
              <a:rPr lang="en-US" dirty="0" err="1"/>
              <a:t>subbasins</a:t>
            </a:r>
            <a:r>
              <a:rPr lang="en-US" dirty="0"/>
              <a:t>. Finally, the simplest methods for ET and canopy are typically adequate – use methods with fewer data requirements where you can.</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9</a:t>
            </a:fld>
            <a:endParaRPr lang="en-US"/>
          </a:p>
        </p:txBody>
      </p:sp>
    </p:spTree>
    <p:extLst>
      <p:ext uri="{BB962C8B-B14F-4D97-AF65-F5344CB8AC3E}">
        <p14:creationId xmlns:p14="http://schemas.microsoft.com/office/powerpoint/2010/main" val="22253599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2"/>
            <a:ext cx="103632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en-US"/>
              <a:t>Click to edit Master subtitle style</a:t>
            </a:r>
          </a:p>
        </p:txBody>
      </p:sp>
    </p:spTree>
    <p:extLst>
      <p:ext uri="{BB962C8B-B14F-4D97-AF65-F5344CB8AC3E}">
        <p14:creationId xmlns:p14="http://schemas.microsoft.com/office/powerpoint/2010/main" val="2790179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330960" y="312420"/>
            <a:ext cx="84328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609600" y="1600206"/>
            <a:ext cx="109728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510655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12200" y="152407"/>
            <a:ext cx="2870200" cy="5973763"/>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101600" y="152407"/>
            <a:ext cx="8407400" cy="59737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226788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2"/>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0093DC64-74E0-4A49-9888-59622548030D}" type="slidenum">
              <a:rPr lang="en-US"/>
              <a:pPr>
                <a:defRPr/>
              </a:pPr>
              <a:t>‹#›</a:t>
            </a:fld>
            <a:endParaRPr lang="en-US"/>
          </a:p>
        </p:txBody>
      </p:sp>
    </p:spTree>
    <p:extLst>
      <p:ext uri="{BB962C8B-B14F-4D97-AF65-F5344CB8AC3E}">
        <p14:creationId xmlns:p14="http://schemas.microsoft.com/office/powerpoint/2010/main" val="41584923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FF2031BD-0E64-4A86-9567-1E14D3ADF6F3}" type="slidenum">
              <a:rPr lang="en-US"/>
              <a:pPr>
                <a:defRPr/>
              </a:pPr>
              <a:t>‹#›</a:t>
            </a:fld>
            <a:endParaRPr lang="en-US"/>
          </a:p>
        </p:txBody>
      </p:sp>
    </p:spTree>
    <p:extLst>
      <p:ext uri="{BB962C8B-B14F-4D97-AF65-F5344CB8AC3E}">
        <p14:creationId xmlns:p14="http://schemas.microsoft.com/office/powerpoint/2010/main" val="24890688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7"/>
            <a:ext cx="10363200" cy="1362075"/>
          </a:xfrm>
        </p:spPr>
        <p:txBody>
          <a:bodyPr anchor="t"/>
          <a:lstStyle>
            <a:lvl1pPr algn="l">
              <a:defRPr sz="225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125"/>
            </a:lvl1pPr>
            <a:lvl2pPr marL="257175" indent="0">
              <a:buNone/>
              <a:defRPr sz="1013"/>
            </a:lvl2pPr>
            <a:lvl3pPr marL="514350" indent="0">
              <a:buNone/>
              <a:defRPr sz="900"/>
            </a:lvl3pPr>
            <a:lvl4pPr marL="771525" indent="0">
              <a:buNone/>
              <a:defRPr sz="788"/>
            </a:lvl4pPr>
            <a:lvl5pPr marL="1028700" indent="0">
              <a:buNone/>
              <a:defRPr sz="788"/>
            </a:lvl5pPr>
            <a:lvl6pPr marL="1285875" indent="0">
              <a:buNone/>
              <a:defRPr sz="788"/>
            </a:lvl6pPr>
            <a:lvl7pPr marL="1543050" indent="0">
              <a:buNone/>
              <a:defRPr sz="788"/>
            </a:lvl7pPr>
            <a:lvl8pPr marL="1800225" indent="0">
              <a:buNone/>
              <a:defRPr sz="788"/>
            </a:lvl8pPr>
            <a:lvl9pPr marL="2057400" indent="0">
              <a:buNone/>
              <a:defRPr sz="788"/>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FCC56DF7-367E-4811-9330-C007CC4274B2}" type="slidenum">
              <a:rPr lang="en-US"/>
              <a:pPr>
                <a:defRPr/>
              </a:pPr>
              <a:t>‹#›</a:t>
            </a:fld>
            <a:endParaRPr lang="en-US"/>
          </a:p>
        </p:txBody>
      </p:sp>
    </p:spTree>
    <p:extLst>
      <p:ext uri="{BB962C8B-B14F-4D97-AF65-F5344CB8AC3E}">
        <p14:creationId xmlns:p14="http://schemas.microsoft.com/office/powerpoint/2010/main" val="23845319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0"/>
            <a:ext cx="5384800" cy="3886200"/>
          </a:xfr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2AA03D6C-86EA-469A-A1ED-623BCE881FDB}" type="slidenum">
              <a:rPr lang="en-US"/>
              <a:pPr>
                <a:defRPr/>
              </a:pPr>
              <a:t>‹#›</a:t>
            </a:fld>
            <a:endParaRPr lang="en-US"/>
          </a:p>
        </p:txBody>
      </p:sp>
    </p:spTree>
    <p:extLst>
      <p:ext uri="{BB962C8B-B14F-4D97-AF65-F5344CB8AC3E}">
        <p14:creationId xmlns:p14="http://schemas.microsoft.com/office/powerpoint/2010/main" val="1069370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2" y="1535113"/>
            <a:ext cx="5389033" cy="639762"/>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6" name="Content Placeholder 5"/>
          <p:cNvSpPr>
            <a:spLocks noGrp="1"/>
          </p:cNvSpPr>
          <p:nvPr>
            <p:ph sz="quarter" idx="4"/>
          </p:nvPr>
        </p:nvSpPr>
        <p:spPr>
          <a:xfrm>
            <a:off x="6193372" y="2174875"/>
            <a:ext cx="5389033" cy="3951288"/>
          </a:xfr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a:spLocks noGrp="1" noChangeArrowheads="1"/>
          </p:cNvSpPr>
          <p:nvPr>
            <p:ph type="sldNum" sz="quarter" idx="10"/>
          </p:nvPr>
        </p:nvSpPr>
        <p:spPr>
          <a:ln/>
        </p:spPr>
        <p:txBody>
          <a:bodyPr/>
          <a:lstStyle>
            <a:lvl1pPr>
              <a:defRPr/>
            </a:lvl1pPr>
          </a:lstStyle>
          <a:p>
            <a:pPr>
              <a:defRPr/>
            </a:pPr>
            <a:fld id="{D3079902-D6AF-40F8-AC34-14AC154F54A9}" type="slidenum">
              <a:rPr lang="en-US"/>
              <a:pPr>
                <a:defRPr/>
              </a:pPr>
              <a:t>‹#›</a:t>
            </a:fld>
            <a:endParaRPr lang="en-US"/>
          </a:p>
        </p:txBody>
      </p:sp>
    </p:spTree>
    <p:extLst>
      <p:ext uri="{BB962C8B-B14F-4D97-AF65-F5344CB8AC3E}">
        <p14:creationId xmlns:p14="http://schemas.microsoft.com/office/powerpoint/2010/main" val="20632011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a:defRPr/>
            </a:pPr>
            <a:fld id="{9F794631-A7C0-40A3-90C7-BFD6F6F83EAC}" type="slidenum">
              <a:rPr lang="en-US"/>
              <a:pPr>
                <a:defRPr/>
              </a:pPr>
              <a:t>‹#›</a:t>
            </a:fld>
            <a:endParaRPr lang="en-US"/>
          </a:p>
        </p:txBody>
      </p:sp>
    </p:spTree>
    <p:extLst>
      <p:ext uri="{BB962C8B-B14F-4D97-AF65-F5344CB8AC3E}">
        <p14:creationId xmlns:p14="http://schemas.microsoft.com/office/powerpoint/2010/main" val="3828642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30FCD627-44FF-47A1-8CF2-DCEAA2411CCA}" type="slidenum">
              <a:rPr lang="en-US"/>
              <a:pPr>
                <a:defRPr/>
              </a:pPr>
              <a:t>‹#›</a:t>
            </a:fld>
            <a:endParaRPr lang="en-US"/>
          </a:p>
        </p:txBody>
      </p:sp>
    </p:spTree>
    <p:extLst>
      <p:ext uri="{BB962C8B-B14F-4D97-AF65-F5344CB8AC3E}">
        <p14:creationId xmlns:p14="http://schemas.microsoft.com/office/powerpoint/2010/main" val="34700633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1125" b="1"/>
            </a:lvl1pPr>
          </a:lstStyle>
          <a:p>
            <a:r>
              <a:rPr lang="en-US"/>
              <a:t>Click to edit Master title style</a:t>
            </a:r>
          </a:p>
        </p:txBody>
      </p:sp>
      <p:sp>
        <p:nvSpPr>
          <p:cNvPr id="3" name="Content Placeholder 2"/>
          <p:cNvSpPr>
            <a:spLocks noGrp="1"/>
          </p:cNvSpPr>
          <p:nvPr>
            <p:ph idx="1"/>
          </p:nvPr>
        </p:nvSpPr>
        <p:spPr>
          <a:xfrm>
            <a:off x="4766733" y="273057"/>
            <a:ext cx="6815667" cy="5853113"/>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E56EF66-862A-4D1C-AE83-5C85B6C6A35E}" type="slidenum">
              <a:rPr lang="en-US"/>
              <a:pPr>
                <a:defRPr/>
              </a:pPr>
              <a:t>‹#›</a:t>
            </a:fld>
            <a:endParaRPr lang="en-US"/>
          </a:p>
        </p:txBody>
      </p:sp>
    </p:spTree>
    <p:extLst>
      <p:ext uri="{BB962C8B-B14F-4D97-AF65-F5344CB8AC3E}">
        <p14:creationId xmlns:p14="http://schemas.microsoft.com/office/powerpoint/2010/main" val="36682808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30960" y="312420"/>
            <a:ext cx="84328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609600" y="1600206"/>
            <a:ext cx="109728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828907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1125"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en-US" noProof="0"/>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6048A792-5A51-42A6-A3C0-D1ADEBB7B141}" type="slidenum">
              <a:rPr lang="en-US"/>
              <a:pPr>
                <a:defRPr/>
              </a:pPr>
              <a:t>‹#›</a:t>
            </a:fld>
            <a:endParaRPr lang="en-US"/>
          </a:p>
        </p:txBody>
      </p:sp>
    </p:spTree>
    <p:extLst>
      <p:ext uri="{BB962C8B-B14F-4D97-AF65-F5344CB8AC3E}">
        <p14:creationId xmlns:p14="http://schemas.microsoft.com/office/powerpoint/2010/main" val="34139540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7D21AE95-B06E-4192-B107-53B7680115E1}" type="slidenum">
              <a:rPr lang="en-US"/>
              <a:pPr>
                <a:defRPr/>
              </a:pPr>
              <a:t>‹#›</a:t>
            </a:fld>
            <a:endParaRPr lang="en-US"/>
          </a:p>
        </p:txBody>
      </p:sp>
    </p:spTree>
    <p:extLst>
      <p:ext uri="{BB962C8B-B14F-4D97-AF65-F5344CB8AC3E}">
        <p14:creationId xmlns:p14="http://schemas.microsoft.com/office/powerpoint/2010/main" val="8707379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8"/>
            <a:ext cx="2743200" cy="52117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8"/>
            <a:ext cx="8026400" cy="52117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F289FB03-3883-4F24-8E9C-8EB611F4303E}" type="slidenum">
              <a:rPr lang="en-US"/>
              <a:pPr>
                <a:defRPr/>
              </a:pPr>
              <a:t>‹#›</a:t>
            </a:fld>
            <a:endParaRPr lang="en-US"/>
          </a:p>
        </p:txBody>
      </p:sp>
    </p:spTree>
    <p:extLst>
      <p:ext uri="{BB962C8B-B14F-4D97-AF65-F5344CB8AC3E}">
        <p14:creationId xmlns:p14="http://schemas.microsoft.com/office/powerpoint/2010/main" val="30607578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p>
        </p:txBody>
      </p:sp>
      <p:sp>
        <p:nvSpPr>
          <p:cNvPr id="3" name="Text Placeholder 2"/>
          <p:cNvSpPr>
            <a:spLocks noGrp="1"/>
          </p:cNvSpPr>
          <p:nvPr>
            <p:ph type="body" sz="half" idx="1"/>
          </p:nvPr>
        </p:nvSpPr>
        <p:spPr>
          <a:xfrm>
            <a:off x="609600" y="1600200"/>
            <a:ext cx="5384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0"/>
            <a:ext cx="5384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FA8D6863-7EE6-4B0E-9108-A07C7B5CB3F6}" type="slidenum">
              <a:rPr lang="en-US"/>
              <a:pPr>
                <a:defRPr/>
              </a:pPr>
              <a:t>‹#›</a:t>
            </a:fld>
            <a:endParaRPr lang="en-US"/>
          </a:p>
        </p:txBody>
      </p:sp>
    </p:spTree>
    <p:extLst>
      <p:ext uri="{BB962C8B-B14F-4D97-AF65-F5344CB8AC3E}">
        <p14:creationId xmlns:p14="http://schemas.microsoft.com/office/powerpoint/2010/main" val="59044168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6" y="609320"/>
            <a:ext cx="10363969" cy="1143000"/>
          </a:xfrm>
        </p:spPr>
        <p:txBody>
          <a:bodyPr/>
          <a:lstStyle/>
          <a:p>
            <a:r>
              <a:rPr lang="en-US"/>
              <a:t>Click to edit Master title style</a:t>
            </a:r>
          </a:p>
        </p:txBody>
      </p:sp>
      <p:sp>
        <p:nvSpPr>
          <p:cNvPr id="3" name="Table Placeholder 2"/>
          <p:cNvSpPr>
            <a:spLocks noGrp="1"/>
          </p:cNvSpPr>
          <p:nvPr>
            <p:ph type="tbl" idx="1"/>
          </p:nvPr>
        </p:nvSpPr>
        <p:spPr>
          <a:xfrm>
            <a:off x="1524006" y="1980640"/>
            <a:ext cx="10363969" cy="4115360"/>
          </a:xfrm>
        </p:spPr>
        <p:txBody>
          <a:bodyPr/>
          <a:lstStyle/>
          <a:p>
            <a:pPr lvl="0"/>
            <a:r>
              <a:rPr lang="en-US" noProof="0"/>
              <a:t>Click icon to add table</a:t>
            </a:r>
          </a:p>
        </p:txBody>
      </p:sp>
      <p:sp>
        <p:nvSpPr>
          <p:cNvPr id="4" name="Rectangle 36"/>
          <p:cNvSpPr>
            <a:spLocks noGrp="1" noChangeArrowheads="1"/>
          </p:cNvSpPr>
          <p:nvPr>
            <p:ph type="dt" sz="half" idx="10"/>
          </p:nvPr>
        </p:nvSpPr>
        <p:spPr>
          <a:xfrm>
            <a:off x="1524000" y="6248400"/>
            <a:ext cx="2540000" cy="457200"/>
          </a:xfrm>
          <a:prstGeom prst="rect">
            <a:avLst/>
          </a:prstGeom>
        </p:spPr>
        <p:txBody>
          <a:bodyPr lIns="82058" tIns="41029" rIns="82058" bIns="41029"/>
          <a:lstStyle>
            <a:lvl1pPr>
              <a:defRPr>
                <a:latin typeface="Arial" pitchFamily="34" charset="0"/>
              </a:defRPr>
            </a:lvl1pPr>
          </a:lstStyle>
          <a:p>
            <a:pPr>
              <a:defRPr/>
            </a:pPr>
            <a:endParaRPr lang="en-US"/>
          </a:p>
        </p:txBody>
      </p:sp>
      <p:sp>
        <p:nvSpPr>
          <p:cNvPr id="5" name="Rectangle 37"/>
          <p:cNvSpPr>
            <a:spLocks noGrp="1" noChangeArrowheads="1"/>
          </p:cNvSpPr>
          <p:nvPr>
            <p:ph type="ftr" sz="quarter" idx="11"/>
          </p:nvPr>
        </p:nvSpPr>
        <p:spPr>
          <a:xfrm>
            <a:off x="37515" y="6464746"/>
            <a:ext cx="3860800" cy="365125"/>
          </a:xfrm>
          <a:prstGeom prst="rect">
            <a:avLst/>
          </a:prstGeom>
        </p:spPr>
        <p:txBody>
          <a:bodyPr/>
          <a:lstStyle>
            <a:lvl1pPr>
              <a:defRPr/>
            </a:lvl1pPr>
          </a:lstStyle>
          <a:p>
            <a:pPr>
              <a:defRPr/>
            </a:pPr>
            <a:r>
              <a:rPr lang="en-US"/>
              <a:t>Hydrologic Engineering Center</a:t>
            </a:r>
          </a:p>
        </p:txBody>
      </p:sp>
      <p:sp>
        <p:nvSpPr>
          <p:cNvPr id="6" name="Rectangle 38"/>
          <p:cNvSpPr>
            <a:spLocks noGrp="1" noChangeArrowheads="1"/>
          </p:cNvSpPr>
          <p:nvPr>
            <p:ph type="sldNum" sz="quarter" idx="12"/>
          </p:nvPr>
        </p:nvSpPr>
        <p:spPr/>
        <p:txBody>
          <a:bodyPr/>
          <a:lstStyle>
            <a:lvl1pPr>
              <a:defRPr/>
            </a:lvl1pPr>
          </a:lstStyle>
          <a:p>
            <a:pPr>
              <a:defRPr/>
            </a:pPr>
            <a:fld id="{04601077-D47B-435A-A83A-525621D45311}" type="slidenum">
              <a:rPr lang="en-US"/>
              <a:pPr>
                <a:defRPr/>
              </a:pPr>
              <a:t>‹#›</a:t>
            </a:fld>
            <a:endParaRPr lang="en-US"/>
          </a:p>
        </p:txBody>
      </p:sp>
    </p:spTree>
    <p:extLst>
      <p:ext uri="{BB962C8B-B14F-4D97-AF65-F5344CB8AC3E}">
        <p14:creationId xmlns:p14="http://schemas.microsoft.com/office/powerpoint/2010/main" val="42220264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2"/>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0093DC64-74E0-4A49-9888-59622548030D}" type="slidenum">
              <a:rPr lang="en-US"/>
              <a:pPr>
                <a:defRPr/>
              </a:pPr>
              <a:t>‹#›</a:t>
            </a:fld>
            <a:endParaRPr lang="en-US"/>
          </a:p>
        </p:txBody>
      </p:sp>
    </p:spTree>
    <p:extLst>
      <p:ext uri="{BB962C8B-B14F-4D97-AF65-F5344CB8AC3E}">
        <p14:creationId xmlns:p14="http://schemas.microsoft.com/office/powerpoint/2010/main" val="179510420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FF2031BD-0E64-4A86-9567-1E14D3ADF6F3}" type="slidenum">
              <a:rPr lang="en-US"/>
              <a:pPr>
                <a:defRPr/>
              </a:pPr>
              <a:t>‹#›</a:t>
            </a:fld>
            <a:endParaRPr lang="en-US"/>
          </a:p>
        </p:txBody>
      </p:sp>
    </p:spTree>
    <p:extLst>
      <p:ext uri="{BB962C8B-B14F-4D97-AF65-F5344CB8AC3E}">
        <p14:creationId xmlns:p14="http://schemas.microsoft.com/office/powerpoint/2010/main" val="125990844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7"/>
            <a:ext cx="10363200" cy="1362075"/>
          </a:xfrm>
        </p:spPr>
        <p:txBody>
          <a:bodyPr anchor="t"/>
          <a:lstStyle>
            <a:lvl1pPr algn="l">
              <a:defRPr sz="225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125"/>
            </a:lvl1pPr>
            <a:lvl2pPr marL="257175" indent="0">
              <a:buNone/>
              <a:defRPr sz="1013"/>
            </a:lvl2pPr>
            <a:lvl3pPr marL="514350" indent="0">
              <a:buNone/>
              <a:defRPr sz="900"/>
            </a:lvl3pPr>
            <a:lvl4pPr marL="771525" indent="0">
              <a:buNone/>
              <a:defRPr sz="788"/>
            </a:lvl4pPr>
            <a:lvl5pPr marL="1028700" indent="0">
              <a:buNone/>
              <a:defRPr sz="788"/>
            </a:lvl5pPr>
            <a:lvl6pPr marL="1285875" indent="0">
              <a:buNone/>
              <a:defRPr sz="788"/>
            </a:lvl6pPr>
            <a:lvl7pPr marL="1543050" indent="0">
              <a:buNone/>
              <a:defRPr sz="788"/>
            </a:lvl7pPr>
            <a:lvl8pPr marL="1800225" indent="0">
              <a:buNone/>
              <a:defRPr sz="788"/>
            </a:lvl8pPr>
            <a:lvl9pPr marL="2057400" indent="0">
              <a:buNone/>
              <a:defRPr sz="788"/>
            </a:lvl9pPr>
          </a:lstStyle>
          <a:p>
            <a:pPr lvl="0"/>
            <a:r>
              <a:rPr lang="en-US"/>
              <a:t>Click to edit Master text styles</a:t>
            </a:r>
          </a:p>
        </p:txBody>
      </p:sp>
      <p:sp>
        <p:nvSpPr>
          <p:cNvPr id="4"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FCC56DF7-367E-4811-9330-C007CC4274B2}" type="slidenum">
              <a:rPr lang="en-US"/>
              <a:pPr>
                <a:defRPr/>
              </a:pPr>
              <a:t>‹#›</a:t>
            </a:fld>
            <a:endParaRPr lang="en-US"/>
          </a:p>
        </p:txBody>
      </p:sp>
    </p:spTree>
    <p:extLst>
      <p:ext uri="{BB962C8B-B14F-4D97-AF65-F5344CB8AC3E}">
        <p14:creationId xmlns:p14="http://schemas.microsoft.com/office/powerpoint/2010/main" val="357062423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0"/>
            <a:ext cx="5384800" cy="3886200"/>
          </a:xfr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2AA03D6C-86EA-469A-A1ED-623BCE881FDB}" type="slidenum">
              <a:rPr lang="en-US"/>
              <a:pPr>
                <a:defRPr/>
              </a:pPr>
              <a:t>‹#›</a:t>
            </a:fld>
            <a:endParaRPr lang="en-US"/>
          </a:p>
        </p:txBody>
      </p:sp>
    </p:spTree>
    <p:extLst>
      <p:ext uri="{BB962C8B-B14F-4D97-AF65-F5344CB8AC3E}">
        <p14:creationId xmlns:p14="http://schemas.microsoft.com/office/powerpoint/2010/main" val="238934437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2" y="1535113"/>
            <a:ext cx="5389033" cy="639762"/>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6" name="Content Placeholder 5"/>
          <p:cNvSpPr>
            <a:spLocks noGrp="1"/>
          </p:cNvSpPr>
          <p:nvPr>
            <p:ph sz="quarter" idx="4"/>
          </p:nvPr>
        </p:nvSpPr>
        <p:spPr>
          <a:xfrm>
            <a:off x="6193372" y="2174875"/>
            <a:ext cx="5389033" cy="3951288"/>
          </a:xfr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D3079902-D6AF-40F8-AC34-14AC154F54A9}" type="slidenum">
              <a:rPr lang="en-US"/>
              <a:pPr>
                <a:defRPr/>
              </a:pPr>
              <a:t>‹#›</a:t>
            </a:fld>
            <a:endParaRPr lang="en-US"/>
          </a:p>
        </p:txBody>
      </p:sp>
    </p:spTree>
    <p:extLst>
      <p:ext uri="{BB962C8B-B14F-4D97-AF65-F5344CB8AC3E}">
        <p14:creationId xmlns:p14="http://schemas.microsoft.com/office/powerpoint/2010/main" val="41762268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7"/>
            <a:ext cx="10363200" cy="1362075"/>
          </a:xfrm>
          <a:prstGeom prst="rect">
            <a:avLst/>
          </a:prstGeom>
        </p:spPr>
        <p:txBody>
          <a:bodyPr anchor="t"/>
          <a:lstStyle>
            <a:lvl1pPr algn="l">
              <a:defRPr sz="225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1125"/>
            </a:lvl1pPr>
            <a:lvl2pPr marL="257175" indent="0">
              <a:buNone/>
              <a:defRPr sz="1013"/>
            </a:lvl2pPr>
            <a:lvl3pPr marL="514350" indent="0">
              <a:buNone/>
              <a:defRPr sz="900"/>
            </a:lvl3pPr>
            <a:lvl4pPr marL="771525" indent="0">
              <a:buNone/>
              <a:defRPr sz="788"/>
            </a:lvl4pPr>
            <a:lvl5pPr marL="1028700" indent="0">
              <a:buNone/>
              <a:defRPr sz="788"/>
            </a:lvl5pPr>
            <a:lvl6pPr marL="1285875" indent="0">
              <a:buNone/>
              <a:defRPr sz="788"/>
            </a:lvl6pPr>
            <a:lvl7pPr marL="1543050" indent="0">
              <a:buNone/>
              <a:defRPr sz="788"/>
            </a:lvl7pPr>
            <a:lvl8pPr marL="1800225" indent="0">
              <a:buNone/>
              <a:defRPr sz="788"/>
            </a:lvl8pPr>
            <a:lvl9pPr marL="2057400" indent="0">
              <a:buNone/>
              <a:defRPr sz="788"/>
            </a:lvl9pPr>
          </a:lstStyle>
          <a:p>
            <a:pPr lvl="0"/>
            <a:r>
              <a:rPr lang="en-US"/>
              <a:t>Click to edit Master text styles</a:t>
            </a:r>
          </a:p>
        </p:txBody>
      </p:sp>
    </p:spTree>
    <p:extLst>
      <p:ext uri="{BB962C8B-B14F-4D97-AF65-F5344CB8AC3E}">
        <p14:creationId xmlns:p14="http://schemas.microsoft.com/office/powerpoint/2010/main" val="4543421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9F794631-A7C0-40A3-90C7-BFD6F6F83EAC}" type="slidenum">
              <a:rPr lang="en-US"/>
              <a:pPr>
                <a:defRPr/>
              </a:pPr>
              <a:t>‹#›</a:t>
            </a:fld>
            <a:endParaRPr lang="en-US"/>
          </a:p>
        </p:txBody>
      </p:sp>
    </p:spTree>
    <p:extLst>
      <p:ext uri="{BB962C8B-B14F-4D97-AF65-F5344CB8AC3E}">
        <p14:creationId xmlns:p14="http://schemas.microsoft.com/office/powerpoint/2010/main" val="263593721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30FCD627-44FF-47A1-8CF2-DCEAA2411CCA}" type="slidenum">
              <a:rPr lang="en-US"/>
              <a:pPr>
                <a:defRPr/>
              </a:pPr>
              <a:t>‹#›</a:t>
            </a:fld>
            <a:endParaRPr lang="en-US"/>
          </a:p>
        </p:txBody>
      </p:sp>
    </p:spTree>
    <p:extLst>
      <p:ext uri="{BB962C8B-B14F-4D97-AF65-F5344CB8AC3E}">
        <p14:creationId xmlns:p14="http://schemas.microsoft.com/office/powerpoint/2010/main" val="389624071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1125" b="1"/>
            </a:lvl1pPr>
          </a:lstStyle>
          <a:p>
            <a:r>
              <a:rPr lang="en-US"/>
              <a:t>Click to edit Master title style</a:t>
            </a:r>
          </a:p>
        </p:txBody>
      </p:sp>
      <p:sp>
        <p:nvSpPr>
          <p:cNvPr id="3" name="Content Placeholder 2"/>
          <p:cNvSpPr>
            <a:spLocks noGrp="1"/>
          </p:cNvSpPr>
          <p:nvPr>
            <p:ph idx="1"/>
          </p:nvPr>
        </p:nvSpPr>
        <p:spPr>
          <a:xfrm>
            <a:off x="4766733" y="273057"/>
            <a:ext cx="6815667" cy="5853113"/>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
        <p:nvSpPr>
          <p:cNvPr id="5"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4E56EF66-862A-4D1C-AE83-5C85B6C6A35E}" type="slidenum">
              <a:rPr lang="en-US"/>
              <a:pPr>
                <a:defRPr/>
              </a:pPr>
              <a:t>‹#›</a:t>
            </a:fld>
            <a:endParaRPr lang="en-US"/>
          </a:p>
        </p:txBody>
      </p:sp>
    </p:spTree>
    <p:extLst>
      <p:ext uri="{BB962C8B-B14F-4D97-AF65-F5344CB8AC3E}">
        <p14:creationId xmlns:p14="http://schemas.microsoft.com/office/powerpoint/2010/main" val="400013117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1125"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en-US" noProof="0"/>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
        <p:nvSpPr>
          <p:cNvPr id="5"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6048A792-5A51-42A6-A3C0-D1ADEBB7B141}" type="slidenum">
              <a:rPr lang="en-US"/>
              <a:pPr>
                <a:defRPr/>
              </a:pPr>
              <a:t>‹#›</a:t>
            </a:fld>
            <a:endParaRPr lang="en-US"/>
          </a:p>
        </p:txBody>
      </p:sp>
    </p:spTree>
    <p:extLst>
      <p:ext uri="{BB962C8B-B14F-4D97-AF65-F5344CB8AC3E}">
        <p14:creationId xmlns:p14="http://schemas.microsoft.com/office/powerpoint/2010/main" val="116145038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7D21AE95-B06E-4192-B107-53B7680115E1}" type="slidenum">
              <a:rPr lang="en-US"/>
              <a:pPr>
                <a:defRPr/>
              </a:pPr>
              <a:t>‹#›</a:t>
            </a:fld>
            <a:endParaRPr lang="en-US"/>
          </a:p>
        </p:txBody>
      </p:sp>
    </p:spTree>
    <p:extLst>
      <p:ext uri="{BB962C8B-B14F-4D97-AF65-F5344CB8AC3E}">
        <p14:creationId xmlns:p14="http://schemas.microsoft.com/office/powerpoint/2010/main" val="236776212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8"/>
            <a:ext cx="2743200" cy="52117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8"/>
            <a:ext cx="8026400" cy="52117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F289FB03-3883-4F24-8E9C-8EB611F4303E}" type="slidenum">
              <a:rPr lang="en-US"/>
              <a:pPr>
                <a:defRPr/>
              </a:pPr>
              <a:t>‹#›</a:t>
            </a:fld>
            <a:endParaRPr lang="en-US"/>
          </a:p>
        </p:txBody>
      </p:sp>
    </p:spTree>
    <p:extLst>
      <p:ext uri="{BB962C8B-B14F-4D97-AF65-F5344CB8AC3E}">
        <p14:creationId xmlns:p14="http://schemas.microsoft.com/office/powerpoint/2010/main" val="421808586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p>
        </p:txBody>
      </p:sp>
      <p:sp>
        <p:nvSpPr>
          <p:cNvPr id="3" name="Text Placeholder 2"/>
          <p:cNvSpPr>
            <a:spLocks noGrp="1"/>
          </p:cNvSpPr>
          <p:nvPr>
            <p:ph type="body" sz="half" idx="1"/>
          </p:nvPr>
        </p:nvSpPr>
        <p:spPr>
          <a:xfrm>
            <a:off x="609600" y="1600200"/>
            <a:ext cx="5384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0"/>
            <a:ext cx="5384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FA8D6863-7EE6-4B0E-9108-A07C7B5CB3F6}" type="slidenum">
              <a:rPr lang="en-US"/>
              <a:pPr>
                <a:defRPr/>
              </a:pPr>
              <a:t>‹#›</a:t>
            </a:fld>
            <a:endParaRPr lang="en-US"/>
          </a:p>
        </p:txBody>
      </p:sp>
    </p:spTree>
    <p:extLst>
      <p:ext uri="{BB962C8B-B14F-4D97-AF65-F5344CB8AC3E}">
        <p14:creationId xmlns:p14="http://schemas.microsoft.com/office/powerpoint/2010/main" val="9079773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6" y="609320"/>
            <a:ext cx="10363969" cy="1143000"/>
          </a:xfrm>
        </p:spPr>
        <p:txBody>
          <a:bodyPr/>
          <a:lstStyle/>
          <a:p>
            <a:r>
              <a:rPr lang="en-US"/>
              <a:t>Click to edit Master title style</a:t>
            </a:r>
          </a:p>
        </p:txBody>
      </p:sp>
      <p:sp>
        <p:nvSpPr>
          <p:cNvPr id="3" name="Table Placeholder 2"/>
          <p:cNvSpPr>
            <a:spLocks noGrp="1"/>
          </p:cNvSpPr>
          <p:nvPr>
            <p:ph type="tbl" idx="1"/>
          </p:nvPr>
        </p:nvSpPr>
        <p:spPr>
          <a:xfrm>
            <a:off x="1524006" y="1980640"/>
            <a:ext cx="10363969" cy="4115360"/>
          </a:xfrm>
        </p:spPr>
        <p:txBody>
          <a:bodyPr/>
          <a:lstStyle/>
          <a:p>
            <a:pPr lvl="0"/>
            <a:r>
              <a:rPr lang="en-US" noProof="0"/>
              <a:t>Click icon to add table</a:t>
            </a:r>
          </a:p>
        </p:txBody>
      </p:sp>
      <p:sp>
        <p:nvSpPr>
          <p:cNvPr id="4" name="Rectangle 36"/>
          <p:cNvSpPr>
            <a:spLocks noGrp="1" noChangeArrowheads="1"/>
          </p:cNvSpPr>
          <p:nvPr>
            <p:ph type="dt" sz="half" idx="10"/>
          </p:nvPr>
        </p:nvSpPr>
        <p:spPr>
          <a:xfrm>
            <a:off x="1524000" y="6248400"/>
            <a:ext cx="2540000" cy="457200"/>
          </a:xfrm>
          <a:prstGeom prst="rect">
            <a:avLst/>
          </a:prstGeom>
        </p:spPr>
        <p:txBody>
          <a:bodyPr lIns="82058" tIns="41029" rIns="82058" bIns="41029"/>
          <a:lstStyle>
            <a:lvl1pPr>
              <a:defRPr>
                <a:latin typeface="Arial" pitchFamily="34" charset="0"/>
              </a:defRPr>
            </a:lvl1pPr>
          </a:lstStyle>
          <a:p>
            <a:pPr>
              <a:defRPr/>
            </a:pPr>
            <a:endParaRPr lang="en-US"/>
          </a:p>
        </p:txBody>
      </p:sp>
      <p:sp>
        <p:nvSpPr>
          <p:cNvPr id="5" name="Rectangle 37"/>
          <p:cNvSpPr>
            <a:spLocks noGrp="1" noChangeArrowheads="1"/>
          </p:cNvSpPr>
          <p:nvPr>
            <p:ph type="ftr" sz="quarter" idx="11"/>
          </p:nvPr>
        </p:nvSpPr>
        <p:spPr>
          <a:xfrm>
            <a:off x="37515" y="6464746"/>
            <a:ext cx="3860800" cy="365125"/>
          </a:xfrm>
          <a:prstGeom prst="rect">
            <a:avLst/>
          </a:prstGeom>
        </p:spPr>
        <p:txBody>
          <a:bodyPr/>
          <a:lstStyle>
            <a:lvl1pPr>
              <a:defRPr/>
            </a:lvl1pPr>
          </a:lstStyle>
          <a:p>
            <a:pPr>
              <a:defRPr/>
            </a:pPr>
            <a:r>
              <a:rPr lang="en-US"/>
              <a:t>Hydrologic Engineering Center</a:t>
            </a:r>
          </a:p>
        </p:txBody>
      </p:sp>
      <p:sp>
        <p:nvSpPr>
          <p:cNvPr id="6" name="Rectangle 38"/>
          <p:cNvSpPr>
            <a:spLocks noGrp="1" noChangeArrowheads="1"/>
          </p:cNvSpPr>
          <p:nvPr>
            <p:ph type="sldNum" sz="quarter" idx="12"/>
          </p:nvPr>
        </p:nvSpPr>
        <p:spPr>
          <a:xfrm>
            <a:off x="4876800" y="6245225"/>
            <a:ext cx="2844800" cy="476250"/>
          </a:xfrm>
          <a:prstGeom prst="rect">
            <a:avLst/>
          </a:prstGeom>
        </p:spPr>
        <p:txBody>
          <a:bodyPr/>
          <a:lstStyle>
            <a:lvl1pPr>
              <a:defRPr/>
            </a:lvl1pPr>
          </a:lstStyle>
          <a:p>
            <a:pPr>
              <a:defRPr/>
            </a:pPr>
            <a:fld id="{04601077-D47B-435A-A83A-525621D45311}" type="slidenum">
              <a:rPr lang="en-US"/>
              <a:pPr>
                <a:defRPr/>
              </a:pPr>
              <a:t>‹#›</a:t>
            </a:fld>
            <a:endParaRPr lang="en-US"/>
          </a:p>
        </p:txBody>
      </p:sp>
    </p:spTree>
    <p:extLst>
      <p:ext uri="{BB962C8B-B14F-4D97-AF65-F5344CB8AC3E}">
        <p14:creationId xmlns:p14="http://schemas.microsoft.com/office/powerpoint/2010/main" val="11758262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BDF68E2-58F2-4D09-BE8B-E3BD06533059}" type="datetimeFigureOut">
              <a:rPr lang="en-US" smtClean="0"/>
              <a:t>1/19/2021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96332011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28FC5F6-F338-4AE4-BB23-26385BCFC423}" type="datetimeFigureOut">
              <a:rPr lang="en-US" smtClean="0"/>
              <a:t>1/19/2021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13E31D-E2AB-40D1-8B51-AFA5AFEF393A}" type="slidenum">
              <a:rPr lang="en-US" smtClean="0"/>
              <a:t>‹#›</a:t>
            </a:fld>
            <a:endParaRPr lang="en-US" dirty="0"/>
          </a:p>
        </p:txBody>
      </p:sp>
    </p:spTree>
    <p:extLst>
      <p:ext uri="{BB962C8B-B14F-4D97-AF65-F5344CB8AC3E}">
        <p14:creationId xmlns:p14="http://schemas.microsoft.com/office/powerpoint/2010/main" val="33828549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330960" y="312420"/>
            <a:ext cx="84328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09600" y="1600206"/>
            <a:ext cx="5384800" cy="4525963"/>
          </a:xfrm>
          <a:prstGeom prst="rect">
            <a:avLst/>
          </a:prstGeo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6"/>
            <a:ext cx="5384800" cy="4525963"/>
          </a:xfrm>
          <a:prstGeom prst="rect">
            <a:avLst/>
          </a:prstGeo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9381552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0EBB0C4-6273-4C6E-B9BD-2EDC30F1CD52}" type="datetimeFigureOut">
              <a:rPr lang="en-US" smtClean="0"/>
              <a:t>1/19/2021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948829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9AB4D41-86C1-4908-B66A-0B50CEB3BF29}" type="datetimeFigureOut">
              <a:rPr lang="en-US" smtClean="0"/>
              <a:t>1/19/2021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85008948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6426E2C-56C1-4E0D-A793-0088A7FDD37E}" type="datetimeFigureOut">
              <a:rPr lang="en-US" smtClean="0"/>
              <a:t>1/19/2021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90375069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8C39B41-D8B5-4052-B551-9B5525EAA8B6}" type="datetimeFigureOut">
              <a:rPr lang="en-US" smtClean="0"/>
              <a:t>1/19/2021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03728668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94136C-8742-45B2-AF27-D93DF72833A9}" type="datetimeFigureOut">
              <a:rPr lang="en-US" smtClean="0"/>
              <a:t>1/19/2021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41113115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2ABBEA6-7C60-4B02-AE87-00D78D8422AF}" type="datetimeFigureOut">
              <a:rPr lang="en-US" smtClean="0"/>
              <a:t>1/19/2021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60689854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9CAD897-D46E-4AD2-BD9B-49DD3E640873}" type="datetimeFigureOut">
              <a:rPr lang="en-US" smtClean="0"/>
              <a:t>1/19/2021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94899865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2D6473-DF6D-4702-B328-E0DD40540A4E}" type="datetimeFigureOut">
              <a:rPr lang="en-US" smtClean="0"/>
              <a:t>1/19/2021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40269598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26F7E3A-B166-407D-9866-32884E7D5B37}" type="datetimeFigureOut">
              <a:rPr lang="en-US" smtClean="0"/>
              <a:t>1/19/2021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8117632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a:prstGeom prst="rect">
            <a:avLst/>
          </a:prstGeo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a:prstGeom prst="rect">
            <a:avLst/>
          </a:prstGeo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2" y="1535113"/>
            <a:ext cx="5389033" cy="639762"/>
          </a:xfrm>
          <a:prstGeom prst="rect">
            <a:avLst/>
          </a:prstGeo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6" name="Content Placeholder 5"/>
          <p:cNvSpPr>
            <a:spLocks noGrp="1"/>
          </p:cNvSpPr>
          <p:nvPr>
            <p:ph sz="quarter" idx="4"/>
          </p:nvPr>
        </p:nvSpPr>
        <p:spPr>
          <a:xfrm>
            <a:off x="6193372" y="2174875"/>
            <a:ext cx="5389033" cy="3951288"/>
          </a:xfrm>
          <a:prstGeom prst="rect">
            <a:avLst/>
          </a:prstGeo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898797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330960" y="312420"/>
            <a:ext cx="8432800" cy="114300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13925925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648628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a:prstGeom prst="rect">
            <a:avLst/>
          </a:prstGeom>
        </p:spPr>
        <p:txBody>
          <a:bodyPr anchor="b"/>
          <a:lstStyle>
            <a:lvl1pPr algn="l">
              <a:defRPr sz="1125" b="1"/>
            </a:lvl1pPr>
          </a:lstStyle>
          <a:p>
            <a:r>
              <a:rPr lang="en-US"/>
              <a:t>Click to edit Master title style</a:t>
            </a:r>
          </a:p>
        </p:txBody>
      </p:sp>
      <p:sp>
        <p:nvSpPr>
          <p:cNvPr id="3" name="Content Placeholder 2"/>
          <p:cNvSpPr>
            <a:spLocks noGrp="1"/>
          </p:cNvSpPr>
          <p:nvPr>
            <p:ph idx="1"/>
          </p:nvPr>
        </p:nvSpPr>
        <p:spPr>
          <a:xfrm>
            <a:off x="4766733" y="273057"/>
            <a:ext cx="6815667" cy="5853113"/>
          </a:xfrm>
          <a:prstGeom prst="rect">
            <a:avLst/>
          </a:prstGeo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a:prstGeom prst="rect">
            <a:avLst/>
          </a:prstGeo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Tree>
    <p:extLst>
      <p:ext uri="{BB962C8B-B14F-4D97-AF65-F5344CB8AC3E}">
        <p14:creationId xmlns:p14="http://schemas.microsoft.com/office/powerpoint/2010/main" val="38067171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a:prstGeom prst="rect">
            <a:avLst/>
          </a:prstGeom>
        </p:spPr>
        <p:txBody>
          <a:bodyPr anchor="b"/>
          <a:lstStyle>
            <a:lvl1pPr algn="l">
              <a:defRPr sz="1125"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a:prstGeom prst="rect">
            <a:avLst/>
          </a:prstGeo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en-US" noProof="0"/>
              <a:t>Click icon to add picture</a:t>
            </a:r>
          </a:p>
        </p:txBody>
      </p:sp>
      <p:sp>
        <p:nvSpPr>
          <p:cNvPr id="4" name="Text Placeholder 3"/>
          <p:cNvSpPr>
            <a:spLocks noGrp="1"/>
          </p:cNvSpPr>
          <p:nvPr>
            <p:ph type="body" sz="half" idx="2"/>
          </p:nvPr>
        </p:nvSpPr>
        <p:spPr>
          <a:xfrm>
            <a:off x="2389717" y="5367338"/>
            <a:ext cx="7315200" cy="804862"/>
          </a:xfrm>
          <a:prstGeom prst="rect">
            <a:avLst/>
          </a:prstGeo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Tree>
    <p:extLst>
      <p:ext uri="{BB962C8B-B14F-4D97-AF65-F5344CB8AC3E}">
        <p14:creationId xmlns:p14="http://schemas.microsoft.com/office/powerpoint/2010/main" val="20227351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6" Type="http://schemas.openxmlformats.org/officeDocument/2006/relationships/image" Target="../media/image2.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1.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image" Target="../media/image1.png"/><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5.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theme" Target="../theme/theme4.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40598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fontAlgn="base" hangingPunct="1">
        <a:spcBef>
          <a:spcPct val="0"/>
        </a:spcBef>
        <a:spcAft>
          <a:spcPct val="0"/>
        </a:spcAft>
        <a:defRPr sz="2025" b="1">
          <a:solidFill>
            <a:schemeClr val="tx2"/>
          </a:solidFill>
          <a:latin typeface="+mj-lt"/>
          <a:ea typeface="+mj-ea"/>
          <a:cs typeface="+mj-cs"/>
        </a:defRPr>
      </a:lvl1pPr>
      <a:lvl2pPr algn="l" rtl="0" eaLnBrk="1" fontAlgn="base" hangingPunct="1">
        <a:spcBef>
          <a:spcPct val="0"/>
        </a:spcBef>
        <a:spcAft>
          <a:spcPct val="0"/>
        </a:spcAft>
        <a:defRPr sz="2025" b="1">
          <a:solidFill>
            <a:schemeClr val="tx2"/>
          </a:solidFill>
          <a:latin typeface="Arial" charset="0"/>
        </a:defRPr>
      </a:lvl2pPr>
      <a:lvl3pPr algn="l" rtl="0" eaLnBrk="1" fontAlgn="base" hangingPunct="1">
        <a:spcBef>
          <a:spcPct val="0"/>
        </a:spcBef>
        <a:spcAft>
          <a:spcPct val="0"/>
        </a:spcAft>
        <a:defRPr sz="2025" b="1">
          <a:solidFill>
            <a:schemeClr val="tx2"/>
          </a:solidFill>
          <a:latin typeface="Arial" charset="0"/>
        </a:defRPr>
      </a:lvl3pPr>
      <a:lvl4pPr algn="l" rtl="0" eaLnBrk="1" fontAlgn="base" hangingPunct="1">
        <a:spcBef>
          <a:spcPct val="0"/>
        </a:spcBef>
        <a:spcAft>
          <a:spcPct val="0"/>
        </a:spcAft>
        <a:defRPr sz="2025" b="1">
          <a:solidFill>
            <a:schemeClr val="tx2"/>
          </a:solidFill>
          <a:latin typeface="Arial" charset="0"/>
        </a:defRPr>
      </a:lvl4pPr>
      <a:lvl5pPr algn="l" rtl="0" eaLnBrk="1" fontAlgn="base" hangingPunct="1">
        <a:spcBef>
          <a:spcPct val="0"/>
        </a:spcBef>
        <a:spcAft>
          <a:spcPct val="0"/>
        </a:spcAft>
        <a:defRPr sz="2025" b="1">
          <a:solidFill>
            <a:schemeClr val="tx2"/>
          </a:solidFill>
          <a:latin typeface="Arial" charset="0"/>
        </a:defRPr>
      </a:lvl5pPr>
      <a:lvl6pPr marL="257175" algn="l" rtl="0" eaLnBrk="1" fontAlgn="base" hangingPunct="1">
        <a:spcBef>
          <a:spcPct val="0"/>
        </a:spcBef>
        <a:spcAft>
          <a:spcPct val="0"/>
        </a:spcAft>
        <a:defRPr sz="2025" b="1">
          <a:solidFill>
            <a:schemeClr val="tx2"/>
          </a:solidFill>
          <a:latin typeface="Arial" charset="0"/>
        </a:defRPr>
      </a:lvl6pPr>
      <a:lvl7pPr marL="514350" algn="l" rtl="0" eaLnBrk="1" fontAlgn="base" hangingPunct="1">
        <a:spcBef>
          <a:spcPct val="0"/>
        </a:spcBef>
        <a:spcAft>
          <a:spcPct val="0"/>
        </a:spcAft>
        <a:defRPr sz="2025" b="1">
          <a:solidFill>
            <a:schemeClr val="tx2"/>
          </a:solidFill>
          <a:latin typeface="Arial" charset="0"/>
        </a:defRPr>
      </a:lvl7pPr>
      <a:lvl8pPr marL="771525" algn="l" rtl="0" eaLnBrk="1" fontAlgn="base" hangingPunct="1">
        <a:spcBef>
          <a:spcPct val="0"/>
        </a:spcBef>
        <a:spcAft>
          <a:spcPct val="0"/>
        </a:spcAft>
        <a:defRPr sz="2025" b="1">
          <a:solidFill>
            <a:schemeClr val="tx2"/>
          </a:solidFill>
          <a:latin typeface="Arial" charset="0"/>
        </a:defRPr>
      </a:lvl8pPr>
      <a:lvl9pPr marL="1028700" algn="l" rtl="0" eaLnBrk="1" fontAlgn="base" hangingPunct="1">
        <a:spcBef>
          <a:spcPct val="0"/>
        </a:spcBef>
        <a:spcAft>
          <a:spcPct val="0"/>
        </a:spcAft>
        <a:defRPr sz="2025" b="1">
          <a:solidFill>
            <a:schemeClr val="tx2"/>
          </a:solidFill>
          <a:latin typeface="Arial" charset="0"/>
        </a:defRPr>
      </a:lvl9pPr>
    </p:titleStyle>
    <p:bodyStyle>
      <a:lvl1pPr marL="192881" indent="-192881" algn="l" rtl="0" eaLnBrk="1" fontAlgn="base" hangingPunct="1">
        <a:spcBef>
          <a:spcPct val="20000"/>
        </a:spcBef>
        <a:spcAft>
          <a:spcPct val="0"/>
        </a:spcAft>
        <a:buChar char="•"/>
        <a:defRPr sz="1800">
          <a:solidFill>
            <a:schemeClr val="tx1"/>
          </a:solidFill>
          <a:latin typeface="+mn-lt"/>
          <a:ea typeface="+mn-ea"/>
          <a:cs typeface="+mn-cs"/>
        </a:defRPr>
      </a:lvl1pPr>
      <a:lvl2pPr marL="417910" indent="-160735" algn="l" rtl="0" eaLnBrk="1" fontAlgn="base" hangingPunct="1">
        <a:spcBef>
          <a:spcPct val="20000"/>
        </a:spcBef>
        <a:spcAft>
          <a:spcPct val="0"/>
        </a:spcAft>
        <a:buChar char="–"/>
        <a:defRPr sz="1575">
          <a:solidFill>
            <a:schemeClr val="tx1"/>
          </a:solidFill>
          <a:latin typeface="+mn-lt"/>
        </a:defRPr>
      </a:lvl2pPr>
      <a:lvl3pPr marL="642938" indent="-128588" algn="l" rtl="0" eaLnBrk="1" fontAlgn="base" hangingPunct="1">
        <a:spcBef>
          <a:spcPct val="20000"/>
        </a:spcBef>
        <a:spcAft>
          <a:spcPct val="0"/>
        </a:spcAft>
        <a:buChar char="•"/>
        <a:defRPr sz="1350">
          <a:solidFill>
            <a:schemeClr val="tx1"/>
          </a:solidFill>
          <a:latin typeface="+mn-lt"/>
        </a:defRPr>
      </a:lvl3pPr>
      <a:lvl4pPr marL="900113" indent="-128588" algn="l" rtl="0" eaLnBrk="1" fontAlgn="base" hangingPunct="1">
        <a:spcBef>
          <a:spcPct val="20000"/>
        </a:spcBef>
        <a:spcAft>
          <a:spcPct val="0"/>
        </a:spcAft>
        <a:buChar char="–"/>
        <a:defRPr sz="1125">
          <a:solidFill>
            <a:schemeClr val="tx1"/>
          </a:solidFill>
          <a:latin typeface="+mn-lt"/>
        </a:defRPr>
      </a:lvl4pPr>
      <a:lvl5pPr marL="1157288" indent="-128588" algn="l" rtl="0" eaLnBrk="1" fontAlgn="base" hangingPunct="1">
        <a:spcBef>
          <a:spcPct val="20000"/>
        </a:spcBef>
        <a:spcAft>
          <a:spcPct val="0"/>
        </a:spcAft>
        <a:buChar char="»"/>
        <a:defRPr sz="1125">
          <a:solidFill>
            <a:schemeClr val="tx1"/>
          </a:solidFill>
          <a:latin typeface="+mn-lt"/>
        </a:defRPr>
      </a:lvl5pPr>
      <a:lvl6pPr marL="1414463" indent="-128588" algn="l" rtl="0" eaLnBrk="1" fontAlgn="base" hangingPunct="1">
        <a:spcBef>
          <a:spcPct val="20000"/>
        </a:spcBef>
        <a:spcAft>
          <a:spcPct val="0"/>
        </a:spcAft>
        <a:buChar char="»"/>
        <a:defRPr sz="1125">
          <a:solidFill>
            <a:schemeClr val="tx1"/>
          </a:solidFill>
          <a:latin typeface="+mn-lt"/>
        </a:defRPr>
      </a:lvl6pPr>
      <a:lvl7pPr marL="1671638" indent="-128588" algn="l" rtl="0" eaLnBrk="1" fontAlgn="base" hangingPunct="1">
        <a:spcBef>
          <a:spcPct val="20000"/>
        </a:spcBef>
        <a:spcAft>
          <a:spcPct val="0"/>
        </a:spcAft>
        <a:buChar char="»"/>
        <a:defRPr sz="1125">
          <a:solidFill>
            <a:schemeClr val="tx1"/>
          </a:solidFill>
          <a:latin typeface="+mn-lt"/>
        </a:defRPr>
      </a:lvl7pPr>
      <a:lvl8pPr marL="1928813" indent="-128588" algn="l" rtl="0" eaLnBrk="1" fontAlgn="base" hangingPunct="1">
        <a:spcBef>
          <a:spcPct val="20000"/>
        </a:spcBef>
        <a:spcAft>
          <a:spcPct val="0"/>
        </a:spcAft>
        <a:buChar char="»"/>
        <a:defRPr sz="1125">
          <a:solidFill>
            <a:schemeClr val="tx1"/>
          </a:solidFill>
          <a:latin typeface="+mn-lt"/>
        </a:defRPr>
      </a:lvl8pPr>
      <a:lvl9pPr marL="2185988" indent="-128588" algn="l" rtl="0" eaLnBrk="1" fontAlgn="base" hangingPunct="1">
        <a:spcBef>
          <a:spcPct val="20000"/>
        </a:spcBef>
        <a:spcAft>
          <a:spcPct val="0"/>
        </a:spcAft>
        <a:buChar char="»"/>
        <a:defRPr sz="1125">
          <a:solidFill>
            <a:schemeClr val="tx1"/>
          </a:solidFill>
          <a:latin typeface="+mn-lt"/>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13" descr="ppt_camo_bkgrnd-02"/>
          <p:cNvPicPr>
            <a:picLocks noChangeAspect="1" noChangeArrowheads="1"/>
          </p:cNvPicPr>
          <p:nvPr/>
        </p:nvPicPr>
        <p:blipFill>
          <a:blip r:embed="rId15" cstate="print"/>
          <a:srcRect/>
          <a:stretch>
            <a:fillRect/>
          </a:stretch>
        </p:blipFill>
        <p:spPr bwMode="auto">
          <a:xfrm>
            <a:off x="0" y="0"/>
            <a:ext cx="12192000" cy="6861175"/>
          </a:xfrm>
          <a:prstGeom prst="rect">
            <a:avLst/>
          </a:prstGeom>
          <a:noFill/>
          <a:ln w="9525">
            <a:noFill/>
            <a:miter lim="800000"/>
            <a:headEnd/>
            <a:tailEnd/>
          </a:ln>
        </p:spPr>
      </p:pic>
      <p:sp>
        <p:nvSpPr>
          <p:cNvPr id="3075" name="Rectangle 2"/>
          <p:cNvSpPr>
            <a:spLocks noGrp="1" noChangeArrowheads="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076" name="Rectangle 3"/>
          <p:cNvSpPr>
            <a:spLocks noGrp="1" noChangeArrowheads="1"/>
          </p:cNvSpPr>
          <p:nvPr>
            <p:ph type="body" idx="1"/>
          </p:nvPr>
        </p:nvSpPr>
        <p:spPr bwMode="auto">
          <a:xfrm>
            <a:off x="609600" y="1600200"/>
            <a:ext cx="109728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 Second level</a:t>
            </a:r>
          </a:p>
          <a:p>
            <a:pPr lvl="2"/>
            <a:r>
              <a:rPr lang="en-US"/>
              <a:t>Third level</a:t>
            </a:r>
          </a:p>
          <a:p>
            <a:pPr lvl="3"/>
            <a:r>
              <a:rPr lang="en-US"/>
              <a:t>Fourth level</a:t>
            </a:r>
          </a:p>
          <a:p>
            <a:pPr lvl="4"/>
            <a:r>
              <a:rPr lang="en-US"/>
              <a:t>Fifth level</a:t>
            </a:r>
          </a:p>
        </p:txBody>
      </p:sp>
      <p:sp>
        <p:nvSpPr>
          <p:cNvPr id="3078" name="Rectangle 6"/>
          <p:cNvSpPr>
            <a:spLocks noGrp="1" noChangeArrowheads="1"/>
          </p:cNvSpPr>
          <p:nvPr>
            <p:ph type="sldNum" sz="quarter" idx="4"/>
          </p:nvPr>
        </p:nvSpPr>
        <p:spPr bwMode="auto">
          <a:xfrm>
            <a:off x="48768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788"/>
            </a:lvl1pPr>
          </a:lstStyle>
          <a:p>
            <a:pPr>
              <a:defRPr/>
            </a:pPr>
            <a:fld id="{0CED5C43-70EF-4DA6-A1CB-97EBE1336B59}" type="slidenum">
              <a:rPr lang="en-US"/>
              <a:pPr>
                <a:defRPr/>
              </a:pPr>
              <a:t>‹#›</a:t>
            </a:fld>
            <a:endParaRPr lang="en-US"/>
          </a:p>
        </p:txBody>
      </p:sp>
      <p:pic>
        <p:nvPicPr>
          <p:cNvPr id="2" name="Picture 8" descr="USACE_logo"/>
          <p:cNvPicPr>
            <a:picLocks noChangeAspect="1" noChangeArrowheads="1"/>
          </p:cNvPicPr>
          <p:nvPr/>
        </p:nvPicPr>
        <p:blipFill>
          <a:blip r:embed="rId16" cstate="print"/>
          <a:srcRect/>
          <a:stretch>
            <a:fillRect/>
          </a:stretch>
        </p:blipFill>
        <p:spPr bwMode="auto">
          <a:xfrm>
            <a:off x="10672238" y="5638807"/>
            <a:ext cx="1011767" cy="519113"/>
          </a:xfrm>
          <a:prstGeom prst="rect">
            <a:avLst/>
          </a:prstGeom>
          <a:noFill/>
          <a:ln w="9525">
            <a:noFill/>
            <a:miter lim="800000"/>
            <a:headEnd/>
            <a:tailEnd/>
          </a:ln>
        </p:spPr>
      </p:pic>
      <p:sp>
        <p:nvSpPr>
          <p:cNvPr id="3081" name="Text Box 9"/>
          <p:cNvSpPr txBox="1">
            <a:spLocks noChangeArrowheads="1"/>
          </p:cNvSpPr>
          <p:nvPr/>
        </p:nvSpPr>
        <p:spPr bwMode="auto">
          <a:xfrm>
            <a:off x="8297338" y="6340479"/>
            <a:ext cx="3475567" cy="121252"/>
          </a:xfrm>
          <a:prstGeom prst="rect">
            <a:avLst/>
          </a:prstGeom>
          <a:noFill/>
          <a:ln w="9525">
            <a:noFill/>
            <a:miter lim="800000"/>
            <a:headEnd/>
            <a:tailEnd/>
          </a:ln>
          <a:effectLst/>
        </p:spPr>
        <p:txBody>
          <a:bodyPr lIns="0" tIns="0" rIns="0" bIns="0">
            <a:spAutoFit/>
          </a:bodyPr>
          <a:lstStyle/>
          <a:p>
            <a:pPr algn="r">
              <a:defRPr/>
            </a:pPr>
            <a:r>
              <a:rPr lang="en-US" sz="788" b="1"/>
              <a:t>BUILDING STRONG</a:t>
            </a:r>
            <a:r>
              <a:rPr lang="en-US" sz="788" b="1" baseline="-25000"/>
              <a:t>®</a:t>
            </a:r>
          </a:p>
        </p:txBody>
      </p:sp>
      <p:sp>
        <p:nvSpPr>
          <p:cNvPr id="3082" name="Line 10"/>
          <p:cNvSpPr>
            <a:spLocks noChangeShapeType="1"/>
          </p:cNvSpPr>
          <p:nvPr/>
        </p:nvSpPr>
        <p:spPr bwMode="auto">
          <a:xfrm flipH="1">
            <a:off x="609600" y="6248400"/>
            <a:ext cx="10972800" cy="0"/>
          </a:xfrm>
          <a:prstGeom prst="line">
            <a:avLst/>
          </a:prstGeom>
          <a:noFill/>
          <a:ln w="9525">
            <a:solidFill>
              <a:schemeClr val="tx1"/>
            </a:solidFill>
            <a:round/>
            <a:headEnd/>
            <a:tailEnd/>
          </a:ln>
          <a:effectLst/>
        </p:spPr>
        <p:txBody>
          <a:bodyPr/>
          <a:lstStyle/>
          <a:p>
            <a:pPr>
              <a:defRPr/>
            </a:pPr>
            <a:endParaRPr lang="en-US" sz="1013"/>
          </a:p>
        </p:txBody>
      </p:sp>
    </p:spTree>
    <p:extLst>
      <p:ext uri="{BB962C8B-B14F-4D97-AF65-F5344CB8AC3E}">
        <p14:creationId xmlns:p14="http://schemas.microsoft.com/office/powerpoint/2010/main" val="206726254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Lst>
  <p:txStyles>
    <p:titleStyle>
      <a:lvl1pPr algn="ctr" rtl="0" eaLnBrk="1" fontAlgn="base" hangingPunct="1">
        <a:spcBef>
          <a:spcPct val="0"/>
        </a:spcBef>
        <a:spcAft>
          <a:spcPct val="0"/>
        </a:spcAft>
        <a:defRPr sz="2475">
          <a:solidFill>
            <a:schemeClr val="tx2"/>
          </a:solidFill>
          <a:latin typeface="+mj-lt"/>
          <a:ea typeface="+mj-ea"/>
          <a:cs typeface="+mj-cs"/>
        </a:defRPr>
      </a:lvl1pPr>
      <a:lvl2pPr algn="ctr" rtl="0" eaLnBrk="1" fontAlgn="base" hangingPunct="1">
        <a:spcBef>
          <a:spcPct val="0"/>
        </a:spcBef>
        <a:spcAft>
          <a:spcPct val="0"/>
        </a:spcAft>
        <a:defRPr sz="2475">
          <a:solidFill>
            <a:schemeClr val="tx2"/>
          </a:solidFill>
          <a:latin typeface="Arial" charset="0"/>
        </a:defRPr>
      </a:lvl2pPr>
      <a:lvl3pPr algn="ctr" rtl="0" eaLnBrk="1" fontAlgn="base" hangingPunct="1">
        <a:spcBef>
          <a:spcPct val="0"/>
        </a:spcBef>
        <a:spcAft>
          <a:spcPct val="0"/>
        </a:spcAft>
        <a:defRPr sz="2475">
          <a:solidFill>
            <a:schemeClr val="tx2"/>
          </a:solidFill>
          <a:latin typeface="Arial" charset="0"/>
        </a:defRPr>
      </a:lvl3pPr>
      <a:lvl4pPr algn="ctr" rtl="0" eaLnBrk="1" fontAlgn="base" hangingPunct="1">
        <a:spcBef>
          <a:spcPct val="0"/>
        </a:spcBef>
        <a:spcAft>
          <a:spcPct val="0"/>
        </a:spcAft>
        <a:defRPr sz="2475">
          <a:solidFill>
            <a:schemeClr val="tx2"/>
          </a:solidFill>
          <a:latin typeface="Arial" charset="0"/>
        </a:defRPr>
      </a:lvl4pPr>
      <a:lvl5pPr algn="ctr" rtl="0" eaLnBrk="1" fontAlgn="base" hangingPunct="1">
        <a:spcBef>
          <a:spcPct val="0"/>
        </a:spcBef>
        <a:spcAft>
          <a:spcPct val="0"/>
        </a:spcAft>
        <a:defRPr sz="2475">
          <a:solidFill>
            <a:schemeClr val="tx2"/>
          </a:solidFill>
          <a:latin typeface="Arial" charset="0"/>
        </a:defRPr>
      </a:lvl5pPr>
      <a:lvl6pPr marL="257175" algn="ctr" rtl="0" eaLnBrk="1" fontAlgn="base" hangingPunct="1">
        <a:spcBef>
          <a:spcPct val="0"/>
        </a:spcBef>
        <a:spcAft>
          <a:spcPct val="0"/>
        </a:spcAft>
        <a:defRPr sz="2475">
          <a:solidFill>
            <a:schemeClr val="tx2"/>
          </a:solidFill>
          <a:latin typeface="Arial" charset="0"/>
        </a:defRPr>
      </a:lvl6pPr>
      <a:lvl7pPr marL="514350" algn="ctr" rtl="0" eaLnBrk="1" fontAlgn="base" hangingPunct="1">
        <a:spcBef>
          <a:spcPct val="0"/>
        </a:spcBef>
        <a:spcAft>
          <a:spcPct val="0"/>
        </a:spcAft>
        <a:defRPr sz="2475">
          <a:solidFill>
            <a:schemeClr val="tx2"/>
          </a:solidFill>
          <a:latin typeface="Arial" charset="0"/>
        </a:defRPr>
      </a:lvl7pPr>
      <a:lvl8pPr marL="771525" algn="ctr" rtl="0" eaLnBrk="1" fontAlgn="base" hangingPunct="1">
        <a:spcBef>
          <a:spcPct val="0"/>
        </a:spcBef>
        <a:spcAft>
          <a:spcPct val="0"/>
        </a:spcAft>
        <a:defRPr sz="2475">
          <a:solidFill>
            <a:schemeClr val="tx2"/>
          </a:solidFill>
          <a:latin typeface="Arial" charset="0"/>
        </a:defRPr>
      </a:lvl8pPr>
      <a:lvl9pPr marL="1028700" algn="ctr" rtl="0" eaLnBrk="1" fontAlgn="base" hangingPunct="1">
        <a:spcBef>
          <a:spcPct val="0"/>
        </a:spcBef>
        <a:spcAft>
          <a:spcPct val="0"/>
        </a:spcAft>
        <a:defRPr sz="2475">
          <a:solidFill>
            <a:schemeClr val="tx2"/>
          </a:solidFill>
          <a:latin typeface="Arial" charset="0"/>
        </a:defRPr>
      </a:lvl9pPr>
    </p:titleStyle>
    <p:bodyStyle>
      <a:lvl1pPr marL="192881" indent="-192881" algn="l" rtl="0" eaLnBrk="1" fontAlgn="base" hangingPunct="1">
        <a:spcBef>
          <a:spcPct val="20000"/>
        </a:spcBef>
        <a:spcAft>
          <a:spcPct val="0"/>
        </a:spcAft>
        <a:buFont typeface="Wingdings" pitchFamily="2" charset="2"/>
        <a:buChar char="§"/>
        <a:defRPr sz="1800">
          <a:solidFill>
            <a:schemeClr val="tx1"/>
          </a:solidFill>
          <a:latin typeface="+mn-lt"/>
          <a:ea typeface="+mn-ea"/>
          <a:cs typeface="+mn-cs"/>
        </a:defRPr>
      </a:lvl1pPr>
      <a:lvl2pPr marL="417910" indent="-160735" algn="l" rtl="0" eaLnBrk="1" fontAlgn="base" hangingPunct="1">
        <a:spcBef>
          <a:spcPct val="20000"/>
        </a:spcBef>
        <a:spcAft>
          <a:spcPct val="0"/>
        </a:spcAft>
        <a:buSzPct val="75000"/>
        <a:buFont typeface="Arial" charset="0"/>
        <a:buChar char="►"/>
        <a:defRPr sz="1575">
          <a:solidFill>
            <a:schemeClr val="tx1"/>
          </a:solidFill>
          <a:latin typeface="+mn-lt"/>
        </a:defRPr>
      </a:lvl2pPr>
      <a:lvl3pPr marL="642938" indent="-128588" algn="l" rtl="0" eaLnBrk="1" fontAlgn="base" hangingPunct="1">
        <a:spcBef>
          <a:spcPct val="20000"/>
        </a:spcBef>
        <a:spcAft>
          <a:spcPct val="0"/>
        </a:spcAft>
        <a:buChar char="•"/>
        <a:defRPr sz="1350">
          <a:solidFill>
            <a:schemeClr val="tx1"/>
          </a:solidFill>
          <a:latin typeface="+mn-lt"/>
        </a:defRPr>
      </a:lvl3pPr>
      <a:lvl4pPr marL="900113" indent="-128588" algn="l" rtl="0" eaLnBrk="1" fontAlgn="base" hangingPunct="1">
        <a:spcBef>
          <a:spcPct val="20000"/>
        </a:spcBef>
        <a:spcAft>
          <a:spcPct val="0"/>
        </a:spcAft>
        <a:buSzPct val="75000"/>
        <a:buFont typeface="Wingdings 3" pitchFamily="18" charset="2"/>
        <a:buChar char="w"/>
        <a:defRPr sz="1125">
          <a:solidFill>
            <a:schemeClr val="tx1"/>
          </a:solidFill>
          <a:latin typeface="+mn-lt"/>
        </a:defRPr>
      </a:lvl4pPr>
      <a:lvl5pPr marL="115728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5pPr>
      <a:lvl6pPr marL="1414463"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6pPr>
      <a:lvl7pPr marL="167163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7pPr>
      <a:lvl8pPr marL="1928813"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8pPr>
      <a:lvl9pPr marL="218598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13" descr="ppt_camo_bkgrnd-02"/>
          <p:cNvPicPr>
            <a:picLocks noChangeAspect="1" noChangeArrowheads="1"/>
          </p:cNvPicPr>
          <p:nvPr/>
        </p:nvPicPr>
        <p:blipFill>
          <a:blip r:embed="rId15" cstate="print"/>
          <a:srcRect/>
          <a:stretch>
            <a:fillRect/>
          </a:stretch>
        </p:blipFill>
        <p:spPr bwMode="auto">
          <a:xfrm>
            <a:off x="0" y="0"/>
            <a:ext cx="12192000" cy="6861175"/>
          </a:xfrm>
          <a:prstGeom prst="rect">
            <a:avLst/>
          </a:prstGeom>
          <a:noFill/>
          <a:ln w="9525">
            <a:noFill/>
            <a:miter lim="800000"/>
            <a:headEnd/>
            <a:tailEnd/>
          </a:ln>
        </p:spPr>
      </p:pic>
      <p:sp>
        <p:nvSpPr>
          <p:cNvPr id="3075" name="Rectangle 2"/>
          <p:cNvSpPr>
            <a:spLocks noGrp="1" noChangeArrowheads="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076" name="Rectangle 3"/>
          <p:cNvSpPr>
            <a:spLocks noGrp="1" noChangeArrowheads="1"/>
          </p:cNvSpPr>
          <p:nvPr>
            <p:ph type="body" idx="1"/>
          </p:nvPr>
        </p:nvSpPr>
        <p:spPr bwMode="auto">
          <a:xfrm>
            <a:off x="609600" y="1600200"/>
            <a:ext cx="109728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 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81381854"/>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txStyles>
    <p:titleStyle>
      <a:lvl1pPr algn="ctr" rtl="0" eaLnBrk="1" fontAlgn="base" hangingPunct="1">
        <a:spcBef>
          <a:spcPct val="0"/>
        </a:spcBef>
        <a:spcAft>
          <a:spcPct val="0"/>
        </a:spcAft>
        <a:defRPr sz="2475">
          <a:solidFill>
            <a:schemeClr val="tx2"/>
          </a:solidFill>
          <a:latin typeface="+mj-lt"/>
          <a:ea typeface="+mj-ea"/>
          <a:cs typeface="+mj-cs"/>
        </a:defRPr>
      </a:lvl1pPr>
      <a:lvl2pPr algn="ctr" rtl="0" eaLnBrk="1" fontAlgn="base" hangingPunct="1">
        <a:spcBef>
          <a:spcPct val="0"/>
        </a:spcBef>
        <a:spcAft>
          <a:spcPct val="0"/>
        </a:spcAft>
        <a:defRPr sz="2475">
          <a:solidFill>
            <a:schemeClr val="tx2"/>
          </a:solidFill>
          <a:latin typeface="Arial" charset="0"/>
        </a:defRPr>
      </a:lvl2pPr>
      <a:lvl3pPr algn="ctr" rtl="0" eaLnBrk="1" fontAlgn="base" hangingPunct="1">
        <a:spcBef>
          <a:spcPct val="0"/>
        </a:spcBef>
        <a:spcAft>
          <a:spcPct val="0"/>
        </a:spcAft>
        <a:defRPr sz="2475">
          <a:solidFill>
            <a:schemeClr val="tx2"/>
          </a:solidFill>
          <a:latin typeface="Arial" charset="0"/>
        </a:defRPr>
      </a:lvl3pPr>
      <a:lvl4pPr algn="ctr" rtl="0" eaLnBrk="1" fontAlgn="base" hangingPunct="1">
        <a:spcBef>
          <a:spcPct val="0"/>
        </a:spcBef>
        <a:spcAft>
          <a:spcPct val="0"/>
        </a:spcAft>
        <a:defRPr sz="2475">
          <a:solidFill>
            <a:schemeClr val="tx2"/>
          </a:solidFill>
          <a:latin typeface="Arial" charset="0"/>
        </a:defRPr>
      </a:lvl4pPr>
      <a:lvl5pPr algn="ctr" rtl="0" eaLnBrk="1" fontAlgn="base" hangingPunct="1">
        <a:spcBef>
          <a:spcPct val="0"/>
        </a:spcBef>
        <a:spcAft>
          <a:spcPct val="0"/>
        </a:spcAft>
        <a:defRPr sz="2475">
          <a:solidFill>
            <a:schemeClr val="tx2"/>
          </a:solidFill>
          <a:latin typeface="Arial" charset="0"/>
        </a:defRPr>
      </a:lvl5pPr>
      <a:lvl6pPr marL="257175" algn="ctr" rtl="0" eaLnBrk="1" fontAlgn="base" hangingPunct="1">
        <a:spcBef>
          <a:spcPct val="0"/>
        </a:spcBef>
        <a:spcAft>
          <a:spcPct val="0"/>
        </a:spcAft>
        <a:defRPr sz="2475">
          <a:solidFill>
            <a:schemeClr val="tx2"/>
          </a:solidFill>
          <a:latin typeface="Arial" charset="0"/>
        </a:defRPr>
      </a:lvl6pPr>
      <a:lvl7pPr marL="514350" algn="ctr" rtl="0" eaLnBrk="1" fontAlgn="base" hangingPunct="1">
        <a:spcBef>
          <a:spcPct val="0"/>
        </a:spcBef>
        <a:spcAft>
          <a:spcPct val="0"/>
        </a:spcAft>
        <a:defRPr sz="2475">
          <a:solidFill>
            <a:schemeClr val="tx2"/>
          </a:solidFill>
          <a:latin typeface="Arial" charset="0"/>
        </a:defRPr>
      </a:lvl7pPr>
      <a:lvl8pPr marL="771525" algn="ctr" rtl="0" eaLnBrk="1" fontAlgn="base" hangingPunct="1">
        <a:spcBef>
          <a:spcPct val="0"/>
        </a:spcBef>
        <a:spcAft>
          <a:spcPct val="0"/>
        </a:spcAft>
        <a:defRPr sz="2475">
          <a:solidFill>
            <a:schemeClr val="tx2"/>
          </a:solidFill>
          <a:latin typeface="Arial" charset="0"/>
        </a:defRPr>
      </a:lvl8pPr>
      <a:lvl9pPr marL="1028700" algn="ctr" rtl="0" eaLnBrk="1" fontAlgn="base" hangingPunct="1">
        <a:spcBef>
          <a:spcPct val="0"/>
        </a:spcBef>
        <a:spcAft>
          <a:spcPct val="0"/>
        </a:spcAft>
        <a:defRPr sz="2475">
          <a:solidFill>
            <a:schemeClr val="tx2"/>
          </a:solidFill>
          <a:latin typeface="Arial" charset="0"/>
        </a:defRPr>
      </a:lvl9pPr>
    </p:titleStyle>
    <p:bodyStyle>
      <a:lvl1pPr marL="192881" indent="-192881" algn="l" rtl="0" eaLnBrk="1" fontAlgn="base" hangingPunct="1">
        <a:spcBef>
          <a:spcPct val="20000"/>
        </a:spcBef>
        <a:spcAft>
          <a:spcPct val="0"/>
        </a:spcAft>
        <a:buFont typeface="Wingdings" pitchFamily="2" charset="2"/>
        <a:buChar char="§"/>
        <a:defRPr sz="1800">
          <a:solidFill>
            <a:schemeClr val="tx1"/>
          </a:solidFill>
          <a:latin typeface="+mn-lt"/>
          <a:ea typeface="+mn-ea"/>
          <a:cs typeface="+mn-cs"/>
        </a:defRPr>
      </a:lvl1pPr>
      <a:lvl2pPr marL="417910" indent="-160735" algn="l" rtl="0" eaLnBrk="1" fontAlgn="base" hangingPunct="1">
        <a:spcBef>
          <a:spcPct val="20000"/>
        </a:spcBef>
        <a:spcAft>
          <a:spcPct val="0"/>
        </a:spcAft>
        <a:buSzPct val="75000"/>
        <a:buFont typeface="Arial" charset="0"/>
        <a:buChar char="►"/>
        <a:defRPr sz="1575">
          <a:solidFill>
            <a:schemeClr val="tx1"/>
          </a:solidFill>
          <a:latin typeface="+mn-lt"/>
        </a:defRPr>
      </a:lvl2pPr>
      <a:lvl3pPr marL="642938" indent="-128588" algn="l" rtl="0" eaLnBrk="1" fontAlgn="base" hangingPunct="1">
        <a:spcBef>
          <a:spcPct val="20000"/>
        </a:spcBef>
        <a:spcAft>
          <a:spcPct val="0"/>
        </a:spcAft>
        <a:buChar char="•"/>
        <a:defRPr sz="1350">
          <a:solidFill>
            <a:schemeClr val="tx1"/>
          </a:solidFill>
          <a:latin typeface="+mn-lt"/>
        </a:defRPr>
      </a:lvl3pPr>
      <a:lvl4pPr marL="900113" indent="-128588" algn="l" rtl="0" eaLnBrk="1" fontAlgn="base" hangingPunct="1">
        <a:spcBef>
          <a:spcPct val="20000"/>
        </a:spcBef>
        <a:spcAft>
          <a:spcPct val="0"/>
        </a:spcAft>
        <a:buSzPct val="75000"/>
        <a:buFont typeface="Wingdings 3" pitchFamily="18" charset="2"/>
        <a:buChar char="w"/>
        <a:defRPr sz="1125">
          <a:solidFill>
            <a:schemeClr val="tx1"/>
          </a:solidFill>
          <a:latin typeface="+mn-lt"/>
        </a:defRPr>
      </a:lvl4pPr>
      <a:lvl5pPr marL="115728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5pPr>
      <a:lvl6pPr marL="1414463"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6pPr>
      <a:lvl7pPr marL="167163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7pPr>
      <a:lvl8pPr marL="1928813"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8pPr>
      <a:lvl9pPr marL="218598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1/19/2021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2962230117"/>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38.xml"/></Relationships>
</file>

<file path=ppt/slides/_rels/slide1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0.xml"/><Relationship Id="rId1" Type="http://schemas.openxmlformats.org/officeDocument/2006/relationships/slideLayout" Target="../slideLayouts/slideLayout38.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39.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39.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39.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3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9.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39.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39.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01544" y="325369"/>
            <a:ext cx="5067384" cy="2261625"/>
          </a:xfrm>
        </p:spPr>
        <p:txBody>
          <a:bodyPr vert="horz" lIns="91440" tIns="45720" rIns="91440" bIns="45720" rtlCol="0" anchor="b">
            <a:normAutofit/>
          </a:bodyPr>
          <a:lstStyle/>
          <a:p>
            <a:pPr algn="l"/>
            <a:r>
              <a:rPr lang="en-US" sz="3800" b="1" spc="-38" dirty="0"/>
              <a:t>HEC-HMS </a:t>
            </a:r>
            <a:br>
              <a:rPr lang="en-US" sz="3800" b="1" spc="-38" dirty="0"/>
            </a:br>
            <a:r>
              <a:rPr lang="en-US" sz="3800" b="1" spc="-38" dirty="0"/>
              <a:t>Meteorologic Models:</a:t>
            </a:r>
            <a:br>
              <a:rPr lang="en-US" sz="3800" b="1" spc="-38" dirty="0"/>
            </a:br>
            <a:r>
              <a:rPr lang="en-US" sz="3800" b="1" spc="-38" dirty="0"/>
              <a:t>Evapotranspiration</a:t>
            </a:r>
          </a:p>
        </p:txBody>
      </p:sp>
      <p:sp>
        <p:nvSpPr>
          <p:cNvPr id="4" name="TextBox 3"/>
          <p:cNvSpPr txBox="1"/>
          <p:nvPr/>
        </p:nvSpPr>
        <p:spPr>
          <a:xfrm>
            <a:off x="401544" y="2872899"/>
            <a:ext cx="4243589" cy="3320668"/>
          </a:xfrm>
          <a:prstGeom prst="rect">
            <a:avLst/>
          </a:prstGeom>
        </p:spPr>
        <p:txBody>
          <a:bodyPr vert="horz" lIns="91440" tIns="45720" rIns="91440" bIns="45720" rtlCol="0">
            <a:normAutofit/>
          </a:bodyPr>
          <a:lstStyle/>
          <a:p>
            <a:pPr>
              <a:lnSpc>
                <a:spcPct val="90000"/>
              </a:lnSpc>
              <a:spcAft>
                <a:spcPts val="450"/>
              </a:spcAft>
              <a:buClr>
                <a:schemeClr val="accent1"/>
              </a:buClr>
            </a:pPr>
            <a:r>
              <a:rPr lang="en-US" sz="2200" b="1" dirty="0"/>
              <a:t>Gregory Karlovits, P.E., PH, CFM</a:t>
            </a:r>
          </a:p>
          <a:p>
            <a:pPr>
              <a:lnSpc>
                <a:spcPct val="90000"/>
              </a:lnSpc>
              <a:spcAft>
                <a:spcPts val="450"/>
              </a:spcAft>
              <a:buClr>
                <a:schemeClr val="accent1"/>
              </a:buClr>
            </a:pPr>
            <a:r>
              <a:rPr lang="en-US" sz="2200" dirty="0"/>
              <a:t>Hydrologic Engineering Center</a:t>
            </a:r>
          </a:p>
          <a:p>
            <a:pPr>
              <a:lnSpc>
                <a:spcPct val="90000"/>
              </a:lnSpc>
              <a:spcAft>
                <a:spcPts val="450"/>
              </a:spcAft>
              <a:buClr>
                <a:schemeClr val="accent1"/>
              </a:buClr>
            </a:pPr>
            <a:r>
              <a:rPr lang="en-US" sz="2200" dirty="0"/>
              <a:t>U.S. Army Corps of Engineers</a:t>
            </a:r>
          </a:p>
          <a:p>
            <a:pPr>
              <a:lnSpc>
                <a:spcPct val="90000"/>
              </a:lnSpc>
              <a:spcAft>
                <a:spcPts val="450"/>
              </a:spcAft>
              <a:buClr>
                <a:schemeClr val="accent1"/>
              </a:buClr>
            </a:pPr>
            <a:endParaRPr lang="en-US" sz="2200" dirty="0"/>
          </a:p>
        </p:txBody>
      </p:sp>
      <p:pic>
        <p:nvPicPr>
          <p:cNvPr id="5" name="Picture 4">
            <a:extLst>
              <a:ext uri="{FF2B5EF4-FFF2-40B4-BE49-F238E27FC236}">
                <a16:creationId xmlns:a16="http://schemas.microsoft.com/office/drawing/2014/main" id="{26AE9003-EDA9-4F6B-8637-8C17B9E2213A}"/>
              </a:ext>
            </a:extLst>
          </p:cNvPr>
          <p:cNvPicPr>
            <a:picLocks noChangeAspect="1"/>
          </p:cNvPicPr>
          <p:nvPr/>
        </p:nvPicPr>
        <p:blipFill rotWithShape="1">
          <a:blip r:embed="rId3">
            <a:extLst>
              <a:ext uri="{28A0092B-C50C-407E-A947-70E740481C1C}">
                <a14:useLocalDpi xmlns:a14="http://schemas.microsoft.com/office/drawing/2010/main" val="0"/>
              </a:ext>
            </a:extLst>
          </a:blip>
          <a:srcRect r="20836"/>
          <a:stretch/>
        </p:blipFill>
        <p:spPr>
          <a:xfrm>
            <a:off x="4634766" y="775937"/>
            <a:ext cx="7557234" cy="5306126"/>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25106139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01544" y="325369"/>
            <a:ext cx="5067384" cy="2261625"/>
          </a:xfrm>
        </p:spPr>
        <p:txBody>
          <a:bodyPr vert="horz" lIns="91440" tIns="45720" rIns="91440" bIns="45720" rtlCol="0" anchor="b">
            <a:normAutofit/>
          </a:bodyPr>
          <a:lstStyle/>
          <a:p>
            <a:pPr algn="l"/>
            <a:r>
              <a:rPr lang="en-US" sz="3800" b="1" spc="-38" dirty="0"/>
              <a:t>HEC-HMS </a:t>
            </a:r>
            <a:br>
              <a:rPr lang="en-US" sz="3800" b="1" spc="-38" dirty="0"/>
            </a:br>
            <a:r>
              <a:rPr lang="en-US" sz="3800" b="1" spc="-38" dirty="0"/>
              <a:t>Meteorologic Models:</a:t>
            </a:r>
            <a:br>
              <a:rPr lang="en-US" sz="3800" b="1" spc="-38" dirty="0"/>
            </a:br>
            <a:r>
              <a:rPr lang="en-US" sz="3800" b="1" spc="-38" dirty="0"/>
              <a:t>Evapotranspiration</a:t>
            </a:r>
          </a:p>
        </p:txBody>
      </p:sp>
      <p:sp>
        <p:nvSpPr>
          <p:cNvPr id="4" name="TextBox 3"/>
          <p:cNvSpPr txBox="1"/>
          <p:nvPr/>
        </p:nvSpPr>
        <p:spPr>
          <a:xfrm>
            <a:off x="401544" y="2872899"/>
            <a:ext cx="4243589" cy="3320668"/>
          </a:xfrm>
          <a:prstGeom prst="rect">
            <a:avLst/>
          </a:prstGeom>
        </p:spPr>
        <p:txBody>
          <a:bodyPr vert="horz" lIns="91440" tIns="45720" rIns="91440" bIns="45720" rtlCol="0">
            <a:normAutofit/>
          </a:bodyPr>
          <a:lstStyle/>
          <a:p>
            <a:pPr>
              <a:lnSpc>
                <a:spcPct val="90000"/>
              </a:lnSpc>
              <a:spcAft>
                <a:spcPts val="450"/>
              </a:spcAft>
              <a:buClr>
                <a:schemeClr val="accent1"/>
              </a:buClr>
            </a:pPr>
            <a:r>
              <a:rPr lang="en-US" sz="2200" b="1" dirty="0"/>
              <a:t>Gregory Karlovits, P.E., PH, CFM</a:t>
            </a:r>
          </a:p>
          <a:p>
            <a:pPr>
              <a:lnSpc>
                <a:spcPct val="90000"/>
              </a:lnSpc>
              <a:spcAft>
                <a:spcPts val="450"/>
              </a:spcAft>
              <a:buClr>
                <a:schemeClr val="accent1"/>
              </a:buClr>
            </a:pPr>
            <a:r>
              <a:rPr lang="en-US" sz="2200" dirty="0"/>
              <a:t>Hydrologic Engineering Center</a:t>
            </a:r>
          </a:p>
          <a:p>
            <a:pPr>
              <a:lnSpc>
                <a:spcPct val="90000"/>
              </a:lnSpc>
              <a:spcAft>
                <a:spcPts val="450"/>
              </a:spcAft>
              <a:buClr>
                <a:schemeClr val="accent1"/>
              </a:buClr>
            </a:pPr>
            <a:r>
              <a:rPr lang="en-US" sz="2200" dirty="0"/>
              <a:t>U.S. Army Corps of Engineers</a:t>
            </a:r>
          </a:p>
          <a:p>
            <a:pPr>
              <a:lnSpc>
                <a:spcPct val="90000"/>
              </a:lnSpc>
              <a:spcAft>
                <a:spcPts val="450"/>
              </a:spcAft>
              <a:buClr>
                <a:schemeClr val="accent1"/>
              </a:buClr>
            </a:pPr>
            <a:endParaRPr lang="en-US" sz="2200" dirty="0"/>
          </a:p>
        </p:txBody>
      </p:sp>
      <p:pic>
        <p:nvPicPr>
          <p:cNvPr id="5" name="Picture 4">
            <a:extLst>
              <a:ext uri="{FF2B5EF4-FFF2-40B4-BE49-F238E27FC236}">
                <a16:creationId xmlns:a16="http://schemas.microsoft.com/office/drawing/2014/main" id="{26AE9003-EDA9-4F6B-8637-8C17B9E2213A}"/>
              </a:ext>
            </a:extLst>
          </p:cNvPr>
          <p:cNvPicPr>
            <a:picLocks noChangeAspect="1"/>
          </p:cNvPicPr>
          <p:nvPr/>
        </p:nvPicPr>
        <p:blipFill rotWithShape="1">
          <a:blip r:embed="rId3">
            <a:extLst>
              <a:ext uri="{28A0092B-C50C-407E-A947-70E740481C1C}">
                <a14:useLocalDpi xmlns:a14="http://schemas.microsoft.com/office/drawing/2010/main" val="0"/>
              </a:ext>
            </a:extLst>
          </a:blip>
          <a:srcRect r="20836"/>
          <a:stretch/>
        </p:blipFill>
        <p:spPr>
          <a:xfrm>
            <a:off x="4634766" y="775937"/>
            <a:ext cx="7557234" cy="5306126"/>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20371281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8956A8-E182-4853-B89A-C964D2F261E0}"/>
              </a:ext>
            </a:extLst>
          </p:cNvPr>
          <p:cNvSpPr>
            <a:spLocks noGrp="1"/>
          </p:cNvSpPr>
          <p:nvPr>
            <p:ph type="title"/>
          </p:nvPr>
        </p:nvSpPr>
        <p:spPr/>
        <p:txBody>
          <a:bodyPr/>
          <a:lstStyle/>
          <a:p>
            <a:r>
              <a:rPr lang="en-US" dirty="0"/>
              <a:t>Role of Evapotranspiration</a:t>
            </a:r>
          </a:p>
        </p:txBody>
      </p:sp>
      <p:sp>
        <p:nvSpPr>
          <p:cNvPr id="3" name="Content Placeholder 2">
            <a:extLst>
              <a:ext uri="{FF2B5EF4-FFF2-40B4-BE49-F238E27FC236}">
                <a16:creationId xmlns:a16="http://schemas.microsoft.com/office/drawing/2014/main" id="{56B71667-3830-4205-A2D1-996B8895FA3C}"/>
              </a:ext>
            </a:extLst>
          </p:cNvPr>
          <p:cNvSpPr>
            <a:spLocks noGrp="1"/>
          </p:cNvSpPr>
          <p:nvPr>
            <p:ph idx="1"/>
          </p:nvPr>
        </p:nvSpPr>
        <p:spPr>
          <a:xfrm>
            <a:off x="838200" y="1825625"/>
            <a:ext cx="5257800" cy="4351338"/>
          </a:xfrm>
        </p:spPr>
        <p:txBody>
          <a:bodyPr/>
          <a:lstStyle/>
          <a:p>
            <a:r>
              <a:rPr lang="en-US" dirty="0"/>
              <a:t>ET comprises two processes:</a:t>
            </a:r>
          </a:p>
          <a:p>
            <a:pPr lvl="1"/>
            <a:r>
              <a:rPr lang="en-US" dirty="0"/>
              <a:t>Transpiration from plants</a:t>
            </a:r>
          </a:p>
          <a:p>
            <a:pPr lvl="1"/>
            <a:r>
              <a:rPr lang="en-US" dirty="0"/>
              <a:t>Evaporation from surfaces</a:t>
            </a:r>
          </a:p>
          <a:p>
            <a:r>
              <a:rPr lang="en-US" dirty="0"/>
              <a:t>Key component of continuous hydrologic models</a:t>
            </a:r>
          </a:p>
          <a:p>
            <a:pPr lvl="1"/>
            <a:r>
              <a:rPr lang="en-US" dirty="0"/>
              <a:t>Significant moisture is lost to the atmosphere</a:t>
            </a:r>
          </a:p>
          <a:p>
            <a:pPr lvl="1"/>
            <a:r>
              <a:rPr lang="en-US" dirty="0"/>
              <a:t>Deficits created through ET</a:t>
            </a:r>
          </a:p>
        </p:txBody>
      </p:sp>
      <p:pic>
        <p:nvPicPr>
          <p:cNvPr id="7" name="Picture 6">
            <a:extLst>
              <a:ext uri="{FF2B5EF4-FFF2-40B4-BE49-F238E27FC236}">
                <a16:creationId xmlns:a16="http://schemas.microsoft.com/office/drawing/2014/main" id="{5A1C6608-4D72-41F8-8318-034BCD1890C1}"/>
              </a:ext>
            </a:extLst>
          </p:cNvPr>
          <p:cNvPicPr>
            <a:picLocks noChangeAspect="1"/>
          </p:cNvPicPr>
          <p:nvPr/>
        </p:nvPicPr>
        <p:blipFill rotWithShape="1">
          <a:blip r:embed="rId3">
            <a:extLst>
              <a:ext uri="{28A0092B-C50C-407E-A947-70E740481C1C}">
                <a14:useLocalDpi xmlns:a14="http://schemas.microsoft.com/office/drawing/2010/main" val="0"/>
              </a:ext>
            </a:extLst>
          </a:blip>
          <a:srcRect l="1176" r="3530" b="4854"/>
          <a:stretch/>
        </p:blipFill>
        <p:spPr>
          <a:xfrm>
            <a:off x="7292051" y="2098980"/>
            <a:ext cx="4545909" cy="3804627"/>
          </a:xfrm>
          <a:prstGeom prst="rect">
            <a:avLst/>
          </a:prstGeom>
        </p:spPr>
      </p:pic>
    </p:spTree>
    <p:extLst>
      <p:ext uri="{BB962C8B-B14F-4D97-AF65-F5344CB8AC3E}">
        <p14:creationId xmlns:p14="http://schemas.microsoft.com/office/powerpoint/2010/main" val="27735009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37D006-A893-4659-AECF-9F543A73DCD3}"/>
              </a:ext>
            </a:extLst>
          </p:cNvPr>
          <p:cNvSpPr>
            <a:spLocks noGrp="1"/>
          </p:cNvSpPr>
          <p:nvPr>
            <p:ph type="title"/>
          </p:nvPr>
        </p:nvSpPr>
        <p:spPr/>
        <p:txBody>
          <a:bodyPr/>
          <a:lstStyle/>
          <a:p>
            <a:r>
              <a:rPr lang="en-US" dirty="0"/>
              <a:t>ET Modeling Requirements</a:t>
            </a:r>
          </a:p>
        </p:txBody>
      </p:sp>
      <p:sp>
        <p:nvSpPr>
          <p:cNvPr id="3" name="Content Placeholder 2">
            <a:extLst>
              <a:ext uri="{FF2B5EF4-FFF2-40B4-BE49-F238E27FC236}">
                <a16:creationId xmlns:a16="http://schemas.microsoft.com/office/drawing/2014/main" id="{AC4C4D5B-4D09-41AD-806E-32A91BC764CD}"/>
              </a:ext>
            </a:extLst>
          </p:cNvPr>
          <p:cNvSpPr>
            <a:spLocks noGrp="1"/>
          </p:cNvSpPr>
          <p:nvPr>
            <p:ph idx="1"/>
          </p:nvPr>
        </p:nvSpPr>
        <p:spPr/>
        <p:txBody>
          <a:bodyPr/>
          <a:lstStyle/>
          <a:p>
            <a:r>
              <a:rPr lang="en-US" dirty="0"/>
              <a:t>Meteorologic model method</a:t>
            </a:r>
          </a:p>
          <a:p>
            <a:pPr lvl="1"/>
            <a:r>
              <a:rPr lang="en-US" dirty="0"/>
              <a:t>Computes potential/reference ET</a:t>
            </a:r>
          </a:p>
          <a:p>
            <a:pPr lvl="1"/>
            <a:endParaRPr lang="en-US" dirty="0"/>
          </a:p>
          <a:p>
            <a:pPr lvl="1"/>
            <a:endParaRPr lang="en-US" dirty="0"/>
          </a:p>
          <a:p>
            <a:pPr lvl="1"/>
            <a:endParaRPr lang="en-US" dirty="0"/>
          </a:p>
          <a:p>
            <a:pPr lvl="1"/>
            <a:endParaRPr lang="en-US" dirty="0"/>
          </a:p>
          <a:p>
            <a:pPr lvl="1"/>
            <a:endParaRPr lang="en-US" dirty="0"/>
          </a:p>
          <a:p>
            <a:r>
              <a:rPr lang="en-US" dirty="0"/>
              <a:t>Canopy method in basin model</a:t>
            </a:r>
          </a:p>
          <a:p>
            <a:pPr lvl="1"/>
            <a:r>
              <a:rPr lang="en-US" dirty="0"/>
              <a:t>Computes actual ET</a:t>
            </a:r>
          </a:p>
          <a:p>
            <a:pPr lvl="1"/>
            <a:r>
              <a:rPr lang="en-US" dirty="0"/>
              <a:t>Creates moisture deficit</a:t>
            </a:r>
          </a:p>
        </p:txBody>
      </p:sp>
      <p:pic>
        <p:nvPicPr>
          <p:cNvPr id="4" name="Picture 3">
            <a:extLst>
              <a:ext uri="{FF2B5EF4-FFF2-40B4-BE49-F238E27FC236}">
                <a16:creationId xmlns:a16="http://schemas.microsoft.com/office/drawing/2014/main" id="{6A2D6D73-FC46-403D-B9F2-20B627CC9FD9}"/>
              </a:ext>
            </a:extLst>
          </p:cNvPr>
          <p:cNvPicPr>
            <a:picLocks noChangeAspect="1"/>
          </p:cNvPicPr>
          <p:nvPr/>
        </p:nvPicPr>
        <p:blipFill>
          <a:blip r:embed="rId3"/>
          <a:stretch>
            <a:fillRect/>
          </a:stretch>
        </p:blipFill>
        <p:spPr>
          <a:xfrm>
            <a:off x="6096001" y="1467836"/>
            <a:ext cx="5743622" cy="2545468"/>
          </a:xfrm>
          <a:prstGeom prst="rect">
            <a:avLst/>
          </a:prstGeom>
        </p:spPr>
      </p:pic>
      <p:pic>
        <p:nvPicPr>
          <p:cNvPr id="5" name="Picture 4">
            <a:extLst>
              <a:ext uri="{FF2B5EF4-FFF2-40B4-BE49-F238E27FC236}">
                <a16:creationId xmlns:a16="http://schemas.microsoft.com/office/drawing/2014/main" id="{07DA8A77-74C9-4774-B15D-455427ACB678}"/>
              </a:ext>
            </a:extLst>
          </p:cNvPr>
          <p:cNvPicPr>
            <a:picLocks noChangeAspect="1"/>
          </p:cNvPicPr>
          <p:nvPr/>
        </p:nvPicPr>
        <p:blipFill>
          <a:blip r:embed="rId4"/>
          <a:stretch>
            <a:fillRect/>
          </a:stretch>
        </p:blipFill>
        <p:spPr>
          <a:xfrm>
            <a:off x="6096001" y="4404758"/>
            <a:ext cx="5743622" cy="1990687"/>
          </a:xfrm>
          <a:prstGeom prst="rect">
            <a:avLst/>
          </a:prstGeom>
        </p:spPr>
      </p:pic>
    </p:spTree>
    <p:extLst>
      <p:ext uri="{BB962C8B-B14F-4D97-AF65-F5344CB8AC3E}">
        <p14:creationId xmlns:p14="http://schemas.microsoft.com/office/powerpoint/2010/main" val="17363027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26FBAD-51C1-4D20-B643-A7C834E853EC}"/>
              </a:ext>
            </a:extLst>
          </p:cNvPr>
          <p:cNvSpPr>
            <a:spLocks noGrp="1"/>
          </p:cNvSpPr>
          <p:nvPr>
            <p:ph type="title"/>
          </p:nvPr>
        </p:nvSpPr>
        <p:spPr/>
        <p:txBody>
          <a:bodyPr/>
          <a:lstStyle/>
          <a:p>
            <a:r>
              <a:rPr lang="en-US" dirty="0"/>
              <a:t>Simple Canopy Settings</a:t>
            </a:r>
          </a:p>
        </p:txBody>
      </p:sp>
      <p:sp>
        <p:nvSpPr>
          <p:cNvPr id="3" name="Content Placeholder 2">
            <a:extLst>
              <a:ext uri="{FF2B5EF4-FFF2-40B4-BE49-F238E27FC236}">
                <a16:creationId xmlns:a16="http://schemas.microsoft.com/office/drawing/2014/main" id="{8092109D-3E1E-4ED6-817E-0FF9016246B3}"/>
              </a:ext>
            </a:extLst>
          </p:cNvPr>
          <p:cNvSpPr>
            <a:spLocks noGrp="1"/>
          </p:cNvSpPr>
          <p:nvPr>
            <p:ph idx="1"/>
          </p:nvPr>
        </p:nvSpPr>
        <p:spPr/>
        <p:txBody>
          <a:bodyPr/>
          <a:lstStyle/>
          <a:p>
            <a:r>
              <a:rPr lang="en-US" dirty="0"/>
              <a:t>Evapotranspiration timing</a:t>
            </a:r>
          </a:p>
          <a:p>
            <a:pPr lvl="1"/>
            <a:r>
              <a:rPr lang="en-US" dirty="0"/>
              <a:t>Wet and dry periods</a:t>
            </a:r>
          </a:p>
          <a:p>
            <a:pPr lvl="1"/>
            <a:r>
              <a:rPr lang="en-US" dirty="0"/>
              <a:t>Only dry periods</a:t>
            </a:r>
          </a:p>
          <a:p>
            <a:pPr lvl="1"/>
            <a:endParaRPr lang="en-US" dirty="0"/>
          </a:p>
          <a:p>
            <a:r>
              <a:rPr lang="en-US" dirty="0"/>
              <a:t>Uptake method</a:t>
            </a:r>
          </a:p>
          <a:p>
            <a:pPr lvl="1"/>
            <a:r>
              <a:rPr lang="en-US" dirty="0"/>
              <a:t>Simple</a:t>
            </a:r>
          </a:p>
          <a:p>
            <a:pPr lvl="1"/>
            <a:r>
              <a:rPr lang="en-US" dirty="0"/>
              <a:t>Tension reduction</a:t>
            </a:r>
          </a:p>
          <a:p>
            <a:pPr lvl="2"/>
            <a:r>
              <a:rPr lang="en-US" dirty="0" err="1"/>
              <a:t>SMA</a:t>
            </a:r>
            <a:r>
              <a:rPr lang="en-US" dirty="0"/>
              <a:t> only!</a:t>
            </a:r>
          </a:p>
        </p:txBody>
      </p:sp>
      <p:pic>
        <p:nvPicPr>
          <p:cNvPr id="4" name="Picture 3">
            <a:extLst>
              <a:ext uri="{FF2B5EF4-FFF2-40B4-BE49-F238E27FC236}">
                <a16:creationId xmlns:a16="http://schemas.microsoft.com/office/drawing/2014/main" id="{CA136E92-E96C-4F65-8772-7F372A0D7187}"/>
              </a:ext>
            </a:extLst>
          </p:cNvPr>
          <p:cNvPicPr>
            <a:picLocks noChangeAspect="1"/>
          </p:cNvPicPr>
          <p:nvPr/>
        </p:nvPicPr>
        <p:blipFill>
          <a:blip r:embed="rId3"/>
          <a:stretch>
            <a:fillRect/>
          </a:stretch>
        </p:blipFill>
        <p:spPr>
          <a:xfrm>
            <a:off x="5433390" y="2325380"/>
            <a:ext cx="6758609" cy="2342472"/>
          </a:xfrm>
          <a:prstGeom prst="rect">
            <a:avLst/>
          </a:prstGeom>
        </p:spPr>
      </p:pic>
    </p:spTree>
    <p:extLst>
      <p:ext uri="{BB962C8B-B14F-4D97-AF65-F5344CB8AC3E}">
        <p14:creationId xmlns:p14="http://schemas.microsoft.com/office/powerpoint/2010/main" val="7243180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B0B72-7FAE-4753-8955-14F0EBED9132}"/>
              </a:ext>
            </a:extLst>
          </p:cNvPr>
          <p:cNvSpPr>
            <a:spLocks noGrp="1"/>
          </p:cNvSpPr>
          <p:nvPr>
            <p:ph type="title"/>
          </p:nvPr>
        </p:nvSpPr>
        <p:spPr/>
        <p:txBody>
          <a:bodyPr/>
          <a:lstStyle/>
          <a:p>
            <a:r>
              <a:rPr lang="en-US" dirty="0"/>
              <a:t>ET Impact</a:t>
            </a:r>
          </a:p>
        </p:txBody>
      </p:sp>
      <p:pic>
        <p:nvPicPr>
          <p:cNvPr id="4" name="Content Placeholder 3">
            <a:extLst>
              <a:ext uri="{FF2B5EF4-FFF2-40B4-BE49-F238E27FC236}">
                <a16:creationId xmlns:a16="http://schemas.microsoft.com/office/drawing/2014/main" id="{3C65B650-EA13-42DA-9F37-F8E53653B9CE}"/>
              </a:ext>
            </a:extLst>
          </p:cNvPr>
          <p:cNvPicPr>
            <a:picLocks noGrp="1" noChangeAspect="1"/>
          </p:cNvPicPr>
          <p:nvPr>
            <p:ph idx="1"/>
          </p:nvPr>
        </p:nvPicPr>
        <p:blipFill>
          <a:blip r:embed="rId3"/>
          <a:stretch>
            <a:fillRect/>
          </a:stretch>
        </p:blipFill>
        <p:spPr>
          <a:xfrm>
            <a:off x="3535852" y="1498409"/>
            <a:ext cx="5120295" cy="4994466"/>
          </a:xfrm>
          <a:prstGeom prst="rect">
            <a:avLst/>
          </a:prstGeom>
        </p:spPr>
      </p:pic>
      <p:sp>
        <p:nvSpPr>
          <p:cNvPr id="6" name="TextBox 5">
            <a:extLst>
              <a:ext uri="{FF2B5EF4-FFF2-40B4-BE49-F238E27FC236}">
                <a16:creationId xmlns:a16="http://schemas.microsoft.com/office/drawing/2014/main" id="{26889CE7-E288-42FA-B34B-4298B9149E16}"/>
              </a:ext>
            </a:extLst>
          </p:cNvPr>
          <p:cNvSpPr txBox="1"/>
          <p:nvPr/>
        </p:nvSpPr>
        <p:spPr>
          <a:xfrm>
            <a:off x="2059515" y="5538768"/>
            <a:ext cx="1760132" cy="954107"/>
          </a:xfrm>
          <a:prstGeom prst="rect">
            <a:avLst/>
          </a:prstGeom>
          <a:solidFill>
            <a:srgbClr val="FFFFFF">
              <a:alpha val="50196"/>
            </a:srgbClr>
          </a:solidFill>
        </p:spPr>
        <p:txBody>
          <a:bodyPr wrap="square" rtlCol="0">
            <a:spAutoFit/>
          </a:bodyPr>
          <a:lstStyle/>
          <a:p>
            <a:pPr algn="r"/>
            <a:r>
              <a:rPr lang="en-US" sz="2800" b="1" dirty="0">
                <a:effectLst>
                  <a:outerShdw blurRad="38100" dist="38100" dir="2700000" algn="tl">
                    <a:srgbClr val="000000">
                      <a:alpha val="43137"/>
                    </a:srgbClr>
                  </a:outerShdw>
                </a:effectLst>
              </a:rPr>
              <a:t>Initial</a:t>
            </a:r>
          </a:p>
          <a:p>
            <a:pPr algn="r"/>
            <a:r>
              <a:rPr lang="en-US" sz="2800" b="1" dirty="0">
                <a:effectLst>
                  <a:outerShdw blurRad="38100" dist="38100" dir="2700000" algn="tl">
                    <a:srgbClr val="000000">
                      <a:alpha val="43137"/>
                    </a:srgbClr>
                  </a:outerShdw>
                </a:effectLst>
              </a:rPr>
              <a:t>Deficit</a:t>
            </a:r>
          </a:p>
        </p:txBody>
      </p:sp>
      <p:sp>
        <p:nvSpPr>
          <p:cNvPr id="7" name="TextBox 6">
            <a:extLst>
              <a:ext uri="{FF2B5EF4-FFF2-40B4-BE49-F238E27FC236}">
                <a16:creationId xmlns:a16="http://schemas.microsoft.com/office/drawing/2014/main" id="{B841D6DE-6D65-41D5-BA80-A3ED306BC3B1}"/>
              </a:ext>
            </a:extLst>
          </p:cNvPr>
          <p:cNvSpPr txBox="1"/>
          <p:nvPr/>
        </p:nvSpPr>
        <p:spPr>
          <a:xfrm>
            <a:off x="6095999" y="2177970"/>
            <a:ext cx="2235844" cy="523220"/>
          </a:xfrm>
          <a:prstGeom prst="rect">
            <a:avLst/>
          </a:prstGeom>
          <a:solidFill>
            <a:srgbClr val="FFFFFF">
              <a:alpha val="50196"/>
            </a:srgbClr>
          </a:solidFill>
        </p:spPr>
        <p:txBody>
          <a:bodyPr wrap="square" rtlCol="0">
            <a:spAutoFit/>
          </a:bodyPr>
          <a:lstStyle/>
          <a:p>
            <a:r>
              <a:rPr lang="en-US" sz="2800" b="1" dirty="0">
                <a:effectLst>
                  <a:outerShdw blurRad="38100" dist="38100" dir="2700000" algn="tl">
                    <a:srgbClr val="000000">
                      <a:alpha val="43137"/>
                    </a:srgbClr>
                  </a:outerShdw>
                </a:effectLst>
              </a:rPr>
              <a:t>Max Deficit</a:t>
            </a:r>
          </a:p>
        </p:txBody>
      </p:sp>
      <p:sp>
        <p:nvSpPr>
          <p:cNvPr id="9" name="Oval 8">
            <a:extLst>
              <a:ext uri="{FF2B5EF4-FFF2-40B4-BE49-F238E27FC236}">
                <a16:creationId xmlns:a16="http://schemas.microsoft.com/office/drawing/2014/main" id="{23E8DC66-89F1-4803-AAC1-FCB5EA4A0565}"/>
              </a:ext>
            </a:extLst>
          </p:cNvPr>
          <p:cNvSpPr/>
          <p:nvPr/>
        </p:nvSpPr>
        <p:spPr>
          <a:xfrm rot="1868293">
            <a:off x="4502550" y="4537023"/>
            <a:ext cx="671332" cy="799166"/>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C3FA692F-C71C-4D9F-A24A-D90D9A53CE4F}"/>
              </a:ext>
            </a:extLst>
          </p:cNvPr>
          <p:cNvSpPr txBox="1"/>
          <p:nvPr/>
        </p:nvSpPr>
        <p:spPr>
          <a:xfrm>
            <a:off x="5260514" y="4459552"/>
            <a:ext cx="1760132" cy="954107"/>
          </a:xfrm>
          <a:prstGeom prst="rect">
            <a:avLst/>
          </a:prstGeom>
          <a:solidFill>
            <a:srgbClr val="FFFFFF">
              <a:alpha val="50196"/>
            </a:srgbClr>
          </a:solidFill>
        </p:spPr>
        <p:txBody>
          <a:bodyPr wrap="square" rtlCol="0">
            <a:spAutoFit/>
          </a:bodyPr>
          <a:lstStyle/>
          <a:p>
            <a:r>
              <a:rPr lang="en-US" sz="2800" b="1" dirty="0">
                <a:effectLst>
                  <a:outerShdw blurRad="38100" dist="38100" dir="2700000" algn="tl">
                    <a:srgbClr val="000000">
                      <a:alpha val="43137"/>
                    </a:srgbClr>
                  </a:outerShdw>
                </a:effectLst>
              </a:rPr>
              <a:t>Daily Actual ET</a:t>
            </a:r>
          </a:p>
        </p:txBody>
      </p:sp>
    </p:spTree>
    <p:extLst>
      <p:ext uri="{BB962C8B-B14F-4D97-AF65-F5344CB8AC3E}">
        <p14:creationId xmlns:p14="http://schemas.microsoft.com/office/powerpoint/2010/main" val="9775283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200" dirty="0"/>
              <a:t>HMS – a spectrum of ET methods</a:t>
            </a:r>
          </a:p>
        </p:txBody>
      </p:sp>
      <p:sp>
        <p:nvSpPr>
          <p:cNvPr id="8" name="TextBox 7"/>
          <p:cNvSpPr txBox="1"/>
          <p:nvPr/>
        </p:nvSpPr>
        <p:spPr>
          <a:xfrm>
            <a:off x="2433639" y="2074138"/>
            <a:ext cx="1905000" cy="830997"/>
          </a:xfrm>
          <a:prstGeom prst="rect">
            <a:avLst/>
          </a:prstGeom>
          <a:noFill/>
        </p:spPr>
        <p:txBody>
          <a:bodyPr wrap="square" rtlCol="0">
            <a:spAutoFit/>
          </a:bodyPr>
          <a:lstStyle/>
          <a:p>
            <a:r>
              <a:rPr lang="en-US" sz="2400" b="1" dirty="0">
                <a:effectLst>
                  <a:outerShdw blurRad="38100" dist="38100" dir="2700000" algn="tl">
                    <a:srgbClr val="000000">
                      <a:alpha val="43137"/>
                    </a:srgbClr>
                  </a:outerShdw>
                </a:effectLst>
              </a:rPr>
              <a:t>Monthly Average</a:t>
            </a:r>
          </a:p>
        </p:txBody>
      </p:sp>
      <p:sp>
        <p:nvSpPr>
          <p:cNvPr id="9" name="TextBox 8"/>
          <p:cNvSpPr txBox="1"/>
          <p:nvPr/>
        </p:nvSpPr>
        <p:spPr>
          <a:xfrm>
            <a:off x="4022073" y="4556161"/>
            <a:ext cx="1324801" cy="461665"/>
          </a:xfrm>
          <a:prstGeom prst="rect">
            <a:avLst/>
          </a:prstGeom>
          <a:noFill/>
        </p:spPr>
        <p:txBody>
          <a:bodyPr wrap="square" rtlCol="0">
            <a:spAutoFit/>
          </a:bodyPr>
          <a:lstStyle/>
          <a:p>
            <a:r>
              <a:rPr lang="en-US" sz="2400" b="1" dirty="0" err="1">
                <a:effectLst>
                  <a:outerShdw blurRad="38100" dist="38100" dir="2700000" algn="tl">
                    <a:srgbClr val="000000">
                      <a:alpha val="43137"/>
                    </a:srgbClr>
                  </a:outerShdw>
                </a:effectLst>
              </a:rPr>
              <a:t>Hamon</a:t>
            </a:r>
            <a:endParaRPr lang="en-US" sz="2400" b="1" dirty="0">
              <a:effectLst>
                <a:outerShdw blurRad="38100" dist="38100" dir="2700000" algn="tl">
                  <a:srgbClr val="000000">
                    <a:alpha val="43137"/>
                  </a:srgbClr>
                </a:outerShdw>
              </a:effectLst>
            </a:endParaRPr>
          </a:p>
        </p:txBody>
      </p:sp>
      <p:sp>
        <p:nvSpPr>
          <p:cNvPr id="10" name="TextBox 9"/>
          <p:cNvSpPr txBox="1"/>
          <p:nvPr/>
        </p:nvSpPr>
        <p:spPr>
          <a:xfrm>
            <a:off x="5132975" y="2058262"/>
            <a:ext cx="1611567" cy="461665"/>
          </a:xfrm>
          <a:prstGeom prst="rect">
            <a:avLst/>
          </a:prstGeom>
          <a:noFill/>
        </p:spPr>
        <p:txBody>
          <a:bodyPr wrap="square" rtlCol="0">
            <a:spAutoFit/>
          </a:bodyPr>
          <a:lstStyle/>
          <a:p>
            <a:r>
              <a:rPr lang="en-US" sz="2400" b="1" dirty="0">
                <a:effectLst>
                  <a:outerShdw blurRad="38100" dist="38100" dir="2700000" algn="tl">
                    <a:srgbClr val="000000">
                      <a:alpha val="43137"/>
                    </a:srgbClr>
                  </a:outerShdw>
                </a:effectLst>
              </a:rPr>
              <a:t>Hargreaves</a:t>
            </a:r>
          </a:p>
        </p:txBody>
      </p:sp>
      <p:sp>
        <p:nvSpPr>
          <p:cNvPr id="11" name="TextBox 10"/>
          <p:cNvSpPr txBox="1"/>
          <p:nvPr/>
        </p:nvSpPr>
        <p:spPr>
          <a:xfrm>
            <a:off x="6744542" y="4506922"/>
            <a:ext cx="1752600" cy="830997"/>
          </a:xfrm>
          <a:prstGeom prst="rect">
            <a:avLst/>
          </a:prstGeom>
          <a:noFill/>
        </p:spPr>
        <p:txBody>
          <a:bodyPr wrap="square" rtlCol="0">
            <a:spAutoFit/>
          </a:bodyPr>
          <a:lstStyle/>
          <a:p>
            <a:r>
              <a:rPr lang="en-US" sz="2400" b="1" dirty="0">
                <a:effectLst>
                  <a:outerShdw blurRad="38100" dist="38100" dir="2700000" algn="tl">
                    <a:srgbClr val="000000">
                      <a:alpha val="43137"/>
                    </a:srgbClr>
                  </a:outerShdw>
                </a:effectLst>
              </a:rPr>
              <a:t>Priestly-Taylor</a:t>
            </a:r>
          </a:p>
        </p:txBody>
      </p:sp>
      <p:sp>
        <p:nvSpPr>
          <p:cNvPr id="12" name="TextBox 11"/>
          <p:cNvSpPr txBox="1"/>
          <p:nvPr/>
        </p:nvSpPr>
        <p:spPr>
          <a:xfrm>
            <a:off x="8388363" y="1980915"/>
            <a:ext cx="2046194" cy="830997"/>
          </a:xfrm>
          <a:prstGeom prst="rect">
            <a:avLst/>
          </a:prstGeom>
          <a:noFill/>
        </p:spPr>
        <p:txBody>
          <a:bodyPr wrap="square" rtlCol="0">
            <a:spAutoFit/>
          </a:bodyPr>
          <a:lstStyle/>
          <a:p>
            <a:r>
              <a:rPr lang="en-US" sz="2400" b="1" dirty="0">
                <a:effectLst>
                  <a:outerShdw blurRad="38100" dist="38100" dir="2700000" algn="tl">
                    <a:srgbClr val="000000">
                      <a:alpha val="43137"/>
                    </a:srgbClr>
                  </a:outerShdw>
                </a:effectLst>
              </a:rPr>
              <a:t>Penman-</a:t>
            </a:r>
            <a:r>
              <a:rPr lang="en-US" sz="2400" b="1" dirty="0" err="1">
                <a:effectLst>
                  <a:outerShdw blurRad="38100" dist="38100" dir="2700000" algn="tl">
                    <a:srgbClr val="000000">
                      <a:alpha val="43137"/>
                    </a:srgbClr>
                  </a:outerShdw>
                </a:effectLst>
              </a:rPr>
              <a:t>Monteith</a:t>
            </a:r>
            <a:endParaRPr lang="en-US" sz="2400" b="1" dirty="0">
              <a:effectLst>
                <a:outerShdw blurRad="38100" dist="38100" dir="2700000" algn="tl">
                  <a:srgbClr val="000000">
                    <a:alpha val="43137"/>
                  </a:srgbClr>
                </a:outerShdw>
              </a:effectLst>
            </a:endParaRPr>
          </a:p>
        </p:txBody>
      </p:sp>
      <p:sp>
        <p:nvSpPr>
          <p:cNvPr id="3" name="Right Arrow 2"/>
          <p:cNvSpPr/>
          <p:nvPr/>
        </p:nvSpPr>
        <p:spPr>
          <a:xfrm>
            <a:off x="6096000" y="2868631"/>
            <a:ext cx="3657600" cy="1524000"/>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b="1">
              <a:effectLst>
                <a:outerShdw blurRad="38100" dist="38100" dir="2700000" algn="tl">
                  <a:srgbClr val="000000">
                    <a:alpha val="43137"/>
                  </a:srgbClr>
                </a:outerShdw>
              </a:effectLst>
            </a:endParaRPr>
          </a:p>
        </p:txBody>
      </p:sp>
      <p:sp>
        <p:nvSpPr>
          <p:cNvPr id="7" name="TextBox 6"/>
          <p:cNvSpPr txBox="1"/>
          <p:nvPr/>
        </p:nvSpPr>
        <p:spPr>
          <a:xfrm>
            <a:off x="7708900" y="3452315"/>
            <a:ext cx="1435100" cy="461665"/>
          </a:xfrm>
          <a:prstGeom prst="rect">
            <a:avLst/>
          </a:prstGeom>
          <a:noFill/>
        </p:spPr>
        <p:txBody>
          <a:bodyPr wrap="square" rtlCol="0">
            <a:spAutoFit/>
          </a:bodyPr>
          <a:lstStyle/>
          <a:p>
            <a:r>
              <a:rPr lang="en-US" sz="2400" b="1" dirty="0">
                <a:solidFill>
                  <a:schemeClr val="bg1"/>
                </a:solidFill>
                <a:effectLst>
                  <a:outerShdw blurRad="38100" dist="38100" dir="2700000" algn="tl">
                    <a:srgbClr val="000000">
                      <a:alpha val="43137"/>
                    </a:srgbClr>
                  </a:outerShdw>
                </a:effectLst>
              </a:rPr>
              <a:t>Complex</a:t>
            </a:r>
          </a:p>
        </p:txBody>
      </p:sp>
      <p:sp>
        <p:nvSpPr>
          <p:cNvPr id="13" name="Right Arrow 12"/>
          <p:cNvSpPr/>
          <p:nvPr/>
        </p:nvSpPr>
        <p:spPr>
          <a:xfrm rot="10800000">
            <a:off x="2476500" y="2871470"/>
            <a:ext cx="3657600" cy="1524000"/>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b="1">
              <a:effectLst>
                <a:outerShdw blurRad="38100" dist="38100" dir="2700000" algn="tl">
                  <a:srgbClr val="000000">
                    <a:alpha val="43137"/>
                  </a:srgbClr>
                </a:outerShdw>
              </a:effectLst>
            </a:endParaRPr>
          </a:p>
        </p:txBody>
      </p:sp>
      <p:sp>
        <p:nvSpPr>
          <p:cNvPr id="6" name="TextBox 5"/>
          <p:cNvSpPr txBox="1"/>
          <p:nvPr/>
        </p:nvSpPr>
        <p:spPr>
          <a:xfrm>
            <a:off x="3124200" y="3442454"/>
            <a:ext cx="1104900" cy="461665"/>
          </a:xfrm>
          <a:prstGeom prst="rect">
            <a:avLst/>
          </a:prstGeom>
          <a:noFill/>
        </p:spPr>
        <p:txBody>
          <a:bodyPr wrap="square" rtlCol="0">
            <a:spAutoFit/>
          </a:bodyPr>
          <a:lstStyle/>
          <a:p>
            <a:r>
              <a:rPr lang="en-US" sz="2400" b="1" dirty="0">
                <a:solidFill>
                  <a:schemeClr val="bg1"/>
                </a:solidFill>
                <a:effectLst>
                  <a:outerShdw blurRad="38100" dist="38100" dir="2700000" algn="tl">
                    <a:srgbClr val="000000">
                      <a:alpha val="43137"/>
                    </a:srgbClr>
                  </a:outerShdw>
                </a:effectLst>
              </a:rPr>
              <a:t>Simple</a:t>
            </a:r>
          </a:p>
        </p:txBody>
      </p:sp>
      <p:sp>
        <p:nvSpPr>
          <p:cNvPr id="4" name="Oval 3">
            <a:extLst>
              <a:ext uri="{FF2B5EF4-FFF2-40B4-BE49-F238E27FC236}">
                <a16:creationId xmlns:a16="http://schemas.microsoft.com/office/drawing/2014/main" id="{5513057B-1431-46F9-A6C8-932BA6B2151B}"/>
              </a:ext>
            </a:extLst>
          </p:cNvPr>
          <p:cNvSpPr/>
          <p:nvPr/>
        </p:nvSpPr>
        <p:spPr>
          <a:xfrm rot="19697355">
            <a:off x="2591355" y="1513447"/>
            <a:ext cx="2383903" cy="4281456"/>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4F0DA2FD-4535-495A-B765-C982743E1110}"/>
              </a:ext>
            </a:extLst>
          </p:cNvPr>
          <p:cNvSpPr txBox="1"/>
          <p:nvPr/>
        </p:nvSpPr>
        <p:spPr>
          <a:xfrm>
            <a:off x="1481704" y="4966455"/>
            <a:ext cx="1760132" cy="954107"/>
          </a:xfrm>
          <a:prstGeom prst="rect">
            <a:avLst/>
          </a:prstGeom>
          <a:solidFill>
            <a:srgbClr val="FFFFFF">
              <a:alpha val="50196"/>
            </a:srgbClr>
          </a:solidFill>
        </p:spPr>
        <p:txBody>
          <a:bodyPr wrap="square" rtlCol="0">
            <a:spAutoFit/>
          </a:bodyPr>
          <a:lstStyle/>
          <a:p>
            <a:pPr algn="r"/>
            <a:r>
              <a:rPr lang="en-US" sz="2800" b="1" dirty="0">
                <a:solidFill>
                  <a:srgbClr val="FF0000"/>
                </a:solidFill>
                <a:effectLst>
                  <a:outerShdw blurRad="38100" dist="38100" dir="2700000" algn="tl">
                    <a:srgbClr val="000000">
                      <a:alpha val="43137"/>
                    </a:srgbClr>
                  </a:outerShdw>
                </a:effectLst>
              </a:rPr>
              <a:t>Typical Methods</a:t>
            </a:r>
          </a:p>
        </p:txBody>
      </p:sp>
      <p:sp>
        <p:nvSpPr>
          <p:cNvPr id="15" name="TextBox 14">
            <a:extLst>
              <a:ext uri="{FF2B5EF4-FFF2-40B4-BE49-F238E27FC236}">
                <a16:creationId xmlns:a16="http://schemas.microsoft.com/office/drawing/2014/main" id="{934F99BE-A811-4A4D-B9F4-0B90EEC7040E}"/>
              </a:ext>
            </a:extLst>
          </p:cNvPr>
          <p:cNvSpPr txBox="1"/>
          <p:nvPr/>
        </p:nvSpPr>
        <p:spPr>
          <a:xfrm>
            <a:off x="9985803" y="5920562"/>
            <a:ext cx="2055244" cy="830997"/>
          </a:xfrm>
          <a:prstGeom prst="rect">
            <a:avLst/>
          </a:prstGeom>
          <a:noFill/>
        </p:spPr>
        <p:txBody>
          <a:bodyPr wrap="square" rtlCol="0">
            <a:spAutoFit/>
          </a:bodyPr>
          <a:lstStyle/>
          <a:p>
            <a:r>
              <a:rPr lang="en-US" sz="2400" b="1" dirty="0">
                <a:effectLst>
                  <a:outerShdw blurRad="38100" dist="38100" dir="2700000" algn="tl">
                    <a:srgbClr val="000000">
                      <a:alpha val="43137"/>
                    </a:srgbClr>
                  </a:outerShdw>
                </a:effectLst>
              </a:rPr>
              <a:t>+ gridded options</a:t>
            </a:r>
          </a:p>
        </p:txBody>
      </p:sp>
    </p:spTree>
    <p:extLst>
      <p:ext uri="{BB962C8B-B14F-4D97-AF65-F5344CB8AC3E}">
        <p14:creationId xmlns:p14="http://schemas.microsoft.com/office/powerpoint/2010/main" val="26258135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785A77-81BA-4739-BC01-6C9C1E4A89A0}"/>
              </a:ext>
            </a:extLst>
          </p:cNvPr>
          <p:cNvSpPr>
            <a:spLocks noGrp="1"/>
          </p:cNvSpPr>
          <p:nvPr>
            <p:ph type="title"/>
          </p:nvPr>
        </p:nvSpPr>
        <p:spPr/>
        <p:txBody>
          <a:bodyPr/>
          <a:lstStyle/>
          <a:p>
            <a:r>
              <a:rPr lang="en-US" dirty="0"/>
              <a:t>Calibration Considerations</a:t>
            </a:r>
          </a:p>
        </p:txBody>
      </p:sp>
      <p:sp>
        <p:nvSpPr>
          <p:cNvPr id="3" name="Content Placeholder 2">
            <a:extLst>
              <a:ext uri="{FF2B5EF4-FFF2-40B4-BE49-F238E27FC236}">
                <a16:creationId xmlns:a16="http://schemas.microsoft.com/office/drawing/2014/main" id="{4F0C8F05-6504-47D2-B984-061BD079DBFE}"/>
              </a:ext>
            </a:extLst>
          </p:cNvPr>
          <p:cNvSpPr>
            <a:spLocks noGrp="1"/>
          </p:cNvSpPr>
          <p:nvPr>
            <p:ph idx="1"/>
          </p:nvPr>
        </p:nvSpPr>
        <p:spPr>
          <a:xfrm>
            <a:off x="838200" y="1825625"/>
            <a:ext cx="4945569" cy="4667250"/>
          </a:xfrm>
        </p:spPr>
        <p:txBody>
          <a:bodyPr>
            <a:normAutofit/>
          </a:bodyPr>
          <a:lstStyle/>
          <a:p>
            <a:r>
              <a:rPr lang="en-US" dirty="0"/>
              <a:t>Changing ET parameters can change overall water volumes</a:t>
            </a:r>
          </a:p>
          <a:p>
            <a:r>
              <a:rPr lang="en-US" dirty="0"/>
              <a:t>Two primary changes:</a:t>
            </a:r>
          </a:p>
          <a:p>
            <a:pPr lvl="1"/>
            <a:r>
              <a:rPr lang="en-US" dirty="0"/>
              <a:t>ET method coefficients</a:t>
            </a:r>
          </a:p>
          <a:p>
            <a:pPr lvl="1"/>
            <a:r>
              <a:rPr lang="en-US" dirty="0"/>
              <a:t>Crop coefficients</a:t>
            </a:r>
          </a:p>
        </p:txBody>
      </p:sp>
      <p:pic>
        <p:nvPicPr>
          <p:cNvPr id="4" name="Picture 3">
            <a:extLst>
              <a:ext uri="{FF2B5EF4-FFF2-40B4-BE49-F238E27FC236}">
                <a16:creationId xmlns:a16="http://schemas.microsoft.com/office/drawing/2014/main" id="{DCC3FC59-8CBE-433D-9731-AED06A1542AE}"/>
              </a:ext>
            </a:extLst>
          </p:cNvPr>
          <p:cNvPicPr>
            <a:picLocks noChangeAspect="1"/>
          </p:cNvPicPr>
          <p:nvPr/>
        </p:nvPicPr>
        <p:blipFill>
          <a:blip r:embed="rId3"/>
          <a:stretch>
            <a:fillRect/>
          </a:stretch>
        </p:blipFill>
        <p:spPr>
          <a:xfrm>
            <a:off x="5783769" y="2342929"/>
            <a:ext cx="6091836" cy="1153757"/>
          </a:xfrm>
          <a:prstGeom prst="rect">
            <a:avLst/>
          </a:prstGeom>
        </p:spPr>
      </p:pic>
      <p:pic>
        <p:nvPicPr>
          <p:cNvPr id="5" name="Picture 4">
            <a:extLst>
              <a:ext uri="{FF2B5EF4-FFF2-40B4-BE49-F238E27FC236}">
                <a16:creationId xmlns:a16="http://schemas.microsoft.com/office/drawing/2014/main" id="{8B7D3837-E675-445C-AE64-6C35516C36E0}"/>
              </a:ext>
            </a:extLst>
          </p:cNvPr>
          <p:cNvPicPr>
            <a:picLocks noChangeAspect="1"/>
          </p:cNvPicPr>
          <p:nvPr/>
        </p:nvPicPr>
        <p:blipFill>
          <a:blip r:embed="rId4"/>
          <a:stretch>
            <a:fillRect/>
          </a:stretch>
        </p:blipFill>
        <p:spPr>
          <a:xfrm>
            <a:off x="5783769" y="4381500"/>
            <a:ext cx="6091836" cy="2111375"/>
          </a:xfrm>
          <a:prstGeom prst="rect">
            <a:avLst/>
          </a:prstGeom>
        </p:spPr>
      </p:pic>
    </p:spTree>
    <p:extLst>
      <p:ext uri="{BB962C8B-B14F-4D97-AF65-F5344CB8AC3E}">
        <p14:creationId xmlns:p14="http://schemas.microsoft.com/office/powerpoint/2010/main" val="1458279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368C0E-EBB7-41F6-BDC5-8291BB263AF8}"/>
              </a:ext>
            </a:extLst>
          </p:cNvPr>
          <p:cNvSpPr>
            <a:spLocks noGrp="1"/>
          </p:cNvSpPr>
          <p:nvPr>
            <p:ph type="title"/>
          </p:nvPr>
        </p:nvSpPr>
        <p:spPr/>
        <p:txBody>
          <a:bodyPr/>
          <a:lstStyle/>
          <a:p>
            <a:r>
              <a:rPr lang="en-US" dirty="0"/>
              <a:t>Dynamic Canopy</a:t>
            </a:r>
          </a:p>
        </p:txBody>
      </p:sp>
      <p:sp>
        <p:nvSpPr>
          <p:cNvPr id="3" name="Content Placeholder 2">
            <a:extLst>
              <a:ext uri="{FF2B5EF4-FFF2-40B4-BE49-F238E27FC236}">
                <a16:creationId xmlns:a16="http://schemas.microsoft.com/office/drawing/2014/main" id="{54B71407-337F-444B-B5E3-C51B1970F35B}"/>
              </a:ext>
            </a:extLst>
          </p:cNvPr>
          <p:cNvSpPr>
            <a:spLocks noGrp="1"/>
          </p:cNvSpPr>
          <p:nvPr>
            <p:ph idx="1"/>
          </p:nvPr>
        </p:nvSpPr>
        <p:spPr/>
        <p:txBody>
          <a:bodyPr/>
          <a:lstStyle/>
          <a:p>
            <a:r>
              <a:rPr lang="en-US" dirty="0"/>
              <a:t>In long hydrologic simulations where vegetation changes drastically throughout the year, a dynamic canopy method may help</a:t>
            </a:r>
          </a:p>
          <a:p>
            <a:endParaRPr lang="en-US" dirty="0"/>
          </a:p>
        </p:txBody>
      </p:sp>
      <p:pic>
        <p:nvPicPr>
          <p:cNvPr id="4" name="Picture 3">
            <a:extLst>
              <a:ext uri="{FF2B5EF4-FFF2-40B4-BE49-F238E27FC236}">
                <a16:creationId xmlns:a16="http://schemas.microsoft.com/office/drawing/2014/main" id="{2DEFD901-1FFF-4C8D-BF1B-A477BB7DD373}"/>
              </a:ext>
            </a:extLst>
          </p:cNvPr>
          <p:cNvPicPr>
            <a:picLocks noChangeAspect="1"/>
          </p:cNvPicPr>
          <p:nvPr/>
        </p:nvPicPr>
        <p:blipFill>
          <a:blip r:embed="rId3"/>
          <a:stretch>
            <a:fillRect/>
          </a:stretch>
        </p:blipFill>
        <p:spPr>
          <a:xfrm>
            <a:off x="838200" y="3576638"/>
            <a:ext cx="5067300" cy="2600325"/>
          </a:xfrm>
          <a:prstGeom prst="rect">
            <a:avLst/>
          </a:prstGeom>
        </p:spPr>
      </p:pic>
      <p:pic>
        <p:nvPicPr>
          <p:cNvPr id="5" name="Picture 4">
            <a:extLst>
              <a:ext uri="{FF2B5EF4-FFF2-40B4-BE49-F238E27FC236}">
                <a16:creationId xmlns:a16="http://schemas.microsoft.com/office/drawing/2014/main" id="{003D4CAC-F861-4867-9E50-BF0CAB10B28C}"/>
              </a:ext>
            </a:extLst>
          </p:cNvPr>
          <p:cNvPicPr>
            <a:picLocks noChangeAspect="1"/>
          </p:cNvPicPr>
          <p:nvPr/>
        </p:nvPicPr>
        <p:blipFill>
          <a:blip r:embed="rId4"/>
          <a:stretch>
            <a:fillRect/>
          </a:stretch>
        </p:blipFill>
        <p:spPr>
          <a:xfrm>
            <a:off x="6286502" y="3576638"/>
            <a:ext cx="5460575" cy="2409686"/>
          </a:xfrm>
          <a:prstGeom prst="rect">
            <a:avLst/>
          </a:prstGeom>
        </p:spPr>
      </p:pic>
    </p:spTree>
    <p:extLst>
      <p:ext uri="{BB962C8B-B14F-4D97-AF65-F5344CB8AC3E}">
        <p14:creationId xmlns:p14="http://schemas.microsoft.com/office/powerpoint/2010/main" val="42529132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p:txBody>
          <a:bodyPr/>
          <a:lstStyle/>
          <a:p>
            <a:r>
              <a:rPr lang="en-US" i="1" dirty="0"/>
              <a:t>Takeaways</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p:txBody>
          <a:bodyPr>
            <a:normAutofit/>
          </a:bodyPr>
          <a:lstStyle/>
          <a:p>
            <a:r>
              <a:rPr lang="en-US" dirty="0"/>
              <a:t>Evapotranspiration</a:t>
            </a:r>
          </a:p>
          <a:p>
            <a:pPr lvl="1"/>
            <a:r>
              <a:rPr lang="en-US" dirty="0"/>
              <a:t>Important for continuous hydrology models</a:t>
            </a:r>
          </a:p>
          <a:p>
            <a:pPr lvl="1"/>
            <a:r>
              <a:rPr lang="en-US" dirty="0"/>
              <a:t>Requires a canopy method in the subbasin</a:t>
            </a:r>
          </a:p>
          <a:p>
            <a:pPr lvl="1"/>
            <a:r>
              <a:rPr lang="en-US" dirty="0"/>
              <a:t>Simple methods typically adequate</a:t>
            </a:r>
          </a:p>
          <a:p>
            <a:pPr lvl="1"/>
            <a:endParaRPr lang="en-US" dirty="0"/>
          </a:p>
        </p:txBody>
      </p:sp>
    </p:spTree>
    <p:extLst>
      <p:ext uri="{BB962C8B-B14F-4D97-AF65-F5344CB8AC3E}">
        <p14:creationId xmlns:p14="http://schemas.microsoft.com/office/powerpoint/2010/main" val="1463103921"/>
      </p:ext>
    </p:extLst>
  </p:cSld>
  <p:clrMapOvr>
    <a:masterClrMapping/>
  </p:clrMapOvr>
</p:sld>
</file>

<file path=ppt/theme/theme1.xml><?xml version="1.0" encoding="utf-8"?>
<a:theme xmlns:a="http://schemas.openxmlformats.org/drawingml/2006/main" name="USACE_FY15">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585</TotalTime>
  <Words>1073</Words>
  <Application>Microsoft Office PowerPoint</Application>
  <PresentationFormat>Widescreen</PresentationFormat>
  <Paragraphs>90</Paragraphs>
  <Slides>10</Slides>
  <Notes>10</Notes>
  <HiddenSlides>0</HiddenSlides>
  <MMClips>0</MMClips>
  <ScaleCrop>false</ScaleCrop>
  <HeadingPairs>
    <vt:vector size="6" baseType="variant">
      <vt:variant>
        <vt:lpstr>Fonts Used</vt:lpstr>
      </vt:variant>
      <vt:variant>
        <vt:i4>5</vt:i4>
      </vt:variant>
      <vt:variant>
        <vt:lpstr>Theme</vt:lpstr>
      </vt:variant>
      <vt:variant>
        <vt:i4>4</vt:i4>
      </vt:variant>
      <vt:variant>
        <vt:lpstr>Slide Titles</vt:lpstr>
      </vt:variant>
      <vt:variant>
        <vt:i4>10</vt:i4>
      </vt:variant>
    </vt:vector>
  </HeadingPairs>
  <TitlesOfParts>
    <vt:vector size="19" baseType="lpstr">
      <vt:lpstr>Arial</vt:lpstr>
      <vt:lpstr>Calibri</vt:lpstr>
      <vt:lpstr>Calibri Light</vt:lpstr>
      <vt:lpstr>Wingdings</vt:lpstr>
      <vt:lpstr>Wingdings 3</vt:lpstr>
      <vt:lpstr>USACE_FY15</vt:lpstr>
      <vt:lpstr>Custom Design</vt:lpstr>
      <vt:lpstr>1_Custom Design</vt:lpstr>
      <vt:lpstr>Office Theme</vt:lpstr>
      <vt:lpstr>HEC-HMS  Meteorologic Models: Evapotranspiration</vt:lpstr>
      <vt:lpstr>Role of Evapotranspiration</vt:lpstr>
      <vt:lpstr>ET Modeling Requirements</vt:lpstr>
      <vt:lpstr>Simple Canopy Settings</vt:lpstr>
      <vt:lpstr>ET Impact</vt:lpstr>
      <vt:lpstr>HMS – a spectrum of ET methods</vt:lpstr>
      <vt:lpstr>Calibration Considerations</vt:lpstr>
      <vt:lpstr>Dynamic Canopy</vt:lpstr>
      <vt:lpstr>Takeaways</vt:lpstr>
      <vt:lpstr>HEC-HMS  Meteorologic Models: Evapotranspiration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HEC-HMS  Meteorologic Models Evapotranspiration &amp; Snow</dc:title>
  <dc:creator>Moe, Emily L CIV USARMY CEMVP (USA)</dc:creator>
  <cp:lastModifiedBy>Karlovits, Gregory S CIV USARMY CEIWR-HEC (US)</cp:lastModifiedBy>
  <cp:revision>79</cp:revision>
  <dcterms:created xsi:type="dcterms:W3CDTF">2020-12-22T17:58:45Z</dcterms:created>
  <dcterms:modified xsi:type="dcterms:W3CDTF">2021-01-19T18:45:32Z</dcterms:modified>
</cp:coreProperties>
</file>