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258" r:id="rId3"/>
    <p:sldId id="289" r:id="rId4"/>
    <p:sldId id="290" r:id="rId5"/>
    <p:sldId id="260" r:id="rId6"/>
    <p:sldId id="259" r:id="rId7"/>
    <p:sldId id="291" r:id="rId8"/>
    <p:sldId id="315"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81685" autoAdjust="0"/>
  </p:normalViewPr>
  <p:slideViewPr>
    <p:cSldViewPr>
      <p:cViewPr varScale="1">
        <p:scale>
          <a:sx n="69" d="100"/>
          <a:sy n="69" d="100"/>
        </p:scale>
        <p:origin x="1716"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31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pPr/>
              <a:t>2/1/2021</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2884BC3-5FC2-400F-9CF4-E3D2CF087CA6}" type="datetimeFigureOut">
              <a:rPr lang="en-US" smtClean="0"/>
              <a:pPr/>
              <a:t>2/1/2021</a:t>
            </a:fld>
            <a:endParaRPr lang="en-US"/>
          </a:p>
        </p:txBody>
      </p:sp>
      <p:sp>
        <p:nvSpPr>
          <p:cNvPr id="4" name="Slide Image Placeholder 3"/>
          <p:cNvSpPr>
            <a:spLocks noGrp="1" noRot="1" noChangeAspect="1"/>
          </p:cNvSpPr>
          <p:nvPr>
            <p:ph type="sldImg" idx="2"/>
          </p:nvPr>
        </p:nvSpPr>
        <p:spPr>
          <a:xfrm>
            <a:off x="808038" y="557213"/>
            <a:ext cx="5346700" cy="401002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I'm going to introduce loss methods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lecture is part one within a series of lectures devoted to simulating losses and excess precipitation within HEC-HMS.</a:t>
            </a:r>
          </a:p>
          <a:p>
            <a:endParaRPr lang="en-US" dirty="0"/>
          </a:p>
        </p:txBody>
      </p:sp>
    </p:spTree>
    <p:extLst>
      <p:ext uri="{BB962C8B-B14F-4D97-AF65-F5344CB8AC3E}">
        <p14:creationId xmlns:p14="http://schemas.microsoft.com/office/powerpoint/2010/main" val="141245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809625" y="558800"/>
            <a:ext cx="5345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3</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809625" y="558800"/>
            <a:ext cx="5345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4</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(click to animate).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or these layers becomes excess precipitation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we introduced loss simulation within HEC-HMS</a:t>
            </a:r>
          </a:p>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Within the next two videos in this series, we’ll look more closely at how canopy, surface, and infiltration processes are simulated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t>Thanks for tuning in!</a:t>
            </a:r>
          </a:p>
        </p:txBody>
      </p:sp>
      <p:sp>
        <p:nvSpPr>
          <p:cNvPr id="5" name="Slide Image Placeholder 4"/>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4651634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629400"/>
            <a:ext cx="2895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r>
              <a:rPr lang="en-US" dirty="0"/>
              <a:t>Hydrologic Engineering Center</a:t>
            </a:r>
          </a:p>
        </p:txBody>
      </p:sp>
      <p:sp>
        <p:nvSpPr>
          <p:cNvPr id="6" name="Slide Number Placeholder 5"/>
          <p:cNvSpPr>
            <a:spLocks noGrp="1"/>
          </p:cNvSpPr>
          <p:nvPr>
            <p:ph type="sldNum" sz="quarter" idx="12"/>
          </p:nvPr>
        </p:nvSpPr>
        <p:spPr>
          <a:xfrm>
            <a:off x="6982264" y="6629400"/>
            <a:ext cx="2133600" cy="200464"/>
          </a:xfrm>
        </p:spPr>
        <p:txBody>
          <a:bodyPr/>
          <a:lstStyle>
            <a:lvl1pPr>
              <a:defRPr sz="800">
                <a:solidFill>
                  <a:schemeClr val="tx1"/>
                </a:solidFill>
                <a:latin typeface="Arial" panose="020B0604020202020204" pitchFamily="34" charset="0"/>
                <a:cs typeface="Arial"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able Placeholder 2"/>
          <p:cNvSpPr>
            <a:spLocks noGrp="1"/>
          </p:cNvSpPr>
          <p:nvPr>
            <p:ph type="tbl" idx="1"/>
          </p:nvPr>
        </p:nvSpPr>
        <p:spPr>
          <a:xfrm>
            <a:off x="1143001" y="1980640"/>
            <a:ext cx="7772977" cy="4115360"/>
          </a:xfrm>
        </p:spPr>
        <p:txBody>
          <a:bodyPr/>
          <a:lstStyle/>
          <a:p>
            <a:pPr lvl="0"/>
            <a:endParaRPr lang="en-US" noProof="0"/>
          </a:p>
        </p:txBody>
      </p:sp>
      <p:sp>
        <p:nvSpPr>
          <p:cNvPr id="4" name="Rectangle 36"/>
          <p:cNvSpPr>
            <a:spLocks noGrp="1" noChangeArrowheads="1"/>
          </p:cNvSpPr>
          <p:nvPr>
            <p:ph type="dt" sz="half" idx="10"/>
          </p:nvPr>
        </p:nvSpPr>
        <p:spPr>
          <a:xfrm>
            <a:off x="1143000" y="6248400"/>
            <a:ext cx="1905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1"/>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Introduction to Loss Methods within HEC-HMS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3" name="Rectangle 4"/>
          <p:cNvSpPr>
            <a:spLocks noGrp="1" noChangeArrowheads="1"/>
          </p:cNvSpPr>
          <p:nvPr>
            <p:ph idx="1"/>
          </p:nvPr>
        </p:nvSpPr>
        <p:spPr>
          <a:xfrm>
            <a:off x="609600" y="1905000"/>
            <a:ext cx="8077200" cy="4114800"/>
          </a:xfrm>
        </p:spPr>
        <p:txBody>
          <a:bodyPr>
            <a:normAutofit/>
          </a:bodyPr>
          <a:lstStyle/>
          <a:p>
            <a:pPr>
              <a:lnSpc>
                <a:spcPct val="90000"/>
              </a:lnSpc>
            </a:pPr>
            <a:r>
              <a:rPr lang="en-US" sz="2800" dirty="0"/>
              <a:t>Provide an overview of the hydrologic cycle.</a:t>
            </a:r>
          </a:p>
          <a:p>
            <a:pPr>
              <a:lnSpc>
                <a:spcPct val="90000"/>
              </a:lnSpc>
            </a:pPr>
            <a:r>
              <a:rPr lang="en-US" sz="2800" dirty="0"/>
              <a:t>Discuss how the hydrologic cycle is represented within HEC-HMS.</a:t>
            </a:r>
          </a:p>
          <a:p>
            <a:pPr>
              <a:lnSpc>
                <a:spcPct val="90000"/>
              </a:lnSpc>
            </a:pPr>
            <a:r>
              <a:rPr lang="en-US" sz="2800" dirty="0"/>
              <a:t>Describe how losses are simulated within HEC-HMS.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a:t>Runoff Process – Hydrologic Cycle</a:t>
            </a:r>
          </a:p>
        </p:txBody>
      </p:sp>
      <p:graphicFrame>
        <p:nvGraphicFramePr>
          <p:cNvPr id="2050" name="Object 2"/>
          <p:cNvGraphicFramePr>
            <a:graphicFrameLocks noChangeAspect="1"/>
          </p:cNvGraphicFramePr>
          <p:nvPr/>
        </p:nvGraphicFramePr>
        <p:xfrm>
          <a:off x="762000" y="1905000"/>
          <a:ext cx="7620000" cy="4330700"/>
        </p:xfrm>
        <a:graphic>
          <a:graphicData uri="http://schemas.openxmlformats.org/presentationml/2006/ole">
            <mc:AlternateContent xmlns:mc="http://schemas.openxmlformats.org/markup-compatibility/2006">
              <mc:Choice xmlns:v="urn:schemas-microsoft-com:vml" Requires="v">
                <p:oleObj spid="_x0000_s230459" name="Drawing" r:id="rId4" imgW="9505800" imgH="6943680" progId="">
                  <p:embed/>
                </p:oleObj>
              </mc:Choice>
              <mc:Fallback>
                <p:oleObj name="Drawing" r:id="rId4" imgW="9505800" imgH="694368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905000"/>
                        <a:ext cx="7620000" cy="43307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3" name="Footer Placeholder 4"/>
          <p:cNvSpPr>
            <a:spLocks noGrp="1"/>
          </p:cNvSpPr>
          <p:nvPr>
            <p:ph type="ftr" sz="quarter" idx="11"/>
          </p:nvPr>
        </p:nvSpPr>
        <p:spPr>
          <a:noFill/>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a:t>Runoff Process – HEC-HMS</a:t>
            </a:r>
          </a:p>
        </p:txBody>
      </p:sp>
      <p:pic>
        <p:nvPicPr>
          <p:cNvPr id="7172" name="Picture 6"/>
          <p:cNvPicPr>
            <a:picLocks noChangeAspect="1" noChangeArrowheads="1"/>
          </p:cNvPicPr>
          <p:nvPr/>
        </p:nvPicPr>
        <p:blipFill>
          <a:blip r:embed="rId3" cstate="print"/>
          <a:srcRect/>
          <a:stretch>
            <a:fillRect/>
          </a:stretch>
        </p:blipFill>
        <p:spPr bwMode="auto">
          <a:xfrm>
            <a:off x="914400" y="1752600"/>
            <a:ext cx="7391400" cy="4713288"/>
          </a:xfrm>
          <a:prstGeom prst="rect">
            <a:avLst/>
          </a:prstGeom>
          <a:noFill/>
          <a:ln w="9525" algn="ctr">
            <a:noFill/>
            <a:miter lim="800000"/>
            <a:headEnd/>
            <a:tailEnd/>
          </a:ln>
        </p:spPr>
      </p:pic>
      <p:sp>
        <p:nvSpPr>
          <p:cNvPr id="7174" name="Footer Placeholder 4"/>
          <p:cNvSpPr>
            <a:spLocks noGrp="1"/>
          </p:cNvSpPr>
          <p:nvPr>
            <p:ph type="ftr" sz="quarter" idx="11"/>
          </p:nvPr>
        </p:nvSpPr>
        <p:spPr>
          <a:noFill/>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1219200" y="182880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noFill/>
        </p:spPr>
        <p:txBody>
          <a:bodyPr/>
          <a:lstStyle/>
          <a:p>
            <a:pPr eaLnBrk="1" hangingPunct="1"/>
            <a:r>
              <a:rPr lang="en-US"/>
              <a:t>Hydrograph Components</a:t>
            </a:r>
          </a:p>
        </p:txBody>
      </p:sp>
      <p:sp>
        <p:nvSpPr>
          <p:cNvPr id="17413"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Arial" charset="0"/>
              </a:rPr>
              <a:pPr/>
              <a:t>5</a:t>
            </a:fld>
            <a:endParaRPr lang="en-US">
              <a:latin typeface="Arial" charset="0"/>
            </a:endParaRPr>
          </a:p>
        </p:txBody>
      </p:sp>
      <p:sp>
        <p:nvSpPr>
          <p:cNvPr id="2" name="Rectangle 1">
            <a:extLst>
              <a:ext uri="{FF2B5EF4-FFF2-40B4-BE49-F238E27FC236}">
                <a16:creationId xmlns:a16="http://schemas.microsoft.com/office/drawing/2014/main" id="{BE69080E-2F75-4871-8699-5E5A86C61C93}"/>
              </a:ext>
            </a:extLst>
          </p:cNvPr>
          <p:cNvSpPr/>
          <p:nvPr/>
        </p:nvSpPr>
        <p:spPr>
          <a:xfrm>
            <a:off x="1219200" y="3352800"/>
            <a:ext cx="3048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93EBC68-9994-4FC8-86E3-75E6B49F4ED5}"/>
              </a:ext>
            </a:extLst>
          </p:cNvPr>
          <p:cNvSpPr/>
          <p:nvPr/>
        </p:nvSpPr>
        <p:spPr>
          <a:xfrm>
            <a:off x="1524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3DB6188-E6A2-44E1-A493-5F9CA86B2861}"/>
              </a:ext>
            </a:extLst>
          </p:cNvPr>
          <p:cNvSpPr/>
          <p:nvPr/>
        </p:nvSpPr>
        <p:spPr>
          <a:xfrm>
            <a:off x="1811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Shape 2">
            <a:extLst>
              <a:ext uri="{FF2B5EF4-FFF2-40B4-BE49-F238E27FC236}">
                <a16:creationId xmlns:a16="http://schemas.microsoft.com/office/drawing/2014/main" id="{EAA79AF6-8C7C-414D-9F31-7E6B37C3BDCD}"/>
              </a:ext>
            </a:extLst>
          </p:cNvPr>
          <p:cNvSpPr/>
          <p:nvPr/>
        </p:nvSpPr>
        <p:spPr>
          <a:xfrm>
            <a:off x="2800952" y="241594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8136" y="1046872"/>
            <a:ext cx="9087728" cy="858128"/>
          </a:xfrm>
        </p:spPr>
        <p:txBody>
          <a:bodyPr>
            <a:normAutofit fontScale="90000"/>
          </a:bodyPr>
          <a:lstStyle/>
          <a:p>
            <a:pPr eaLnBrk="1" hangingPunct="1"/>
            <a:r>
              <a:rPr lang="en-US" dirty="0"/>
              <a:t>Computing Runoff Volumes with HEC-HMS</a:t>
            </a:r>
          </a:p>
        </p:txBody>
      </p:sp>
      <p:sp>
        <p:nvSpPr>
          <p:cNvPr id="16388" name="Footer Placeholder 30"/>
          <p:cNvSpPr>
            <a:spLocks noGrp="1"/>
          </p:cNvSpPr>
          <p:nvPr>
            <p:ph type="ftr" sz="quarter" idx="11"/>
          </p:nvPr>
        </p:nvSpPr>
        <p:spPr>
          <a:noFill/>
        </p:spPr>
        <p:txBody>
          <a:bodyPr/>
          <a:lstStyle/>
          <a:p>
            <a:r>
              <a:rPr lang="en-US">
                <a:latin typeface="Arial" charset="0"/>
              </a:rPr>
              <a:t>Hydrologic Engineering Center</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6</a:t>
            </a:fld>
            <a:endParaRPr lang="en-US">
              <a:latin typeface="Arial" charset="0"/>
            </a:endParaRPr>
          </a:p>
        </p:txBody>
      </p:sp>
      <p:grpSp>
        <p:nvGrpSpPr>
          <p:cNvPr id="2" name="Group 39"/>
          <p:cNvGrpSpPr>
            <a:grpSpLocks/>
          </p:cNvGrpSpPr>
          <p:nvPr/>
        </p:nvGrpSpPr>
        <p:grpSpPr bwMode="auto">
          <a:xfrm>
            <a:off x="990600" y="2819400"/>
            <a:ext cx="7092950" cy="2809875"/>
            <a:chOff x="288" y="1392"/>
            <a:chExt cx="4915" cy="2006"/>
          </a:xfrm>
        </p:grpSpPr>
        <p:sp>
          <p:nvSpPr>
            <p:cNvPr id="16390" name="Rectangle 40"/>
            <p:cNvSpPr>
              <a:spLocks noChangeArrowheads="1"/>
            </p:cNvSpPr>
            <p:nvPr/>
          </p:nvSpPr>
          <p:spPr bwMode="auto">
            <a:xfrm>
              <a:off x="2119" y="1428"/>
              <a:ext cx="1041"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391" name="Rectangle 41"/>
            <p:cNvSpPr>
              <a:spLocks noChangeArrowheads="1"/>
            </p:cNvSpPr>
            <p:nvPr/>
          </p:nvSpPr>
          <p:spPr bwMode="auto">
            <a:xfrm>
              <a:off x="4475" y="1967"/>
              <a:ext cx="728" cy="494"/>
            </a:xfrm>
            <a:prstGeom prst="rect">
              <a:avLst/>
            </a:prstGeom>
            <a:noFill/>
            <a:ln w="9525">
              <a:noFill/>
              <a:miter lim="800000"/>
              <a:headEnd/>
              <a:tailEnd/>
            </a:ln>
          </p:spPr>
          <p:txBody>
            <a:bodyPr lIns="0" tIns="0" rIns="0" bIns="0">
              <a:spAutoFit/>
            </a:bodyPr>
            <a:lstStyle/>
            <a:p>
              <a:pPr algn="ctr"/>
              <a:r>
                <a:rPr lang="en-US" sz="1500" dirty="0">
                  <a:solidFill>
                    <a:schemeClr val="tx1"/>
                  </a:solidFill>
                </a:rPr>
                <a:t>Interflow    +            Baseflow</a:t>
              </a:r>
              <a:endParaRPr lang="en-US" dirty="0">
                <a:solidFill>
                  <a:schemeClr val="tx1"/>
                </a:solidFill>
              </a:endParaRPr>
            </a:p>
          </p:txBody>
        </p:sp>
        <p:sp>
          <p:nvSpPr>
            <p:cNvPr id="16392" name="Rectangle 42"/>
            <p:cNvSpPr>
              <a:spLocks noChangeArrowheads="1"/>
            </p:cNvSpPr>
            <p:nvPr/>
          </p:nvSpPr>
          <p:spPr bwMode="auto">
            <a:xfrm>
              <a:off x="288" y="1416"/>
              <a:ext cx="1041"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393" name="Rectangle 43"/>
            <p:cNvSpPr>
              <a:spLocks noChangeArrowheads="1"/>
            </p:cNvSpPr>
            <p:nvPr/>
          </p:nvSpPr>
          <p:spPr bwMode="auto">
            <a:xfrm>
              <a:off x="312" y="1593"/>
              <a:ext cx="1014" cy="165"/>
            </a:xfrm>
            <a:prstGeom prst="rect">
              <a:avLst/>
            </a:prstGeom>
            <a:noFill/>
            <a:ln w="9525">
              <a:noFill/>
              <a:miter lim="800000"/>
              <a:headEnd/>
              <a:tailEnd/>
            </a:ln>
          </p:spPr>
          <p:txBody>
            <a:bodyPr lIns="0" tIns="0" rIns="0" bIns="0">
              <a:spAutoFit/>
            </a:bodyPr>
            <a:lstStyle/>
            <a:p>
              <a:pPr algn="ctr"/>
              <a:r>
                <a:rPr lang="en-US" sz="1500" dirty="0">
                  <a:solidFill>
                    <a:schemeClr val="tx1"/>
                  </a:solidFill>
                </a:rPr>
                <a:t>Precipitation</a:t>
              </a:r>
              <a:endParaRPr lang="en-US" dirty="0">
                <a:solidFill>
                  <a:schemeClr val="tx1"/>
                </a:solidFill>
              </a:endParaRPr>
            </a:p>
          </p:txBody>
        </p:sp>
        <p:sp>
          <p:nvSpPr>
            <p:cNvPr id="16395" name="Rectangle 45"/>
            <p:cNvSpPr>
              <a:spLocks noChangeArrowheads="1"/>
            </p:cNvSpPr>
            <p:nvPr/>
          </p:nvSpPr>
          <p:spPr bwMode="auto">
            <a:xfrm>
              <a:off x="2122" y="1468"/>
              <a:ext cx="1032" cy="165"/>
            </a:xfrm>
            <a:prstGeom prst="rect">
              <a:avLst/>
            </a:prstGeom>
            <a:noFill/>
            <a:ln w="9525">
              <a:noFill/>
              <a:miter lim="800000"/>
              <a:headEnd/>
              <a:tailEnd/>
            </a:ln>
          </p:spPr>
          <p:txBody>
            <a:bodyPr lIns="0" tIns="0" rIns="0" bIns="0">
              <a:spAutoFit/>
            </a:bodyPr>
            <a:lstStyle/>
            <a:p>
              <a:pPr algn="ctr"/>
              <a:r>
                <a:rPr lang="en-US" sz="1500">
                  <a:solidFill>
                    <a:schemeClr val="tx1"/>
                  </a:solidFill>
                </a:rPr>
                <a:t>Loss</a:t>
              </a:r>
              <a:endParaRPr lang="en-US">
                <a:solidFill>
                  <a:schemeClr val="tx1"/>
                </a:solidFill>
              </a:endParaRPr>
            </a:p>
          </p:txBody>
        </p:sp>
        <p:sp>
          <p:nvSpPr>
            <p:cNvPr id="16396" name="Rectangle 46"/>
            <p:cNvSpPr>
              <a:spLocks noChangeArrowheads="1"/>
            </p:cNvSpPr>
            <p:nvPr/>
          </p:nvSpPr>
          <p:spPr bwMode="auto">
            <a:xfrm>
              <a:off x="2123" y="1663"/>
              <a:ext cx="1037" cy="165"/>
            </a:xfrm>
            <a:prstGeom prst="rect">
              <a:avLst/>
            </a:prstGeom>
            <a:noFill/>
            <a:ln w="9525">
              <a:noFill/>
              <a:miter lim="800000"/>
              <a:headEnd/>
              <a:tailEnd/>
            </a:ln>
          </p:spPr>
          <p:txBody>
            <a:bodyPr lIns="0" tIns="0" rIns="0" bIns="0">
              <a:spAutoFit/>
            </a:bodyPr>
            <a:lstStyle/>
            <a:p>
              <a:pPr algn="ctr"/>
              <a:r>
                <a:rPr lang="en-US" sz="1500">
                  <a:solidFill>
                    <a:schemeClr val="tx1"/>
                  </a:solidFill>
                </a:rPr>
                <a:t>Computation</a:t>
              </a:r>
              <a:endParaRPr lang="en-US">
                <a:solidFill>
                  <a:schemeClr val="tx1"/>
                </a:solidFill>
              </a:endParaRPr>
            </a:p>
          </p:txBody>
        </p:sp>
        <p:sp>
          <p:nvSpPr>
            <p:cNvPr id="16397" name="Rectangle 47"/>
            <p:cNvSpPr>
              <a:spLocks noChangeArrowheads="1"/>
            </p:cNvSpPr>
            <p:nvPr/>
          </p:nvSpPr>
          <p:spPr bwMode="auto">
            <a:xfrm>
              <a:off x="3996" y="1392"/>
              <a:ext cx="1066"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398" name="Rectangle 48"/>
            <p:cNvSpPr>
              <a:spLocks noChangeArrowheads="1"/>
            </p:cNvSpPr>
            <p:nvPr/>
          </p:nvSpPr>
          <p:spPr bwMode="auto">
            <a:xfrm>
              <a:off x="4376" y="1417"/>
              <a:ext cx="461" cy="165"/>
            </a:xfrm>
            <a:prstGeom prst="rect">
              <a:avLst/>
            </a:prstGeom>
            <a:noFill/>
            <a:ln w="9525">
              <a:noFill/>
              <a:miter lim="800000"/>
              <a:headEnd/>
              <a:tailEnd/>
            </a:ln>
          </p:spPr>
          <p:txBody>
            <a:bodyPr wrap="none" lIns="0" tIns="0" rIns="0" bIns="0">
              <a:spAutoFit/>
            </a:bodyPr>
            <a:lstStyle/>
            <a:p>
              <a:r>
                <a:rPr lang="en-US" sz="1500" dirty="0">
                  <a:solidFill>
                    <a:schemeClr val="tx1"/>
                  </a:solidFill>
                </a:rPr>
                <a:t>Excess</a:t>
              </a:r>
              <a:endParaRPr lang="en-US" dirty="0">
                <a:solidFill>
                  <a:schemeClr val="tx1"/>
                </a:solidFill>
              </a:endParaRPr>
            </a:p>
          </p:txBody>
        </p:sp>
        <p:sp>
          <p:nvSpPr>
            <p:cNvPr id="16399" name="Rectangle 49"/>
            <p:cNvSpPr>
              <a:spLocks noChangeArrowheads="1"/>
            </p:cNvSpPr>
            <p:nvPr/>
          </p:nvSpPr>
          <p:spPr bwMode="auto">
            <a:xfrm>
              <a:off x="4196" y="1577"/>
              <a:ext cx="806" cy="165"/>
            </a:xfrm>
            <a:prstGeom prst="rect">
              <a:avLst/>
            </a:prstGeom>
            <a:noFill/>
            <a:ln w="9525">
              <a:noFill/>
              <a:miter lim="800000"/>
              <a:headEnd/>
              <a:tailEnd/>
            </a:ln>
          </p:spPr>
          <p:txBody>
            <a:bodyPr wrap="none" lIns="0" tIns="0" rIns="0" bIns="0">
              <a:spAutoFit/>
            </a:bodyPr>
            <a:lstStyle/>
            <a:p>
              <a:r>
                <a:rPr lang="en-US" sz="1500" dirty="0">
                  <a:solidFill>
                    <a:schemeClr val="tx1"/>
                  </a:solidFill>
                </a:rPr>
                <a:t>Precipitation</a:t>
              </a:r>
              <a:endParaRPr lang="en-US" dirty="0">
                <a:solidFill>
                  <a:schemeClr val="tx1"/>
                </a:solidFill>
              </a:endParaRPr>
            </a:p>
          </p:txBody>
        </p:sp>
        <p:sp>
          <p:nvSpPr>
            <p:cNvPr id="16400" name="Rectangle 50"/>
            <p:cNvSpPr>
              <a:spLocks noChangeArrowheads="1"/>
            </p:cNvSpPr>
            <p:nvPr/>
          </p:nvSpPr>
          <p:spPr bwMode="auto">
            <a:xfrm>
              <a:off x="4143" y="1724"/>
              <a:ext cx="970" cy="165"/>
            </a:xfrm>
            <a:prstGeom prst="rect">
              <a:avLst/>
            </a:prstGeom>
            <a:noFill/>
            <a:ln w="9525">
              <a:noFill/>
              <a:miter lim="800000"/>
              <a:headEnd/>
              <a:tailEnd/>
            </a:ln>
          </p:spPr>
          <p:txBody>
            <a:bodyPr wrap="none" lIns="0" tIns="0" rIns="0" bIns="0">
              <a:spAutoFit/>
            </a:bodyPr>
            <a:lstStyle/>
            <a:p>
              <a:r>
                <a:rPr lang="en-US" sz="1500" dirty="0">
                  <a:solidFill>
                    <a:schemeClr val="tx1"/>
                  </a:solidFill>
                </a:rPr>
                <a:t>Transformation</a:t>
              </a:r>
              <a:endParaRPr lang="en-US" dirty="0">
                <a:solidFill>
                  <a:schemeClr val="tx1"/>
                </a:solidFill>
              </a:endParaRPr>
            </a:p>
          </p:txBody>
        </p:sp>
        <p:sp>
          <p:nvSpPr>
            <p:cNvPr id="16401" name="Rectangle 51"/>
            <p:cNvSpPr>
              <a:spLocks noChangeArrowheads="1"/>
            </p:cNvSpPr>
            <p:nvPr/>
          </p:nvSpPr>
          <p:spPr bwMode="auto">
            <a:xfrm>
              <a:off x="4032" y="2867"/>
              <a:ext cx="1042"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402" name="Rectangle 52"/>
            <p:cNvSpPr>
              <a:spLocks noChangeArrowheads="1"/>
            </p:cNvSpPr>
            <p:nvPr/>
          </p:nvSpPr>
          <p:spPr bwMode="auto">
            <a:xfrm>
              <a:off x="4053" y="2932"/>
              <a:ext cx="1007" cy="165"/>
            </a:xfrm>
            <a:prstGeom prst="rect">
              <a:avLst/>
            </a:prstGeom>
            <a:noFill/>
            <a:ln w="9525">
              <a:noFill/>
              <a:miter lim="800000"/>
              <a:headEnd/>
              <a:tailEnd/>
            </a:ln>
          </p:spPr>
          <p:txBody>
            <a:bodyPr lIns="0" tIns="0" rIns="0" bIns="0">
              <a:spAutoFit/>
            </a:bodyPr>
            <a:lstStyle/>
            <a:p>
              <a:pPr algn="ctr"/>
              <a:r>
                <a:rPr lang="en-US" sz="1500">
                  <a:solidFill>
                    <a:schemeClr val="tx1"/>
                  </a:solidFill>
                </a:rPr>
                <a:t>Total Subbasin</a:t>
              </a:r>
              <a:endParaRPr lang="en-US">
                <a:solidFill>
                  <a:schemeClr val="tx1"/>
                </a:solidFill>
              </a:endParaRPr>
            </a:p>
          </p:txBody>
        </p:sp>
        <p:sp>
          <p:nvSpPr>
            <p:cNvPr id="16403" name="Rectangle 53"/>
            <p:cNvSpPr>
              <a:spLocks noChangeArrowheads="1"/>
            </p:cNvSpPr>
            <p:nvPr/>
          </p:nvSpPr>
          <p:spPr bwMode="auto">
            <a:xfrm>
              <a:off x="4048" y="3123"/>
              <a:ext cx="1002" cy="165"/>
            </a:xfrm>
            <a:prstGeom prst="rect">
              <a:avLst/>
            </a:prstGeom>
            <a:noFill/>
            <a:ln w="9525">
              <a:noFill/>
              <a:miter lim="800000"/>
              <a:headEnd/>
              <a:tailEnd/>
            </a:ln>
          </p:spPr>
          <p:txBody>
            <a:bodyPr lIns="0" tIns="0" rIns="0" bIns="0">
              <a:spAutoFit/>
            </a:bodyPr>
            <a:lstStyle/>
            <a:p>
              <a:pPr algn="ctr"/>
              <a:r>
                <a:rPr lang="en-US" sz="1500">
                  <a:solidFill>
                    <a:schemeClr val="tx1"/>
                  </a:solidFill>
                </a:rPr>
                <a:t>Runoff</a:t>
              </a:r>
              <a:endParaRPr lang="en-US">
                <a:solidFill>
                  <a:schemeClr val="tx1"/>
                </a:solidFill>
              </a:endParaRPr>
            </a:p>
          </p:txBody>
        </p:sp>
        <p:sp>
          <p:nvSpPr>
            <p:cNvPr id="16404" name="Rectangle 54"/>
            <p:cNvSpPr>
              <a:spLocks noChangeArrowheads="1"/>
            </p:cNvSpPr>
            <p:nvPr/>
          </p:nvSpPr>
          <p:spPr bwMode="auto">
            <a:xfrm>
              <a:off x="2107" y="2879"/>
              <a:ext cx="1041"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405" name="Rectangle 55"/>
            <p:cNvSpPr>
              <a:spLocks noChangeArrowheads="1"/>
            </p:cNvSpPr>
            <p:nvPr/>
          </p:nvSpPr>
          <p:spPr bwMode="auto">
            <a:xfrm>
              <a:off x="2133" y="2938"/>
              <a:ext cx="996" cy="165"/>
            </a:xfrm>
            <a:prstGeom prst="rect">
              <a:avLst/>
            </a:prstGeom>
            <a:noFill/>
            <a:ln w="9525">
              <a:noFill/>
              <a:miter lim="800000"/>
              <a:headEnd/>
              <a:tailEnd/>
            </a:ln>
          </p:spPr>
          <p:txBody>
            <a:bodyPr lIns="0" tIns="0" rIns="0" bIns="0">
              <a:spAutoFit/>
            </a:bodyPr>
            <a:lstStyle/>
            <a:p>
              <a:pPr algn="ctr"/>
              <a:r>
                <a:rPr lang="en-US" sz="1500" dirty="0">
                  <a:solidFill>
                    <a:schemeClr val="tx1"/>
                  </a:solidFill>
                </a:rPr>
                <a:t>Channel</a:t>
              </a:r>
              <a:endParaRPr lang="en-US" dirty="0">
                <a:solidFill>
                  <a:schemeClr val="tx1"/>
                </a:solidFill>
              </a:endParaRPr>
            </a:p>
          </p:txBody>
        </p:sp>
        <p:sp>
          <p:nvSpPr>
            <p:cNvPr id="16406" name="Rectangle 56"/>
            <p:cNvSpPr>
              <a:spLocks noChangeArrowheads="1"/>
            </p:cNvSpPr>
            <p:nvPr/>
          </p:nvSpPr>
          <p:spPr bwMode="auto">
            <a:xfrm>
              <a:off x="2143" y="3121"/>
              <a:ext cx="1006" cy="165"/>
            </a:xfrm>
            <a:prstGeom prst="rect">
              <a:avLst/>
            </a:prstGeom>
            <a:noFill/>
            <a:ln w="9525">
              <a:noFill/>
              <a:miter lim="800000"/>
              <a:headEnd/>
              <a:tailEnd/>
            </a:ln>
          </p:spPr>
          <p:txBody>
            <a:bodyPr lIns="0" tIns="0" rIns="0" bIns="0">
              <a:spAutoFit/>
            </a:bodyPr>
            <a:lstStyle/>
            <a:p>
              <a:pPr algn="ctr"/>
              <a:r>
                <a:rPr lang="en-US" sz="1500">
                  <a:solidFill>
                    <a:schemeClr val="tx1"/>
                  </a:solidFill>
                </a:rPr>
                <a:t>Routing</a:t>
              </a:r>
              <a:endParaRPr lang="en-US">
                <a:solidFill>
                  <a:schemeClr val="tx1"/>
                </a:solidFill>
              </a:endParaRPr>
            </a:p>
          </p:txBody>
        </p:sp>
        <p:sp>
          <p:nvSpPr>
            <p:cNvPr id="16407" name="Rectangle 57"/>
            <p:cNvSpPr>
              <a:spLocks noChangeArrowheads="1"/>
            </p:cNvSpPr>
            <p:nvPr/>
          </p:nvSpPr>
          <p:spPr bwMode="auto">
            <a:xfrm>
              <a:off x="312" y="2879"/>
              <a:ext cx="1041" cy="519"/>
            </a:xfrm>
            <a:prstGeom prst="rect">
              <a:avLst/>
            </a:prstGeom>
            <a:noFill/>
            <a:ln w="38100">
              <a:solidFill>
                <a:schemeClr val="tx1"/>
              </a:solidFill>
              <a:miter lim="800000"/>
              <a:headEnd/>
              <a:tailEnd/>
            </a:ln>
          </p:spPr>
          <p:txBody>
            <a:bodyPr/>
            <a:lstStyle/>
            <a:p>
              <a:endParaRPr lang="en-US">
                <a:solidFill>
                  <a:schemeClr val="tx1"/>
                </a:solidFill>
              </a:endParaRPr>
            </a:p>
          </p:txBody>
        </p:sp>
        <p:sp>
          <p:nvSpPr>
            <p:cNvPr id="16408" name="Rectangle 58"/>
            <p:cNvSpPr>
              <a:spLocks noChangeArrowheads="1"/>
            </p:cNvSpPr>
            <p:nvPr/>
          </p:nvSpPr>
          <p:spPr bwMode="auto">
            <a:xfrm>
              <a:off x="328" y="2939"/>
              <a:ext cx="1017" cy="165"/>
            </a:xfrm>
            <a:prstGeom prst="rect">
              <a:avLst/>
            </a:prstGeom>
            <a:noFill/>
            <a:ln w="9525">
              <a:noFill/>
              <a:miter lim="800000"/>
              <a:headEnd/>
              <a:tailEnd/>
            </a:ln>
          </p:spPr>
          <p:txBody>
            <a:bodyPr lIns="0" tIns="0" rIns="0" bIns="0">
              <a:spAutoFit/>
            </a:bodyPr>
            <a:lstStyle/>
            <a:p>
              <a:pPr algn="ctr"/>
              <a:r>
                <a:rPr lang="en-US" sz="1500">
                  <a:solidFill>
                    <a:schemeClr val="tx1"/>
                  </a:solidFill>
                </a:rPr>
                <a:t>Outlet</a:t>
              </a:r>
              <a:endParaRPr lang="en-US">
                <a:solidFill>
                  <a:schemeClr val="tx1"/>
                </a:solidFill>
              </a:endParaRPr>
            </a:p>
          </p:txBody>
        </p:sp>
        <p:sp>
          <p:nvSpPr>
            <p:cNvPr id="16409" name="Rectangle 59"/>
            <p:cNvSpPr>
              <a:spLocks noChangeArrowheads="1"/>
            </p:cNvSpPr>
            <p:nvPr/>
          </p:nvSpPr>
          <p:spPr bwMode="auto">
            <a:xfrm>
              <a:off x="328" y="3126"/>
              <a:ext cx="1014" cy="165"/>
            </a:xfrm>
            <a:prstGeom prst="rect">
              <a:avLst/>
            </a:prstGeom>
            <a:noFill/>
            <a:ln w="9525">
              <a:noFill/>
              <a:miter lim="800000"/>
              <a:headEnd/>
              <a:tailEnd/>
            </a:ln>
          </p:spPr>
          <p:txBody>
            <a:bodyPr lIns="0" tIns="0" rIns="0" bIns="0">
              <a:spAutoFit/>
            </a:bodyPr>
            <a:lstStyle/>
            <a:p>
              <a:pPr algn="ctr"/>
              <a:r>
                <a:rPr lang="en-US" sz="1500">
                  <a:solidFill>
                    <a:schemeClr val="tx1"/>
                  </a:solidFill>
                </a:rPr>
                <a:t>Flow</a:t>
              </a:r>
              <a:endParaRPr lang="en-US">
                <a:solidFill>
                  <a:schemeClr val="tx1"/>
                </a:solidFill>
              </a:endParaRPr>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a:p>
          </p:txBody>
        </p:sp>
        <p:sp>
          <p:nvSpPr>
            <p:cNvPr id="16414" name="Freeform 64"/>
            <p:cNvSpPr>
              <a:spLocks/>
            </p:cNvSpPr>
            <p:nvPr/>
          </p:nvSpPr>
          <p:spPr bwMode="auto">
            <a:xfrm>
              <a:off x="4173" y="1976"/>
              <a:ext cx="260" cy="793"/>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a:p>
          </p:txBody>
        </p:sp>
        <p:sp>
          <p:nvSpPr>
            <p:cNvPr id="16415" name="Freeform 65"/>
            <p:cNvSpPr>
              <a:spLocks/>
            </p:cNvSpPr>
            <p:nvPr/>
          </p:nvSpPr>
          <p:spPr bwMode="auto">
            <a:xfrm>
              <a:off x="4696" y="2473"/>
              <a:ext cx="260" cy="312"/>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3630168" y="2871216"/>
            <a:ext cx="1502291" cy="726982"/>
          </a:xfrm>
          <a:prstGeom prst="rect">
            <a:avLst/>
          </a:prstGeom>
          <a:noFill/>
          <a:ln w="63500">
            <a:solidFill>
              <a:srgbClr val="FF0000"/>
            </a:solidFill>
            <a:miter lim="800000"/>
            <a:headEnd/>
            <a:tailEnd/>
          </a:ln>
        </p:spPr>
        <p:txBody>
          <a:bodyPr/>
          <a:lstStyle/>
          <a:p>
            <a:endParaRPr lang="en-US">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pPr eaLnBrk="1" hangingPunct="1"/>
            <a:r>
              <a:rPr lang="en-US" dirty="0"/>
              <a:t>Losses within HEC-HMS</a:t>
            </a:r>
          </a:p>
        </p:txBody>
      </p:sp>
      <p:sp>
        <p:nvSpPr>
          <p:cNvPr id="16388" name="Footer Placeholder 30"/>
          <p:cNvSpPr>
            <a:spLocks noGrp="1"/>
          </p:cNvSpPr>
          <p:nvPr>
            <p:ph type="ftr" sz="quarter" idx="11"/>
          </p:nvPr>
        </p:nvSpPr>
        <p:spPr>
          <a:noFill/>
        </p:spPr>
        <p:txBody>
          <a:bodyPr/>
          <a:lstStyle/>
          <a:p>
            <a:r>
              <a:rPr lang="en-US">
                <a:latin typeface="Arial" charset="0"/>
              </a:rPr>
              <a:t>Hydrologic Engineering Center</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Arial" charset="0"/>
              </a:rPr>
              <a:pPr/>
              <a:t>7</a:t>
            </a:fld>
            <a:endParaRPr lang="en-US">
              <a:latin typeface="Arial" charset="0"/>
            </a:endParaRPr>
          </a:p>
        </p:txBody>
      </p:sp>
      <p:sp>
        <p:nvSpPr>
          <p:cNvPr id="16390" name="Rectangle 40"/>
          <p:cNvSpPr>
            <a:spLocks noChangeArrowheads="1"/>
          </p:cNvSpPr>
          <p:nvPr/>
        </p:nvSpPr>
        <p:spPr bwMode="auto">
          <a:xfrm>
            <a:off x="609600" y="3643153"/>
            <a:ext cx="1502291" cy="726982"/>
          </a:xfrm>
          <a:prstGeom prst="rect">
            <a:avLst/>
          </a:prstGeom>
          <a:noFill/>
          <a:ln w="38100">
            <a:solidFill>
              <a:srgbClr val="FF0000"/>
            </a:solidFill>
            <a:miter lim="800000"/>
            <a:headEnd/>
            <a:tailEnd/>
          </a:ln>
        </p:spPr>
        <p:txBody>
          <a:bodyPr/>
          <a:lstStyle/>
          <a:p>
            <a:endParaRPr lang="en-US">
              <a:solidFill>
                <a:schemeClr val="tx1"/>
              </a:solidFill>
            </a:endParaRPr>
          </a:p>
        </p:txBody>
      </p:sp>
      <p:sp>
        <p:nvSpPr>
          <p:cNvPr id="16395" name="Rectangle 45"/>
          <p:cNvSpPr>
            <a:spLocks noChangeArrowheads="1"/>
          </p:cNvSpPr>
          <p:nvPr/>
        </p:nvSpPr>
        <p:spPr bwMode="auto">
          <a:xfrm>
            <a:off x="613930" y="3883679"/>
            <a:ext cx="1489303" cy="231121"/>
          </a:xfrm>
          <a:prstGeom prst="rect">
            <a:avLst/>
          </a:prstGeom>
          <a:noFill/>
          <a:ln w="9525">
            <a:noFill/>
            <a:miter lim="800000"/>
            <a:headEnd/>
            <a:tailEnd/>
          </a:ln>
        </p:spPr>
        <p:txBody>
          <a:bodyPr lIns="0" tIns="0" rIns="0" bIns="0">
            <a:spAutoFit/>
          </a:bodyPr>
          <a:lstStyle/>
          <a:p>
            <a:pPr algn="ctr"/>
            <a:r>
              <a:rPr lang="en-US" sz="1500" dirty="0">
                <a:solidFill>
                  <a:schemeClr val="tx1"/>
                </a:solidFill>
              </a:rPr>
              <a:t>Losses</a:t>
            </a:r>
            <a:endParaRPr lang="en-US" dirty="0">
              <a:solidFill>
                <a:schemeClr val="tx1"/>
              </a:solidFill>
            </a:endParaRPr>
          </a:p>
        </p:txBody>
      </p:sp>
      <p:sp>
        <p:nvSpPr>
          <p:cNvPr id="16397" name="Rectangle 47"/>
          <p:cNvSpPr>
            <a:spLocks noChangeArrowheads="1"/>
          </p:cNvSpPr>
          <p:nvPr/>
        </p:nvSpPr>
        <p:spPr bwMode="auto">
          <a:xfrm>
            <a:off x="3812423" y="3619135"/>
            <a:ext cx="1538369" cy="726982"/>
          </a:xfrm>
          <a:prstGeom prst="rect">
            <a:avLst/>
          </a:prstGeom>
          <a:noFill/>
          <a:ln w="38100">
            <a:solidFill>
              <a:schemeClr val="bg2">
                <a:lumMod val="50000"/>
              </a:schemeClr>
            </a:solidFill>
            <a:miter lim="800000"/>
            <a:headEnd/>
            <a:tailEnd/>
          </a:ln>
        </p:spPr>
        <p:txBody>
          <a:bodyPr/>
          <a:lstStyle/>
          <a:p>
            <a:endParaRPr lang="en-US">
              <a:solidFill>
                <a:schemeClr val="tx1"/>
              </a:solidFill>
            </a:endParaRPr>
          </a:p>
        </p:txBody>
      </p:sp>
      <p:sp>
        <p:nvSpPr>
          <p:cNvPr id="16398" name="Rectangle 48"/>
          <p:cNvSpPr>
            <a:spLocks noChangeArrowheads="1"/>
          </p:cNvSpPr>
          <p:nvPr/>
        </p:nvSpPr>
        <p:spPr bwMode="auto">
          <a:xfrm>
            <a:off x="3827586" y="3744388"/>
            <a:ext cx="1508042" cy="461665"/>
          </a:xfrm>
          <a:prstGeom prst="rect">
            <a:avLst/>
          </a:prstGeom>
          <a:noFill/>
          <a:ln w="9525">
            <a:noFill/>
            <a:miter lim="800000"/>
            <a:headEnd/>
            <a:tailEnd/>
          </a:ln>
        </p:spPr>
        <p:txBody>
          <a:bodyPr wrap="none" lIns="0" tIns="0" rIns="0" bIns="0">
            <a:spAutoFit/>
          </a:bodyPr>
          <a:lstStyle/>
          <a:p>
            <a:pPr algn="ctr"/>
            <a:r>
              <a:rPr lang="en-US" sz="1500" dirty="0">
                <a:solidFill>
                  <a:schemeClr val="tx1"/>
                </a:solidFill>
              </a:rPr>
              <a:t>Surface / </a:t>
            </a:r>
          </a:p>
          <a:p>
            <a:pPr algn="ctr"/>
            <a:r>
              <a:rPr lang="en-US" sz="1500" dirty="0">
                <a:solidFill>
                  <a:schemeClr val="tx1"/>
                </a:solidFill>
              </a:rPr>
              <a:t>Depression Storage</a:t>
            </a:r>
            <a:endParaRPr lang="en-US" dirty="0">
              <a:solidFill>
                <a:schemeClr val="tx1"/>
              </a:solidFill>
            </a:endParaRPr>
          </a:p>
        </p:txBody>
      </p:sp>
      <p:sp>
        <p:nvSpPr>
          <p:cNvPr id="16401" name="Rectangle 51"/>
          <p:cNvSpPr>
            <a:spLocks noChangeArrowheads="1"/>
          </p:cNvSpPr>
          <p:nvPr/>
        </p:nvSpPr>
        <p:spPr bwMode="auto">
          <a:xfrm>
            <a:off x="3848968" y="5067389"/>
            <a:ext cx="1503734" cy="726982"/>
          </a:xfrm>
          <a:prstGeom prst="rect">
            <a:avLst/>
          </a:prstGeom>
          <a:noFill/>
          <a:ln w="38100">
            <a:solidFill>
              <a:schemeClr val="accent6">
                <a:lumMod val="75000"/>
              </a:schemeClr>
            </a:solidFill>
            <a:miter lim="800000"/>
            <a:headEnd/>
            <a:tailEnd/>
          </a:ln>
        </p:spPr>
        <p:txBody>
          <a:bodyPr/>
          <a:lstStyle/>
          <a:p>
            <a:endParaRPr lang="en-US">
              <a:solidFill>
                <a:schemeClr val="tx1"/>
              </a:solidFill>
            </a:endParaRPr>
          </a:p>
        </p:txBody>
      </p:sp>
      <p:sp>
        <p:nvSpPr>
          <p:cNvPr id="16402" name="Rectangle 52"/>
          <p:cNvSpPr>
            <a:spLocks noChangeArrowheads="1"/>
          </p:cNvSpPr>
          <p:nvPr/>
        </p:nvSpPr>
        <p:spPr bwMode="auto">
          <a:xfrm>
            <a:off x="4042521" y="5200047"/>
            <a:ext cx="1208663" cy="461665"/>
          </a:xfrm>
          <a:prstGeom prst="rect">
            <a:avLst/>
          </a:prstGeom>
          <a:noFill/>
          <a:ln w="9525">
            <a:noFill/>
            <a:miter lim="800000"/>
            <a:headEnd/>
            <a:tailEnd/>
          </a:ln>
        </p:spPr>
        <p:txBody>
          <a:bodyPr wrap="square" lIns="0" tIns="0" rIns="0" bIns="0">
            <a:spAutoFit/>
          </a:bodyPr>
          <a:lstStyle/>
          <a:p>
            <a:pPr algn="ctr"/>
            <a:r>
              <a:rPr lang="en-US" sz="1500" dirty="0">
                <a:solidFill>
                  <a:schemeClr val="tx1"/>
                </a:solidFill>
              </a:rPr>
              <a:t>Infiltration / Soil Storage</a:t>
            </a:r>
            <a:endParaRPr lang="en-US" dirty="0">
              <a:solidFill>
                <a:schemeClr val="tx1"/>
              </a:solidFill>
            </a:endParaRPr>
          </a:p>
        </p:txBody>
      </p:sp>
      <p:sp>
        <p:nvSpPr>
          <p:cNvPr id="16404" name="Rectangle 54"/>
          <p:cNvSpPr>
            <a:spLocks noChangeArrowheads="1"/>
          </p:cNvSpPr>
          <p:nvPr/>
        </p:nvSpPr>
        <p:spPr bwMode="auto">
          <a:xfrm>
            <a:off x="3810000" y="2170881"/>
            <a:ext cx="1502291" cy="726982"/>
          </a:xfrm>
          <a:prstGeom prst="rect">
            <a:avLst/>
          </a:prstGeom>
          <a:noFill/>
          <a:ln w="38100">
            <a:solidFill>
              <a:srgbClr val="00B050"/>
            </a:solidFill>
            <a:miter lim="800000"/>
            <a:headEnd/>
            <a:tailEnd/>
          </a:ln>
        </p:spPr>
        <p:txBody>
          <a:bodyPr/>
          <a:lstStyle/>
          <a:p>
            <a:endParaRPr lang="en-US">
              <a:solidFill>
                <a:schemeClr val="tx1"/>
              </a:solidFill>
            </a:endParaRPr>
          </a:p>
        </p:txBody>
      </p:sp>
      <p:sp>
        <p:nvSpPr>
          <p:cNvPr id="16405" name="Rectangle 55"/>
          <p:cNvSpPr>
            <a:spLocks noChangeArrowheads="1"/>
          </p:cNvSpPr>
          <p:nvPr/>
        </p:nvSpPr>
        <p:spPr bwMode="auto">
          <a:xfrm>
            <a:off x="3848968" y="2303539"/>
            <a:ext cx="1437351" cy="461665"/>
          </a:xfrm>
          <a:prstGeom prst="rect">
            <a:avLst/>
          </a:prstGeom>
          <a:noFill/>
          <a:ln w="9525">
            <a:noFill/>
            <a:miter lim="800000"/>
            <a:headEnd/>
            <a:tailEnd/>
          </a:ln>
        </p:spPr>
        <p:txBody>
          <a:bodyPr lIns="0" tIns="0" rIns="0" bIns="0">
            <a:spAutoFit/>
          </a:bodyPr>
          <a:lstStyle/>
          <a:p>
            <a:pPr algn="ctr"/>
            <a:r>
              <a:rPr lang="en-US" sz="1500" dirty="0">
                <a:solidFill>
                  <a:schemeClr val="tx1"/>
                </a:solidFill>
              </a:rPr>
              <a:t>Interception / Canopy Storage</a:t>
            </a:r>
            <a:endParaRPr lang="en-US" dirty="0">
              <a:solidFill>
                <a:schemeClr val="tx1"/>
              </a:solidFill>
            </a:endParaRPr>
          </a:p>
        </p:txBody>
      </p:sp>
      <p:sp>
        <p:nvSpPr>
          <p:cNvPr id="16411" name="Freeform 61"/>
          <p:cNvSpPr>
            <a:spLocks/>
          </p:cNvSpPr>
          <p:nvPr/>
        </p:nvSpPr>
        <p:spPr bwMode="auto">
          <a:xfrm rot="10800000">
            <a:off x="6563319" y="4864613"/>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a:p>
        </p:txBody>
      </p:sp>
      <p:sp>
        <p:nvSpPr>
          <p:cNvPr id="16413" name="Freeform 63"/>
          <p:cNvSpPr>
            <a:spLocks/>
          </p:cNvSpPr>
          <p:nvPr/>
        </p:nvSpPr>
        <p:spPr bwMode="auto">
          <a:xfrm rot="16200000">
            <a:off x="7459212" y="3462881"/>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a:p>
        </p:txBody>
      </p:sp>
      <p:sp>
        <p:nvSpPr>
          <p:cNvPr id="3" name="Left Brace 2">
            <a:extLst>
              <a:ext uri="{FF2B5EF4-FFF2-40B4-BE49-F238E27FC236}">
                <a16:creationId xmlns:a16="http://schemas.microsoft.com/office/drawing/2014/main" id="{FFED292D-3D00-41E5-885A-22C2A544567A}"/>
              </a:ext>
            </a:extLst>
          </p:cNvPr>
          <p:cNvSpPr/>
          <p:nvPr/>
        </p:nvSpPr>
        <p:spPr>
          <a:xfrm>
            <a:off x="2915357"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7278300" y="4683218"/>
            <a:ext cx="1502291" cy="726982"/>
          </a:xfrm>
          <a:prstGeom prst="rect">
            <a:avLst/>
          </a:prstGeom>
          <a:noFill/>
          <a:ln w="38100">
            <a:solidFill>
              <a:srgbClr val="0070C0"/>
            </a:solidFill>
            <a:miter lim="800000"/>
            <a:headEnd/>
            <a:tailEnd/>
          </a:ln>
        </p:spPr>
        <p:txBody>
          <a:bodyPr/>
          <a:lstStyle/>
          <a:p>
            <a:endParaRPr lang="en-US">
              <a:solidFill>
                <a:schemeClr val="tx1"/>
              </a:solidFill>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7284795" y="4834146"/>
            <a:ext cx="1489303" cy="461665"/>
          </a:xfrm>
          <a:prstGeom prst="rect">
            <a:avLst/>
          </a:prstGeom>
          <a:noFill/>
          <a:ln w="9525">
            <a:noFill/>
            <a:miter lim="800000"/>
            <a:headEnd/>
            <a:tailEnd/>
          </a:ln>
        </p:spPr>
        <p:txBody>
          <a:bodyPr lIns="0" tIns="0" rIns="0" bIns="0">
            <a:spAutoFit/>
          </a:bodyPr>
          <a:lstStyle/>
          <a:p>
            <a:pPr algn="ctr"/>
            <a:r>
              <a:rPr lang="en-US" sz="1500" dirty="0">
                <a:solidFill>
                  <a:schemeClr val="tx1"/>
                </a:solidFill>
              </a:rPr>
              <a:t>Excess Precipitation</a:t>
            </a:r>
            <a:endParaRPr lang="en-US" dirty="0">
              <a:solidFill>
                <a:schemeClr val="tx1"/>
              </a:solidFill>
            </a:endParaRP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5887157" y="2194900"/>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7010400" y="2471491"/>
            <a:ext cx="1502291" cy="726982"/>
          </a:xfrm>
          <a:prstGeom prst="rect">
            <a:avLst/>
          </a:prstGeom>
          <a:noFill/>
          <a:ln w="38100">
            <a:solidFill>
              <a:schemeClr val="accent4"/>
            </a:solidFill>
            <a:miter lim="800000"/>
            <a:headEnd/>
            <a:tailEnd/>
          </a:ln>
        </p:spPr>
        <p:txBody>
          <a:bodyPr/>
          <a:lstStyle/>
          <a:p>
            <a:endParaRPr lang="en-US">
              <a:solidFill>
                <a:schemeClr val="tx1"/>
              </a:solidFill>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7014730" y="2712017"/>
            <a:ext cx="1489303" cy="231121"/>
          </a:xfrm>
          <a:prstGeom prst="rect">
            <a:avLst/>
          </a:prstGeom>
          <a:noFill/>
          <a:ln w="9525">
            <a:noFill/>
            <a:miter lim="800000"/>
            <a:headEnd/>
            <a:tailEnd/>
          </a:ln>
        </p:spPr>
        <p:txBody>
          <a:bodyPr lIns="0" tIns="0" rIns="0" bIns="0">
            <a:spAutoFit/>
          </a:bodyPr>
          <a:lstStyle/>
          <a:p>
            <a:pPr algn="ctr"/>
            <a:r>
              <a:rPr lang="en-US" sz="1500" dirty="0">
                <a:solidFill>
                  <a:schemeClr val="tx1"/>
                </a:solidFill>
              </a:rPr>
              <a:t>Evapotranspiration</a:t>
            </a:r>
            <a:endParaRPr lang="en-US" dirty="0">
              <a:solidFill>
                <a:schemeClr val="tx1"/>
              </a:solidFill>
            </a:endParaRPr>
          </a:p>
        </p:txBody>
      </p:sp>
    </p:spTree>
    <p:extLst>
      <p:ext uri="{BB962C8B-B14F-4D97-AF65-F5344CB8AC3E}">
        <p14:creationId xmlns:p14="http://schemas.microsoft.com/office/powerpoint/2010/main" val="27358964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Introduced loss simulation within HEC-HMS</a:t>
            </a:r>
          </a:p>
          <a:p>
            <a:pPr>
              <a:lnSpc>
                <a:spcPct val="90000"/>
              </a:lnSpc>
            </a:pPr>
            <a:r>
              <a:rPr lang="en-US" sz="2800" dirty="0"/>
              <a:t>Three different ways precipitation can be “lost” within HEC-HMS:</a:t>
            </a:r>
          </a:p>
          <a:p>
            <a:pPr lvl="1">
              <a:lnSpc>
                <a:spcPct val="90000"/>
              </a:lnSpc>
            </a:pPr>
            <a:r>
              <a:rPr lang="en-US" sz="2400" dirty="0"/>
              <a:t>Canopy</a:t>
            </a:r>
          </a:p>
          <a:p>
            <a:pPr lvl="1">
              <a:lnSpc>
                <a:spcPct val="90000"/>
              </a:lnSpc>
            </a:pPr>
            <a:r>
              <a:rPr lang="en-US" sz="2400" dirty="0"/>
              <a:t>Surface</a:t>
            </a:r>
          </a:p>
          <a:p>
            <a:pPr lvl="1">
              <a:lnSpc>
                <a:spcPct val="90000"/>
              </a:lnSpc>
            </a:pPr>
            <a:r>
              <a:rPr lang="en-US" sz="2400" dirty="0"/>
              <a:t>Infiltration</a:t>
            </a:r>
          </a:p>
          <a:p>
            <a:pPr>
              <a:lnSpc>
                <a:spcPct val="90000"/>
              </a:lnSpc>
            </a:pPr>
            <a:r>
              <a:rPr lang="en-US" sz="2800" dirty="0"/>
              <a:t>Next lectures will focus on the ways in which canopy, surface, and infiltration losses are represented in HEC-HMS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8</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10427</TotalTime>
  <Words>904</Words>
  <Application>Microsoft Office PowerPoint</Application>
  <PresentationFormat>On-screen Show (4:3)</PresentationFormat>
  <Paragraphs>101</Paragraphs>
  <Slides>8</Slides>
  <Notes>8</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2" baseType="lpstr">
      <vt:lpstr>Arial</vt:lpstr>
      <vt:lpstr>Calibri</vt:lpstr>
      <vt:lpstr>Office Theme</vt:lpstr>
      <vt:lpstr>Drawing</vt:lpstr>
      <vt:lpstr>PowerPoint Presentation</vt:lpstr>
      <vt:lpstr>Objectives</vt:lpstr>
      <vt:lpstr>Runoff Process – Hydrologic Cycle</vt:lpstr>
      <vt:lpstr>Runoff Process – HEC-HMS</vt:lpstr>
      <vt:lpstr>Hydrograph Components</vt:lpstr>
      <vt:lpstr>Computing Runoff Volumes with HEC-HMS</vt:lpstr>
      <vt:lpstr>Losses within HEC-HMS</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CEIWR-HEC (USA)</cp:lastModifiedBy>
  <cp:revision>913</cp:revision>
  <dcterms:created xsi:type="dcterms:W3CDTF">2010-06-16T18:06:37Z</dcterms:created>
  <dcterms:modified xsi:type="dcterms:W3CDTF">2021-02-01T18:28:03Z</dcterms:modified>
</cp:coreProperties>
</file>