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305" r:id="rId2"/>
    <p:sldId id="291" r:id="rId3"/>
    <p:sldId id="294" r:id="rId4"/>
    <p:sldId id="265" r:id="rId5"/>
    <p:sldId id="311" r:id="rId6"/>
    <p:sldId id="310" r:id="rId7"/>
    <p:sldId id="267" r:id="rId8"/>
    <p:sldId id="313" r:id="rId9"/>
    <p:sldId id="268" r:id="rId10"/>
    <p:sldId id="315" r:id="rId11"/>
    <p:sldId id="317" r:id="rId12"/>
    <p:sldId id="309" r:id="rId13"/>
    <p:sldId id="306" r:id="rId14"/>
    <p:sldId id="319" r:id="rId15"/>
    <p:sldId id="318" r:id="rId1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67" autoAdjust="0"/>
    <p:restoredTop sz="86517" autoAdjust="0"/>
  </p:normalViewPr>
  <p:slideViewPr>
    <p:cSldViewPr>
      <p:cViewPr varScale="1">
        <p:scale>
          <a:sx n="99" d="100"/>
          <a:sy n="99" d="100"/>
        </p:scale>
        <p:origin x="1374" y="90"/>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notesViewPr>
    <p:cSldViewPr>
      <p:cViewPr>
        <p:scale>
          <a:sx n="102" d="100"/>
          <a:sy n="102" d="100"/>
        </p:scale>
        <p:origin x="2314" y="5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9702AE7-905E-4373-9EA0-3C05460CF325}" type="datetimeFigureOut">
              <a:rPr lang="en-US" smtClean="0"/>
              <a:pPr/>
              <a:t>2/1/2021</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BC33892-284B-497C-853D-B8915FDAF2AC}" type="slidenum">
              <a:rPr lang="en-US" smtClean="0"/>
              <a:pPr/>
              <a:t>‹#›</a:t>
            </a:fld>
            <a:endParaRPr lang="en-US"/>
          </a:p>
        </p:txBody>
      </p:sp>
    </p:spTree>
    <p:extLst>
      <p:ext uri="{BB962C8B-B14F-4D97-AF65-F5344CB8AC3E}">
        <p14:creationId xmlns:p14="http://schemas.microsoft.com/office/powerpoint/2010/main" val="12527236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D2884BC3-5FC2-400F-9CF4-E3D2CF087CA6}" type="datetimeFigureOut">
              <a:rPr lang="en-US" smtClean="0"/>
              <a:pPr/>
              <a:t>2/1/2021</a:t>
            </a:fld>
            <a:endParaRPr lang="en-US"/>
          </a:p>
        </p:txBody>
      </p:sp>
      <p:sp>
        <p:nvSpPr>
          <p:cNvPr id="4" name="Slide Image Placeholder 3"/>
          <p:cNvSpPr>
            <a:spLocks noGrp="1" noRot="1" noChangeAspect="1"/>
          </p:cNvSpPr>
          <p:nvPr>
            <p:ph type="sldImg" idx="2"/>
          </p:nvPr>
        </p:nvSpPr>
        <p:spPr>
          <a:xfrm>
            <a:off x="808038" y="557213"/>
            <a:ext cx="5346700" cy="401002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94512" y="4648200"/>
            <a:ext cx="5327904" cy="4183380"/>
          </a:xfrm>
          <a:prstGeom prst="rect">
            <a:avLst/>
          </a:prstGeom>
        </p:spPr>
        <p:txBody>
          <a:bodyPr vert="horz" lIns="93177" tIns="46589" rIns="93177" bIns="46589"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156945377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Slide Number Placeholder 3"/>
          <p:cNvSpPr>
            <a:spLocks noGrp="1"/>
          </p:cNvSpPr>
          <p:nvPr>
            <p:ph type="sldNum" sz="quarter" idx="5"/>
          </p:nvPr>
        </p:nvSpPr>
        <p:spPr/>
        <p:txBody>
          <a:bodyPr/>
          <a:lstStyle/>
          <a:p>
            <a:fld id="{3B3ACD92-5200-4C47-947C-612282BD7E52}" type="slidenum">
              <a:rPr lang="en-US" smtClean="0"/>
              <a:pPr/>
              <a:t>1</a:t>
            </a:fld>
            <a:endParaRPr lang="en-US"/>
          </a:p>
        </p:txBody>
      </p:sp>
      <p:sp>
        <p:nvSpPr>
          <p:cNvPr id="6" name="Slide Image Placeholder 5"/>
          <p:cNvSpPr>
            <a:spLocks noGrp="1" noRot="1" noChangeAspect="1"/>
          </p:cNvSpPr>
          <p:nvPr>
            <p:ph type="sldImg"/>
          </p:nvPr>
        </p:nvSpPr>
        <p:spPr>
          <a:xfrm>
            <a:off x="809625" y="558800"/>
            <a:ext cx="5345113" cy="4008438"/>
          </a:xfrm>
        </p:spPr>
      </p:sp>
      <p:sp>
        <p:nvSpPr>
          <p:cNvPr id="7" name="Notes Placeholder 6"/>
          <p:cNvSpPr>
            <a:spLocks noGrp="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Hey HMS modelers, this is Mike Bartles from the Hydrologic Engineering Center.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this video, we’re going to continue discussing how losses are simulated within HEC-HMS and delve into the available infiltration methods.</a:t>
            </a:r>
          </a:p>
          <a:p>
            <a:endParaRPr lang="en-US" dirty="0"/>
          </a:p>
        </p:txBody>
      </p:sp>
    </p:spTree>
    <p:extLst>
      <p:ext uri="{BB962C8B-B14F-4D97-AF65-F5344CB8AC3E}">
        <p14:creationId xmlns:p14="http://schemas.microsoft.com/office/powerpoint/2010/main" val="1412453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Commonly, geographic information systems are used to demarcate different soil types and, as such, different infiltration properties.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 two most commonly-used data sources in the U.S. Army Corps of Engineers are Gridded Soil Survey Geographic, </a:t>
            </a:r>
            <a:r>
              <a:rPr lang="en-US" sz="1200" b="0" i="0" kern="1200" dirty="0" err="1">
                <a:solidFill>
                  <a:schemeClr val="tx1"/>
                </a:solidFill>
                <a:effectLst/>
                <a:latin typeface="+mn-lt"/>
                <a:ea typeface="+mn-ea"/>
                <a:cs typeface="+mn-cs"/>
              </a:rPr>
              <a:t>gSSURGO</a:t>
            </a:r>
            <a:r>
              <a:rPr lang="en-US" sz="1200" b="0" i="0" kern="1200" dirty="0">
                <a:solidFill>
                  <a:schemeClr val="tx1"/>
                </a:solidFill>
                <a:effectLst/>
                <a:latin typeface="+mn-lt"/>
                <a:ea typeface="+mn-ea"/>
                <a:cs typeface="+mn-cs"/>
              </a:rPr>
              <a:t>, and U.S. General Soil Map, STATSGO.  Both data sources are made available through the U.S. Department of Agriculture.  </a:t>
            </a:r>
          </a:p>
          <a:p>
            <a:pPr marL="171450" indent="-171450">
              <a:buFont typeface="Arial" panose="020B0604020202020204" pitchFamily="34" charset="0"/>
              <a:buChar char="•"/>
            </a:pPr>
            <a:r>
              <a:rPr lang="en-US" sz="1200" b="0" i="0" kern="1200" dirty="0" err="1">
                <a:solidFill>
                  <a:schemeClr val="tx1"/>
                </a:solidFill>
                <a:effectLst/>
                <a:latin typeface="+mn-lt"/>
                <a:ea typeface="+mn-ea"/>
                <a:cs typeface="+mn-cs"/>
              </a:rPr>
              <a:t>gSSURGO</a:t>
            </a:r>
            <a:r>
              <a:rPr lang="en-US" sz="1200" b="0" i="0" kern="1200" dirty="0">
                <a:solidFill>
                  <a:schemeClr val="tx1"/>
                </a:solidFill>
                <a:effectLst/>
                <a:latin typeface="+mn-lt"/>
                <a:ea typeface="+mn-ea"/>
                <a:cs typeface="+mn-cs"/>
              </a:rPr>
              <a:t> has much finer resolution than STATSGO and receives higher usage.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Hyperlinks are provided here for your use.  But, if you Google “</a:t>
            </a:r>
            <a:r>
              <a:rPr lang="en-US" sz="1200" b="0" i="0" kern="1200" dirty="0" err="1">
                <a:solidFill>
                  <a:schemeClr val="tx1"/>
                </a:solidFill>
                <a:effectLst/>
                <a:latin typeface="+mn-lt"/>
                <a:ea typeface="+mn-ea"/>
                <a:cs typeface="+mn-cs"/>
              </a:rPr>
              <a:t>gSSURGO</a:t>
            </a:r>
            <a:r>
              <a:rPr lang="en-US" sz="1200" b="0" i="0" kern="1200" dirty="0">
                <a:solidFill>
                  <a:schemeClr val="tx1"/>
                </a:solidFill>
                <a:effectLst/>
                <a:latin typeface="+mn-lt"/>
                <a:ea typeface="+mn-ea"/>
                <a:cs typeface="+mn-cs"/>
              </a:rPr>
              <a:t>” or “STATSGO”, you’ll find your way to these data sets.</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20845345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My recommendation is: don’t use the actual parameter values, like saturated hydraulic conductivity or wetting front suction head, within the soils database.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Instead, get the surficial texture from the soils database and relate to literature values.  For instance, within Engineer Manual 1110-2-1417, tables are presented that contain infiltration parameters for various soil textures.  Use these instead.</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But, don’t forget, these initial estimates, wherever they come from, must be calibrated and validated.</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11</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Infiltration into a soil is dependent upon a whole slew of factors like storm character, vegetation, and soil compaction.</a:t>
            </a:r>
          </a:p>
          <a:p>
            <a:pPr marL="171450" indent="-171450">
              <a:buFont typeface="Arial" panose="020B0604020202020204" pitchFamily="34" charset="0"/>
              <a:buChar char="•"/>
            </a:pPr>
            <a:r>
              <a:rPr lang="en-US" dirty="0"/>
              <a:t>Keep these in mind when estimating and using infiltration parameters.  Were the initial infiltration parameter estimates based upon different soil or vegetation characteristics than those that prevail now?</a:t>
            </a:r>
          </a:p>
        </p:txBody>
      </p:sp>
      <p:sp>
        <p:nvSpPr>
          <p:cNvPr id="6" name="Slide Number Placeholder 5"/>
          <p:cNvSpPr>
            <a:spLocks noGrp="1"/>
          </p:cNvSpPr>
          <p:nvPr>
            <p:ph type="sldNum" sz="quarter" idx="10"/>
          </p:nvPr>
        </p:nvSpPr>
        <p:spPr/>
        <p:txBody>
          <a:bodyPr/>
          <a:lstStyle/>
          <a:p>
            <a:fld id="{FFFBC57C-89AC-4665-8D9E-F09DF8887FF4}" type="slidenum">
              <a:rPr lang="en-US" smtClean="0"/>
              <a:pPr/>
              <a:t>12</a:t>
            </a:fld>
            <a:endParaRPr lang="en-US"/>
          </a:p>
        </p:txBody>
      </p:sp>
    </p:spTree>
    <p:extLst>
      <p:ext uri="{BB962C8B-B14F-4D97-AF65-F5344CB8AC3E}">
        <p14:creationId xmlns:p14="http://schemas.microsoft.com/office/powerpoint/2010/main" val="37517257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As an example, here’s a graphic that demonstrates how much quicker precipitation can be infiltrated into a soil when cracks are present.</a:t>
            </a:r>
          </a:p>
          <a:p>
            <a:pPr marL="171450" indent="-171450">
              <a:buFont typeface="Arial" panose="020B0604020202020204" pitchFamily="34" charset="0"/>
              <a:buChar char="•"/>
            </a:pPr>
            <a:r>
              <a:rPr lang="en-US" dirty="0"/>
              <a:t>These cracks can be introduced by multiple mechanisms like machinery, extreme low or high temperatures, or extended drought.</a:t>
            </a:r>
          </a:p>
        </p:txBody>
      </p:sp>
      <p:sp>
        <p:nvSpPr>
          <p:cNvPr id="4" name="Slide Number Placeholder 3"/>
          <p:cNvSpPr>
            <a:spLocks noGrp="1"/>
          </p:cNvSpPr>
          <p:nvPr>
            <p:ph type="sldNum" sz="quarter" idx="10"/>
          </p:nvPr>
        </p:nvSpPr>
        <p:spPr/>
        <p:txBody>
          <a:bodyPr/>
          <a:lstStyle/>
          <a:p>
            <a:fld id="{FFFBC57C-89AC-4665-8D9E-F09DF8887FF4}" type="slidenum">
              <a:rPr lang="en-US" smtClean="0"/>
              <a:pPr/>
              <a:t>13</a:t>
            </a:fld>
            <a:endParaRPr lang="en-US"/>
          </a:p>
        </p:txBody>
      </p:sp>
    </p:spTree>
    <p:extLst>
      <p:ext uri="{BB962C8B-B14F-4D97-AF65-F5344CB8AC3E}">
        <p14:creationId xmlns:p14="http://schemas.microsoft.com/office/powerpoint/2010/main" val="4628019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Keep in mind that all infiltration methods are simplifications of the real world.  But, appropriate methods capture the important aspects of the system and meet the study objectives.</a:t>
            </a:r>
          </a:p>
          <a:p>
            <a:pPr marL="171450" indent="-171450">
              <a:buFont typeface="Arial" panose="020B0604020202020204" pitchFamily="34" charset="0"/>
              <a:buChar char="•"/>
            </a:pPr>
            <a:r>
              <a:rPr lang="en-US" dirty="0"/>
              <a:t>So, ask yourself: what does my model have to provide, how accurate does it have to be, how much time and money is available for the study, and what methods am I most familiar with?</a:t>
            </a:r>
          </a:p>
          <a:p>
            <a:pPr marL="171450" indent="-171450">
              <a:buFont typeface="Arial" panose="020B0604020202020204" pitchFamily="34" charset="0"/>
              <a:buChar char="•"/>
            </a:pPr>
            <a:r>
              <a:rPr lang="en-US" dirty="0"/>
              <a:t>Ultimately, HEC-HMS presents you with many modeling choices.  You can choose different methods, try them, and compare and contrast the consequences.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14</a:t>
            </a:fld>
            <a:endParaRPr lang="en-US"/>
          </a:p>
        </p:txBody>
      </p:sp>
    </p:spTree>
    <p:extLst>
      <p:ext uri="{BB962C8B-B14F-4D97-AF65-F5344CB8AC3E}">
        <p14:creationId xmlns:p14="http://schemas.microsoft.com/office/powerpoint/2010/main" val="5629702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In review, we discussed the available infiltration methods available for use within HEC-HMS.</a:t>
            </a:r>
          </a:p>
          <a:p>
            <a:pPr marL="171450" indent="-171450">
              <a:buFont typeface="Arial" panose="020B0604020202020204" pitchFamily="34" charset="0"/>
              <a:buChar char="•"/>
            </a:pPr>
            <a:r>
              <a:rPr lang="en-US" dirty="0"/>
              <a:t>We also took a look at common parameter estimation techniques that use soils databases and published literature.</a:t>
            </a:r>
          </a:p>
          <a:p>
            <a:pPr marL="171450" indent="-171450">
              <a:buFont typeface="Arial" panose="020B0604020202020204" pitchFamily="34" charset="0"/>
              <a:buChar char="•"/>
            </a:pPr>
            <a:r>
              <a:rPr lang="en-US" dirty="0"/>
              <a:t>Typically, the amount of precipitation lost to infiltration is much, MUCH larger than the amount that is lost to canopy or surface depressions.  So, care must be taken to choose an appropriate method, estimate realistic parameters, and understand how these parameters can be impacted by various factors.</a:t>
            </a:r>
          </a:p>
          <a:p>
            <a:pPr marL="171450" indent="-171450">
              <a:buFont typeface="Arial" panose="020B0604020202020204" pitchFamily="34" charset="0"/>
              <a:buChar char="•"/>
            </a:pPr>
            <a:r>
              <a:rPr lang="en-US" dirty="0"/>
              <a:t>Within the next few lectures in this series, we’ll look at a couple infiltration methods available for use within HEC-HMS in greater detail.  First up is the Initial and Constant method.</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15</a:t>
            </a:fld>
            <a:endParaRPr lang="en-US"/>
          </a:p>
        </p:txBody>
      </p:sp>
    </p:spTree>
    <p:extLst>
      <p:ext uri="{BB962C8B-B14F-4D97-AF65-F5344CB8AC3E}">
        <p14:creationId xmlns:p14="http://schemas.microsoft.com/office/powerpoint/2010/main" val="2465163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Quick review: precipitation can be lost to interception by the vegetation canopy, within surface depressions, and to the soil through infiltration</a:t>
            </a:r>
          </a:p>
          <a:p>
            <a:pPr marL="171450" indent="-171450">
              <a:buFont typeface="Arial" panose="020B0604020202020204" pitchFamily="34" charset="0"/>
              <a:buChar char="•"/>
            </a:pPr>
            <a:r>
              <a:rPr lang="en-US" dirty="0"/>
              <a:t>In this specific lecture, we’re going to focus on infiltration into the soil</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2</a:t>
            </a:fld>
            <a:endParaRPr lang="en-US"/>
          </a:p>
        </p:txBody>
      </p:sp>
    </p:spTree>
    <p:extLst>
      <p:ext uri="{BB962C8B-B14F-4D97-AF65-F5344CB8AC3E}">
        <p14:creationId xmlns:p14="http://schemas.microsoft.com/office/powerpoint/2010/main" val="3749408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By the end of this lecture, you should be familiar with the available infiltration methods within HEC-HMS</a:t>
            </a:r>
          </a:p>
          <a:p>
            <a:pPr marL="171450" indent="-171450">
              <a:buFont typeface="Arial" panose="020B0604020202020204" pitchFamily="34" charset="0"/>
              <a:buChar char="•"/>
            </a:pPr>
            <a:r>
              <a:rPr lang="en-US" dirty="0"/>
              <a:t>You should also be familiar with common data sources, parameter estimation techniques, and factors that affect infiltration</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3</a:t>
            </a:fld>
            <a:endParaRPr lang="en-US"/>
          </a:p>
        </p:txBody>
      </p:sp>
    </p:spTree>
    <p:extLst>
      <p:ext uri="{BB962C8B-B14F-4D97-AF65-F5344CB8AC3E}">
        <p14:creationId xmlns:p14="http://schemas.microsoft.com/office/powerpoint/2010/main" val="3193325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So, what is infiltration?</a:t>
            </a:r>
          </a:p>
          <a:p>
            <a:pPr marL="171450" indent="-171450">
              <a:buFont typeface="Arial" panose="020B0604020202020204" pitchFamily="34" charset="0"/>
              <a:buChar char="•"/>
            </a:pPr>
            <a:r>
              <a:rPr lang="en-US" dirty="0"/>
              <a:t>Infiltration is the process of water entering the soil through the soil surface.</a:t>
            </a:r>
          </a:p>
        </p:txBody>
      </p:sp>
      <p:sp>
        <p:nvSpPr>
          <p:cNvPr id="6" name="Slide Number Placeholder 5"/>
          <p:cNvSpPr>
            <a:spLocks noGrp="1"/>
          </p:cNvSpPr>
          <p:nvPr>
            <p:ph type="sldNum" sz="quarter" idx="10"/>
          </p:nvPr>
        </p:nvSpPr>
        <p:spPr/>
        <p:txBody>
          <a:bodyPr/>
          <a:lstStyle/>
          <a:p>
            <a:fld id="{FFFBC57C-89AC-4665-8D9E-F09DF8887FF4}" type="slidenum">
              <a:rPr lang="en-US" smtClean="0"/>
              <a:pPr/>
              <a:t>4</a:t>
            </a:fld>
            <a:endParaRPr lang="en-US"/>
          </a:p>
        </p:txBody>
      </p:sp>
    </p:spTree>
    <p:extLst>
      <p:ext uri="{BB962C8B-B14F-4D97-AF65-F5344CB8AC3E}">
        <p14:creationId xmlns:p14="http://schemas.microsoft.com/office/powerpoint/2010/main" val="12755509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Infiltration in the real world is complicated!</a:t>
            </a:r>
          </a:p>
          <a:p>
            <a:pPr marL="171450" indent="-171450">
              <a:buFont typeface="Arial" panose="020B0604020202020204" pitchFamily="34" charset="0"/>
              <a:buChar char="•"/>
            </a:pPr>
            <a:r>
              <a:rPr lang="en-US" dirty="0"/>
              <a:t>Within this image, water with blue dye was placed on the top of soil and allowed to infiltrate.  After a short time, a backhoe then excavated a trench to show how the blue dye had progressed downward.</a:t>
            </a:r>
          </a:p>
          <a:p>
            <a:pPr marL="171450" indent="-171450">
              <a:buFont typeface="Arial" panose="020B0604020202020204" pitchFamily="34" charset="0"/>
              <a:buChar char="•"/>
            </a:pPr>
            <a:r>
              <a:rPr lang="en-US" dirty="0"/>
              <a:t>This image was first shown to me in grad school almost a decade ago and has stuck with me ever since.  I think it does an awesome job visualizing the complexities that the real world has to offer.</a:t>
            </a:r>
          </a:p>
          <a:p>
            <a:pPr marL="171450" indent="-171450">
              <a:buFont typeface="Arial" panose="020B0604020202020204" pitchFamily="34" charset="0"/>
              <a:buChar char="•"/>
            </a:pPr>
            <a:r>
              <a:rPr lang="en-US" dirty="0"/>
              <a:t>You can see how several flanges of blue dye have moved downward further than the bulk of the infiltrated water.  </a:t>
            </a:r>
          </a:p>
          <a:p>
            <a:pPr marL="171450" indent="-171450">
              <a:buFont typeface="Arial" panose="020B0604020202020204" pitchFamily="34" charset="0"/>
              <a:buChar char="•"/>
            </a:pPr>
            <a:r>
              <a:rPr lang="en-US" dirty="0"/>
              <a:t>This is due to heterogeneities in this soil and is a pretty common thing out in the wild.  </a:t>
            </a:r>
          </a:p>
          <a:p>
            <a:pPr marL="171450" indent="-171450">
              <a:buFont typeface="Arial" panose="020B0604020202020204" pitchFamily="34" charset="0"/>
              <a:buChar char="•"/>
            </a:pPr>
            <a:r>
              <a:rPr lang="en-US" dirty="0"/>
              <a:t>Even though this soil may be predominantly, say, silt loam, there are vertical and horizontal lenses of soil that allow water to move downward easier and faster.</a:t>
            </a:r>
          </a:p>
        </p:txBody>
      </p:sp>
      <p:sp>
        <p:nvSpPr>
          <p:cNvPr id="6" name="Slide Number Placeholder 5"/>
          <p:cNvSpPr>
            <a:spLocks noGrp="1"/>
          </p:cNvSpPr>
          <p:nvPr>
            <p:ph type="sldNum" sz="quarter" idx="10"/>
          </p:nvPr>
        </p:nvSpPr>
        <p:spPr/>
        <p:txBody>
          <a:bodyPr/>
          <a:lstStyle/>
          <a:p>
            <a:fld id="{FFFBC57C-89AC-4665-8D9E-F09DF8887FF4}" type="slidenum">
              <a:rPr lang="en-US" smtClean="0"/>
              <a:pPr/>
              <a:t>5</a:t>
            </a:fld>
            <a:endParaRPr lang="en-US"/>
          </a:p>
        </p:txBody>
      </p:sp>
    </p:spTree>
    <p:extLst>
      <p:ext uri="{BB962C8B-B14F-4D97-AF65-F5344CB8AC3E}">
        <p14:creationId xmlns:p14="http://schemas.microsoft.com/office/powerpoint/2010/main" val="2721153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It’s impossible to exactly predict infiltration in a heterogenous soil over the scales that we’re commonly expected to model, like hundreds to thousands of square miles.</a:t>
            </a:r>
          </a:p>
          <a:p>
            <a:pPr marL="171450" indent="-171450">
              <a:buFont typeface="Arial" panose="020B0604020202020204" pitchFamily="34" charset="0"/>
              <a:buChar char="•"/>
            </a:pPr>
            <a:r>
              <a:rPr lang="en-US" dirty="0"/>
              <a:t>As such, many simplifications are made to allow for efficient and tractable solutions.</a:t>
            </a:r>
          </a:p>
          <a:p>
            <a:pPr marL="171450" indent="-171450">
              <a:buFont typeface="Arial" panose="020B0604020202020204" pitchFamily="34" charset="0"/>
              <a:buChar char="•"/>
            </a:pPr>
            <a:r>
              <a:rPr lang="en-US" dirty="0"/>
              <a:t>This is the reason why it seems like everybody and their brother has a different infiltration method: each method simplifies the real world a little differently.</a:t>
            </a:r>
          </a:p>
          <a:p>
            <a:pPr marL="171450" indent="-171450">
              <a:buFont typeface="Arial" panose="020B0604020202020204" pitchFamily="34" charset="0"/>
              <a:buChar char="•"/>
            </a:pPr>
            <a:r>
              <a:rPr lang="en-US" dirty="0"/>
              <a:t>However, it’s important to remember that each method is a simplification of the real world.</a:t>
            </a:r>
          </a:p>
          <a:p>
            <a:pPr marL="171450" indent="-171450">
              <a:buFont typeface="Arial" panose="020B0604020202020204" pitchFamily="34" charset="0"/>
              <a:buChar char="•"/>
            </a:pPr>
            <a:r>
              <a:rPr lang="en-US" dirty="0"/>
              <a:t>For instance, this diagram shows the simplified downward movement of infiltrated water through a soil profile when using the Green and </a:t>
            </a:r>
            <a:r>
              <a:rPr lang="en-US" dirty="0" err="1"/>
              <a:t>Ampt</a:t>
            </a:r>
            <a:r>
              <a:rPr lang="en-US" dirty="0"/>
              <a:t> method.  Notice that the wetting front is flat.</a:t>
            </a:r>
          </a:p>
          <a:p>
            <a:pPr marL="171450" indent="-171450">
              <a:buFont typeface="Arial" panose="020B0604020202020204" pitchFamily="34" charset="0"/>
              <a:buChar char="•"/>
            </a:pPr>
            <a:r>
              <a:rPr lang="en-US" dirty="0"/>
              <a:t>You need to understand how a specific method simplifies the real world to accurately apply it to your specific watershed.</a:t>
            </a:r>
          </a:p>
        </p:txBody>
      </p:sp>
      <p:sp>
        <p:nvSpPr>
          <p:cNvPr id="6" name="Slide Number Placeholder 5"/>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32698799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Many, many experiments have shown that, under steady precipitation and with adequate drainage, infiltration starts at an initially high rate and decreases exponentially as more and more water is infiltrated.</a:t>
            </a:r>
          </a:p>
          <a:p>
            <a:pPr marL="171450" lvl="1" indent="-171450">
              <a:buFont typeface="Arial" panose="020B0604020202020204" pitchFamily="34" charset="0"/>
              <a:buChar char="•"/>
            </a:pPr>
            <a:r>
              <a:rPr lang="en-US" dirty="0"/>
              <a:t>However, the infiltration rate does not go to zero.  This is a very important fact and one that I want to drive home.</a:t>
            </a:r>
          </a:p>
          <a:p>
            <a:pPr marL="171450" lvl="1" indent="-171450">
              <a:buFont typeface="Arial" panose="020B0604020202020204" pitchFamily="34" charset="0"/>
              <a:buChar char="•"/>
            </a:pPr>
            <a:r>
              <a:rPr lang="en-US" dirty="0"/>
              <a:t>In fact, the infiltration rate approaches an asymptotic limit which is known as the saturated hydraulic conductivity.</a:t>
            </a:r>
          </a:p>
          <a:p>
            <a:pPr marL="171450" lvl="1" indent="-171450">
              <a:buFont typeface="Arial" panose="020B0604020202020204" pitchFamily="34" charset="0"/>
              <a:buChar char="•"/>
            </a:pPr>
            <a:r>
              <a:rPr lang="en-US" dirty="0"/>
              <a:t>Saturated hydraulic conductivity </a:t>
            </a:r>
            <a:r>
              <a:rPr lang="en-US" sz="1200" b="0" i="0" kern="1200" dirty="0">
                <a:solidFill>
                  <a:schemeClr val="tx1"/>
                </a:solidFill>
                <a:effectLst/>
                <a:latin typeface="+mn-lt"/>
                <a:ea typeface="+mn-ea"/>
                <a:cs typeface="+mn-cs"/>
              </a:rPr>
              <a:t>is defined as the rate at which water moves through a unit area of saturated soil in a unit time under a unit hydraulic gradient.</a:t>
            </a:r>
          </a:p>
          <a:p>
            <a:pPr marL="171450" lvl="1" indent="-171450">
              <a:buFont typeface="Arial" panose="020B0604020202020204" pitchFamily="34" charset="0"/>
              <a:buChar char="•"/>
            </a:pPr>
            <a:r>
              <a:rPr lang="en-US" sz="1200" b="0" i="0" kern="1200" dirty="0">
                <a:solidFill>
                  <a:schemeClr val="tx1"/>
                </a:solidFill>
                <a:effectLst/>
                <a:latin typeface="+mn-lt"/>
                <a:ea typeface="+mn-ea"/>
                <a:cs typeface="+mn-cs"/>
              </a:rPr>
              <a:t>We’ll come back to this figure in future videos as well.</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7</a:t>
            </a:fld>
            <a:endParaRPr lang="en-US"/>
          </a:p>
        </p:txBody>
      </p:sp>
      <p:sp>
        <p:nvSpPr>
          <p:cNvPr id="8" name="Slide Image Placeholder 7"/>
          <p:cNvSpPr>
            <a:spLocks noGrp="1" noRot="1" noChangeAspect="1"/>
          </p:cNvSpPr>
          <p:nvPr>
            <p:ph type="sldImg"/>
          </p:nvPr>
        </p:nvSpPr>
        <p:spPr/>
      </p:sp>
    </p:spTree>
    <p:extLst>
      <p:ext uri="{BB962C8B-B14F-4D97-AF65-F5344CB8AC3E}">
        <p14:creationId xmlns:p14="http://schemas.microsoft.com/office/powerpoint/2010/main" val="10537176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There are twelve infiltration methods available for use within HEC-HMS.  Within HEC-HMS, infiltration methods are referred to as loss methods.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These options range from simple, like Initial and Constant, to complex, like Soil Moisture Accounting.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latin typeface="+mn-lt"/>
                <a:ea typeface="+mn-ea"/>
                <a:cs typeface="+mn-cs"/>
              </a:rPr>
              <a:t>We’ll go through a few of these methods in future lectures.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dirty="0">
              <a:solidFill>
                <a:schemeClr val="tx1"/>
              </a:solidFill>
              <a:effectLst/>
              <a:latin typeface="+mn-lt"/>
              <a:ea typeface="+mn-ea"/>
              <a:cs typeface="+mn-cs"/>
            </a:endParaRP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8</a:t>
            </a:fld>
            <a:endParaRPr lang="en-US"/>
          </a:p>
        </p:txBody>
      </p:sp>
    </p:spTree>
    <p:extLst>
      <p:ext uri="{BB962C8B-B14F-4D97-AF65-F5344CB8AC3E}">
        <p14:creationId xmlns:p14="http://schemas.microsoft.com/office/powerpoint/2010/main" val="1454591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09625" y="558800"/>
            <a:ext cx="5345113" cy="4008438"/>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Regardless of the method, there are some universal assumptions made within HEC-HMS.  Within a subbasin or grid cell: </a:t>
            </a:r>
          </a:p>
          <a:p>
            <a:pPr marL="171450" indent="-171450">
              <a:buFont typeface="Arial" panose="020B0604020202020204" pitchFamily="34" charset="0"/>
              <a:buChar char="•"/>
            </a:pPr>
            <a:r>
              <a:rPr lang="en-US" dirty="0"/>
              <a:t>All initial conditions are uniform, precipitation and losses are uniformly spatially distributed, and precipitation and losses are constant over a time step.</a:t>
            </a:r>
          </a:p>
        </p:txBody>
      </p:sp>
      <p:sp>
        <p:nvSpPr>
          <p:cNvPr id="6" name="Slide Number Placeholder 5"/>
          <p:cNvSpPr>
            <a:spLocks noGrp="1"/>
          </p:cNvSpPr>
          <p:nvPr>
            <p:ph type="sldNum" sz="quarter" idx="10"/>
          </p:nvPr>
        </p:nvSpPr>
        <p:spPr/>
        <p:txBody>
          <a:bodyPr/>
          <a:lstStyle/>
          <a:p>
            <a:fld id="{FFFBC57C-89AC-4665-8D9E-F09DF8887FF4}" type="slidenum">
              <a:rPr lang="en-US" smtClean="0"/>
              <a:pPr/>
              <a:t>9</a:t>
            </a:fld>
            <a:endParaRPr lang="en-US"/>
          </a:p>
        </p:txBody>
      </p:sp>
    </p:spTree>
    <p:extLst>
      <p:ext uri="{BB962C8B-B14F-4D97-AF65-F5344CB8AC3E}">
        <p14:creationId xmlns:p14="http://schemas.microsoft.com/office/powerpoint/2010/main" val="21269465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Footer Placeholder 4"/>
          <p:cNvSpPr>
            <a:spLocks noGrp="1"/>
          </p:cNvSpPr>
          <p:nvPr>
            <p:ph type="ftr" sz="quarter" idx="11"/>
          </p:nvPr>
        </p:nvSpPr>
        <p:spPr>
          <a:xfrm>
            <a:off x="28136" y="6629400"/>
            <a:ext cx="2895600" cy="200464"/>
          </a:xfrm>
        </p:spPr>
        <p:txBody>
          <a:bodyPr/>
          <a:lstStyle>
            <a:lvl1pPr>
              <a:defRPr sz="800">
                <a:solidFill>
                  <a:schemeClr val="tx1"/>
                </a:solidFill>
                <a:latin typeface="Arial" panose="020B0604020202020204" pitchFamily="34" charset="0"/>
                <a:cs typeface="Arial" panose="020B0604020202020204" pitchFamily="34" charset="0"/>
              </a:defRPr>
            </a:lvl1pPr>
          </a:lstStyle>
          <a:p>
            <a:r>
              <a:rPr lang="en-US" dirty="0"/>
              <a:t>Hydrologic Engineering Center</a:t>
            </a:r>
          </a:p>
        </p:txBody>
      </p:sp>
      <p:sp>
        <p:nvSpPr>
          <p:cNvPr id="6" name="Slide Number Placeholder 5"/>
          <p:cNvSpPr>
            <a:spLocks noGrp="1"/>
          </p:cNvSpPr>
          <p:nvPr>
            <p:ph type="sldNum" sz="quarter" idx="12"/>
          </p:nvPr>
        </p:nvSpPr>
        <p:spPr>
          <a:xfrm>
            <a:off x="6982264" y="6629400"/>
            <a:ext cx="2133600" cy="200464"/>
          </a:xfrm>
        </p:spPr>
        <p:txBody>
          <a:bodyPr/>
          <a:lstStyle>
            <a:lvl1pPr>
              <a:defRPr sz="800">
                <a:solidFill>
                  <a:schemeClr val="tx1"/>
                </a:solidFill>
                <a:latin typeface="Arial" panose="020B0604020202020204" pitchFamily="34" charset="0"/>
                <a:cs typeface="Arial" panose="020B0604020202020204" pitchFamily="34" charset="0"/>
              </a:defRPr>
            </a:lvl1pPr>
          </a:lstStyle>
          <a:p>
            <a:fld id="{866D7F9A-4F93-4AD8-A546-1A6497458D7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Hydrologic Engineering Center</a:t>
            </a:r>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2558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895600"/>
            <a:ext cx="4040188"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8200" y="224497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895600"/>
            <a:ext cx="4041775"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p:cNvSpPr>
            <a:spLocks noGrp="1"/>
          </p:cNvSpPr>
          <p:nvPr>
            <p:ph type="ftr" sz="quarter" idx="11"/>
          </p:nvPr>
        </p:nvSpPr>
        <p:spPr/>
        <p:txBody>
          <a:bodyPr/>
          <a:lstStyle/>
          <a:p>
            <a:r>
              <a:rPr lang="en-US"/>
              <a:t>Hydrologic Engineering Center</a:t>
            </a:r>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046872"/>
            <a:ext cx="8229600" cy="858128"/>
          </a:xfrm>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Hydrologic Engineering Center</a:t>
            </a:r>
          </a:p>
        </p:txBody>
      </p:sp>
      <p:sp>
        <p:nvSpPr>
          <p:cNvPr id="4" name="Slide Number Placeholder 3"/>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43001" y="609320"/>
            <a:ext cx="7772977" cy="1143000"/>
          </a:xfrm>
        </p:spPr>
        <p:txBody>
          <a:bodyPr/>
          <a:lstStyle/>
          <a:p>
            <a:r>
              <a:rPr lang="en-US"/>
              <a:t>Click to edit Master title style</a:t>
            </a:r>
          </a:p>
        </p:txBody>
      </p:sp>
      <p:sp>
        <p:nvSpPr>
          <p:cNvPr id="3" name="Table Placeholder 2"/>
          <p:cNvSpPr>
            <a:spLocks noGrp="1"/>
          </p:cNvSpPr>
          <p:nvPr>
            <p:ph type="tbl" idx="1"/>
          </p:nvPr>
        </p:nvSpPr>
        <p:spPr>
          <a:xfrm>
            <a:off x="1143001" y="1980640"/>
            <a:ext cx="7772977" cy="4115360"/>
          </a:xfrm>
        </p:spPr>
        <p:txBody>
          <a:bodyPr/>
          <a:lstStyle/>
          <a:p>
            <a:pPr lvl="0"/>
            <a:endParaRPr lang="en-US" noProof="0"/>
          </a:p>
        </p:txBody>
      </p:sp>
      <p:sp>
        <p:nvSpPr>
          <p:cNvPr id="4" name="Rectangle 36"/>
          <p:cNvSpPr>
            <a:spLocks noGrp="1" noChangeArrowheads="1"/>
          </p:cNvSpPr>
          <p:nvPr>
            <p:ph type="dt" sz="half" idx="10"/>
          </p:nvPr>
        </p:nvSpPr>
        <p:spPr>
          <a:xfrm>
            <a:off x="1143000" y="6248400"/>
            <a:ext cx="1905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046872"/>
            <a:ext cx="8229600" cy="85812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209800"/>
            <a:ext cx="82296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28136" y="6464739"/>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Hydrologic Engineering Center</a:t>
            </a:r>
          </a:p>
        </p:txBody>
      </p:sp>
      <p:sp>
        <p:nvSpPr>
          <p:cNvPr id="6" name="Slide Number Placeholder 5"/>
          <p:cNvSpPr>
            <a:spLocks noGrp="1"/>
          </p:cNvSpPr>
          <p:nvPr>
            <p:ph type="sldNum" sz="quarter" idx="4"/>
          </p:nvPr>
        </p:nvSpPr>
        <p:spPr>
          <a:xfrm>
            <a:off x="6982264" y="6464739"/>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nrcs.usda.gov/wps/portal/nrcs/detail/soils/home/?cid=nrcs142p2_053628"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hyperlink" Target="http://websoilsurvey.nrcs.usda.gov/app/HomePage.htm" TargetMode="External"/><Relationship Id="rId5" Type="http://schemas.openxmlformats.org/officeDocument/2006/relationships/hyperlink" Target="https://gdg.sc.egov.usda.gov/" TargetMode="External"/><Relationship Id="rId4" Type="http://schemas.openxmlformats.org/officeDocument/2006/relationships/hyperlink" Target="https://www.nrcs.usda.gov/wps/portal/nrcs/detail/soils/survey/geo/?cid=nrcs142p2_053629"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8.w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Footer Placeholder 4"/>
          <p:cNvSpPr>
            <a:spLocks noGrp="1"/>
          </p:cNvSpPr>
          <p:nvPr>
            <p:ph type="ftr" sz="quarter" idx="11"/>
          </p:nvPr>
        </p:nvSpPr>
        <p:spPr>
          <a:noFill/>
        </p:spPr>
        <p:txBody>
          <a:bodyPr/>
          <a:lstStyle/>
          <a:p>
            <a:r>
              <a:rPr lang="en-US">
                <a:latin typeface="Arial" charset="0"/>
              </a:rPr>
              <a:t>Hydrologic Engineering Center</a:t>
            </a:r>
          </a:p>
        </p:txBody>
      </p:sp>
      <p:sp>
        <p:nvSpPr>
          <p:cNvPr id="14338" name="Slide Number Placeholder 3"/>
          <p:cNvSpPr>
            <a:spLocks noGrp="1"/>
          </p:cNvSpPr>
          <p:nvPr>
            <p:ph type="sldNum" sz="quarter" idx="12"/>
          </p:nvPr>
        </p:nvSpPr>
        <p:spPr>
          <a:prstGeom prst="rect">
            <a:avLst/>
          </a:prstGeom>
        </p:spPr>
        <p:txBody>
          <a:bodyPr/>
          <a:lstStyle/>
          <a:p>
            <a:fld id="{F81C85A5-C8A9-4070-A0B2-435CED55166C}" type="slidenum">
              <a:rPr lang="en-US" smtClean="0">
                <a:latin typeface="Arial" charset="0"/>
              </a:rPr>
              <a:pPr/>
              <a:t>1</a:t>
            </a:fld>
            <a:endParaRPr lang="en-US">
              <a:latin typeface="Arial" charset="0"/>
            </a:endParaRP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p:blipFill>
        <p:spPr bwMode="auto">
          <a:xfrm>
            <a:off x="957579" y="1066800"/>
            <a:ext cx="7213601" cy="5410201"/>
          </a:xfrm>
          <a:prstGeom prst="rect">
            <a:avLst/>
          </a:prstGeom>
          <a:noFill/>
          <a:ln w="9525">
            <a:noFill/>
            <a:miter lim="800000"/>
            <a:headEnd/>
            <a:tailEnd/>
          </a:ln>
        </p:spPr>
      </p:pic>
      <p:sp>
        <p:nvSpPr>
          <p:cNvPr id="7" name="Rectangle 2"/>
          <p:cNvSpPr txBox="1">
            <a:spLocks noChangeArrowheads="1"/>
          </p:cNvSpPr>
          <p:nvPr/>
        </p:nvSpPr>
        <p:spPr>
          <a:xfrm>
            <a:off x="957578" y="1066800"/>
            <a:ext cx="7213602" cy="8382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mj-lt"/>
                <a:ea typeface="+mj-ea"/>
                <a:cs typeface="+mj-cs"/>
              </a:rPr>
              <a:t>Infiltration Methods within HEC-HMS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rmAutofit/>
          </a:bodyPr>
          <a:lstStyle/>
          <a:p>
            <a:pPr eaLnBrk="1" hangingPunct="1"/>
            <a:r>
              <a:rPr lang="en-US" dirty="0"/>
              <a:t>GIS Databases</a:t>
            </a:r>
          </a:p>
        </p:txBody>
      </p:sp>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10</a:t>
            </a:fld>
            <a:endParaRPr lang="en-US">
              <a:latin typeface="Arial"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228600" y="1938265"/>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a:hlinkClick r:id="rId3"/>
              </a:rPr>
              <a:t>Gridded Soil Survey Geographic</a:t>
            </a:r>
            <a:endParaRPr lang="en-US" sz="2000" dirty="0"/>
          </a:p>
          <a:p>
            <a:r>
              <a:rPr lang="en-US" sz="2000" dirty="0"/>
              <a:t>Info gathered by walking over the land and observing the soil</a:t>
            </a:r>
          </a:p>
          <a:p>
            <a:r>
              <a:rPr lang="en-US" sz="2000" dirty="0"/>
              <a:t>Some soil samples analyzed in laboratories</a:t>
            </a:r>
          </a:p>
          <a:p>
            <a:r>
              <a:rPr lang="en-US" sz="2000" dirty="0"/>
              <a:t>Collected at scales of 1:12,000 to 1:63,360</a:t>
            </a:r>
          </a:p>
        </p:txBody>
      </p:sp>
      <p:sp>
        <p:nvSpPr>
          <p:cNvPr id="12" name="Rectangle 3">
            <a:extLst>
              <a:ext uri="{FF2B5EF4-FFF2-40B4-BE49-F238E27FC236}">
                <a16:creationId xmlns:a16="http://schemas.microsoft.com/office/drawing/2014/main" id="{788CE16F-7FB6-49C3-87F0-7CE4572C93AC}"/>
              </a:ext>
            </a:extLst>
          </p:cNvPr>
          <p:cNvSpPr txBox="1">
            <a:spLocks noChangeArrowheads="1"/>
          </p:cNvSpPr>
          <p:nvPr/>
        </p:nvSpPr>
        <p:spPr>
          <a:xfrm>
            <a:off x="4800600" y="1938265"/>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a:hlinkClick r:id="rId4"/>
              </a:rPr>
              <a:t>U.S. General Soil Map</a:t>
            </a:r>
            <a:endParaRPr lang="en-US" sz="2000" dirty="0"/>
          </a:p>
          <a:p>
            <a:r>
              <a:rPr lang="en-US" sz="2000" dirty="0"/>
              <a:t>Created by generalizing more detailed survey maps</a:t>
            </a:r>
          </a:p>
          <a:p>
            <a:r>
              <a:rPr lang="en-US" sz="2000" dirty="0"/>
              <a:t>Scales of 1:250,000 (CONUS) and 1:1,000,000 (Alaska)</a:t>
            </a:r>
          </a:p>
          <a:p>
            <a:r>
              <a:rPr lang="en-US" sz="2000" dirty="0"/>
              <a:t>Soils of similar areas were studied and the probable classification and extent of the soils were determined</a:t>
            </a:r>
          </a:p>
        </p:txBody>
      </p:sp>
      <p:sp>
        <p:nvSpPr>
          <p:cNvPr id="2" name="Rectangle 1">
            <a:extLst>
              <a:ext uri="{FF2B5EF4-FFF2-40B4-BE49-F238E27FC236}">
                <a16:creationId xmlns:a16="http://schemas.microsoft.com/office/drawing/2014/main" id="{F432FFC5-93F9-496D-8A8A-850DE9A9C870}"/>
              </a:ext>
            </a:extLst>
          </p:cNvPr>
          <p:cNvSpPr/>
          <p:nvPr/>
        </p:nvSpPr>
        <p:spPr>
          <a:xfrm>
            <a:off x="876300" y="5220197"/>
            <a:ext cx="7391400" cy="840230"/>
          </a:xfrm>
          <a:prstGeom prst="rect">
            <a:avLst/>
          </a:prstGeom>
        </p:spPr>
        <p:txBody>
          <a:bodyPr wrap="square">
            <a:spAutoFit/>
          </a:bodyPr>
          <a:lstStyle/>
          <a:p>
            <a:pPr>
              <a:lnSpc>
                <a:spcPct val="90000"/>
              </a:lnSpc>
            </a:pPr>
            <a:r>
              <a:rPr lang="en-US" dirty="0"/>
              <a:t>USDA Geospatial Data Gateway: </a:t>
            </a:r>
            <a:r>
              <a:rPr lang="en-US" sz="1400" dirty="0">
                <a:hlinkClick r:id="rId5"/>
              </a:rPr>
              <a:t>https://gdg.sc.egov.usda.gov/</a:t>
            </a:r>
            <a:endParaRPr lang="en-US" sz="1400" dirty="0"/>
          </a:p>
          <a:p>
            <a:pPr>
              <a:lnSpc>
                <a:spcPct val="90000"/>
              </a:lnSpc>
            </a:pPr>
            <a:endParaRPr lang="en-US" dirty="0"/>
          </a:p>
          <a:p>
            <a:pPr>
              <a:lnSpc>
                <a:spcPct val="90000"/>
              </a:lnSpc>
            </a:pPr>
            <a:r>
              <a:rPr lang="en-US" dirty="0"/>
              <a:t>USDA Web Soil Survey website: </a:t>
            </a:r>
            <a:r>
              <a:rPr lang="en-US" sz="1400" dirty="0">
                <a:hlinkClick r:id="rId6"/>
              </a:rPr>
              <a:t>http://websoilsurvey.nrcs.usda.gov/app/HomePage.htm</a:t>
            </a:r>
            <a:endParaRPr lang="en-US" sz="1400" dirty="0"/>
          </a:p>
        </p:txBody>
      </p:sp>
    </p:spTree>
    <p:extLst>
      <p:ext uri="{BB962C8B-B14F-4D97-AF65-F5344CB8AC3E}">
        <p14:creationId xmlns:p14="http://schemas.microsoft.com/office/powerpoint/2010/main" val="3999808109"/>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rmAutofit/>
          </a:bodyPr>
          <a:lstStyle/>
          <a:p>
            <a:pPr eaLnBrk="1" hangingPunct="1"/>
            <a:r>
              <a:rPr lang="en-US" dirty="0"/>
              <a:t>Parameter Estimation</a:t>
            </a:r>
          </a:p>
        </p:txBody>
      </p:sp>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11</a:t>
            </a:fld>
            <a:endParaRPr lang="en-US">
              <a:latin typeface="Arial"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457200" y="1938265"/>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Recommendation:</a:t>
            </a:r>
          </a:p>
          <a:p>
            <a:pPr lvl="1"/>
            <a:r>
              <a:rPr lang="en-US" sz="2000" u="sng" dirty="0"/>
              <a:t>Do not</a:t>
            </a:r>
            <a:r>
              <a:rPr lang="en-US" sz="2000" dirty="0"/>
              <a:t> use actual parameter values within the soils database tabular data</a:t>
            </a:r>
          </a:p>
          <a:p>
            <a:pPr lvl="1"/>
            <a:r>
              <a:rPr lang="en-US" sz="2000" dirty="0"/>
              <a:t>Get surficial texture from soils database</a:t>
            </a:r>
          </a:p>
          <a:p>
            <a:pPr lvl="2"/>
            <a:r>
              <a:rPr lang="en-US" sz="1600" dirty="0"/>
              <a:t>e.g. silt, loam, sandy loam, </a:t>
            </a:r>
            <a:r>
              <a:rPr lang="en-US" sz="1600" dirty="0" err="1"/>
              <a:t>etc</a:t>
            </a:r>
            <a:endParaRPr lang="en-US" sz="1600" dirty="0"/>
          </a:p>
          <a:p>
            <a:pPr lvl="1"/>
            <a:r>
              <a:rPr lang="en-US" sz="2000" dirty="0"/>
              <a:t>Relate to literature values</a:t>
            </a:r>
          </a:p>
          <a:p>
            <a:pPr lvl="2"/>
            <a:r>
              <a:rPr lang="en-US" sz="1600" i="1" dirty="0"/>
              <a:t>Engineer Manual 1110-2-1417</a:t>
            </a:r>
          </a:p>
          <a:p>
            <a:pPr lvl="2"/>
            <a:r>
              <a:rPr lang="en-US" sz="1600" i="1" dirty="0"/>
              <a:t>Rawls, </a:t>
            </a:r>
            <a:r>
              <a:rPr lang="en-US" sz="1600" i="1" dirty="0" err="1"/>
              <a:t>Brakensiek</a:t>
            </a:r>
            <a:r>
              <a:rPr lang="en-US" sz="1600" i="1" dirty="0"/>
              <a:t>, and Miller (1983)</a:t>
            </a:r>
          </a:p>
          <a:p>
            <a:pPr lvl="1"/>
            <a:r>
              <a:rPr lang="en-US" sz="2000" i="1" dirty="0"/>
              <a:t>Initial estimates must be calibrated and validated!</a:t>
            </a:r>
          </a:p>
        </p:txBody>
      </p:sp>
      <p:pic>
        <p:nvPicPr>
          <p:cNvPr id="7" name="Picture 6">
            <a:extLst>
              <a:ext uri="{FF2B5EF4-FFF2-40B4-BE49-F238E27FC236}">
                <a16:creationId xmlns:a16="http://schemas.microsoft.com/office/drawing/2014/main" id="{DA77DA87-2AE5-4E02-B1C5-2FF736AE484D}"/>
              </a:ext>
            </a:extLst>
          </p:cNvPr>
          <p:cNvPicPr>
            <a:picLocks noChangeAspect="1"/>
          </p:cNvPicPr>
          <p:nvPr/>
        </p:nvPicPr>
        <p:blipFill>
          <a:blip r:embed="rId3"/>
          <a:stretch>
            <a:fillRect/>
          </a:stretch>
        </p:blipFill>
        <p:spPr>
          <a:xfrm>
            <a:off x="4727633" y="2173424"/>
            <a:ext cx="3959167" cy="3296528"/>
          </a:xfrm>
          <a:prstGeom prst="rect">
            <a:avLst/>
          </a:prstGeom>
        </p:spPr>
      </p:pic>
    </p:spTree>
    <p:extLst>
      <p:ext uri="{BB962C8B-B14F-4D97-AF65-F5344CB8AC3E}">
        <p14:creationId xmlns:p14="http://schemas.microsoft.com/office/powerpoint/2010/main" val="278432880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sz="half" idx="1"/>
          </p:nvPr>
        </p:nvSpPr>
        <p:spPr>
          <a:xfrm>
            <a:off x="685800" y="1981200"/>
            <a:ext cx="4038600" cy="3916363"/>
          </a:xfrm>
        </p:spPr>
        <p:txBody>
          <a:bodyPr/>
          <a:lstStyle/>
          <a:p>
            <a:pPr eaLnBrk="1" hangingPunct="1"/>
            <a:r>
              <a:rPr lang="en-US" sz="2400" dirty="0"/>
              <a:t>Storm Character</a:t>
            </a:r>
          </a:p>
          <a:p>
            <a:pPr eaLnBrk="1" hangingPunct="1"/>
            <a:r>
              <a:rPr lang="en-US" sz="2400" dirty="0"/>
              <a:t>Time of Year</a:t>
            </a:r>
          </a:p>
          <a:p>
            <a:pPr eaLnBrk="1" hangingPunct="1"/>
            <a:r>
              <a:rPr lang="en-US" sz="2400" dirty="0"/>
              <a:t>Soil Compaction</a:t>
            </a:r>
          </a:p>
          <a:p>
            <a:pPr eaLnBrk="1" hangingPunct="1"/>
            <a:r>
              <a:rPr lang="en-US" sz="2400" dirty="0"/>
              <a:t>Slope</a:t>
            </a:r>
          </a:p>
          <a:p>
            <a:pPr eaLnBrk="1" hangingPunct="1"/>
            <a:r>
              <a:rPr lang="en-US" sz="2400" dirty="0"/>
              <a:t>Cracks</a:t>
            </a:r>
          </a:p>
          <a:p>
            <a:pPr eaLnBrk="1" hangingPunct="1"/>
            <a:r>
              <a:rPr lang="en-US" sz="2400" dirty="0"/>
              <a:t>Roots</a:t>
            </a:r>
          </a:p>
          <a:p>
            <a:pPr eaLnBrk="1" hangingPunct="1"/>
            <a:r>
              <a:rPr lang="en-US" sz="2400" dirty="0"/>
              <a:t>Vegetation</a:t>
            </a:r>
          </a:p>
          <a:p>
            <a:pPr eaLnBrk="1" hangingPunct="1"/>
            <a:r>
              <a:rPr lang="en-US" sz="2400" dirty="0"/>
              <a:t>Soil Moisture</a:t>
            </a:r>
          </a:p>
        </p:txBody>
      </p:sp>
      <p:sp>
        <p:nvSpPr>
          <p:cNvPr id="21508" name="Rectangle 4"/>
          <p:cNvSpPr>
            <a:spLocks noGrp="1" noChangeArrowheads="1"/>
          </p:cNvSpPr>
          <p:nvPr>
            <p:ph sz="half" idx="2"/>
          </p:nvPr>
        </p:nvSpPr>
        <p:spPr>
          <a:xfrm>
            <a:off x="4876800" y="1981200"/>
            <a:ext cx="4038600" cy="3916363"/>
          </a:xfrm>
        </p:spPr>
        <p:txBody>
          <a:bodyPr/>
          <a:lstStyle/>
          <a:p>
            <a:pPr eaLnBrk="1" hangingPunct="1"/>
            <a:r>
              <a:rPr lang="en-US" sz="2400" dirty="0"/>
              <a:t>Litter</a:t>
            </a:r>
          </a:p>
          <a:p>
            <a:pPr eaLnBrk="1" hangingPunct="1"/>
            <a:r>
              <a:rPr lang="en-US" sz="2400" dirty="0"/>
              <a:t>Temperature</a:t>
            </a:r>
          </a:p>
          <a:p>
            <a:pPr eaLnBrk="1" hangingPunct="1"/>
            <a:r>
              <a:rPr lang="en-US" sz="2400" dirty="0"/>
              <a:t>Soil Compaction</a:t>
            </a:r>
          </a:p>
          <a:p>
            <a:pPr eaLnBrk="1" hangingPunct="1"/>
            <a:r>
              <a:rPr lang="en-US" sz="2400" dirty="0"/>
              <a:t>Crusting</a:t>
            </a:r>
          </a:p>
          <a:p>
            <a:pPr eaLnBrk="1" hangingPunct="1"/>
            <a:r>
              <a:rPr lang="en-US" sz="2400" dirty="0"/>
              <a:t>Soil Type</a:t>
            </a:r>
          </a:p>
          <a:p>
            <a:pPr eaLnBrk="1" hangingPunct="1"/>
            <a:r>
              <a:rPr lang="en-US" sz="2400" dirty="0"/>
              <a:t>Imperviousness</a:t>
            </a:r>
          </a:p>
          <a:p>
            <a:pPr eaLnBrk="1" hangingPunct="1"/>
            <a:r>
              <a:rPr lang="en-US" sz="2400" dirty="0"/>
              <a:t>Drought</a:t>
            </a:r>
          </a:p>
          <a:p>
            <a:pPr eaLnBrk="1" hangingPunct="1"/>
            <a:r>
              <a:rPr lang="en-US" sz="2400" dirty="0"/>
              <a:t>Wildfire</a:t>
            </a:r>
          </a:p>
          <a:p>
            <a:pPr eaLnBrk="1" hangingPunct="1"/>
            <a:endParaRPr lang="en-US" dirty="0"/>
          </a:p>
        </p:txBody>
      </p:sp>
      <p:sp>
        <p:nvSpPr>
          <p:cNvPr id="21512" name="Footer Placeholder 7"/>
          <p:cNvSpPr>
            <a:spLocks noGrp="1"/>
          </p:cNvSpPr>
          <p:nvPr>
            <p:ph type="ftr" sz="quarter" idx="11"/>
          </p:nvPr>
        </p:nvSpPr>
        <p:spPr>
          <a:noFill/>
        </p:spPr>
        <p:txBody>
          <a:bodyPr/>
          <a:lstStyle/>
          <a:p>
            <a:r>
              <a:rPr lang="en-US">
                <a:latin typeface="Arial" charset="0"/>
              </a:rPr>
              <a:t>Hydrologic Engineering Center</a:t>
            </a:r>
          </a:p>
        </p:txBody>
      </p:sp>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Arial" charset="0"/>
              </a:rPr>
              <a:pPr/>
              <a:t>12</a:t>
            </a:fld>
            <a:endParaRPr lang="en-US">
              <a:latin typeface="Arial" charset="0"/>
            </a:endParaRPr>
          </a:p>
        </p:txBody>
      </p:sp>
      <p:sp>
        <p:nvSpPr>
          <p:cNvPr id="9" name="Title 8"/>
          <p:cNvSpPr>
            <a:spLocks noGrp="1"/>
          </p:cNvSpPr>
          <p:nvPr>
            <p:ph type="title"/>
          </p:nvPr>
        </p:nvSpPr>
        <p:spPr/>
        <p:txBody>
          <a:bodyPr/>
          <a:lstStyle/>
          <a:p>
            <a:r>
              <a:rPr lang="en-US" dirty="0"/>
              <a:t>Factors Affecting Infiltration</a:t>
            </a:r>
          </a:p>
        </p:txBody>
      </p:sp>
    </p:spTree>
    <p:extLst>
      <p:ext uri="{BB962C8B-B14F-4D97-AF65-F5344CB8AC3E}">
        <p14:creationId xmlns:p14="http://schemas.microsoft.com/office/powerpoint/2010/main" val="288418372"/>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6" name="Picture 11" descr="Restore Hydrol Losses"/>
          <p:cNvPicPr>
            <a:picLocks noChangeAspect="1" noChangeArrowheads="1"/>
          </p:cNvPicPr>
          <p:nvPr/>
        </p:nvPicPr>
        <p:blipFill>
          <a:blip r:embed="rId3" cstate="print"/>
          <a:srcRect l="18890" t="35135" r="3708" b="35135"/>
          <a:stretch>
            <a:fillRect/>
          </a:stretch>
        </p:blipFill>
        <p:spPr bwMode="auto">
          <a:xfrm>
            <a:off x="4772893" y="2110404"/>
            <a:ext cx="3951128" cy="3276600"/>
          </a:xfrm>
          <a:prstGeom prst="rect">
            <a:avLst/>
          </a:prstGeom>
          <a:noFill/>
          <a:ln w="9525">
            <a:noFill/>
            <a:miter lim="800000"/>
            <a:headEnd/>
            <a:tailEnd/>
          </a:ln>
        </p:spPr>
      </p:pic>
      <p:pic>
        <p:nvPicPr>
          <p:cNvPr id="20487" name="Picture 12" descr="Restore Hydrol Losses"/>
          <p:cNvPicPr>
            <a:picLocks noChangeAspect="1" noChangeArrowheads="1"/>
          </p:cNvPicPr>
          <p:nvPr/>
        </p:nvPicPr>
        <p:blipFill>
          <a:blip r:embed="rId3" cstate="print"/>
          <a:srcRect l="14590" r="3708" b="68919"/>
          <a:stretch>
            <a:fillRect/>
          </a:stretch>
        </p:blipFill>
        <p:spPr bwMode="auto">
          <a:xfrm>
            <a:off x="381000" y="2110404"/>
            <a:ext cx="3990109" cy="3276600"/>
          </a:xfrm>
          <a:prstGeom prst="rect">
            <a:avLst/>
          </a:prstGeom>
          <a:noFill/>
          <a:ln w="9525">
            <a:noFill/>
            <a:miter lim="800000"/>
            <a:headEnd/>
            <a:tailEnd/>
          </a:ln>
        </p:spPr>
      </p:pic>
      <p:sp>
        <p:nvSpPr>
          <p:cNvPr id="20488" name="Text Box 13"/>
          <p:cNvSpPr txBox="1">
            <a:spLocks noChangeArrowheads="1"/>
          </p:cNvSpPr>
          <p:nvPr/>
        </p:nvSpPr>
        <p:spPr bwMode="auto">
          <a:xfrm>
            <a:off x="152400" y="0"/>
            <a:ext cx="5475288" cy="457200"/>
          </a:xfrm>
          <a:prstGeom prst="rect">
            <a:avLst/>
          </a:prstGeom>
          <a:noFill/>
          <a:ln w="9525">
            <a:noFill/>
            <a:miter lim="800000"/>
            <a:headEnd/>
            <a:tailEnd/>
          </a:ln>
        </p:spPr>
        <p:txBody>
          <a:bodyPr>
            <a:spAutoFit/>
          </a:bodyPr>
          <a:lstStyle/>
          <a:p>
            <a:r>
              <a:rPr lang="en-US"/>
              <a:t>I.   Hydrologic Processes</a:t>
            </a:r>
            <a:endParaRPr lang="en-US" sz="1800"/>
          </a:p>
        </p:txBody>
      </p:sp>
      <p:sp>
        <p:nvSpPr>
          <p:cNvPr id="9" name="Footer Placeholder 7">
            <a:extLst>
              <a:ext uri="{FF2B5EF4-FFF2-40B4-BE49-F238E27FC236}">
                <a16:creationId xmlns:a16="http://schemas.microsoft.com/office/drawing/2014/main" id="{E72A5AF4-A620-45AB-BDD7-B22DBCACBED7}"/>
              </a:ext>
            </a:extLst>
          </p:cNvPr>
          <p:cNvSpPr>
            <a:spLocks noGrp="1"/>
          </p:cNvSpPr>
          <p:nvPr>
            <p:ph type="ftr" sz="quarter" idx="11"/>
          </p:nvPr>
        </p:nvSpPr>
        <p:spPr>
          <a:xfrm>
            <a:off x="28136" y="6464739"/>
            <a:ext cx="2895600" cy="365125"/>
          </a:xfrm>
          <a:noFill/>
        </p:spPr>
        <p:txBody>
          <a:bodyPr/>
          <a:lstStyle/>
          <a:p>
            <a:r>
              <a:rPr lang="en-US">
                <a:latin typeface="Arial" charset="0"/>
              </a:rPr>
              <a:t>Hydrologic Engineering Center</a:t>
            </a:r>
          </a:p>
        </p:txBody>
      </p:sp>
    </p:spTree>
    <p:extLst>
      <p:ext uri="{BB962C8B-B14F-4D97-AF65-F5344CB8AC3E}">
        <p14:creationId xmlns:p14="http://schemas.microsoft.com/office/powerpoint/2010/main" val="1211967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sz="half" idx="1"/>
          </p:nvPr>
        </p:nvSpPr>
        <p:spPr>
          <a:xfrm>
            <a:off x="685800" y="1981200"/>
            <a:ext cx="4038600" cy="3916363"/>
          </a:xfrm>
        </p:spPr>
        <p:txBody>
          <a:bodyPr>
            <a:normAutofit/>
          </a:bodyPr>
          <a:lstStyle/>
          <a:p>
            <a:pPr eaLnBrk="1" hangingPunct="1"/>
            <a:r>
              <a:rPr lang="en-US" sz="2400" dirty="0"/>
              <a:t>All methods are a simplification of the real world</a:t>
            </a:r>
          </a:p>
          <a:p>
            <a:pPr eaLnBrk="1" hangingPunct="1"/>
            <a:r>
              <a:rPr lang="en-US" sz="2400" dirty="0"/>
              <a:t>An appropriate method:</a:t>
            </a:r>
          </a:p>
          <a:p>
            <a:pPr lvl="1"/>
            <a:r>
              <a:rPr lang="en-US" sz="2000" dirty="0"/>
              <a:t>Captures the significant aspects of the system in question</a:t>
            </a:r>
          </a:p>
          <a:p>
            <a:pPr lvl="1"/>
            <a:r>
              <a:rPr lang="en-US" sz="2000" dirty="0"/>
              <a:t>Provides the necessary information to meet study objectives</a:t>
            </a:r>
          </a:p>
        </p:txBody>
      </p:sp>
      <p:sp>
        <p:nvSpPr>
          <p:cNvPr id="21508" name="Rectangle 4"/>
          <p:cNvSpPr>
            <a:spLocks noGrp="1" noChangeArrowheads="1"/>
          </p:cNvSpPr>
          <p:nvPr>
            <p:ph sz="half" idx="2"/>
          </p:nvPr>
        </p:nvSpPr>
        <p:spPr>
          <a:xfrm>
            <a:off x="4876800" y="1981200"/>
            <a:ext cx="4038600" cy="3916363"/>
          </a:xfrm>
        </p:spPr>
        <p:txBody>
          <a:bodyPr>
            <a:normAutofit/>
          </a:bodyPr>
          <a:lstStyle/>
          <a:p>
            <a:pPr eaLnBrk="1" hangingPunct="1"/>
            <a:r>
              <a:rPr lang="en-US" sz="2400" dirty="0"/>
              <a:t>Questions to ask yourself:</a:t>
            </a:r>
          </a:p>
          <a:p>
            <a:pPr lvl="1"/>
            <a:r>
              <a:rPr lang="en-US" sz="2000" dirty="0"/>
              <a:t>What is the required accuracy of the model?</a:t>
            </a:r>
          </a:p>
          <a:p>
            <a:pPr lvl="1"/>
            <a:r>
              <a:rPr lang="en-US" sz="2000" dirty="0"/>
              <a:t>What are the required outputs?</a:t>
            </a:r>
          </a:p>
          <a:p>
            <a:pPr lvl="1"/>
            <a:r>
              <a:rPr lang="en-US" sz="2000" dirty="0"/>
              <a:t>What type of physical and/or observed data is available?</a:t>
            </a:r>
          </a:p>
          <a:p>
            <a:pPr lvl="1"/>
            <a:r>
              <a:rPr lang="en-US" sz="2000" dirty="0"/>
              <a:t>How much time and $$$ is available?</a:t>
            </a:r>
          </a:p>
          <a:p>
            <a:pPr lvl="1"/>
            <a:r>
              <a:rPr lang="en-US" sz="2000" dirty="0"/>
              <a:t>With what methods are you familiar?</a:t>
            </a:r>
          </a:p>
          <a:p>
            <a:pPr eaLnBrk="1" hangingPunct="1"/>
            <a:endParaRPr lang="en-US" dirty="0"/>
          </a:p>
        </p:txBody>
      </p:sp>
      <p:sp>
        <p:nvSpPr>
          <p:cNvPr id="21512" name="Footer Placeholder 7"/>
          <p:cNvSpPr>
            <a:spLocks noGrp="1"/>
          </p:cNvSpPr>
          <p:nvPr>
            <p:ph type="ftr" sz="quarter" idx="11"/>
          </p:nvPr>
        </p:nvSpPr>
        <p:spPr>
          <a:noFill/>
        </p:spPr>
        <p:txBody>
          <a:bodyPr/>
          <a:lstStyle/>
          <a:p>
            <a:r>
              <a:rPr lang="en-US">
                <a:latin typeface="Arial" charset="0"/>
              </a:rPr>
              <a:t>Hydrologic Engineering Center</a:t>
            </a:r>
          </a:p>
        </p:txBody>
      </p:sp>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Arial" charset="0"/>
              </a:rPr>
              <a:pPr/>
              <a:t>14</a:t>
            </a:fld>
            <a:endParaRPr lang="en-US">
              <a:latin typeface="Arial" charset="0"/>
            </a:endParaRPr>
          </a:p>
        </p:txBody>
      </p:sp>
      <p:sp>
        <p:nvSpPr>
          <p:cNvPr id="9" name="Title 8"/>
          <p:cNvSpPr>
            <a:spLocks noGrp="1"/>
          </p:cNvSpPr>
          <p:nvPr>
            <p:ph type="title"/>
          </p:nvPr>
        </p:nvSpPr>
        <p:spPr/>
        <p:txBody>
          <a:bodyPr>
            <a:normAutofit fontScale="90000"/>
          </a:bodyPr>
          <a:lstStyle/>
          <a:p>
            <a:r>
              <a:rPr lang="en-US" dirty="0"/>
              <a:t>How to Select an Infiltration Method</a:t>
            </a:r>
          </a:p>
        </p:txBody>
      </p:sp>
    </p:spTree>
    <p:extLst>
      <p:ext uri="{BB962C8B-B14F-4D97-AF65-F5344CB8AC3E}">
        <p14:creationId xmlns:p14="http://schemas.microsoft.com/office/powerpoint/2010/main" val="2561666782"/>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a:extLst>
              <a:ext uri="{FF2B5EF4-FFF2-40B4-BE49-F238E27FC236}">
                <a16:creationId xmlns:a16="http://schemas.microsoft.com/office/drawing/2014/main" id="{79CFED11-1A59-4CA4-9E95-3C81E7D3E8C9}"/>
              </a:ext>
            </a:extLst>
          </p:cNvPr>
          <p:cNvSpPr txBox="1">
            <a:spLocks noChangeArrowheads="1"/>
          </p:cNvSpPr>
          <p:nvPr/>
        </p:nvSpPr>
        <p:spPr>
          <a:xfrm>
            <a:off x="609600" y="1905000"/>
            <a:ext cx="8077200" cy="4114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US" sz="2800" dirty="0"/>
              <a:t>Twelve infiltration methods are available within HEC-HMS</a:t>
            </a:r>
          </a:p>
          <a:p>
            <a:pPr>
              <a:lnSpc>
                <a:spcPct val="90000"/>
              </a:lnSpc>
            </a:pPr>
            <a:r>
              <a:rPr lang="en-US" sz="2800" dirty="0"/>
              <a:t>In general, infiltration losses are </a:t>
            </a:r>
            <a:r>
              <a:rPr lang="en-US" sz="2800" b="1" dirty="0"/>
              <a:t>much larger </a:t>
            </a:r>
            <a:r>
              <a:rPr lang="en-US" sz="2800" dirty="0"/>
              <a:t>than canopy and/or surface losses</a:t>
            </a:r>
          </a:p>
          <a:p>
            <a:pPr>
              <a:lnSpc>
                <a:spcPct val="90000"/>
              </a:lnSpc>
            </a:pPr>
            <a:r>
              <a:rPr lang="en-US" sz="2800" dirty="0"/>
              <a:t>GIS is commonly used to estimate infiltration method parameters</a:t>
            </a:r>
          </a:p>
          <a:p>
            <a:pPr>
              <a:lnSpc>
                <a:spcPct val="90000"/>
              </a:lnSpc>
            </a:pPr>
            <a:r>
              <a:rPr lang="en-US" sz="2800" dirty="0"/>
              <a:t>Next lecture will focus on Initial and Constant loss method within HEC-HMS</a:t>
            </a:r>
          </a:p>
        </p:txBody>
      </p:sp>
      <p:sp>
        <p:nvSpPr>
          <p:cNvPr id="15362" name="Rectangle 2"/>
          <p:cNvSpPr>
            <a:spLocks noGrp="1" noChangeArrowheads="1"/>
          </p:cNvSpPr>
          <p:nvPr>
            <p:ph type="title"/>
          </p:nvPr>
        </p:nvSpPr>
        <p:spPr>
          <a:noFill/>
        </p:spPr>
        <p:txBody>
          <a:bodyPr/>
          <a:lstStyle/>
          <a:p>
            <a:pPr eaLnBrk="1" hangingPunct="1"/>
            <a:r>
              <a:rPr lang="en-US" dirty="0"/>
              <a:t>Review</a:t>
            </a:r>
          </a:p>
        </p:txBody>
      </p:sp>
      <p:sp>
        <p:nvSpPr>
          <p:cNvPr id="15365" name="Footer Placeholder 4"/>
          <p:cNvSpPr>
            <a:spLocks noGrp="1"/>
          </p:cNvSpPr>
          <p:nvPr>
            <p:ph type="ftr" sz="quarter" idx="11"/>
          </p:nvPr>
        </p:nvSpPr>
        <p:spPr>
          <a:noFill/>
        </p:spPr>
        <p:txBody>
          <a:bodyPr/>
          <a:lstStyle/>
          <a:p>
            <a:r>
              <a:rPr lang="en-US">
                <a:latin typeface="Arial" charset="0"/>
              </a:rPr>
              <a:t>Hydrologic Engineering Center</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Arial" charset="0"/>
              </a:rPr>
              <a:pPr/>
              <a:t>15</a:t>
            </a:fld>
            <a:endParaRPr lang="en-US">
              <a:latin typeface="Arial" charset="0"/>
            </a:endParaRPr>
          </a:p>
        </p:txBody>
      </p:sp>
    </p:spTree>
    <p:extLst>
      <p:ext uri="{BB962C8B-B14F-4D97-AF65-F5344CB8AC3E}">
        <p14:creationId xmlns:p14="http://schemas.microsoft.com/office/powerpoint/2010/main" val="3516475221"/>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a:bodyPr>
          <a:lstStyle/>
          <a:p>
            <a:pPr eaLnBrk="1" hangingPunct="1"/>
            <a:r>
              <a:rPr lang="en-US" dirty="0"/>
              <a:t>Losses within HEC-HMS</a:t>
            </a:r>
          </a:p>
        </p:txBody>
      </p:sp>
      <p:sp>
        <p:nvSpPr>
          <p:cNvPr id="16388" name="Footer Placeholder 30"/>
          <p:cNvSpPr>
            <a:spLocks noGrp="1"/>
          </p:cNvSpPr>
          <p:nvPr>
            <p:ph type="ftr" sz="quarter" idx="11"/>
          </p:nvPr>
        </p:nvSpPr>
        <p:spPr>
          <a:noFill/>
        </p:spPr>
        <p:txBody>
          <a:bodyPr/>
          <a:lstStyle/>
          <a:p>
            <a:r>
              <a:rPr lang="en-US">
                <a:latin typeface="Arial" charset="0"/>
              </a:rPr>
              <a:t>Hydrologic Engineering Center</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Arial" charset="0"/>
              </a:rPr>
              <a:pPr/>
              <a:t>2</a:t>
            </a:fld>
            <a:endParaRPr lang="en-US">
              <a:latin typeface="Arial" charset="0"/>
            </a:endParaRPr>
          </a:p>
        </p:txBody>
      </p:sp>
      <p:sp>
        <p:nvSpPr>
          <p:cNvPr id="16390" name="Rectangle 40"/>
          <p:cNvSpPr>
            <a:spLocks noChangeArrowheads="1"/>
          </p:cNvSpPr>
          <p:nvPr/>
        </p:nvSpPr>
        <p:spPr bwMode="auto">
          <a:xfrm>
            <a:off x="609600" y="3643153"/>
            <a:ext cx="1502291" cy="726982"/>
          </a:xfrm>
          <a:prstGeom prst="rect">
            <a:avLst/>
          </a:prstGeom>
          <a:noFill/>
          <a:ln w="38100">
            <a:solidFill>
              <a:schemeClr val="tx1"/>
            </a:solidFill>
            <a:miter lim="800000"/>
            <a:headEnd/>
            <a:tailEnd/>
          </a:ln>
        </p:spPr>
        <p:txBody>
          <a:bodyPr/>
          <a:lstStyle/>
          <a:p>
            <a:endParaRPr lang="en-US">
              <a:solidFill>
                <a:schemeClr val="tx1"/>
              </a:solidFill>
            </a:endParaRPr>
          </a:p>
        </p:txBody>
      </p:sp>
      <p:sp>
        <p:nvSpPr>
          <p:cNvPr id="16395" name="Rectangle 45"/>
          <p:cNvSpPr>
            <a:spLocks noChangeArrowheads="1"/>
          </p:cNvSpPr>
          <p:nvPr/>
        </p:nvSpPr>
        <p:spPr bwMode="auto">
          <a:xfrm>
            <a:off x="613930" y="3883679"/>
            <a:ext cx="1489303" cy="231121"/>
          </a:xfrm>
          <a:prstGeom prst="rect">
            <a:avLst/>
          </a:prstGeom>
          <a:noFill/>
          <a:ln w="9525">
            <a:noFill/>
            <a:miter lim="800000"/>
            <a:headEnd/>
            <a:tailEnd/>
          </a:ln>
        </p:spPr>
        <p:txBody>
          <a:bodyPr lIns="0" tIns="0" rIns="0" bIns="0">
            <a:spAutoFit/>
          </a:bodyPr>
          <a:lstStyle/>
          <a:p>
            <a:pPr algn="ctr"/>
            <a:r>
              <a:rPr lang="en-US" sz="1500" dirty="0">
                <a:solidFill>
                  <a:schemeClr val="tx1"/>
                </a:solidFill>
              </a:rPr>
              <a:t>Losses</a:t>
            </a:r>
            <a:endParaRPr lang="en-US" dirty="0">
              <a:solidFill>
                <a:schemeClr val="tx1"/>
              </a:solidFill>
            </a:endParaRPr>
          </a:p>
        </p:txBody>
      </p:sp>
      <p:sp>
        <p:nvSpPr>
          <p:cNvPr id="16397" name="Rectangle 47"/>
          <p:cNvSpPr>
            <a:spLocks noChangeArrowheads="1"/>
          </p:cNvSpPr>
          <p:nvPr/>
        </p:nvSpPr>
        <p:spPr bwMode="auto">
          <a:xfrm>
            <a:off x="3812423" y="3619135"/>
            <a:ext cx="1538369" cy="726982"/>
          </a:xfrm>
          <a:prstGeom prst="rect">
            <a:avLst/>
          </a:prstGeom>
          <a:noFill/>
          <a:ln w="38100">
            <a:solidFill>
              <a:schemeClr val="tx1"/>
            </a:solidFill>
            <a:miter lim="800000"/>
            <a:headEnd/>
            <a:tailEnd/>
          </a:ln>
        </p:spPr>
        <p:txBody>
          <a:bodyPr/>
          <a:lstStyle/>
          <a:p>
            <a:endParaRPr lang="en-US">
              <a:solidFill>
                <a:schemeClr val="tx1"/>
              </a:solidFill>
            </a:endParaRPr>
          </a:p>
        </p:txBody>
      </p:sp>
      <p:sp>
        <p:nvSpPr>
          <p:cNvPr id="16398" name="Rectangle 48"/>
          <p:cNvSpPr>
            <a:spLocks noChangeArrowheads="1"/>
          </p:cNvSpPr>
          <p:nvPr/>
        </p:nvSpPr>
        <p:spPr bwMode="auto">
          <a:xfrm>
            <a:off x="3827586" y="3744388"/>
            <a:ext cx="1508042" cy="461665"/>
          </a:xfrm>
          <a:prstGeom prst="rect">
            <a:avLst/>
          </a:prstGeom>
          <a:noFill/>
          <a:ln w="9525">
            <a:noFill/>
            <a:miter lim="800000"/>
            <a:headEnd/>
            <a:tailEnd/>
          </a:ln>
        </p:spPr>
        <p:txBody>
          <a:bodyPr wrap="none" lIns="0" tIns="0" rIns="0" bIns="0">
            <a:spAutoFit/>
          </a:bodyPr>
          <a:lstStyle/>
          <a:p>
            <a:pPr algn="ctr"/>
            <a:r>
              <a:rPr lang="en-US" sz="1500" dirty="0">
                <a:solidFill>
                  <a:schemeClr val="tx1"/>
                </a:solidFill>
              </a:rPr>
              <a:t>Surface / </a:t>
            </a:r>
          </a:p>
          <a:p>
            <a:pPr algn="ctr"/>
            <a:r>
              <a:rPr lang="en-US" sz="1500" dirty="0">
                <a:solidFill>
                  <a:schemeClr val="tx1"/>
                </a:solidFill>
              </a:rPr>
              <a:t>Depression Storage</a:t>
            </a:r>
            <a:endParaRPr lang="en-US" dirty="0">
              <a:solidFill>
                <a:schemeClr val="tx1"/>
              </a:solidFill>
            </a:endParaRPr>
          </a:p>
        </p:txBody>
      </p:sp>
      <p:sp>
        <p:nvSpPr>
          <p:cNvPr id="16401" name="Rectangle 51"/>
          <p:cNvSpPr>
            <a:spLocks noChangeArrowheads="1"/>
          </p:cNvSpPr>
          <p:nvPr/>
        </p:nvSpPr>
        <p:spPr bwMode="auto">
          <a:xfrm>
            <a:off x="3830266" y="5067389"/>
            <a:ext cx="1503734" cy="726982"/>
          </a:xfrm>
          <a:prstGeom prst="rect">
            <a:avLst/>
          </a:prstGeom>
          <a:noFill/>
          <a:ln w="38100">
            <a:solidFill>
              <a:schemeClr val="tx1"/>
            </a:solidFill>
            <a:miter lim="800000"/>
            <a:headEnd/>
            <a:tailEnd/>
          </a:ln>
        </p:spPr>
        <p:txBody>
          <a:bodyPr/>
          <a:lstStyle/>
          <a:p>
            <a:endParaRPr lang="en-US">
              <a:solidFill>
                <a:schemeClr val="tx1"/>
              </a:solidFill>
            </a:endParaRPr>
          </a:p>
        </p:txBody>
      </p:sp>
      <p:sp>
        <p:nvSpPr>
          <p:cNvPr id="16402" name="Rectangle 52"/>
          <p:cNvSpPr>
            <a:spLocks noChangeArrowheads="1"/>
          </p:cNvSpPr>
          <p:nvPr/>
        </p:nvSpPr>
        <p:spPr bwMode="auto">
          <a:xfrm>
            <a:off x="4042521" y="5200047"/>
            <a:ext cx="1208663" cy="461665"/>
          </a:xfrm>
          <a:prstGeom prst="rect">
            <a:avLst/>
          </a:prstGeom>
          <a:noFill/>
          <a:ln w="9525">
            <a:noFill/>
            <a:miter lim="800000"/>
            <a:headEnd/>
            <a:tailEnd/>
          </a:ln>
        </p:spPr>
        <p:txBody>
          <a:bodyPr wrap="square" lIns="0" tIns="0" rIns="0" bIns="0">
            <a:spAutoFit/>
          </a:bodyPr>
          <a:lstStyle/>
          <a:p>
            <a:pPr algn="ctr"/>
            <a:r>
              <a:rPr lang="en-US" sz="1500" dirty="0">
                <a:solidFill>
                  <a:schemeClr val="tx1"/>
                </a:solidFill>
              </a:rPr>
              <a:t>Infiltration / Soil Storage</a:t>
            </a:r>
            <a:endParaRPr lang="en-US" dirty="0">
              <a:solidFill>
                <a:schemeClr val="tx1"/>
              </a:solidFill>
            </a:endParaRPr>
          </a:p>
        </p:txBody>
      </p:sp>
      <p:sp>
        <p:nvSpPr>
          <p:cNvPr id="16404" name="Rectangle 54"/>
          <p:cNvSpPr>
            <a:spLocks noChangeArrowheads="1"/>
          </p:cNvSpPr>
          <p:nvPr/>
        </p:nvSpPr>
        <p:spPr bwMode="auto">
          <a:xfrm>
            <a:off x="3810000" y="2170881"/>
            <a:ext cx="1502291" cy="726982"/>
          </a:xfrm>
          <a:prstGeom prst="rect">
            <a:avLst/>
          </a:prstGeom>
          <a:noFill/>
          <a:ln w="38100">
            <a:solidFill>
              <a:schemeClr val="tx1"/>
            </a:solidFill>
            <a:miter lim="800000"/>
            <a:headEnd/>
            <a:tailEnd/>
          </a:ln>
        </p:spPr>
        <p:txBody>
          <a:bodyPr/>
          <a:lstStyle/>
          <a:p>
            <a:endParaRPr lang="en-US">
              <a:solidFill>
                <a:schemeClr val="tx1"/>
              </a:solidFill>
            </a:endParaRPr>
          </a:p>
        </p:txBody>
      </p:sp>
      <p:sp>
        <p:nvSpPr>
          <p:cNvPr id="16405" name="Rectangle 55"/>
          <p:cNvSpPr>
            <a:spLocks noChangeArrowheads="1"/>
          </p:cNvSpPr>
          <p:nvPr/>
        </p:nvSpPr>
        <p:spPr bwMode="auto">
          <a:xfrm>
            <a:off x="3848968" y="2303539"/>
            <a:ext cx="1437351" cy="461665"/>
          </a:xfrm>
          <a:prstGeom prst="rect">
            <a:avLst/>
          </a:prstGeom>
          <a:noFill/>
          <a:ln w="9525">
            <a:noFill/>
            <a:miter lim="800000"/>
            <a:headEnd/>
            <a:tailEnd/>
          </a:ln>
        </p:spPr>
        <p:txBody>
          <a:bodyPr lIns="0" tIns="0" rIns="0" bIns="0">
            <a:spAutoFit/>
          </a:bodyPr>
          <a:lstStyle/>
          <a:p>
            <a:pPr algn="ctr"/>
            <a:r>
              <a:rPr lang="en-US" sz="1500" dirty="0">
                <a:solidFill>
                  <a:schemeClr val="tx1"/>
                </a:solidFill>
              </a:rPr>
              <a:t>Interception / Canopy Storage</a:t>
            </a:r>
            <a:endParaRPr lang="en-US" dirty="0">
              <a:solidFill>
                <a:schemeClr val="tx1"/>
              </a:solidFill>
            </a:endParaRPr>
          </a:p>
        </p:txBody>
      </p:sp>
      <p:sp>
        <p:nvSpPr>
          <p:cNvPr id="16411" name="Freeform 61"/>
          <p:cNvSpPr>
            <a:spLocks/>
          </p:cNvSpPr>
          <p:nvPr/>
        </p:nvSpPr>
        <p:spPr bwMode="auto">
          <a:xfrm rot="10800000">
            <a:off x="6563319" y="4864613"/>
            <a:ext cx="600339" cy="364191"/>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chemeClr val="tx1"/>
            </a:solidFill>
            <a:prstDash val="solid"/>
            <a:round/>
            <a:headEnd/>
            <a:tailEnd/>
          </a:ln>
        </p:spPr>
        <p:txBody>
          <a:bodyPr/>
          <a:lstStyle/>
          <a:p>
            <a:endParaRPr lang="en-US"/>
          </a:p>
        </p:txBody>
      </p:sp>
      <p:sp>
        <p:nvSpPr>
          <p:cNvPr id="16413" name="Freeform 63"/>
          <p:cNvSpPr>
            <a:spLocks/>
          </p:cNvSpPr>
          <p:nvPr/>
        </p:nvSpPr>
        <p:spPr bwMode="auto">
          <a:xfrm rot="16200000">
            <a:off x="7459212" y="3462881"/>
            <a:ext cx="600339" cy="362790"/>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tx1"/>
            </a:solidFill>
            <a:prstDash val="solid"/>
            <a:round/>
            <a:headEnd/>
            <a:tailEnd/>
          </a:ln>
        </p:spPr>
        <p:txBody>
          <a:bodyPr/>
          <a:lstStyle/>
          <a:p>
            <a:endParaRPr lang="en-US"/>
          </a:p>
        </p:txBody>
      </p:sp>
      <p:sp>
        <p:nvSpPr>
          <p:cNvPr id="3" name="Left Brace 2">
            <a:extLst>
              <a:ext uri="{FF2B5EF4-FFF2-40B4-BE49-F238E27FC236}">
                <a16:creationId xmlns:a16="http://schemas.microsoft.com/office/drawing/2014/main" id="{FFED292D-3D00-41E5-885A-22C2A544567A}"/>
              </a:ext>
            </a:extLst>
          </p:cNvPr>
          <p:cNvSpPr/>
          <p:nvPr/>
        </p:nvSpPr>
        <p:spPr>
          <a:xfrm>
            <a:off x="2915357" y="2194900"/>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33" name="Rectangle 40">
            <a:extLst>
              <a:ext uri="{FF2B5EF4-FFF2-40B4-BE49-F238E27FC236}">
                <a16:creationId xmlns:a16="http://schemas.microsoft.com/office/drawing/2014/main" id="{1163B2F6-386F-42E7-ABA2-96663F48CDA1}"/>
              </a:ext>
            </a:extLst>
          </p:cNvPr>
          <p:cNvSpPr>
            <a:spLocks noChangeArrowheads="1"/>
          </p:cNvSpPr>
          <p:nvPr/>
        </p:nvSpPr>
        <p:spPr bwMode="auto">
          <a:xfrm>
            <a:off x="7278300" y="4683218"/>
            <a:ext cx="1502291" cy="726982"/>
          </a:xfrm>
          <a:prstGeom prst="rect">
            <a:avLst/>
          </a:prstGeom>
          <a:noFill/>
          <a:ln w="38100">
            <a:solidFill>
              <a:schemeClr val="tx1"/>
            </a:solidFill>
            <a:miter lim="800000"/>
            <a:headEnd/>
            <a:tailEnd/>
          </a:ln>
        </p:spPr>
        <p:txBody>
          <a:bodyPr/>
          <a:lstStyle/>
          <a:p>
            <a:endParaRPr lang="en-US">
              <a:solidFill>
                <a:schemeClr val="tx1"/>
              </a:solidFill>
            </a:endParaRPr>
          </a:p>
        </p:txBody>
      </p:sp>
      <p:sp>
        <p:nvSpPr>
          <p:cNvPr id="34" name="Rectangle 45">
            <a:extLst>
              <a:ext uri="{FF2B5EF4-FFF2-40B4-BE49-F238E27FC236}">
                <a16:creationId xmlns:a16="http://schemas.microsoft.com/office/drawing/2014/main" id="{659FA3C5-9391-4BF3-8963-3923491FEEB6}"/>
              </a:ext>
            </a:extLst>
          </p:cNvPr>
          <p:cNvSpPr>
            <a:spLocks noChangeArrowheads="1"/>
          </p:cNvSpPr>
          <p:nvPr/>
        </p:nvSpPr>
        <p:spPr bwMode="auto">
          <a:xfrm>
            <a:off x="7284795" y="4834146"/>
            <a:ext cx="1489303" cy="461665"/>
          </a:xfrm>
          <a:prstGeom prst="rect">
            <a:avLst/>
          </a:prstGeom>
          <a:noFill/>
          <a:ln w="9525">
            <a:noFill/>
            <a:miter lim="800000"/>
            <a:headEnd/>
            <a:tailEnd/>
          </a:ln>
        </p:spPr>
        <p:txBody>
          <a:bodyPr lIns="0" tIns="0" rIns="0" bIns="0">
            <a:spAutoFit/>
          </a:bodyPr>
          <a:lstStyle/>
          <a:p>
            <a:pPr algn="ctr"/>
            <a:r>
              <a:rPr lang="en-US" sz="1500" dirty="0">
                <a:solidFill>
                  <a:schemeClr val="tx1"/>
                </a:solidFill>
              </a:rPr>
              <a:t>Excess Precipitation</a:t>
            </a:r>
            <a:endParaRPr lang="en-US" dirty="0">
              <a:solidFill>
                <a:schemeClr val="tx1"/>
              </a:solidFill>
            </a:endParaRPr>
          </a:p>
        </p:txBody>
      </p:sp>
      <p:sp>
        <p:nvSpPr>
          <p:cNvPr id="35" name="Left Brace 34">
            <a:extLst>
              <a:ext uri="{FF2B5EF4-FFF2-40B4-BE49-F238E27FC236}">
                <a16:creationId xmlns:a16="http://schemas.microsoft.com/office/drawing/2014/main" id="{58BB6185-D459-4273-8D6F-B9C3C54CD521}"/>
              </a:ext>
            </a:extLst>
          </p:cNvPr>
          <p:cNvSpPr/>
          <p:nvPr/>
        </p:nvSpPr>
        <p:spPr>
          <a:xfrm rot="10800000">
            <a:off x="5887157" y="2194900"/>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36" name="Rectangle 40">
            <a:extLst>
              <a:ext uri="{FF2B5EF4-FFF2-40B4-BE49-F238E27FC236}">
                <a16:creationId xmlns:a16="http://schemas.microsoft.com/office/drawing/2014/main" id="{77C67463-6E4B-4D70-87D4-A00985029BC6}"/>
              </a:ext>
            </a:extLst>
          </p:cNvPr>
          <p:cNvSpPr>
            <a:spLocks noChangeArrowheads="1"/>
          </p:cNvSpPr>
          <p:nvPr/>
        </p:nvSpPr>
        <p:spPr bwMode="auto">
          <a:xfrm>
            <a:off x="7010400" y="2471491"/>
            <a:ext cx="1502291" cy="726982"/>
          </a:xfrm>
          <a:prstGeom prst="rect">
            <a:avLst/>
          </a:prstGeom>
          <a:noFill/>
          <a:ln w="38100">
            <a:solidFill>
              <a:schemeClr val="tx1"/>
            </a:solidFill>
            <a:miter lim="800000"/>
            <a:headEnd/>
            <a:tailEnd/>
          </a:ln>
        </p:spPr>
        <p:txBody>
          <a:bodyPr/>
          <a:lstStyle/>
          <a:p>
            <a:endParaRPr lang="en-US">
              <a:solidFill>
                <a:schemeClr val="tx1"/>
              </a:solidFill>
            </a:endParaRPr>
          </a:p>
        </p:txBody>
      </p:sp>
      <p:sp>
        <p:nvSpPr>
          <p:cNvPr id="37" name="Rectangle 45">
            <a:extLst>
              <a:ext uri="{FF2B5EF4-FFF2-40B4-BE49-F238E27FC236}">
                <a16:creationId xmlns:a16="http://schemas.microsoft.com/office/drawing/2014/main" id="{BF414CDD-0DC1-4B15-B452-A77C271F7A60}"/>
              </a:ext>
            </a:extLst>
          </p:cNvPr>
          <p:cNvSpPr>
            <a:spLocks noChangeArrowheads="1"/>
          </p:cNvSpPr>
          <p:nvPr/>
        </p:nvSpPr>
        <p:spPr bwMode="auto">
          <a:xfrm>
            <a:off x="7014730" y="2712017"/>
            <a:ext cx="1489303" cy="231121"/>
          </a:xfrm>
          <a:prstGeom prst="rect">
            <a:avLst/>
          </a:prstGeom>
          <a:noFill/>
          <a:ln w="9525">
            <a:noFill/>
            <a:miter lim="800000"/>
            <a:headEnd/>
            <a:tailEnd/>
          </a:ln>
        </p:spPr>
        <p:txBody>
          <a:bodyPr lIns="0" tIns="0" rIns="0" bIns="0">
            <a:spAutoFit/>
          </a:bodyPr>
          <a:lstStyle/>
          <a:p>
            <a:pPr algn="ctr"/>
            <a:r>
              <a:rPr lang="en-US" sz="1500" dirty="0">
                <a:solidFill>
                  <a:schemeClr val="tx1"/>
                </a:solidFill>
              </a:rPr>
              <a:t>Evapotranspiration</a:t>
            </a:r>
            <a:endParaRPr lang="en-US" dirty="0">
              <a:solidFill>
                <a:schemeClr val="tx1"/>
              </a:solidFill>
            </a:endParaRPr>
          </a:p>
        </p:txBody>
      </p:sp>
      <p:sp>
        <p:nvSpPr>
          <p:cNvPr id="23" name="Rectangle 51">
            <a:extLst>
              <a:ext uri="{FF2B5EF4-FFF2-40B4-BE49-F238E27FC236}">
                <a16:creationId xmlns:a16="http://schemas.microsoft.com/office/drawing/2014/main" id="{29847D55-F4BC-49EC-BB72-480C1DAEF0CB}"/>
              </a:ext>
            </a:extLst>
          </p:cNvPr>
          <p:cNvSpPr>
            <a:spLocks noChangeArrowheads="1"/>
          </p:cNvSpPr>
          <p:nvPr/>
        </p:nvSpPr>
        <p:spPr bwMode="auto">
          <a:xfrm>
            <a:off x="3830266" y="5067389"/>
            <a:ext cx="1503734" cy="726982"/>
          </a:xfrm>
          <a:prstGeom prst="rect">
            <a:avLst/>
          </a:prstGeom>
          <a:noFill/>
          <a:ln w="63500">
            <a:solidFill>
              <a:srgbClr val="FF0000"/>
            </a:solidFill>
            <a:miter lim="800000"/>
            <a:headEnd/>
            <a:tailEnd/>
          </a:ln>
        </p:spPr>
        <p:txBody>
          <a:bodyPr/>
          <a:lstStyle/>
          <a:p>
            <a:endParaRPr lang="en-US">
              <a:solidFill>
                <a:schemeClr val="tx1"/>
              </a:solidFill>
            </a:endParaRPr>
          </a:p>
        </p:txBody>
      </p:sp>
    </p:spTree>
    <p:extLst>
      <p:ext uri="{BB962C8B-B14F-4D97-AF65-F5344CB8AC3E}">
        <p14:creationId xmlns:p14="http://schemas.microsoft.com/office/powerpoint/2010/main" val="27358964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a:extLst>
              <a:ext uri="{FF2B5EF4-FFF2-40B4-BE49-F238E27FC236}">
                <a16:creationId xmlns:a16="http://schemas.microsoft.com/office/drawing/2014/main" id="{79CFED11-1A59-4CA4-9E95-3C81E7D3E8C9}"/>
              </a:ext>
            </a:extLst>
          </p:cNvPr>
          <p:cNvSpPr txBox="1">
            <a:spLocks noChangeArrowheads="1"/>
          </p:cNvSpPr>
          <p:nvPr/>
        </p:nvSpPr>
        <p:spPr>
          <a:xfrm>
            <a:off x="609600" y="1905000"/>
            <a:ext cx="8077200" cy="4114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US" sz="2800" dirty="0"/>
              <a:t>Provide an overview of the available infiltration methods within HEC-HMS</a:t>
            </a:r>
          </a:p>
          <a:p>
            <a:pPr>
              <a:lnSpc>
                <a:spcPct val="90000"/>
              </a:lnSpc>
            </a:pPr>
            <a:r>
              <a:rPr lang="en-US" sz="2800" dirty="0"/>
              <a:t>Discuss commonly used data sources and parameter estimation techniques</a:t>
            </a:r>
          </a:p>
          <a:p>
            <a:pPr>
              <a:lnSpc>
                <a:spcPct val="90000"/>
              </a:lnSpc>
            </a:pPr>
            <a:r>
              <a:rPr lang="en-US" sz="2800" dirty="0"/>
              <a:t>Discuss factors that affect infiltration losses</a:t>
            </a:r>
          </a:p>
        </p:txBody>
      </p:sp>
      <p:sp>
        <p:nvSpPr>
          <p:cNvPr id="15362" name="Rectangle 2"/>
          <p:cNvSpPr>
            <a:spLocks noGrp="1" noChangeArrowheads="1"/>
          </p:cNvSpPr>
          <p:nvPr>
            <p:ph type="title"/>
          </p:nvPr>
        </p:nvSpPr>
        <p:spPr>
          <a:noFill/>
        </p:spPr>
        <p:txBody>
          <a:bodyPr/>
          <a:lstStyle/>
          <a:p>
            <a:pPr eaLnBrk="1" hangingPunct="1"/>
            <a:r>
              <a:rPr lang="en-US" dirty="0"/>
              <a:t>Objectives</a:t>
            </a:r>
          </a:p>
        </p:txBody>
      </p:sp>
      <p:sp>
        <p:nvSpPr>
          <p:cNvPr id="15365" name="Footer Placeholder 4"/>
          <p:cNvSpPr>
            <a:spLocks noGrp="1"/>
          </p:cNvSpPr>
          <p:nvPr>
            <p:ph type="ftr" sz="quarter" idx="11"/>
          </p:nvPr>
        </p:nvSpPr>
        <p:spPr>
          <a:noFill/>
        </p:spPr>
        <p:txBody>
          <a:bodyPr/>
          <a:lstStyle/>
          <a:p>
            <a:r>
              <a:rPr lang="en-US">
                <a:latin typeface="Arial" charset="0"/>
              </a:rPr>
              <a:t>Hydrologic Engineering Center</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Arial" charset="0"/>
              </a:rPr>
              <a:pPr/>
              <a:t>3</a:t>
            </a:fld>
            <a:endParaRPr lang="en-US">
              <a:latin typeface="Arial" charset="0"/>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2" name="Footer Placeholder 7"/>
          <p:cNvSpPr>
            <a:spLocks noGrp="1"/>
          </p:cNvSpPr>
          <p:nvPr>
            <p:ph type="ftr" sz="quarter" idx="11"/>
          </p:nvPr>
        </p:nvSpPr>
        <p:spPr>
          <a:noFill/>
        </p:spPr>
        <p:txBody>
          <a:bodyPr/>
          <a:lstStyle/>
          <a:p>
            <a:r>
              <a:rPr lang="en-US">
                <a:latin typeface="Arial" charset="0"/>
              </a:rPr>
              <a:t>Hydrologic Engineering Center</a:t>
            </a:r>
          </a:p>
        </p:txBody>
      </p:sp>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Arial" charset="0"/>
              </a:rPr>
              <a:pPr/>
              <a:t>4</a:t>
            </a:fld>
            <a:endParaRPr lang="en-US">
              <a:latin typeface="Arial" charset="0"/>
            </a:endParaRPr>
          </a:p>
        </p:txBody>
      </p:sp>
      <p:sp>
        <p:nvSpPr>
          <p:cNvPr id="21510" name="Text Box 6"/>
          <p:cNvSpPr txBox="1">
            <a:spLocks noChangeArrowheads="1"/>
          </p:cNvSpPr>
          <p:nvPr/>
        </p:nvSpPr>
        <p:spPr bwMode="auto">
          <a:xfrm>
            <a:off x="914399" y="2057400"/>
            <a:ext cx="7315201" cy="1077153"/>
          </a:xfrm>
          <a:prstGeom prst="rect">
            <a:avLst/>
          </a:prstGeom>
          <a:noFill/>
          <a:ln w="9525">
            <a:noFill/>
            <a:miter lim="800000"/>
            <a:headEnd/>
            <a:tailEnd/>
          </a:ln>
        </p:spPr>
        <p:txBody>
          <a:bodyPr wrap="square" lIns="91378" tIns="45688" rIns="91378" bIns="45688">
            <a:spAutoFit/>
          </a:bodyPr>
          <a:lstStyle/>
          <a:p>
            <a:r>
              <a:rPr lang="en-US" sz="3200" dirty="0">
                <a:solidFill>
                  <a:schemeClr val="tx1"/>
                </a:solidFill>
              </a:rPr>
              <a:t>Infiltration is the process of water entering into the soil through the soil surface.</a:t>
            </a:r>
          </a:p>
        </p:txBody>
      </p:sp>
      <p:sp>
        <p:nvSpPr>
          <p:cNvPr id="9" name="Title 8"/>
          <p:cNvSpPr>
            <a:spLocks noGrp="1"/>
          </p:cNvSpPr>
          <p:nvPr>
            <p:ph type="title"/>
          </p:nvPr>
        </p:nvSpPr>
        <p:spPr/>
        <p:txBody>
          <a:bodyPr/>
          <a:lstStyle/>
          <a:p>
            <a:r>
              <a:rPr lang="en-US" dirty="0"/>
              <a:t>Infiltration</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2" name="Footer Placeholder 7"/>
          <p:cNvSpPr>
            <a:spLocks noGrp="1"/>
          </p:cNvSpPr>
          <p:nvPr>
            <p:ph type="ftr" sz="quarter" idx="11"/>
          </p:nvPr>
        </p:nvSpPr>
        <p:spPr>
          <a:noFill/>
        </p:spPr>
        <p:txBody>
          <a:bodyPr/>
          <a:lstStyle/>
          <a:p>
            <a:r>
              <a:rPr lang="en-US">
                <a:latin typeface="Arial" charset="0"/>
              </a:rPr>
              <a:t>Hydrologic Engineering Center</a:t>
            </a:r>
          </a:p>
        </p:txBody>
      </p:sp>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Arial" charset="0"/>
              </a:rPr>
              <a:pPr/>
              <a:t>5</a:t>
            </a:fld>
            <a:endParaRPr lang="en-US">
              <a:latin typeface="Arial" charset="0"/>
            </a:endParaRPr>
          </a:p>
        </p:txBody>
      </p:sp>
      <p:sp>
        <p:nvSpPr>
          <p:cNvPr id="9" name="Title 8"/>
          <p:cNvSpPr>
            <a:spLocks noGrp="1"/>
          </p:cNvSpPr>
          <p:nvPr>
            <p:ph type="title"/>
          </p:nvPr>
        </p:nvSpPr>
        <p:spPr/>
        <p:txBody>
          <a:bodyPr/>
          <a:lstStyle/>
          <a:p>
            <a:r>
              <a:rPr lang="en-US" dirty="0"/>
              <a:t>Infiltration in the Real World</a:t>
            </a:r>
          </a:p>
        </p:txBody>
      </p:sp>
      <p:pic>
        <p:nvPicPr>
          <p:cNvPr id="12" name="Picture 2" descr="http://nrcca.cals.cornell.edu/soil/CA2/CA0211.1_clip_image002.jpg">
            <a:extLst>
              <a:ext uri="{FF2B5EF4-FFF2-40B4-BE49-F238E27FC236}">
                <a16:creationId xmlns:a16="http://schemas.microsoft.com/office/drawing/2014/main" id="{C0E09E79-D74D-4166-A577-B72B1AFF80BA}"/>
              </a:ext>
            </a:extLst>
          </p:cNvPr>
          <p:cNvPicPr>
            <a:picLocks noChangeAspect="1" noChangeArrowheads="1"/>
          </p:cNvPicPr>
          <p:nvPr/>
        </p:nvPicPr>
        <p:blipFill>
          <a:blip r:embed="rId3" cstate="print"/>
          <a:srcRect/>
          <a:stretch>
            <a:fillRect/>
          </a:stretch>
        </p:blipFill>
        <p:spPr bwMode="auto">
          <a:xfrm>
            <a:off x="1733045" y="1892739"/>
            <a:ext cx="5677909" cy="4572000"/>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spTree>
    <p:extLst>
      <p:ext uri="{BB962C8B-B14F-4D97-AF65-F5344CB8AC3E}">
        <p14:creationId xmlns:p14="http://schemas.microsoft.com/office/powerpoint/2010/main" val="1123832344"/>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2" name="Footer Placeholder 7"/>
          <p:cNvSpPr>
            <a:spLocks noGrp="1"/>
          </p:cNvSpPr>
          <p:nvPr>
            <p:ph type="ftr" sz="quarter" idx="11"/>
          </p:nvPr>
        </p:nvSpPr>
        <p:spPr>
          <a:noFill/>
        </p:spPr>
        <p:txBody>
          <a:bodyPr/>
          <a:lstStyle/>
          <a:p>
            <a:r>
              <a:rPr lang="en-US">
                <a:latin typeface="Arial" charset="0"/>
              </a:rPr>
              <a:t>Hydrologic Engineering Center</a:t>
            </a:r>
          </a:p>
        </p:txBody>
      </p:sp>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Arial" charset="0"/>
              </a:rPr>
              <a:pPr/>
              <a:t>6</a:t>
            </a:fld>
            <a:endParaRPr lang="en-US">
              <a:latin typeface="Arial" charset="0"/>
            </a:endParaRPr>
          </a:p>
        </p:txBody>
      </p:sp>
      <p:sp>
        <p:nvSpPr>
          <p:cNvPr id="9" name="Title 8"/>
          <p:cNvSpPr>
            <a:spLocks noGrp="1"/>
          </p:cNvSpPr>
          <p:nvPr>
            <p:ph type="title"/>
          </p:nvPr>
        </p:nvSpPr>
        <p:spPr/>
        <p:txBody>
          <a:bodyPr/>
          <a:lstStyle/>
          <a:p>
            <a:r>
              <a:rPr lang="en-US" dirty="0"/>
              <a:t>Infiltration in a Textbook</a:t>
            </a:r>
          </a:p>
        </p:txBody>
      </p:sp>
      <p:pic>
        <p:nvPicPr>
          <p:cNvPr id="7" name="Picture 6">
            <a:extLst>
              <a:ext uri="{FF2B5EF4-FFF2-40B4-BE49-F238E27FC236}">
                <a16:creationId xmlns:a16="http://schemas.microsoft.com/office/drawing/2014/main" id="{333995B5-6C20-4599-BB62-0DC184AB0228}"/>
              </a:ext>
            </a:extLst>
          </p:cNvPr>
          <p:cNvPicPr>
            <a:picLocks noChangeAspect="1"/>
          </p:cNvPicPr>
          <p:nvPr/>
        </p:nvPicPr>
        <p:blipFill>
          <a:blip r:embed="rId3"/>
          <a:stretch>
            <a:fillRect/>
          </a:stretch>
        </p:blipFill>
        <p:spPr>
          <a:xfrm>
            <a:off x="1962424" y="1892739"/>
            <a:ext cx="5219151" cy="4572000"/>
          </a:xfrm>
          <a:prstGeom prst="rect">
            <a:avLst/>
          </a:prstGeom>
          <a:ln>
            <a:noFill/>
          </a:ln>
        </p:spPr>
      </p:pic>
    </p:spTree>
    <p:extLst>
      <p:ext uri="{BB962C8B-B14F-4D97-AF65-F5344CB8AC3E}">
        <p14:creationId xmlns:p14="http://schemas.microsoft.com/office/powerpoint/2010/main" val="417871292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8" name="Picture 12" descr="curve"/>
          <p:cNvPicPr>
            <a:picLocks noChangeAspect="1" noChangeArrowheads="1"/>
          </p:cNvPicPr>
          <p:nvPr/>
        </p:nvPicPr>
        <p:blipFill>
          <a:blip r:embed="rId3" cstate="print"/>
          <a:srcRect l="2748" t="5551" r="7956" b="11180"/>
          <a:stretch>
            <a:fillRect/>
          </a:stretch>
        </p:blipFill>
        <p:spPr bwMode="auto">
          <a:xfrm>
            <a:off x="2819400" y="2286000"/>
            <a:ext cx="3962400" cy="2863850"/>
          </a:xfrm>
          <a:prstGeom prst="rect">
            <a:avLst/>
          </a:prstGeom>
          <a:noFill/>
          <a:ln w="9525">
            <a:noFill/>
            <a:miter lim="800000"/>
            <a:headEnd/>
            <a:tailEnd/>
          </a:ln>
        </p:spPr>
      </p:pic>
      <p:sp>
        <p:nvSpPr>
          <p:cNvPr id="23554" name="Rectangle 2"/>
          <p:cNvSpPr>
            <a:spLocks noGrp="1" noChangeArrowheads="1"/>
          </p:cNvSpPr>
          <p:nvPr>
            <p:ph type="title"/>
          </p:nvPr>
        </p:nvSpPr>
        <p:spPr>
          <a:noFill/>
        </p:spPr>
        <p:txBody>
          <a:bodyPr/>
          <a:lstStyle/>
          <a:p>
            <a:pPr eaLnBrk="1" hangingPunct="1"/>
            <a:r>
              <a:rPr lang="en-US"/>
              <a:t>Infiltration</a:t>
            </a:r>
          </a:p>
        </p:txBody>
      </p:sp>
      <p:sp>
        <p:nvSpPr>
          <p:cNvPr id="23556" name="Footer Placeholder 5"/>
          <p:cNvSpPr>
            <a:spLocks noGrp="1"/>
          </p:cNvSpPr>
          <p:nvPr>
            <p:ph type="ftr" sz="quarter" idx="11"/>
          </p:nvPr>
        </p:nvSpPr>
        <p:spPr>
          <a:noFill/>
        </p:spPr>
        <p:txBody>
          <a:bodyPr/>
          <a:lstStyle/>
          <a:p>
            <a:r>
              <a:rPr lang="en-US">
                <a:latin typeface="Arial" charset="0"/>
              </a:rPr>
              <a:t>Hydrologic Engineering Center</a:t>
            </a:r>
          </a:p>
        </p:txBody>
      </p:sp>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Arial" charset="0"/>
              </a:rPr>
              <a:pPr/>
              <a:t>7</a:t>
            </a:fld>
            <a:endParaRPr lang="en-US">
              <a:latin typeface="Arial" charset="0"/>
            </a:endParaRPr>
          </a:p>
        </p:txBody>
      </p:sp>
      <p:sp>
        <p:nvSpPr>
          <p:cNvPr id="23557" name="Text Box 9"/>
          <p:cNvSpPr txBox="1">
            <a:spLocks noChangeArrowheads="1"/>
          </p:cNvSpPr>
          <p:nvPr/>
        </p:nvSpPr>
        <p:spPr bwMode="auto">
          <a:xfrm>
            <a:off x="914400" y="1752600"/>
            <a:ext cx="7848600" cy="4385751"/>
          </a:xfrm>
          <a:prstGeom prst="rect">
            <a:avLst/>
          </a:prstGeom>
          <a:noFill/>
          <a:ln w="9525">
            <a:noFill/>
            <a:miter lim="800000"/>
            <a:headEnd/>
            <a:tailEnd/>
          </a:ln>
        </p:spPr>
        <p:txBody>
          <a:bodyPr lIns="91378" tIns="45688" rIns="91378" bIns="45688">
            <a:spAutoFit/>
          </a:bodyPr>
          <a:lstStyle/>
          <a:p>
            <a:pPr>
              <a:spcBef>
                <a:spcPct val="50000"/>
              </a:spcBef>
            </a:pPr>
            <a:r>
              <a:rPr lang="en-US" b="0" dirty="0">
                <a:solidFill>
                  <a:schemeClr val="tx1"/>
                </a:solidFill>
              </a:rPr>
              <a:t>1) an exponential decrease in the infiltration rate with cumulative infiltration and</a:t>
            </a:r>
          </a:p>
          <a:p>
            <a:pPr>
              <a:spcBef>
                <a:spcPct val="50000"/>
              </a:spcBef>
            </a:pPr>
            <a:endParaRPr lang="en-US" sz="2400" b="0" dirty="0"/>
          </a:p>
          <a:p>
            <a:pPr>
              <a:spcBef>
                <a:spcPct val="50000"/>
              </a:spcBef>
            </a:pPr>
            <a:endParaRPr lang="en-US" sz="2400" b="0" dirty="0"/>
          </a:p>
          <a:p>
            <a:pPr>
              <a:spcBef>
                <a:spcPct val="50000"/>
              </a:spcBef>
            </a:pPr>
            <a:endParaRPr lang="en-US" sz="2400" b="0" dirty="0"/>
          </a:p>
          <a:p>
            <a:pPr>
              <a:spcBef>
                <a:spcPct val="50000"/>
              </a:spcBef>
            </a:pPr>
            <a:endParaRPr lang="en-US" sz="2400" b="0" dirty="0"/>
          </a:p>
          <a:p>
            <a:pPr>
              <a:spcBef>
                <a:spcPct val="50000"/>
              </a:spcBef>
            </a:pPr>
            <a:endParaRPr lang="en-US" sz="2400" b="0" dirty="0"/>
          </a:p>
          <a:p>
            <a:pPr>
              <a:spcBef>
                <a:spcPct val="50000"/>
              </a:spcBef>
            </a:pPr>
            <a:endParaRPr lang="en-US" sz="2400" b="0" dirty="0"/>
          </a:p>
          <a:p>
            <a:pPr>
              <a:spcBef>
                <a:spcPct val="50000"/>
              </a:spcBef>
            </a:pPr>
            <a:r>
              <a:rPr lang="en-US" b="0" dirty="0">
                <a:solidFill>
                  <a:schemeClr val="tx1"/>
                </a:solidFill>
              </a:rPr>
              <a:t>2) as moisture potential approaches zero, the infiltration rate decreases to a rate equivalent to saturated vertical hydraulic conductivity.</a:t>
            </a:r>
          </a:p>
        </p:txBody>
      </p:sp>
    </p:spTree>
    <p:extLst>
      <p:ext uri="{BB962C8B-B14F-4D97-AF65-F5344CB8AC3E}">
        <p14:creationId xmlns:p14="http://schemas.microsoft.com/office/powerpoint/2010/main" val="333829937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E579CEDD-544C-4D1A-B832-131967EDE0B8}"/>
              </a:ext>
            </a:extLst>
          </p:cNvPr>
          <p:cNvSpPr txBox="1">
            <a:spLocks noChangeArrowheads="1"/>
          </p:cNvSpPr>
          <p:nvPr/>
        </p:nvSpPr>
        <p:spPr>
          <a:xfrm>
            <a:off x="457200" y="1938265"/>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a:t>Deficit and Constant</a:t>
            </a:r>
          </a:p>
          <a:p>
            <a:r>
              <a:rPr lang="en-US" sz="2000" dirty="0"/>
              <a:t>Exponential</a:t>
            </a:r>
          </a:p>
          <a:p>
            <a:r>
              <a:rPr lang="en-US" sz="2000" dirty="0"/>
              <a:t>Green and </a:t>
            </a:r>
            <a:r>
              <a:rPr lang="en-US" sz="2000" dirty="0" err="1"/>
              <a:t>Ampt</a:t>
            </a:r>
            <a:endParaRPr lang="en-US" sz="2000" dirty="0"/>
          </a:p>
          <a:p>
            <a:r>
              <a:rPr lang="en-US" sz="2000" dirty="0"/>
              <a:t>Gridded Deficit Constant</a:t>
            </a:r>
          </a:p>
          <a:p>
            <a:r>
              <a:rPr lang="en-US" sz="2000" dirty="0"/>
              <a:t>Gridded Green and </a:t>
            </a:r>
            <a:r>
              <a:rPr lang="en-US" sz="2000" dirty="0" err="1"/>
              <a:t>Ampt</a:t>
            </a:r>
            <a:endParaRPr lang="en-US" sz="2000" dirty="0"/>
          </a:p>
          <a:p>
            <a:r>
              <a:rPr lang="en-US" sz="2000" dirty="0"/>
              <a:t>Gridded SCS Curve Number</a:t>
            </a:r>
          </a:p>
          <a:p>
            <a:r>
              <a:rPr lang="en-US" sz="2000" dirty="0"/>
              <a:t>Gridded Soil Moisture Accounting</a:t>
            </a:r>
          </a:p>
          <a:p>
            <a:r>
              <a:rPr lang="en-US" sz="2000" dirty="0"/>
              <a:t>Initial and Constant</a:t>
            </a:r>
          </a:p>
          <a:p>
            <a:r>
              <a:rPr lang="en-US" sz="2000" dirty="0"/>
              <a:t>Layered Green and </a:t>
            </a:r>
            <a:r>
              <a:rPr lang="en-US" sz="2000" dirty="0" err="1"/>
              <a:t>Ampt</a:t>
            </a:r>
            <a:endParaRPr lang="en-US" sz="2000" dirty="0"/>
          </a:p>
          <a:p>
            <a:r>
              <a:rPr lang="en-US" sz="2000" dirty="0"/>
              <a:t>SCS Curve Number</a:t>
            </a:r>
          </a:p>
          <a:p>
            <a:r>
              <a:rPr lang="en-US" sz="2000" dirty="0"/>
              <a:t>Smith </a:t>
            </a:r>
            <a:r>
              <a:rPr lang="en-US" sz="2000" dirty="0" err="1"/>
              <a:t>Parlange</a:t>
            </a:r>
            <a:endParaRPr lang="en-US" sz="2000" dirty="0"/>
          </a:p>
          <a:p>
            <a:r>
              <a:rPr lang="en-US" sz="2000" dirty="0"/>
              <a:t>Soil Moisture Accounting</a:t>
            </a:r>
          </a:p>
        </p:txBody>
      </p:sp>
      <p:sp>
        <p:nvSpPr>
          <p:cNvPr id="19458" name="Rectangle 2"/>
          <p:cNvSpPr>
            <a:spLocks noGrp="1" noChangeArrowheads="1"/>
          </p:cNvSpPr>
          <p:nvPr>
            <p:ph type="title"/>
          </p:nvPr>
        </p:nvSpPr>
        <p:spPr>
          <a:noFill/>
        </p:spPr>
        <p:txBody>
          <a:bodyPr/>
          <a:lstStyle/>
          <a:p>
            <a:pPr eaLnBrk="1" hangingPunct="1"/>
            <a:r>
              <a:rPr lang="en-US" dirty="0"/>
              <a:t>Available Infiltration Methods</a:t>
            </a:r>
          </a:p>
        </p:txBody>
      </p:sp>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8</a:t>
            </a:fld>
            <a:endParaRPr lang="en-US">
              <a:latin typeface="Arial" charset="0"/>
            </a:endParaRPr>
          </a:p>
        </p:txBody>
      </p:sp>
      <p:grpSp>
        <p:nvGrpSpPr>
          <p:cNvPr id="7" name="Group 6">
            <a:extLst>
              <a:ext uri="{FF2B5EF4-FFF2-40B4-BE49-F238E27FC236}">
                <a16:creationId xmlns:a16="http://schemas.microsoft.com/office/drawing/2014/main" id="{578EA19D-FE6A-453E-8019-03185F64D811}"/>
              </a:ext>
            </a:extLst>
          </p:cNvPr>
          <p:cNvGrpSpPr>
            <a:grpSpLocks noChangeAspect="1"/>
          </p:cNvGrpSpPr>
          <p:nvPr/>
        </p:nvGrpSpPr>
        <p:grpSpPr>
          <a:xfrm>
            <a:off x="4800599" y="2164298"/>
            <a:ext cx="3689880" cy="2743200"/>
            <a:chOff x="4736592" y="3719657"/>
            <a:chExt cx="3523809" cy="2623876"/>
          </a:xfrm>
        </p:grpSpPr>
        <p:pic>
          <p:nvPicPr>
            <p:cNvPr id="3" name="Picture 2">
              <a:extLst>
                <a:ext uri="{FF2B5EF4-FFF2-40B4-BE49-F238E27FC236}">
                  <a16:creationId xmlns:a16="http://schemas.microsoft.com/office/drawing/2014/main" id="{7B120B64-EADB-4288-856B-C1A34AD7E658}"/>
                </a:ext>
              </a:extLst>
            </p:cNvPr>
            <p:cNvPicPr>
              <a:picLocks noChangeAspect="1"/>
            </p:cNvPicPr>
            <p:nvPr/>
          </p:nvPicPr>
          <p:blipFill rotWithShape="1">
            <a:blip r:embed="rId3"/>
            <a:srcRect t="57483"/>
            <a:stretch/>
          </p:blipFill>
          <p:spPr>
            <a:xfrm>
              <a:off x="4736592" y="3719657"/>
              <a:ext cx="3523809" cy="1988166"/>
            </a:xfrm>
            <a:prstGeom prst="rect">
              <a:avLst/>
            </a:prstGeom>
          </p:spPr>
        </p:pic>
        <p:pic>
          <p:nvPicPr>
            <p:cNvPr id="4" name="Picture 3">
              <a:extLst>
                <a:ext uri="{FF2B5EF4-FFF2-40B4-BE49-F238E27FC236}">
                  <a16:creationId xmlns:a16="http://schemas.microsoft.com/office/drawing/2014/main" id="{3B1970D5-EECE-4DC8-A512-3736861A5C86}"/>
                </a:ext>
              </a:extLst>
            </p:cNvPr>
            <p:cNvPicPr>
              <a:picLocks noChangeAspect="1"/>
            </p:cNvPicPr>
            <p:nvPr/>
          </p:nvPicPr>
          <p:blipFill>
            <a:blip r:embed="rId4"/>
            <a:stretch>
              <a:fillRect/>
            </a:stretch>
          </p:blipFill>
          <p:spPr>
            <a:xfrm>
              <a:off x="5861304" y="5410200"/>
              <a:ext cx="2095238" cy="933333"/>
            </a:xfrm>
            <a:prstGeom prst="rect">
              <a:avLst/>
            </a:prstGeom>
          </p:spPr>
        </p:pic>
        <p:sp>
          <p:nvSpPr>
            <p:cNvPr id="5" name="Rectangle 4">
              <a:extLst>
                <a:ext uri="{FF2B5EF4-FFF2-40B4-BE49-F238E27FC236}">
                  <a16:creationId xmlns:a16="http://schemas.microsoft.com/office/drawing/2014/main" id="{3AAC1947-82B7-4A72-B8FF-1D21FB846196}"/>
                </a:ext>
              </a:extLst>
            </p:cNvPr>
            <p:cNvSpPr/>
            <p:nvPr/>
          </p:nvSpPr>
          <p:spPr>
            <a:xfrm>
              <a:off x="7790688" y="5288994"/>
              <a:ext cx="152400" cy="8832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64232791"/>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noFill/>
        </p:spPr>
        <p:txBody>
          <a:bodyPr>
            <a:normAutofit/>
          </a:bodyPr>
          <a:lstStyle/>
          <a:p>
            <a:pPr eaLnBrk="1" hangingPunct="1"/>
            <a:r>
              <a:rPr lang="en-US" dirty="0"/>
              <a:t>Simplifying Assumptions</a:t>
            </a:r>
          </a:p>
        </p:txBody>
      </p:sp>
      <p:sp>
        <p:nvSpPr>
          <p:cNvPr id="2053" name="Footer Placeholder 5"/>
          <p:cNvSpPr>
            <a:spLocks noGrp="1"/>
          </p:cNvSpPr>
          <p:nvPr>
            <p:ph type="ftr" sz="quarter" idx="11"/>
          </p:nvPr>
        </p:nvSpPr>
        <p:spPr>
          <a:noFill/>
        </p:spPr>
        <p:txBody>
          <a:bodyPr/>
          <a:lstStyle/>
          <a:p>
            <a:r>
              <a:rPr lang="en-US">
                <a:latin typeface="Arial" charset="0"/>
              </a:rPr>
              <a:t>Hydrologic Engineering Center</a:t>
            </a:r>
          </a:p>
        </p:txBody>
      </p:sp>
      <p:sp>
        <p:nvSpPr>
          <p:cNvPr id="2052" name="Slide Number Placeholder 4"/>
          <p:cNvSpPr>
            <a:spLocks noGrp="1"/>
          </p:cNvSpPr>
          <p:nvPr>
            <p:ph type="sldNum" sz="quarter" idx="12"/>
          </p:nvPr>
        </p:nvSpPr>
        <p:spPr>
          <a:prstGeom prst="rect">
            <a:avLst/>
          </a:prstGeom>
        </p:spPr>
        <p:txBody>
          <a:bodyPr/>
          <a:lstStyle/>
          <a:p>
            <a:fld id="{54DD5B0A-2EBD-456B-80E1-E71B3FBD75A5}" type="slidenum">
              <a:rPr lang="en-US" smtClean="0">
                <a:latin typeface="Arial" charset="0"/>
              </a:rPr>
              <a:pPr/>
              <a:t>9</a:t>
            </a:fld>
            <a:endParaRPr lang="en-US">
              <a:latin typeface="Arial" charset="0"/>
            </a:endParaRPr>
          </a:p>
        </p:txBody>
      </p:sp>
      <p:graphicFrame>
        <p:nvGraphicFramePr>
          <p:cNvPr id="2050" name="Object 3"/>
          <p:cNvGraphicFramePr>
            <a:graphicFrameLocks noChangeAspect="1"/>
          </p:cNvGraphicFramePr>
          <p:nvPr/>
        </p:nvGraphicFramePr>
        <p:xfrm>
          <a:off x="4511675" y="3321050"/>
          <a:ext cx="115888" cy="214313"/>
        </p:xfrm>
        <a:graphic>
          <a:graphicData uri="http://schemas.openxmlformats.org/presentationml/2006/ole">
            <mc:AlternateContent xmlns:mc="http://schemas.openxmlformats.org/markup-compatibility/2006">
              <mc:Choice xmlns:v="urn:schemas-microsoft-com:vml" Requires="v">
                <p:oleObj spid="_x0000_s1043" name="Equation" r:id="rId4" imgW="114120" imgH="215640" progId="Equation.3">
                  <p:embed/>
                </p:oleObj>
              </mc:Choice>
              <mc:Fallback>
                <p:oleObj name="Equation" r:id="rId4" imgW="114120" imgH="215640" progId="Equation.3">
                  <p:embed/>
                  <p:pic>
                    <p:nvPicPr>
                      <p:cNvPr id="205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1675" y="3321050"/>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4" name="Text Box 6"/>
          <p:cNvSpPr txBox="1">
            <a:spLocks noChangeArrowheads="1"/>
          </p:cNvSpPr>
          <p:nvPr/>
        </p:nvSpPr>
        <p:spPr bwMode="auto">
          <a:xfrm>
            <a:off x="609600" y="2133600"/>
            <a:ext cx="8026400" cy="3600921"/>
          </a:xfrm>
          <a:prstGeom prst="rect">
            <a:avLst/>
          </a:prstGeom>
          <a:noFill/>
          <a:ln w="9525">
            <a:noFill/>
            <a:miter lim="800000"/>
            <a:headEnd/>
            <a:tailEnd/>
          </a:ln>
        </p:spPr>
        <p:txBody>
          <a:bodyPr lIns="91378" tIns="45688" rIns="91378" bIns="45688">
            <a:spAutoFit/>
          </a:bodyPr>
          <a:lstStyle/>
          <a:p>
            <a:pPr marL="358775" indent="-358775">
              <a:spcBef>
                <a:spcPct val="50000"/>
              </a:spcBef>
            </a:pPr>
            <a:r>
              <a:rPr lang="en-US" sz="2400" dirty="0">
                <a:solidFill>
                  <a:schemeClr val="tx1"/>
                </a:solidFill>
              </a:rPr>
              <a:t>For each subbasin or grid cell:</a:t>
            </a:r>
          </a:p>
          <a:p>
            <a:pPr marL="457200" indent="-457200">
              <a:spcBef>
                <a:spcPct val="50000"/>
              </a:spcBef>
              <a:buFont typeface="+mj-lt"/>
              <a:buAutoNum type="arabicPeriod"/>
            </a:pPr>
            <a:r>
              <a:rPr lang="en-US" sz="2400" dirty="0"/>
              <a:t>Uniform initial conditions</a:t>
            </a:r>
          </a:p>
          <a:p>
            <a:pPr marL="457200" indent="-457200">
              <a:spcBef>
                <a:spcPct val="50000"/>
              </a:spcBef>
              <a:buFont typeface="+mj-lt"/>
              <a:buAutoNum type="arabicPeriod"/>
            </a:pPr>
            <a:r>
              <a:rPr lang="en-US" sz="2400" b="0" dirty="0">
                <a:solidFill>
                  <a:schemeClr val="tx1"/>
                </a:solidFill>
              </a:rPr>
              <a:t>Uniform spatial distribution of precipitation</a:t>
            </a:r>
          </a:p>
          <a:p>
            <a:pPr marL="457200" indent="-457200">
              <a:spcBef>
                <a:spcPct val="50000"/>
              </a:spcBef>
              <a:buFont typeface="+mj-lt"/>
              <a:buAutoNum type="arabicPeriod"/>
            </a:pPr>
            <a:r>
              <a:rPr lang="en-US" sz="2400" b="0" dirty="0">
                <a:solidFill>
                  <a:schemeClr val="tx1"/>
                </a:solidFill>
              </a:rPr>
              <a:t>Uniform spatial distribution of losses due to interception/infiltration</a:t>
            </a:r>
          </a:p>
          <a:p>
            <a:pPr marL="457200" indent="-457200">
              <a:spcBef>
                <a:spcPct val="50000"/>
              </a:spcBef>
              <a:buFont typeface="+mj-lt"/>
              <a:buAutoNum type="arabicPeriod"/>
            </a:pPr>
            <a:r>
              <a:rPr lang="en-US" sz="2400" b="0" dirty="0">
                <a:solidFill>
                  <a:schemeClr val="tx1"/>
                </a:solidFill>
              </a:rPr>
              <a:t>Precipitation and losses are constant for each time step </a:t>
            </a:r>
          </a:p>
          <a:p>
            <a:pPr marL="358775" indent="-358775">
              <a:spcBef>
                <a:spcPct val="50000"/>
              </a:spcBef>
            </a:pPr>
            <a:endParaRPr lang="en-US" sz="2400" dirty="0">
              <a:solidFill>
                <a:schemeClr val="tx1"/>
              </a:solidFill>
            </a:endParaRPr>
          </a:p>
        </p:txBody>
      </p:sp>
    </p:spTree>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11909</TotalTime>
  <Words>1754</Words>
  <Application>Microsoft Office PowerPoint</Application>
  <PresentationFormat>On-screen Show (4:3)</PresentationFormat>
  <Paragraphs>192</Paragraphs>
  <Slides>15</Slides>
  <Notes>15</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9" baseType="lpstr">
      <vt:lpstr>Arial</vt:lpstr>
      <vt:lpstr>Calibri</vt:lpstr>
      <vt:lpstr>Office Theme</vt:lpstr>
      <vt:lpstr>Equation</vt:lpstr>
      <vt:lpstr>PowerPoint Presentation</vt:lpstr>
      <vt:lpstr>Losses within HEC-HMS</vt:lpstr>
      <vt:lpstr>Objectives</vt:lpstr>
      <vt:lpstr>Infiltration</vt:lpstr>
      <vt:lpstr>Infiltration in the Real World</vt:lpstr>
      <vt:lpstr>Infiltration in a Textbook</vt:lpstr>
      <vt:lpstr>Infiltration</vt:lpstr>
      <vt:lpstr>Available Infiltration Methods</vt:lpstr>
      <vt:lpstr>Simplifying Assumptions</vt:lpstr>
      <vt:lpstr>GIS Databases</vt:lpstr>
      <vt:lpstr>Parameter Estimation</vt:lpstr>
      <vt:lpstr>Factors Affecting Infiltration</vt:lpstr>
      <vt:lpstr>PowerPoint Presentation</vt:lpstr>
      <vt:lpstr>How to Select an Infiltration Method</vt:lpstr>
      <vt:lpstr>Review</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Bartles, Michael D CIV USARMY CEIWR-HEC (USA)</cp:lastModifiedBy>
  <cp:revision>934</cp:revision>
  <dcterms:created xsi:type="dcterms:W3CDTF">2010-06-16T18:06:37Z</dcterms:created>
  <dcterms:modified xsi:type="dcterms:W3CDTF">2021-02-01T22:23:52Z</dcterms:modified>
</cp:coreProperties>
</file>