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305" r:id="rId2"/>
    <p:sldId id="294" r:id="rId3"/>
    <p:sldId id="269" r:id="rId4"/>
    <p:sldId id="267" r:id="rId5"/>
    <p:sldId id="270" r:id="rId6"/>
    <p:sldId id="317" r:id="rId7"/>
    <p:sldId id="319" r:id="rId8"/>
    <p:sldId id="320" r:id="rId9"/>
    <p:sldId id="321" r:id="rId10"/>
    <p:sldId id="322" r:id="rId11"/>
    <p:sldId id="323"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90708" autoAdjust="0"/>
  </p:normalViewPr>
  <p:slideViewPr>
    <p:cSldViewPr>
      <p:cViewPr varScale="1">
        <p:scale>
          <a:sx n="104" d="100"/>
          <a:sy n="104" d="100"/>
        </p:scale>
        <p:origin x="2016" y="114"/>
      </p:cViewPr>
      <p:guideLst>
        <p:guide orient="horz" pos="2160"/>
        <p:guide pos="2880"/>
      </p:guideLst>
    </p:cSldViewPr>
  </p:slideViewPr>
  <p:notesTextViewPr>
    <p:cViewPr>
      <p:scale>
        <a:sx n="100" d="100"/>
        <a:sy n="100" d="100"/>
      </p:scale>
      <p:origin x="0" y="-372"/>
    </p:cViewPr>
  </p:notesTextViewPr>
  <p:sorterViewPr>
    <p:cViewPr varScale="1">
      <p:scale>
        <a:sx n="1" d="1"/>
        <a:sy n="1" d="1"/>
      </p:scale>
      <p:origin x="0" y="0"/>
    </p:cViewPr>
  </p:sorterViewPr>
  <p:notesViewPr>
    <p:cSldViewPr>
      <p:cViewPr>
        <p:scale>
          <a:sx n="102" d="100"/>
          <a:sy n="102" d="100"/>
        </p:scale>
        <p:origin x="2314" y="5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9702AE7-905E-4373-9EA0-3C05460CF325}" type="datetimeFigureOut">
              <a:rPr lang="en-US" smtClean="0"/>
              <a:pPr/>
              <a:t>2/2/2021</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BC33892-284B-497C-853D-B8915FDAF2AC}" type="slidenum">
              <a:rPr lang="en-US" smtClean="0"/>
              <a:pPr/>
              <a:t>‹#›</a:t>
            </a:fld>
            <a:endParaRPr lang="en-US"/>
          </a:p>
        </p:txBody>
      </p:sp>
    </p:spTree>
    <p:extLst>
      <p:ext uri="{BB962C8B-B14F-4D97-AF65-F5344CB8AC3E}">
        <p14:creationId xmlns:p14="http://schemas.microsoft.com/office/powerpoint/2010/main" val="12527236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2884BC3-5FC2-400F-9CF4-E3D2CF087CA6}" type="datetimeFigureOut">
              <a:rPr lang="en-US" smtClean="0"/>
              <a:pPr/>
              <a:t>2/2/2021</a:t>
            </a:fld>
            <a:endParaRPr lang="en-US"/>
          </a:p>
        </p:txBody>
      </p:sp>
      <p:sp>
        <p:nvSpPr>
          <p:cNvPr id="4" name="Slide Image Placeholder 3"/>
          <p:cNvSpPr>
            <a:spLocks noGrp="1" noRot="1" noChangeAspect="1"/>
          </p:cNvSpPr>
          <p:nvPr>
            <p:ph type="sldImg" idx="2"/>
          </p:nvPr>
        </p:nvSpPr>
        <p:spPr>
          <a:xfrm>
            <a:off x="808038" y="557213"/>
            <a:ext cx="5346700" cy="401002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94512" y="4648200"/>
            <a:ext cx="5327904" cy="4183380"/>
          </a:xfrm>
          <a:prstGeom prst="rect">
            <a:avLst/>
          </a:prstGeom>
        </p:spPr>
        <p:txBody>
          <a:bodyPr vert="horz" lIns="93177" tIns="46589" rIns="93177" bIns="4658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15694537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Slide Number Placeholder 3"/>
          <p:cNvSpPr>
            <a:spLocks noGrp="1"/>
          </p:cNvSpPr>
          <p:nvPr>
            <p:ph type="sldNum" sz="quarter" idx="5"/>
          </p:nvPr>
        </p:nvSpPr>
        <p:spPr/>
        <p:txBody>
          <a:bodyPr/>
          <a:lstStyle/>
          <a:p>
            <a:fld id="{3B3ACD92-5200-4C47-947C-612282BD7E52}" type="slidenum">
              <a:rPr lang="en-US" smtClean="0"/>
              <a:pPr/>
              <a:t>1</a:t>
            </a:fld>
            <a:endParaRPr lang="en-US"/>
          </a:p>
        </p:txBody>
      </p:sp>
      <p:sp>
        <p:nvSpPr>
          <p:cNvPr id="6" name="Slide Image Placeholder 5"/>
          <p:cNvSpPr>
            <a:spLocks noGrp="1" noRot="1" noChangeAspect="1"/>
          </p:cNvSpPr>
          <p:nvPr>
            <p:ph type="sldImg"/>
          </p:nvPr>
        </p:nvSpPr>
        <p:spPr>
          <a:xfrm>
            <a:off x="809625" y="558800"/>
            <a:ext cx="5345113" cy="4008438"/>
          </a:xfrm>
        </p:spPr>
      </p:sp>
      <p:sp>
        <p:nvSpPr>
          <p:cNvPr id="7" name="Notes Placeholder 6"/>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Hey HMS modelers, this is Mike Bartles from the Hydrologic Engineering Center.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this video, we’re going to continue discussing losses within HEC-HMS by delving into the initial and </a:t>
            </a:r>
            <a:r>
              <a:rPr lang="en-US"/>
              <a:t>constant infiltration </a:t>
            </a:r>
            <a:r>
              <a:rPr lang="en-US" dirty="0"/>
              <a:t>method.</a:t>
            </a:r>
          </a:p>
        </p:txBody>
      </p:sp>
    </p:spTree>
    <p:extLst>
      <p:ext uri="{BB962C8B-B14F-4D97-AF65-F5344CB8AC3E}">
        <p14:creationId xmlns:p14="http://schemas.microsoft.com/office/powerpoint/2010/main" val="1412453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main advantage of this method is that it’s simple!  Because it’s simple, it’s been successfully used all over the world for numerous purposes.  The required parameters can be easily estimated from observed data.  Also, this method is parsimonious in that a small number of variables (or parameters) are used to explain something.  This allows for easy investigation of model uncertainty, which is an advanced topic that we’ll revisit in another video.</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However, the primary disadvantage of this method is also that it’s simple.  There will be some situations where you just can’t predict the infiltration within complicated scenarios using this method because there aren’t a lot of predictor variables or parameters.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So, being simple is a double edged sword, so to say.</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In review, I introduced the initial and constant infiltration method.</a:t>
            </a:r>
          </a:p>
          <a:p>
            <a:pPr marL="171450" indent="-171450">
              <a:buFont typeface="Arial" panose="020B0604020202020204" pitchFamily="34" charset="0"/>
              <a:buChar char="•"/>
            </a:pPr>
            <a:r>
              <a:rPr lang="en-US" dirty="0"/>
              <a:t>This is one of the simplest infiltration methods within HEC-HMS.</a:t>
            </a:r>
          </a:p>
          <a:p>
            <a:pPr marL="171450" indent="-171450">
              <a:buFont typeface="Arial" panose="020B0604020202020204" pitchFamily="34" charset="0"/>
              <a:buChar char="•"/>
            </a:pPr>
            <a:r>
              <a:rPr lang="en-US" dirty="0"/>
              <a:t>It’s quick to parameterize and calibrated and, as such, it’s been used all over the world with success.</a:t>
            </a:r>
          </a:p>
          <a:p>
            <a:pPr marL="171450" indent="-171450">
              <a:buFont typeface="Arial" panose="020B0604020202020204" pitchFamily="34" charset="0"/>
              <a:buChar char="•"/>
            </a:pPr>
            <a:r>
              <a:rPr lang="en-US" dirty="0"/>
              <a:t>However, it’s simplicity is also a disadvantage for complicated scenarios.</a:t>
            </a:r>
          </a:p>
          <a:p>
            <a:pPr marL="171450" indent="-171450">
              <a:buFont typeface="Arial" panose="020B0604020202020204" pitchFamily="34" charset="0"/>
              <a:buChar char="•"/>
            </a:pPr>
            <a:r>
              <a:rPr lang="en-US" dirty="0"/>
              <a:t>In the next video, we’ll focus on the Deficit and Constant loss method, which is pretty similar to the Initial and Constant method but with a major advantage: infiltrated water CAN be extracted over time through evapotranspiration.</a:t>
            </a:r>
          </a:p>
          <a:p>
            <a:pPr marL="171450" indent="-171450">
              <a:buFont typeface="Arial" panose="020B0604020202020204" pitchFamily="34" charset="0"/>
              <a:buChar char="•"/>
            </a:pPr>
            <a:r>
              <a:rPr lang="en-US" dirty="0"/>
              <a:t>Thanks </a:t>
            </a:r>
            <a:r>
              <a:rPr lang="en-US"/>
              <a:t>for watching!</a:t>
            </a:r>
            <a:endParaRPr lang="en-US" dirty="0"/>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2465163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By the end of this lecture, you should be familiar with the Initial and Constant loss method.</a:t>
            </a:r>
          </a:p>
          <a:p>
            <a:pPr marL="171450" indent="-171450">
              <a:buFont typeface="Arial" panose="020B0604020202020204" pitchFamily="34" charset="0"/>
              <a:buChar char="•"/>
            </a:pPr>
            <a:r>
              <a:rPr lang="en-US" dirty="0"/>
              <a:t>I’ll present an example computation that should make things super clear.</a:t>
            </a:r>
          </a:p>
          <a:p>
            <a:pPr marL="171450" indent="-171450">
              <a:buFont typeface="Arial" panose="020B0604020202020204" pitchFamily="34" charset="0"/>
              <a:buChar char="•"/>
            </a:pPr>
            <a:r>
              <a:rPr lang="en-US" dirty="0"/>
              <a:t>We’ll also discuss common data sources, parameter estimation techniques, and calibration techniques.</a:t>
            </a:r>
          </a:p>
          <a:p>
            <a:pPr marL="171450" indent="-171450">
              <a:buFont typeface="Arial" panose="020B0604020202020204" pitchFamily="34" charset="0"/>
              <a:buChar char="•"/>
            </a:pPr>
            <a:r>
              <a:rPr lang="en-US" dirty="0"/>
              <a:t>Finally, we’ll finish up by comparing advantages and disadvantages when using this method.</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3193325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using the initial and constant method, all rainfall is lost until an initial loss volume is satisfied.</a:t>
            </a:r>
          </a:p>
          <a:p>
            <a:pPr marL="171450" indent="-171450">
              <a:buFont typeface="Arial" panose="020B0604020202020204" pitchFamily="34" charset="0"/>
              <a:buChar char="•"/>
            </a:pPr>
            <a:r>
              <a:rPr lang="en-US" dirty="0"/>
              <a:t>After that volume has been filled, any additional precipitation is lost at a constant rate.  Anything that’s not infiltrated will become excess precipitation.</a:t>
            </a:r>
          </a:p>
          <a:p>
            <a:pPr marL="171450" indent="-171450">
              <a:buFont typeface="Arial" panose="020B0604020202020204" pitchFamily="34" charset="0"/>
              <a:buChar char="•"/>
            </a:pPr>
            <a:r>
              <a:rPr lang="en-US" dirty="0"/>
              <a:t>Simple, right?</a:t>
            </a:r>
          </a:p>
          <a:p>
            <a:pPr marL="171450" indent="-171450">
              <a:buFont typeface="Arial" panose="020B0604020202020204" pitchFamily="34" charset="0"/>
              <a:buChar char="•"/>
            </a:pPr>
            <a:r>
              <a:rPr lang="en-US" dirty="0"/>
              <a:t>I </a:t>
            </a:r>
            <a:r>
              <a:rPr lang="en-US" dirty="0" err="1"/>
              <a:t>gotta</a:t>
            </a:r>
            <a:r>
              <a:rPr lang="en-US" dirty="0"/>
              <a:t> mention up front that there isn’t a way to extract infiltrated water when using this method.  If you want to do that, you’ll have to step up to something a bit more complicated.  We’ll talk about another option that can do that within the next video.</a:t>
            </a:r>
          </a:p>
        </p:txBody>
      </p:sp>
      <p:sp>
        <p:nvSpPr>
          <p:cNvPr id="5" name="Slide Image Placeholder 4"/>
          <p:cNvSpPr>
            <a:spLocks noGrp="1" noRot="1" noChangeAspect="1"/>
          </p:cNvSpPr>
          <p:nvPr>
            <p:ph type="sldImg"/>
          </p:nvPr>
        </p:nvSpPr>
        <p:spPr>
          <a:xfrm>
            <a:off x="809625" y="558800"/>
            <a:ext cx="5345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620880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Let’s revisit a figure from a previous lecture.  Recall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initial and constant loss method, you only have an initial loss volume, which is the green rectangle in this image, and a constant rate, which is the top of the red rectangle in this image, to recreate this exponential curve.</a:t>
            </a:r>
          </a:p>
          <a:p>
            <a:pPr marL="171450" lvl="1" indent="-171450">
              <a:buFont typeface="Arial" panose="020B0604020202020204" pitchFamily="34" charset="0"/>
              <a:buChar char="•"/>
            </a:pPr>
            <a:r>
              <a:rPr lang="en-US" dirty="0"/>
              <a:t>As such,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a:t>
            </a:fld>
            <a:endParaRPr lang="en-US"/>
          </a:p>
        </p:txBody>
      </p:sp>
      <p:sp>
        <p:nvSpPr>
          <p:cNvPr id="8" name="Slide Image Placeholder 7"/>
          <p:cNvSpPr>
            <a:spLocks noGrp="1" noRot="1" noChangeAspect="1"/>
          </p:cNvSpPr>
          <p:nvPr>
            <p:ph type="sldImg"/>
          </p:nvPr>
        </p:nvSpPr>
        <p:spPr/>
      </p:sp>
    </p:spTree>
    <p:extLst>
      <p:ext uri="{BB962C8B-B14F-4D97-AF65-F5344CB8AC3E}">
        <p14:creationId xmlns:p14="http://schemas.microsoft.com/office/powerpoint/2010/main" val="1053717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two parameters, initial loss and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This example shows how precipitation excess/loss is computed with this method.</a:t>
            </a:r>
          </a:p>
          <a:p>
            <a:pPr marL="171450" indent="-171450">
              <a:buFont typeface="Arial" panose="020B0604020202020204" pitchFamily="34" charset="0"/>
              <a:buChar char="•"/>
            </a:pPr>
            <a:r>
              <a:rPr lang="en-US" dirty="0"/>
              <a:t>In the first time step, half an inch of precipitation is lost to initial losses (animate).  From there on out, precipitation is lost at a constant rate of 0.25 inches per hour.</a:t>
            </a:r>
          </a:p>
          <a:p>
            <a:pPr marL="171450" indent="-171450">
              <a:buFont typeface="Arial" panose="020B0604020202020204" pitchFamily="34" charset="0"/>
              <a:buChar char="•"/>
            </a:pPr>
            <a:r>
              <a:rPr lang="en-US" dirty="0"/>
              <a:t>In the next time step, another half inch of precipitation falls, 0.25 inches of constant loss is applied, and 0.25 inches of excess is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1 inch of precipitation falls, 0.25 inches of constant loss is applied, and 0.75 inches of excess is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half an inch of precipitation falls and 0.25 inches is lost due to the constant rate resulting in 0.25 inches of excess being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for four hours.  No infiltrated water is extracted because you can’t do that with this method.  So, any additional precipitation is only subjected to the constant loss rate, as shown in the remaining </a:t>
            </a:r>
            <a:r>
              <a:rPr lang="en-US"/>
              <a:t>time steps (</a:t>
            </a:r>
            <a:r>
              <a:rPr lang="en-US" dirty="0"/>
              <a:t>animate).</a:t>
            </a:r>
          </a:p>
        </p:txBody>
      </p:sp>
      <p:sp>
        <p:nvSpPr>
          <p:cNvPr id="5" name="Slide Image Placeholder 4"/>
          <p:cNvSpPr>
            <a:spLocks noGrp="1" noRot="1" noChangeAspect="1"/>
          </p:cNvSpPr>
          <p:nvPr>
            <p:ph type="sldImg"/>
          </p:nvPr>
        </p:nvSpPr>
        <p:spPr>
          <a:xfrm>
            <a:off x="809625" y="558800"/>
            <a:ext cx="5345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When estimating an appropriate initial loss volume,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Also, how long does it typically take for infiltrated precipitation to be removed from the system through either drainage or evapotranspiration?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image, a moderate amount of precipitation fell approximately 1 to 2 weeks prior to January 1</a:t>
            </a:r>
            <a:r>
              <a:rPr lang="en-US" sz="1200" b="0" i="0" kern="1200" baseline="30000" dirty="0">
                <a:solidFill>
                  <a:schemeClr val="tx1"/>
                </a:solidFill>
                <a:effectLst/>
                <a:latin typeface="+mn-lt"/>
                <a:ea typeface="+mn-ea"/>
                <a:cs typeface="+mn-cs"/>
              </a:rPr>
              <a:t>st</a:t>
            </a:r>
            <a:r>
              <a:rPr lang="en-US" sz="1200" b="0" i="0" kern="1200" dirty="0">
                <a:solidFill>
                  <a:schemeClr val="tx1"/>
                </a:solidFill>
                <a:effectLst/>
                <a:latin typeface="+mn-lt"/>
                <a:ea typeface="+mn-ea"/>
                <a:cs typeface="+mn-cs"/>
              </a:rPr>
              <a:t>, which is the start of my simulation.  Also, this particular watershed takes several weeks to dry out in between precipitation events.  So, I should start by using a small initial loss volume because I’d expect there to be a good amount of moisture still within the soil at the start of my simulation.</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a constant loss rate for your watershed, remember my recommendation from the previous lecture: don’t use the actual parameter values from a soils database to estimate this parameter!</a:t>
            </a:r>
          </a:p>
          <a:p>
            <a:pPr marL="171450" indent="-171450">
              <a:buFont typeface="Arial" panose="020B0604020202020204" pitchFamily="34" charset="0"/>
              <a:buChar char="•"/>
            </a:pPr>
            <a:r>
              <a:rPr lang="en-US" dirty="0"/>
              <a:t>Instead</a:t>
            </a:r>
            <a:r>
              <a:rPr lang="en-US" sz="1200" b="0" i="0" kern="1200" dirty="0">
                <a:solidFill>
                  <a:schemeClr val="tx1"/>
                </a:solidFill>
                <a:effectLst/>
                <a:latin typeface="+mn-lt"/>
                <a:ea typeface="+mn-ea"/>
                <a:cs typeface="+mn-cs"/>
              </a:rPr>
              <a:t>, get the surficial texture from the soils database and relate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percent impervious area, it’s okay to use a GIS source like the National Land Cover Database.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You should also include large, standing water bodies in these estimates as rain falling directly onto a large lake or reservoir should not be subject to infiltration.</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image, percent impervious cover from the NLCD 2016 version is shown.  Black areas indicate little to no impervious cover while magenta areas indicate high degrees of impervious cover.</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545538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calibrating the initial and constant method, I like to start by modifying my initial parameter estimates until I get the initiation of runoff correct.  Specifically, I’m trying to match the time at which the computed runoff starts to rise when compared to the observed runoff.</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time of runoff initiation pretty well, but my initial runoff is too high.  So, I need to increase my initial loss and/or constant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When calibrating, it’s important to use more than just the eyeball test to gauge whether your model is accurate.  Multiple statistical metrics, like Nash-Sutcliffe Efficiency, are reported in HEC-HMS for locations with observed data.  Use all of these to measure model performance as they compare your results from different perspectives.</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26523354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a:xfrm>
            <a:off x="28136" y="6629400"/>
            <a:ext cx="2895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en-US" dirty="0"/>
              <a:t>Hydrologic Engineering Center</a:t>
            </a:r>
          </a:p>
        </p:txBody>
      </p:sp>
      <p:sp>
        <p:nvSpPr>
          <p:cNvPr id="6" name="Slide Number Placeholder 5"/>
          <p:cNvSpPr>
            <a:spLocks noGrp="1"/>
          </p:cNvSpPr>
          <p:nvPr>
            <p:ph type="sldNum" sz="quarter" idx="12"/>
          </p:nvPr>
        </p:nvSpPr>
        <p:spPr>
          <a:xfrm>
            <a:off x="6982264" y="6629400"/>
            <a:ext cx="2133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1" y="609320"/>
            <a:ext cx="7772977" cy="1143000"/>
          </a:xfrm>
        </p:spPr>
        <p:txBody>
          <a:bodyPr/>
          <a:lstStyle/>
          <a:p>
            <a:r>
              <a:rPr lang="en-US"/>
              <a:t>Click to edit Master title style</a:t>
            </a:r>
          </a:p>
        </p:txBody>
      </p:sp>
      <p:sp>
        <p:nvSpPr>
          <p:cNvPr id="3" name="Table Placeholder 2"/>
          <p:cNvSpPr>
            <a:spLocks noGrp="1"/>
          </p:cNvSpPr>
          <p:nvPr>
            <p:ph type="tbl" idx="1"/>
          </p:nvPr>
        </p:nvSpPr>
        <p:spPr>
          <a:xfrm>
            <a:off x="1143001" y="1980640"/>
            <a:ext cx="7772977" cy="4115360"/>
          </a:xfrm>
        </p:spPr>
        <p:txBody>
          <a:bodyPr/>
          <a:lstStyle/>
          <a:p>
            <a:pPr lvl="0"/>
            <a:endParaRPr lang="en-US" noProof="0"/>
          </a:p>
        </p:txBody>
      </p:sp>
      <p:sp>
        <p:nvSpPr>
          <p:cNvPr id="4" name="Rectangle 36"/>
          <p:cNvSpPr>
            <a:spLocks noGrp="1" noChangeArrowheads="1"/>
          </p:cNvSpPr>
          <p:nvPr>
            <p:ph type="dt" sz="half" idx="10"/>
          </p:nvPr>
        </p:nvSpPr>
        <p:spPr>
          <a:xfrm>
            <a:off x="1143000" y="6248400"/>
            <a:ext cx="1905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image" Target="../media/image3.w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www.mrlc.gov/data/nlcd-2016-land-cover-conus"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4338" name="Slide Number Placeholder 3"/>
          <p:cNvSpPr>
            <a:spLocks noGrp="1"/>
          </p:cNvSpPr>
          <p:nvPr>
            <p:ph type="sldNum" sz="quarter" idx="12"/>
          </p:nvPr>
        </p:nvSpPr>
        <p:spPr>
          <a:prstGeom prst="rect">
            <a:avLst/>
          </a:prstGeom>
        </p:spPr>
        <p:txBody>
          <a:bodyPr/>
          <a:lstStyle/>
          <a:p>
            <a:fld id="{F81C85A5-C8A9-4070-A0B2-435CED55166C}" type="slidenum">
              <a:rPr lang="en-US" smtClean="0">
                <a:latin typeface="Arial" charset="0"/>
              </a:rPr>
              <a:pPr/>
              <a:t>1</a:t>
            </a:fld>
            <a:endParaRPr lang="en-US">
              <a:latin typeface="Arial" charset="0"/>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957579" y="1066800"/>
            <a:ext cx="7213601" cy="5410201"/>
          </a:xfrm>
          <a:prstGeom prst="rect">
            <a:avLst/>
          </a:prstGeom>
          <a:noFill/>
          <a:ln w="9525">
            <a:noFill/>
            <a:miter lim="800000"/>
            <a:headEnd/>
            <a:tailEnd/>
          </a:ln>
        </p:spPr>
      </p:pic>
      <p:sp>
        <p:nvSpPr>
          <p:cNvPr id="7" name="Rectangle 2"/>
          <p:cNvSpPr txBox="1">
            <a:spLocks noChangeArrowheads="1"/>
          </p:cNvSpPr>
          <p:nvPr/>
        </p:nvSpPr>
        <p:spPr>
          <a:xfrm>
            <a:off x="957578" y="1066800"/>
            <a:ext cx="7213602" cy="838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j-lt"/>
                <a:ea typeface="+mj-ea"/>
                <a:cs typeface="+mj-cs"/>
              </a:rPr>
              <a:t>Initial and Constant Method within HEC-HMS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10</a:t>
            </a:fld>
            <a:endParaRPr lang="en-US">
              <a:latin typeface="Arial"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24765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Advantages</a:t>
            </a:r>
            <a:endParaRPr lang="en-US" sz="2400" b="1" dirty="0"/>
          </a:p>
          <a:p>
            <a:pPr lvl="0"/>
            <a:r>
              <a:rPr lang="en-US" sz="1800" dirty="0"/>
              <a:t>"Mature" method that has been used successfully in thousands of studies throughout the U.S.</a:t>
            </a:r>
          </a:p>
          <a:p>
            <a:pPr lvl="0"/>
            <a:r>
              <a:rPr lang="en-US" sz="1800" dirty="0"/>
              <a:t>Easy to set up and use.</a:t>
            </a:r>
          </a:p>
          <a:p>
            <a:pPr lvl="0"/>
            <a:r>
              <a:rPr lang="en-US" sz="1800" dirty="0"/>
              <a:t>Parameters can be related to predominant soil textures and estimated using multiple literature sources.</a:t>
            </a:r>
          </a:p>
          <a:p>
            <a:r>
              <a:rPr lang="en-US" sz="1800" dirty="0"/>
              <a:t>Method is parsimonious; it includes only a few parameters necessary to explain the variation of runoff volume.</a:t>
            </a:r>
            <a:endParaRPr lang="en-US" sz="2400" dirty="0"/>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487680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Disadvantages</a:t>
            </a:r>
            <a:endParaRPr lang="en-US" sz="2400" b="1" dirty="0"/>
          </a:p>
          <a:p>
            <a:pPr lvl="0"/>
            <a:r>
              <a:rPr lang="en-US" sz="1800" dirty="0"/>
              <a:t>Difficult to apply to </a:t>
            </a:r>
            <a:r>
              <a:rPr lang="en-US" sz="1800" dirty="0" err="1"/>
              <a:t>ungaged</a:t>
            </a:r>
            <a:r>
              <a:rPr lang="en-US" sz="1800" dirty="0"/>
              <a:t> areas due to lack of direct physical relationship of parameters and watershed properties.</a:t>
            </a:r>
          </a:p>
          <a:p>
            <a:pPr lvl="0"/>
            <a:r>
              <a:rPr lang="en-US" sz="1800" dirty="0"/>
              <a:t>Method may be too simple to predict losses within event, even if it does predict total losses well.</a:t>
            </a:r>
          </a:p>
          <a:p>
            <a:r>
              <a:rPr lang="en-US" sz="1800" dirty="0"/>
              <a:t>Does </a:t>
            </a:r>
            <a:r>
              <a:rPr lang="en-US" sz="1800" u="sng" dirty="0"/>
              <a:t>not</a:t>
            </a:r>
            <a:r>
              <a:rPr lang="en-US" sz="1800" dirty="0"/>
              <a:t> allow for continuous simulation.</a:t>
            </a:r>
          </a:p>
        </p:txBody>
      </p:sp>
    </p:spTree>
    <p:extLst>
      <p:ext uri="{BB962C8B-B14F-4D97-AF65-F5344CB8AC3E}">
        <p14:creationId xmlns:p14="http://schemas.microsoft.com/office/powerpoint/2010/main" val="253685030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609600" y="1905000"/>
            <a:ext cx="8077200" cy="4114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t>Initial and Constant method is one of the simplest infiltration methods available within HEC-HMS</a:t>
            </a:r>
          </a:p>
          <a:p>
            <a:pPr>
              <a:lnSpc>
                <a:spcPct val="90000"/>
              </a:lnSpc>
            </a:pPr>
            <a:r>
              <a:rPr lang="en-US" sz="2800" dirty="0"/>
              <a:t>Parameters can be easily estimated</a:t>
            </a:r>
          </a:p>
          <a:p>
            <a:pPr>
              <a:lnSpc>
                <a:spcPct val="90000"/>
              </a:lnSpc>
            </a:pPr>
            <a:r>
              <a:rPr lang="en-US" sz="2800" dirty="0"/>
              <a:t>Primary advantage (simplicity) is also its primary disadvantage</a:t>
            </a:r>
          </a:p>
          <a:p>
            <a:pPr>
              <a:lnSpc>
                <a:spcPct val="90000"/>
              </a:lnSpc>
            </a:pPr>
            <a:r>
              <a:rPr lang="en-US" sz="2800" dirty="0"/>
              <a:t>Next lecture will focus on Deficit and Constant loss method within HEC-HMS</a:t>
            </a:r>
          </a:p>
        </p:txBody>
      </p:sp>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11</a:t>
            </a:fld>
            <a:endParaRPr lang="en-US">
              <a:latin typeface="Arial" charset="0"/>
            </a:endParaRPr>
          </a:p>
        </p:txBody>
      </p:sp>
    </p:spTree>
    <p:extLst>
      <p:ext uri="{BB962C8B-B14F-4D97-AF65-F5344CB8AC3E}">
        <p14:creationId xmlns:p14="http://schemas.microsoft.com/office/powerpoint/2010/main" val="351647522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609600" y="1905000"/>
            <a:ext cx="8077200" cy="4114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t>Introduce the Initial and Constant method</a:t>
            </a:r>
          </a:p>
          <a:p>
            <a:pPr>
              <a:lnSpc>
                <a:spcPct val="90000"/>
              </a:lnSpc>
            </a:pPr>
            <a:r>
              <a:rPr lang="en-US" sz="2800" dirty="0"/>
              <a:t>Present an example computation</a:t>
            </a:r>
          </a:p>
          <a:p>
            <a:pPr>
              <a:lnSpc>
                <a:spcPct val="90000"/>
              </a:lnSpc>
            </a:pPr>
            <a:r>
              <a:rPr lang="en-US" sz="2800" dirty="0"/>
              <a:t>Discuss common parameter estimation techniques</a:t>
            </a:r>
          </a:p>
          <a:p>
            <a:pPr>
              <a:lnSpc>
                <a:spcPct val="90000"/>
              </a:lnSpc>
            </a:pPr>
            <a:r>
              <a:rPr lang="en-US" sz="2800" dirty="0"/>
              <a:t>Summarize calibration techniques</a:t>
            </a:r>
          </a:p>
          <a:p>
            <a:pPr>
              <a:lnSpc>
                <a:spcPct val="90000"/>
              </a:lnSpc>
            </a:pPr>
            <a:r>
              <a:rPr lang="en-US" sz="2800" dirty="0"/>
              <a:t>Present advantages and disadvantages</a:t>
            </a:r>
          </a:p>
        </p:txBody>
      </p:sp>
      <p:sp>
        <p:nvSpPr>
          <p:cNvPr id="15362" name="Rectangle 2"/>
          <p:cNvSpPr>
            <a:spLocks noGrp="1" noChangeArrowheads="1"/>
          </p:cNvSpPr>
          <p:nvPr>
            <p:ph type="title"/>
          </p:nvPr>
        </p:nvSpPr>
        <p:spPr>
          <a:noFill/>
        </p:spPr>
        <p:txBody>
          <a:bodyPr/>
          <a:lstStyle/>
          <a:p>
            <a:pPr eaLnBrk="1" hangingPunct="1"/>
            <a:r>
              <a:rPr lang="en-US" dirty="0"/>
              <a:t>Objectives</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2</a:t>
            </a:fld>
            <a:endParaRPr lang="en-US">
              <a:latin typeface="Arial"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457200" y="1143000"/>
            <a:ext cx="8229600" cy="858128"/>
          </a:xfrm>
          <a:noFill/>
        </p:spPr>
        <p:txBody>
          <a:bodyPr/>
          <a:lstStyle/>
          <a:p>
            <a:pPr eaLnBrk="1" hangingPunct="1"/>
            <a:r>
              <a:rPr lang="en-US" dirty="0"/>
              <a:t>Initial and Constant Loss Method</a:t>
            </a:r>
          </a:p>
        </p:txBody>
      </p:sp>
      <p:sp>
        <p:nvSpPr>
          <p:cNvPr id="3077"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3076" name="Slide Number Placeholder 5"/>
          <p:cNvSpPr>
            <a:spLocks noGrp="1"/>
          </p:cNvSpPr>
          <p:nvPr>
            <p:ph type="sldNum" sz="quarter" idx="12"/>
          </p:nvPr>
        </p:nvSpPr>
        <p:spPr>
          <a:prstGeom prst="rect">
            <a:avLst/>
          </a:prstGeom>
        </p:spPr>
        <p:txBody>
          <a:bodyPr/>
          <a:lstStyle/>
          <a:p>
            <a:fld id="{A29992EE-826E-417B-8519-C5445A44D135}" type="slidenum">
              <a:rPr lang="en-US" smtClean="0">
                <a:latin typeface="Arial" charset="0"/>
              </a:rPr>
              <a:pPr/>
              <a:t>3</a:t>
            </a:fld>
            <a:endParaRPr lang="en-US">
              <a:latin typeface="Arial" charset="0"/>
            </a:endParaRPr>
          </a:p>
        </p:txBody>
      </p:sp>
      <p:graphicFrame>
        <p:nvGraphicFramePr>
          <p:cNvPr id="3074" name="Object 3"/>
          <p:cNvGraphicFramePr>
            <a:graphicFrameLocks noChangeAspect="1"/>
          </p:cNvGraphicFramePr>
          <p:nvPr/>
        </p:nvGraphicFramePr>
        <p:xfrm>
          <a:off x="4511675" y="3321050"/>
          <a:ext cx="115888" cy="214313"/>
        </p:xfrm>
        <a:graphic>
          <a:graphicData uri="http://schemas.openxmlformats.org/presentationml/2006/ole">
            <mc:AlternateContent xmlns:mc="http://schemas.openxmlformats.org/markup-compatibility/2006">
              <mc:Choice xmlns:v="urn:schemas-microsoft-com:vml" Requires="v">
                <p:oleObj spid="_x0000_s160818" name="Equation" r:id="rId4" imgW="114120" imgH="215640" progId="Equation.3">
                  <p:embed/>
                </p:oleObj>
              </mc:Choice>
              <mc:Fallback>
                <p:oleObj name="Equation" r:id="rId4" imgW="114120" imgH="21564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1675" y="3321050"/>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ext Box 5"/>
          <p:cNvSpPr txBox="1">
            <a:spLocks noChangeArrowheads="1"/>
          </p:cNvSpPr>
          <p:nvPr/>
        </p:nvSpPr>
        <p:spPr bwMode="auto">
          <a:xfrm>
            <a:off x="914400" y="2286000"/>
            <a:ext cx="7924800" cy="2092816"/>
          </a:xfrm>
          <a:prstGeom prst="rect">
            <a:avLst/>
          </a:prstGeom>
          <a:noFill/>
          <a:ln w="9525">
            <a:noFill/>
            <a:miter lim="800000"/>
            <a:headEnd/>
            <a:tailEnd/>
          </a:ln>
        </p:spPr>
        <p:txBody>
          <a:bodyPr lIns="91378" tIns="45688" rIns="91378" bIns="45688">
            <a:spAutoFit/>
          </a:bodyPr>
          <a:lstStyle/>
          <a:p>
            <a:pPr>
              <a:spcBef>
                <a:spcPct val="50000"/>
              </a:spcBef>
            </a:pPr>
            <a:r>
              <a:rPr lang="en-US" sz="2600" b="0" dirty="0">
                <a:solidFill>
                  <a:schemeClr val="tx1"/>
                </a:solidFill>
              </a:rPr>
              <a:t>All rainfall is lost until an initial loss is satisfied.  </a:t>
            </a:r>
          </a:p>
          <a:p>
            <a:pPr>
              <a:spcBef>
                <a:spcPct val="50000"/>
              </a:spcBef>
            </a:pPr>
            <a:r>
              <a:rPr lang="en-US" sz="2600" b="0" dirty="0">
                <a:solidFill>
                  <a:schemeClr val="tx1"/>
                </a:solidFill>
              </a:rPr>
              <a:t>A constant loss rate is applied to the remaining precipitation.</a:t>
            </a:r>
          </a:p>
          <a:p>
            <a:pPr>
              <a:spcBef>
                <a:spcPct val="50000"/>
              </a:spcBef>
            </a:pPr>
            <a:r>
              <a:rPr lang="en-US" sz="2600" dirty="0"/>
              <a:t>There isn’t a way to extract infiltrated water!</a:t>
            </a:r>
            <a:endParaRPr lang="en-US" sz="2400" b="0" dirty="0">
              <a:solidFill>
                <a:schemeClr val="tx1"/>
              </a:solidFill>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a:blip r:embed="rId3" cstate="print"/>
          <a:srcRect l="2748" t="5551" r="7956" b="11180"/>
          <a:stretch>
            <a:fillRect/>
          </a:stretch>
        </p:blipFill>
        <p:spPr bwMode="auto">
          <a:xfrm>
            <a:off x="1784033" y="1905000"/>
            <a:ext cx="5575934" cy="4030042"/>
          </a:xfrm>
          <a:prstGeom prst="rect">
            <a:avLst/>
          </a:prstGeom>
          <a:noFill/>
          <a:ln w="9525">
            <a:noFill/>
            <a:miter lim="800000"/>
            <a:headEnd/>
            <a:tailEnd/>
          </a:ln>
        </p:spPr>
      </p:pic>
      <p:sp>
        <p:nvSpPr>
          <p:cNvPr id="23556" name="Footer Placeholder 5"/>
          <p:cNvSpPr>
            <a:spLocks noGrp="1"/>
          </p:cNvSpPr>
          <p:nvPr>
            <p:ph type="ftr" sz="quarter" idx="11"/>
          </p:nvPr>
        </p:nvSpPr>
        <p:spPr>
          <a:noFill/>
        </p:spPr>
        <p:txBody>
          <a:bodyPr/>
          <a:lstStyle/>
          <a:p>
            <a:r>
              <a:rPr lang="en-US">
                <a:latin typeface="Arial" charset="0"/>
              </a:rPr>
              <a:t>Hydrologic Engineering Center</a:t>
            </a:r>
          </a:p>
        </p:txBody>
      </p:sp>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Arial" charset="0"/>
              </a:rPr>
              <a:pPr/>
              <a:t>4</a:t>
            </a:fld>
            <a:endParaRPr lang="en-US">
              <a:latin typeface="Arial" charset="0"/>
            </a:endParaRPr>
          </a:p>
        </p:txBody>
      </p:sp>
      <p:sp>
        <p:nvSpPr>
          <p:cNvPr id="2" name="Rectangle 1">
            <a:extLst>
              <a:ext uri="{FF2B5EF4-FFF2-40B4-BE49-F238E27FC236}">
                <a16:creationId xmlns:a16="http://schemas.microsoft.com/office/drawing/2014/main" id="{69352B8B-7941-4D30-8BA5-8D889E9A8B02}"/>
              </a:ext>
            </a:extLst>
          </p:cNvPr>
          <p:cNvSpPr/>
          <p:nvPr/>
        </p:nvSpPr>
        <p:spPr>
          <a:xfrm rot="16200000">
            <a:off x="2324102" y="3924298"/>
            <a:ext cx="1904999" cy="1371601"/>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Initial Loss</a:t>
            </a:r>
          </a:p>
        </p:txBody>
      </p:sp>
      <p:sp>
        <p:nvSpPr>
          <p:cNvPr id="13" name="Rectangle 12">
            <a:extLst>
              <a:ext uri="{FF2B5EF4-FFF2-40B4-BE49-F238E27FC236}">
                <a16:creationId xmlns:a16="http://schemas.microsoft.com/office/drawing/2014/main" id="{FA3F4AF1-8DE1-48E6-8397-FBCB02F0BB09}"/>
              </a:ext>
            </a:extLst>
          </p:cNvPr>
          <p:cNvSpPr/>
          <p:nvPr/>
        </p:nvSpPr>
        <p:spPr>
          <a:xfrm>
            <a:off x="3984785" y="4953001"/>
            <a:ext cx="2187415" cy="6095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Constant Loss</a:t>
            </a: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457200" y="1143000"/>
            <a:ext cx="8229600" cy="858128"/>
          </a:xfrm>
          <a:noFill/>
        </p:spPr>
        <p:txBody>
          <a:bodyPr/>
          <a:lstStyle/>
          <a:p>
            <a:pPr eaLnBrk="1" hangingPunct="1"/>
            <a:r>
              <a:rPr lang="en-US" dirty="0"/>
              <a:t>Initial and Constant Loss Method</a:t>
            </a:r>
          </a:p>
        </p:txBody>
      </p:sp>
    </p:spTree>
    <p:extLst>
      <p:ext uri="{BB962C8B-B14F-4D97-AF65-F5344CB8AC3E}">
        <p14:creationId xmlns:p14="http://schemas.microsoft.com/office/powerpoint/2010/main" val="333829937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noFill/>
        </p:spPr>
        <p:txBody>
          <a:bodyPr/>
          <a:lstStyle/>
          <a:p>
            <a:pPr eaLnBrk="1" hangingPunct="1"/>
            <a:r>
              <a:rPr lang="en-US" dirty="0"/>
              <a:t>Example</a:t>
            </a:r>
          </a:p>
        </p:txBody>
      </p:sp>
      <p:sp>
        <p:nvSpPr>
          <p:cNvPr id="4178"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Arial" charset="0"/>
              </a:rPr>
              <a:pPr/>
              <a:t>5</a:t>
            </a:fld>
            <a:endParaRPr lang="en-US">
              <a:latin typeface="Arial" charset="0"/>
            </a:endParaRPr>
          </a:p>
        </p:txBody>
      </p:sp>
      <p:graphicFrame>
        <p:nvGraphicFramePr>
          <p:cNvPr id="182529" name="Group 257"/>
          <p:cNvGraphicFramePr>
            <a:graphicFrameLocks noGrp="1"/>
          </p:cNvGraphicFramePr>
          <p:nvPr>
            <p:ph idx="4294967295"/>
            <p:extLst>
              <p:ext uri="{D42A27DB-BD31-4B8C-83A1-F6EECF244321}">
                <p14:modId xmlns:p14="http://schemas.microsoft.com/office/powerpoint/2010/main" val="541532436"/>
              </p:ext>
            </p:extLst>
          </p:nvPr>
        </p:nvGraphicFramePr>
        <p:xfrm>
          <a:off x="5334000" y="2057400"/>
          <a:ext cx="3581403" cy="4257732"/>
        </p:xfrm>
        <a:graphic>
          <a:graphicData uri="http://schemas.openxmlformats.org/drawingml/2006/table">
            <a:tbl>
              <a:tblPr/>
              <a:tblGrid>
                <a:gridCol w="838200">
                  <a:extLst>
                    <a:ext uri="{9D8B030D-6E8A-4147-A177-3AD203B41FA5}">
                      <a16:colId xmlns:a16="http://schemas.microsoft.com/office/drawing/2014/main" val="20000"/>
                    </a:ext>
                  </a:extLst>
                </a:gridCol>
                <a:gridCol w="866922">
                  <a:extLst>
                    <a:ext uri="{9D8B030D-6E8A-4147-A177-3AD203B41FA5}">
                      <a16:colId xmlns:a16="http://schemas.microsoft.com/office/drawing/2014/main" val="20001"/>
                    </a:ext>
                  </a:extLst>
                </a:gridCol>
                <a:gridCol w="938141">
                  <a:extLst>
                    <a:ext uri="{9D8B030D-6E8A-4147-A177-3AD203B41FA5}">
                      <a16:colId xmlns:a16="http://schemas.microsoft.com/office/drawing/2014/main" val="20002"/>
                    </a:ext>
                  </a:extLst>
                </a:gridCol>
                <a:gridCol w="938140">
                  <a:extLst>
                    <a:ext uri="{9D8B030D-6E8A-4147-A177-3AD203B41FA5}">
                      <a16:colId xmlns:a16="http://schemas.microsoft.com/office/drawing/2014/main" val="20003"/>
                    </a:ext>
                  </a:extLst>
                </a:gridCol>
              </a:tblGrid>
              <a:tr h="520596">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Time</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err="1">
                          <a:ln>
                            <a:noFill/>
                          </a:ln>
                          <a:solidFill>
                            <a:schemeClr val="tx1"/>
                          </a:solidFill>
                          <a:effectLst/>
                          <a:latin typeface="Times New Roman" pitchFamily="18" charset="0"/>
                        </a:rPr>
                        <a:t>Precip</a:t>
                      </a:r>
                      <a:r>
                        <a:rPr kumimoji="0" lang="en-US" sz="1300" b="0" i="0" u="none" strike="noStrike" cap="none" normalizeH="0" baseline="0" dirty="0">
                          <a:ln>
                            <a:noFill/>
                          </a:ln>
                          <a:solidFill>
                            <a:schemeClr val="tx1"/>
                          </a:solidFill>
                          <a:effectLst/>
                          <a:latin typeface="Times New Roman" pitchFamily="18" charset="0"/>
                        </a:rPr>
                        <a:t>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Loss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Excess (in)</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0600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0800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0900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1000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1100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graphicFrame>
        <p:nvGraphicFramePr>
          <p:cNvPr id="4098" name="Object 3"/>
          <p:cNvGraphicFramePr>
            <a:graphicFrameLocks noChangeAspect="1"/>
          </p:cNvGraphicFramePr>
          <p:nvPr/>
        </p:nvGraphicFramePr>
        <p:xfrm>
          <a:off x="4511675" y="3321050"/>
          <a:ext cx="115888" cy="214313"/>
        </p:xfrm>
        <a:graphic>
          <a:graphicData uri="http://schemas.openxmlformats.org/presentationml/2006/ole">
            <mc:AlternateContent xmlns:mc="http://schemas.openxmlformats.org/markup-compatibility/2006">
              <mc:Choice xmlns:v="urn:schemas-microsoft-com:vml" Requires="v">
                <p:oleObj spid="_x0000_s161842" name="Equation" r:id="rId4" imgW="114120" imgH="215640" progId="Equation.3">
                  <p:embed/>
                </p:oleObj>
              </mc:Choice>
              <mc:Fallback>
                <p:oleObj name="Equation" r:id="rId4" imgW="114120" imgH="21564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1675" y="3321050"/>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Picture 1">
            <a:extLst>
              <a:ext uri="{FF2B5EF4-FFF2-40B4-BE49-F238E27FC236}">
                <a16:creationId xmlns:a16="http://schemas.microsoft.com/office/drawing/2014/main" id="{7F83ED77-FA2F-46E5-B2CE-32D88FEBFE6F}"/>
              </a:ext>
            </a:extLst>
          </p:cNvPr>
          <p:cNvPicPr>
            <a:picLocks noChangeAspect="1"/>
          </p:cNvPicPr>
          <p:nvPr/>
        </p:nvPicPr>
        <p:blipFill>
          <a:blip r:embed="rId6"/>
          <a:stretch>
            <a:fillRect/>
          </a:stretch>
        </p:blipFill>
        <p:spPr>
          <a:xfrm>
            <a:off x="377504" y="2639606"/>
            <a:ext cx="4337347" cy="1551394"/>
          </a:xfrm>
          <a:prstGeom prst="rect">
            <a:avLst/>
          </a:prstGeom>
          <a:ln>
            <a:solidFill>
              <a:schemeClr val="tx1"/>
            </a:solidFill>
          </a:ln>
        </p:spPr>
      </p:pic>
      <p:sp>
        <p:nvSpPr>
          <p:cNvPr id="3" name="Rectangle 2">
            <a:extLst>
              <a:ext uri="{FF2B5EF4-FFF2-40B4-BE49-F238E27FC236}">
                <a16:creationId xmlns:a16="http://schemas.microsoft.com/office/drawing/2014/main" id="{22CF32D9-8618-4B3B-A79B-FD1230066F28}"/>
              </a:ext>
            </a:extLst>
          </p:cNvPr>
          <p:cNvSpPr/>
          <p:nvPr/>
        </p:nvSpPr>
        <p:spPr>
          <a:xfrm>
            <a:off x="5334000" y="2569464"/>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01FCA08-8585-4B13-BE83-148AB0109880}"/>
              </a:ext>
            </a:extLst>
          </p:cNvPr>
          <p:cNvSpPr/>
          <p:nvPr/>
        </p:nvSpPr>
        <p:spPr>
          <a:xfrm>
            <a:off x="5334000" y="2862072"/>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61CDEA-327C-4051-99FB-DF5B18786D75}"/>
              </a:ext>
            </a:extLst>
          </p:cNvPr>
          <p:cNvSpPr/>
          <p:nvPr/>
        </p:nvSpPr>
        <p:spPr>
          <a:xfrm>
            <a:off x="5334000" y="3154680"/>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7887DD2-4BB3-438C-9F30-DF90B25CB145}"/>
              </a:ext>
            </a:extLst>
          </p:cNvPr>
          <p:cNvSpPr/>
          <p:nvPr/>
        </p:nvSpPr>
        <p:spPr>
          <a:xfrm>
            <a:off x="5333999" y="3447288"/>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76CD0BC-8D52-4B7A-BA7B-346168D2130E}"/>
              </a:ext>
            </a:extLst>
          </p:cNvPr>
          <p:cNvSpPr/>
          <p:nvPr/>
        </p:nvSpPr>
        <p:spPr>
          <a:xfrm>
            <a:off x="5333999" y="4881210"/>
            <a:ext cx="3581402" cy="143392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1"/>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9" grpId="0" animBg="1"/>
      <p:bldP spid="9" grpId="1" animBg="1"/>
      <p:bldP spid="10" grpId="0" animBg="1"/>
      <p:bldP spid="10" grpId="1" animBg="1"/>
      <p:bldP spid="11" grpId="0" animBg="1"/>
      <p:bldP spid="11" grpId="1"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Initial Loss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6</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Based upon antecedent conditions and soil</a:t>
            </a:r>
          </a:p>
          <a:p>
            <a:r>
              <a:rPr lang="en-US" sz="2400" dirty="0"/>
              <a:t>Did it rain a day/week/month before the simulation start?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4648200" y="2130863"/>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7543800" y="2593537"/>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6400800" y="2362200"/>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9E7E054-39F1-4319-B919-83F7D6CBA311}"/>
              </a:ext>
            </a:extLst>
          </p:cNvPr>
          <p:cNvSpPr/>
          <p:nvPr/>
        </p:nvSpPr>
        <p:spPr>
          <a:xfrm>
            <a:off x="5212080" y="5562600"/>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rPr>
              <a:t>Precipitation</a:t>
            </a:r>
          </a:p>
        </p:txBody>
      </p:sp>
    </p:spTree>
    <p:extLst>
      <p:ext uri="{BB962C8B-B14F-4D97-AF65-F5344CB8AC3E}">
        <p14:creationId xmlns:p14="http://schemas.microsoft.com/office/powerpoint/2010/main" val="278432880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sz="3600" dirty="0"/>
              <a:t>Parameter Estimation – Constant Rate</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7</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Get surficial texture from soils database</a:t>
            </a:r>
          </a:p>
          <a:p>
            <a:pPr lvl="1"/>
            <a:r>
              <a:rPr lang="en-US" sz="2000" dirty="0"/>
              <a:t>e.g. silt, loam, sandy loam, </a:t>
            </a:r>
            <a:r>
              <a:rPr lang="en-US" sz="2000" dirty="0" err="1"/>
              <a:t>etc</a:t>
            </a:r>
            <a:endParaRPr lang="en-US" sz="2000" dirty="0"/>
          </a:p>
          <a:p>
            <a:r>
              <a:rPr lang="en-US" sz="2400" dirty="0"/>
              <a:t>Relate texture to saturated hydraulic conductivity in literature values</a:t>
            </a:r>
          </a:p>
          <a:p>
            <a:pPr lvl="1"/>
            <a:r>
              <a:rPr lang="en-US" sz="2000" i="1" dirty="0"/>
              <a:t>Engineer Manual 1110-2-1417</a:t>
            </a:r>
          </a:p>
          <a:p>
            <a:pPr lvl="1"/>
            <a:r>
              <a:rPr lang="en-US" sz="2000" i="1" dirty="0"/>
              <a:t>Rawls, </a:t>
            </a:r>
            <a:r>
              <a:rPr lang="en-US" sz="2000" i="1" dirty="0" err="1"/>
              <a:t>Brakensiek</a:t>
            </a:r>
            <a:r>
              <a:rPr lang="en-US" sz="2000" i="1" dirty="0"/>
              <a:t>, and Miller (1983)</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5105400" y="1829678"/>
            <a:ext cx="3667673" cy="4754880"/>
          </a:xfrm>
          <a:prstGeom prst="rect">
            <a:avLst/>
          </a:prstGeom>
        </p:spPr>
      </p:pic>
    </p:spTree>
    <p:extLst>
      <p:ext uri="{BB962C8B-B14F-4D97-AF65-F5344CB8AC3E}">
        <p14:creationId xmlns:p14="http://schemas.microsoft.com/office/powerpoint/2010/main" val="197756584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Autofit/>
          </a:bodyPr>
          <a:lstStyle/>
          <a:p>
            <a:pPr eaLnBrk="1" hangingPunct="1"/>
            <a:r>
              <a:rPr lang="en-US" sz="3600" dirty="0"/>
              <a:t>Parameter Estimation – Impervious Area</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8</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Estimate using GIS</a:t>
            </a:r>
          </a:p>
          <a:p>
            <a:r>
              <a:rPr lang="en-US" sz="2400" dirty="0"/>
              <a:t>National Land Cover Database (NLCD)</a:t>
            </a:r>
          </a:p>
          <a:p>
            <a:pPr lvl="1"/>
            <a:r>
              <a:rPr lang="en-US" sz="2000" i="1" dirty="0">
                <a:hlinkClick r:id="rId3"/>
              </a:rPr>
              <a:t>NLCD 2016</a:t>
            </a:r>
            <a:endParaRPr lang="en-US" sz="1600" i="1" dirty="0"/>
          </a:p>
          <a:p>
            <a:r>
              <a:rPr lang="en-US" sz="2400" dirty="0"/>
              <a:t>Include large, standing water bodies</a:t>
            </a:r>
          </a:p>
        </p:txBody>
      </p:sp>
      <p:pic>
        <p:nvPicPr>
          <p:cNvPr id="2" name="Picture 1">
            <a:extLst>
              <a:ext uri="{FF2B5EF4-FFF2-40B4-BE49-F238E27FC236}">
                <a16:creationId xmlns:a16="http://schemas.microsoft.com/office/drawing/2014/main" id="{7D01E6C1-C23A-4AB7-BFC6-B701121CB9E4}"/>
              </a:ext>
            </a:extLst>
          </p:cNvPr>
          <p:cNvPicPr>
            <a:picLocks noChangeAspect="1"/>
          </p:cNvPicPr>
          <p:nvPr/>
        </p:nvPicPr>
        <p:blipFill>
          <a:blip r:embed="rId4"/>
          <a:stretch>
            <a:fillRect/>
          </a:stretch>
        </p:blipFill>
        <p:spPr>
          <a:xfrm>
            <a:off x="4695442" y="2150232"/>
            <a:ext cx="3991358" cy="3962400"/>
          </a:xfrm>
          <a:prstGeom prst="rect">
            <a:avLst/>
          </a:prstGeom>
        </p:spPr>
      </p:pic>
    </p:spTree>
    <p:extLst>
      <p:ext uri="{BB962C8B-B14F-4D97-AF65-F5344CB8AC3E}">
        <p14:creationId xmlns:p14="http://schemas.microsoft.com/office/powerpoint/2010/main" val="204195311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9</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Match initiation of runoff</a:t>
            </a:r>
          </a:p>
          <a:p>
            <a:r>
              <a:rPr lang="en-US" sz="2400" dirty="0"/>
              <a:t>Match observed runoff volume</a:t>
            </a:r>
          </a:p>
          <a:p>
            <a:r>
              <a:rPr lang="en-US" sz="2400" dirty="0"/>
              <a:t>Use multiple statistical metrics</a:t>
            </a:r>
          </a:p>
          <a:p>
            <a:pPr lvl="1"/>
            <a:r>
              <a:rPr lang="en-US" sz="2000" dirty="0"/>
              <a:t>Nash-Sutcliffe Efficiency</a:t>
            </a:r>
          </a:p>
          <a:p>
            <a:pPr lvl="1"/>
            <a:r>
              <a:rPr lang="en-US" sz="2000" dirty="0"/>
              <a:t>Root Mean Square Error</a:t>
            </a:r>
          </a:p>
          <a:p>
            <a:pPr lvl="1"/>
            <a:r>
              <a:rPr lang="en-US" sz="2000" dirty="0"/>
              <a:t>Percent Bias</a:t>
            </a:r>
          </a:p>
        </p:txBody>
      </p:sp>
      <p:pic>
        <p:nvPicPr>
          <p:cNvPr id="2" name="Picture 1">
            <a:extLst>
              <a:ext uri="{FF2B5EF4-FFF2-40B4-BE49-F238E27FC236}">
                <a16:creationId xmlns:a16="http://schemas.microsoft.com/office/drawing/2014/main" id="{300ECBFD-C987-4F45-8CE7-1F2A8D5A636F}"/>
              </a:ext>
            </a:extLst>
          </p:cNvPr>
          <p:cNvPicPr>
            <a:picLocks noChangeAspect="1"/>
          </p:cNvPicPr>
          <p:nvPr/>
        </p:nvPicPr>
        <p:blipFill>
          <a:blip r:embed="rId3"/>
          <a:stretch>
            <a:fillRect/>
          </a:stretch>
        </p:blipFill>
        <p:spPr>
          <a:xfrm>
            <a:off x="4572000" y="1995415"/>
            <a:ext cx="4342808" cy="3629025"/>
          </a:xfrm>
          <a:prstGeom prst="rect">
            <a:avLst/>
          </a:prstGeom>
          <a:ln>
            <a:solidFill>
              <a:schemeClr val="tx1"/>
            </a:solidFill>
          </a:ln>
        </p:spPr>
      </p:pic>
    </p:spTree>
    <p:extLst>
      <p:ext uri="{BB962C8B-B14F-4D97-AF65-F5344CB8AC3E}">
        <p14:creationId xmlns:p14="http://schemas.microsoft.com/office/powerpoint/2010/main" val="3905856788"/>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10328</TotalTime>
  <Words>1759</Words>
  <Application>Microsoft Office PowerPoint</Application>
  <PresentationFormat>On-screen Show (4:3)</PresentationFormat>
  <Paragraphs>184</Paragraphs>
  <Slides>11</Slides>
  <Notes>11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7" baseType="lpstr">
      <vt:lpstr>Arial</vt:lpstr>
      <vt:lpstr>Calibri</vt:lpstr>
      <vt:lpstr>Monotype Sorts</vt:lpstr>
      <vt:lpstr>Times New Roman</vt:lpstr>
      <vt:lpstr>Office Theme</vt:lpstr>
      <vt:lpstr>Equation</vt:lpstr>
      <vt:lpstr>PowerPoint Presentation</vt:lpstr>
      <vt:lpstr>Objectives</vt:lpstr>
      <vt:lpstr>Initial and Constant Loss Method</vt:lpstr>
      <vt:lpstr>Initial and Constant Loss Method</vt:lpstr>
      <vt:lpstr>Example</vt:lpstr>
      <vt:lpstr>Parameter Estimation – Initial Loss</vt:lpstr>
      <vt:lpstr>Parameter Estimation – Constant Rate</vt:lpstr>
      <vt:lpstr>Parameter Estimation – Impervious Area</vt:lpstr>
      <vt:lpstr>Calibration Techniques</vt:lpstr>
      <vt:lpstr>PowerPoint Presentation</vt:lpstr>
      <vt:lpstr>Review</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Bartles, Michael D CIV USARMY CEIWR-HEC (USA)</cp:lastModifiedBy>
  <cp:revision>904</cp:revision>
  <dcterms:created xsi:type="dcterms:W3CDTF">2010-06-16T18:06:37Z</dcterms:created>
  <dcterms:modified xsi:type="dcterms:W3CDTF">2021-02-03T00:06:44Z</dcterms:modified>
</cp:coreProperties>
</file>