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8"/>
  </p:notesMasterIdLst>
  <p:sldIdLst>
    <p:sldId id="318" r:id="rId4"/>
    <p:sldId id="322" r:id="rId5"/>
    <p:sldId id="310" r:id="rId6"/>
    <p:sldId id="319" r:id="rId7"/>
    <p:sldId id="307" r:id="rId8"/>
    <p:sldId id="304" r:id="rId9"/>
    <p:sldId id="305" r:id="rId10"/>
    <p:sldId id="306" r:id="rId11"/>
    <p:sldId id="317" r:id="rId12"/>
    <p:sldId id="308" r:id="rId13"/>
    <p:sldId id="323" r:id="rId14"/>
    <p:sldId id="320" r:id="rId15"/>
    <p:sldId id="312" r:id="rId16"/>
    <p:sldId id="32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7" autoAdjust="0"/>
    <p:restoredTop sz="73491" autoAdjust="0"/>
  </p:normalViewPr>
  <p:slideViewPr>
    <p:cSldViewPr snapToGrid="0">
      <p:cViewPr varScale="1">
        <p:scale>
          <a:sx n="104" d="100"/>
          <a:sy n="104" d="100"/>
        </p:scale>
        <p:origin x="13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4A58F8-2588-4B9C-8655-8EBFBEF24A8F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62E8BB-CF2A-4E43-A433-07F18B7C37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0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62E8BB-CF2A-4E43-A433-07F18B7C37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274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b="0" i="0" smtClean="0">
                    <a:latin typeface="Cambria Math" panose="02040503050406030204" pitchFamily="18" charset="0"/>
                  </a:rPr>
                  <a:t>1958400/(10 〖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𝑚𝑖〗^2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 ) 10 〖𝑚𝑖〗^2</a:t>
                </a:r>
                <a:r>
                  <a:rPr lang="en-US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×</a:t>
                </a:r>
                <a:r>
                  <a:rPr lang="en-US" i="0" smtClean="0">
                    <a:latin typeface="Cambria Math" panose="02040503050406030204" pitchFamily="18" charset="0"/>
                  </a:rPr>
                  <a:t>(</a:t>
                </a:r>
                <a:r>
                  <a:rPr lang="en-US" sz="1200" b="0" i="0" kern="1200" smtClean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"27 878 400</a:t>
                </a:r>
                <a:r>
                  <a:rPr lang="en-US" sz="1200" b="0" i="0" kern="1200" smtClean="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+mn-ea"/>
                    <a:cs typeface="+mn-cs"/>
                  </a:rPr>
                  <a:t>"  〖</a:t>
                </a:r>
                <a:r>
                  <a:rPr lang="en-US" b="0" i="0" smtClean="0">
                    <a:latin typeface="Cambria Math" panose="02040503050406030204" pitchFamily="18" charset="0"/>
                  </a:rPr>
                  <a:t>𝑓𝑡〗^2)/(1 〖𝑚𝑖〗^2 )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575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456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62E8BB-CF2A-4E43-A433-07F18B7C37D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932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358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CCB3C5-62B7-4EB7-8208-254BB11BA4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67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22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CCB3C5-62B7-4EB7-8208-254BB11BA4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63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238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071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00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915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25" y="576263"/>
            <a:ext cx="7362825" cy="41417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44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50945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936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12200" y="152401"/>
            <a:ext cx="2870200" cy="5973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00" y="152401"/>
            <a:ext cx="8407400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17273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10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440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91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187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95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977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535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16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27183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221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737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9881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3DC64-74E0-4A49-9888-596225480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2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031BD-0E64-4A86-9567-1E14D3ADF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992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56DF7-367E-4811-9330-C007CC427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159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03D6C-86EA-469A-A1ED-623BCE881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3633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79902-D6AF-40F8-AC34-14AC154F5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861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94631-A7C0-40A3-90C7-BFD6F6F83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692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CD627-44FF-47A1-8CF2-DCEAA2411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24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00369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6EF66-862A-4D1C-AE83-5C85B6C6A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628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8A792-5A51-42A6-A3C0-D1ADEBB7B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624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1AE95-B06E-4192-B107-53B768011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1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211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2117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9FB03-3883-4F24-8E9C-8EB611F43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935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5384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D6863-7EE6-4B0E-9108-A07C7B5CB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445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2" y="609320"/>
            <a:ext cx="10363969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2" y="1980640"/>
            <a:ext cx="10363969" cy="411536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xfrm>
            <a:off x="1524000" y="6248400"/>
            <a:ext cx="2540000" cy="457200"/>
          </a:xfrm>
          <a:prstGeom prst="rect">
            <a:avLst/>
          </a:prstGeom>
        </p:spPr>
        <p:txBody>
          <a:bodyPr lIns="82058" tIns="41029" rIns="82058" bIns="41029"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7515" y="6464740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Hydrologic Engineering Center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01077-D47B-435A-A83A-525621D45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66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6306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59253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153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2147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9105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2882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24"/>
          <a:stretch/>
        </p:blipFill>
        <p:spPr>
          <a:xfrm>
            <a:off x="3556000" y="1509712"/>
            <a:ext cx="8636000" cy="5348288"/>
          </a:xfrm>
          <a:prstGeom prst="rect">
            <a:avLst/>
          </a:prstGeom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1600" y="152400"/>
            <a:ext cx="843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PRESENTATION TITLE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182034" y="6096001"/>
            <a:ext cx="479636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/>
              <a:t>US Army Corps of Engineers</a:t>
            </a:r>
          </a:p>
          <a:p>
            <a:pPr>
              <a:defRPr/>
            </a:pPr>
            <a:r>
              <a:rPr lang="en-US" sz="1800" b="1"/>
              <a:t>BUILDING STRONG</a:t>
            </a:r>
            <a:r>
              <a:rPr lang="en-US" sz="1400" b="1" baseline="-25000"/>
              <a:t>®</a:t>
            </a:r>
          </a:p>
        </p:txBody>
      </p:sp>
      <p:grpSp>
        <p:nvGrpSpPr>
          <p:cNvPr id="2055" name="Group 68"/>
          <p:cNvGrpSpPr>
            <a:grpSpLocks/>
          </p:cNvGrpSpPr>
          <p:nvPr/>
        </p:nvGrpSpPr>
        <p:grpSpPr bwMode="auto">
          <a:xfrm>
            <a:off x="0" y="16406"/>
            <a:ext cx="12192000" cy="6861175"/>
            <a:chOff x="96" y="21"/>
            <a:chExt cx="5760" cy="4322"/>
          </a:xfrm>
        </p:grpSpPr>
        <p:grpSp>
          <p:nvGrpSpPr>
            <p:cNvPr id="2056" name="Group 69"/>
            <p:cNvGrpSpPr>
              <a:grpSpLocks/>
            </p:cNvGrpSpPr>
            <p:nvPr/>
          </p:nvGrpSpPr>
          <p:grpSpPr bwMode="auto">
            <a:xfrm>
              <a:off x="96" y="21"/>
              <a:ext cx="5760" cy="4322"/>
              <a:chOff x="96" y="21"/>
              <a:chExt cx="5760" cy="4322"/>
            </a:xfrm>
          </p:grpSpPr>
          <p:pic>
            <p:nvPicPr>
              <p:cNvPr id="2058" name="Picture 70" descr="ppt_camo_bkgrnd-03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96" y="21"/>
                <a:ext cx="5760" cy="4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9" name="Picture 71" descr="white_curve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2598" y="1013"/>
                <a:ext cx="3258" cy="3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57" name="Picture 72" descr="USACE_logo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44" y="3201"/>
              <a:ext cx="864" cy="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0609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FFC3D-2F6C-446A-99DE-BEE1E349DF8C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3E457-D750-420C-9EDA-9A4D186C6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54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3" descr="ppt_camo_bkgrnd-0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2192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876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fld id="{0CED5C43-70EF-4DA6-A1CB-97EBE1336B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8" descr="USACE_logo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672234" y="5638801"/>
            <a:ext cx="101176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8297334" y="6340475"/>
            <a:ext cx="347556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en-US" sz="1400" b="1"/>
              <a:t>BUILDING STRONG</a:t>
            </a:r>
            <a:r>
              <a:rPr lang="en-US" sz="1400" b="1" baseline="-25000"/>
              <a:t>®</a:t>
            </a:r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H="1"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9488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75000"/>
        <a:buFont typeface="Arial" charset="0"/>
        <a:buChar char="►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5000"/>
        <a:buFont typeface="Wingdings 3" pitchFamily="18" charset="2"/>
        <a:buChar char="w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JP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c.usace.army.mil/confluence/hmsdocs/hmsum/4.7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hec.usace.army.mil/software/hec-hm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894A3-8E74-4F6D-9F3B-829A1BB06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16" y="763675"/>
            <a:ext cx="8432800" cy="2163880"/>
          </a:xfrm>
        </p:spPr>
        <p:txBody>
          <a:bodyPr/>
          <a:lstStyle/>
          <a:p>
            <a:r>
              <a:rPr lang="en-US" sz="4400" dirty="0"/>
              <a:t>HEC-HMS</a:t>
            </a:r>
            <a:br>
              <a:rPr lang="en-US" sz="4400" dirty="0"/>
            </a:br>
            <a:r>
              <a:rPr lang="en-US" sz="4400" dirty="0"/>
              <a:t>Surface Runoff</a:t>
            </a:r>
            <a:br>
              <a:rPr lang="en-US" sz="4400" dirty="0"/>
            </a:br>
            <a:br>
              <a:rPr lang="en-US" sz="4400" dirty="0"/>
            </a:br>
            <a:r>
              <a:rPr lang="en-US" dirty="0"/>
              <a:t>Unit Hydrograph Derivation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13335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Unit Hydrograph – Derivation Example</a:t>
            </a:r>
          </a:p>
        </p:txBody>
      </p:sp>
      <p:graphicFrame>
        <p:nvGraphicFramePr>
          <p:cNvPr id="7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2979533"/>
              </p:ext>
            </p:extLst>
          </p:nvPr>
        </p:nvGraphicFramePr>
        <p:xfrm>
          <a:off x="2809875" y="1600200"/>
          <a:ext cx="6877050" cy="374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Worksheet" r:id="rId4" imgW="6142680" imgH="3341160" progId="Excel.Sheet.8">
                  <p:embed/>
                </p:oleObj>
              </mc:Choice>
              <mc:Fallback>
                <p:oleObj name="Worksheet" r:id="rId4" imgW="6142680" imgH="3341160" progId="Excel.Sheet.8">
                  <p:embed/>
                  <p:pic>
                    <p:nvPicPr>
                      <p:cNvPr id="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9875" y="1600200"/>
                        <a:ext cx="6877050" cy="374173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FFFFFF"/>
                        </a:solidFill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7BC49C-D6B8-4954-8AB9-CAB0D042B734}"/>
              </a:ext>
            </a:extLst>
          </p:cNvPr>
          <p:cNvSpPr/>
          <p:nvPr/>
        </p:nvSpPr>
        <p:spPr>
          <a:xfrm>
            <a:off x="3850105" y="1461920"/>
            <a:ext cx="986590" cy="34312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7038A0-CBE7-49CA-A73A-3A236D9E6B42}"/>
              </a:ext>
            </a:extLst>
          </p:cNvPr>
          <p:cNvSpPr/>
          <p:nvPr/>
        </p:nvSpPr>
        <p:spPr>
          <a:xfrm>
            <a:off x="4736555" y="1461920"/>
            <a:ext cx="986590" cy="34312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074C36-C653-4BC1-93BB-0BD65898192F}"/>
              </a:ext>
            </a:extLst>
          </p:cNvPr>
          <p:cNvSpPr/>
          <p:nvPr/>
        </p:nvSpPr>
        <p:spPr>
          <a:xfrm>
            <a:off x="5676146" y="1461920"/>
            <a:ext cx="1929657" cy="342290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18DA3A2-2AE0-4DDD-81E8-930D36BFD8D0}"/>
              </a:ext>
            </a:extLst>
          </p:cNvPr>
          <p:cNvSpPr/>
          <p:nvPr/>
        </p:nvSpPr>
        <p:spPr>
          <a:xfrm>
            <a:off x="7605804" y="1453566"/>
            <a:ext cx="1281522" cy="34312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B3C96D-8CB4-4BB0-B25B-6496F12D00EC}"/>
              </a:ext>
            </a:extLst>
          </p:cNvPr>
          <p:cNvSpPr/>
          <p:nvPr/>
        </p:nvSpPr>
        <p:spPr>
          <a:xfrm>
            <a:off x="2809875" y="4893175"/>
            <a:ext cx="4795929" cy="4487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EC0006-43F3-45CD-B72E-DB084127F6D3}"/>
              </a:ext>
            </a:extLst>
          </p:cNvPr>
          <p:cNvSpPr/>
          <p:nvPr/>
        </p:nvSpPr>
        <p:spPr>
          <a:xfrm>
            <a:off x="8887326" y="1453566"/>
            <a:ext cx="799599" cy="38883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01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 animBg="1"/>
      <p:bldP spid="8" grpId="1" animBg="1"/>
      <p:bldP spid="10" grpId="0" animBg="1"/>
      <p:bldP spid="10" grpId="1" animBg="1"/>
      <p:bldP spid="12" grpId="0" animBg="1"/>
      <p:bldP spid="12" grpId="1" animBg="1"/>
      <p:bldP spid="6" grpId="0" animBg="1"/>
      <p:bldP spid="6" grpId="1" animBg="1"/>
      <p:bldP spid="13" grpId="0" animBg="1"/>
      <p:bldP spid="1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Unit Hydrograph – Derivation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3468" y="2911606"/>
            <a:ext cx="3572294" cy="2763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400" dirty="0"/>
              <a:t>Rainfall total depth (5 hours) = 3.34 inches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 flipV="1">
            <a:off x="4137869" y="1985486"/>
            <a:ext cx="0" cy="1935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4137869" y="3920648"/>
            <a:ext cx="279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7" descr="Divot"/>
          <p:cNvSpPr>
            <a:spLocks noChangeArrowheads="1"/>
          </p:cNvSpPr>
          <p:nvPr/>
        </p:nvSpPr>
        <p:spPr bwMode="auto">
          <a:xfrm>
            <a:off x="4518869" y="3447393"/>
            <a:ext cx="304800" cy="457200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4595069" y="4100412"/>
            <a:ext cx="1447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Time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299670" y="2783790"/>
            <a:ext cx="77001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 err="1">
                <a:latin typeface="Times New Roman" panose="02020603050405020304" pitchFamily="18" charset="0"/>
              </a:rPr>
              <a:t>Precip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1" name="Rectangle 7" descr="Divot"/>
          <p:cNvSpPr>
            <a:spLocks noChangeArrowheads="1"/>
          </p:cNvSpPr>
          <p:nvPr/>
        </p:nvSpPr>
        <p:spPr bwMode="auto">
          <a:xfrm>
            <a:off x="4823669" y="2959536"/>
            <a:ext cx="304800" cy="944804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7" descr="Divot"/>
          <p:cNvSpPr>
            <a:spLocks noChangeArrowheads="1"/>
          </p:cNvSpPr>
          <p:nvPr/>
        </p:nvSpPr>
        <p:spPr bwMode="auto">
          <a:xfrm>
            <a:off x="5128469" y="3132072"/>
            <a:ext cx="304800" cy="775527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7" descr="Divot"/>
          <p:cNvSpPr>
            <a:spLocks noChangeArrowheads="1"/>
          </p:cNvSpPr>
          <p:nvPr/>
        </p:nvSpPr>
        <p:spPr bwMode="auto">
          <a:xfrm>
            <a:off x="5433269" y="2783791"/>
            <a:ext cx="304800" cy="1120550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7" descr="Divot"/>
          <p:cNvSpPr>
            <a:spLocks noChangeArrowheads="1"/>
          </p:cNvSpPr>
          <p:nvPr/>
        </p:nvSpPr>
        <p:spPr bwMode="auto">
          <a:xfrm>
            <a:off x="5738069" y="3645336"/>
            <a:ext cx="304800" cy="255746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4137869" y="3447393"/>
            <a:ext cx="2667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033468" y="3231227"/>
            <a:ext cx="1792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index = 0.5 in/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499DB4F-146E-4E68-8E85-496F7C410F46}"/>
              </a:ext>
            </a:extLst>
          </p:cNvPr>
          <p:cNvCxnSpPr/>
          <p:nvPr/>
        </p:nvCxnSpPr>
        <p:spPr>
          <a:xfrm>
            <a:off x="4785569" y="2374126"/>
            <a:ext cx="952500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6357200-0F27-4CD1-908F-BB8D31C64542}"/>
              </a:ext>
            </a:extLst>
          </p:cNvPr>
          <p:cNvSpPr txBox="1"/>
          <p:nvPr/>
        </p:nvSpPr>
        <p:spPr>
          <a:xfrm>
            <a:off x="4475817" y="1831340"/>
            <a:ext cx="1914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Excess Rainfall Duration</a:t>
            </a:r>
          </a:p>
          <a:p>
            <a:pPr algn="ctr"/>
            <a:r>
              <a:rPr lang="en-US" sz="1400" dirty="0"/>
              <a:t> = 0.84 inches (Step 2)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6FA419-CB82-4B32-992A-94FAF990B18D}"/>
              </a:ext>
            </a:extLst>
          </p:cNvPr>
          <p:cNvSpPr/>
          <p:nvPr/>
        </p:nvSpPr>
        <p:spPr>
          <a:xfrm>
            <a:off x="4823669" y="2944536"/>
            <a:ext cx="304779" cy="48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EA7DF61-E54E-4978-90A5-6DC869332E33}"/>
              </a:ext>
            </a:extLst>
          </p:cNvPr>
          <p:cNvSpPr/>
          <p:nvPr/>
        </p:nvSpPr>
        <p:spPr>
          <a:xfrm>
            <a:off x="5128448" y="3119023"/>
            <a:ext cx="304779" cy="313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C1476BB-959B-4CD8-B2B5-A4FFCC1E2051}"/>
              </a:ext>
            </a:extLst>
          </p:cNvPr>
          <p:cNvSpPr/>
          <p:nvPr/>
        </p:nvSpPr>
        <p:spPr>
          <a:xfrm>
            <a:off x="5433269" y="2772143"/>
            <a:ext cx="304800" cy="6670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D33E914E-6405-4793-8E79-C1D91C600BA9}"/>
              </a:ext>
            </a:extLst>
          </p:cNvPr>
          <p:cNvSpPr txBox="1">
            <a:spLocks/>
          </p:cNvSpPr>
          <p:nvPr/>
        </p:nvSpPr>
        <p:spPr bwMode="auto">
          <a:xfrm>
            <a:off x="3913389" y="5033214"/>
            <a:ext cx="3808211" cy="31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Font typeface="Arial" charset="0"/>
              <a:buChar char="►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Font typeface="Wingdings 3" pitchFamily="18" charset="2"/>
              <a:buChar char="w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50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400" kern="0" dirty="0"/>
              <a:t>Rainfall duration = 3-hr</a:t>
            </a:r>
          </a:p>
        </p:txBody>
      </p:sp>
    </p:spTree>
    <p:extLst>
      <p:ext uri="{BB962C8B-B14F-4D97-AF65-F5344CB8AC3E}">
        <p14:creationId xmlns:p14="http://schemas.microsoft.com/office/powerpoint/2010/main" val="338935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8" grpId="0"/>
      <p:bldP spid="6" grpId="0" animBg="1"/>
      <p:bldP spid="25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BF5AAFC-4B1F-4844-98E2-9E79372C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64929"/>
          </a:xfrm>
        </p:spPr>
        <p:txBody>
          <a:bodyPr>
            <a:normAutofit fontScale="90000"/>
          </a:bodyPr>
          <a:lstStyle/>
          <a:p>
            <a:r>
              <a:rPr lang="en-US" dirty="0"/>
              <a:t>Unit Hydrograph in HEC-HMS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AC591F5-3173-49DF-A65A-E9A8E770C2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5770" y="1172705"/>
            <a:ext cx="3232643" cy="3886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78D637-DE51-4711-ABC0-414A6705F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092" y="1463222"/>
            <a:ext cx="3580952" cy="28857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A58FF6-80BE-4682-8346-E745085D5F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6512" y="1722128"/>
            <a:ext cx="4523809" cy="17904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FD5C51-9E2F-4DCA-AE50-65A2BD1A7A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6987" y="3669313"/>
            <a:ext cx="2454769" cy="29140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E3B834-317D-41C1-B23E-D40E5B576BB2}"/>
              </a:ext>
            </a:extLst>
          </p:cNvPr>
          <p:cNvSpPr txBox="1"/>
          <p:nvPr/>
        </p:nvSpPr>
        <p:spPr>
          <a:xfrm>
            <a:off x="375770" y="135438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A67B15-3D26-43EB-A097-FFE4364EBA89}"/>
              </a:ext>
            </a:extLst>
          </p:cNvPr>
          <p:cNvSpPr txBox="1"/>
          <p:nvPr/>
        </p:nvSpPr>
        <p:spPr>
          <a:xfrm>
            <a:off x="7776512" y="18815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05A239-3F72-4319-ACA3-849F622C871E}"/>
              </a:ext>
            </a:extLst>
          </p:cNvPr>
          <p:cNvSpPr txBox="1"/>
          <p:nvPr/>
        </p:nvSpPr>
        <p:spPr>
          <a:xfrm>
            <a:off x="3819020" y="1696853"/>
            <a:ext cx="21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046C19-AE3E-476B-949C-E4E1A19B2B67}"/>
              </a:ext>
            </a:extLst>
          </p:cNvPr>
          <p:cNvSpPr txBox="1"/>
          <p:nvPr/>
        </p:nvSpPr>
        <p:spPr>
          <a:xfrm>
            <a:off x="8426741" y="3870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56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Unit Hydrograph – Convolution Example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8120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430479"/>
            <a:ext cx="3200400" cy="21396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99" y="1594976"/>
            <a:ext cx="5486400" cy="826806"/>
          </a:xfrm>
          <a:prstGeom prst="rect">
            <a:avLst/>
          </a:prstGeom>
        </p:spPr>
      </p:pic>
      <p:pic>
        <p:nvPicPr>
          <p:cNvPr id="10" name="Picture 5" descr="unithyd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84020" y="3663956"/>
            <a:ext cx="3200400" cy="2046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99" y="2539836"/>
            <a:ext cx="5486400" cy="297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41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8CE9EEB-1A7F-4739-887B-E3531690A2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18" r="5064" b="2"/>
          <a:stretch/>
        </p:blipFill>
        <p:spPr>
          <a:xfrm>
            <a:off x="3242695" y="10"/>
            <a:ext cx="8949307" cy="6857990"/>
          </a:xfrm>
          <a:custGeom>
            <a:avLst/>
            <a:gdLst/>
            <a:ahLst/>
            <a:cxnLst/>
            <a:rect l="l" t="t" r="r" b="b"/>
            <a:pathLst>
              <a:path w="8949307" h="6858000">
                <a:moveTo>
                  <a:pt x="0" y="0"/>
                </a:moveTo>
                <a:lnTo>
                  <a:pt x="8949307" y="0"/>
                </a:lnTo>
                <a:lnTo>
                  <a:pt x="8949307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9" y="4741056"/>
                  <a:pt x="1212979" y="3429000"/>
                </a:cubicBezTo>
                <a:cubicBezTo>
                  <a:pt x="1212979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B10E0B-DB72-41D6-BAF2-83B618AF8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5728"/>
          </a:xfrm>
        </p:spPr>
        <p:txBody>
          <a:bodyPr anchor="b">
            <a:normAutofit/>
          </a:bodyPr>
          <a:lstStyle/>
          <a:p>
            <a:r>
              <a:rPr lang="en-US" sz="3200" dirty="0"/>
              <a:t>Thank you for listening!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407061FB-0C4C-478A-9483-DC0325E7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700" dirty="0"/>
              <a:t>Visit our website!</a:t>
            </a:r>
          </a:p>
          <a:p>
            <a:r>
              <a:rPr lang="en-US" sz="1700" dirty="0">
                <a:hlinkClick r:id="rId3"/>
              </a:rPr>
              <a:t>https://www.hec.usace.army.mil/confluence/hmsdocs/hmsum/4.7</a:t>
            </a:r>
            <a:endParaRPr lang="en-US" sz="1700" dirty="0"/>
          </a:p>
          <a:p>
            <a:r>
              <a:rPr lang="en-US" sz="1700" dirty="0">
                <a:hlinkClick r:id="rId4"/>
              </a:rPr>
              <a:t>https://www.hec.usace.army.mil/software/hec-hms/</a:t>
            </a:r>
            <a:endParaRPr lang="en-US" sz="1700" dirty="0"/>
          </a:p>
          <a:p>
            <a:endParaRPr lang="en-US" sz="17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ADE8B-C390-4DE3-AFF8-6462C45CF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  <a:prstGeom prst="ellipse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C33E457-D750-420C-9EDA-9A4D186C6B3A}" type="slidenum">
              <a:rPr lang="en-US" smtClean="0">
                <a:solidFill>
                  <a:schemeClr val="bg1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14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146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F8571-7AFF-410D-B55E-3EE3E998D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45270"/>
          </a:xfrm>
        </p:spPr>
        <p:txBody>
          <a:bodyPr/>
          <a:lstStyle/>
          <a:p>
            <a:r>
              <a:rPr lang="en-US" dirty="0"/>
              <a:t>Unit Hydrograph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B3B18-95BB-4264-AF92-E143BC216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10054"/>
            <a:ext cx="10741269" cy="3886200"/>
          </a:xfrm>
        </p:spPr>
        <p:txBody>
          <a:bodyPr/>
          <a:lstStyle/>
          <a:p>
            <a:r>
              <a:rPr lang="en-US" sz="2400" dirty="0"/>
              <a:t>Defined as the “basin outflow resulting from </a:t>
            </a:r>
            <a:r>
              <a:rPr lang="en-US" sz="2400" u="sng" dirty="0"/>
              <a:t>1.0 inch </a:t>
            </a:r>
            <a:r>
              <a:rPr lang="en-US" sz="2400" dirty="0"/>
              <a:t>(1.0 mm) of </a:t>
            </a:r>
            <a:r>
              <a:rPr lang="en-US" sz="2400" u="sng" dirty="0"/>
              <a:t>direct runoff</a:t>
            </a:r>
            <a:r>
              <a:rPr lang="en-US" sz="2400" dirty="0"/>
              <a:t> generated uniformly over the drainage area at a uniform rainfall rate during a specified period of rainfall duration.”</a:t>
            </a:r>
          </a:p>
          <a:p>
            <a:r>
              <a:rPr lang="en-US" sz="2400" dirty="0"/>
              <a:t>Often used for “lumped” parameter modeling</a:t>
            </a:r>
          </a:p>
          <a:p>
            <a:r>
              <a:rPr lang="en-US" sz="2400" dirty="0"/>
              <a:t>User Specified Unit Hydrograph, User-Specified S-Graph, Clark and </a:t>
            </a:r>
            <a:r>
              <a:rPr lang="en-US" sz="2400" dirty="0" err="1"/>
              <a:t>ModClark</a:t>
            </a:r>
            <a:r>
              <a:rPr lang="en-US" sz="2400" dirty="0"/>
              <a:t>, SCS, and Snyder’s </a:t>
            </a:r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FBD9F8-B8F4-4DF7-BA60-87B709A765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15" y="3514635"/>
            <a:ext cx="4084654" cy="306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745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Unit Hydrograph Assumptions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95400"/>
            <a:ext cx="8229600" cy="4419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Rainfall excesses of equal duration are assumed to produce hydrographs with equivalent time bases regardless of the intensity of the rain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Direct runoff ordinates for a storm of given duration are assumed directly proportional to rainfall excess volumes. Twice the rainfall produces a doubling of hydrograph ordinates (superposition)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The time distribution of direct runoff is assumed independent of antecedent precipitation (time invariance)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Excess precipitation is spatially distributed uniformly and has a constant intensity throughout the time interval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7182" y="6300787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13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A818F-E6C1-481D-B833-C74A55EB0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UH - 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1DBCA-A0DA-4E35-9604-3746B5524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Normally do not see proportional behavior in river flow. </a:t>
            </a:r>
          </a:p>
          <a:p>
            <a:r>
              <a:rPr lang="en-US" dirty="0"/>
              <a:t>Time-invariance can be affected by the seasons</a:t>
            </a:r>
          </a:p>
          <a:p>
            <a:r>
              <a:rPr lang="en-US" dirty="0"/>
              <a:t>Areal distribution of rainfall rarely uniform over time and space </a:t>
            </a:r>
          </a:p>
        </p:txBody>
      </p:sp>
    </p:spTree>
    <p:extLst>
      <p:ext uri="{BB962C8B-B14F-4D97-AF65-F5344CB8AC3E}">
        <p14:creationId xmlns:p14="http://schemas.microsoft.com/office/powerpoint/2010/main" val="2257393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6321"/>
            <a:ext cx="10972800" cy="731837"/>
          </a:xfrm>
        </p:spPr>
        <p:txBody>
          <a:bodyPr/>
          <a:lstStyle/>
          <a:p>
            <a:r>
              <a:rPr lang="en-US" sz="3300" dirty="0"/>
              <a:t>Unit Hydrograph – Derivation Example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1806" y="1126364"/>
            <a:ext cx="7432806" cy="472516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65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Unit Hydrograph - Derived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Separate interflow and base flow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7010400" y="3180215"/>
            <a:ext cx="0" cy="1935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010400" y="5115377"/>
            <a:ext cx="279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7" descr="Divot"/>
          <p:cNvSpPr>
            <a:spLocks noChangeArrowheads="1"/>
          </p:cNvSpPr>
          <p:nvPr/>
        </p:nvSpPr>
        <p:spPr bwMode="auto">
          <a:xfrm>
            <a:off x="7281300" y="3220689"/>
            <a:ext cx="304800" cy="457200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658100" y="5127103"/>
            <a:ext cx="1447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Time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6319444" y="3978519"/>
            <a:ext cx="6227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Flow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7696200" y="4094615"/>
            <a:ext cx="1371600" cy="1020762"/>
          </a:xfrm>
          <a:custGeom>
            <a:avLst/>
            <a:gdLst>
              <a:gd name="connsiteX0" fmla="*/ 0 w 2228850"/>
              <a:gd name="connsiteY0" fmla="*/ 1463043 h 1463043"/>
              <a:gd name="connsiteX1" fmla="*/ 548640 w 2228850"/>
              <a:gd name="connsiteY1" fmla="*/ 1051563 h 1463043"/>
              <a:gd name="connsiteX2" fmla="*/ 1120140 w 2228850"/>
              <a:gd name="connsiteY2" fmla="*/ 3 h 1463043"/>
              <a:gd name="connsiteX3" fmla="*/ 1737360 w 2228850"/>
              <a:gd name="connsiteY3" fmla="*/ 1062993 h 1463043"/>
              <a:gd name="connsiteX4" fmla="*/ 2228850 w 2228850"/>
              <a:gd name="connsiteY4" fmla="*/ 1463043 h 1463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8850" h="1463043">
                <a:moveTo>
                  <a:pt x="0" y="1463043"/>
                </a:moveTo>
                <a:cubicBezTo>
                  <a:pt x="180975" y="1379223"/>
                  <a:pt x="361950" y="1295403"/>
                  <a:pt x="548640" y="1051563"/>
                </a:cubicBezTo>
                <a:cubicBezTo>
                  <a:pt x="735330" y="807723"/>
                  <a:pt x="922020" y="-1902"/>
                  <a:pt x="1120140" y="3"/>
                </a:cubicBezTo>
                <a:cubicBezTo>
                  <a:pt x="1318260" y="1908"/>
                  <a:pt x="1552575" y="819153"/>
                  <a:pt x="1737360" y="1062993"/>
                </a:cubicBezTo>
                <a:cubicBezTo>
                  <a:pt x="1922145" y="1306833"/>
                  <a:pt x="2075497" y="1384938"/>
                  <a:pt x="2228850" y="1463043"/>
                </a:cubicBezTo>
              </a:path>
            </a:pathLst>
          </a:cu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8539163" y="3832504"/>
            <a:ext cx="1447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Direct runoff</a:t>
            </a:r>
          </a:p>
        </p:txBody>
      </p:sp>
      <p:sp>
        <p:nvSpPr>
          <p:cNvPr id="30" name="Line 16"/>
          <p:cNvSpPr>
            <a:spLocks noChangeShapeType="1"/>
          </p:cNvSpPr>
          <p:nvPr/>
        </p:nvSpPr>
        <p:spPr bwMode="auto">
          <a:xfrm flipH="1">
            <a:off x="8396289" y="4171058"/>
            <a:ext cx="802957" cy="4909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 flipV="1">
            <a:off x="3146184" y="4420074"/>
            <a:ext cx="1143000" cy="433388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7" descr="Divot"/>
          <p:cNvSpPr>
            <a:spLocks noChangeArrowheads="1"/>
          </p:cNvSpPr>
          <p:nvPr/>
        </p:nvSpPr>
        <p:spPr bwMode="auto">
          <a:xfrm>
            <a:off x="2831623" y="3223893"/>
            <a:ext cx="304800" cy="457200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3244235" y="3238924"/>
            <a:ext cx="225123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Excess </a:t>
            </a:r>
            <a:r>
              <a:rPr lang="en-US" altLang="en-US" sz="1600" dirty="0" err="1">
                <a:latin typeface="Times New Roman" panose="02020603050405020304" pitchFamily="18" charset="0"/>
              </a:rPr>
              <a:t>precip</a:t>
            </a:r>
            <a:r>
              <a:rPr lang="en-US" altLang="en-US" sz="1600" dirty="0">
                <a:latin typeface="Times New Roman" panose="02020603050405020304" pitchFamily="18" charset="0"/>
              </a:rPr>
              <a:t> depth (d)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4" name="Line 16"/>
          <p:cNvSpPr>
            <a:spLocks noChangeShapeType="1"/>
          </p:cNvSpPr>
          <p:nvPr/>
        </p:nvSpPr>
        <p:spPr bwMode="auto">
          <a:xfrm flipH="1">
            <a:off x="3244235" y="3215853"/>
            <a:ext cx="0" cy="4424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3489084" y="4687467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Base</a:t>
            </a:r>
            <a:r>
              <a:rPr lang="en-US" altLang="en-US" sz="2400" dirty="0">
                <a:latin typeface="Times New Roman" panose="02020603050405020304" pitchFamily="18" charset="0"/>
              </a:rPr>
              <a:t> </a:t>
            </a:r>
            <a:r>
              <a:rPr lang="en-US" altLang="en-US" sz="1600" dirty="0">
                <a:latin typeface="Times New Roman" panose="02020603050405020304" pitchFamily="18" charset="0"/>
              </a:rPr>
              <a:t>flow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4107817" y="3648431"/>
            <a:ext cx="1447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Direct runoff</a:t>
            </a:r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 flipH="1">
            <a:off x="3855796" y="3956890"/>
            <a:ext cx="864002" cy="1744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Line 6"/>
          <p:cNvSpPr>
            <a:spLocks noChangeShapeType="1"/>
          </p:cNvSpPr>
          <p:nvPr/>
        </p:nvSpPr>
        <p:spPr bwMode="auto">
          <a:xfrm flipV="1">
            <a:off x="3146184" y="4701894"/>
            <a:ext cx="1485900" cy="171233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4503419" y="4171058"/>
            <a:ext cx="10185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Interflow</a:t>
            </a:r>
          </a:p>
        </p:txBody>
      </p:sp>
      <p:sp>
        <p:nvSpPr>
          <p:cNvPr id="35" name="Line 16"/>
          <p:cNvSpPr>
            <a:spLocks noChangeShapeType="1"/>
          </p:cNvSpPr>
          <p:nvPr/>
        </p:nvSpPr>
        <p:spPr bwMode="auto">
          <a:xfrm flipH="1">
            <a:off x="4075823" y="4462819"/>
            <a:ext cx="899160" cy="16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Line 3"/>
          <p:cNvSpPr>
            <a:spLocks noChangeShapeType="1"/>
          </p:cNvSpPr>
          <p:nvPr/>
        </p:nvSpPr>
        <p:spPr bwMode="auto">
          <a:xfrm flipV="1">
            <a:off x="2409665" y="3229170"/>
            <a:ext cx="0" cy="1935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4"/>
          <p:cNvSpPr>
            <a:spLocks noChangeShapeType="1"/>
          </p:cNvSpPr>
          <p:nvPr/>
        </p:nvSpPr>
        <p:spPr bwMode="auto">
          <a:xfrm>
            <a:off x="2409665" y="5164332"/>
            <a:ext cx="279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3057365" y="5176058"/>
            <a:ext cx="1447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Time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45" name="Text Box 14"/>
          <p:cNvSpPr txBox="1">
            <a:spLocks noChangeArrowheads="1"/>
          </p:cNvSpPr>
          <p:nvPr/>
        </p:nvSpPr>
        <p:spPr bwMode="auto">
          <a:xfrm>
            <a:off x="1718709" y="4027474"/>
            <a:ext cx="6227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Flow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415540" y="3767150"/>
            <a:ext cx="2594610" cy="1204901"/>
          </a:xfrm>
          <a:custGeom>
            <a:avLst/>
            <a:gdLst>
              <a:gd name="connsiteX0" fmla="*/ 0 w 2594610"/>
              <a:gd name="connsiteY0" fmla="*/ 964871 h 1204901"/>
              <a:gd name="connsiteX1" fmla="*/ 400050 w 2594610"/>
              <a:gd name="connsiteY1" fmla="*/ 1193471 h 1204901"/>
              <a:gd name="connsiteX2" fmla="*/ 800100 w 2594610"/>
              <a:gd name="connsiteY2" fmla="*/ 1044881 h 1204901"/>
              <a:gd name="connsiteX3" fmla="*/ 1303020 w 2594610"/>
              <a:gd name="connsiteY3" fmla="*/ 4751 h 1204901"/>
              <a:gd name="connsiteX4" fmla="*/ 1840230 w 2594610"/>
              <a:gd name="connsiteY4" fmla="*/ 667691 h 1204901"/>
              <a:gd name="connsiteX5" fmla="*/ 2114550 w 2594610"/>
              <a:gd name="connsiteY5" fmla="*/ 884861 h 1204901"/>
              <a:gd name="connsiteX6" fmla="*/ 2286000 w 2594610"/>
              <a:gd name="connsiteY6" fmla="*/ 964871 h 1204901"/>
              <a:gd name="connsiteX7" fmla="*/ 2594610 w 2594610"/>
              <a:gd name="connsiteY7" fmla="*/ 896291 h 1204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4610" h="1204901">
                <a:moveTo>
                  <a:pt x="0" y="964871"/>
                </a:moveTo>
                <a:cubicBezTo>
                  <a:pt x="133350" y="1072503"/>
                  <a:pt x="266700" y="1180136"/>
                  <a:pt x="400050" y="1193471"/>
                </a:cubicBezTo>
                <a:cubicBezTo>
                  <a:pt x="533400" y="1206806"/>
                  <a:pt x="649605" y="1243001"/>
                  <a:pt x="800100" y="1044881"/>
                </a:cubicBezTo>
                <a:cubicBezTo>
                  <a:pt x="950595" y="846761"/>
                  <a:pt x="1129665" y="67616"/>
                  <a:pt x="1303020" y="4751"/>
                </a:cubicBezTo>
                <a:cubicBezTo>
                  <a:pt x="1476375" y="-58114"/>
                  <a:pt x="1704975" y="521006"/>
                  <a:pt x="1840230" y="667691"/>
                </a:cubicBezTo>
                <a:cubicBezTo>
                  <a:pt x="1975485" y="814376"/>
                  <a:pt x="2040255" y="835331"/>
                  <a:pt x="2114550" y="884861"/>
                </a:cubicBezTo>
                <a:cubicBezTo>
                  <a:pt x="2188845" y="934391"/>
                  <a:pt x="2205990" y="962966"/>
                  <a:pt x="2286000" y="964871"/>
                </a:cubicBezTo>
                <a:cubicBezTo>
                  <a:pt x="2366010" y="966776"/>
                  <a:pt x="2480310" y="931533"/>
                  <a:pt x="2594610" y="896291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5770245" y="3958757"/>
            <a:ext cx="457200" cy="31417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7721600" y="3267910"/>
            <a:ext cx="225123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Excess </a:t>
            </a:r>
            <a:r>
              <a:rPr lang="en-US" altLang="en-US" sz="1600" dirty="0" err="1">
                <a:latin typeface="Times New Roman" panose="02020603050405020304" pitchFamily="18" charset="0"/>
              </a:rPr>
              <a:t>precip</a:t>
            </a:r>
            <a:r>
              <a:rPr lang="en-US" altLang="en-US" sz="1600" dirty="0">
                <a:latin typeface="Times New Roman" panose="02020603050405020304" pitchFamily="18" charset="0"/>
              </a:rPr>
              <a:t> depth (d)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47" name="Line 16"/>
          <p:cNvSpPr>
            <a:spLocks noChangeShapeType="1"/>
          </p:cNvSpPr>
          <p:nvPr/>
        </p:nvSpPr>
        <p:spPr bwMode="auto">
          <a:xfrm flipH="1">
            <a:off x="7721600" y="3205978"/>
            <a:ext cx="0" cy="4424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3128327" y="4801351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215601" y="4388885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EFBC2BD-21C0-4805-B4B8-59AC4AC8DA5B}"/>
              </a:ext>
            </a:extLst>
          </p:cNvPr>
          <p:cNvSpPr/>
          <p:nvPr/>
        </p:nvSpPr>
        <p:spPr>
          <a:xfrm>
            <a:off x="3095465" y="4768286"/>
            <a:ext cx="179384" cy="171233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60EA590-05FA-4617-92A2-CA429A162D30}"/>
              </a:ext>
            </a:extLst>
          </p:cNvPr>
          <p:cNvSpPr/>
          <p:nvPr/>
        </p:nvSpPr>
        <p:spPr>
          <a:xfrm>
            <a:off x="4177981" y="4334457"/>
            <a:ext cx="179384" cy="171233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5B42DE8-4C76-473E-B6EC-A71D37882AD1}"/>
              </a:ext>
            </a:extLst>
          </p:cNvPr>
          <p:cNvCxnSpPr>
            <a:cxnSpLocks/>
            <a:stCxn id="8" idx="7"/>
            <a:endCxn id="36" idx="3"/>
          </p:cNvCxnSpPr>
          <p:nvPr/>
        </p:nvCxnSpPr>
        <p:spPr>
          <a:xfrm flipV="1">
            <a:off x="3248579" y="4480614"/>
            <a:ext cx="955672" cy="31274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82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6" grpId="0"/>
      <p:bldP spid="17" grpId="0"/>
      <p:bldP spid="28" grpId="0" animBg="1"/>
      <p:bldP spid="29" grpId="0"/>
      <p:bldP spid="30" grpId="0" animBg="1"/>
      <p:bldP spid="15" grpId="0" animBg="1"/>
      <p:bldP spid="46" grpId="0"/>
      <p:bldP spid="47" grpId="0" animBg="1"/>
      <p:bldP spid="8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761532"/>
          </a:xfrm>
        </p:spPr>
        <p:txBody>
          <a:bodyPr/>
          <a:lstStyle/>
          <a:p>
            <a:r>
              <a:rPr lang="en-US" sz="3300" dirty="0"/>
              <a:t>Unit Hydrograph - Derived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3190" y="1223498"/>
            <a:ext cx="8229600" cy="1259861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dirty="0"/>
              <a:t>Measure the total volume of direct runoff under the hydrograph and convert this to depth over the watershed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4261949" y="4207431"/>
            <a:ext cx="0" cy="1935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4261949" y="6142593"/>
            <a:ext cx="279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7" descr="Divot"/>
          <p:cNvSpPr>
            <a:spLocks noChangeArrowheads="1"/>
          </p:cNvSpPr>
          <p:nvPr/>
        </p:nvSpPr>
        <p:spPr bwMode="auto">
          <a:xfrm>
            <a:off x="4557582" y="4207431"/>
            <a:ext cx="304800" cy="457200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909649" y="6154319"/>
            <a:ext cx="1447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Time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3537473" y="4888969"/>
            <a:ext cx="6227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Flow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5790712" y="4859720"/>
            <a:ext cx="16459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Direct runoff (V)</a:t>
            </a:r>
          </a:p>
        </p:txBody>
      </p:sp>
      <p:sp>
        <p:nvSpPr>
          <p:cNvPr id="30" name="Line 16"/>
          <p:cNvSpPr>
            <a:spLocks noChangeShapeType="1"/>
          </p:cNvSpPr>
          <p:nvPr/>
        </p:nvSpPr>
        <p:spPr bwMode="auto">
          <a:xfrm flipH="1">
            <a:off x="5647838" y="5198274"/>
            <a:ext cx="802957" cy="4909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413184" y="2747059"/>
                <a:ext cx="2514600" cy="190173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𝐷𝑒𝑝𝑡h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𝑅𝑢𝑛𝑜𝑓𝑓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):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𝑤h𝑒𝑟𝑒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𝑉𝑜𝑙𝑢𝑚𝑒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𝑟𝑢𝑛𝑜𝑓𝑓</m:t>
                      </m:r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𝐴𝑟𝑒𝑎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𝑏𝑎𝑠𝑖𝑛</m:t>
                      </m:r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3184" y="2747059"/>
                <a:ext cx="2514600" cy="1901739"/>
              </a:xfrm>
              <a:prstGeom prst="rect">
                <a:avLst/>
              </a:prstGeom>
              <a:blipFill>
                <a:blip r:embed="rId3"/>
                <a:stretch>
                  <a:fillRect l="-4358" t="-321"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4968363" y="4218284"/>
            <a:ext cx="225123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Excess </a:t>
            </a:r>
            <a:r>
              <a:rPr lang="en-US" altLang="en-US" sz="1600" dirty="0" err="1">
                <a:latin typeface="Times New Roman" panose="02020603050405020304" pitchFamily="18" charset="0"/>
              </a:rPr>
              <a:t>precip</a:t>
            </a:r>
            <a:r>
              <a:rPr lang="en-US" altLang="en-US" sz="1600" dirty="0">
                <a:latin typeface="Times New Roman" panose="02020603050405020304" pitchFamily="18" charset="0"/>
              </a:rPr>
              <a:t> depth (d)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 flipH="1">
            <a:off x="4962251" y="4180738"/>
            <a:ext cx="0" cy="4424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0B0BAE-2136-4DA7-AB9E-6B7B015D21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823" y="2545899"/>
            <a:ext cx="1796650" cy="2297948"/>
          </a:xfrm>
          <a:prstGeom prst="rect">
            <a:avLst/>
          </a:prstGeom>
        </p:spPr>
      </p:pic>
      <p:sp>
        <p:nvSpPr>
          <p:cNvPr id="18" name="Line 16">
            <a:extLst>
              <a:ext uri="{FF2B5EF4-FFF2-40B4-BE49-F238E27FC236}">
                <a16:creationId xmlns:a16="http://schemas.microsoft.com/office/drawing/2014/main" id="{3549DB1E-B767-49DB-8B1D-A65D7B51F3A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7964" y="3333605"/>
            <a:ext cx="802957" cy="4909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 Box 14">
            <a:extLst>
              <a:ext uri="{FF2B5EF4-FFF2-40B4-BE49-F238E27FC236}">
                <a16:creationId xmlns:a16="http://schemas.microsoft.com/office/drawing/2014/main" id="{1856636D-2A52-41E0-B05A-DAFEA961D4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2342" y="3048352"/>
            <a:ext cx="16459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Area (A)</a:t>
            </a:r>
          </a:p>
        </p:txBody>
      </p:sp>
      <p:sp>
        <p:nvSpPr>
          <p:cNvPr id="32" name="Freeform 27">
            <a:extLst>
              <a:ext uri="{FF2B5EF4-FFF2-40B4-BE49-F238E27FC236}">
                <a16:creationId xmlns:a16="http://schemas.microsoft.com/office/drawing/2014/main" id="{FFA48E8D-88D2-4161-B7E2-068FF8677915}"/>
              </a:ext>
            </a:extLst>
          </p:cNvPr>
          <p:cNvSpPr/>
          <p:nvPr/>
        </p:nvSpPr>
        <p:spPr>
          <a:xfrm>
            <a:off x="4947749" y="5110106"/>
            <a:ext cx="1371600" cy="1020762"/>
          </a:xfrm>
          <a:custGeom>
            <a:avLst/>
            <a:gdLst>
              <a:gd name="connsiteX0" fmla="*/ 0 w 2228850"/>
              <a:gd name="connsiteY0" fmla="*/ 1463043 h 1463043"/>
              <a:gd name="connsiteX1" fmla="*/ 548640 w 2228850"/>
              <a:gd name="connsiteY1" fmla="*/ 1051563 h 1463043"/>
              <a:gd name="connsiteX2" fmla="*/ 1120140 w 2228850"/>
              <a:gd name="connsiteY2" fmla="*/ 3 h 1463043"/>
              <a:gd name="connsiteX3" fmla="*/ 1737360 w 2228850"/>
              <a:gd name="connsiteY3" fmla="*/ 1062993 h 1463043"/>
              <a:gd name="connsiteX4" fmla="*/ 2228850 w 2228850"/>
              <a:gd name="connsiteY4" fmla="*/ 1463043 h 1463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8850" h="1463043">
                <a:moveTo>
                  <a:pt x="0" y="1463043"/>
                </a:moveTo>
                <a:cubicBezTo>
                  <a:pt x="180975" y="1379223"/>
                  <a:pt x="361950" y="1295403"/>
                  <a:pt x="548640" y="1051563"/>
                </a:cubicBezTo>
                <a:cubicBezTo>
                  <a:pt x="735330" y="807723"/>
                  <a:pt x="922020" y="-1902"/>
                  <a:pt x="1120140" y="3"/>
                </a:cubicBezTo>
                <a:cubicBezTo>
                  <a:pt x="1318260" y="1908"/>
                  <a:pt x="1552575" y="819153"/>
                  <a:pt x="1737360" y="1062993"/>
                </a:cubicBezTo>
                <a:cubicBezTo>
                  <a:pt x="1922145" y="1306833"/>
                  <a:pt x="2075497" y="1384938"/>
                  <a:pt x="2228850" y="1463043"/>
                </a:cubicBezTo>
              </a:path>
            </a:pathLst>
          </a:cu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A8096E6-BA24-4D7A-83BA-68F8248DEF31}"/>
              </a:ext>
            </a:extLst>
          </p:cNvPr>
          <p:cNvSpPr/>
          <p:nvPr/>
        </p:nvSpPr>
        <p:spPr>
          <a:xfrm>
            <a:off x="4965032" y="5117432"/>
            <a:ext cx="1355557" cy="1010652"/>
          </a:xfrm>
          <a:custGeom>
            <a:avLst/>
            <a:gdLst>
              <a:gd name="connsiteX0" fmla="*/ 0 w 1355557"/>
              <a:gd name="connsiteY0" fmla="*/ 1010652 h 1010652"/>
              <a:gd name="connsiteX1" fmla="*/ 272715 w 1355557"/>
              <a:gd name="connsiteY1" fmla="*/ 818147 h 1010652"/>
              <a:gd name="connsiteX2" fmla="*/ 360947 w 1355557"/>
              <a:gd name="connsiteY2" fmla="*/ 657726 h 1010652"/>
              <a:gd name="connsiteX3" fmla="*/ 545431 w 1355557"/>
              <a:gd name="connsiteY3" fmla="*/ 160421 h 1010652"/>
              <a:gd name="connsiteX4" fmla="*/ 649705 w 1355557"/>
              <a:gd name="connsiteY4" fmla="*/ 0 h 1010652"/>
              <a:gd name="connsiteX5" fmla="*/ 729915 w 1355557"/>
              <a:gd name="connsiteY5" fmla="*/ 16042 h 1010652"/>
              <a:gd name="connsiteX6" fmla="*/ 898357 w 1355557"/>
              <a:gd name="connsiteY6" fmla="*/ 385010 h 1010652"/>
              <a:gd name="connsiteX7" fmla="*/ 1034715 w 1355557"/>
              <a:gd name="connsiteY7" fmla="*/ 729915 h 1010652"/>
              <a:gd name="connsiteX8" fmla="*/ 1138989 w 1355557"/>
              <a:gd name="connsiteY8" fmla="*/ 842210 h 1010652"/>
              <a:gd name="connsiteX9" fmla="*/ 1355557 w 1355557"/>
              <a:gd name="connsiteY9" fmla="*/ 1010652 h 1010652"/>
              <a:gd name="connsiteX10" fmla="*/ 0 w 1355557"/>
              <a:gd name="connsiteY10" fmla="*/ 1010652 h 1010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55557" h="1010652">
                <a:moveTo>
                  <a:pt x="0" y="1010652"/>
                </a:moveTo>
                <a:lnTo>
                  <a:pt x="272715" y="818147"/>
                </a:lnTo>
                <a:lnTo>
                  <a:pt x="360947" y="657726"/>
                </a:lnTo>
                <a:lnTo>
                  <a:pt x="545431" y="160421"/>
                </a:lnTo>
                <a:lnTo>
                  <a:pt x="649705" y="0"/>
                </a:lnTo>
                <a:lnTo>
                  <a:pt x="729915" y="16042"/>
                </a:lnTo>
                <a:lnTo>
                  <a:pt x="898357" y="385010"/>
                </a:lnTo>
                <a:lnTo>
                  <a:pt x="1034715" y="729915"/>
                </a:lnTo>
                <a:lnTo>
                  <a:pt x="1138989" y="842210"/>
                </a:lnTo>
                <a:lnTo>
                  <a:pt x="1355557" y="1010652"/>
                </a:lnTo>
                <a:lnTo>
                  <a:pt x="0" y="1010652"/>
                </a:ln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2409391389">
                  <a:custGeom>
                    <a:avLst/>
                    <a:gdLst>
                      <a:gd name="connsiteX0" fmla="*/ 0 w 1355557"/>
                      <a:gd name="connsiteY0" fmla="*/ 1010652 h 1010652"/>
                      <a:gd name="connsiteX1" fmla="*/ 272715 w 1355557"/>
                      <a:gd name="connsiteY1" fmla="*/ 818147 h 1010652"/>
                      <a:gd name="connsiteX2" fmla="*/ 360947 w 1355557"/>
                      <a:gd name="connsiteY2" fmla="*/ 657726 h 1010652"/>
                      <a:gd name="connsiteX3" fmla="*/ 545431 w 1355557"/>
                      <a:gd name="connsiteY3" fmla="*/ 160421 h 1010652"/>
                      <a:gd name="connsiteX4" fmla="*/ 649705 w 1355557"/>
                      <a:gd name="connsiteY4" fmla="*/ 0 h 1010652"/>
                      <a:gd name="connsiteX5" fmla="*/ 729915 w 1355557"/>
                      <a:gd name="connsiteY5" fmla="*/ 16042 h 1010652"/>
                      <a:gd name="connsiteX6" fmla="*/ 898357 w 1355557"/>
                      <a:gd name="connsiteY6" fmla="*/ 385010 h 1010652"/>
                      <a:gd name="connsiteX7" fmla="*/ 1034715 w 1355557"/>
                      <a:gd name="connsiteY7" fmla="*/ 729915 h 1010652"/>
                      <a:gd name="connsiteX8" fmla="*/ 1138989 w 1355557"/>
                      <a:gd name="connsiteY8" fmla="*/ 842210 h 1010652"/>
                      <a:gd name="connsiteX9" fmla="*/ 1355557 w 1355557"/>
                      <a:gd name="connsiteY9" fmla="*/ 1010652 h 1010652"/>
                      <a:gd name="connsiteX10" fmla="*/ 930816 w 1355557"/>
                      <a:gd name="connsiteY10" fmla="*/ 1010652 h 1010652"/>
                      <a:gd name="connsiteX11" fmla="*/ 465408 w 1355557"/>
                      <a:gd name="connsiteY11" fmla="*/ 1010652 h 1010652"/>
                      <a:gd name="connsiteX12" fmla="*/ 0 w 1355557"/>
                      <a:gd name="connsiteY12" fmla="*/ 1010652 h 101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55557" h="1010652" fill="none" extrusionOk="0">
                        <a:moveTo>
                          <a:pt x="0" y="1010652"/>
                        </a:moveTo>
                        <a:cubicBezTo>
                          <a:pt x="114156" y="927291"/>
                          <a:pt x="225402" y="889466"/>
                          <a:pt x="272715" y="818147"/>
                        </a:cubicBezTo>
                        <a:cubicBezTo>
                          <a:pt x="290597" y="745828"/>
                          <a:pt x="355316" y="712117"/>
                          <a:pt x="360947" y="657726"/>
                        </a:cubicBezTo>
                        <a:cubicBezTo>
                          <a:pt x="368888" y="520824"/>
                          <a:pt x="552497" y="312360"/>
                          <a:pt x="545431" y="160421"/>
                        </a:cubicBezTo>
                        <a:cubicBezTo>
                          <a:pt x="595011" y="80879"/>
                          <a:pt x="633867" y="64950"/>
                          <a:pt x="649705" y="0"/>
                        </a:cubicBezTo>
                        <a:cubicBezTo>
                          <a:pt x="679050" y="-2224"/>
                          <a:pt x="699275" y="13244"/>
                          <a:pt x="729915" y="16042"/>
                        </a:cubicBezTo>
                        <a:cubicBezTo>
                          <a:pt x="813835" y="88966"/>
                          <a:pt x="820395" y="273078"/>
                          <a:pt x="898357" y="385010"/>
                        </a:cubicBezTo>
                        <a:cubicBezTo>
                          <a:pt x="967574" y="450799"/>
                          <a:pt x="963342" y="650458"/>
                          <a:pt x="1034715" y="729915"/>
                        </a:cubicBezTo>
                        <a:cubicBezTo>
                          <a:pt x="1087950" y="763848"/>
                          <a:pt x="1083881" y="796718"/>
                          <a:pt x="1138989" y="842210"/>
                        </a:cubicBezTo>
                        <a:cubicBezTo>
                          <a:pt x="1239662" y="888994"/>
                          <a:pt x="1274042" y="973604"/>
                          <a:pt x="1355557" y="1010652"/>
                        </a:cubicBezTo>
                        <a:cubicBezTo>
                          <a:pt x="1148403" y="1036541"/>
                          <a:pt x="1096504" y="989318"/>
                          <a:pt x="930816" y="1010652"/>
                        </a:cubicBezTo>
                        <a:cubicBezTo>
                          <a:pt x="765128" y="1031986"/>
                          <a:pt x="662308" y="973191"/>
                          <a:pt x="465408" y="1010652"/>
                        </a:cubicBezTo>
                        <a:cubicBezTo>
                          <a:pt x="268508" y="1048113"/>
                          <a:pt x="124436" y="1000881"/>
                          <a:pt x="0" y="1010652"/>
                        </a:cubicBezTo>
                        <a:close/>
                      </a:path>
                      <a:path w="1355557" h="1010652" stroke="0" extrusionOk="0">
                        <a:moveTo>
                          <a:pt x="0" y="1010652"/>
                        </a:moveTo>
                        <a:cubicBezTo>
                          <a:pt x="55028" y="938476"/>
                          <a:pt x="159631" y="927908"/>
                          <a:pt x="272715" y="818147"/>
                        </a:cubicBezTo>
                        <a:cubicBezTo>
                          <a:pt x="294578" y="743843"/>
                          <a:pt x="333761" y="712035"/>
                          <a:pt x="360947" y="657726"/>
                        </a:cubicBezTo>
                        <a:cubicBezTo>
                          <a:pt x="396177" y="439766"/>
                          <a:pt x="472788" y="391575"/>
                          <a:pt x="545431" y="160421"/>
                        </a:cubicBezTo>
                        <a:cubicBezTo>
                          <a:pt x="579936" y="75466"/>
                          <a:pt x="615353" y="82730"/>
                          <a:pt x="649705" y="0"/>
                        </a:cubicBezTo>
                        <a:cubicBezTo>
                          <a:pt x="678182" y="378"/>
                          <a:pt x="709318" y="13016"/>
                          <a:pt x="729915" y="16042"/>
                        </a:cubicBezTo>
                        <a:cubicBezTo>
                          <a:pt x="835659" y="140907"/>
                          <a:pt x="825496" y="299433"/>
                          <a:pt x="898357" y="385010"/>
                        </a:cubicBezTo>
                        <a:cubicBezTo>
                          <a:pt x="967851" y="527406"/>
                          <a:pt x="956993" y="648808"/>
                          <a:pt x="1034715" y="729915"/>
                        </a:cubicBezTo>
                        <a:cubicBezTo>
                          <a:pt x="1065716" y="747506"/>
                          <a:pt x="1079311" y="795874"/>
                          <a:pt x="1138989" y="842210"/>
                        </a:cubicBezTo>
                        <a:cubicBezTo>
                          <a:pt x="1223572" y="870408"/>
                          <a:pt x="1294834" y="989817"/>
                          <a:pt x="1355557" y="1010652"/>
                        </a:cubicBezTo>
                        <a:cubicBezTo>
                          <a:pt x="1228296" y="1059218"/>
                          <a:pt x="1037670" y="1002831"/>
                          <a:pt x="890149" y="1010652"/>
                        </a:cubicBezTo>
                        <a:cubicBezTo>
                          <a:pt x="742628" y="1018473"/>
                          <a:pt x="626388" y="1000241"/>
                          <a:pt x="478963" y="1010652"/>
                        </a:cubicBezTo>
                        <a:cubicBezTo>
                          <a:pt x="331538" y="1021063"/>
                          <a:pt x="177253" y="972735"/>
                          <a:pt x="0" y="1010652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3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/>
          <p:cNvSpPr/>
          <p:nvPr/>
        </p:nvSpPr>
        <p:spPr>
          <a:xfrm>
            <a:off x="2843499" y="3982747"/>
            <a:ext cx="1371600" cy="1020762"/>
          </a:xfrm>
          <a:custGeom>
            <a:avLst/>
            <a:gdLst>
              <a:gd name="connsiteX0" fmla="*/ 0 w 2228850"/>
              <a:gd name="connsiteY0" fmla="*/ 1463043 h 1463043"/>
              <a:gd name="connsiteX1" fmla="*/ 548640 w 2228850"/>
              <a:gd name="connsiteY1" fmla="*/ 1051563 h 1463043"/>
              <a:gd name="connsiteX2" fmla="*/ 1120140 w 2228850"/>
              <a:gd name="connsiteY2" fmla="*/ 3 h 1463043"/>
              <a:gd name="connsiteX3" fmla="*/ 1737360 w 2228850"/>
              <a:gd name="connsiteY3" fmla="*/ 1062993 h 1463043"/>
              <a:gd name="connsiteX4" fmla="*/ 2228850 w 2228850"/>
              <a:gd name="connsiteY4" fmla="*/ 1463043 h 1463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8850" h="1463043">
                <a:moveTo>
                  <a:pt x="0" y="1463043"/>
                </a:moveTo>
                <a:cubicBezTo>
                  <a:pt x="180975" y="1379223"/>
                  <a:pt x="361950" y="1295403"/>
                  <a:pt x="548640" y="1051563"/>
                </a:cubicBezTo>
                <a:cubicBezTo>
                  <a:pt x="735330" y="807723"/>
                  <a:pt x="922020" y="-1902"/>
                  <a:pt x="1120140" y="3"/>
                </a:cubicBezTo>
                <a:cubicBezTo>
                  <a:pt x="1318260" y="1908"/>
                  <a:pt x="1552575" y="819153"/>
                  <a:pt x="1737360" y="1062993"/>
                </a:cubicBezTo>
                <a:cubicBezTo>
                  <a:pt x="1922145" y="1306833"/>
                  <a:pt x="2075497" y="1384938"/>
                  <a:pt x="2228850" y="1463043"/>
                </a:cubicBezTo>
              </a:path>
            </a:pathLst>
          </a:custGeom>
          <a:noFill/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738690" y="4376482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Unit Hydrograph - Derived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139579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dirty="0"/>
              <a:t>Divide the ordinates of the direct runoff by the depth of runoff (d)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2157699" y="3068347"/>
            <a:ext cx="0" cy="1935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157699" y="5003509"/>
            <a:ext cx="279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7" descr="Divot"/>
          <p:cNvSpPr>
            <a:spLocks noChangeArrowheads="1"/>
          </p:cNvSpPr>
          <p:nvPr/>
        </p:nvSpPr>
        <p:spPr bwMode="auto">
          <a:xfrm>
            <a:off x="2503570" y="3089460"/>
            <a:ext cx="304800" cy="457200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472257" y="5007670"/>
            <a:ext cx="1447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Time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466743" y="3866651"/>
            <a:ext cx="6227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Flow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4085083" y="3771791"/>
            <a:ext cx="16459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Direct runoff</a:t>
            </a:r>
          </a:p>
        </p:txBody>
      </p:sp>
      <p:sp>
        <p:nvSpPr>
          <p:cNvPr id="18" name="Line 3"/>
          <p:cNvSpPr>
            <a:spLocks noChangeShapeType="1"/>
          </p:cNvSpPr>
          <p:nvPr/>
        </p:nvSpPr>
        <p:spPr bwMode="auto">
          <a:xfrm flipV="1">
            <a:off x="7273127" y="3018587"/>
            <a:ext cx="0" cy="1935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4"/>
          <p:cNvSpPr>
            <a:spLocks noChangeShapeType="1"/>
          </p:cNvSpPr>
          <p:nvPr/>
        </p:nvSpPr>
        <p:spPr bwMode="auto">
          <a:xfrm>
            <a:off x="7273127" y="4953749"/>
            <a:ext cx="279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Line 16"/>
          <p:cNvSpPr>
            <a:spLocks noChangeShapeType="1"/>
          </p:cNvSpPr>
          <p:nvPr/>
        </p:nvSpPr>
        <p:spPr bwMode="auto">
          <a:xfrm flipH="1">
            <a:off x="3534456" y="4059191"/>
            <a:ext cx="812086" cy="5026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7" descr="Divot"/>
          <p:cNvSpPr>
            <a:spLocks noChangeArrowheads="1"/>
          </p:cNvSpPr>
          <p:nvPr/>
        </p:nvSpPr>
        <p:spPr bwMode="auto">
          <a:xfrm>
            <a:off x="7618997" y="3125594"/>
            <a:ext cx="304800" cy="278203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6546972" y="3816891"/>
            <a:ext cx="7777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Flow/u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7958927" y="4318178"/>
            <a:ext cx="1371600" cy="635571"/>
          </a:xfrm>
          <a:custGeom>
            <a:avLst/>
            <a:gdLst>
              <a:gd name="connsiteX0" fmla="*/ 0 w 2228850"/>
              <a:gd name="connsiteY0" fmla="*/ 1463043 h 1463043"/>
              <a:gd name="connsiteX1" fmla="*/ 548640 w 2228850"/>
              <a:gd name="connsiteY1" fmla="*/ 1051563 h 1463043"/>
              <a:gd name="connsiteX2" fmla="*/ 1120140 w 2228850"/>
              <a:gd name="connsiteY2" fmla="*/ 3 h 1463043"/>
              <a:gd name="connsiteX3" fmla="*/ 1737360 w 2228850"/>
              <a:gd name="connsiteY3" fmla="*/ 1062993 h 1463043"/>
              <a:gd name="connsiteX4" fmla="*/ 2228850 w 2228850"/>
              <a:gd name="connsiteY4" fmla="*/ 1463043 h 1463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8850" h="1463043">
                <a:moveTo>
                  <a:pt x="0" y="1463043"/>
                </a:moveTo>
                <a:cubicBezTo>
                  <a:pt x="180975" y="1379223"/>
                  <a:pt x="361950" y="1295403"/>
                  <a:pt x="548640" y="1051563"/>
                </a:cubicBezTo>
                <a:cubicBezTo>
                  <a:pt x="735330" y="807723"/>
                  <a:pt x="922020" y="-1902"/>
                  <a:pt x="1120140" y="3"/>
                </a:cubicBezTo>
                <a:cubicBezTo>
                  <a:pt x="1318260" y="1908"/>
                  <a:pt x="1552575" y="819153"/>
                  <a:pt x="1737360" y="1062993"/>
                </a:cubicBezTo>
                <a:cubicBezTo>
                  <a:pt x="1922145" y="1306833"/>
                  <a:pt x="2075497" y="1384938"/>
                  <a:pt x="2228850" y="1463043"/>
                </a:cubicBezTo>
              </a:path>
            </a:pathLst>
          </a:cu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8801890" y="3670876"/>
            <a:ext cx="1447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Direct runoff</a:t>
            </a:r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 flipH="1">
            <a:off x="8659016" y="4009430"/>
            <a:ext cx="802957" cy="4909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7892602" y="4985339"/>
            <a:ext cx="1447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Time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797778" y="4953749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076862" y="4735294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253392" y="4374710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483579" y="3951110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899345" y="4731106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4177634" y="4953749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943052" y="4892619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8227055" y="4731106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405649" y="4478159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599007" y="4267874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8819828" y="4478159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8969053" y="4715116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9277186" y="4892262"/>
            <a:ext cx="91440" cy="91440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2882270" y="3114564"/>
            <a:ext cx="225123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Excess </a:t>
            </a:r>
            <a:r>
              <a:rPr lang="en-US" altLang="en-US" sz="1600" dirty="0" err="1">
                <a:latin typeface="Times New Roman" panose="02020603050405020304" pitchFamily="18" charset="0"/>
              </a:rPr>
              <a:t>precip</a:t>
            </a:r>
            <a:r>
              <a:rPr lang="en-US" altLang="en-US" sz="1600" dirty="0">
                <a:latin typeface="Times New Roman" panose="02020603050405020304" pitchFamily="18" charset="0"/>
              </a:rPr>
              <a:t> depth (d)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45" name="Line 16"/>
          <p:cNvSpPr>
            <a:spLocks noChangeShapeType="1"/>
          </p:cNvSpPr>
          <p:nvPr/>
        </p:nvSpPr>
        <p:spPr bwMode="auto">
          <a:xfrm flipH="1">
            <a:off x="2889218" y="3089460"/>
            <a:ext cx="0" cy="4424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8037701" y="3076441"/>
            <a:ext cx="192214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Unit </a:t>
            </a:r>
            <a:r>
              <a:rPr lang="en-US" altLang="en-US" sz="1600" dirty="0" err="1">
                <a:latin typeface="Times New Roman" panose="02020603050405020304" pitchFamily="18" charset="0"/>
              </a:rPr>
              <a:t>precip</a:t>
            </a:r>
            <a:r>
              <a:rPr lang="en-US" altLang="en-US" sz="1600" dirty="0">
                <a:latin typeface="Times New Roman" panose="02020603050405020304" pitchFamily="18" charset="0"/>
              </a:rPr>
              <a:t> depth (u)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8033261" y="3119930"/>
            <a:ext cx="8496" cy="27606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ight Arrow 47"/>
          <p:cNvSpPr/>
          <p:nvPr/>
        </p:nvSpPr>
        <p:spPr>
          <a:xfrm>
            <a:off x="5791200" y="3499999"/>
            <a:ext cx="457200" cy="314170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5645029" y="3880396"/>
                <a:ext cx="605550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5029" y="3880396"/>
                <a:ext cx="605550" cy="6127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388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3" grpId="0"/>
      <p:bldP spid="24" grpId="0" animBg="1"/>
      <p:bldP spid="25" grpId="0"/>
      <p:bldP spid="26" grpId="0" animBg="1"/>
      <p:bldP spid="27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6" grpId="0"/>
      <p:bldP spid="48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/>
              <a:t>Unit Hydrograph - Derived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1395790"/>
          </a:xfrm>
        </p:spPr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US" sz="2400" dirty="0"/>
              <a:t>Estimate the duration of the unit hydrograph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00788"/>
            <a:ext cx="3505200" cy="36512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Hydrologic Engineering Center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F2031BD-0E64-4A86-9567-1E14D3ADF6F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 flipV="1">
            <a:off x="4343399" y="2934940"/>
            <a:ext cx="0" cy="1935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4343399" y="4870102"/>
            <a:ext cx="2795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7" descr="Divot"/>
          <p:cNvSpPr>
            <a:spLocks noChangeArrowheads="1"/>
          </p:cNvSpPr>
          <p:nvPr/>
        </p:nvSpPr>
        <p:spPr bwMode="auto">
          <a:xfrm>
            <a:off x="4724399" y="4396847"/>
            <a:ext cx="304800" cy="457200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4991099" y="4881828"/>
            <a:ext cx="1447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Time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505200" y="3733244"/>
            <a:ext cx="77001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 dirty="0" err="1">
                <a:latin typeface="Times New Roman" panose="02020603050405020304" pitchFamily="18" charset="0"/>
              </a:rPr>
              <a:t>Precip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1" name="Rectangle 7" descr="Divot"/>
          <p:cNvSpPr>
            <a:spLocks noChangeArrowheads="1"/>
          </p:cNvSpPr>
          <p:nvPr/>
        </p:nvSpPr>
        <p:spPr bwMode="auto">
          <a:xfrm>
            <a:off x="5029199" y="3908990"/>
            <a:ext cx="304800" cy="944804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Rectangle 7" descr="Divot"/>
          <p:cNvSpPr>
            <a:spLocks noChangeArrowheads="1"/>
          </p:cNvSpPr>
          <p:nvPr/>
        </p:nvSpPr>
        <p:spPr bwMode="auto">
          <a:xfrm>
            <a:off x="5333999" y="4081526"/>
            <a:ext cx="304800" cy="775527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Rectangle 7" descr="Divot"/>
          <p:cNvSpPr>
            <a:spLocks noChangeArrowheads="1"/>
          </p:cNvSpPr>
          <p:nvPr/>
        </p:nvSpPr>
        <p:spPr bwMode="auto">
          <a:xfrm>
            <a:off x="5638799" y="3733245"/>
            <a:ext cx="304800" cy="1120550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7" descr="Divot"/>
          <p:cNvSpPr>
            <a:spLocks noChangeArrowheads="1"/>
          </p:cNvSpPr>
          <p:nvPr/>
        </p:nvSpPr>
        <p:spPr bwMode="auto">
          <a:xfrm>
            <a:off x="5943599" y="4594790"/>
            <a:ext cx="304800" cy="255746"/>
          </a:xfrm>
          <a:prstGeom prst="rect">
            <a:avLst/>
          </a:prstGeom>
          <a:pattFill prst="divot">
            <a:fgClr>
              <a:schemeClr val="accent2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4343399" y="4396847"/>
            <a:ext cx="2667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220971" y="4173162"/>
            <a:ext cx="1412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index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499DB4F-146E-4E68-8E85-496F7C410F46}"/>
              </a:ext>
            </a:extLst>
          </p:cNvPr>
          <p:cNvCxnSpPr/>
          <p:nvPr/>
        </p:nvCxnSpPr>
        <p:spPr>
          <a:xfrm>
            <a:off x="4991099" y="3323580"/>
            <a:ext cx="952500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6357200-0F27-4CD1-908F-BB8D31C64542}"/>
              </a:ext>
            </a:extLst>
          </p:cNvPr>
          <p:cNvSpPr txBox="1"/>
          <p:nvPr/>
        </p:nvSpPr>
        <p:spPr>
          <a:xfrm>
            <a:off x="4570237" y="2925763"/>
            <a:ext cx="2137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Excess Rainfall Duration</a:t>
            </a:r>
          </a:p>
        </p:txBody>
      </p:sp>
    </p:spTree>
    <p:extLst>
      <p:ext uri="{BB962C8B-B14F-4D97-AF65-F5344CB8AC3E}">
        <p14:creationId xmlns:p14="http://schemas.microsoft.com/office/powerpoint/2010/main" val="400478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1" id="{109204BF-361B-4655-8FC0-3AD669F404B2}" vid="{DD71D5AE-FF06-482E-BE33-71ED3967F31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2343</TotalTime>
  <Words>494</Words>
  <Application>Microsoft Office PowerPoint</Application>
  <PresentationFormat>Widescreen</PresentationFormat>
  <Paragraphs>104</Paragraphs>
  <Slides>14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Times New Roman</vt:lpstr>
      <vt:lpstr>Wingdings</vt:lpstr>
      <vt:lpstr>Wingdings 3</vt:lpstr>
      <vt:lpstr>Theme1</vt:lpstr>
      <vt:lpstr>1_Custom Design</vt:lpstr>
      <vt:lpstr>Custom Design</vt:lpstr>
      <vt:lpstr>Worksheet</vt:lpstr>
      <vt:lpstr>HEC-HMS Surface Runoff  Unit Hydrograph Derivation </vt:lpstr>
      <vt:lpstr>Unit Hydrograph</vt:lpstr>
      <vt:lpstr>Unit Hydrograph Assumptions</vt:lpstr>
      <vt:lpstr>UH - Limitations</vt:lpstr>
      <vt:lpstr>Unit Hydrograph – Derivation Example</vt:lpstr>
      <vt:lpstr>Unit Hydrograph - Derived</vt:lpstr>
      <vt:lpstr>Unit Hydrograph - Derived</vt:lpstr>
      <vt:lpstr>Unit Hydrograph - Derived</vt:lpstr>
      <vt:lpstr>Unit Hydrograph - Derived</vt:lpstr>
      <vt:lpstr>Unit Hydrograph – Derivation Example</vt:lpstr>
      <vt:lpstr>Unit Hydrograph – Derivation Example</vt:lpstr>
      <vt:lpstr>Unit Hydrograph in HEC-HMS</vt:lpstr>
      <vt:lpstr>Unit Hydrograph – Convolution Example</vt:lpstr>
      <vt:lpstr>Thank you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Ho, David CIV USARMY CEIWR-HEC (USA)</dc:creator>
  <cp:lastModifiedBy>Ho, David CIV USARMY CEIWR-HEC (USA)</cp:lastModifiedBy>
  <cp:revision>51</cp:revision>
  <dcterms:created xsi:type="dcterms:W3CDTF">2020-12-31T17:03:58Z</dcterms:created>
  <dcterms:modified xsi:type="dcterms:W3CDTF">2021-02-01T17:23:08Z</dcterms:modified>
</cp:coreProperties>
</file>