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2"/>
  </p:notesMasterIdLst>
  <p:sldIdLst>
    <p:sldId id="325" r:id="rId4"/>
    <p:sldId id="331" r:id="rId5"/>
    <p:sldId id="332" r:id="rId6"/>
    <p:sldId id="333" r:id="rId7"/>
    <p:sldId id="334" r:id="rId8"/>
    <p:sldId id="335" r:id="rId9"/>
    <p:sldId id="336" r:id="rId10"/>
    <p:sldId id="32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7" autoAdjust="0"/>
    <p:restoredTop sz="75352" autoAdjust="0"/>
  </p:normalViewPr>
  <p:slideViewPr>
    <p:cSldViewPr snapToGrid="0">
      <p:cViewPr varScale="1">
        <p:scale>
          <a:sx n="107" d="100"/>
          <a:sy n="107" d="100"/>
        </p:scale>
        <p:origin x="12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7ABA9-B89C-48C4-B0DF-E0BD0622305A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3DA23-95B8-46B4-B36C-5DF4D86FB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17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53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446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682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71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74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883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98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48848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5144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12200" y="152401"/>
            <a:ext cx="28702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00" y="152401"/>
            <a:ext cx="8407400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5950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65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992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31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53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42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379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251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77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95585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51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84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225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3DC64-74E0-4A49-9888-596225480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864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031BD-0E64-4A86-9567-1E14D3ADF6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02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56DF7-367E-4811-9330-C007CC427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646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03D6C-86EA-469A-A1ED-623BCE881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312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79902-D6AF-40F8-AC34-14AC154F5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0073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94631-A7C0-40A3-90C7-BFD6F6F83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3754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CD627-44FF-47A1-8CF2-DCEAA2411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4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98145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6EF66-862A-4D1C-AE83-5C85B6C6A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374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8A792-5A51-42A6-A3C0-D1ADEBB7B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5083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1AE95-B06E-4192-B107-53B768011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279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211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2117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9FB03-3883-4F24-8E9C-8EB611F43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32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5384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D6863-7EE6-4B0E-9108-A07C7B5CB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826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2" y="609320"/>
            <a:ext cx="10363969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2" y="1980640"/>
            <a:ext cx="10363969" cy="411536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xfrm>
            <a:off x="1524000" y="6248400"/>
            <a:ext cx="2540000" cy="457200"/>
          </a:xfrm>
          <a:prstGeom prst="rect">
            <a:avLst/>
          </a:prstGeom>
        </p:spPr>
        <p:txBody>
          <a:bodyPr lIns="82058" tIns="41029" rIns="82058" bIns="41029"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7515" y="646474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Hydrologic Engineering Center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01077-D47B-435A-A83A-525621D45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120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6302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180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4499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3078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2764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0792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24"/>
          <a:stretch/>
        </p:blipFill>
        <p:spPr>
          <a:xfrm>
            <a:off x="3556000" y="1509712"/>
            <a:ext cx="8636000" cy="5348288"/>
          </a:xfrm>
          <a:prstGeom prst="rect">
            <a:avLst/>
          </a:prstGeom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600" y="152400"/>
            <a:ext cx="843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PRESENTATION TITLE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182034" y="6096001"/>
            <a:ext cx="479636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/>
              <a:t>US Army Corps of Engineers</a:t>
            </a:r>
          </a:p>
          <a:p>
            <a:pPr>
              <a:defRPr/>
            </a:pPr>
            <a:r>
              <a:rPr lang="en-US" sz="1800" b="1"/>
              <a:t>BUILDING STRONG</a:t>
            </a:r>
            <a:r>
              <a:rPr lang="en-US" sz="1400" b="1" baseline="-25000"/>
              <a:t>®</a:t>
            </a:r>
          </a:p>
        </p:txBody>
      </p:sp>
      <p:grpSp>
        <p:nvGrpSpPr>
          <p:cNvPr id="2055" name="Group 68"/>
          <p:cNvGrpSpPr>
            <a:grpSpLocks/>
          </p:cNvGrpSpPr>
          <p:nvPr/>
        </p:nvGrpSpPr>
        <p:grpSpPr bwMode="auto">
          <a:xfrm>
            <a:off x="0" y="16406"/>
            <a:ext cx="12192000" cy="6861175"/>
            <a:chOff x="96" y="21"/>
            <a:chExt cx="5760" cy="4322"/>
          </a:xfrm>
        </p:grpSpPr>
        <p:grpSp>
          <p:nvGrpSpPr>
            <p:cNvPr id="2056" name="Group 69"/>
            <p:cNvGrpSpPr>
              <a:grpSpLocks/>
            </p:cNvGrpSpPr>
            <p:nvPr/>
          </p:nvGrpSpPr>
          <p:grpSpPr bwMode="auto">
            <a:xfrm>
              <a:off x="96" y="21"/>
              <a:ext cx="5760" cy="4322"/>
              <a:chOff x="96" y="21"/>
              <a:chExt cx="5760" cy="4322"/>
            </a:xfrm>
          </p:grpSpPr>
          <p:pic>
            <p:nvPicPr>
              <p:cNvPr id="2058" name="Picture 70" descr="ppt_camo_bkgrnd-03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96" y="21"/>
                <a:ext cx="5760" cy="4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9" name="Picture 71" descr="white_curve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2598" y="1013"/>
                <a:ext cx="3258" cy="3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57" name="Picture 72" descr="USACE_logo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44" y="3201"/>
              <a:ext cx="864" cy="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569694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82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3" descr="ppt_camo_bkgrnd-0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2192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8768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fld id="{0CED5C43-70EF-4DA6-A1CB-97EBE1336B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8" descr="USACE_logo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672234" y="5638801"/>
            <a:ext cx="101176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8297334" y="6340475"/>
            <a:ext cx="347556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en-US" sz="1400" b="1"/>
              <a:t>BUILDING STRONG</a:t>
            </a:r>
            <a:r>
              <a:rPr lang="en-US" sz="1400" b="1" baseline="-25000"/>
              <a:t>®</a:t>
            </a:r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H="1"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75577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75000"/>
        <a:buFont typeface="Arial" charset="0"/>
        <a:buChar char="►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75000"/>
        <a:buFont typeface="Wingdings 3" pitchFamily="18" charset="2"/>
        <a:buChar char="w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c.usace.army.mil/confluence/hmsdocs/hmsum/4.7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Relationship Id="rId4" Type="http://schemas.openxmlformats.org/officeDocument/2006/relationships/hyperlink" Target="https://www.hec.usace.army.mil/software/hec-hm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35" y="1902542"/>
            <a:ext cx="8432800" cy="1143000"/>
          </a:xfrm>
        </p:spPr>
        <p:txBody>
          <a:bodyPr/>
          <a:lstStyle/>
          <a:p>
            <a:r>
              <a:rPr lang="en-US" dirty="0"/>
              <a:t>Rainfall-Runoff Modeling</a:t>
            </a:r>
            <a:br>
              <a:rPr lang="en-US" dirty="0"/>
            </a:br>
            <a:r>
              <a:rPr lang="en-US" dirty="0"/>
              <a:t>Surface Runoff in HEC-HMS</a:t>
            </a:r>
            <a:br>
              <a:rPr lang="en-US" dirty="0"/>
            </a:br>
            <a:br>
              <a:rPr lang="en-US" dirty="0"/>
            </a:br>
            <a:r>
              <a:rPr lang="en-US" sz="3200" dirty="0"/>
              <a:t>Synthetic Unit Hydrographs – </a:t>
            </a:r>
            <a:br>
              <a:rPr lang="en-US" sz="3200" dirty="0"/>
            </a:br>
            <a:r>
              <a:rPr lang="en-US" sz="3200" dirty="0"/>
              <a:t>Snyder's Unit Hydrograph</a:t>
            </a:r>
            <a:endParaRPr lang="en-US" sz="33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</p:spTree>
    <p:extLst>
      <p:ext uri="{BB962C8B-B14F-4D97-AF65-F5344CB8AC3E}">
        <p14:creationId xmlns:p14="http://schemas.microsoft.com/office/powerpoint/2010/main" val="3904023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/>
              <a:t>Snyder UH -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Snyder’s UH originally looked at using hydrograph peak, watershed lag, and the time base as the critical characteristics for the unit hydrograph</a:t>
            </a:r>
          </a:p>
          <a:p>
            <a:r>
              <a:rPr lang="en-US" sz="2400" dirty="0"/>
              <a:t>Developed from study of watersheds in the Appalachian Highlands ranging from 10 to 10,000 mi</a:t>
            </a:r>
            <a:r>
              <a:rPr lang="en-US" sz="2400" baseline="30000" dirty="0"/>
              <a:t>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 bwMode="auto">
          <a:xfrm>
            <a:off x="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</p:spTree>
    <p:extLst>
      <p:ext uri="{BB962C8B-B14F-4D97-AF65-F5344CB8AC3E}">
        <p14:creationId xmlns:p14="http://schemas.microsoft.com/office/powerpoint/2010/main" val="1901037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/>
              <a:t>Snyder UH - Equations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 bwMode="auto">
          <a:xfrm>
            <a:off x="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93059" y="1406526"/>
                <a:ext cx="5601036" cy="43088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Basin</m:t>
                    </m:r>
                    <m:r>
                      <m:rPr>
                        <m:nor/>
                      </m:rPr>
                      <a:rPr lang="en-US" sz="2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lag</m:t>
                    </m:r>
                    <m:r>
                      <m:rPr>
                        <m:nor/>
                      </m:rPr>
                      <a:rPr lang="en-US" sz="2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en-US" sz="2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hr</m:t>
                    </m:r>
                    <m:r>
                      <m:rPr>
                        <m:nor/>
                      </m:rPr>
                      <a:rPr lang="en-US" sz="2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</a:t>
                </a:r>
              </a:p>
              <a:p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0.3</m:t>
                          </m:r>
                        </m:sup>
                      </m:sSup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where:</a:t>
                </a:r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length of the main stream from the outlet to the divide (mi)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length along the main stream to a point nearest the watershed centroid (mi)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=timing coefficient (has been found to range from 1.8 to 2.2 for Appalachian Highland)</a:t>
                </a:r>
              </a:p>
              <a:p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059" y="1406526"/>
                <a:ext cx="5601036" cy="4308872"/>
              </a:xfrm>
              <a:prstGeom prst="rect">
                <a:avLst/>
              </a:prstGeom>
              <a:blipFill>
                <a:blip r:embed="rId3"/>
                <a:stretch>
                  <a:fillRect l="-2829" t="-1839" r="-3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553200" y="1421449"/>
                <a:ext cx="5531224" cy="37643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Peak</m:t>
                    </m:r>
                    <m:r>
                      <m:rPr>
                        <m:nor/>
                      </m:rPr>
                      <a:rPr lang="en-US" sz="2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Discharge</m:t>
                    </m:r>
                    <m:r>
                      <m:rPr>
                        <m:nor/>
                      </m:rPr>
                      <a:rPr lang="en-US" sz="2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en-US" sz="2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cfs</m:t>
                    </m:r>
                    <m:r>
                      <m:rPr>
                        <m:nor/>
                      </m:rPr>
                      <a:rPr lang="en-US" sz="2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</a:t>
                </a:r>
              </a:p>
              <a:p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=640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f>
                        <m:fPr>
                          <m:type m:val="lin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where:</a:t>
                </a:r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drainage area (mi</a:t>
                </a:r>
                <a:r>
                  <a:rPr lang="en-US" sz="2000" baseline="30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=peaking coefficient can range from 0.4 to 0.8, where larger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are associated with smaller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200" y="1421449"/>
                <a:ext cx="5531224" cy="3764300"/>
              </a:xfrm>
              <a:prstGeom prst="rect">
                <a:avLst/>
              </a:prstGeom>
              <a:blipFill>
                <a:blip r:embed="rId4"/>
                <a:stretch>
                  <a:fillRect l="-2756" t="-21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2473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/>
              <a:t>Snyder UH – Illustrated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 bwMode="auto">
          <a:xfrm>
            <a:off x="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396" y="1896483"/>
            <a:ext cx="7498080" cy="40734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17321" y="5701317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HEC (2000)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F779F3-1ABD-4CF8-B078-5FCFEB294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62" y="2384492"/>
            <a:ext cx="5390476" cy="23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265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/>
              <a:t>Snyder UH - Implementation in HEC-HMS</a:t>
            </a:r>
            <a:endParaRPr lang="en-US" sz="3300" baseline="-25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 bwMode="auto">
          <a:xfrm>
            <a:off x="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6140" y="1282887"/>
            <a:ext cx="5981700" cy="16668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CC2489E-80EF-426A-9307-851CAD1B27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381" y="1282887"/>
            <a:ext cx="3505200" cy="487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384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/>
              <a:t>Snyder UH – Adjusting Standard Lag</a:t>
            </a:r>
            <a:endParaRPr lang="en-US" sz="3300" baseline="-25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 bwMode="auto">
          <a:xfrm>
            <a:off x="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0" y="1418695"/>
            <a:ext cx="5715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729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/>
              <a:t>Snyder UH – Adjusting Peaking Coefficient</a:t>
            </a:r>
            <a:endParaRPr lang="en-US" sz="3300" baseline="-25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 bwMode="auto">
          <a:xfrm>
            <a:off x="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0" y="1417638"/>
            <a:ext cx="5715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038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8CE9EEB-1A7F-4739-887B-E3531690A2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18" r="5064" b="2"/>
          <a:stretch/>
        </p:blipFill>
        <p:spPr>
          <a:xfrm>
            <a:off x="3242695" y="10"/>
            <a:ext cx="8949307" cy="6857990"/>
          </a:xfrm>
          <a:custGeom>
            <a:avLst/>
            <a:gdLst/>
            <a:ahLst/>
            <a:cxnLst/>
            <a:rect l="l" t="t" r="r" b="b"/>
            <a:pathLst>
              <a:path w="8949307" h="6858000">
                <a:moveTo>
                  <a:pt x="0" y="0"/>
                </a:moveTo>
                <a:lnTo>
                  <a:pt x="8949307" y="0"/>
                </a:lnTo>
                <a:lnTo>
                  <a:pt x="8949307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9" y="4741056"/>
                  <a:pt x="1212979" y="3429000"/>
                </a:cubicBezTo>
                <a:cubicBezTo>
                  <a:pt x="1212979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B10E0B-DB72-41D6-BAF2-83B618AF8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5728"/>
          </a:xfrm>
        </p:spPr>
        <p:txBody>
          <a:bodyPr anchor="b">
            <a:normAutofit/>
          </a:bodyPr>
          <a:lstStyle/>
          <a:p>
            <a:r>
              <a:rPr lang="en-US" sz="3200" dirty="0"/>
              <a:t>Thank you for listening!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407061FB-0C4C-478A-9483-DC0325E7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700" dirty="0"/>
              <a:t>Visit our website!</a:t>
            </a:r>
          </a:p>
          <a:p>
            <a:r>
              <a:rPr lang="en-US" sz="1700" dirty="0">
                <a:hlinkClick r:id="rId3"/>
              </a:rPr>
              <a:t>https://www.hec.usace.army.mil/confluence/hmsdocs/hmsum/4.7</a:t>
            </a:r>
            <a:endParaRPr lang="en-US" sz="1700" dirty="0"/>
          </a:p>
          <a:p>
            <a:r>
              <a:rPr lang="en-US" sz="1700" dirty="0">
                <a:hlinkClick r:id="rId4"/>
              </a:rPr>
              <a:t>https://www.hec.usace.army.mil/software/hec-hms/</a:t>
            </a:r>
            <a:endParaRPr lang="en-US" sz="1700" dirty="0"/>
          </a:p>
          <a:p>
            <a:endParaRPr lang="en-US" sz="17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ADE8B-C390-4DE3-AFF8-6462C45CF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6C33E457-D750-420C-9EDA-9A4D186C6B3A}" type="slidenum">
              <a:rPr lang="en-US" smtClean="0"/>
              <a:pPr/>
              <a:t>8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14663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1" id="{109204BF-361B-4655-8FC0-3AD669F404B2}" vid="{DD71D5AE-FF06-482E-BE33-71ED3967F31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1300</TotalTime>
  <Words>276</Words>
  <Application>Microsoft Office PowerPoint</Application>
  <PresentationFormat>Widescreen</PresentationFormat>
  <Paragraphs>53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Wingdings</vt:lpstr>
      <vt:lpstr>Wingdings 3</vt:lpstr>
      <vt:lpstr>Theme1</vt:lpstr>
      <vt:lpstr>1_Custom Design</vt:lpstr>
      <vt:lpstr>Custom Design</vt:lpstr>
      <vt:lpstr>Rainfall-Runoff Modeling Surface Runoff in HEC-HMS  Synthetic Unit Hydrographs –  Snyder's Unit Hydrograph</vt:lpstr>
      <vt:lpstr>Snyder UH - Theory</vt:lpstr>
      <vt:lpstr>Snyder UH - Equations</vt:lpstr>
      <vt:lpstr>Snyder UH – Illustrated</vt:lpstr>
      <vt:lpstr>Snyder UH - Implementation in HEC-HMS</vt:lpstr>
      <vt:lpstr>Snyder UH – Adjusting Standard Lag</vt:lpstr>
      <vt:lpstr>Snyder UH – Adjusting Peaking Coefficient</vt:lpstr>
      <vt:lpstr>Thank you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Ho, David CIV USARMY CEIWR-HEC (USA)</dc:creator>
  <cp:lastModifiedBy>Ho, David CIV USARMY CEIWR-HEC (USA)</cp:lastModifiedBy>
  <cp:revision>43</cp:revision>
  <dcterms:created xsi:type="dcterms:W3CDTF">2020-12-31T17:03:58Z</dcterms:created>
  <dcterms:modified xsi:type="dcterms:W3CDTF">2021-02-01T17:22:51Z</dcterms:modified>
</cp:coreProperties>
</file>