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Lst>
  <p:notesMasterIdLst>
    <p:notesMasterId r:id="rId13"/>
  </p:notesMasterIdLst>
  <p:handoutMasterIdLst>
    <p:handoutMasterId r:id="rId14"/>
  </p:handoutMasterIdLst>
  <p:sldIdLst>
    <p:sldId id="286" r:id="rId5"/>
    <p:sldId id="377" r:id="rId6"/>
    <p:sldId id="381" r:id="rId7"/>
    <p:sldId id="386" r:id="rId8"/>
    <p:sldId id="382" r:id="rId9"/>
    <p:sldId id="383" r:id="rId10"/>
    <p:sldId id="384" r:id="rId11"/>
    <p:sldId id="385"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00FF"/>
    <a:srgbClr val="CC9900"/>
    <a:srgbClr val="FF9900"/>
    <a:srgbClr val="F89645"/>
    <a:srgbClr val="00CC00"/>
    <a:srgbClr val="003366"/>
    <a:srgbClr val="33CC33"/>
    <a:srgbClr val="66FF66"/>
    <a:srgbClr val="00FF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21" autoAdjust="0"/>
    <p:restoredTop sz="81081" autoAdjust="0"/>
  </p:normalViewPr>
  <p:slideViewPr>
    <p:cSldViewPr snapToGrid="0">
      <p:cViewPr varScale="1">
        <p:scale>
          <a:sx n="63" d="100"/>
          <a:sy n="63" d="100"/>
        </p:scale>
        <p:origin x="1194" y="60"/>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74" d="100"/>
          <a:sy n="74" d="100"/>
        </p:scale>
        <p:origin x="321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1/9/2021</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1/9/2021</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dirty="0"/>
          </a:p>
        </p:txBody>
      </p:sp>
    </p:spTree>
    <p:extLst>
      <p:ext uri="{BB962C8B-B14F-4D97-AF65-F5344CB8AC3E}">
        <p14:creationId xmlns:p14="http://schemas.microsoft.com/office/powerpoint/2010/main" val="256649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284203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dirty="0"/>
          </a:p>
        </p:txBody>
      </p:sp>
    </p:spTree>
    <p:extLst>
      <p:ext uri="{BB962C8B-B14F-4D97-AF65-F5344CB8AC3E}">
        <p14:creationId xmlns:p14="http://schemas.microsoft.com/office/powerpoint/2010/main" val="304625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3086257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1987426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229019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4184109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619131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00027" y="260934"/>
            <a:ext cx="436595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00027" y="2058988"/>
            <a:ext cx="4356497"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4275860" y="6267796"/>
            <a:ext cx="592283" cy="369332"/>
          </a:xfrm>
          <a:prstGeom prst="rect">
            <a:avLst/>
          </a:prstGeom>
          <a:noFill/>
        </p:spPr>
        <p:txBody>
          <a:bodyPr wrap="square" rtlCol="0">
            <a:spAutoFit/>
          </a:bodyPr>
          <a:lstStyle/>
          <a:p>
            <a:pPr algn="ctr"/>
            <a:fld id="{EE18786C-E3F3-4D88-9CCA-F8F8961D7FE3}" type="slidenum">
              <a:rPr lang="en-US" sz="1800" smtClean="0"/>
              <a:pPr algn="ctr"/>
              <a:t>‹#›</a:t>
            </a:fld>
            <a:endParaRPr lang="en-US" sz="1800" dirty="0"/>
          </a:p>
        </p:txBody>
      </p:sp>
    </p:spTree>
    <p:extLst>
      <p:ext uri="{BB962C8B-B14F-4D97-AF65-F5344CB8AC3E}">
        <p14:creationId xmlns:p14="http://schemas.microsoft.com/office/powerpoint/2010/main" val="33892971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50007" y="38099"/>
            <a:ext cx="9043988"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836594" y="128983"/>
            <a:ext cx="7349835"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00025" y="1028700"/>
            <a:ext cx="874395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4559300" y="3416312"/>
            <a:ext cx="19050" cy="3175"/>
          </a:xfrm>
          <a:prstGeom prst="rect">
            <a:avLst/>
          </a:prstGeom>
          <a:noFill/>
          <a:ln w="9525">
            <a:noFill/>
            <a:miter lim="800000"/>
            <a:headEnd/>
            <a:tailEnd/>
          </a:ln>
        </p:spPr>
      </p:pic>
      <p:sp>
        <p:nvSpPr>
          <p:cNvPr id="6" name="Footer Placeholder 5"/>
          <p:cNvSpPr>
            <a:spLocks noGrp="1"/>
          </p:cNvSpPr>
          <p:nvPr>
            <p:ph type="ftr" sz="quarter" idx="3"/>
          </p:nvPr>
        </p:nvSpPr>
        <p:spPr>
          <a:xfrm>
            <a:off x="207169" y="6640512"/>
            <a:ext cx="30861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6886575" y="6640512"/>
            <a:ext cx="20574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1/9/2021</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265632" y="283647"/>
            <a:ext cx="761779"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74392" y="304660"/>
            <a:ext cx="737816"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634" userDrawn="1">
          <p15:clr>
            <a:srgbClr val="5ACBF0"/>
          </p15:clr>
        </p15:guide>
        <p15:guide id="2" pos="9728" userDrawn="1">
          <p15:clr>
            <a:srgbClr val="5ACBF0"/>
          </p15:clr>
        </p15:guide>
        <p15:guide id="3" pos="126"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976231"/>
            <a:ext cx="12192000" cy="1671543"/>
          </a:xfrm>
        </p:spPr>
        <p:txBody>
          <a:bodyPr/>
          <a:lstStyle/>
          <a:p>
            <a:pPr algn="ctr"/>
            <a:r>
              <a:rPr lang="en-US" sz="4400" dirty="0"/>
              <a:t>Recession Baseflow Method</a:t>
            </a:r>
          </a:p>
        </p:txBody>
      </p:sp>
      <p:pic>
        <p:nvPicPr>
          <p:cNvPr id="4" name="Picture 3">
            <a:extLst>
              <a:ext uri="{FF2B5EF4-FFF2-40B4-BE49-F238E27FC236}">
                <a16:creationId xmlns:a16="http://schemas.microsoft.com/office/drawing/2014/main" id="{54AB7C18-46C8-45B1-9A66-C26891E05A70}"/>
              </a:ext>
            </a:extLst>
          </p:cNvPr>
          <p:cNvPicPr>
            <a:picLocks noChangeAspect="1"/>
          </p:cNvPicPr>
          <p:nvPr/>
        </p:nvPicPr>
        <p:blipFill>
          <a:blip r:embed="rId3"/>
          <a:stretch>
            <a:fillRect/>
          </a:stretch>
        </p:blipFill>
        <p:spPr>
          <a:xfrm>
            <a:off x="1263596" y="2225195"/>
            <a:ext cx="6616808" cy="4240467"/>
          </a:xfrm>
          <a:prstGeom prst="rect">
            <a:avLst/>
          </a:prstGeom>
        </p:spPr>
      </p:pic>
    </p:spTree>
    <p:extLst>
      <p:ext uri="{BB962C8B-B14F-4D97-AF65-F5344CB8AC3E}">
        <p14:creationId xmlns:p14="http://schemas.microsoft.com/office/powerpoint/2010/main" val="923768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CB269CF-5122-4819-A7FA-E14828C5EA63}"/>
              </a:ext>
            </a:extLst>
          </p:cNvPr>
          <p:cNvGrpSpPr/>
          <p:nvPr/>
        </p:nvGrpSpPr>
        <p:grpSpPr>
          <a:xfrm>
            <a:off x="3845388" y="1020522"/>
            <a:ext cx="5130169" cy="4080867"/>
            <a:chOff x="5622967" y="1801405"/>
            <a:chExt cx="5647118" cy="4039093"/>
          </a:xfrm>
        </p:grpSpPr>
        <p:pic>
          <p:nvPicPr>
            <p:cNvPr id="9" name="Picture 8">
              <a:extLst>
                <a:ext uri="{FF2B5EF4-FFF2-40B4-BE49-F238E27FC236}">
                  <a16:creationId xmlns:a16="http://schemas.microsoft.com/office/drawing/2014/main" id="{BD27DEAD-D497-4828-BE4B-6DFEBF30CB11}"/>
                </a:ext>
              </a:extLst>
            </p:cNvPr>
            <p:cNvPicPr>
              <a:picLocks noChangeAspect="1"/>
            </p:cNvPicPr>
            <p:nvPr/>
          </p:nvPicPr>
          <p:blipFill rotWithShape="1">
            <a:blip r:embed="rId3"/>
            <a:srcRect r="5113"/>
            <a:stretch/>
          </p:blipFill>
          <p:spPr>
            <a:xfrm>
              <a:off x="5622967" y="1801405"/>
              <a:ext cx="5647118" cy="4039093"/>
            </a:xfrm>
            <a:prstGeom prst="rect">
              <a:avLst/>
            </a:prstGeom>
            <a:noFill/>
          </p:spPr>
        </p:pic>
        <p:sp>
          <p:nvSpPr>
            <p:cNvPr id="7" name="Freeform: Shape 6">
              <a:extLst>
                <a:ext uri="{FF2B5EF4-FFF2-40B4-BE49-F238E27FC236}">
                  <a16:creationId xmlns:a16="http://schemas.microsoft.com/office/drawing/2014/main" id="{EF10D767-97C6-4302-8F43-C24A49E31DDC}"/>
                </a:ext>
              </a:extLst>
            </p:cNvPr>
            <p:cNvSpPr/>
            <p:nvPr/>
          </p:nvSpPr>
          <p:spPr>
            <a:xfrm>
              <a:off x="7624981" y="3664749"/>
              <a:ext cx="3645104" cy="1663688"/>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49129" y="914402"/>
            <a:ext cx="4266847" cy="4923076"/>
          </a:xfrm>
          <a:noFill/>
        </p:spPr>
        <p:txBody>
          <a:bodyPr/>
          <a:lstStyle/>
          <a:p>
            <a:pPr marL="342900" indent="-342900">
              <a:buFont typeface="Arial" panose="020B0604020202020204" pitchFamily="34" charset="0"/>
              <a:buChar char="•"/>
            </a:pPr>
            <a:r>
              <a:rPr lang="en-US" sz="2200" dirty="0">
                <a:solidFill>
                  <a:schemeClr val="tx1"/>
                </a:solidFill>
              </a:rPr>
              <a:t>The recession baseflow method models a hydrograph’s recession curve using the following equation: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endParaRPr lang="en-US" sz="2200" dirty="0">
              <a:solidFill>
                <a:schemeClr val="tx1"/>
              </a:solidFill>
            </a:endParaRPr>
          </a:p>
        </p:txBody>
      </p:sp>
      <p:pic>
        <p:nvPicPr>
          <p:cNvPr id="8" name="Picture 7">
            <a:extLst>
              <a:ext uri="{FF2B5EF4-FFF2-40B4-BE49-F238E27FC236}">
                <a16:creationId xmlns:a16="http://schemas.microsoft.com/office/drawing/2014/main" id="{EAB4F589-2411-4323-B560-C2A218AC0131}"/>
              </a:ext>
            </a:extLst>
          </p:cNvPr>
          <p:cNvPicPr/>
          <p:nvPr/>
        </p:nvPicPr>
        <p:blipFill rotWithShape="1">
          <a:blip r:embed="rId4"/>
          <a:srcRect l="58825" t="44483" r="24369" b="38349"/>
          <a:stretch/>
        </p:blipFill>
        <p:spPr>
          <a:xfrm>
            <a:off x="514350" y="2334126"/>
            <a:ext cx="1956134" cy="649706"/>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36096" y="1074459"/>
            <a:ext cx="4747172" cy="5119730"/>
          </a:xfrm>
          <a:noFill/>
        </p:spPr>
        <p:txBody>
          <a:bodyPr/>
          <a:lstStyle/>
          <a:p>
            <a:r>
              <a:rPr lang="en-US" sz="2200" dirty="0">
                <a:solidFill>
                  <a:schemeClr val="tx1"/>
                </a:solidFill>
              </a:rPr>
              <a:t>Parameters for the Recession Baseflow Method:</a:t>
            </a:r>
          </a:p>
          <a:p>
            <a:pPr marL="569913" lvl="1" indent="-342900">
              <a:buFont typeface="Arial" panose="020B0604020202020204" pitchFamily="34" charset="0"/>
              <a:buChar char="•"/>
            </a:pPr>
            <a:r>
              <a:rPr lang="en-US" sz="2200" b="1" dirty="0">
                <a:solidFill>
                  <a:schemeClr val="tx1"/>
                </a:solidFill>
              </a:rPr>
              <a:t>Initial Discharge </a:t>
            </a:r>
            <a:r>
              <a:rPr lang="en-US" sz="2200" dirty="0">
                <a:solidFill>
                  <a:schemeClr val="tx1"/>
                </a:solidFill>
              </a:rPr>
              <a:t>(either specified as a rate or as a rate per area)</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Recession Constant</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Threshold</a:t>
            </a:r>
            <a:r>
              <a:rPr lang="en-US" sz="2200" dirty="0">
                <a:solidFill>
                  <a:schemeClr val="tx1"/>
                </a:solidFill>
              </a:rPr>
              <a:t> for starting the baseflow recession curve (specified as a flow threshold or as a ratio to peak)</a:t>
            </a: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3"/>
          <a:stretch>
            <a:fillRect/>
          </a:stretch>
        </p:blipFill>
        <p:spPr>
          <a:xfrm>
            <a:off x="4572000" y="1275347"/>
            <a:ext cx="4262013" cy="2683045"/>
          </a:xfrm>
          <a:prstGeom prst="rect">
            <a:avLst/>
          </a:prstGeom>
          <a:ln>
            <a:solidFill>
              <a:schemeClr val="tx1"/>
            </a:solidFill>
          </a:ln>
        </p:spPr>
      </p:pic>
    </p:spTree>
    <p:extLst>
      <p:ext uri="{BB962C8B-B14F-4D97-AF65-F5344CB8AC3E}">
        <p14:creationId xmlns:p14="http://schemas.microsoft.com/office/powerpoint/2010/main" val="2110749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58183" y="875589"/>
            <a:ext cx="4151020" cy="5119730"/>
          </a:xfrm>
          <a:noFill/>
        </p:spPr>
        <p:txBody>
          <a:bodyPr/>
          <a:lstStyle/>
          <a:p>
            <a:pPr marL="342900" indent="-342900">
              <a:buFont typeface="Arial" panose="020B0604020202020204" pitchFamily="34" charset="0"/>
              <a:buChar char="•"/>
            </a:pPr>
            <a:r>
              <a:rPr lang="en-US" sz="2000" dirty="0">
                <a:solidFill>
                  <a:schemeClr val="tx1"/>
                </a:solidFill>
              </a:rPr>
              <a:t>The plot on this slide shows results from three different recession constants. A recession constant closer to 1 results in a flatter recession curve, a constant closer to 0 results in a steeper recession curve.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It is not possible to model both interflow and groundwater flow baseflow components using the recession baseflow method.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Notice the recession constant had little impact on the flood peak. The recession constant would impact a second flood event. </a:t>
            </a:r>
          </a:p>
          <a:p>
            <a:pPr marL="342900" indent="-342900">
              <a:buFont typeface="Arial" panose="020B0604020202020204" pitchFamily="34" charset="0"/>
              <a:buChar char="•"/>
            </a:pPr>
            <a:endParaRPr lang="en-US" sz="2200" dirty="0">
              <a:solidFill>
                <a:schemeClr val="tx1"/>
              </a:solidFill>
            </a:endParaRPr>
          </a:p>
        </p:txBody>
      </p:sp>
      <p:grpSp>
        <p:nvGrpSpPr>
          <p:cNvPr id="7" name="Group 6">
            <a:extLst>
              <a:ext uri="{FF2B5EF4-FFF2-40B4-BE49-F238E27FC236}">
                <a16:creationId xmlns:a16="http://schemas.microsoft.com/office/drawing/2014/main" id="{178F9A77-3582-444D-A343-88BAA7BD2B10}"/>
              </a:ext>
            </a:extLst>
          </p:cNvPr>
          <p:cNvGrpSpPr/>
          <p:nvPr/>
        </p:nvGrpSpPr>
        <p:grpSpPr>
          <a:xfrm>
            <a:off x="4214610" y="2896882"/>
            <a:ext cx="4771207" cy="3261162"/>
            <a:chOff x="4073375" y="2222046"/>
            <a:chExt cx="5943600" cy="3992563"/>
          </a:xfrm>
        </p:grpSpPr>
        <p:pic>
          <p:nvPicPr>
            <p:cNvPr id="9" name="Picture 8">
              <a:extLst>
                <a:ext uri="{FF2B5EF4-FFF2-40B4-BE49-F238E27FC236}">
                  <a16:creationId xmlns:a16="http://schemas.microsoft.com/office/drawing/2014/main" id="{03744E9D-5F3F-49B0-8A64-E948FC1592D5}"/>
                </a:ext>
              </a:extLst>
            </p:cNvPr>
            <p:cNvPicPr/>
            <p:nvPr/>
          </p:nvPicPr>
          <p:blipFill rotWithShape="1">
            <a:blip r:embed="rId3"/>
            <a:srcRect t="4764"/>
            <a:stretch/>
          </p:blipFill>
          <p:spPr>
            <a:xfrm>
              <a:off x="4073375" y="2222046"/>
              <a:ext cx="5943600" cy="3992563"/>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7570334" y="3529687"/>
              <a:ext cx="2324100" cy="369332"/>
            </a:xfrm>
            <a:prstGeom prst="rect">
              <a:avLst/>
            </a:prstGeom>
            <a:noFill/>
          </p:spPr>
          <p:txBody>
            <a:bodyPr wrap="square" rtlCol="0">
              <a:spAutoFit/>
            </a:bodyPr>
            <a:lstStyle/>
            <a:p>
              <a:r>
                <a:rPr lang="en-US" dirty="0"/>
                <a:t>Recession Constant</a:t>
              </a:r>
            </a:p>
          </p:txBody>
        </p:sp>
        <p:sp>
          <p:nvSpPr>
            <p:cNvPr id="11" name="TextBox 10">
              <a:extLst>
                <a:ext uri="{FF2B5EF4-FFF2-40B4-BE49-F238E27FC236}">
                  <a16:creationId xmlns:a16="http://schemas.microsoft.com/office/drawing/2014/main" id="{1357E21A-96A8-4C44-B1AE-18AC949A3A4F}"/>
                </a:ext>
              </a:extLst>
            </p:cNvPr>
            <p:cNvSpPr txBox="1"/>
            <p:nvPr/>
          </p:nvSpPr>
          <p:spPr>
            <a:xfrm>
              <a:off x="7689012" y="4541947"/>
              <a:ext cx="715778" cy="452164"/>
            </a:xfrm>
            <a:prstGeom prst="rect">
              <a:avLst/>
            </a:prstGeom>
            <a:noFill/>
          </p:spPr>
          <p:txBody>
            <a:bodyPr wrap="square" rtlCol="0">
              <a:spAutoFit/>
            </a:bodyPr>
            <a:lstStyle/>
            <a:p>
              <a:r>
                <a:rPr lang="en-US" dirty="0"/>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8478951" y="5115241"/>
              <a:ext cx="705334" cy="452164"/>
            </a:xfrm>
            <a:prstGeom prst="rect">
              <a:avLst/>
            </a:prstGeom>
            <a:noFill/>
          </p:spPr>
          <p:txBody>
            <a:bodyPr wrap="square" rtlCol="0">
              <a:spAutoFit/>
            </a:bodyPr>
            <a:lstStyle/>
            <a:p>
              <a:r>
                <a:rPr lang="en-US" dirty="0"/>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793470" y="5306653"/>
              <a:ext cx="705334" cy="452164"/>
            </a:xfrm>
            <a:prstGeom prst="rect">
              <a:avLst/>
            </a:prstGeom>
            <a:noFill/>
          </p:spPr>
          <p:txBody>
            <a:bodyPr wrap="square" rtlCol="0">
              <a:spAutoFit/>
            </a:bodyPr>
            <a:lstStyle/>
            <a:p>
              <a:r>
                <a:rPr lang="en-US" dirty="0"/>
                <a:t>0.1</a:t>
              </a:r>
            </a:p>
          </p:txBody>
        </p:sp>
      </p:grpSp>
      <p:grpSp>
        <p:nvGrpSpPr>
          <p:cNvPr id="6" name="Group 5">
            <a:extLst>
              <a:ext uri="{FF2B5EF4-FFF2-40B4-BE49-F238E27FC236}">
                <a16:creationId xmlns:a16="http://schemas.microsoft.com/office/drawing/2014/main" id="{919A4870-18C5-43EE-B7D7-CB12B6F5EDBD}"/>
              </a:ext>
            </a:extLst>
          </p:cNvPr>
          <p:cNvGrpSpPr/>
          <p:nvPr/>
        </p:nvGrpSpPr>
        <p:grpSpPr>
          <a:xfrm>
            <a:off x="4857455" y="944529"/>
            <a:ext cx="3485515" cy="1961515"/>
            <a:chOff x="6989630" y="87558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6989630" y="87558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77075" y="2122056"/>
              <a:ext cx="3377468" cy="19998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427375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6E97D4-4487-4A4F-B69B-0ED58BB6A4C7}"/>
              </a:ext>
            </a:extLst>
          </p:cNvPr>
          <p:cNvPicPr/>
          <p:nvPr/>
        </p:nvPicPr>
        <p:blipFill>
          <a:blip r:embed="rId3"/>
          <a:stretch>
            <a:fillRect/>
          </a:stretch>
        </p:blipFill>
        <p:spPr>
          <a:xfrm>
            <a:off x="4197326" y="2937207"/>
            <a:ext cx="4765150" cy="3396629"/>
          </a:xfrm>
          <a:prstGeom prst="rect">
            <a:avLst/>
          </a:prstGeom>
          <a:ln>
            <a:solidFill>
              <a:schemeClr val="tx1"/>
            </a:solidFill>
          </a:ln>
        </p:spPr>
      </p:pic>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71679" y="974762"/>
            <a:ext cx="4187687" cy="4923076"/>
          </a:xfrm>
          <a:noFill/>
        </p:spPr>
        <p:txBody>
          <a:bodyPr/>
          <a:lstStyle/>
          <a:p>
            <a:pPr marL="342900" indent="-342900">
              <a:buFont typeface="Arial" panose="020B0604020202020204" pitchFamily="34" charset="0"/>
              <a:buChar char="•"/>
            </a:pPr>
            <a:r>
              <a:rPr lang="en-US" sz="2000" dirty="0">
                <a:solidFill>
                  <a:schemeClr val="tx1"/>
                </a:solidFill>
              </a:rPr>
              <a:t>The recession curve turns on when the receding limb of the hydrograph falls below a threshold/trigger flow.</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You can choose a threshold type: </a:t>
            </a:r>
            <a:r>
              <a:rPr lang="en-US" sz="2000" b="1" dirty="0">
                <a:solidFill>
                  <a:schemeClr val="tx1"/>
                </a:solidFill>
              </a:rPr>
              <a:t>ratio to peak</a:t>
            </a:r>
            <a:r>
              <a:rPr lang="en-US" sz="2000" dirty="0">
                <a:solidFill>
                  <a:schemeClr val="tx1"/>
                </a:solidFill>
              </a:rPr>
              <a:t> or </a:t>
            </a:r>
            <a:r>
              <a:rPr lang="en-US" sz="2000" b="1" dirty="0">
                <a:solidFill>
                  <a:schemeClr val="tx1"/>
                </a:solidFill>
              </a:rPr>
              <a:t>discharge</a:t>
            </a:r>
            <a:r>
              <a:rPr lang="en-US" sz="2000" dirty="0">
                <a:solidFill>
                  <a:schemeClr val="tx1"/>
                </a:solidFill>
              </a:rPr>
              <a:t> (a ratio to peak of 0.5 means the threshold would be 50 </a:t>
            </a:r>
            <a:r>
              <a:rPr lang="en-US" sz="2000" dirty="0" err="1">
                <a:solidFill>
                  <a:schemeClr val="tx1"/>
                </a:solidFill>
              </a:rPr>
              <a:t>cfs</a:t>
            </a:r>
            <a:r>
              <a:rPr lang="en-US" sz="2000" dirty="0">
                <a:solidFill>
                  <a:schemeClr val="tx1"/>
                </a:solidFill>
              </a:rPr>
              <a:t> if the peak flow was 100 </a:t>
            </a:r>
            <a:r>
              <a:rPr lang="en-US" sz="2000" dirty="0" err="1">
                <a:solidFill>
                  <a:schemeClr val="tx1"/>
                </a:solidFill>
              </a:rPr>
              <a:t>cfs</a:t>
            </a:r>
            <a:r>
              <a:rPr lang="en-US" sz="2000" dirty="0">
                <a:solidFill>
                  <a:schemeClr val="tx1"/>
                </a:solidFill>
              </a:rPr>
              <a:t>).</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Ratio to Peak is easier to apply across the basin model (generally consistent across </a:t>
            </a:r>
            <a:r>
              <a:rPr lang="en-US" sz="2000" dirty="0" err="1">
                <a:solidFill>
                  <a:schemeClr val="tx1"/>
                </a:solidFill>
              </a:rPr>
              <a:t>subbasins</a:t>
            </a:r>
            <a:r>
              <a:rPr lang="en-US" sz="2000" dirty="0">
                <a:solidFill>
                  <a:schemeClr val="tx1"/>
                </a:solidFill>
              </a:rPr>
              <a:t>), where a discharge threshold is dependent on </a:t>
            </a:r>
            <a:r>
              <a:rPr lang="en-US" sz="2000" dirty="0" err="1">
                <a:solidFill>
                  <a:schemeClr val="tx1"/>
                </a:solidFill>
              </a:rPr>
              <a:t>subbasin</a:t>
            </a:r>
            <a:r>
              <a:rPr lang="en-US" sz="2000" dirty="0">
                <a:solidFill>
                  <a:schemeClr val="tx1"/>
                </a:solidFill>
              </a:rPr>
              <a:t> size.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4883310" y="1057176"/>
            <a:ext cx="3734304" cy="2081571"/>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6884853" y="3674167"/>
            <a:ext cx="2324100" cy="369332"/>
          </a:xfrm>
          <a:prstGeom prst="rect">
            <a:avLst/>
          </a:prstGeom>
          <a:noFill/>
        </p:spPr>
        <p:txBody>
          <a:bodyPr wrap="square" rtlCol="0">
            <a:spAutoFit/>
          </a:bodyPr>
          <a:lstStyle/>
          <a:p>
            <a:r>
              <a:rPr lang="en-US" dirty="0"/>
              <a:t>Ratio to Peak</a:t>
            </a:r>
          </a:p>
        </p:txBody>
      </p:sp>
      <p:sp>
        <p:nvSpPr>
          <p:cNvPr id="11" name="TextBox 10">
            <a:extLst>
              <a:ext uri="{FF2B5EF4-FFF2-40B4-BE49-F238E27FC236}">
                <a16:creationId xmlns:a16="http://schemas.microsoft.com/office/drawing/2014/main" id="{1357E21A-96A8-4C44-B1AE-18AC949A3A4F}"/>
              </a:ext>
            </a:extLst>
          </p:cNvPr>
          <p:cNvSpPr txBox="1"/>
          <p:nvPr/>
        </p:nvSpPr>
        <p:spPr>
          <a:xfrm>
            <a:off x="6631420" y="4099678"/>
            <a:ext cx="506866" cy="369332"/>
          </a:xfrm>
          <a:prstGeom prst="rect">
            <a:avLst/>
          </a:prstGeom>
          <a:noFill/>
        </p:spPr>
        <p:txBody>
          <a:bodyPr wrap="square" rtlCol="0">
            <a:spAutoFit/>
          </a:bodyPr>
          <a:lstStyle/>
          <a:p>
            <a:r>
              <a:rPr lang="en-US" dirty="0"/>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6750462" y="4820432"/>
            <a:ext cx="506866" cy="369332"/>
          </a:xfrm>
          <a:prstGeom prst="rect">
            <a:avLst/>
          </a:prstGeom>
          <a:noFill/>
        </p:spPr>
        <p:txBody>
          <a:bodyPr wrap="square" rtlCol="0">
            <a:spAutoFit/>
          </a:bodyPr>
          <a:lstStyle/>
          <a:p>
            <a:r>
              <a:rPr lang="en-US" dirty="0"/>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003895" y="5494780"/>
            <a:ext cx="506866" cy="369332"/>
          </a:xfrm>
          <a:prstGeom prst="rect">
            <a:avLst/>
          </a:prstGeom>
          <a:noFill/>
        </p:spPr>
        <p:txBody>
          <a:bodyPr wrap="square" rtlCol="0">
            <a:spAutoFit/>
          </a:bodyPr>
          <a:lstStyle/>
          <a:p>
            <a:r>
              <a:rPr lang="en-US" dirty="0"/>
              <a:t>0.1</a:t>
            </a:r>
          </a:p>
        </p:txBody>
      </p:sp>
      <p:sp>
        <p:nvSpPr>
          <p:cNvPr id="5" name="Rectangle 4">
            <a:extLst>
              <a:ext uri="{FF2B5EF4-FFF2-40B4-BE49-F238E27FC236}">
                <a16:creationId xmlns:a16="http://schemas.microsoft.com/office/drawing/2014/main" id="{1F36C4CE-C8C5-4EF0-9967-07A7B5ADCE4D}"/>
              </a:ext>
            </a:extLst>
          </p:cNvPr>
          <p:cNvSpPr/>
          <p:nvPr/>
        </p:nvSpPr>
        <p:spPr>
          <a:xfrm>
            <a:off x="4979522" y="2638064"/>
            <a:ext cx="3638092"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64304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23102" y="980598"/>
            <a:ext cx="4194818" cy="5158376"/>
          </a:xfrm>
          <a:noFill/>
        </p:spPr>
        <p:txBody>
          <a:bodyPr/>
          <a:lstStyle/>
          <a:p>
            <a:pPr marL="342900" indent="-342900">
              <a:buFont typeface="Arial" panose="020B0604020202020204" pitchFamily="34" charset="0"/>
              <a:buChar char="•"/>
            </a:pPr>
            <a:r>
              <a:rPr lang="en-US" sz="1800" dirty="0">
                <a:solidFill>
                  <a:schemeClr val="tx1"/>
                </a:solidFill>
              </a:rPr>
              <a:t>You can choose an initial discharge type: </a:t>
            </a:r>
            <a:r>
              <a:rPr lang="en-US" sz="1800" b="1" dirty="0">
                <a:solidFill>
                  <a:schemeClr val="tx1"/>
                </a:solidFill>
              </a:rPr>
              <a:t>Discharge per Area </a:t>
            </a:r>
            <a:r>
              <a:rPr lang="en-US" sz="1800" dirty="0">
                <a:solidFill>
                  <a:schemeClr val="tx1"/>
                </a:solidFill>
              </a:rPr>
              <a:t>or </a:t>
            </a:r>
            <a:r>
              <a:rPr lang="en-US" sz="1800" b="1" dirty="0">
                <a:solidFill>
                  <a:schemeClr val="tx1"/>
                </a:solidFill>
              </a:rPr>
              <a:t>Discharge</a:t>
            </a:r>
            <a:r>
              <a:rPr lang="en-US" sz="1800" dirty="0">
                <a:solidFill>
                  <a:schemeClr val="tx1"/>
                </a:solidFill>
              </a:rPr>
              <a:t> (a discharge per area of 1 CFS/MI2 means the initial flow would be 100 </a:t>
            </a:r>
            <a:r>
              <a:rPr lang="en-US" sz="1800" dirty="0" err="1">
                <a:solidFill>
                  <a:schemeClr val="tx1"/>
                </a:solidFill>
              </a:rPr>
              <a:t>cfs</a:t>
            </a:r>
            <a:r>
              <a:rPr lang="en-US" sz="1800" dirty="0">
                <a:solidFill>
                  <a:schemeClr val="tx1"/>
                </a:solidFill>
              </a:rPr>
              <a:t> for a 100 square mile </a:t>
            </a:r>
            <a:r>
              <a:rPr lang="en-US" sz="1800" dirty="0" err="1">
                <a:solidFill>
                  <a:schemeClr val="tx1"/>
                </a:solidFill>
              </a:rPr>
              <a:t>subbasin</a:t>
            </a:r>
            <a:r>
              <a:rPr lang="en-US" sz="1800" dirty="0">
                <a:solidFill>
                  <a:schemeClr val="tx1"/>
                </a:solidFill>
              </a:rPr>
              <a:t>).</a:t>
            </a:r>
          </a:p>
          <a:p>
            <a:pPr marL="342900" indent="-342900">
              <a:buFont typeface="Arial" panose="020B0604020202020204" pitchFamily="34" charset="0"/>
              <a:buChar char="•"/>
            </a:pPr>
            <a:r>
              <a:rPr lang="en-US" sz="1800" dirty="0">
                <a:solidFill>
                  <a:schemeClr val="tx1"/>
                </a:solidFill>
              </a:rPr>
              <a:t>Discharge per Area is easier to apply across the basin model (generally consistent across </a:t>
            </a:r>
            <a:r>
              <a:rPr lang="en-US" sz="1800" dirty="0" err="1">
                <a:solidFill>
                  <a:schemeClr val="tx1"/>
                </a:solidFill>
              </a:rPr>
              <a:t>subbasins</a:t>
            </a:r>
            <a:r>
              <a:rPr lang="en-US" sz="1800" dirty="0">
                <a:solidFill>
                  <a:schemeClr val="tx1"/>
                </a:solidFill>
              </a:rPr>
              <a:t>), where a discharge initial type is dependent on the subbasin size.</a:t>
            </a:r>
          </a:p>
          <a:p>
            <a:pPr marL="342900" indent="-342900">
              <a:buFont typeface="Arial" panose="020B0604020202020204" pitchFamily="34" charset="0"/>
              <a:buChar char="•"/>
            </a:pPr>
            <a:r>
              <a:rPr lang="en-US" sz="1800" dirty="0">
                <a:solidFill>
                  <a:schemeClr val="tx1"/>
                </a:solidFill>
              </a:rPr>
              <a:t>The plot on this slide shows different initial discharge per area values. </a:t>
            </a:r>
          </a:p>
          <a:p>
            <a:pPr marL="342900" indent="-342900">
              <a:buFont typeface="Arial" panose="020B0604020202020204" pitchFamily="34" charset="0"/>
              <a:buChar char="•"/>
            </a:pPr>
            <a:r>
              <a:rPr lang="en-US" sz="1800" dirty="0">
                <a:solidFill>
                  <a:schemeClr val="tx1"/>
                </a:solidFill>
              </a:rPr>
              <a:t>Be strategic when setting the starting date of the simulation, reduce impacts from prior floods (only groundwater baseflow in the system).</a:t>
            </a:r>
          </a:p>
          <a:p>
            <a:pPr marL="342900" indent="-342900">
              <a:buFont typeface="Arial" panose="020B0604020202020204" pitchFamily="34" charset="0"/>
              <a:buChar char="•"/>
            </a:pPr>
            <a:endParaRPr lang="en-US" sz="18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8" name="Group 7">
            <a:extLst>
              <a:ext uri="{FF2B5EF4-FFF2-40B4-BE49-F238E27FC236}">
                <a16:creationId xmlns:a16="http://schemas.microsoft.com/office/drawing/2014/main" id="{2329EC2A-3085-4401-8B60-9CB1F426A9C7}"/>
              </a:ext>
            </a:extLst>
          </p:cNvPr>
          <p:cNvGrpSpPr/>
          <p:nvPr/>
        </p:nvGrpSpPr>
        <p:grpSpPr>
          <a:xfrm>
            <a:off x="4155015" y="3325003"/>
            <a:ext cx="4827436" cy="2813971"/>
            <a:chOff x="4745437" y="2799887"/>
            <a:chExt cx="5764898" cy="3091418"/>
          </a:xfrm>
        </p:grpSpPr>
        <p:pic>
          <p:nvPicPr>
            <p:cNvPr id="6" name="Picture 5">
              <a:extLst>
                <a:ext uri="{FF2B5EF4-FFF2-40B4-BE49-F238E27FC236}">
                  <a16:creationId xmlns:a16="http://schemas.microsoft.com/office/drawing/2014/main" id="{3E8D87A1-116A-4A7F-BCB8-2DD77CF97F22}"/>
                </a:ext>
              </a:extLst>
            </p:cNvPr>
            <p:cNvPicPr>
              <a:picLocks noChangeAspect="1"/>
            </p:cNvPicPr>
            <p:nvPr/>
          </p:nvPicPr>
          <p:blipFill>
            <a:blip r:embed="rId3"/>
            <a:stretch>
              <a:fillRect/>
            </a:stretch>
          </p:blipFill>
          <p:spPr>
            <a:xfrm>
              <a:off x="4745437" y="2799887"/>
              <a:ext cx="5764898" cy="3091418"/>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5305403" y="3559786"/>
              <a:ext cx="1729808" cy="646331"/>
            </a:xfrm>
            <a:prstGeom prst="rect">
              <a:avLst/>
            </a:prstGeom>
            <a:noFill/>
          </p:spPr>
          <p:txBody>
            <a:bodyPr wrap="square" rtlCol="0">
              <a:spAutoFit/>
            </a:bodyPr>
            <a:lstStyle/>
            <a:p>
              <a:r>
                <a:rPr lang="en-US" dirty="0"/>
                <a:t>Initial Discharge</a:t>
              </a:r>
            </a:p>
          </p:txBody>
        </p:sp>
        <p:sp>
          <p:nvSpPr>
            <p:cNvPr id="11" name="TextBox 10">
              <a:extLst>
                <a:ext uri="{FF2B5EF4-FFF2-40B4-BE49-F238E27FC236}">
                  <a16:creationId xmlns:a16="http://schemas.microsoft.com/office/drawing/2014/main" id="{1357E21A-96A8-4C44-B1AE-18AC949A3A4F}"/>
                </a:ext>
              </a:extLst>
            </p:cNvPr>
            <p:cNvSpPr txBox="1"/>
            <p:nvPr/>
          </p:nvSpPr>
          <p:spPr>
            <a:xfrm>
              <a:off x="5247347" y="4748076"/>
              <a:ext cx="782761" cy="405747"/>
            </a:xfrm>
            <a:prstGeom prst="rect">
              <a:avLst/>
            </a:prstGeom>
            <a:noFill/>
          </p:spPr>
          <p:txBody>
            <a:bodyPr wrap="square" rtlCol="0">
              <a:spAutoFit/>
            </a:bodyPr>
            <a:lstStyle/>
            <a:p>
              <a:r>
                <a:rPr lang="en-US" dirty="0"/>
                <a:t>10</a:t>
              </a:r>
            </a:p>
          </p:txBody>
        </p:sp>
        <p:sp>
          <p:nvSpPr>
            <p:cNvPr id="12" name="TextBox 11">
              <a:extLst>
                <a:ext uri="{FF2B5EF4-FFF2-40B4-BE49-F238E27FC236}">
                  <a16:creationId xmlns:a16="http://schemas.microsoft.com/office/drawing/2014/main" id="{867678CC-5CFB-4D8D-8C6B-D355BE0806DD}"/>
                </a:ext>
              </a:extLst>
            </p:cNvPr>
            <p:cNvSpPr txBox="1"/>
            <p:nvPr/>
          </p:nvSpPr>
          <p:spPr>
            <a:xfrm>
              <a:off x="5247347" y="5029737"/>
              <a:ext cx="1136047" cy="405747"/>
            </a:xfrm>
            <a:prstGeom prst="rect">
              <a:avLst/>
            </a:prstGeom>
            <a:noFill/>
          </p:spPr>
          <p:txBody>
            <a:bodyPr wrap="square" rtlCol="0">
              <a:spAutoFit/>
            </a:bodyPr>
            <a:lstStyle/>
            <a:p>
              <a:r>
                <a:rPr lang="en-US" dirty="0"/>
                <a:t>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5247347" y="5232611"/>
              <a:ext cx="506866" cy="369332"/>
            </a:xfrm>
            <a:prstGeom prst="rect">
              <a:avLst/>
            </a:prstGeom>
            <a:noFill/>
          </p:spPr>
          <p:txBody>
            <a:bodyPr wrap="square" rtlCol="0">
              <a:spAutoFit/>
            </a:bodyPr>
            <a:lstStyle/>
            <a:p>
              <a:r>
                <a:rPr lang="en-US" dirty="0"/>
                <a:t>1</a:t>
              </a:r>
            </a:p>
          </p:txBody>
        </p:sp>
      </p:grpSp>
      <p:grpSp>
        <p:nvGrpSpPr>
          <p:cNvPr id="7" name="Group 6">
            <a:extLst>
              <a:ext uri="{FF2B5EF4-FFF2-40B4-BE49-F238E27FC236}">
                <a16:creationId xmlns:a16="http://schemas.microsoft.com/office/drawing/2014/main" id="{EDF5061F-8986-470B-B01F-6D1E5A538281}"/>
              </a:ext>
            </a:extLst>
          </p:cNvPr>
          <p:cNvGrpSpPr/>
          <p:nvPr/>
        </p:nvGrpSpPr>
        <p:grpSpPr>
          <a:xfrm>
            <a:off x="4826082" y="1467485"/>
            <a:ext cx="3485515" cy="1961515"/>
            <a:chOff x="7024823" y="87763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024823" y="87763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45602" y="1683571"/>
              <a:ext cx="3377468"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96701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0" y="4549604"/>
            <a:ext cx="9144000" cy="2179413"/>
          </a:xfrm>
          <a:noFill/>
        </p:spPr>
        <p:txBody>
          <a:bodyPr/>
          <a:lstStyle/>
          <a:p>
            <a:pPr marL="342900" indent="-342900">
              <a:buFont typeface="Arial" panose="020B0604020202020204" pitchFamily="34" charset="0"/>
              <a:buChar char="•"/>
            </a:pPr>
            <a:r>
              <a:rPr lang="en-US" sz="2000" dirty="0">
                <a:solidFill>
                  <a:schemeClr val="tx1"/>
                </a:solidFill>
              </a:rPr>
              <a:t>The recession baseflow method can be used for a continuous simulation. The method should be considered as an event model. </a:t>
            </a:r>
          </a:p>
          <a:p>
            <a:pPr marL="342900" indent="-342900">
              <a:buFont typeface="Arial" panose="020B0604020202020204" pitchFamily="34" charset="0"/>
              <a:buChar char="•"/>
            </a:pPr>
            <a:r>
              <a:rPr lang="en-US" sz="2000" dirty="0">
                <a:solidFill>
                  <a:schemeClr val="tx1"/>
                </a:solidFill>
              </a:rPr>
              <a:t>The recession curve resets between flood events, as shown in the plot. </a:t>
            </a:r>
          </a:p>
          <a:p>
            <a:pPr marL="342900" indent="-342900">
              <a:buFont typeface="Arial" panose="020B0604020202020204" pitchFamily="34" charset="0"/>
              <a:buChar char="•"/>
            </a:pPr>
            <a:r>
              <a:rPr lang="en-US" sz="2000" dirty="0">
                <a:solidFill>
                  <a:schemeClr val="tx1"/>
                </a:solidFill>
              </a:rPr>
              <a:t>The example on this slide also shows that the recession method cannot model both interflow and groundwater flow (there is only one recession constant).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2A3FF8F8-1797-4A11-AE8C-E44FE329F03E}"/>
              </a:ext>
            </a:extLst>
          </p:cNvPr>
          <p:cNvGrpSpPr/>
          <p:nvPr/>
        </p:nvGrpSpPr>
        <p:grpSpPr>
          <a:xfrm>
            <a:off x="1792093" y="1027086"/>
            <a:ext cx="5438790" cy="3489694"/>
            <a:chOff x="4804413" y="1252818"/>
            <a:chExt cx="5650130" cy="3724901"/>
          </a:xfrm>
        </p:grpSpPr>
        <p:pic>
          <p:nvPicPr>
            <p:cNvPr id="7" name="Picture 6">
              <a:extLst>
                <a:ext uri="{FF2B5EF4-FFF2-40B4-BE49-F238E27FC236}">
                  <a16:creationId xmlns:a16="http://schemas.microsoft.com/office/drawing/2014/main" id="{465C30C4-38B2-4DDD-A235-D1681A5F86A2}"/>
                </a:ext>
              </a:extLst>
            </p:cNvPr>
            <p:cNvPicPr>
              <a:picLocks noChangeAspect="1"/>
            </p:cNvPicPr>
            <p:nvPr/>
          </p:nvPicPr>
          <p:blipFill>
            <a:blip r:embed="rId3"/>
            <a:stretch>
              <a:fillRect/>
            </a:stretch>
          </p:blipFill>
          <p:spPr>
            <a:xfrm>
              <a:off x="4804413" y="1252818"/>
              <a:ext cx="5650130" cy="3724901"/>
            </a:xfrm>
            <a:prstGeom prst="rect">
              <a:avLst/>
            </a:prstGeom>
            <a:ln>
              <a:solidFill>
                <a:schemeClr val="tx1"/>
              </a:solidFill>
            </a:ln>
          </p:spPr>
        </p:pic>
        <p:grpSp>
          <p:nvGrpSpPr>
            <p:cNvPr id="5" name="Group 4">
              <a:extLst>
                <a:ext uri="{FF2B5EF4-FFF2-40B4-BE49-F238E27FC236}">
                  <a16:creationId xmlns:a16="http://schemas.microsoft.com/office/drawing/2014/main" id="{50271C3B-2484-4395-BBEC-52F38B06DEE6}"/>
                </a:ext>
              </a:extLst>
            </p:cNvPr>
            <p:cNvGrpSpPr/>
            <p:nvPr/>
          </p:nvGrpSpPr>
          <p:grpSpPr>
            <a:xfrm>
              <a:off x="7181018" y="2998810"/>
              <a:ext cx="2915884" cy="663591"/>
              <a:chOff x="7385288" y="3887871"/>
              <a:chExt cx="2915884" cy="663591"/>
            </a:xfrm>
          </p:grpSpPr>
          <p:cxnSp>
            <p:nvCxnSpPr>
              <p:cNvPr id="6" name="Straight Connector 5">
                <a:extLst>
                  <a:ext uri="{FF2B5EF4-FFF2-40B4-BE49-F238E27FC236}">
                    <a16:creationId xmlns:a16="http://schemas.microsoft.com/office/drawing/2014/main" id="{050BEAED-E89C-426A-9BFF-85D166086BC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15E42C3-DBAC-4797-8286-AEDEE33EE313}"/>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E3BAEC-989B-48E0-AE51-9DF0BA77095A}"/>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F1A5674-E0DB-458A-B812-9CA4FB307D38}"/>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11" name="TextBox 10">
                <a:extLst>
                  <a:ext uri="{FF2B5EF4-FFF2-40B4-BE49-F238E27FC236}">
                    <a16:creationId xmlns:a16="http://schemas.microsoft.com/office/drawing/2014/main" id="{3A7B2DDD-BE54-4374-B884-F5C29BA92DCA}"/>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12" name="TextBox 11">
                <a:extLst>
                  <a:ext uri="{FF2B5EF4-FFF2-40B4-BE49-F238E27FC236}">
                    <a16:creationId xmlns:a16="http://schemas.microsoft.com/office/drawing/2014/main" id="{9AA3D611-1C35-4C59-BF96-444286CD2696}"/>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13" name="Oval 12">
                <a:extLst>
                  <a:ext uri="{FF2B5EF4-FFF2-40B4-BE49-F238E27FC236}">
                    <a16:creationId xmlns:a16="http://schemas.microsoft.com/office/drawing/2014/main" id="{0DD71FBD-D2D9-4FFF-9B5A-638ACCD2D1FB}"/>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B4998437-F8CC-4F1B-AE85-7F68232365B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DF0CD32E-8EA0-4843-A063-A95F1A52DB99}"/>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109093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59768" y="914402"/>
            <a:ext cx="4856939" cy="4923076"/>
          </a:xfrm>
          <a:noFill/>
        </p:spPr>
        <p:txBody>
          <a:bodyPr/>
          <a:lstStyle/>
          <a:p>
            <a:pPr marL="342900" indent="-342900">
              <a:buFont typeface="Arial" panose="020B0604020202020204" pitchFamily="34" charset="0"/>
              <a:buChar char="•"/>
            </a:pPr>
            <a:r>
              <a:rPr lang="en-US" sz="2000" dirty="0">
                <a:solidFill>
                  <a:schemeClr val="tx1"/>
                </a:solidFill>
              </a:rPr>
              <a:t>Check the runoff volume when using the recession baseflow method to make sure the  discharge volume does not exceed precipitation volume (there might be cases when this is ok) and computed volumes are similar to water balance studies in the region. </a:t>
            </a:r>
          </a:p>
          <a:p>
            <a:pPr marL="342900" indent="-342900">
              <a:buFont typeface="Arial" panose="020B0604020202020204" pitchFamily="34" charset="0"/>
              <a:buChar char="•"/>
            </a:pPr>
            <a:r>
              <a:rPr lang="en-US" sz="2000" dirty="0">
                <a:solidFill>
                  <a:schemeClr val="tx1"/>
                </a:solidFill>
              </a:rPr>
              <a:t>There might be tendencies to artificially increase baseflow to improve the model performance when precipitation data do not capture the storm event.</a:t>
            </a:r>
          </a:p>
          <a:p>
            <a:pPr marL="342900" indent="-342900">
              <a:buFont typeface="Arial" panose="020B0604020202020204" pitchFamily="34" charset="0"/>
              <a:buChar char="•"/>
            </a:pPr>
            <a:r>
              <a:rPr lang="en-US" sz="2000" dirty="0">
                <a:solidFill>
                  <a:schemeClr val="tx1"/>
                </a:solidFill>
              </a:rPr>
              <a:t>Applying the calibrated model to a hypothetical event with a much higher flood magnitude can cause unreasonable baseflow volumes. Reduce the ratio to peak for extreme hypothetical floods and check computed volume. </a:t>
            </a:r>
          </a:p>
          <a:p>
            <a:pPr marL="342900" indent="-342900">
              <a:buFont typeface="Arial" panose="020B0604020202020204" pitchFamily="34" charset="0"/>
              <a:buChar char="•"/>
            </a:pPr>
            <a:endParaRPr lang="en-US" sz="2200" dirty="0">
              <a:solidFill>
                <a:schemeClr val="tx1"/>
              </a:solidFill>
            </a:endParaRPr>
          </a:p>
        </p:txBody>
      </p:sp>
      <p:grpSp>
        <p:nvGrpSpPr>
          <p:cNvPr id="9" name="Group 8">
            <a:extLst>
              <a:ext uri="{FF2B5EF4-FFF2-40B4-BE49-F238E27FC236}">
                <a16:creationId xmlns:a16="http://schemas.microsoft.com/office/drawing/2014/main" id="{81DEF44E-B5E5-4B82-887C-3E2529663AC8}"/>
              </a:ext>
            </a:extLst>
          </p:cNvPr>
          <p:cNvGrpSpPr/>
          <p:nvPr/>
        </p:nvGrpSpPr>
        <p:grpSpPr>
          <a:xfrm>
            <a:off x="5016707" y="1160954"/>
            <a:ext cx="3937033" cy="4782644"/>
            <a:chOff x="5065888" y="957345"/>
            <a:chExt cx="5114287" cy="5453848"/>
          </a:xfrm>
        </p:grpSpPr>
        <p:pic>
          <p:nvPicPr>
            <p:cNvPr id="4" name="Picture 3">
              <a:extLst>
                <a:ext uri="{FF2B5EF4-FFF2-40B4-BE49-F238E27FC236}">
                  <a16:creationId xmlns:a16="http://schemas.microsoft.com/office/drawing/2014/main" id="{371E3DB5-AAE3-4F6E-A594-5690293AD8D0}"/>
                </a:ext>
              </a:extLst>
            </p:cNvPr>
            <p:cNvPicPr>
              <a:picLocks noChangeAspect="1"/>
            </p:cNvPicPr>
            <p:nvPr/>
          </p:nvPicPr>
          <p:blipFill>
            <a:blip r:embed="rId3"/>
            <a:stretch>
              <a:fillRect/>
            </a:stretch>
          </p:blipFill>
          <p:spPr>
            <a:xfrm>
              <a:off x="5065888" y="957345"/>
              <a:ext cx="5114286" cy="3228571"/>
            </a:xfrm>
            <a:prstGeom prst="rect">
              <a:avLst/>
            </a:prstGeom>
            <a:ln>
              <a:solidFill>
                <a:schemeClr val="tx1"/>
              </a:solidFill>
            </a:ln>
          </p:spPr>
        </p:pic>
        <p:grpSp>
          <p:nvGrpSpPr>
            <p:cNvPr id="8" name="Group 7">
              <a:extLst>
                <a:ext uri="{FF2B5EF4-FFF2-40B4-BE49-F238E27FC236}">
                  <a16:creationId xmlns:a16="http://schemas.microsoft.com/office/drawing/2014/main" id="{C37A6511-DDFF-4827-9DE2-CBFF01C044BF}"/>
                </a:ext>
              </a:extLst>
            </p:cNvPr>
            <p:cNvGrpSpPr/>
            <p:nvPr/>
          </p:nvGrpSpPr>
          <p:grpSpPr>
            <a:xfrm>
              <a:off x="5065890" y="3883554"/>
              <a:ext cx="5114285" cy="2527639"/>
              <a:chOff x="5467669" y="3947276"/>
              <a:chExt cx="5104762" cy="2485714"/>
            </a:xfrm>
          </p:grpSpPr>
          <p:pic>
            <p:nvPicPr>
              <p:cNvPr id="5" name="Picture 4">
                <a:extLst>
                  <a:ext uri="{FF2B5EF4-FFF2-40B4-BE49-F238E27FC236}">
                    <a16:creationId xmlns:a16="http://schemas.microsoft.com/office/drawing/2014/main" id="{6458BB37-A417-4A2B-B11C-DA24933E5A50}"/>
                  </a:ext>
                </a:extLst>
              </p:cNvPr>
              <p:cNvPicPr>
                <a:picLocks noChangeAspect="1"/>
              </p:cNvPicPr>
              <p:nvPr/>
            </p:nvPicPr>
            <p:blipFill>
              <a:blip r:embed="rId4"/>
              <a:stretch>
                <a:fillRect/>
              </a:stretch>
            </p:blipFill>
            <p:spPr>
              <a:xfrm>
                <a:off x="5467669" y="3947276"/>
                <a:ext cx="5104762" cy="2485714"/>
              </a:xfrm>
              <a:prstGeom prst="rect">
                <a:avLst/>
              </a:prstGeom>
              <a:ln>
                <a:solidFill>
                  <a:schemeClr val="tx1"/>
                </a:solidFill>
              </a:ln>
            </p:spPr>
          </p:pic>
          <p:sp>
            <p:nvSpPr>
              <p:cNvPr id="6" name="Rectangle 5">
                <a:extLst>
                  <a:ext uri="{FF2B5EF4-FFF2-40B4-BE49-F238E27FC236}">
                    <a16:creationId xmlns:a16="http://schemas.microsoft.com/office/drawing/2014/main" id="{6E40F3A7-4A6D-426C-BF5B-E188E517F090}"/>
                  </a:ext>
                </a:extLst>
              </p:cNvPr>
              <p:cNvSpPr/>
              <p:nvPr/>
            </p:nvSpPr>
            <p:spPr>
              <a:xfrm>
                <a:off x="7741227" y="5825568"/>
                <a:ext cx="2473038" cy="4401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19C9260-E6A7-4379-9B83-FFC4AF057190}"/>
                  </a:ext>
                </a:extLst>
              </p:cNvPr>
              <p:cNvSpPr/>
              <p:nvPr/>
            </p:nvSpPr>
            <p:spPr>
              <a:xfrm>
                <a:off x="5694327" y="5825568"/>
                <a:ext cx="2046900" cy="13881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4004100472"/>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21380</TotalTime>
  <Words>557</Words>
  <Application>Microsoft Office PowerPoint</Application>
  <PresentationFormat>On-screen Show (4:3)</PresentationFormat>
  <Paragraphs>65</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Content Templates</vt:lpstr>
      <vt:lpstr>Recession Baseflow Method</vt:lpstr>
      <vt:lpstr>Recession Baseflow</vt:lpstr>
      <vt:lpstr>Recession Baseflow</vt:lpstr>
      <vt:lpstr>Recession Baseflow</vt:lpstr>
      <vt:lpstr>Recession Baseflow</vt:lpstr>
      <vt:lpstr>Recession Baseflow</vt:lpstr>
      <vt:lpstr>Recession Baseflow</vt:lpstr>
      <vt:lpstr>Recession Baseflow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Fleming, Matthew J CIV USARMY CEIWR-HEC (US)</cp:lastModifiedBy>
  <cp:revision>770</cp:revision>
  <cp:lastPrinted>2019-09-05T16:48:16Z</cp:lastPrinted>
  <dcterms:created xsi:type="dcterms:W3CDTF">2017-02-20T05:10:01Z</dcterms:created>
  <dcterms:modified xsi:type="dcterms:W3CDTF">2021-01-09T18:28:25Z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