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36" r:id="rId4"/>
  </p:sldMasterIdLst>
  <p:notesMasterIdLst>
    <p:notesMasterId r:id="rId20"/>
  </p:notesMasterIdLst>
  <p:handoutMasterIdLst>
    <p:handoutMasterId r:id="rId21"/>
  </p:handoutMasterIdLst>
  <p:sldIdLst>
    <p:sldId id="387" r:id="rId5"/>
    <p:sldId id="267" r:id="rId6"/>
    <p:sldId id="268" r:id="rId7"/>
    <p:sldId id="258" r:id="rId8"/>
    <p:sldId id="259" r:id="rId9"/>
    <p:sldId id="266" r:id="rId10"/>
    <p:sldId id="260" r:id="rId11"/>
    <p:sldId id="269" r:id="rId12"/>
    <p:sldId id="261" r:id="rId13"/>
    <p:sldId id="262" r:id="rId14"/>
    <p:sldId id="388" r:id="rId15"/>
    <p:sldId id="263" r:id="rId16"/>
    <p:sldId id="264" r:id="rId17"/>
    <p:sldId id="265" r:id="rId18"/>
    <p:sldId id="256" r:id="rId19"/>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387"/>
            <p14:sldId id="267"/>
            <p14:sldId id="268"/>
            <p14:sldId id="258"/>
            <p14:sldId id="259"/>
            <p14:sldId id="266"/>
            <p14:sldId id="260"/>
            <p14:sldId id="269"/>
            <p14:sldId id="261"/>
            <p14:sldId id="262"/>
            <p14:sldId id="388"/>
            <p14:sldId id="263"/>
            <p14:sldId id="264"/>
            <p14:sldId id="265"/>
            <p14:sldId id="25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91" autoAdjust="0"/>
    <p:restoredTop sz="72867" autoAdjust="0"/>
  </p:normalViewPr>
  <p:slideViewPr>
    <p:cSldViewPr snapToGrid="0">
      <p:cViewPr varScale="1">
        <p:scale>
          <a:sx n="83" d="100"/>
          <a:sy n="83" d="100"/>
        </p:scale>
        <p:origin x="3360"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1/12/2021</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1/12/2021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Hello HMS modelers, I’m Greg Karlovits, senior hydraulic engineer at the U.S. Army Corps of Engineers Hydrologic Engineering Center. This video will cover an overview of the theory behind calibrating hydrologic models, using HEC-HMS.</a:t>
            </a:r>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2770403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does not provide default values for model parameters. It is up to the user to provide reasonable starting values for model process parameters.</a:t>
            </a:r>
          </a:p>
          <a:p>
            <a:endParaRPr lang="en-US" dirty="0"/>
          </a:p>
          <a:p>
            <a:r>
              <a:rPr lang="en-US" dirty="0"/>
              <a:t>Experienced modelers can draw on knowledge of similar models to choose reasonable starting parameters. Models for similar watersheds may have similar parameters and parameter values from previous model calibrations may provide good starting points.</a:t>
            </a:r>
          </a:p>
          <a:p>
            <a:endParaRPr lang="en-US" dirty="0"/>
          </a:p>
          <a:p>
            <a:r>
              <a:rPr lang="en-US" dirty="0"/>
              <a:t>Data-driven approaches use physical information to estimate model parameter values. Typically, these estimates are driven by data such as soil surveys, land use/land cover and imperviousness data, basin physical characteristics, and so on.</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10</a:t>
            </a:fld>
            <a:endParaRPr lang="en-US"/>
          </a:p>
        </p:txBody>
      </p:sp>
    </p:spTree>
    <p:extLst>
      <p:ext uri="{BB962C8B-B14F-4D97-AF65-F5344CB8AC3E}">
        <p14:creationId xmlns:p14="http://schemas.microsoft.com/office/powerpoint/2010/main" val="3279461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Regression equations are sometimes developed from regional studies. Several models are calibrated, and their physical properties retained. Then, a regression model is fit to the data so that the physical properties explain the variability in the calibrated parameters. These equations can then be used to estimate parameters in other watersheds. An example of a predictor equation for time of concentration based on basin drainage area and drainage density is shown on the right. Time of concentration tends to be easier to predict using regional regression than some other parameters are.</a:t>
            </a:r>
          </a:p>
          <a:p>
            <a:endParaRPr lang="en-US" dirty="0"/>
          </a:p>
          <a:p>
            <a:r>
              <a:rPr lang="en-US" dirty="0"/>
              <a:t>Over time, modelers have developed other useful guidelines for estimating starting parameters.  Some parameters are easier to estimate from physical data, such as constant loss rate, percent impervious, time of concentration, and so on. Then, simple rules can be applied to these estimated parameter values to estimate other parameter values. Two examples of this are shown in the lower right. After estimating time of concentration, the storage coefficient can be estimated using an empirical relationship such as this. Typical values for this ratio are in the range of 0.5-0.8.  For linear reservoir groundwater parameters, the fast-response layer coefficient can be initially estimated by 30 times the time of concentration.</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40037013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simple rules for a successful calibration.</a:t>
            </a:r>
          </a:p>
          <a:p>
            <a:endParaRPr lang="en-US" dirty="0"/>
          </a:p>
          <a:p>
            <a:r>
              <a:rPr lang="en-US" dirty="0"/>
              <a:t>First, work upstream to downstream. Get a small area performing well, and then move downstream – and leave the smaller areas alone when adjusting parameters further downstream. In the image shown, you would calibrate S1 and S2 above the Marion junction first, and then calibrate S3, S4 and the Indian Creek reach next at the Outlet junction. When calibrating for the Outlet junction you should leave everything above the Marion junction alone once the performance at Marion is satisfactory.</a:t>
            </a:r>
          </a:p>
          <a:p>
            <a:endParaRPr lang="en-US" dirty="0"/>
          </a:p>
          <a:p>
            <a:r>
              <a:rPr lang="en-US" dirty="0"/>
              <a:t>When calibrating, keep in mind what ranges for a parameter are reasonable. If you are pushing against the boundary of reasonable values in your calibration, perhaps you need to be adjusting something else to bring that parameter back into range.</a:t>
            </a:r>
          </a:p>
          <a:p>
            <a:endParaRPr lang="en-US" dirty="0"/>
          </a:p>
          <a:p>
            <a:r>
              <a:rPr lang="en-US" dirty="0"/>
              <a:t>Consider why the model is behaving the way it is and consider the physical explanation for hydrologic behavior. Look at physical information to explain why the model behaves differently in different parts of the watershed. For example, parts of the watershed with poorly drained soils should probably have a lower infiltration rate than areas with well drained soils.</a:t>
            </a:r>
          </a:p>
          <a:p>
            <a:endParaRPr lang="en-US" dirty="0"/>
          </a:p>
          <a:p>
            <a:r>
              <a:rPr lang="en-US" dirty="0"/>
              <a:t>To really get a sense of the magnitude and direction of change on model performance you get by changing a parameter, change one parameter at a time and re-run the model. Then when you feel good about the model performance in one aspect (such as timing or volume) you can move on to another parameter to change that parameter. This isolates the effects of the parameters and gives you feedback on how sensitive the model performance is to it.</a:t>
            </a:r>
          </a:p>
        </p:txBody>
      </p:sp>
      <p:sp>
        <p:nvSpPr>
          <p:cNvPr id="4" name="Slide Number Placeholder 3"/>
          <p:cNvSpPr>
            <a:spLocks noGrp="1"/>
          </p:cNvSpPr>
          <p:nvPr>
            <p:ph type="sldNum" sz="quarter" idx="5"/>
          </p:nvPr>
        </p:nvSpPr>
        <p:spPr/>
        <p:txBody>
          <a:bodyPr/>
          <a:lstStyle/>
          <a:p>
            <a:fld id="{7AA959C0-6020-4A12-B5B4-7F2E5C334413}" type="slidenum">
              <a:rPr lang="en-US" smtClean="0"/>
              <a:t>12</a:t>
            </a:fld>
            <a:endParaRPr lang="en-US"/>
          </a:p>
        </p:txBody>
      </p:sp>
    </p:spTree>
    <p:extLst>
      <p:ext uri="{BB962C8B-B14F-4D97-AF65-F5344CB8AC3E}">
        <p14:creationId xmlns:p14="http://schemas.microsoft.com/office/powerpoint/2010/main" val="21428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assess model agreement, you need to be able to compare the model output to observed data. In HEC-HMS, observed data is shown in black, with the simulated results in blue.</a:t>
            </a:r>
          </a:p>
          <a:p>
            <a:endParaRPr lang="en-US" dirty="0"/>
          </a:p>
          <a:p>
            <a:r>
              <a:rPr lang="en-US" dirty="0"/>
              <a:t>Visual agreement is the first step. It lets you qualitatively assess things like timing, volume, hydrograph shape, and so on. When you’re calibrating you can get a long ways just by using a visual comparison. Eventually you get to a point where it’s hard to know objectively whether one parameter set is better than another, and goodness-of-fit metrics can help. They can also give you an idea of how good your agreement is numerically.</a:t>
            </a:r>
          </a:p>
          <a:p>
            <a:endParaRPr lang="en-US" dirty="0"/>
          </a:p>
          <a:p>
            <a:r>
              <a:rPr lang="en-US" dirty="0"/>
              <a:t>Four common goodness-of-fit metrics are shown here. </a:t>
            </a:r>
          </a:p>
          <a:p>
            <a:r>
              <a:rPr lang="en-US" dirty="0"/>
              <a:t>There are guidelines for what values of these goodness-of-fit metrics describe good agreement between the model and observed data. These concepts will be discussed </a:t>
            </a:r>
            <a:r>
              <a:rPr lang="en-US"/>
              <a:t>in another video.</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13</a:t>
            </a:fld>
            <a:endParaRPr lang="en-US"/>
          </a:p>
        </p:txBody>
      </p:sp>
    </p:spTree>
    <p:extLst>
      <p:ext uri="{BB962C8B-B14F-4D97-AF65-F5344CB8AC3E}">
        <p14:creationId xmlns:p14="http://schemas.microsoft.com/office/powerpoint/2010/main" val="648189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Validation is an extremely important and often overlooked step. It assures that you have not overfit your parameters to a single event, and that the model has predictive power outside of just the calibration period. A mistake often made is that a modeler will start to alter parameters during the validation process, but then the independent assessment of the model performance is ruined. The only parameters that MIGHT change in a situation like this are initial conditions (e.g., initial deficit, initial baseflow, etc.) Things like constant rate, unit hydrograph parameters, baseflow coefficients, and so on, should not change. The best way to represent the performance of a model for general use is to report its validation statistics.</a:t>
            </a:r>
          </a:p>
        </p:txBody>
      </p:sp>
      <p:sp>
        <p:nvSpPr>
          <p:cNvPr id="4" name="Slide Number Placeholder 3"/>
          <p:cNvSpPr>
            <a:spLocks noGrp="1"/>
          </p:cNvSpPr>
          <p:nvPr>
            <p:ph type="sldNum" sz="quarter" idx="5"/>
          </p:nvPr>
        </p:nvSpPr>
        <p:spPr/>
        <p:txBody>
          <a:bodyPr/>
          <a:lstStyle/>
          <a:p>
            <a:fld id="{7AA959C0-6020-4A12-B5B4-7F2E5C334413}" type="slidenum">
              <a:rPr lang="en-US" smtClean="0"/>
              <a:t>14</a:t>
            </a:fld>
            <a:endParaRPr lang="en-US"/>
          </a:p>
        </p:txBody>
      </p:sp>
    </p:spTree>
    <p:extLst>
      <p:ext uri="{BB962C8B-B14F-4D97-AF65-F5344CB8AC3E}">
        <p14:creationId xmlns:p14="http://schemas.microsoft.com/office/powerpoint/2010/main" val="1501872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has been an overview of the theory behind calibrating an HEC-HMS model. For more information, visit the HMS user’s manual, the HMS tutorials and guides online, and other videos in this series. Thanks, and have a great day!</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13398620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Often, hydrologic modelers are interested in performing experiments on a watershed so we can see how its behavior changes when some property of it is changed. We can’t experiment on a real watershed for many reasons. We can’t apply design rainfall; we can’t evaluate engineering project impacts without building them; we can’t have a side-by-side comparison of a control and an experiment. In order to experiment on a watershed, we need to use a model as a stand-in for the real thing. </a:t>
            </a:r>
          </a:p>
          <a:p>
            <a:endParaRPr lang="en-US" dirty="0"/>
          </a:p>
          <a:p>
            <a:r>
              <a:rPr lang="en-US" dirty="0"/>
              <a:t>Instead of soil and plants, we have equations that govern how much water goes where. These equations represent the physical world in a deterministic way.</a:t>
            </a:r>
          </a:p>
        </p:txBody>
      </p:sp>
      <p:sp>
        <p:nvSpPr>
          <p:cNvPr id="4" name="Slide Number Placeholder 3"/>
          <p:cNvSpPr>
            <a:spLocks noGrp="1"/>
          </p:cNvSpPr>
          <p:nvPr>
            <p:ph type="sldNum" sz="quarter" idx="5"/>
          </p:nvPr>
        </p:nvSpPr>
        <p:spPr/>
        <p:txBody>
          <a:bodyPr/>
          <a:lstStyle/>
          <a:p>
            <a:fld id="{7AA959C0-6020-4A12-B5B4-7F2E5C334413}" type="slidenum">
              <a:rPr lang="en-US" smtClean="0"/>
              <a:t>2</a:t>
            </a:fld>
            <a:endParaRPr lang="en-US"/>
          </a:p>
        </p:txBody>
      </p:sp>
    </p:spTree>
    <p:extLst>
      <p:ext uri="{BB962C8B-B14F-4D97-AF65-F5344CB8AC3E}">
        <p14:creationId xmlns:p14="http://schemas.microsoft.com/office/powerpoint/2010/main" val="1600669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necessary for a model of something as complex as the flow of water through the environment to contain approximations and simplifications of the real world. Even if we could represent the entire watershed at the atomic level, the measurement of the physical properties of the watershed necessary to model all the physics would contain uncertainty. Then, applying the physics at that scale would be computationally prohibitive.</a:t>
            </a:r>
          </a:p>
          <a:p>
            <a:endParaRPr lang="en-US" dirty="0"/>
          </a:p>
          <a:p>
            <a:r>
              <a:rPr lang="en-US" dirty="0"/>
              <a:t>Models should be as simple of a representation of the system being modeled as needed to answer the question or perform the experiment. When several related processes are rolled into one algorithm to represent them, the parameters of that algorithm become more and more abstract and uncertain. While the parameters become more uncertain, their level of abstraction also lends them well to being determined empirically.</a:t>
            </a:r>
          </a:p>
        </p:txBody>
      </p:sp>
      <p:sp>
        <p:nvSpPr>
          <p:cNvPr id="4" name="Slide Number Placeholder 3"/>
          <p:cNvSpPr>
            <a:spLocks noGrp="1"/>
          </p:cNvSpPr>
          <p:nvPr>
            <p:ph type="sldNum" sz="quarter" idx="5"/>
          </p:nvPr>
        </p:nvSpPr>
        <p:spPr/>
        <p:txBody>
          <a:bodyPr/>
          <a:lstStyle/>
          <a:p>
            <a:fld id="{7AA959C0-6020-4A12-B5B4-7F2E5C334413}" type="slidenum">
              <a:rPr lang="en-US" smtClean="0"/>
              <a:t>3</a:t>
            </a:fld>
            <a:endParaRPr lang="en-US"/>
          </a:p>
        </p:txBody>
      </p:sp>
    </p:spTree>
    <p:extLst>
      <p:ext uri="{BB962C8B-B14F-4D97-AF65-F5344CB8AC3E}">
        <p14:creationId xmlns:p14="http://schemas.microsoft.com/office/powerpoint/2010/main" val="3334676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hydrologic model is a collection of parametric algorithms that simulate the hydrologic cycle. It is up to us as modelers to determine what the appropriate parameters for those algorithms are. We want to make our algorithmic representation of the watershed match the actual watershed across a wide range of conditions. Usually, we determine if our model matches reality by comparing model output for observed past events and seeing if key results match. We may consider whether the simulation of streamflow at locations where we have flow observations match reasonably well. We may also compare observations for other hydrologic processes such as snowmelt and accumulation, and evapotranspiration.</a:t>
            </a:r>
          </a:p>
          <a:p>
            <a:endParaRPr lang="en-US" dirty="0"/>
          </a:p>
          <a:p>
            <a:r>
              <a:rPr lang="en-US" dirty="0"/>
              <a:t>There are some so called “automated” tools for performing calibration, but the most reliable way to produce a calibrated model with reasonable parameters is to change the parameters yourself until the model results match observed data.</a:t>
            </a:r>
          </a:p>
        </p:txBody>
      </p:sp>
      <p:sp>
        <p:nvSpPr>
          <p:cNvPr id="4" name="Slide Number Placeholder 3"/>
          <p:cNvSpPr>
            <a:spLocks noGrp="1"/>
          </p:cNvSpPr>
          <p:nvPr>
            <p:ph type="sldNum" sz="quarter" idx="5"/>
          </p:nvPr>
        </p:nvSpPr>
        <p:spPr/>
        <p:txBody>
          <a:bodyPr/>
          <a:lstStyle/>
          <a:p>
            <a:fld id="{7AA959C0-6020-4A12-B5B4-7F2E5C334413}" type="slidenum">
              <a:rPr lang="en-US" smtClean="0"/>
              <a:t>4</a:t>
            </a:fld>
            <a:endParaRPr lang="en-US"/>
          </a:p>
        </p:txBody>
      </p:sp>
    </p:spTree>
    <p:extLst>
      <p:ext uri="{BB962C8B-B14F-4D97-AF65-F5344CB8AC3E}">
        <p14:creationId xmlns:p14="http://schemas.microsoft.com/office/powerpoint/2010/main" val="1403621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uncertainty inherent in all parts of the hydrologic modeling process. The data used to define the model has measurement error – everything from elevation data and land use data to meteorologic and hydrologic boundary conditions. Process simplifications can create parameters that represent several things all rolled into one number. Models are also abstractions of the real world. Even the most detailed so-called physical models are simplifications of the hydrologic cycle. </a:t>
            </a:r>
          </a:p>
          <a:p>
            <a:endParaRPr lang="en-US" dirty="0"/>
          </a:p>
          <a:p>
            <a:r>
              <a:rPr lang="en-US" dirty="0"/>
              <a:t>When we make an initial estimate of a parameter from physical data, it is just that – an estimate. Using the same technique across many watersheds will on average get you close to a good value, but each individual estimate may be off.</a:t>
            </a:r>
          </a:p>
          <a:p>
            <a:endParaRPr lang="en-US" dirty="0"/>
          </a:p>
          <a:p>
            <a:r>
              <a:rPr lang="en-US" dirty="0"/>
              <a:t>We assume that any mismatch between the hydrologic results and the observed data are due to mis-specification of hydrologic model parameters. There are more advanced techniques involved in jointly assessing uncertainty in boundary conditions, hydrologic model parameters, and the observed data – but that’s out of scope here.</a:t>
            </a:r>
          </a:p>
          <a:p>
            <a:endParaRPr lang="en-US" dirty="0"/>
          </a:p>
          <a:p>
            <a:r>
              <a:rPr lang="en-US" dirty="0"/>
              <a:t>What we want in the end is a model that represents our watershed well even when we change the boundary conditions out from underneath it.</a:t>
            </a:r>
          </a:p>
        </p:txBody>
      </p:sp>
      <p:sp>
        <p:nvSpPr>
          <p:cNvPr id="4" name="Slide Number Placeholder 3"/>
          <p:cNvSpPr>
            <a:spLocks noGrp="1"/>
          </p:cNvSpPr>
          <p:nvPr>
            <p:ph type="sldNum" sz="quarter" idx="5"/>
          </p:nvPr>
        </p:nvSpPr>
        <p:spPr/>
        <p:txBody>
          <a:bodyPr/>
          <a:lstStyle/>
          <a:p>
            <a:fld id="{7AA959C0-6020-4A12-B5B4-7F2E5C334413}" type="slidenum">
              <a:rPr lang="en-US" smtClean="0"/>
              <a:t>5</a:t>
            </a:fld>
            <a:endParaRPr lang="en-US"/>
          </a:p>
        </p:txBody>
      </p:sp>
    </p:spTree>
    <p:extLst>
      <p:ext uri="{BB962C8B-B14F-4D97-AF65-F5344CB8AC3E}">
        <p14:creationId xmlns:p14="http://schemas.microsoft.com/office/powerpoint/2010/main" val="347412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data are the key to knowing if our model represents reality or not. A known standard that we can compare the model to, will give us an assessment of its performance.</a:t>
            </a:r>
          </a:p>
          <a:p>
            <a:endParaRPr lang="en-US" dirty="0"/>
          </a:p>
          <a:p>
            <a:r>
              <a:rPr lang="en-US" dirty="0"/>
              <a:t>Usually, we are interested in calibrating flow, so we reach for instantaneous streamflow data when we can. Occasionally only coarse timestep data such as daily-average data are available, and we can aim for that instead.</a:t>
            </a:r>
          </a:p>
          <a:p>
            <a:endParaRPr lang="en-US" dirty="0"/>
          </a:p>
          <a:p>
            <a:r>
              <a:rPr lang="en-US" dirty="0"/>
              <a:t>Other times, the processes are more complicated. In snow-dominant watersheds we may want to calibrate the snow processes independently using observed (or modeled) snow data. For continuous calibration, it might be beneficial to calibrate the evapotranspiration process – although data to do so may be rare.</a:t>
            </a:r>
          </a:p>
        </p:txBody>
      </p:sp>
      <p:sp>
        <p:nvSpPr>
          <p:cNvPr id="4" name="Slide Number Placeholder 3"/>
          <p:cNvSpPr>
            <a:spLocks noGrp="1"/>
          </p:cNvSpPr>
          <p:nvPr>
            <p:ph type="sldNum" sz="quarter" idx="5"/>
          </p:nvPr>
        </p:nvSpPr>
        <p:spPr/>
        <p:txBody>
          <a:bodyPr/>
          <a:lstStyle/>
          <a:p>
            <a:fld id="{7AA959C0-6020-4A12-B5B4-7F2E5C334413}" type="slidenum">
              <a:rPr lang="en-US" smtClean="0"/>
              <a:t>6</a:t>
            </a:fld>
            <a:endParaRPr lang="en-US"/>
          </a:p>
        </p:txBody>
      </p:sp>
    </p:spTree>
    <p:extLst>
      <p:ext uri="{BB962C8B-B14F-4D97-AF65-F5344CB8AC3E}">
        <p14:creationId xmlns:p14="http://schemas.microsoft.com/office/powerpoint/2010/main" val="3464270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calibrating an HEC-HMS model, we are changing the parameter values for the processes inside the basin model and the meteorologic model.</a:t>
            </a:r>
          </a:p>
          <a:p>
            <a:endParaRPr lang="en-US" dirty="0"/>
          </a:p>
          <a:p>
            <a:r>
              <a:rPr lang="en-US" dirty="0"/>
              <a:t>In the basin model, the primary location we will make adjustments is in the </a:t>
            </a:r>
            <a:r>
              <a:rPr lang="en-US" dirty="0" err="1"/>
              <a:t>subbasin</a:t>
            </a:r>
            <a:r>
              <a:rPr lang="en-US" dirty="0"/>
              <a:t> elements. They handle the majority of the rainfall-runoff process. For more complicated watersheds where elements are connected with reaches, we may adjust reach parameters to get channel routing correct. In order to model historical events correctly, we may also need to make changes to reservoir or diversion operations.</a:t>
            </a:r>
          </a:p>
          <a:p>
            <a:endParaRPr lang="en-US" dirty="0"/>
          </a:p>
          <a:p>
            <a:r>
              <a:rPr lang="en-US" dirty="0"/>
              <a:t>Within the met model the most common changes are to snowmelt parameters in watersheds that need it. The temperature index method has several tunable parameters that can improve model performance not only in the explicit snowmelt and accumulation processes, but also in the resulting runoff. ET may be adjusted in a fine sense to match observations, or more coarsely to address mismatches in overall discharge volume.</a:t>
            </a:r>
          </a:p>
        </p:txBody>
      </p:sp>
      <p:sp>
        <p:nvSpPr>
          <p:cNvPr id="4" name="Slide Number Placeholder 3"/>
          <p:cNvSpPr>
            <a:spLocks noGrp="1"/>
          </p:cNvSpPr>
          <p:nvPr>
            <p:ph type="sldNum" sz="quarter" idx="5"/>
          </p:nvPr>
        </p:nvSpPr>
        <p:spPr/>
        <p:txBody>
          <a:bodyPr/>
          <a:lstStyle/>
          <a:p>
            <a:fld id="{7AA959C0-6020-4A12-B5B4-7F2E5C334413}" type="slidenum">
              <a:rPr lang="en-US" smtClean="0"/>
              <a:t>7</a:t>
            </a:fld>
            <a:endParaRPr lang="en-US"/>
          </a:p>
        </p:txBody>
      </p:sp>
    </p:spTree>
    <p:extLst>
      <p:ext uri="{BB962C8B-B14F-4D97-AF65-F5344CB8AC3E}">
        <p14:creationId xmlns:p14="http://schemas.microsoft.com/office/powerpoint/2010/main" val="7606621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model parameters are typically treated as fixed, while others are allowed to freely vary during the calibration process.</a:t>
            </a:r>
          </a:p>
          <a:p>
            <a:r>
              <a:rPr lang="en-US" dirty="0"/>
              <a:t>For example, the area of a </a:t>
            </a:r>
            <a:r>
              <a:rPr lang="en-US" dirty="0" err="1"/>
              <a:t>subbasin</a:t>
            </a:r>
            <a:r>
              <a:rPr lang="en-US" dirty="0"/>
              <a:t> element is a model parameter, but it isn’t changed while calibrating.</a:t>
            </a:r>
          </a:p>
          <a:p>
            <a:r>
              <a:rPr lang="en-US" dirty="0"/>
              <a:t>On the left is a subbasin element, and the parameters for the loss process are shown. The user has selected the Deficit and Constant loss method as the most appropriate method for modeling the loss process in this watershed.</a:t>
            </a:r>
          </a:p>
          <a:p>
            <a:r>
              <a:rPr lang="en-US" dirty="0"/>
              <a:t>The method is not initially parameterized with any values and it is up to the user to provide initial estimates for those parameter values. Then, during the calibration process, these values are adjusted in order to improve model performance.</a:t>
            </a:r>
          </a:p>
          <a:p>
            <a:endParaRPr lang="en-US" dirty="0"/>
          </a:p>
          <a:p>
            <a:r>
              <a:rPr lang="en-US" dirty="0"/>
              <a:t>On the right is the </a:t>
            </a:r>
            <a:r>
              <a:rPr lang="en-US" dirty="0" err="1"/>
              <a:t>subbasin</a:t>
            </a:r>
            <a:r>
              <a:rPr lang="en-US" dirty="0"/>
              <a:t> settings for the temperature index snow model. This is a highly-parameterized model process and can include more than single-numeric-value parameters. ATI-</a:t>
            </a:r>
            <a:r>
              <a:rPr lang="en-US" dirty="0" err="1"/>
              <a:t>meltrate</a:t>
            </a:r>
            <a:r>
              <a:rPr lang="en-US" dirty="0"/>
              <a:t> functions and ATI-</a:t>
            </a:r>
            <a:r>
              <a:rPr lang="en-US" dirty="0" err="1"/>
              <a:t>coldrate</a:t>
            </a:r>
            <a:r>
              <a:rPr lang="en-US" dirty="0"/>
              <a:t> functions are an empirical representation of a mathematical function and can be calibrated to improve model performance. It is again up to the user to initially parameterize the model with parameter values, and then to adjust those parameters to improve model performance.</a:t>
            </a:r>
          </a:p>
        </p:txBody>
      </p:sp>
      <p:sp>
        <p:nvSpPr>
          <p:cNvPr id="4" name="Slide Number Placeholder 3"/>
          <p:cNvSpPr>
            <a:spLocks noGrp="1"/>
          </p:cNvSpPr>
          <p:nvPr>
            <p:ph type="sldNum" sz="quarter" idx="5"/>
          </p:nvPr>
        </p:nvSpPr>
        <p:spPr/>
        <p:txBody>
          <a:bodyPr/>
          <a:lstStyle/>
          <a:p>
            <a:fld id="{7AA959C0-6020-4A12-B5B4-7F2E5C334413}" type="slidenum">
              <a:rPr lang="en-US" smtClean="0"/>
              <a:t>8</a:t>
            </a:fld>
            <a:endParaRPr lang="en-US"/>
          </a:p>
        </p:txBody>
      </p:sp>
    </p:spTree>
    <p:extLst>
      <p:ext uri="{BB962C8B-B14F-4D97-AF65-F5344CB8AC3E}">
        <p14:creationId xmlns:p14="http://schemas.microsoft.com/office/powerpoint/2010/main" val="15775113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four-step process to calibrating a hydrologic model.</a:t>
            </a:r>
          </a:p>
          <a:p>
            <a:endParaRPr lang="en-US" dirty="0"/>
          </a:p>
          <a:p>
            <a:r>
              <a:rPr lang="en-US" dirty="0"/>
              <a:t>First you must determine a set of initial parameters to get the model to run and assess the initial performance of the model. There are helpful tools for getting useful parameters based on data about the watershed.</a:t>
            </a:r>
          </a:p>
          <a:p>
            <a:endParaRPr lang="en-US" dirty="0"/>
          </a:p>
          <a:p>
            <a:r>
              <a:rPr lang="en-US" dirty="0"/>
              <a:t>Next you will begin to adjust the model parameters so that the agreement between the model and observed data begins to improve.</a:t>
            </a:r>
          </a:p>
          <a:p>
            <a:endParaRPr lang="en-US" dirty="0"/>
          </a:p>
          <a:p>
            <a:r>
              <a:rPr lang="en-US" dirty="0"/>
              <a:t>With each change in parameters, take the time to assess how the model performance changes. Then, go back to the parameter adjustment, and iterate. You will loop between step 2 and 3 many times, even if the initial parameter estimates aren’t bad.</a:t>
            </a:r>
          </a:p>
          <a:p>
            <a:endParaRPr lang="en-US" dirty="0"/>
          </a:p>
          <a:p>
            <a:r>
              <a:rPr lang="en-US" dirty="0"/>
              <a:t>Finally, once you have a candidate set of calibration parameters, you will run a validation simulation, which helps ensure your parameters are useful outside of the event you used for calibration.</a:t>
            </a:r>
          </a:p>
        </p:txBody>
      </p:sp>
      <p:sp>
        <p:nvSpPr>
          <p:cNvPr id="4" name="Slide Number Placeholder 3"/>
          <p:cNvSpPr>
            <a:spLocks noGrp="1"/>
          </p:cNvSpPr>
          <p:nvPr>
            <p:ph type="sldNum" sz="quarter" idx="5"/>
          </p:nvPr>
        </p:nvSpPr>
        <p:spPr/>
        <p:txBody>
          <a:bodyPr/>
          <a:lstStyle/>
          <a:p>
            <a:fld id="{7AA959C0-6020-4A12-B5B4-7F2E5C334413}" type="slidenum">
              <a:rPr lang="en-US" smtClean="0"/>
              <a:t>9</a:t>
            </a:fld>
            <a:endParaRPr lang="en-US"/>
          </a:p>
        </p:txBody>
      </p:sp>
    </p:spTree>
    <p:extLst>
      <p:ext uri="{BB962C8B-B14F-4D97-AF65-F5344CB8AC3E}">
        <p14:creationId xmlns:p14="http://schemas.microsoft.com/office/powerpoint/2010/main" val="298589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7"/>
            <a:ext cx="287020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7"/>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1795104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2599084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570624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2389344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417622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635937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896240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0001311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1614503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367762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4218085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9079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a:xfrm>
            <a:off x="4876800" y="6245225"/>
            <a:ext cx="2844800" cy="476250"/>
          </a:xfrm>
          <a:prstGeom prst="rect">
            <a:avLst/>
          </a:prstGeom>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117582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63320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38285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94882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500894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037506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1/12/2021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7286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11131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068985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1/12/2021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489986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26959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1/12/2021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1176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a:prstGeom prst="rect">
            <a:avLst/>
          </a:prstGeo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25" b="1">
          <a:solidFill>
            <a:schemeClr val="tx2"/>
          </a:solidFill>
          <a:latin typeface="+mj-lt"/>
          <a:ea typeface="+mj-ea"/>
          <a:cs typeface="+mj-cs"/>
        </a:defRPr>
      </a:lvl1pPr>
      <a:lvl2pPr algn="l" rtl="0" eaLnBrk="1" fontAlgn="base" hangingPunct="1">
        <a:spcBef>
          <a:spcPct val="0"/>
        </a:spcBef>
        <a:spcAft>
          <a:spcPct val="0"/>
        </a:spcAft>
        <a:defRPr sz="2025" b="1">
          <a:solidFill>
            <a:schemeClr val="tx2"/>
          </a:solidFill>
          <a:latin typeface="Arial" charset="0"/>
        </a:defRPr>
      </a:lvl2pPr>
      <a:lvl3pPr algn="l" rtl="0" eaLnBrk="1" fontAlgn="base" hangingPunct="1">
        <a:spcBef>
          <a:spcPct val="0"/>
        </a:spcBef>
        <a:spcAft>
          <a:spcPct val="0"/>
        </a:spcAft>
        <a:defRPr sz="2025" b="1">
          <a:solidFill>
            <a:schemeClr val="tx2"/>
          </a:solidFill>
          <a:latin typeface="Arial" charset="0"/>
        </a:defRPr>
      </a:lvl3pPr>
      <a:lvl4pPr algn="l" rtl="0" eaLnBrk="1" fontAlgn="base" hangingPunct="1">
        <a:spcBef>
          <a:spcPct val="0"/>
        </a:spcBef>
        <a:spcAft>
          <a:spcPct val="0"/>
        </a:spcAft>
        <a:defRPr sz="2025" b="1">
          <a:solidFill>
            <a:schemeClr val="tx2"/>
          </a:solidFill>
          <a:latin typeface="Arial" charset="0"/>
        </a:defRPr>
      </a:lvl4pPr>
      <a:lvl5pPr algn="l" rtl="0" eaLnBrk="1" fontAlgn="base" hangingPunct="1">
        <a:spcBef>
          <a:spcPct val="0"/>
        </a:spcBef>
        <a:spcAft>
          <a:spcPct val="0"/>
        </a:spcAft>
        <a:defRPr sz="2025" b="1">
          <a:solidFill>
            <a:schemeClr val="tx2"/>
          </a:solidFill>
          <a:latin typeface="Arial" charset="0"/>
        </a:defRPr>
      </a:lvl5pPr>
      <a:lvl6pPr marL="257175" algn="l" rtl="0" eaLnBrk="1" fontAlgn="base" hangingPunct="1">
        <a:spcBef>
          <a:spcPct val="0"/>
        </a:spcBef>
        <a:spcAft>
          <a:spcPct val="0"/>
        </a:spcAft>
        <a:defRPr sz="2025" b="1">
          <a:solidFill>
            <a:schemeClr val="tx2"/>
          </a:solidFill>
          <a:latin typeface="Arial" charset="0"/>
        </a:defRPr>
      </a:lvl6pPr>
      <a:lvl7pPr marL="514350" algn="l" rtl="0" eaLnBrk="1" fontAlgn="base" hangingPunct="1">
        <a:spcBef>
          <a:spcPct val="0"/>
        </a:spcBef>
        <a:spcAft>
          <a:spcPct val="0"/>
        </a:spcAft>
        <a:defRPr sz="2025" b="1">
          <a:solidFill>
            <a:schemeClr val="tx2"/>
          </a:solidFill>
          <a:latin typeface="Arial" charset="0"/>
        </a:defRPr>
      </a:lvl7pPr>
      <a:lvl8pPr marL="771525" algn="l" rtl="0" eaLnBrk="1" fontAlgn="base" hangingPunct="1">
        <a:spcBef>
          <a:spcPct val="0"/>
        </a:spcBef>
        <a:spcAft>
          <a:spcPct val="0"/>
        </a:spcAft>
        <a:defRPr sz="2025" b="1">
          <a:solidFill>
            <a:schemeClr val="tx2"/>
          </a:solidFill>
          <a:latin typeface="Arial" charset="0"/>
        </a:defRPr>
      </a:lvl8pPr>
      <a:lvl9pPr marL="1028700" algn="l" rtl="0" eaLnBrk="1" fontAlgn="base" hangingPunct="1">
        <a:spcBef>
          <a:spcPct val="0"/>
        </a:spcBef>
        <a:spcAft>
          <a:spcPct val="0"/>
        </a:spcAft>
        <a:defRPr sz="2025" b="1">
          <a:solidFill>
            <a:schemeClr val="tx2"/>
          </a:solidFill>
          <a:latin typeface="Arial" charset="0"/>
        </a:defRPr>
      </a:lvl9pPr>
    </p:titleStyle>
    <p:bodyStyle>
      <a:lvl1pPr marL="192881" indent="-192881" algn="l" rtl="0" eaLnBrk="1" fontAlgn="base" hangingPunct="1">
        <a:spcBef>
          <a:spcPct val="20000"/>
        </a:spcBef>
        <a:spcAft>
          <a:spcPct val="0"/>
        </a:spcAft>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Char char="–"/>
        <a:defRPr sz="1125">
          <a:solidFill>
            <a:schemeClr val="tx1"/>
          </a:solidFill>
          <a:latin typeface="+mn-lt"/>
        </a:defRPr>
      </a:lvl4pPr>
      <a:lvl5pPr marL="1157288" indent="-128588" algn="l" rtl="0" eaLnBrk="1" fontAlgn="base" hangingPunct="1">
        <a:spcBef>
          <a:spcPct val="20000"/>
        </a:spcBef>
        <a:spcAft>
          <a:spcPct val="0"/>
        </a:spcAft>
        <a:buChar char="»"/>
        <a:defRPr sz="1125">
          <a:solidFill>
            <a:schemeClr val="tx1"/>
          </a:solidFill>
          <a:latin typeface="+mn-lt"/>
        </a:defRPr>
      </a:lvl5pPr>
      <a:lvl6pPr marL="1414463" indent="-128588" algn="l" rtl="0" eaLnBrk="1" fontAlgn="base" hangingPunct="1">
        <a:spcBef>
          <a:spcPct val="20000"/>
        </a:spcBef>
        <a:spcAft>
          <a:spcPct val="0"/>
        </a:spcAft>
        <a:buChar char="»"/>
        <a:defRPr sz="1125">
          <a:solidFill>
            <a:schemeClr val="tx1"/>
          </a:solidFill>
          <a:latin typeface="+mn-lt"/>
        </a:defRPr>
      </a:lvl6pPr>
      <a:lvl7pPr marL="1671638" indent="-128588" algn="l" rtl="0" eaLnBrk="1" fontAlgn="base" hangingPunct="1">
        <a:spcBef>
          <a:spcPct val="20000"/>
        </a:spcBef>
        <a:spcAft>
          <a:spcPct val="0"/>
        </a:spcAft>
        <a:buChar char="»"/>
        <a:defRPr sz="1125">
          <a:solidFill>
            <a:schemeClr val="tx1"/>
          </a:solidFill>
          <a:latin typeface="+mn-lt"/>
        </a:defRPr>
      </a:lvl7pPr>
      <a:lvl8pPr marL="1928813" indent="-128588" algn="l" rtl="0" eaLnBrk="1" fontAlgn="base" hangingPunct="1">
        <a:spcBef>
          <a:spcPct val="20000"/>
        </a:spcBef>
        <a:spcAft>
          <a:spcPct val="0"/>
        </a:spcAft>
        <a:buChar char="»"/>
        <a:defRPr sz="1125">
          <a:solidFill>
            <a:schemeClr val="tx1"/>
          </a:solidFill>
          <a:latin typeface="+mn-lt"/>
        </a:defRPr>
      </a:lvl8pPr>
      <a:lvl9pPr marL="2185988" indent="-128588" algn="l" rtl="0" eaLnBrk="1" fontAlgn="base" hangingPunct="1">
        <a:spcBef>
          <a:spcPct val="20000"/>
        </a:spcBef>
        <a:spcAft>
          <a:spcPct val="0"/>
        </a:spcAft>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788"/>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8" y="5638807"/>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8" y="6340479"/>
            <a:ext cx="3475567" cy="121252"/>
          </a:xfrm>
          <a:prstGeom prst="rect">
            <a:avLst/>
          </a:prstGeom>
          <a:noFill/>
          <a:ln w="9525">
            <a:noFill/>
            <a:miter lim="800000"/>
            <a:headEnd/>
            <a:tailEnd/>
          </a:ln>
          <a:effectLst/>
        </p:spPr>
        <p:txBody>
          <a:bodyPr lIns="0" tIns="0" rIns="0" bIns="0">
            <a:spAutoFit/>
          </a:bodyPr>
          <a:lstStyle/>
          <a:p>
            <a:pPr algn="r">
              <a:defRPr/>
            </a:pPr>
            <a:r>
              <a:rPr lang="en-US" sz="788" b="1"/>
              <a:t>BUILDING STRONG</a:t>
            </a:r>
            <a:r>
              <a:rPr lang="en-US" sz="788"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013"/>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138185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1/12/2021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96223011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8.xml"/><Relationship Id="rId5" Type="http://schemas.openxmlformats.org/officeDocument/2006/relationships/image" Target="../media/image5.gif"/><Relationship Id="rId4" Type="http://schemas.openxmlformats.org/officeDocument/2006/relationships/image" Target="../media/image4.svg"/></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9.xml"/><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39.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9.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9.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9.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9.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B7694FDC-A66D-47C8-B5A5-E5FEE8256F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sp>
        <p:nvSpPr>
          <p:cNvPr id="2" name="Title 1"/>
          <p:cNvSpPr>
            <a:spLocks noGrp="1"/>
          </p:cNvSpPr>
          <p:nvPr>
            <p:ph type="ctrTitle"/>
          </p:nvPr>
        </p:nvSpPr>
        <p:spPr>
          <a:xfrm>
            <a:off x="766243" y="662399"/>
            <a:ext cx="4842933" cy="1494000"/>
          </a:xfrm>
        </p:spPr>
        <p:txBody>
          <a:bodyPr vert="horz" lIns="91440" tIns="45720" rIns="91440" bIns="45720" rtlCol="0" anchor="t">
            <a:noAutofit/>
          </a:bodyPr>
          <a:lstStyle/>
          <a:p>
            <a:pPr algn="l"/>
            <a:r>
              <a:rPr lang="en-US" sz="3400" b="1" kern="1200" spc="-38" dirty="0">
                <a:solidFill>
                  <a:schemeClr val="tx1"/>
                </a:solidFill>
                <a:latin typeface="+mj-lt"/>
                <a:ea typeface="+mj-ea"/>
                <a:cs typeface="+mj-cs"/>
              </a:rPr>
              <a:t>HEC-HMS</a:t>
            </a:r>
            <a:br>
              <a:rPr lang="en-US" sz="3400" b="1" kern="1200" spc="-38" dirty="0">
                <a:solidFill>
                  <a:schemeClr val="tx1"/>
                </a:solidFill>
                <a:latin typeface="+mj-lt"/>
                <a:ea typeface="+mj-ea"/>
                <a:cs typeface="+mj-cs"/>
              </a:rPr>
            </a:br>
            <a:r>
              <a:rPr lang="en-US" sz="3400" b="1" kern="1200" spc="-38" dirty="0">
                <a:solidFill>
                  <a:schemeClr val="tx1"/>
                </a:solidFill>
                <a:latin typeface="+mj-lt"/>
                <a:ea typeface="+mj-ea"/>
                <a:cs typeface="+mj-cs"/>
              </a:rPr>
              <a:t>Calibration:</a:t>
            </a:r>
            <a:br>
              <a:rPr lang="en-US" sz="3400" b="1" kern="1200" spc="-38" dirty="0">
                <a:solidFill>
                  <a:schemeClr val="tx1"/>
                </a:solidFill>
                <a:latin typeface="+mj-lt"/>
                <a:ea typeface="+mj-ea"/>
                <a:cs typeface="+mj-cs"/>
              </a:rPr>
            </a:br>
            <a:r>
              <a:rPr lang="en-US" sz="3400" b="1" kern="1200" spc="-38" dirty="0">
                <a:solidFill>
                  <a:schemeClr val="tx1"/>
                </a:solidFill>
                <a:latin typeface="+mj-lt"/>
                <a:ea typeface="+mj-ea"/>
                <a:cs typeface="+mj-cs"/>
              </a:rPr>
              <a:t>Theory</a:t>
            </a:r>
            <a:br>
              <a:rPr lang="en-US" sz="3400" b="1" kern="1200" spc="-38" dirty="0">
                <a:solidFill>
                  <a:schemeClr val="tx1"/>
                </a:solidFill>
                <a:latin typeface="+mj-lt"/>
                <a:ea typeface="+mj-ea"/>
                <a:cs typeface="+mj-cs"/>
              </a:rPr>
            </a:br>
            <a:endParaRPr lang="en-US" sz="3400" b="1" kern="1200" spc="-38" dirty="0">
              <a:solidFill>
                <a:schemeClr val="tx1"/>
              </a:solidFill>
              <a:latin typeface="+mj-lt"/>
              <a:ea typeface="+mj-ea"/>
              <a:cs typeface="+mj-cs"/>
            </a:endParaRPr>
          </a:p>
        </p:txBody>
      </p:sp>
      <p:sp>
        <p:nvSpPr>
          <p:cNvPr id="4" name="TextBox 3"/>
          <p:cNvSpPr txBox="1"/>
          <p:nvPr/>
        </p:nvSpPr>
        <p:spPr>
          <a:xfrm>
            <a:off x="765566" y="2286000"/>
            <a:ext cx="4849708" cy="3844800"/>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000" b="1" dirty="0">
                <a:solidFill>
                  <a:schemeClr val="tx1">
                    <a:alpha val="60000"/>
                  </a:schemeClr>
                </a:solidFill>
              </a:rPr>
              <a:t>Gregory Karlovits, P.E., PH, CFM</a:t>
            </a:r>
          </a:p>
          <a:p>
            <a:pPr>
              <a:lnSpc>
                <a:spcPct val="90000"/>
              </a:lnSpc>
              <a:spcAft>
                <a:spcPts val="450"/>
              </a:spcAft>
              <a:buClr>
                <a:schemeClr val="accent1"/>
              </a:buClr>
            </a:pPr>
            <a:r>
              <a:rPr lang="en-US" sz="2000" dirty="0">
                <a:solidFill>
                  <a:schemeClr val="tx1">
                    <a:alpha val="60000"/>
                  </a:schemeClr>
                </a:solidFill>
              </a:rPr>
              <a:t>Hydrologic Engineering Center</a:t>
            </a:r>
          </a:p>
          <a:p>
            <a:pPr>
              <a:lnSpc>
                <a:spcPct val="90000"/>
              </a:lnSpc>
              <a:spcAft>
                <a:spcPts val="450"/>
              </a:spcAft>
              <a:buClr>
                <a:schemeClr val="accent1"/>
              </a:buClr>
            </a:pPr>
            <a:r>
              <a:rPr lang="en-US" sz="2000" dirty="0">
                <a:solidFill>
                  <a:schemeClr val="tx1">
                    <a:alpha val="60000"/>
                  </a:schemeClr>
                </a:solidFill>
              </a:rPr>
              <a:t>U.S. Army Corps of Engineers</a:t>
            </a:r>
          </a:p>
          <a:p>
            <a:pPr indent="-228600">
              <a:lnSpc>
                <a:spcPct val="90000"/>
              </a:lnSpc>
              <a:spcAft>
                <a:spcPts val="450"/>
              </a:spcAft>
              <a:buClr>
                <a:schemeClr val="accent1"/>
              </a:buClr>
              <a:buFont typeface="Arial" panose="020B0604020202020204" pitchFamily="34" charset="0"/>
              <a:buChar char="•"/>
            </a:pPr>
            <a:endParaRPr lang="en-US" sz="2000" dirty="0">
              <a:solidFill>
                <a:schemeClr val="tx1">
                  <a:alpha val="60000"/>
                </a:schemeClr>
              </a:solidFill>
            </a:endParaRPr>
          </a:p>
        </p:txBody>
      </p:sp>
      <p:sp>
        <p:nvSpPr>
          <p:cNvPr id="26" name="Freeform 6">
            <a:extLst>
              <a:ext uri="{FF2B5EF4-FFF2-40B4-BE49-F238E27FC236}">
                <a16:creationId xmlns:a16="http://schemas.microsoft.com/office/drawing/2014/main" id="{C3F69AFD-BDEB-4A68-B6CE-073AB5E44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02207" y="61344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rgbClr val="FFFFFF"/>
          </a:solidFill>
          <a:ln w="0">
            <a:noFill/>
            <a:prstDash val="solid"/>
            <a:round/>
            <a:headEnd/>
            <a:tailEnd/>
          </a:ln>
        </p:spPr>
      </p:sp>
      <p:pic>
        <p:nvPicPr>
          <p:cNvPr id="5" name="Picture 4" descr="Bullseye">
            <a:extLst>
              <a:ext uri="{FF2B5EF4-FFF2-40B4-BE49-F238E27FC236}">
                <a16:creationId xmlns:a16="http://schemas.microsoft.com/office/drawing/2014/main" id="{26AE9003-EDA9-4F6B-8637-8C17B9E2213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p:blipFill>
        <p:spPr>
          <a:xfrm>
            <a:off x="7499994" y="1608058"/>
            <a:ext cx="3240000" cy="3240000"/>
          </a:xfrm>
          <a:prstGeom prst="rect">
            <a:avLst/>
          </a:prstGeom>
        </p:spPr>
      </p:pic>
      <p:pic>
        <p:nvPicPr>
          <p:cNvPr id="9" name="Picture 8">
            <a:extLst>
              <a:ext uri="{FF2B5EF4-FFF2-40B4-BE49-F238E27FC236}">
                <a16:creationId xmlns:a16="http://schemas.microsoft.com/office/drawing/2014/main" id="{50BC1249-0A4F-46CA-A241-E41F334D584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5566" y="4665600"/>
            <a:ext cx="2387686" cy="1828800"/>
          </a:xfrm>
          <a:prstGeom prst="rect">
            <a:avLst/>
          </a:prstGeom>
        </p:spPr>
      </p:pic>
    </p:spTree>
    <p:extLst>
      <p:ext uri="{BB962C8B-B14F-4D97-AF65-F5344CB8AC3E}">
        <p14:creationId xmlns:p14="http://schemas.microsoft.com/office/powerpoint/2010/main" val="1262913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BF517-F793-4690-8AAF-EF7D2B404ECC}"/>
              </a:ext>
            </a:extLst>
          </p:cNvPr>
          <p:cNvSpPr>
            <a:spLocks noGrp="1"/>
          </p:cNvSpPr>
          <p:nvPr>
            <p:ph type="title"/>
          </p:nvPr>
        </p:nvSpPr>
        <p:spPr/>
        <p:txBody>
          <a:bodyPr/>
          <a:lstStyle/>
          <a:p>
            <a:r>
              <a:rPr lang="en-US" dirty="0"/>
              <a:t>Initial Parameter Estimates</a:t>
            </a:r>
          </a:p>
        </p:txBody>
      </p:sp>
      <p:sp>
        <p:nvSpPr>
          <p:cNvPr id="3" name="Content Placeholder 2">
            <a:extLst>
              <a:ext uri="{FF2B5EF4-FFF2-40B4-BE49-F238E27FC236}">
                <a16:creationId xmlns:a16="http://schemas.microsoft.com/office/drawing/2014/main" id="{C8CC2AF8-F108-46D5-90E2-6D7FDE251DD7}"/>
              </a:ext>
            </a:extLst>
          </p:cNvPr>
          <p:cNvSpPr>
            <a:spLocks noGrp="1"/>
          </p:cNvSpPr>
          <p:nvPr>
            <p:ph idx="1"/>
          </p:nvPr>
        </p:nvSpPr>
        <p:spPr/>
        <p:txBody>
          <a:bodyPr/>
          <a:lstStyle/>
          <a:p>
            <a:r>
              <a:rPr lang="en-US" dirty="0"/>
              <a:t>Gather informative data</a:t>
            </a:r>
          </a:p>
          <a:p>
            <a:pPr lvl="1"/>
            <a:r>
              <a:rPr lang="en-US" dirty="0"/>
              <a:t>Soils</a:t>
            </a:r>
          </a:p>
          <a:p>
            <a:pPr lvl="1"/>
            <a:r>
              <a:rPr lang="en-US" dirty="0"/>
              <a:t>Land use/imperviousness</a:t>
            </a:r>
          </a:p>
          <a:p>
            <a:pPr lvl="1"/>
            <a:r>
              <a:rPr lang="en-US" dirty="0"/>
              <a:t>Basin characteristics</a:t>
            </a:r>
          </a:p>
          <a:p>
            <a:r>
              <a:rPr lang="en-US" dirty="0"/>
              <a:t>Estimate starting values from data</a:t>
            </a:r>
          </a:p>
          <a:p>
            <a:pPr lvl="1"/>
            <a:r>
              <a:rPr lang="en-US" dirty="0"/>
              <a:t>Experience</a:t>
            </a:r>
          </a:p>
          <a:p>
            <a:pPr lvl="1"/>
            <a:r>
              <a:rPr lang="en-US" dirty="0"/>
              <a:t>Regression</a:t>
            </a:r>
          </a:p>
          <a:p>
            <a:pPr lvl="1"/>
            <a:r>
              <a:rPr lang="en-US" dirty="0"/>
              <a:t>Regional values</a:t>
            </a:r>
          </a:p>
          <a:p>
            <a:pPr lvl="1"/>
            <a:r>
              <a:rPr lang="en-US" dirty="0"/>
              <a:t>Other heuristics</a:t>
            </a:r>
          </a:p>
          <a:p>
            <a:endParaRPr lang="en-US" dirty="0"/>
          </a:p>
        </p:txBody>
      </p:sp>
      <p:pic>
        <p:nvPicPr>
          <p:cNvPr id="9" name="Picture 8">
            <a:extLst>
              <a:ext uri="{FF2B5EF4-FFF2-40B4-BE49-F238E27FC236}">
                <a16:creationId xmlns:a16="http://schemas.microsoft.com/office/drawing/2014/main" id="{F581E7BB-DACE-4796-8E2C-ECC1307CD47C}"/>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t="28521" r="225" b="21360"/>
          <a:stretch/>
        </p:blipFill>
        <p:spPr>
          <a:xfrm>
            <a:off x="7997897" y="1315114"/>
            <a:ext cx="3745832" cy="2526632"/>
          </a:xfrm>
          <a:prstGeom prst="rect">
            <a:avLst/>
          </a:prstGeom>
        </p:spPr>
      </p:pic>
    </p:spTree>
    <p:extLst>
      <p:ext uri="{BB962C8B-B14F-4D97-AF65-F5344CB8AC3E}">
        <p14:creationId xmlns:p14="http://schemas.microsoft.com/office/powerpoint/2010/main" val="1249936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D4805-9646-44D1-B2F3-C59F8AA4744A}"/>
              </a:ext>
            </a:extLst>
          </p:cNvPr>
          <p:cNvSpPr>
            <a:spLocks noGrp="1"/>
          </p:cNvSpPr>
          <p:nvPr>
            <p:ph type="title"/>
          </p:nvPr>
        </p:nvSpPr>
        <p:spPr/>
        <p:txBody>
          <a:bodyPr/>
          <a:lstStyle/>
          <a:p>
            <a:r>
              <a:rPr lang="en-US" dirty="0"/>
              <a:t>Parameter Regression</a:t>
            </a: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6879C015-B16C-4315-B1ED-8DAD102C35C7}"/>
                  </a:ext>
                </a:extLst>
              </p:cNvPr>
              <p:cNvSpPr txBox="1"/>
              <p:nvPr/>
            </p:nvSpPr>
            <p:spPr>
              <a:xfrm>
                <a:off x="7372864" y="2957999"/>
                <a:ext cx="1979260" cy="8794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𝑅</m:t>
                          </m:r>
                        </m:num>
                        <m:den>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m:t>
                          </m:r>
                          <m:r>
                            <a:rPr lang="en-US" sz="2800" b="0" i="1" smtClean="0">
                              <a:latin typeface="Cambria Math" panose="02040503050406030204" pitchFamily="18" charset="0"/>
                            </a:rPr>
                            <m:t>𝑅</m:t>
                          </m:r>
                        </m:den>
                      </m:f>
                      <m:r>
                        <a:rPr lang="en-US" sz="2800" b="0" i="1" smtClean="0">
                          <a:latin typeface="Cambria Math" panose="02040503050406030204" pitchFamily="18" charset="0"/>
                        </a:rPr>
                        <m:t>=0.6</m:t>
                      </m:r>
                    </m:oMath>
                  </m:oMathPara>
                </a14:m>
                <a:endParaRPr lang="en-US" sz="2800" dirty="0"/>
              </a:p>
            </p:txBody>
          </p:sp>
        </mc:Choice>
        <mc:Fallback>
          <p:sp>
            <p:nvSpPr>
              <p:cNvPr id="4" name="TextBox 3">
                <a:extLst>
                  <a:ext uri="{FF2B5EF4-FFF2-40B4-BE49-F238E27FC236}">
                    <a16:creationId xmlns:a16="http://schemas.microsoft.com/office/drawing/2014/main" id="{6879C015-B16C-4315-B1ED-8DAD102C35C7}"/>
                  </a:ext>
                </a:extLst>
              </p:cNvPr>
              <p:cNvSpPr txBox="1">
                <a:spLocks noRot="1" noChangeAspect="1" noMove="1" noResize="1" noEditPoints="1" noAdjustHandles="1" noChangeArrowheads="1" noChangeShapeType="1" noTextEdit="1"/>
              </p:cNvSpPr>
              <p:nvPr/>
            </p:nvSpPr>
            <p:spPr>
              <a:xfrm>
                <a:off x="7372864" y="2957999"/>
                <a:ext cx="1979260" cy="87940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4C482976-B9EC-4051-94D9-E9DA0FA18B4F}"/>
                  </a:ext>
                </a:extLst>
              </p:cNvPr>
              <p:cNvSpPr txBox="1"/>
              <p:nvPr/>
            </p:nvSpPr>
            <p:spPr>
              <a:xfrm>
                <a:off x="7372864" y="4154786"/>
                <a:ext cx="1618776"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1</m:t>
                          </m:r>
                        </m:sub>
                      </m:sSub>
                      <m:r>
                        <a:rPr lang="en-US" sz="2800" b="0" i="1" smtClean="0">
                          <a:latin typeface="Cambria Math" panose="02040503050406030204" pitchFamily="18" charset="0"/>
                        </a:rPr>
                        <m:t>=30</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oMath>
                  </m:oMathPara>
                </a14:m>
                <a:endParaRPr lang="en-US" sz="2800" dirty="0"/>
              </a:p>
            </p:txBody>
          </p:sp>
        </mc:Choice>
        <mc:Fallback>
          <p:sp>
            <p:nvSpPr>
              <p:cNvPr id="5" name="TextBox 4">
                <a:extLst>
                  <a:ext uri="{FF2B5EF4-FFF2-40B4-BE49-F238E27FC236}">
                    <a16:creationId xmlns:a16="http://schemas.microsoft.com/office/drawing/2014/main" id="{4C482976-B9EC-4051-94D9-E9DA0FA18B4F}"/>
                  </a:ext>
                </a:extLst>
              </p:cNvPr>
              <p:cNvSpPr txBox="1">
                <a:spLocks noRot="1" noChangeAspect="1" noMove="1" noResize="1" noEditPoints="1" noAdjustHandles="1" noChangeArrowheads="1" noChangeShapeType="1" noTextEdit="1"/>
              </p:cNvSpPr>
              <p:nvPr/>
            </p:nvSpPr>
            <p:spPr>
              <a:xfrm>
                <a:off x="7372864" y="4154786"/>
                <a:ext cx="1618776"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505785ED-16E0-43D1-A554-1EA3569EA262}"/>
                  </a:ext>
                </a:extLst>
              </p:cNvPr>
              <p:cNvSpPr txBox="1"/>
              <p:nvPr/>
            </p:nvSpPr>
            <p:spPr>
              <a:xfrm>
                <a:off x="7372864" y="2250456"/>
                <a:ext cx="3108159" cy="481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=0.39</m:t>
                      </m:r>
                      <m:rad>
                        <m:radPr>
                          <m:degHide m:val="on"/>
                          <m:ctrlPr>
                            <a:rPr lang="en-US" sz="2800" b="0" i="1" smtClean="0">
                              <a:latin typeface="Cambria Math" panose="02040503050406030204" pitchFamily="18" charset="0"/>
                            </a:rPr>
                          </m:ctrlPr>
                        </m:radPr>
                        <m:deg/>
                        <m:e>
                          <m:r>
                            <a:rPr lang="en-US" sz="2800" b="0" i="1" smtClean="0">
                              <a:latin typeface="Cambria Math" panose="02040503050406030204" pitchFamily="18" charset="0"/>
                            </a:rPr>
                            <m:t>𝐴</m:t>
                          </m:r>
                        </m:e>
                      </m:rad>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𝐷𝐷</m:t>
                          </m:r>
                        </m:e>
                        <m:sup>
                          <m:r>
                            <a:rPr lang="en-US" sz="2800" b="0" i="1" smtClean="0">
                              <a:latin typeface="Cambria Math" panose="02040503050406030204" pitchFamily="18" charset="0"/>
                            </a:rPr>
                            <m:t>2</m:t>
                          </m:r>
                        </m:sup>
                      </m:sSup>
                    </m:oMath>
                  </m:oMathPara>
                </a14:m>
                <a:endParaRPr lang="en-US" sz="2800" dirty="0"/>
              </a:p>
            </p:txBody>
          </p:sp>
        </mc:Choice>
        <mc:Fallback>
          <p:sp>
            <p:nvSpPr>
              <p:cNvPr id="6" name="TextBox 5">
                <a:extLst>
                  <a:ext uri="{FF2B5EF4-FFF2-40B4-BE49-F238E27FC236}">
                    <a16:creationId xmlns:a16="http://schemas.microsoft.com/office/drawing/2014/main" id="{505785ED-16E0-43D1-A554-1EA3569EA262}"/>
                  </a:ext>
                </a:extLst>
              </p:cNvPr>
              <p:cNvSpPr txBox="1">
                <a:spLocks noRot="1" noChangeAspect="1" noMove="1" noResize="1" noEditPoints="1" noAdjustHandles="1" noChangeArrowheads="1" noChangeShapeType="1" noTextEdit="1"/>
              </p:cNvSpPr>
              <p:nvPr/>
            </p:nvSpPr>
            <p:spPr>
              <a:xfrm>
                <a:off x="7372864" y="2250456"/>
                <a:ext cx="3108159" cy="481607"/>
              </a:xfrm>
              <a:prstGeom prst="rect">
                <a:avLst/>
              </a:prstGeom>
              <a:blipFill>
                <a:blip r:embed="rId5"/>
                <a:stretch>
                  <a:fillRect/>
                </a:stretch>
              </a:blipFill>
            </p:spPr>
            <p:txBody>
              <a:bodyPr/>
              <a:lstStyle/>
              <a:p>
                <a:r>
                  <a:rPr lang="en-US">
                    <a:noFill/>
                  </a:rPr>
                  <a:t> </a:t>
                </a:r>
              </a:p>
            </p:txBody>
          </p:sp>
        </mc:Fallback>
      </mc:AlternateContent>
      <p:sp>
        <p:nvSpPr>
          <p:cNvPr id="7" name="Content Placeholder 2">
            <a:extLst>
              <a:ext uri="{FF2B5EF4-FFF2-40B4-BE49-F238E27FC236}">
                <a16:creationId xmlns:a16="http://schemas.microsoft.com/office/drawing/2014/main" id="{5DD48EF1-E1DE-4FA6-9305-5088EF351C93}"/>
              </a:ext>
            </a:extLst>
          </p:cNvPr>
          <p:cNvSpPr>
            <a:spLocks noGrp="1"/>
          </p:cNvSpPr>
          <p:nvPr>
            <p:ph idx="1"/>
          </p:nvPr>
        </p:nvSpPr>
        <p:spPr>
          <a:xfrm>
            <a:off x="838200" y="1825625"/>
            <a:ext cx="4995441" cy="4351338"/>
          </a:xfrm>
        </p:spPr>
        <p:txBody>
          <a:bodyPr/>
          <a:lstStyle/>
          <a:p>
            <a:r>
              <a:rPr lang="en-US" dirty="0"/>
              <a:t>Calibrate models in a region</a:t>
            </a:r>
          </a:p>
          <a:p>
            <a:r>
              <a:rPr lang="en-US" dirty="0"/>
              <a:t>Predict calibrated parameters from physical data</a:t>
            </a:r>
          </a:p>
          <a:p>
            <a:endParaRPr lang="en-US" dirty="0"/>
          </a:p>
        </p:txBody>
      </p:sp>
    </p:spTree>
    <p:extLst>
      <p:ext uri="{BB962C8B-B14F-4D97-AF65-F5344CB8AC3E}">
        <p14:creationId xmlns:p14="http://schemas.microsoft.com/office/powerpoint/2010/main" val="57553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C824-69EC-4068-8164-F2A9D6B6DAF4}"/>
              </a:ext>
            </a:extLst>
          </p:cNvPr>
          <p:cNvSpPr>
            <a:spLocks noGrp="1"/>
          </p:cNvSpPr>
          <p:nvPr>
            <p:ph type="title"/>
          </p:nvPr>
        </p:nvSpPr>
        <p:spPr/>
        <p:txBody>
          <a:bodyPr/>
          <a:lstStyle/>
          <a:p>
            <a:r>
              <a:rPr lang="en-US" dirty="0"/>
              <a:t>Adjustment of Parameters</a:t>
            </a:r>
          </a:p>
        </p:txBody>
      </p:sp>
      <p:sp>
        <p:nvSpPr>
          <p:cNvPr id="3" name="Content Placeholder 2">
            <a:extLst>
              <a:ext uri="{FF2B5EF4-FFF2-40B4-BE49-F238E27FC236}">
                <a16:creationId xmlns:a16="http://schemas.microsoft.com/office/drawing/2014/main" id="{5E563403-16C4-4BF7-A3EA-99811163E660}"/>
              </a:ext>
            </a:extLst>
          </p:cNvPr>
          <p:cNvSpPr>
            <a:spLocks noGrp="1"/>
          </p:cNvSpPr>
          <p:nvPr>
            <p:ph idx="1"/>
          </p:nvPr>
        </p:nvSpPr>
        <p:spPr/>
        <p:txBody>
          <a:bodyPr/>
          <a:lstStyle/>
          <a:p>
            <a:r>
              <a:rPr lang="en-US" dirty="0"/>
              <a:t>Work upstream to downstream</a:t>
            </a:r>
          </a:p>
          <a:p>
            <a:r>
              <a:rPr lang="en-US" dirty="0"/>
              <a:t>Keep plausible ranges in mind</a:t>
            </a:r>
          </a:p>
          <a:p>
            <a:r>
              <a:rPr lang="en-US" dirty="0"/>
              <a:t>Consider physical evidence</a:t>
            </a:r>
          </a:p>
          <a:p>
            <a:r>
              <a:rPr lang="en-US" dirty="0"/>
              <a:t>Change one parameter at a time</a:t>
            </a:r>
          </a:p>
        </p:txBody>
      </p:sp>
      <p:pic>
        <p:nvPicPr>
          <p:cNvPr id="4" name="Picture 3">
            <a:extLst>
              <a:ext uri="{FF2B5EF4-FFF2-40B4-BE49-F238E27FC236}">
                <a16:creationId xmlns:a16="http://schemas.microsoft.com/office/drawing/2014/main" id="{0BAB97CD-F5D6-4419-A83A-1E7435140C17}"/>
              </a:ext>
            </a:extLst>
          </p:cNvPr>
          <p:cNvPicPr>
            <a:picLocks noChangeAspect="1"/>
          </p:cNvPicPr>
          <p:nvPr/>
        </p:nvPicPr>
        <p:blipFill>
          <a:blip r:embed="rId3"/>
          <a:stretch>
            <a:fillRect/>
          </a:stretch>
        </p:blipFill>
        <p:spPr>
          <a:xfrm>
            <a:off x="7640054" y="414103"/>
            <a:ext cx="3891766" cy="6053857"/>
          </a:xfrm>
          <a:prstGeom prst="rect">
            <a:avLst/>
          </a:prstGeom>
        </p:spPr>
      </p:pic>
      <p:sp>
        <p:nvSpPr>
          <p:cNvPr id="6" name="Rectangle: Rounded Corners 5">
            <a:extLst>
              <a:ext uri="{FF2B5EF4-FFF2-40B4-BE49-F238E27FC236}">
                <a16:creationId xmlns:a16="http://schemas.microsoft.com/office/drawing/2014/main" id="{BCEACCE8-7F2F-4D6C-BA04-8B042F0FB5B9}"/>
              </a:ext>
            </a:extLst>
          </p:cNvPr>
          <p:cNvSpPr/>
          <p:nvPr/>
        </p:nvSpPr>
        <p:spPr>
          <a:xfrm>
            <a:off x="8143798" y="3574421"/>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S1</a:t>
            </a:r>
          </a:p>
        </p:txBody>
      </p:sp>
      <p:sp>
        <p:nvSpPr>
          <p:cNvPr id="7" name="Rectangle: Rounded Corners 6">
            <a:extLst>
              <a:ext uri="{FF2B5EF4-FFF2-40B4-BE49-F238E27FC236}">
                <a16:creationId xmlns:a16="http://schemas.microsoft.com/office/drawing/2014/main" id="{0FDA2E80-9940-4613-B7F8-2493FB632295}"/>
              </a:ext>
            </a:extLst>
          </p:cNvPr>
          <p:cNvSpPr/>
          <p:nvPr/>
        </p:nvSpPr>
        <p:spPr>
          <a:xfrm>
            <a:off x="9729536" y="1966218"/>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S2</a:t>
            </a:r>
          </a:p>
        </p:txBody>
      </p:sp>
      <p:sp>
        <p:nvSpPr>
          <p:cNvPr id="8" name="Rectangle: Rounded Corners 7">
            <a:extLst>
              <a:ext uri="{FF2B5EF4-FFF2-40B4-BE49-F238E27FC236}">
                <a16:creationId xmlns:a16="http://schemas.microsoft.com/office/drawing/2014/main" id="{A066EC34-81DF-470D-8719-90C446D99162}"/>
              </a:ext>
            </a:extLst>
          </p:cNvPr>
          <p:cNvSpPr/>
          <p:nvPr/>
        </p:nvSpPr>
        <p:spPr>
          <a:xfrm>
            <a:off x="9949314" y="4252820"/>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S4</a:t>
            </a:r>
          </a:p>
        </p:txBody>
      </p:sp>
      <p:sp>
        <p:nvSpPr>
          <p:cNvPr id="9" name="Rectangle: Rounded Corners 8">
            <a:extLst>
              <a:ext uri="{FF2B5EF4-FFF2-40B4-BE49-F238E27FC236}">
                <a16:creationId xmlns:a16="http://schemas.microsoft.com/office/drawing/2014/main" id="{BE4DA8D5-7310-4D23-A44B-3516746E2861}"/>
              </a:ext>
            </a:extLst>
          </p:cNvPr>
          <p:cNvSpPr/>
          <p:nvPr/>
        </p:nvSpPr>
        <p:spPr>
          <a:xfrm>
            <a:off x="8418118" y="5617019"/>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S3</a:t>
            </a:r>
          </a:p>
        </p:txBody>
      </p:sp>
      <p:sp>
        <p:nvSpPr>
          <p:cNvPr id="10" name="Rectangle: Rounded Corners 9">
            <a:extLst>
              <a:ext uri="{FF2B5EF4-FFF2-40B4-BE49-F238E27FC236}">
                <a16:creationId xmlns:a16="http://schemas.microsoft.com/office/drawing/2014/main" id="{FDDA780A-0261-444C-B4FF-8C83AEB0F415}"/>
              </a:ext>
            </a:extLst>
          </p:cNvPr>
          <p:cNvSpPr/>
          <p:nvPr/>
        </p:nvSpPr>
        <p:spPr>
          <a:xfrm>
            <a:off x="7915198" y="4572860"/>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Marion</a:t>
            </a:r>
          </a:p>
        </p:txBody>
      </p:sp>
      <p:sp>
        <p:nvSpPr>
          <p:cNvPr id="11" name="Rectangle: Rounded Corners 10">
            <a:extLst>
              <a:ext uri="{FF2B5EF4-FFF2-40B4-BE49-F238E27FC236}">
                <a16:creationId xmlns:a16="http://schemas.microsoft.com/office/drawing/2014/main" id="{F8D676B8-4F6C-4975-BEF1-23F30DCBF163}"/>
              </a:ext>
            </a:extLst>
          </p:cNvPr>
          <p:cNvSpPr/>
          <p:nvPr/>
        </p:nvSpPr>
        <p:spPr>
          <a:xfrm>
            <a:off x="8875318" y="6287562"/>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Outlet</a:t>
            </a:r>
          </a:p>
        </p:txBody>
      </p:sp>
    </p:spTree>
    <p:extLst>
      <p:ext uri="{BB962C8B-B14F-4D97-AF65-F5344CB8AC3E}">
        <p14:creationId xmlns:p14="http://schemas.microsoft.com/office/powerpoint/2010/main" val="36502252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58A78-C985-42AD-A34C-B6664E98457A}"/>
              </a:ext>
            </a:extLst>
          </p:cNvPr>
          <p:cNvSpPr>
            <a:spLocks noGrp="1"/>
          </p:cNvSpPr>
          <p:nvPr>
            <p:ph type="title"/>
          </p:nvPr>
        </p:nvSpPr>
        <p:spPr/>
        <p:txBody>
          <a:bodyPr/>
          <a:lstStyle/>
          <a:p>
            <a:r>
              <a:rPr lang="en-US" dirty="0"/>
              <a:t>Assessment of Agreement</a:t>
            </a:r>
          </a:p>
        </p:txBody>
      </p:sp>
      <p:sp>
        <p:nvSpPr>
          <p:cNvPr id="3" name="Content Placeholder 2">
            <a:extLst>
              <a:ext uri="{FF2B5EF4-FFF2-40B4-BE49-F238E27FC236}">
                <a16:creationId xmlns:a16="http://schemas.microsoft.com/office/drawing/2014/main" id="{BB42A9DC-FFE2-4149-9752-FDA8AAC2E52D}"/>
              </a:ext>
            </a:extLst>
          </p:cNvPr>
          <p:cNvSpPr>
            <a:spLocks noGrp="1"/>
          </p:cNvSpPr>
          <p:nvPr>
            <p:ph idx="1"/>
          </p:nvPr>
        </p:nvSpPr>
        <p:spPr/>
        <p:txBody>
          <a:bodyPr/>
          <a:lstStyle/>
          <a:p>
            <a:r>
              <a:rPr lang="en-US" dirty="0"/>
              <a:t>Visual agreement</a:t>
            </a:r>
          </a:p>
          <a:p>
            <a:r>
              <a:rPr lang="en-US" dirty="0"/>
              <a:t>Goodness-of-fit metrics</a:t>
            </a:r>
          </a:p>
          <a:p>
            <a:pPr lvl="1"/>
            <a:r>
              <a:rPr lang="en-US" dirty="0"/>
              <a:t>Nash-Sutcliffe Model Efficiency</a:t>
            </a:r>
          </a:p>
          <a:p>
            <a:pPr lvl="1"/>
            <a:r>
              <a:rPr lang="en-US" dirty="0"/>
              <a:t>Volume Error</a:t>
            </a:r>
          </a:p>
          <a:p>
            <a:pPr lvl="1"/>
            <a:r>
              <a:rPr lang="en-US" dirty="0"/>
              <a:t>Root-Mean-Square Error</a:t>
            </a:r>
          </a:p>
          <a:p>
            <a:pPr lvl="1"/>
            <a:r>
              <a:rPr lang="en-US" dirty="0"/>
              <a:t>Coefficient of determination (R</a:t>
            </a:r>
            <a:r>
              <a:rPr lang="en-US" baseline="30000" dirty="0"/>
              <a:t>2</a:t>
            </a:r>
            <a:r>
              <a:rPr lang="en-US" dirty="0"/>
              <a:t>)</a:t>
            </a:r>
          </a:p>
        </p:txBody>
      </p:sp>
      <p:pic>
        <p:nvPicPr>
          <p:cNvPr id="4" name="Picture 3">
            <a:extLst>
              <a:ext uri="{FF2B5EF4-FFF2-40B4-BE49-F238E27FC236}">
                <a16:creationId xmlns:a16="http://schemas.microsoft.com/office/drawing/2014/main" id="{BA0535BE-390F-46A7-B093-002C302B651C}"/>
              </a:ext>
            </a:extLst>
          </p:cNvPr>
          <p:cNvPicPr>
            <a:picLocks noChangeAspect="1"/>
          </p:cNvPicPr>
          <p:nvPr/>
        </p:nvPicPr>
        <p:blipFill>
          <a:blip r:embed="rId3"/>
          <a:stretch>
            <a:fillRect/>
          </a:stretch>
        </p:blipFill>
        <p:spPr>
          <a:xfrm>
            <a:off x="7291136" y="1957603"/>
            <a:ext cx="4732421" cy="4087381"/>
          </a:xfrm>
          <a:prstGeom prst="rect">
            <a:avLst/>
          </a:prstGeom>
        </p:spPr>
      </p:pic>
    </p:spTree>
    <p:extLst>
      <p:ext uri="{BB962C8B-B14F-4D97-AF65-F5344CB8AC3E}">
        <p14:creationId xmlns:p14="http://schemas.microsoft.com/office/powerpoint/2010/main" val="1218373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B3CF9-64C6-4409-B4D8-284CB2AA20C7}"/>
              </a:ext>
            </a:extLst>
          </p:cNvPr>
          <p:cNvSpPr>
            <a:spLocks noGrp="1"/>
          </p:cNvSpPr>
          <p:nvPr>
            <p:ph type="title"/>
          </p:nvPr>
        </p:nvSpPr>
        <p:spPr/>
        <p:txBody>
          <a:bodyPr/>
          <a:lstStyle/>
          <a:p>
            <a:r>
              <a:rPr lang="en-US" dirty="0"/>
              <a:t>Validation</a:t>
            </a:r>
          </a:p>
        </p:txBody>
      </p:sp>
      <p:sp>
        <p:nvSpPr>
          <p:cNvPr id="3" name="Content Placeholder 2">
            <a:extLst>
              <a:ext uri="{FF2B5EF4-FFF2-40B4-BE49-F238E27FC236}">
                <a16:creationId xmlns:a16="http://schemas.microsoft.com/office/drawing/2014/main" id="{45CEC2B5-DC71-4FBB-A15F-C61E4398A6AA}"/>
              </a:ext>
            </a:extLst>
          </p:cNvPr>
          <p:cNvSpPr>
            <a:spLocks noGrp="1"/>
          </p:cNvSpPr>
          <p:nvPr>
            <p:ph idx="1"/>
          </p:nvPr>
        </p:nvSpPr>
        <p:spPr/>
        <p:txBody>
          <a:bodyPr/>
          <a:lstStyle/>
          <a:p>
            <a:r>
              <a:rPr lang="en-US" dirty="0"/>
              <a:t>Use calibrated parameters on another event</a:t>
            </a:r>
          </a:p>
          <a:p>
            <a:r>
              <a:rPr lang="en-US" dirty="0"/>
              <a:t>Do not adjust the parameters</a:t>
            </a:r>
          </a:p>
          <a:p>
            <a:r>
              <a:rPr lang="en-US" dirty="0"/>
              <a:t>Assess goodness of fit</a:t>
            </a:r>
          </a:p>
        </p:txBody>
      </p:sp>
    </p:spTree>
    <p:extLst>
      <p:ext uri="{BB962C8B-B14F-4D97-AF65-F5344CB8AC3E}">
        <p14:creationId xmlns:p14="http://schemas.microsoft.com/office/powerpoint/2010/main" val="32143517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52A27-6497-4D44-A1AF-4A4D27DD5093}"/>
              </a:ext>
            </a:extLst>
          </p:cNvPr>
          <p:cNvSpPr>
            <a:spLocks noGrp="1"/>
          </p:cNvSpPr>
          <p:nvPr>
            <p:ph type="ctrTitle"/>
          </p:nvPr>
        </p:nvSpPr>
        <p:spPr/>
        <p:txBody>
          <a:bodyPr/>
          <a:lstStyle/>
          <a:p>
            <a:r>
              <a:rPr lang="en-US" dirty="0"/>
              <a:t>HEC-HMS</a:t>
            </a:r>
            <a:br>
              <a:rPr lang="en-US" dirty="0"/>
            </a:br>
            <a:r>
              <a:rPr lang="en-US" dirty="0"/>
              <a:t>Calibration</a:t>
            </a:r>
          </a:p>
        </p:txBody>
      </p:sp>
      <p:sp>
        <p:nvSpPr>
          <p:cNvPr id="3" name="Subtitle 2">
            <a:extLst>
              <a:ext uri="{FF2B5EF4-FFF2-40B4-BE49-F238E27FC236}">
                <a16:creationId xmlns:a16="http://schemas.microsoft.com/office/drawing/2014/main" id="{D229F1BD-A0B7-424B-996B-8F2E4BE890AD}"/>
              </a:ext>
            </a:extLst>
          </p:cNvPr>
          <p:cNvSpPr>
            <a:spLocks noGrp="1"/>
          </p:cNvSpPr>
          <p:nvPr>
            <p:ph type="subTitle" idx="1"/>
          </p:nvPr>
        </p:nvSpPr>
        <p:spPr/>
        <p:txBody>
          <a:bodyPr>
            <a:normAutofit lnSpcReduction="10000"/>
          </a:bodyPr>
          <a:lstStyle/>
          <a:p>
            <a:r>
              <a:rPr lang="en-US" dirty="0"/>
              <a:t>Theory</a:t>
            </a:r>
          </a:p>
          <a:p>
            <a:endParaRPr lang="en-US" dirty="0"/>
          </a:p>
          <a:p>
            <a:r>
              <a:rPr lang="en-US" dirty="0"/>
              <a:t>Gregory Karlovits, </a:t>
            </a:r>
            <a:r>
              <a:rPr lang="en-US" i="1" dirty="0"/>
              <a:t>P.E., PH, CFM</a:t>
            </a:r>
          </a:p>
          <a:p>
            <a:r>
              <a:rPr lang="en-US" dirty="0"/>
              <a:t>USACE Hydrologic Engineering Center</a:t>
            </a:r>
          </a:p>
        </p:txBody>
      </p:sp>
    </p:spTree>
    <p:extLst>
      <p:ext uri="{BB962C8B-B14F-4D97-AF65-F5344CB8AC3E}">
        <p14:creationId xmlns:p14="http://schemas.microsoft.com/office/powerpoint/2010/main" val="719783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EAFB9-0FA5-4600-A818-7AA22A1E6222}"/>
              </a:ext>
            </a:extLst>
          </p:cNvPr>
          <p:cNvSpPr>
            <a:spLocks noGrp="1"/>
          </p:cNvSpPr>
          <p:nvPr>
            <p:ph type="title"/>
          </p:nvPr>
        </p:nvSpPr>
        <p:spPr/>
        <p:txBody>
          <a:bodyPr/>
          <a:lstStyle/>
          <a:p>
            <a:r>
              <a:rPr lang="en-US" dirty="0"/>
              <a:t>Hydrologic Modeling</a:t>
            </a:r>
          </a:p>
        </p:txBody>
      </p:sp>
      <p:sp>
        <p:nvSpPr>
          <p:cNvPr id="3" name="Content Placeholder 2">
            <a:extLst>
              <a:ext uri="{FF2B5EF4-FFF2-40B4-BE49-F238E27FC236}">
                <a16:creationId xmlns:a16="http://schemas.microsoft.com/office/drawing/2014/main" id="{19545FF3-D1A8-4EF6-9102-F940A4592EB5}"/>
              </a:ext>
            </a:extLst>
          </p:cNvPr>
          <p:cNvSpPr>
            <a:spLocks noGrp="1"/>
          </p:cNvSpPr>
          <p:nvPr>
            <p:ph idx="1"/>
          </p:nvPr>
        </p:nvSpPr>
        <p:spPr>
          <a:xfrm>
            <a:off x="838200" y="1825625"/>
            <a:ext cx="10515600" cy="1325563"/>
          </a:xfrm>
        </p:spPr>
        <p:txBody>
          <a:bodyPr/>
          <a:lstStyle/>
          <a:p>
            <a:r>
              <a:rPr lang="en-US" dirty="0"/>
              <a:t>We can’t experiment on a real watershed</a:t>
            </a:r>
          </a:p>
          <a:p>
            <a:r>
              <a:rPr lang="en-US" dirty="0"/>
              <a:t>Our model stands in for reality</a:t>
            </a:r>
          </a:p>
        </p:txBody>
      </p:sp>
      <p:pic>
        <p:nvPicPr>
          <p:cNvPr id="4" name="Picture 3">
            <a:extLst>
              <a:ext uri="{FF2B5EF4-FFF2-40B4-BE49-F238E27FC236}">
                <a16:creationId xmlns:a16="http://schemas.microsoft.com/office/drawing/2014/main" id="{2715084F-A56A-4142-994C-CCAA2F09ED83}"/>
              </a:ext>
            </a:extLst>
          </p:cNvPr>
          <p:cNvPicPr>
            <a:picLocks noChangeAspect="1"/>
          </p:cNvPicPr>
          <p:nvPr/>
        </p:nvPicPr>
        <p:blipFill>
          <a:blip r:embed="rId3"/>
          <a:stretch>
            <a:fillRect/>
          </a:stretch>
        </p:blipFill>
        <p:spPr>
          <a:xfrm>
            <a:off x="6022529" y="2888974"/>
            <a:ext cx="6169471" cy="3969026"/>
          </a:xfrm>
          <a:prstGeom prst="rect">
            <a:avLst/>
          </a:prstGeom>
        </p:spPr>
      </p:pic>
      <p:sp>
        <p:nvSpPr>
          <p:cNvPr id="5" name="TextBox 4">
            <a:extLst>
              <a:ext uri="{FF2B5EF4-FFF2-40B4-BE49-F238E27FC236}">
                <a16:creationId xmlns:a16="http://schemas.microsoft.com/office/drawing/2014/main" id="{5EBCFFA1-9EF7-4F19-A687-2B6099690206}"/>
              </a:ext>
            </a:extLst>
          </p:cNvPr>
          <p:cNvSpPr txBox="1"/>
          <p:nvPr/>
        </p:nvSpPr>
        <p:spPr>
          <a:xfrm>
            <a:off x="291548" y="4180989"/>
            <a:ext cx="4903304" cy="954107"/>
          </a:xfrm>
          <a:prstGeom prst="rect">
            <a:avLst/>
          </a:prstGeom>
          <a:noFill/>
        </p:spPr>
        <p:txBody>
          <a:bodyPr wrap="square" rtlCol="0">
            <a:spAutoFit/>
          </a:bodyPr>
          <a:lstStyle/>
          <a:p>
            <a:r>
              <a:rPr lang="en-US" sz="2800" dirty="0">
                <a:latin typeface="+mj-lt"/>
              </a:rPr>
              <a:t>Goal: represent our watershed accurately using algorithms</a:t>
            </a:r>
          </a:p>
        </p:txBody>
      </p:sp>
      <p:pic>
        <p:nvPicPr>
          <p:cNvPr id="7" name="Picture 6">
            <a:extLst>
              <a:ext uri="{FF2B5EF4-FFF2-40B4-BE49-F238E27FC236}">
                <a16:creationId xmlns:a16="http://schemas.microsoft.com/office/drawing/2014/main" id="{D45D8EF9-ED73-4113-96B4-F6AF32CF770B}"/>
              </a:ext>
            </a:extLst>
          </p:cNvPr>
          <p:cNvPicPr>
            <a:picLocks noChangeAspect="1"/>
          </p:cNvPicPr>
          <p:nvPr/>
        </p:nvPicPr>
        <p:blipFill>
          <a:blip r:embed="rId4"/>
          <a:stretch>
            <a:fillRect/>
          </a:stretch>
        </p:blipFill>
        <p:spPr>
          <a:xfrm>
            <a:off x="291548" y="5715492"/>
            <a:ext cx="5171846" cy="777383"/>
          </a:xfrm>
          <a:prstGeom prst="rect">
            <a:avLst/>
          </a:prstGeom>
        </p:spPr>
      </p:pic>
    </p:spTree>
    <p:extLst>
      <p:ext uri="{BB962C8B-B14F-4D97-AF65-F5344CB8AC3E}">
        <p14:creationId xmlns:p14="http://schemas.microsoft.com/office/powerpoint/2010/main" val="3007630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3FE56-7C49-4743-BA14-33EE390E972B}"/>
              </a:ext>
            </a:extLst>
          </p:cNvPr>
          <p:cNvSpPr>
            <a:spLocks noGrp="1"/>
          </p:cNvSpPr>
          <p:nvPr>
            <p:ph type="title"/>
          </p:nvPr>
        </p:nvSpPr>
        <p:spPr/>
        <p:txBody>
          <a:bodyPr/>
          <a:lstStyle/>
          <a:p>
            <a:r>
              <a:rPr lang="en-US" dirty="0"/>
              <a:t>Hydrologic Modeling</a:t>
            </a:r>
          </a:p>
        </p:txBody>
      </p:sp>
      <p:sp>
        <p:nvSpPr>
          <p:cNvPr id="3" name="Content Placeholder 2">
            <a:extLst>
              <a:ext uri="{FF2B5EF4-FFF2-40B4-BE49-F238E27FC236}">
                <a16:creationId xmlns:a16="http://schemas.microsoft.com/office/drawing/2014/main" id="{98F29C1C-C2F8-4AF8-9667-4457B48691FB}"/>
              </a:ext>
            </a:extLst>
          </p:cNvPr>
          <p:cNvSpPr>
            <a:spLocks noGrp="1"/>
          </p:cNvSpPr>
          <p:nvPr>
            <p:ph idx="1"/>
          </p:nvPr>
        </p:nvSpPr>
        <p:spPr/>
        <p:txBody>
          <a:bodyPr/>
          <a:lstStyle/>
          <a:p>
            <a:r>
              <a:rPr lang="en-US" dirty="0"/>
              <a:t>Models contain approximations and simplifications</a:t>
            </a:r>
          </a:p>
          <a:p>
            <a:r>
              <a:rPr lang="en-US" dirty="0"/>
              <a:t>Simpler model → parameters represent more → more parameter uncertainty</a:t>
            </a:r>
          </a:p>
        </p:txBody>
      </p:sp>
      <p:pic>
        <p:nvPicPr>
          <p:cNvPr id="4" name="Picture 3">
            <a:extLst>
              <a:ext uri="{FF2B5EF4-FFF2-40B4-BE49-F238E27FC236}">
                <a16:creationId xmlns:a16="http://schemas.microsoft.com/office/drawing/2014/main" id="{AB2228B8-ACC6-4D5D-AB34-05A952CDA0F5}"/>
              </a:ext>
            </a:extLst>
          </p:cNvPr>
          <p:cNvPicPr>
            <a:picLocks noChangeAspect="1"/>
          </p:cNvPicPr>
          <p:nvPr/>
        </p:nvPicPr>
        <p:blipFill>
          <a:blip r:embed="rId3"/>
          <a:stretch>
            <a:fillRect/>
          </a:stretch>
        </p:blipFill>
        <p:spPr>
          <a:xfrm>
            <a:off x="9399809" y="3644347"/>
            <a:ext cx="2792191" cy="3213653"/>
          </a:xfrm>
          <a:prstGeom prst="rect">
            <a:avLst/>
          </a:prstGeom>
        </p:spPr>
      </p:pic>
      <p:pic>
        <p:nvPicPr>
          <p:cNvPr id="5" name="Picture 4">
            <a:extLst>
              <a:ext uri="{FF2B5EF4-FFF2-40B4-BE49-F238E27FC236}">
                <a16:creationId xmlns:a16="http://schemas.microsoft.com/office/drawing/2014/main" id="{7FBA5CBC-C9D8-405C-82DC-171B951B348B}"/>
              </a:ext>
            </a:extLst>
          </p:cNvPr>
          <p:cNvPicPr>
            <a:picLocks noChangeAspect="1"/>
          </p:cNvPicPr>
          <p:nvPr/>
        </p:nvPicPr>
        <p:blipFill>
          <a:blip r:embed="rId4"/>
          <a:stretch>
            <a:fillRect/>
          </a:stretch>
        </p:blipFill>
        <p:spPr>
          <a:xfrm>
            <a:off x="0" y="3644348"/>
            <a:ext cx="5683090" cy="3213652"/>
          </a:xfrm>
          <a:prstGeom prst="rect">
            <a:avLst/>
          </a:prstGeom>
        </p:spPr>
      </p:pic>
    </p:spTree>
    <p:extLst>
      <p:ext uri="{BB962C8B-B14F-4D97-AF65-F5344CB8AC3E}">
        <p14:creationId xmlns:p14="http://schemas.microsoft.com/office/powerpoint/2010/main" val="41847591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A3103-5A2B-4117-9BD9-44A216A4DC35}"/>
              </a:ext>
            </a:extLst>
          </p:cNvPr>
          <p:cNvSpPr>
            <a:spLocks noGrp="1"/>
          </p:cNvSpPr>
          <p:nvPr>
            <p:ph type="title"/>
          </p:nvPr>
        </p:nvSpPr>
        <p:spPr/>
        <p:txBody>
          <a:bodyPr/>
          <a:lstStyle/>
          <a:p>
            <a:r>
              <a:rPr lang="en-US" dirty="0"/>
              <a:t>What is Calibration?</a:t>
            </a:r>
          </a:p>
        </p:txBody>
      </p:sp>
      <p:sp>
        <p:nvSpPr>
          <p:cNvPr id="3" name="Content Placeholder 2">
            <a:extLst>
              <a:ext uri="{FF2B5EF4-FFF2-40B4-BE49-F238E27FC236}">
                <a16:creationId xmlns:a16="http://schemas.microsoft.com/office/drawing/2014/main" id="{CF81D8C1-62FC-4D2F-B869-499D3A449155}"/>
              </a:ext>
            </a:extLst>
          </p:cNvPr>
          <p:cNvSpPr>
            <a:spLocks noGrp="1"/>
          </p:cNvSpPr>
          <p:nvPr>
            <p:ph idx="1"/>
          </p:nvPr>
        </p:nvSpPr>
        <p:spPr>
          <a:xfrm>
            <a:off x="838201" y="1825625"/>
            <a:ext cx="5257800" cy="4351338"/>
          </a:xfrm>
        </p:spPr>
        <p:txBody>
          <a:bodyPr/>
          <a:lstStyle/>
          <a:p>
            <a:r>
              <a:rPr lang="en-US" dirty="0"/>
              <a:t>Adjustment of model parameters</a:t>
            </a:r>
          </a:p>
          <a:p>
            <a:r>
              <a:rPr lang="en-US" dirty="0"/>
              <a:t>Manual or automatic</a:t>
            </a:r>
          </a:p>
          <a:p>
            <a:r>
              <a:rPr lang="en-US" dirty="0"/>
              <a:t>Goal: match output with observed data</a:t>
            </a:r>
          </a:p>
        </p:txBody>
      </p:sp>
      <p:pic>
        <p:nvPicPr>
          <p:cNvPr id="4" name="Picture 3">
            <a:extLst>
              <a:ext uri="{FF2B5EF4-FFF2-40B4-BE49-F238E27FC236}">
                <a16:creationId xmlns:a16="http://schemas.microsoft.com/office/drawing/2014/main" id="{047C90C2-17FA-49CC-B1BE-A36BC76967BC}"/>
              </a:ext>
            </a:extLst>
          </p:cNvPr>
          <p:cNvPicPr>
            <a:picLocks noChangeAspect="1"/>
          </p:cNvPicPr>
          <p:nvPr/>
        </p:nvPicPr>
        <p:blipFill>
          <a:blip r:embed="rId3"/>
          <a:stretch>
            <a:fillRect/>
          </a:stretch>
        </p:blipFill>
        <p:spPr>
          <a:xfrm>
            <a:off x="6096001" y="1592899"/>
            <a:ext cx="6096000" cy="5265101"/>
          </a:xfrm>
          <a:prstGeom prst="rect">
            <a:avLst/>
          </a:prstGeom>
        </p:spPr>
      </p:pic>
    </p:spTree>
    <p:extLst>
      <p:ext uri="{BB962C8B-B14F-4D97-AF65-F5344CB8AC3E}">
        <p14:creationId xmlns:p14="http://schemas.microsoft.com/office/powerpoint/2010/main" val="2545677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10083-3ACD-49F5-B10F-E086645F8F55}"/>
              </a:ext>
            </a:extLst>
          </p:cNvPr>
          <p:cNvSpPr>
            <a:spLocks noGrp="1"/>
          </p:cNvSpPr>
          <p:nvPr>
            <p:ph type="title"/>
          </p:nvPr>
        </p:nvSpPr>
        <p:spPr/>
        <p:txBody>
          <a:bodyPr/>
          <a:lstStyle/>
          <a:p>
            <a:r>
              <a:rPr lang="en-US" dirty="0"/>
              <a:t>Why Calibrate?</a:t>
            </a:r>
          </a:p>
        </p:txBody>
      </p:sp>
      <p:sp>
        <p:nvSpPr>
          <p:cNvPr id="3" name="Content Placeholder 2">
            <a:extLst>
              <a:ext uri="{FF2B5EF4-FFF2-40B4-BE49-F238E27FC236}">
                <a16:creationId xmlns:a16="http://schemas.microsoft.com/office/drawing/2014/main" id="{6881E94B-C08B-43C6-939C-C01BF5521F82}"/>
              </a:ext>
            </a:extLst>
          </p:cNvPr>
          <p:cNvSpPr>
            <a:spLocks noGrp="1"/>
          </p:cNvSpPr>
          <p:nvPr>
            <p:ph idx="1"/>
          </p:nvPr>
        </p:nvSpPr>
        <p:spPr>
          <a:xfrm>
            <a:off x="838200" y="1825625"/>
            <a:ext cx="10515600" cy="1937989"/>
          </a:xfrm>
        </p:spPr>
        <p:txBody>
          <a:bodyPr/>
          <a:lstStyle/>
          <a:p>
            <a:r>
              <a:rPr lang="en-US" dirty="0"/>
              <a:t>Uncertainty abounds</a:t>
            </a:r>
          </a:p>
          <a:p>
            <a:r>
              <a:rPr lang="en-US" dirty="0"/>
              <a:t>Models are simplifications</a:t>
            </a:r>
          </a:p>
          <a:p>
            <a:r>
              <a:rPr lang="en-US" dirty="0"/>
              <a:t>Initial estimates are only estimates</a:t>
            </a:r>
          </a:p>
        </p:txBody>
      </p:sp>
      <p:sp>
        <p:nvSpPr>
          <p:cNvPr id="4" name="Rectangle 3">
            <a:extLst>
              <a:ext uri="{FF2B5EF4-FFF2-40B4-BE49-F238E27FC236}">
                <a16:creationId xmlns:a16="http://schemas.microsoft.com/office/drawing/2014/main" id="{00C27084-184C-4EE2-ACCF-8F658C6E348B}"/>
              </a:ext>
            </a:extLst>
          </p:cNvPr>
          <p:cNvSpPr/>
          <p:nvPr/>
        </p:nvSpPr>
        <p:spPr>
          <a:xfrm>
            <a:off x="477078"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Boundary Conditions</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7" name="Rectangle 6">
            <a:extLst>
              <a:ext uri="{FF2B5EF4-FFF2-40B4-BE49-F238E27FC236}">
                <a16:creationId xmlns:a16="http://schemas.microsoft.com/office/drawing/2014/main" id="{6F8D5A77-793B-4BFD-8D90-E9908D68EAC2}"/>
              </a:ext>
            </a:extLst>
          </p:cNvPr>
          <p:cNvSpPr/>
          <p:nvPr/>
        </p:nvSpPr>
        <p:spPr>
          <a:xfrm>
            <a:off x="4953000"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Hydrologic Model</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8" name="Rectangle 7">
            <a:extLst>
              <a:ext uri="{FF2B5EF4-FFF2-40B4-BE49-F238E27FC236}">
                <a16:creationId xmlns:a16="http://schemas.microsoft.com/office/drawing/2014/main" id="{758FB376-EBF5-4B48-AD3B-49B02A14280A}"/>
              </a:ext>
            </a:extLst>
          </p:cNvPr>
          <p:cNvSpPr/>
          <p:nvPr/>
        </p:nvSpPr>
        <p:spPr>
          <a:xfrm>
            <a:off x="9428922"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Observed Data</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cxnSp>
        <p:nvCxnSpPr>
          <p:cNvPr id="10" name="Straight Arrow Connector 9">
            <a:extLst>
              <a:ext uri="{FF2B5EF4-FFF2-40B4-BE49-F238E27FC236}">
                <a16:creationId xmlns:a16="http://schemas.microsoft.com/office/drawing/2014/main" id="{A2CE1B30-6C01-4223-972D-8685B4B18463}"/>
              </a:ext>
            </a:extLst>
          </p:cNvPr>
          <p:cNvCxnSpPr>
            <a:cxnSpLocks/>
            <a:stCxn id="4" idx="3"/>
            <a:endCxn id="7" idx="1"/>
          </p:cNvCxnSpPr>
          <p:nvPr/>
        </p:nvCxnSpPr>
        <p:spPr>
          <a:xfrm>
            <a:off x="2763078"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12A3045-8EA9-4168-8470-CEB833F6AC20}"/>
              </a:ext>
            </a:extLst>
          </p:cNvPr>
          <p:cNvCxnSpPr>
            <a:cxnSpLocks/>
            <a:stCxn id="7" idx="3"/>
            <a:endCxn id="8" idx="1"/>
          </p:cNvCxnSpPr>
          <p:nvPr/>
        </p:nvCxnSpPr>
        <p:spPr>
          <a:xfrm>
            <a:off x="7239000"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CDBC71E1-104B-49D0-8AB2-718986E51A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2878" y="5578475"/>
            <a:ext cx="914400" cy="914400"/>
          </a:xfrm>
          <a:prstGeom prst="rect">
            <a:avLst/>
          </a:prstGeom>
        </p:spPr>
      </p:pic>
      <p:pic>
        <p:nvPicPr>
          <p:cNvPr id="17" name="Picture 16">
            <a:extLst>
              <a:ext uri="{FF2B5EF4-FFF2-40B4-BE49-F238E27FC236}">
                <a16:creationId xmlns:a16="http://schemas.microsoft.com/office/drawing/2014/main" id="{41461AC6-6F6C-4254-887D-EEC7258DF3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14722" y="5580149"/>
            <a:ext cx="914400" cy="914400"/>
          </a:xfrm>
          <a:prstGeom prst="rect">
            <a:avLst/>
          </a:prstGeom>
        </p:spPr>
      </p:pic>
      <p:pic>
        <p:nvPicPr>
          <p:cNvPr id="19" name="Picture 18">
            <a:extLst>
              <a:ext uri="{FF2B5EF4-FFF2-40B4-BE49-F238E27FC236}">
                <a16:creationId xmlns:a16="http://schemas.microsoft.com/office/drawing/2014/main" id="{9C64D5C2-9271-46D3-AE1D-A2B53DB57B50}"/>
              </a:ext>
            </a:extLst>
          </p:cNvPr>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638800" y="5578475"/>
            <a:ext cx="914400" cy="914400"/>
          </a:xfrm>
          <a:prstGeom prst="rect">
            <a:avLst/>
          </a:prstGeom>
        </p:spPr>
      </p:pic>
    </p:spTree>
    <p:extLst>
      <p:ext uri="{BB962C8B-B14F-4D97-AF65-F5344CB8AC3E}">
        <p14:creationId xmlns:p14="http://schemas.microsoft.com/office/powerpoint/2010/main" val="2524301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DF556-BF32-429B-B0F5-E0FB61AF5394}"/>
              </a:ext>
            </a:extLst>
          </p:cNvPr>
          <p:cNvSpPr>
            <a:spLocks noGrp="1"/>
          </p:cNvSpPr>
          <p:nvPr>
            <p:ph type="title"/>
          </p:nvPr>
        </p:nvSpPr>
        <p:spPr/>
        <p:txBody>
          <a:bodyPr/>
          <a:lstStyle/>
          <a:p>
            <a:r>
              <a:rPr lang="en-US" dirty="0"/>
              <a:t>Observed Data</a:t>
            </a:r>
          </a:p>
        </p:txBody>
      </p:sp>
      <p:sp>
        <p:nvSpPr>
          <p:cNvPr id="3" name="Content Placeholder 2">
            <a:extLst>
              <a:ext uri="{FF2B5EF4-FFF2-40B4-BE49-F238E27FC236}">
                <a16:creationId xmlns:a16="http://schemas.microsoft.com/office/drawing/2014/main" id="{33E85957-01FF-4F55-B8F9-E8A54EE1FCEA}"/>
              </a:ext>
            </a:extLst>
          </p:cNvPr>
          <p:cNvSpPr>
            <a:spLocks noGrp="1"/>
          </p:cNvSpPr>
          <p:nvPr>
            <p:ph idx="1"/>
          </p:nvPr>
        </p:nvSpPr>
        <p:spPr/>
        <p:txBody>
          <a:bodyPr/>
          <a:lstStyle/>
          <a:p>
            <a:r>
              <a:rPr lang="en-US" dirty="0"/>
              <a:t>Observed data are necessary for calibration</a:t>
            </a:r>
          </a:p>
          <a:p>
            <a:endParaRPr lang="en-US" dirty="0"/>
          </a:p>
          <a:p>
            <a:r>
              <a:rPr lang="en-US" dirty="0"/>
              <a:t>USGS stream gages</a:t>
            </a:r>
          </a:p>
          <a:p>
            <a:r>
              <a:rPr lang="en-US" dirty="0"/>
              <a:t>Snow observations or models</a:t>
            </a:r>
          </a:p>
          <a:p>
            <a:r>
              <a:rPr lang="en-US" dirty="0"/>
              <a:t>Evaporation data</a:t>
            </a:r>
          </a:p>
        </p:txBody>
      </p:sp>
      <p:pic>
        <p:nvPicPr>
          <p:cNvPr id="4" name="Picture 3">
            <a:extLst>
              <a:ext uri="{FF2B5EF4-FFF2-40B4-BE49-F238E27FC236}">
                <a16:creationId xmlns:a16="http://schemas.microsoft.com/office/drawing/2014/main" id="{0F8125A9-951F-461C-891D-9A579A4C9606}"/>
              </a:ext>
            </a:extLst>
          </p:cNvPr>
          <p:cNvPicPr>
            <a:picLocks noChangeAspect="1"/>
          </p:cNvPicPr>
          <p:nvPr/>
        </p:nvPicPr>
        <p:blipFill>
          <a:blip r:embed="rId3"/>
          <a:stretch>
            <a:fillRect/>
          </a:stretch>
        </p:blipFill>
        <p:spPr>
          <a:xfrm>
            <a:off x="8953500" y="2533650"/>
            <a:ext cx="3238500" cy="4324350"/>
          </a:xfrm>
          <a:prstGeom prst="rect">
            <a:avLst/>
          </a:prstGeom>
        </p:spPr>
      </p:pic>
    </p:spTree>
    <p:extLst>
      <p:ext uri="{BB962C8B-B14F-4D97-AF65-F5344CB8AC3E}">
        <p14:creationId xmlns:p14="http://schemas.microsoft.com/office/powerpoint/2010/main" val="4022640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51490-7C86-4141-8513-DC4E541B00CF}"/>
              </a:ext>
            </a:extLst>
          </p:cNvPr>
          <p:cNvSpPr>
            <a:spLocks noGrp="1"/>
          </p:cNvSpPr>
          <p:nvPr>
            <p:ph type="title"/>
          </p:nvPr>
        </p:nvSpPr>
        <p:spPr/>
        <p:txBody>
          <a:bodyPr/>
          <a:lstStyle/>
          <a:p>
            <a:r>
              <a:rPr lang="en-US" dirty="0"/>
              <a:t>HMS Calibration</a:t>
            </a:r>
          </a:p>
        </p:txBody>
      </p:sp>
      <p:sp>
        <p:nvSpPr>
          <p:cNvPr id="3" name="Content Placeholder 2">
            <a:extLst>
              <a:ext uri="{FF2B5EF4-FFF2-40B4-BE49-F238E27FC236}">
                <a16:creationId xmlns:a16="http://schemas.microsoft.com/office/drawing/2014/main" id="{47588693-630C-45B9-B10A-790336396B9A}"/>
              </a:ext>
            </a:extLst>
          </p:cNvPr>
          <p:cNvSpPr>
            <a:spLocks noGrp="1"/>
          </p:cNvSpPr>
          <p:nvPr>
            <p:ph idx="1"/>
          </p:nvPr>
        </p:nvSpPr>
        <p:spPr/>
        <p:txBody>
          <a:bodyPr/>
          <a:lstStyle/>
          <a:p>
            <a:r>
              <a:rPr lang="en-US" dirty="0"/>
              <a:t>Basin model parameters</a:t>
            </a:r>
          </a:p>
          <a:p>
            <a:pPr lvl="1"/>
            <a:r>
              <a:rPr lang="en-US" dirty="0"/>
              <a:t>Subbasins</a:t>
            </a:r>
          </a:p>
          <a:p>
            <a:pPr lvl="1"/>
            <a:r>
              <a:rPr lang="en-US" dirty="0"/>
              <a:t>Reaches</a:t>
            </a:r>
          </a:p>
          <a:p>
            <a:pPr lvl="1"/>
            <a:r>
              <a:rPr lang="en-US" dirty="0"/>
              <a:t>Reservoirs/diversions</a:t>
            </a:r>
          </a:p>
          <a:p>
            <a:endParaRPr lang="en-US" dirty="0"/>
          </a:p>
          <a:p>
            <a:r>
              <a:rPr lang="en-US" dirty="0"/>
              <a:t>Met model parameters</a:t>
            </a:r>
          </a:p>
          <a:p>
            <a:pPr lvl="1"/>
            <a:r>
              <a:rPr lang="en-US" dirty="0"/>
              <a:t>Snowmelt</a:t>
            </a:r>
          </a:p>
          <a:p>
            <a:pPr lvl="1"/>
            <a:r>
              <a:rPr lang="en-US" dirty="0"/>
              <a:t>ET</a:t>
            </a:r>
          </a:p>
        </p:txBody>
      </p:sp>
      <p:pic>
        <p:nvPicPr>
          <p:cNvPr id="4" name="Picture 3">
            <a:extLst>
              <a:ext uri="{FF2B5EF4-FFF2-40B4-BE49-F238E27FC236}">
                <a16:creationId xmlns:a16="http://schemas.microsoft.com/office/drawing/2014/main" id="{3946981A-9BCE-44A5-AA4A-C6D2A28A0A97}"/>
              </a:ext>
            </a:extLst>
          </p:cNvPr>
          <p:cNvPicPr>
            <a:picLocks noChangeAspect="1"/>
          </p:cNvPicPr>
          <p:nvPr/>
        </p:nvPicPr>
        <p:blipFill>
          <a:blip r:embed="rId3"/>
          <a:stretch>
            <a:fillRect/>
          </a:stretch>
        </p:blipFill>
        <p:spPr>
          <a:xfrm>
            <a:off x="6388867" y="2103575"/>
            <a:ext cx="4964933" cy="2667208"/>
          </a:xfrm>
          <a:prstGeom prst="rect">
            <a:avLst/>
          </a:prstGeom>
        </p:spPr>
      </p:pic>
    </p:spTree>
    <p:extLst>
      <p:ext uri="{BB962C8B-B14F-4D97-AF65-F5344CB8AC3E}">
        <p14:creationId xmlns:p14="http://schemas.microsoft.com/office/powerpoint/2010/main" val="2104317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9119-CFBC-4171-A70F-F2FD34861FF2}"/>
              </a:ext>
            </a:extLst>
          </p:cNvPr>
          <p:cNvSpPr>
            <a:spLocks noGrp="1"/>
          </p:cNvSpPr>
          <p:nvPr>
            <p:ph type="title"/>
          </p:nvPr>
        </p:nvSpPr>
        <p:spPr/>
        <p:txBody>
          <a:bodyPr/>
          <a:lstStyle/>
          <a:p>
            <a:r>
              <a:rPr lang="en-US" dirty="0"/>
              <a:t>Model Parameters</a:t>
            </a:r>
          </a:p>
        </p:txBody>
      </p:sp>
      <p:sp>
        <p:nvSpPr>
          <p:cNvPr id="3" name="Content Placeholder 2">
            <a:extLst>
              <a:ext uri="{FF2B5EF4-FFF2-40B4-BE49-F238E27FC236}">
                <a16:creationId xmlns:a16="http://schemas.microsoft.com/office/drawing/2014/main" id="{2CADA425-C7C5-4346-BAC9-CD7CE6B16A78}"/>
              </a:ext>
            </a:extLst>
          </p:cNvPr>
          <p:cNvSpPr>
            <a:spLocks noGrp="1"/>
          </p:cNvSpPr>
          <p:nvPr>
            <p:ph idx="1"/>
          </p:nvPr>
        </p:nvSpPr>
        <p:spPr>
          <a:xfrm>
            <a:off x="838200" y="1825625"/>
            <a:ext cx="10515600" cy="1194301"/>
          </a:xfrm>
        </p:spPr>
        <p:txBody>
          <a:bodyPr/>
          <a:lstStyle/>
          <a:p>
            <a:r>
              <a:rPr lang="en-US" dirty="0"/>
              <a:t>Any numeric value or functional relationship that controls model behavior</a:t>
            </a:r>
          </a:p>
        </p:txBody>
      </p:sp>
      <p:pic>
        <p:nvPicPr>
          <p:cNvPr id="4" name="Picture 3">
            <a:extLst>
              <a:ext uri="{FF2B5EF4-FFF2-40B4-BE49-F238E27FC236}">
                <a16:creationId xmlns:a16="http://schemas.microsoft.com/office/drawing/2014/main" id="{FDA627E8-6468-481C-981B-73F21A8E8F57}"/>
              </a:ext>
            </a:extLst>
          </p:cNvPr>
          <p:cNvPicPr>
            <a:picLocks noChangeAspect="1"/>
          </p:cNvPicPr>
          <p:nvPr/>
        </p:nvPicPr>
        <p:blipFill>
          <a:blip r:embed="rId3"/>
          <a:stretch>
            <a:fillRect/>
          </a:stretch>
        </p:blipFill>
        <p:spPr>
          <a:xfrm>
            <a:off x="285062" y="3867834"/>
            <a:ext cx="5990407" cy="1633748"/>
          </a:xfrm>
          <a:prstGeom prst="rect">
            <a:avLst/>
          </a:prstGeom>
        </p:spPr>
      </p:pic>
      <p:pic>
        <p:nvPicPr>
          <p:cNvPr id="5" name="Picture 4">
            <a:extLst>
              <a:ext uri="{FF2B5EF4-FFF2-40B4-BE49-F238E27FC236}">
                <a16:creationId xmlns:a16="http://schemas.microsoft.com/office/drawing/2014/main" id="{5CB713B2-9E57-40CA-8CE3-FD7251D9BCC6}"/>
              </a:ext>
            </a:extLst>
          </p:cNvPr>
          <p:cNvPicPr>
            <a:picLocks noChangeAspect="1"/>
          </p:cNvPicPr>
          <p:nvPr/>
        </p:nvPicPr>
        <p:blipFill>
          <a:blip r:embed="rId4"/>
          <a:stretch>
            <a:fillRect/>
          </a:stretch>
        </p:blipFill>
        <p:spPr>
          <a:xfrm>
            <a:off x="6974619" y="2651375"/>
            <a:ext cx="5028571" cy="4066667"/>
          </a:xfrm>
          <a:prstGeom prst="rect">
            <a:avLst/>
          </a:prstGeom>
        </p:spPr>
      </p:pic>
    </p:spTree>
    <p:extLst>
      <p:ext uri="{BB962C8B-B14F-4D97-AF65-F5344CB8AC3E}">
        <p14:creationId xmlns:p14="http://schemas.microsoft.com/office/powerpoint/2010/main" val="1442860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F3835-44AF-426F-A1C6-8E772CEA1CCF}"/>
              </a:ext>
            </a:extLst>
          </p:cNvPr>
          <p:cNvSpPr>
            <a:spLocks noGrp="1"/>
          </p:cNvSpPr>
          <p:nvPr>
            <p:ph type="title"/>
          </p:nvPr>
        </p:nvSpPr>
        <p:spPr/>
        <p:txBody>
          <a:bodyPr/>
          <a:lstStyle/>
          <a:p>
            <a:r>
              <a:rPr lang="en-US" dirty="0"/>
              <a:t>Calibration Process</a:t>
            </a:r>
          </a:p>
        </p:txBody>
      </p:sp>
      <p:sp>
        <p:nvSpPr>
          <p:cNvPr id="3" name="Content Placeholder 2">
            <a:extLst>
              <a:ext uri="{FF2B5EF4-FFF2-40B4-BE49-F238E27FC236}">
                <a16:creationId xmlns:a16="http://schemas.microsoft.com/office/drawing/2014/main" id="{5D8558E0-3DCB-48CB-855A-EFCA2C0CB8B6}"/>
              </a:ext>
            </a:extLst>
          </p:cNvPr>
          <p:cNvSpPr>
            <a:spLocks noGrp="1"/>
          </p:cNvSpPr>
          <p:nvPr>
            <p:ph idx="1"/>
          </p:nvPr>
        </p:nvSpPr>
        <p:spPr/>
        <p:txBody>
          <a:bodyPr/>
          <a:lstStyle/>
          <a:p>
            <a:pPr marL="514350" indent="-514350">
              <a:buFont typeface="+mj-lt"/>
              <a:buAutoNum type="arabicPeriod"/>
            </a:pPr>
            <a:r>
              <a:rPr lang="en-US" dirty="0"/>
              <a:t>Initial parameter estimates</a:t>
            </a:r>
          </a:p>
          <a:p>
            <a:pPr marL="514350" indent="-514350">
              <a:buFont typeface="+mj-lt"/>
              <a:buAutoNum type="arabicPeriod"/>
            </a:pPr>
            <a:r>
              <a:rPr lang="en-US" dirty="0"/>
              <a:t>Adjustment of parameters</a:t>
            </a:r>
          </a:p>
          <a:p>
            <a:pPr marL="514350" indent="-514350">
              <a:buFont typeface="+mj-lt"/>
              <a:buAutoNum type="arabicPeriod"/>
            </a:pPr>
            <a:r>
              <a:rPr lang="en-US" dirty="0"/>
              <a:t>Assessment of agreement</a:t>
            </a:r>
          </a:p>
          <a:p>
            <a:pPr marL="514350" indent="-514350">
              <a:buFont typeface="+mj-lt"/>
              <a:buAutoNum type="arabicPeriod"/>
            </a:pPr>
            <a:r>
              <a:rPr lang="en-US" dirty="0"/>
              <a:t>Validation</a:t>
            </a:r>
          </a:p>
        </p:txBody>
      </p:sp>
      <p:sp>
        <p:nvSpPr>
          <p:cNvPr id="4" name="Arc 3">
            <a:extLst>
              <a:ext uri="{FF2B5EF4-FFF2-40B4-BE49-F238E27FC236}">
                <a16:creationId xmlns:a16="http://schemas.microsoft.com/office/drawing/2014/main" id="{3FC5BC11-B1E9-45F7-B98E-ABA55CCE50D9}"/>
              </a:ext>
            </a:extLst>
          </p:cNvPr>
          <p:cNvSpPr/>
          <p:nvPr/>
        </p:nvSpPr>
        <p:spPr>
          <a:xfrm>
            <a:off x="5061285" y="2502567"/>
            <a:ext cx="1007165" cy="709863"/>
          </a:xfrm>
          <a:prstGeom prst="arc">
            <a:avLst>
              <a:gd name="adj1" fmla="val 16200000"/>
              <a:gd name="adj2" fmla="val 526784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72E77DBF-58E1-4AF0-B9A4-1FA01A397A02}"/>
              </a:ext>
            </a:extLst>
          </p:cNvPr>
          <p:cNvSpPr txBox="1"/>
          <p:nvPr/>
        </p:nvSpPr>
        <p:spPr>
          <a:xfrm>
            <a:off x="6232359" y="2534332"/>
            <a:ext cx="2286000" cy="646331"/>
          </a:xfrm>
          <a:prstGeom prst="rect">
            <a:avLst/>
          </a:prstGeom>
          <a:noFill/>
        </p:spPr>
        <p:txBody>
          <a:bodyPr wrap="square" rtlCol="0">
            <a:spAutoFit/>
          </a:bodyPr>
          <a:lstStyle/>
          <a:p>
            <a:r>
              <a:rPr lang="en-US" sz="3600" b="1" dirty="0">
                <a:solidFill>
                  <a:srgbClr val="C00000"/>
                </a:solidFill>
                <a:effectLst>
                  <a:outerShdw blurRad="38100" dist="38100" dir="2700000" algn="tl">
                    <a:srgbClr val="000000">
                      <a:alpha val="43137"/>
                    </a:srgbClr>
                  </a:outerShdw>
                </a:effectLst>
                <a:latin typeface="Consolas" panose="020B0609020204030204" pitchFamily="49" charset="0"/>
              </a:rPr>
              <a:t>Iterate</a:t>
            </a:r>
          </a:p>
        </p:txBody>
      </p:sp>
    </p:spTree>
    <p:extLst>
      <p:ext uri="{BB962C8B-B14F-4D97-AF65-F5344CB8AC3E}">
        <p14:creationId xmlns:p14="http://schemas.microsoft.com/office/powerpoint/2010/main" val="3899912284"/>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2575</Words>
  <Application>Microsoft Office PowerPoint</Application>
  <PresentationFormat>Widescreen</PresentationFormat>
  <Paragraphs>170</Paragraphs>
  <Slides>15</Slides>
  <Notes>15</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15</vt:i4>
      </vt:variant>
    </vt:vector>
  </HeadingPairs>
  <TitlesOfParts>
    <vt:vector size="26" baseType="lpstr">
      <vt:lpstr>Arial</vt:lpstr>
      <vt:lpstr>Calibri</vt:lpstr>
      <vt:lpstr>Calibri Light</vt:lpstr>
      <vt:lpstr>Cambria Math</vt:lpstr>
      <vt:lpstr>Consolas</vt:lpstr>
      <vt:lpstr>Wingdings</vt:lpstr>
      <vt:lpstr>Wingdings 3</vt:lpstr>
      <vt:lpstr>USACE_FY15</vt:lpstr>
      <vt:lpstr>Custom Design</vt:lpstr>
      <vt:lpstr>1_Custom Design</vt:lpstr>
      <vt:lpstr>Office Theme</vt:lpstr>
      <vt:lpstr>HEC-HMS Calibration: Theory </vt:lpstr>
      <vt:lpstr>Hydrologic Modeling</vt:lpstr>
      <vt:lpstr>Hydrologic Modeling</vt:lpstr>
      <vt:lpstr>What is Calibration?</vt:lpstr>
      <vt:lpstr>Why Calibrate?</vt:lpstr>
      <vt:lpstr>Observed Data</vt:lpstr>
      <vt:lpstr>HMS Calibration</vt:lpstr>
      <vt:lpstr>Model Parameters</vt:lpstr>
      <vt:lpstr>Calibration Process</vt:lpstr>
      <vt:lpstr>Initial Parameter Estimates</vt:lpstr>
      <vt:lpstr>Parameter Regression</vt:lpstr>
      <vt:lpstr>Adjustment of Parameters</vt:lpstr>
      <vt:lpstr>Assessment of Agreement</vt:lpstr>
      <vt:lpstr>Validation</vt:lpstr>
      <vt:lpstr>HEC-HMS Calibration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HEC-HMS Calibration: Theory </dc:title>
  <dc:creator>Karlovits, Gregory S CIV USARMY CEIWR-HEC (US)</dc:creator>
  <cp:lastModifiedBy>Karlovits, Gregory S CIV USARMY CEIWR-HEC (US)</cp:lastModifiedBy>
  <cp:revision>11</cp:revision>
  <dcterms:created xsi:type="dcterms:W3CDTF">2021-01-06T13:53:03Z</dcterms:created>
  <dcterms:modified xsi:type="dcterms:W3CDTF">2021-01-12T14:44:25Z</dcterms:modified>
</cp:coreProperties>
</file>