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24" r:id="rId4"/>
  </p:sldMasterIdLst>
  <p:notesMasterIdLst>
    <p:notesMasterId r:id="rId25"/>
  </p:notesMasterIdLst>
  <p:handoutMasterIdLst>
    <p:handoutMasterId r:id="rId26"/>
  </p:handoutMasterIdLst>
  <p:sldIdLst>
    <p:sldId id="362" r:id="rId5"/>
    <p:sldId id="341" r:id="rId6"/>
    <p:sldId id="333" r:id="rId7"/>
    <p:sldId id="356" r:id="rId8"/>
    <p:sldId id="352" r:id="rId9"/>
    <p:sldId id="363" r:id="rId10"/>
    <p:sldId id="364" r:id="rId11"/>
    <p:sldId id="365" r:id="rId12"/>
    <p:sldId id="353" r:id="rId13"/>
    <p:sldId id="355" r:id="rId14"/>
    <p:sldId id="342" r:id="rId15"/>
    <p:sldId id="334" r:id="rId16"/>
    <p:sldId id="367" r:id="rId17"/>
    <p:sldId id="336" r:id="rId18"/>
    <p:sldId id="337" r:id="rId19"/>
    <p:sldId id="338" r:id="rId20"/>
    <p:sldId id="339" r:id="rId21"/>
    <p:sldId id="366" r:id="rId22"/>
    <p:sldId id="343" r:id="rId23"/>
    <p:sldId id="368" r:id="rId24"/>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61AA48-59EE-4BF7-864D-5C679691F4FD}">
          <p14:sldIdLst>
            <p14:sldId id="362"/>
            <p14:sldId id="341"/>
            <p14:sldId id="333"/>
            <p14:sldId id="356"/>
            <p14:sldId id="352"/>
            <p14:sldId id="363"/>
            <p14:sldId id="364"/>
            <p14:sldId id="365"/>
            <p14:sldId id="353"/>
            <p14:sldId id="355"/>
            <p14:sldId id="342"/>
            <p14:sldId id="334"/>
            <p14:sldId id="367"/>
            <p14:sldId id="336"/>
            <p14:sldId id="337"/>
            <p14:sldId id="338"/>
            <p14:sldId id="339"/>
            <p14:sldId id="366"/>
            <p14:sldId id="343"/>
            <p14:sldId id="36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60" autoAdjust="0"/>
    <p:restoredTop sz="71572" autoAdjust="0"/>
  </p:normalViewPr>
  <p:slideViewPr>
    <p:cSldViewPr snapToGrid="0">
      <p:cViewPr varScale="1">
        <p:scale>
          <a:sx n="67" d="100"/>
          <a:sy n="67" d="100"/>
        </p:scale>
        <p:origin x="1790" y="5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9" d="100"/>
          <a:sy n="119" d="100"/>
        </p:scale>
        <p:origin x="489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F12DBC19-9386-4735-982C-A951C67C6E9A}" type="datetimeFigureOut">
              <a:rPr lang="en-US" smtClean="0"/>
              <a:t>1/20/2021</a:t>
            </a:fld>
            <a:endParaRPr lang="en-US"/>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r>
              <a:rPr lang="en-US"/>
              <a:t>L - 1.5/369/Fleming</a:t>
            </a:r>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5131623C-2997-46D1-8F4C-B68E2F833646}" type="slidenum">
              <a:rPr lang="en-US" smtClean="0"/>
              <a:t>‹#›</a:t>
            </a:fld>
            <a:endParaRPr lang="en-US"/>
          </a:p>
        </p:txBody>
      </p:sp>
    </p:spTree>
    <p:extLst>
      <p:ext uri="{BB962C8B-B14F-4D97-AF65-F5344CB8AC3E}">
        <p14:creationId xmlns:p14="http://schemas.microsoft.com/office/powerpoint/2010/main" val="231683459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fld id="{D3A0D35E-CA77-405F-A37E-D4616A7E426C}" type="datetimeFigureOut">
              <a:rPr lang="en-US" smtClean="0"/>
              <a:t>1/20/2021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16E1912A-B902-460F-99AC-A8ECA3C8CF43}" type="slidenum">
              <a:rPr lang="en-US" smtClean="0"/>
              <a:t>‹#›</a:t>
            </a:fld>
            <a:endParaRPr lang="en-US"/>
          </a:p>
        </p:txBody>
      </p:sp>
    </p:spTree>
    <p:extLst>
      <p:ext uri="{BB962C8B-B14F-4D97-AF65-F5344CB8AC3E}">
        <p14:creationId xmlns:p14="http://schemas.microsoft.com/office/powerpoint/2010/main" val="302666679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a:t>
            </a:fld>
            <a:endParaRPr lang="en-US"/>
          </a:p>
        </p:txBody>
      </p:sp>
    </p:spTree>
    <p:extLst>
      <p:ext uri="{BB962C8B-B14F-4D97-AF65-F5344CB8AC3E}">
        <p14:creationId xmlns:p14="http://schemas.microsoft.com/office/powerpoint/2010/main" val="1769296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Evapotranspiration (ET) and Snowmelt Parameters can also be applied within HMS. </a:t>
            </a:r>
          </a:p>
          <a:p>
            <a:r>
              <a:rPr lang="en-US" dirty="0"/>
              <a:t>ET accounts for water vaporization &amp; plant absorption—initial ET values can be derived from Evaporation Data found on the NCDC website. ET estimates are also often included in USACE Water Control Manuals or reports on other local studies.</a:t>
            </a:r>
          </a:p>
          <a:p>
            <a:endParaRPr lang="en-US" dirty="0"/>
          </a:p>
          <a:p>
            <a:r>
              <a:rPr lang="en-US" dirty="0"/>
              <a:t>Snowmelt parameters include temperature, Snow and Melt components. Snowmelt data sources include SNODAS—which is national snow modeling output or SNOTEL which includes direct snow measurements and is widely available in the Western US.</a:t>
            </a:r>
          </a:p>
          <a:p>
            <a:endParaRPr lang="en-US" dirty="0"/>
          </a:p>
          <a:p>
            <a:r>
              <a:rPr lang="en-US" dirty="0"/>
              <a:t>Both the ET &amp; Snowmelt components can be calibrated independently from the runoff/streamflow </a:t>
            </a:r>
            <a:r>
              <a:rPr lang="en-US"/>
              <a:t>calibration within HMS. </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1406777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Now that you’ve developed initial parameters for your model--It’s very helpful to set </a:t>
            </a:r>
            <a:r>
              <a:rPr lang="en-US" b="1" i="0" baseline="0" dirty="0"/>
              <a:t>goals </a:t>
            </a:r>
            <a:r>
              <a:rPr lang="en-US" b="0" i="0" baseline="0" dirty="0"/>
              <a:t>when calibrating an HMS model. Calibration goals might include:</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i="0" baseline="0" dirty="0"/>
              <a:t>-Quantitative goodness-of-fit goals—using statistics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i="0" baseline="0" dirty="0"/>
              <a:t>and goals for how important it is to capture the timing, volume and magnitude of the calibration events.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0" i="0" baseline="0" dirty="0"/>
              <a:t>Examples of goals are included in the next few slides, but goals should be determined based on the objectives of the HMS project.</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3424953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Statistics used for model evaluation:</a:t>
            </a:r>
          </a:p>
          <a:p>
            <a:pPr lvl="1"/>
            <a:r>
              <a:rPr lang="en-US" i="1" dirty="0"/>
              <a:t>Coefficient of Determination (R</a:t>
            </a:r>
            <a:r>
              <a:rPr lang="en-US" i="1" baseline="30000" dirty="0"/>
              <a:t>2</a:t>
            </a:r>
            <a:r>
              <a:rPr lang="en-US" i="1" dirty="0"/>
              <a:t>)</a:t>
            </a:r>
          </a:p>
          <a:p>
            <a:pPr lvl="1"/>
            <a:r>
              <a:rPr lang="en-US" i="1" dirty="0"/>
              <a:t>Nash-Sutcliffe Efficiency (NSE)</a:t>
            </a:r>
          </a:p>
          <a:p>
            <a:pPr lvl="1"/>
            <a:r>
              <a:rPr lang="en-US" i="1" dirty="0"/>
              <a:t>Root Mean Square Error (RSR)</a:t>
            </a:r>
          </a:p>
          <a:p>
            <a:pPr lvl="1"/>
            <a:r>
              <a:rPr lang="en-US" i="1" dirty="0"/>
              <a:t>Percent Bias (PBIAS)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Instead</a:t>
            </a:r>
            <a:r>
              <a:rPr lang="en-US" baseline="0" dirty="0"/>
              <a:t> of simply using the “eyeball test” to visually look at whether or not model results match observed data, it is helpful to set </a:t>
            </a:r>
            <a:r>
              <a:rPr lang="en-US" i="1" baseline="0" dirty="0"/>
              <a:t>quantitative goodness-of-fit</a:t>
            </a:r>
            <a:r>
              <a:rPr lang="en-US" i="0" baseline="0" dirty="0"/>
              <a:t> goals using statistics such as R2, Nash-Sutcliffe &amp; more.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Shown here is a handy table by Moriasi that proposes a range of statistical values that quantitatively categorize how well the calibration mirrors the observed event.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For example, to be satisfactory, the Nash-Sutcliffe efficiency for models with a daily or weekly timestep should be greater than 0.40 and if it’s above 0.65 it is considered a </a:t>
            </a:r>
            <a:r>
              <a:rPr lang="en-US" i="1" baseline="0" dirty="0"/>
              <a:t>Very Good </a:t>
            </a:r>
            <a:r>
              <a:rPr lang="en-US" i="0" baseline="0" dirty="0"/>
              <a:t>fit.</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12</a:t>
            </a:fld>
            <a:endParaRPr lang="en-US"/>
          </a:p>
        </p:txBody>
      </p:sp>
    </p:spTree>
    <p:extLst>
      <p:ext uri="{BB962C8B-B14F-4D97-AF65-F5344CB8AC3E}">
        <p14:creationId xmlns:p14="http://schemas.microsoft.com/office/powerpoint/2010/main" val="3378186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Thankfully,</a:t>
            </a:r>
            <a:r>
              <a:rPr lang="en-US" baseline="0" dirty="0"/>
              <a:t> if you have observed flow data linked to a junction in HMS, the program will compute several goodness-of-fit statistics </a:t>
            </a:r>
            <a:r>
              <a:rPr lang="en-US" i="1" baseline="0" dirty="0"/>
              <a:t>for </a:t>
            </a:r>
            <a:r>
              <a:rPr lang="en-US" i="0" baseline="0" dirty="0"/>
              <a:t>you!</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These</a:t>
            </a:r>
            <a:r>
              <a:rPr lang="en-US" baseline="0" dirty="0"/>
              <a:t> statistics can be found in the junction’s </a:t>
            </a:r>
            <a:r>
              <a:rPr lang="en-US" i="1" baseline="0" dirty="0"/>
              <a:t>Summary Table </a:t>
            </a:r>
            <a:r>
              <a:rPr lang="en-US" b="0" i="0" baseline="0" dirty="0"/>
              <a:t>by right-clicking on the junction, selecting “View Results” and then “Summary Table.”</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281101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a:t>
            </a:r>
            <a:r>
              <a:rPr lang="en-US" baseline="0" dirty="0"/>
              <a:t> example, this location has a Nash-Sutcliffe efficiency of 0.888 which falls into the </a:t>
            </a:r>
            <a:r>
              <a:rPr lang="en-US" i="1" baseline="0" dirty="0"/>
              <a:t>Very Good</a:t>
            </a:r>
            <a:r>
              <a:rPr lang="en-US" i="0" baseline="0" dirty="0"/>
              <a:t> category—so this would be considered quantitatively well-fit to the observed data.</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14</a:t>
            </a:fld>
            <a:endParaRPr lang="en-US"/>
          </a:p>
        </p:txBody>
      </p:sp>
    </p:spTree>
    <p:extLst>
      <p:ext uri="{BB962C8B-B14F-4D97-AF65-F5344CB8AC3E}">
        <p14:creationId xmlns:p14="http://schemas.microsoft.com/office/powerpoint/2010/main" val="22278346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dirty="0"/>
              <a:t>Beyond</a:t>
            </a:r>
            <a:r>
              <a:rPr lang="en-US" baseline="0" dirty="0"/>
              <a:t> simple statistics, it’s also very useful to set  calibration goals for other event components based on the objectives and needs of your project.</a:t>
            </a:r>
          </a:p>
          <a:p>
            <a:endParaRPr lang="en-US" baseline="0" dirty="0"/>
          </a:p>
          <a:p>
            <a:r>
              <a:rPr lang="en-US" baseline="0" dirty="0"/>
              <a:t>For example, in some of our forecasting HMS models, we’ve set an initial goal of calibrating the timing of events to within 12 hours of the observed peak.</a:t>
            </a:r>
          </a:p>
          <a:p>
            <a:endParaRPr lang="en-US" baseline="0" dirty="0"/>
          </a:p>
          <a:p>
            <a:r>
              <a:rPr lang="en-US" dirty="0"/>
              <a:t>Again,</a:t>
            </a:r>
            <a:r>
              <a:rPr lang="en-US" baseline="0" dirty="0"/>
              <a:t> timing goals may vary significantly based on what the objectives of your project are.</a:t>
            </a:r>
          </a:p>
          <a:p>
            <a:endParaRPr lang="en-US" baseline="0" dirty="0"/>
          </a:p>
          <a:p>
            <a:r>
              <a:rPr lang="en-US" baseline="0" dirty="0"/>
              <a:t>HMS makes it very easy to compare the modeled and observed peak timing by displaying both timestamps within the Summary table window as shown here.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15</a:t>
            </a:fld>
            <a:endParaRPr lang="en-US"/>
          </a:p>
        </p:txBody>
      </p:sp>
    </p:spTree>
    <p:extLst>
      <p:ext uri="{BB962C8B-B14F-4D97-AF65-F5344CB8AC3E}">
        <p14:creationId xmlns:p14="http://schemas.microsoft.com/office/powerpoint/2010/main" val="39199125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i="1" dirty="0"/>
              <a:t>Volume</a:t>
            </a:r>
            <a:r>
              <a:rPr lang="en-US" i="0" dirty="0"/>
              <a:t> is another key component that you should consider setting calibration goals</a:t>
            </a:r>
            <a:r>
              <a:rPr lang="en-US" i="0" baseline="0" dirty="0"/>
              <a:t> for---particularly if you’ll be using the HMS model for forecasting models or reservoir studies, the event volume is a critical component you’ll want to capture as closely as possible.</a:t>
            </a:r>
          </a:p>
          <a:p>
            <a:endParaRPr lang="en-US" i="0" baseline="0" dirty="0"/>
          </a:p>
          <a:p>
            <a:r>
              <a:rPr lang="en-US" i="0" baseline="0" dirty="0"/>
              <a:t>For some of my forecasting models, we set an initial goal of capturing total event volume within 10% of the observed event volume.</a:t>
            </a:r>
          </a:p>
          <a:p>
            <a:endParaRPr lang="en-US" i="0" baseline="0" dirty="0"/>
          </a:p>
          <a:p>
            <a:r>
              <a:rPr lang="en-US" i="0" baseline="0" dirty="0"/>
              <a:t>Again, HMS makes it very easy to obtain the modeled and observed volumes for the event from directly within the Summary Table. </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16</a:t>
            </a:fld>
            <a:endParaRPr lang="en-US"/>
          </a:p>
        </p:txBody>
      </p:sp>
    </p:spTree>
    <p:extLst>
      <p:ext uri="{BB962C8B-B14F-4D97-AF65-F5344CB8AC3E}">
        <p14:creationId xmlns:p14="http://schemas.microsoft.com/office/powerpoint/2010/main" val="2060958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r>
              <a:rPr lang="en-US" i="1" dirty="0"/>
              <a:t>Event</a:t>
            </a:r>
            <a:r>
              <a:rPr lang="en-US" i="1" baseline="0" dirty="0"/>
              <a:t> Magnitude</a:t>
            </a:r>
            <a:r>
              <a:rPr lang="en-US" i="0" baseline="0" dirty="0"/>
              <a:t> is another component you may consider setting calibration goals for—often peak magnitude corresponds to peak stage and inundation levels, so depending on the scope of your study, the magnitude goal may vary.</a:t>
            </a:r>
          </a:p>
          <a:p>
            <a:endParaRPr lang="en-US" i="0" baseline="0" dirty="0"/>
          </a:p>
          <a:p>
            <a:r>
              <a:rPr lang="en-US" i="0" baseline="0" dirty="0"/>
              <a:t>In the past, for forecasting models, we’ve set an initial calibration goal of coming within 10% of the observed peak magnitudes.</a:t>
            </a:r>
          </a:p>
          <a:p>
            <a:endParaRPr lang="en-US" i="0" baseline="0" dirty="0"/>
          </a:p>
          <a:p>
            <a:r>
              <a:rPr lang="en-US" i="0" baseline="0" dirty="0"/>
              <a:t>Again, looking at the Summary table again here, HMS makes it easy to do a quick peak magnitude comparison between modeled results and observed values if you have the gage data linked to the junction.</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17</a:t>
            </a:fld>
            <a:endParaRPr lang="en-US"/>
          </a:p>
        </p:txBody>
      </p:sp>
    </p:spTree>
    <p:extLst>
      <p:ext uri="{BB962C8B-B14F-4D97-AF65-F5344CB8AC3E}">
        <p14:creationId xmlns:p14="http://schemas.microsoft.com/office/powerpoint/2010/main" val="3109374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wrap up with the key takeaways from this lecture—</a:t>
            </a:r>
          </a:p>
          <a:p>
            <a:r>
              <a:rPr lang="en-US" dirty="0"/>
              <a:t>When setting initial parameters, it’s important to remember that these as simply your “best guess” numbers—the parameters </a:t>
            </a:r>
            <a:r>
              <a:rPr lang="en-US" i="1" dirty="0"/>
              <a:t>will </a:t>
            </a:r>
            <a:r>
              <a:rPr lang="en-US" i="0" dirty="0"/>
              <a:t>evolve further as you calibrate and hone in on the processes within your watershed.</a:t>
            </a:r>
          </a:p>
          <a:p>
            <a:r>
              <a:rPr lang="en-US" i="0" dirty="0"/>
              <a:t>When setting calibration goals—it’s helpful to set quantifiable goodness-of-fit goals vs. relying on the “eyeball test.” We provided some examples of goals, but the goals you set definitely depend on the scope and objectives of each unique project.</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7487980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1673464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lecture will cover how to set some of the more common initial model parameters—including data sources &amp; estimation methods that you can use.</a:t>
            </a:r>
          </a:p>
          <a:p>
            <a:r>
              <a:rPr lang="en-US" dirty="0"/>
              <a:t>We’ll also cover how to set calibration goals and the calibration metrics that HMS provides.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a:t>
            </a:fld>
            <a:endParaRPr lang="en-US"/>
          </a:p>
        </p:txBody>
      </p:sp>
    </p:spTree>
    <p:extLst>
      <p:ext uri="{BB962C8B-B14F-4D97-AF65-F5344CB8AC3E}">
        <p14:creationId xmlns:p14="http://schemas.microsoft.com/office/powerpoint/2010/main" val="14600854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97013" y="1200150"/>
            <a:ext cx="4321175"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1976148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Setting initial model parameters—Where do those values come from? </a:t>
            </a:r>
          </a:p>
          <a:p>
            <a:r>
              <a:rPr lang="en-US" dirty="0"/>
              <a:t>We’ll discuss how you might estimate the initial loss, transform, baseflow &amp; routing parameters for your model and will also touch briefly on ET &amp; Snowmelt as well.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a:t>
            </a:fld>
            <a:endParaRPr lang="en-US"/>
          </a:p>
        </p:txBody>
      </p:sp>
    </p:spTree>
    <p:extLst>
      <p:ext uri="{BB962C8B-B14F-4D97-AF65-F5344CB8AC3E}">
        <p14:creationId xmlns:p14="http://schemas.microsoft.com/office/powerpoint/2010/main" val="36654697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Loss parameters are very important within HMS—they regulate how much precipitation infiltrates into the soil and what becomes runoff. </a:t>
            </a:r>
          </a:p>
          <a:p>
            <a:r>
              <a:rPr lang="en-US" dirty="0"/>
              <a:t>There are several loss methods available within HMS. Loss parameters are physically-based and really depend on the soil properties and condition of your watershed. </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84987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 number of nationwide, online products available that provide detailed soil information such as </a:t>
            </a:r>
            <a:r>
              <a:rPr lang="en-US" dirty="0" err="1"/>
              <a:t>gSSURGO</a:t>
            </a:r>
            <a:r>
              <a:rPr lang="en-US" dirty="0"/>
              <a:t>, STATSGO and </a:t>
            </a:r>
            <a:r>
              <a:rPr lang="en-US" b="1" dirty="0" err="1"/>
              <a:t>gNATSGO</a:t>
            </a:r>
            <a:r>
              <a:rPr lang="en-US" b="1" dirty="0"/>
              <a:t> </a:t>
            </a:r>
            <a:r>
              <a:rPr lang="en-US" dirty="0"/>
              <a:t>that compiles the “best available” data to eliminate gaps.</a:t>
            </a:r>
          </a:p>
          <a:p>
            <a:r>
              <a:rPr lang="en-US" dirty="0"/>
              <a:t>The National Land Cover Database (NLCD) also provides valuable information on land use which can be used in estimating initial loss parameters.</a:t>
            </a:r>
          </a:p>
          <a:p>
            <a:r>
              <a:rPr lang="en-US" dirty="0"/>
              <a:t>Local resource agencies and nearby soil or watershed studies may also provide valuable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3962033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mentioned earlier, there are several loss methods available within HMS, but here’s an example of how you might estimate initial loss parameters for the </a:t>
            </a:r>
            <a:r>
              <a:rPr lang="en-US" i="1" dirty="0"/>
              <a:t>Deficit &amp; Constant</a:t>
            </a:r>
            <a:r>
              <a:rPr lang="en-US" i="0" dirty="0"/>
              <a:t> method. </a:t>
            </a:r>
          </a:p>
          <a:p>
            <a:r>
              <a:rPr lang="en-US" i="0" dirty="0"/>
              <a:t>Initial loss is very dependent on antecedent conditions within the watershed. This value ranges from Zero—when soils are already fully saturated—to higher values if the simulation is starting during a dryer period.</a:t>
            </a:r>
          </a:p>
          <a:p>
            <a:r>
              <a:rPr lang="en-US" i="0" dirty="0"/>
              <a:t>Constant loss rates can be estimated using soils data (such as </a:t>
            </a:r>
            <a:r>
              <a:rPr lang="en-US" i="0" dirty="0" err="1"/>
              <a:t>gNATSGO</a:t>
            </a:r>
            <a:r>
              <a:rPr lang="en-US" i="0" dirty="0"/>
              <a:t>)—the average hydraulic conductivity values within each </a:t>
            </a:r>
            <a:r>
              <a:rPr lang="en-US" i="0" dirty="0" err="1"/>
              <a:t>subbasin</a:t>
            </a:r>
            <a:r>
              <a:rPr lang="en-US" i="0" dirty="0"/>
              <a:t> is a good value to start with.</a:t>
            </a:r>
          </a:p>
          <a:p>
            <a:r>
              <a:rPr lang="en-US" i="0" dirty="0"/>
              <a:t>The Maximum Deficit value can also be estimated using soils data by estimating the average available water storage within each </a:t>
            </a:r>
            <a:r>
              <a:rPr lang="en-US" i="0" dirty="0" err="1"/>
              <a:t>subbasin</a:t>
            </a:r>
            <a:r>
              <a:rPr lang="en-US" i="0" dirty="0"/>
              <a:t>.</a:t>
            </a:r>
          </a:p>
          <a:p>
            <a:r>
              <a:rPr lang="en-US" i="0" dirty="0"/>
              <a:t>The Percent Impervious values can be estimated using the NLCD Urban Imperviousness data or by deriving values from the regular NLCD data by estimating the impermeability of each land class and deriving an estimate from spatial statistics. </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179291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Transform parameters are also critical within HMS—they impact the timing &amp; attenuation of </a:t>
            </a:r>
            <a:r>
              <a:rPr lang="en-US" dirty="0" err="1"/>
              <a:t>subbasin</a:t>
            </a:r>
            <a:r>
              <a:rPr lang="en-US" dirty="0"/>
              <a:t> hydrographs.</a:t>
            </a:r>
          </a:p>
          <a:p>
            <a:r>
              <a:rPr lang="en-US" dirty="0"/>
              <a:t>You can compute initial estimates of the Time of Concentration (Tc) using </a:t>
            </a:r>
            <a:r>
              <a:rPr lang="en-US" dirty="0" err="1"/>
              <a:t>subbasin</a:t>
            </a:r>
            <a:r>
              <a:rPr lang="en-US" dirty="0"/>
              <a:t> physical properties.</a:t>
            </a:r>
          </a:p>
          <a:p>
            <a:r>
              <a:rPr lang="en-US" dirty="0"/>
              <a:t>The Storage Coefficient (R) is usually associated as a ratio with Tc and that ratio is usually set equal to a constant value. A good initial estimate would be setting the R/(</a:t>
            </a:r>
            <a:r>
              <a:rPr lang="en-US" dirty="0" err="1"/>
              <a:t>Tc+R</a:t>
            </a:r>
            <a:r>
              <a:rPr lang="en-US" dirty="0"/>
              <a:t>) ratio to 0.5 and solving for an initial R value. </a:t>
            </a:r>
          </a:p>
          <a:p>
            <a:r>
              <a:rPr lang="en-US" dirty="0"/>
              <a:t>Other methods to estimate these initial parameters include referencing previous models or referring to regression equations and studies from within your region as well. Some regions have even identified typical ranges of the R/(</a:t>
            </a:r>
            <a:r>
              <a:rPr lang="en-US" dirty="0" err="1"/>
              <a:t>Tc+R</a:t>
            </a:r>
            <a:r>
              <a:rPr lang="en-US" dirty="0"/>
              <a:t>) ratio—so local resources can be extremely helpful if you can find them!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17848596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Baseflow parameters impact the hydrograph’s attenuation &amp; recession within each </a:t>
            </a:r>
            <a:r>
              <a:rPr lang="en-US" dirty="0" err="1"/>
              <a:t>subbasin</a:t>
            </a:r>
            <a:r>
              <a:rPr lang="en-US" dirty="0"/>
              <a:t>.</a:t>
            </a:r>
          </a:p>
          <a:p>
            <a:r>
              <a:rPr lang="en-US" dirty="0"/>
              <a:t>HMS offers several baseflow methods, but we’ll focus on a couple of the most common.</a:t>
            </a:r>
          </a:p>
          <a:p>
            <a:endParaRPr lang="en-US" dirty="0"/>
          </a:p>
          <a:p>
            <a:r>
              <a:rPr lang="en-US" dirty="0"/>
              <a:t>The figures on this slide help illustrate the key components of the recession baseflow method—that has two primary parameters—the Recession Constant—which essentially defines the </a:t>
            </a:r>
            <a:r>
              <a:rPr lang="en-US" i="1" dirty="0"/>
              <a:t>slope</a:t>
            </a:r>
            <a:r>
              <a:rPr lang="en-US" i="0" dirty="0"/>
              <a:t> of the receding hydrograph. Recession constant values typically range from 0.7 to 1.0. A recession constant of 1 results in a completely horizontal tail.  The further the value is from 1.0, the steeper the slope. Assuming an initial value of 0.9 &amp; further adjusting in calibration is a good starting point for this parameter.</a:t>
            </a:r>
          </a:p>
          <a:p>
            <a:endParaRPr lang="en-US" i="0" dirty="0"/>
          </a:p>
          <a:p>
            <a:r>
              <a:rPr lang="en-US" i="0" dirty="0"/>
              <a:t>The Ratio to Peak parameter is essentially the threshold at which the Baseflow Recession begins—the pivot point of the hydrograph. Looking at the 2</a:t>
            </a:r>
            <a:r>
              <a:rPr lang="en-US" i="0" baseline="30000" dirty="0"/>
              <a:t>nd</a:t>
            </a:r>
            <a:r>
              <a:rPr lang="en-US" i="0" dirty="0"/>
              <a:t> row of figures here—a Ratio to Peak of 0.5 places the pivot point at 50% of the peak flow value. A Ratio to Peak value of 0.2 lowers the pivot point to the 20% (of peak flow) value on the receding limb of the hydrograph.</a:t>
            </a:r>
          </a:p>
          <a:p>
            <a:r>
              <a:rPr lang="en-US" i="0" dirty="0"/>
              <a:t>Initial RTP values can be estimated by examining observed flow data or through adjustment during calibration.</a:t>
            </a:r>
          </a:p>
          <a:p>
            <a:endParaRPr lang="en-US" i="0" dirty="0"/>
          </a:p>
          <a:p>
            <a:r>
              <a:rPr lang="en-US" i="0" dirty="0"/>
              <a:t>The Linear Reservoir method is another popular HMS baseflow method and is particularly relevant when groundwater interaction is occurring within a watershed as it conserves volume throughout the simulation event. Rules of thumb for estimating the Groundwater Coefficients are shown here as 3 times the time of concentration for the 1</a:t>
            </a:r>
            <a:r>
              <a:rPr lang="en-US" i="0" baseline="30000" dirty="0"/>
              <a:t>st</a:t>
            </a:r>
            <a:r>
              <a:rPr lang="en-US" i="0" dirty="0"/>
              <a:t> Coefficient and about 10 times Tc for the 2</a:t>
            </a:r>
            <a:r>
              <a:rPr lang="en-US" i="0" baseline="30000" dirty="0"/>
              <a:t>nd</a:t>
            </a:r>
            <a:r>
              <a:rPr lang="en-US" i="0" dirty="0"/>
              <a:t> coefficient. </a:t>
            </a:r>
          </a:p>
          <a:p>
            <a:endParaRPr lang="en-US" i="0"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22065435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HMS Routing parameters impact the hydrograph timing &amp; attenuation within Reach Elements.</a:t>
            </a:r>
          </a:p>
          <a:p>
            <a:r>
              <a:rPr lang="en-US" dirty="0"/>
              <a:t>Several routing methods are available, but we’ll touch on a few of the common ones.</a:t>
            </a:r>
          </a:p>
          <a:p>
            <a:endParaRPr lang="en-US" dirty="0"/>
          </a:p>
          <a:p>
            <a:r>
              <a:rPr lang="en-US" dirty="0"/>
              <a:t>The Lag method directly staggers the hydrograph by the specified Lag Time and does not include any attenuation or storage.</a:t>
            </a:r>
          </a:p>
          <a:p>
            <a:endParaRPr lang="en-US" dirty="0"/>
          </a:p>
          <a:p>
            <a:r>
              <a:rPr lang="en-US" dirty="0"/>
              <a:t>The Modified-</a:t>
            </a:r>
            <a:r>
              <a:rPr lang="en-US" dirty="0" err="1"/>
              <a:t>Puls</a:t>
            </a:r>
            <a:r>
              <a:rPr lang="en-US" dirty="0"/>
              <a:t> method uses HEC-RAS to determine storage-discharge relationships within specified reaches.</a:t>
            </a:r>
          </a:p>
          <a:p>
            <a:endParaRPr lang="en-US" dirty="0"/>
          </a:p>
          <a:p>
            <a:r>
              <a:rPr lang="en-US" dirty="0"/>
              <a:t>The Muskingum method uses the length and slope of each reach to estimate its travel time. Attenuation can be adjusted by adjusting the Muskingum X value between 0 and 0.5—I suggest starting with 0.25 and adjusting further during calibration. The number of </a:t>
            </a:r>
            <a:r>
              <a:rPr lang="en-US" dirty="0" err="1"/>
              <a:t>subreaches</a:t>
            </a:r>
            <a:r>
              <a:rPr lang="en-US" dirty="0"/>
              <a:t> for this method is estimated by dividing the Travel Time by the simulation timestep.</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2818318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1"/>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Tree>
    <p:extLst>
      <p:ext uri="{BB962C8B-B14F-4D97-AF65-F5344CB8AC3E}">
        <p14:creationId xmlns:p14="http://schemas.microsoft.com/office/powerpoint/2010/main" val="279017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98220" y="312420"/>
            <a:ext cx="6324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1065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152406"/>
            <a:ext cx="2152650" cy="597376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 y="152406"/>
            <a:ext cx="630555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2678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1"/>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4158492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2489068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2384531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106937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535113"/>
            <a:ext cx="4041775"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2063201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82864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470063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3575050" y="273056"/>
            <a:ext cx="5111750"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3668280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8220" y="312420"/>
            <a:ext cx="6324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6"/>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2890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34139540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870737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30607578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5904416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4" y="609320"/>
            <a:ext cx="7772977" cy="1143000"/>
          </a:xfrm>
        </p:spPr>
        <p:txBody>
          <a:bodyPr/>
          <a:lstStyle/>
          <a:p>
            <a:r>
              <a:rPr lang="en-US"/>
              <a:t>Click to edit Master title style</a:t>
            </a:r>
          </a:p>
        </p:txBody>
      </p:sp>
      <p:sp>
        <p:nvSpPr>
          <p:cNvPr id="3" name="Table Placeholder 2"/>
          <p:cNvSpPr>
            <a:spLocks noGrp="1"/>
          </p:cNvSpPr>
          <p:nvPr>
            <p:ph type="tbl" idx="1"/>
          </p:nvPr>
        </p:nvSpPr>
        <p:spPr>
          <a:xfrm>
            <a:off x="1143004" y="1980640"/>
            <a:ext cx="7772977"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143000" y="6248400"/>
            <a:ext cx="1905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28136" y="6464745"/>
            <a:ext cx="28956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42220264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1"/>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xfrm>
            <a:off x="3657600" y="6245225"/>
            <a:ext cx="2133600" cy="476250"/>
          </a:xfrm>
          <a:prstGeom prst="rect">
            <a:avLst/>
          </a:prstGeom>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17951042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3657600" y="6245225"/>
            <a:ext cx="2133600" cy="476250"/>
          </a:xfrm>
          <a:prstGeom prst="rect">
            <a:avLst/>
          </a:prstGeom>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2599084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xfrm>
            <a:off x="3657600" y="6245225"/>
            <a:ext cx="2133600" cy="476250"/>
          </a:xfrm>
          <a:prstGeom prst="rect">
            <a:avLst/>
          </a:prstGeom>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5706242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3657600" y="6245225"/>
            <a:ext cx="2133600" cy="476250"/>
          </a:xfrm>
          <a:prstGeom prst="rect">
            <a:avLst/>
          </a:prstGeom>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23893443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535113"/>
            <a:ext cx="4041775"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0"/>
          </p:nvPr>
        </p:nvSpPr>
        <p:spPr>
          <a:xfrm>
            <a:off x="3657600" y="6245225"/>
            <a:ext cx="2133600" cy="476250"/>
          </a:xfrm>
          <a:prstGeom prst="rect">
            <a:avLst/>
          </a:prstGeom>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4176226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a:prstGeom prst="rect">
            <a:avLst/>
          </a:prstGeo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Tree>
    <p:extLst>
      <p:ext uri="{BB962C8B-B14F-4D97-AF65-F5344CB8AC3E}">
        <p14:creationId xmlns:p14="http://schemas.microsoft.com/office/powerpoint/2010/main" val="454342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xfrm>
            <a:off x="3657600" y="6245225"/>
            <a:ext cx="2133600" cy="476250"/>
          </a:xfrm>
          <a:prstGeom prst="rect">
            <a:avLst/>
          </a:prstGeom>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26359372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3657600" y="6245225"/>
            <a:ext cx="2133600" cy="476250"/>
          </a:xfrm>
          <a:prstGeom prst="rect">
            <a:avLst/>
          </a:prstGeom>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8962407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3575050" y="273056"/>
            <a:ext cx="5111750"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3657600" y="6245225"/>
            <a:ext cx="2133600" cy="476250"/>
          </a:xfrm>
          <a:prstGeom prst="rect">
            <a:avLst/>
          </a:prstGeom>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40001311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3657600" y="6245225"/>
            <a:ext cx="2133600" cy="476250"/>
          </a:xfrm>
          <a:prstGeom prst="rect">
            <a:avLst/>
          </a:prstGeom>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11614503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3657600" y="6245225"/>
            <a:ext cx="2133600" cy="476250"/>
          </a:xfrm>
          <a:prstGeom prst="rect">
            <a:avLst/>
          </a:prstGeom>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23677621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3657600" y="6245225"/>
            <a:ext cx="2133600" cy="476250"/>
          </a:xfrm>
          <a:prstGeom prst="rect">
            <a:avLst/>
          </a:prstGeom>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42180858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3657600" y="6245225"/>
            <a:ext cx="2133600" cy="476250"/>
          </a:xfrm>
          <a:prstGeom prst="rect">
            <a:avLst/>
          </a:prstGeom>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907977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4" y="609320"/>
            <a:ext cx="7772977" cy="1143000"/>
          </a:xfrm>
        </p:spPr>
        <p:txBody>
          <a:bodyPr/>
          <a:lstStyle/>
          <a:p>
            <a:r>
              <a:rPr lang="en-US"/>
              <a:t>Click to edit Master title style</a:t>
            </a:r>
          </a:p>
        </p:txBody>
      </p:sp>
      <p:sp>
        <p:nvSpPr>
          <p:cNvPr id="3" name="Table Placeholder 2"/>
          <p:cNvSpPr>
            <a:spLocks noGrp="1"/>
          </p:cNvSpPr>
          <p:nvPr>
            <p:ph type="tbl" idx="1"/>
          </p:nvPr>
        </p:nvSpPr>
        <p:spPr>
          <a:xfrm>
            <a:off x="1143004" y="1980640"/>
            <a:ext cx="7772977"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143000" y="6248400"/>
            <a:ext cx="1905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28136" y="6464745"/>
            <a:ext cx="28956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a:xfrm>
            <a:off x="3657600" y="6245225"/>
            <a:ext cx="2133600" cy="476250"/>
          </a:xfrm>
          <a:prstGeom prst="rect">
            <a:avLst/>
          </a:prstGeom>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1175826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829193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4237426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98220" y="312420"/>
            <a:ext cx="6324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6"/>
            <a:ext cx="40386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6"/>
            <a:ext cx="40386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38155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2201015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721507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1/20/2021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6826782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1/20/2021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3424912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1/20/2021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596026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1/20/2021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79379456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1/20/2021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94992129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570284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75172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535113"/>
            <a:ext cx="4041775"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4645028" y="2174875"/>
            <a:ext cx="4041775"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9879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98220" y="312420"/>
            <a:ext cx="63246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392592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4862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a:prstGeom prst="rect">
            <a:avLst/>
          </a:prstGeo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3575050" y="273056"/>
            <a:ext cx="5111750" cy="5853113"/>
          </a:xfrm>
          <a:prstGeom prst="rect">
            <a:avLst/>
          </a:prstGeo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3806717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2022735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0598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2025" b="1">
          <a:solidFill>
            <a:schemeClr val="tx2"/>
          </a:solidFill>
          <a:latin typeface="+mj-lt"/>
          <a:ea typeface="+mj-ea"/>
          <a:cs typeface="+mj-cs"/>
        </a:defRPr>
      </a:lvl1pPr>
      <a:lvl2pPr algn="l" rtl="0" eaLnBrk="1" fontAlgn="base" hangingPunct="1">
        <a:spcBef>
          <a:spcPct val="0"/>
        </a:spcBef>
        <a:spcAft>
          <a:spcPct val="0"/>
        </a:spcAft>
        <a:defRPr sz="2025" b="1">
          <a:solidFill>
            <a:schemeClr val="tx2"/>
          </a:solidFill>
          <a:latin typeface="Arial" charset="0"/>
        </a:defRPr>
      </a:lvl2pPr>
      <a:lvl3pPr algn="l" rtl="0" eaLnBrk="1" fontAlgn="base" hangingPunct="1">
        <a:spcBef>
          <a:spcPct val="0"/>
        </a:spcBef>
        <a:spcAft>
          <a:spcPct val="0"/>
        </a:spcAft>
        <a:defRPr sz="2025" b="1">
          <a:solidFill>
            <a:schemeClr val="tx2"/>
          </a:solidFill>
          <a:latin typeface="Arial" charset="0"/>
        </a:defRPr>
      </a:lvl3pPr>
      <a:lvl4pPr algn="l" rtl="0" eaLnBrk="1" fontAlgn="base" hangingPunct="1">
        <a:spcBef>
          <a:spcPct val="0"/>
        </a:spcBef>
        <a:spcAft>
          <a:spcPct val="0"/>
        </a:spcAft>
        <a:defRPr sz="2025" b="1">
          <a:solidFill>
            <a:schemeClr val="tx2"/>
          </a:solidFill>
          <a:latin typeface="Arial" charset="0"/>
        </a:defRPr>
      </a:lvl4pPr>
      <a:lvl5pPr algn="l" rtl="0" eaLnBrk="1" fontAlgn="base" hangingPunct="1">
        <a:spcBef>
          <a:spcPct val="0"/>
        </a:spcBef>
        <a:spcAft>
          <a:spcPct val="0"/>
        </a:spcAft>
        <a:defRPr sz="2025" b="1">
          <a:solidFill>
            <a:schemeClr val="tx2"/>
          </a:solidFill>
          <a:latin typeface="Arial" charset="0"/>
        </a:defRPr>
      </a:lvl5pPr>
      <a:lvl6pPr marL="257175" algn="l" rtl="0" eaLnBrk="1" fontAlgn="base" hangingPunct="1">
        <a:spcBef>
          <a:spcPct val="0"/>
        </a:spcBef>
        <a:spcAft>
          <a:spcPct val="0"/>
        </a:spcAft>
        <a:defRPr sz="2025" b="1">
          <a:solidFill>
            <a:schemeClr val="tx2"/>
          </a:solidFill>
          <a:latin typeface="Arial" charset="0"/>
        </a:defRPr>
      </a:lvl6pPr>
      <a:lvl7pPr marL="514350" algn="l" rtl="0" eaLnBrk="1" fontAlgn="base" hangingPunct="1">
        <a:spcBef>
          <a:spcPct val="0"/>
        </a:spcBef>
        <a:spcAft>
          <a:spcPct val="0"/>
        </a:spcAft>
        <a:defRPr sz="2025" b="1">
          <a:solidFill>
            <a:schemeClr val="tx2"/>
          </a:solidFill>
          <a:latin typeface="Arial" charset="0"/>
        </a:defRPr>
      </a:lvl7pPr>
      <a:lvl8pPr marL="771525" algn="l" rtl="0" eaLnBrk="1" fontAlgn="base" hangingPunct="1">
        <a:spcBef>
          <a:spcPct val="0"/>
        </a:spcBef>
        <a:spcAft>
          <a:spcPct val="0"/>
        </a:spcAft>
        <a:defRPr sz="2025" b="1">
          <a:solidFill>
            <a:schemeClr val="tx2"/>
          </a:solidFill>
          <a:latin typeface="Arial" charset="0"/>
        </a:defRPr>
      </a:lvl8pPr>
      <a:lvl9pPr marL="1028700" algn="l" rtl="0" eaLnBrk="1" fontAlgn="base" hangingPunct="1">
        <a:spcBef>
          <a:spcPct val="0"/>
        </a:spcBef>
        <a:spcAft>
          <a:spcPct val="0"/>
        </a:spcAft>
        <a:defRPr sz="2025" b="1">
          <a:solidFill>
            <a:schemeClr val="tx2"/>
          </a:solidFill>
          <a:latin typeface="Arial" charset="0"/>
        </a:defRPr>
      </a:lvl9pPr>
    </p:titleStyle>
    <p:bodyStyle>
      <a:lvl1pPr marL="192881" indent="-192881" algn="l" rtl="0" eaLnBrk="1" fontAlgn="base" hangingPunct="1">
        <a:spcBef>
          <a:spcPct val="20000"/>
        </a:spcBef>
        <a:spcAft>
          <a:spcPct val="0"/>
        </a:spcAft>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Char char="–"/>
        <a:defRPr sz="1125">
          <a:solidFill>
            <a:schemeClr val="tx1"/>
          </a:solidFill>
          <a:latin typeface="+mn-lt"/>
        </a:defRPr>
      </a:lvl4pPr>
      <a:lvl5pPr marL="1157288" indent="-128588" algn="l" rtl="0" eaLnBrk="1" fontAlgn="base" hangingPunct="1">
        <a:spcBef>
          <a:spcPct val="20000"/>
        </a:spcBef>
        <a:spcAft>
          <a:spcPct val="0"/>
        </a:spcAft>
        <a:buChar char="»"/>
        <a:defRPr sz="1125">
          <a:solidFill>
            <a:schemeClr val="tx1"/>
          </a:solidFill>
          <a:latin typeface="+mn-lt"/>
        </a:defRPr>
      </a:lvl5pPr>
      <a:lvl6pPr marL="1414463" indent="-128588" algn="l" rtl="0" eaLnBrk="1" fontAlgn="base" hangingPunct="1">
        <a:spcBef>
          <a:spcPct val="20000"/>
        </a:spcBef>
        <a:spcAft>
          <a:spcPct val="0"/>
        </a:spcAft>
        <a:buChar char="»"/>
        <a:defRPr sz="1125">
          <a:solidFill>
            <a:schemeClr val="tx1"/>
          </a:solidFill>
          <a:latin typeface="+mn-lt"/>
        </a:defRPr>
      </a:lvl6pPr>
      <a:lvl7pPr marL="1671638" indent="-128588" algn="l" rtl="0" eaLnBrk="1" fontAlgn="base" hangingPunct="1">
        <a:spcBef>
          <a:spcPct val="20000"/>
        </a:spcBef>
        <a:spcAft>
          <a:spcPct val="0"/>
        </a:spcAft>
        <a:buChar char="»"/>
        <a:defRPr sz="1125">
          <a:solidFill>
            <a:schemeClr val="tx1"/>
          </a:solidFill>
          <a:latin typeface="+mn-lt"/>
        </a:defRPr>
      </a:lvl7pPr>
      <a:lvl8pPr marL="1928813" indent="-128588" algn="l" rtl="0" eaLnBrk="1" fontAlgn="base" hangingPunct="1">
        <a:spcBef>
          <a:spcPct val="20000"/>
        </a:spcBef>
        <a:spcAft>
          <a:spcPct val="0"/>
        </a:spcAft>
        <a:buChar char="»"/>
        <a:defRPr sz="1125">
          <a:solidFill>
            <a:schemeClr val="tx1"/>
          </a:solidFill>
          <a:latin typeface="+mn-lt"/>
        </a:defRPr>
      </a:lvl8pPr>
      <a:lvl9pPr marL="2185988" indent="-128588" algn="l" rtl="0" eaLnBrk="1" fontAlgn="base" hangingPunct="1">
        <a:spcBef>
          <a:spcPct val="20000"/>
        </a:spcBef>
        <a:spcAft>
          <a:spcPct val="0"/>
        </a:spcAft>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9144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457200" y="1600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36576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788"/>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8004178" y="5638806"/>
            <a:ext cx="758825" cy="519113"/>
          </a:xfrm>
          <a:prstGeom prst="rect">
            <a:avLst/>
          </a:prstGeom>
          <a:noFill/>
          <a:ln w="9525">
            <a:noFill/>
            <a:miter lim="800000"/>
            <a:headEnd/>
            <a:tailEnd/>
          </a:ln>
        </p:spPr>
      </p:pic>
      <p:sp>
        <p:nvSpPr>
          <p:cNvPr id="3081" name="Text Box 9"/>
          <p:cNvSpPr txBox="1">
            <a:spLocks noChangeArrowheads="1"/>
          </p:cNvSpPr>
          <p:nvPr/>
        </p:nvSpPr>
        <p:spPr bwMode="auto">
          <a:xfrm>
            <a:off x="6223003" y="6340479"/>
            <a:ext cx="2606675" cy="121252"/>
          </a:xfrm>
          <a:prstGeom prst="rect">
            <a:avLst/>
          </a:prstGeom>
          <a:noFill/>
          <a:ln w="9525">
            <a:noFill/>
            <a:miter lim="800000"/>
            <a:headEnd/>
            <a:tailEnd/>
          </a:ln>
          <a:effectLst/>
        </p:spPr>
        <p:txBody>
          <a:bodyPr lIns="0" tIns="0" rIns="0" bIns="0">
            <a:spAutoFit/>
          </a:bodyPr>
          <a:lstStyle/>
          <a:p>
            <a:pPr algn="r">
              <a:defRPr/>
            </a:pPr>
            <a:r>
              <a:rPr lang="en-US" sz="788" b="1"/>
              <a:t>BUILDING STRONG</a:t>
            </a:r>
            <a:r>
              <a:rPr lang="en-US" sz="788" b="1" baseline="-25000"/>
              <a:t>®</a:t>
            </a:r>
          </a:p>
        </p:txBody>
      </p:sp>
      <p:sp>
        <p:nvSpPr>
          <p:cNvPr id="3082" name="Line 10"/>
          <p:cNvSpPr>
            <a:spLocks noChangeShapeType="1"/>
          </p:cNvSpPr>
          <p:nvPr/>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sz="1013"/>
          </a:p>
        </p:txBody>
      </p:sp>
    </p:spTree>
    <p:extLst>
      <p:ext uri="{BB962C8B-B14F-4D97-AF65-F5344CB8AC3E}">
        <p14:creationId xmlns:p14="http://schemas.microsoft.com/office/powerpoint/2010/main" val="20672625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9144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457200" y="1600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138185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1/20/2021</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1729957517"/>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8.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hyperlink" Target="https://www.ncdc.noaa.gov/cdo-web/datatools/findstation" TargetMode="External"/><Relationship Id="rId7"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39.xml"/><Relationship Id="rId6" Type="http://schemas.openxmlformats.org/officeDocument/2006/relationships/image" Target="../media/image18.jpeg"/><Relationship Id="rId5" Type="http://schemas.openxmlformats.org/officeDocument/2006/relationships/hyperlink" Target="https://www.wcc.nrcs.usda.gov/snow/" TargetMode="External"/><Relationship Id="rId4" Type="http://schemas.openxmlformats.org/officeDocument/2006/relationships/hyperlink" Target="https://nsidc.org/data/g02158"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44.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39.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38.xml"/><Relationship Id="rId4" Type="http://schemas.openxmlformats.org/officeDocument/2006/relationships/image" Target="../media/image4.gif"/></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39.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8.jpeg"/><Relationship Id="rId7" Type="http://schemas.openxmlformats.org/officeDocument/2006/relationships/hyperlink" Target="https://www.mrlc.gov/data/type/land-cover" TargetMode="External"/><Relationship Id="rId2" Type="http://schemas.openxmlformats.org/officeDocument/2006/relationships/notesSlide" Target="../notesSlides/notesSlide5.xml"/><Relationship Id="rId1" Type="http://schemas.openxmlformats.org/officeDocument/2006/relationships/slideLayout" Target="../slideLayouts/slideLayout39.xml"/><Relationship Id="rId6" Type="http://schemas.openxmlformats.org/officeDocument/2006/relationships/hyperlink" Target="https://www.nrcs.usda.gov/wps/portal/nrcs/detail/soils/survey/geo/?cid=nrcseprd1464625" TargetMode="External"/><Relationship Id="rId5" Type="http://schemas.openxmlformats.org/officeDocument/2006/relationships/hyperlink" Target="https://www.nrcs.usda.gov/wps/portal/nrcs/detail/soils/survey/geo/?cid=nrcs142p2_053629" TargetMode="External"/><Relationship Id="rId4" Type="http://schemas.openxmlformats.org/officeDocument/2006/relationships/hyperlink" Target="https://www.nrcs.usda.gov/wps/portal/nrcs/detail/soils/home/?cid=nrcs142p2_053628"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9.xml"/><Relationship Id="rId6" Type="http://schemas.openxmlformats.org/officeDocument/2006/relationships/image" Target="../media/image11.png"/><Relationship Id="rId5" Type="http://schemas.openxmlformats.org/officeDocument/2006/relationships/hyperlink" Target="https://www.mrlc.gov/data/nlcd-2016-land-cover-conus" TargetMode="External"/><Relationship Id="rId4" Type="http://schemas.openxmlformats.org/officeDocument/2006/relationships/hyperlink" Target="https://www.mrlc.gov/data/type/urban-imperviousnes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7.xml"/><Relationship Id="rId1" Type="http://schemas.openxmlformats.org/officeDocument/2006/relationships/slideLayout" Target="../slideLayouts/slideLayout39.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9.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88620" y="325369"/>
            <a:ext cx="3276451" cy="1956841"/>
          </a:xfrm>
        </p:spPr>
        <p:txBody>
          <a:bodyPr vert="horz" lIns="91440" tIns="45720" rIns="91440" bIns="45720" rtlCol="0" anchor="b">
            <a:normAutofit/>
          </a:bodyPr>
          <a:lstStyle/>
          <a:p>
            <a:pPr algn="l"/>
            <a:r>
              <a:rPr lang="en-US" sz="4300" b="1" spc="-38"/>
              <a:t>HMS Model Calibration Strategies</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2586994"/>
            <a:ext cx="2606040" cy="18288"/>
          </a:xfrm>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 name="connsiteX0" fmla="*/ 0 w 2606040"/>
              <a:gd name="connsiteY0" fmla="*/ 0 h 18288"/>
              <a:gd name="connsiteX1" fmla="*/ 599389 w 2606040"/>
              <a:gd name="connsiteY1" fmla="*/ 0 h 18288"/>
              <a:gd name="connsiteX2" fmla="*/ 1303020 w 2606040"/>
              <a:gd name="connsiteY2" fmla="*/ 0 h 18288"/>
              <a:gd name="connsiteX3" fmla="*/ 1876349 w 2606040"/>
              <a:gd name="connsiteY3" fmla="*/ 0 h 18288"/>
              <a:gd name="connsiteX4" fmla="*/ 2606040 w 2606040"/>
              <a:gd name="connsiteY4" fmla="*/ 0 h 18288"/>
              <a:gd name="connsiteX5" fmla="*/ 2606040 w 2606040"/>
              <a:gd name="connsiteY5" fmla="*/ 18288 h 18288"/>
              <a:gd name="connsiteX6" fmla="*/ 1980590 w 2606040"/>
              <a:gd name="connsiteY6" fmla="*/ 18288 h 18288"/>
              <a:gd name="connsiteX7" fmla="*/ 1276960 w 2606040"/>
              <a:gd name="connsiteY7" fmla="*/ 18288 h 18288"/>
              <a:gd name="connsiteX8" fmla="*/ 65151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11079" y="-22080"/>
                  <a:pt x="479378" y="-26537"/>
                  <a:pt x="625450" y="0"/>
                </a:cubicBezTo>
                <a:cubicBezTo>
                  <a:pt x="925937" y="-4758"/>
                  <a:pt x="973176" y="15739"/>
                  <a:pt x="1224839" y="0"/>
                </a:cubicBezTo>
                <a:cubicBezTo>
                  <a:pt x="1479663" y="-11328"/>
                  <a:pt x="1566636" y="18697"/>
                  <a:pt x="1824228" y="0"/>
                </a:cubicBezTo>
                <a:cubicBezTo>
                  <a:pt x="2086799" y="-72665"/>
                  <a:pt x="2306223" y="-891"/>
                  <a:pt x="2606040" y="0"/>
                </a:cubicBezTo>
                <a:cubicBezTo>
                  <a:pt x="2606645" y="4461"/>
                  <a:pt x="2607031" y="13181"/>
                  <a:pt x="2606040" y="18288"/>
                </a:cubicBezTo>
                <a:cubicBezTo>
                  <a:pt x="2260204" y="29342"/>
                  <a:pt x="2175708" y="5614"/>
                  <a:pt x="1902409" y="18288"/>
                </a:cubicBezTo>
                <a:cubicBezTo>
                  <a:pt x="1638502" y="41064"/>
                  <a:pt x="1460923" y="-16269"/>
                  <a:pt x="1276960" y="18288"/>
                </a:cubicBezTo>
                <a:cubicBezTo>
                  <a:pt x="1057717" y="14361"/>
                  <a:pt x="867956" y="2320"/>
                  <a:pt x="677570" y="18288"/>
                </a:cubicBezTo>
                <a:cubicBezTo>
                  <a:pt x="457951" y="33373"/>
                  <a:pt x="189752" y="55388"/>
                  <a:pt x="0" y="18288"/>
                </a:cubicBezTo>
                <a:cubicBezTo>
                  <a:pt x="1586" y="13022"/>
                  <a:pt x="-95" y="4569"/>
                  <a:pt x="0" y="0"/>
                </a:cubicBezTo>
                <a:close/>
              </a:path>
              <a:path w="2606040" h="18288" stroke="0" extrusionOk="0">
                <a:moveTo>
                  <a:pt x="0" y="0"/>
                </a:moveTo>
                <a:cubicBezTo>
                  <a:pt x="172759" y="3236"/>
                  <a:pt x="361166" y="-13413"/>
                  <a:pt x="599389" y="0"/>
                </a:cubicBezTo>
                <a:cubicBezTo>
                  <a:pt x="841226" y="37042"/>
                  <a:pt x="968991" y="14587"/>
                  <a:pt x="1303020" y="0"/>
                </a:cubicBezTo>
                <a:cubicBezTo>
                  <a:pt x="1643101" y="-7120"/>
                  <a:pt x="1717813" y="7213"/>
                  <a:pt x="1876349" y="0"/>
                </a:cubicBezTo>
                <a:cubicBezTo>
                  <a:pt x="2036762" y="-14138"/>
                  <a:pt x="2426397" y="-4451"/>
                  <a:pt x="2606040" y="0"/>
                </a:cubicBezTo>
                <a:cubicBezTo>
                  <a:pt x="2606314" y="8448"/>
                  <a:pt x="2606550" y="14527"/>
                  <a:pt x="2606040" y="18288"/>
                </a:cubicBezTo>
                <a:cubicBezTo>
                  <a:pt x="2344840" y="2643"/>
                  <a:pt x="2192043" y="7399"/>
                  <a:pt x="1980590" y="18288"/>
                </a:cubicBezTo>
                <a:cubicBezTo>
                  <a:pt x="1783984" y="-9745"/>
                  <a:pt x="1487673" y="45908"/>
                  <a:pt x="1276960" y="18288"/>
                </a:cubicBezTo>
                <a:cubicBezTo>
                  <a:pt x="1088134" y="-41257"/>
                  <a:pt x="877974" y="49968"/>
                  <a:pt x="651510" y="18288"/>
                </a:cubicBezTo>
                <a:cubicBezTo>
                  <a:pt x="430798" y="-27764"/>
                  <a:pt x="132889" y="-33467"/>
                  <a:pt x="0" y="18288"/>
                </a:cubicBezTo>
                <a:cubicBezTo>
                  <a:pt x="212" y="10845"/>
                  <a:pt x="-833" y="6193"/>
                  <a:pt x="0" y="0"/>
                </a:cubicBezTo>
                <a:close/>
              </a:path>
              <a:path w="2606040" h="18288" fill="none" stroke="0" extrusionOk="0">
                <a:moveTo>
                  <a:pt x="0" y="0"/>
                </a:moveTo>
                <a:cubicBezTo>
                  <a:pt x="202328" y="-14716"/>
                  <a:pt x="332722" y="-11499"/>
                  <a:pt x="625450" y="0"/>
                </a:cubicBezTo>
                <a:cubicBezTo>
                  <a:pt x="927712" y="6878"/>
                  <a:pt x="971143" y="7084"/>
                  <a:pt x="1224839" y="0"/>
                </a:cubicBezTo>
                <a:cubicBezTo>
                  <a:pt x="1477775" y="-16815"/>
                  <a:pt x="1569904" y="19146"/>
                  <a:pt x="1824228" y="0"/>
                </a:cubicBezTo>
                <a:cubicBezTo>
                  <a:pt x="2055206" y="24867"/>
                  <a:pt x="2317192" y="-62872"/>
                  <a:pt x="2606040" y="0"/>
                </a:cubicBezTo>
                <a:cubicBezTo>
                  <a:pt x="2606166" y="3680"/>
                  <a:pt x="2606905" y="11461"/>
                  <a:pt x="2606040" y="18288"/>
                </a:cubicBezTo>
                <a:cubicBezTo>
                  <a:pt x="2234648" y="26976"/>
                  <a:pt x="2180202" y="-10361"/>
                  <a:pt x="1902409" y="18288"/>
                </a:cubicBezTo>
                <a:cubicBezTo>
                  <a:pt x="1635562" y="47194"/>
                  <a:pt x="1477339" y="4794"/>
                  <a:pt x="1276960" y="18288"/>
                </a:cubicBezTo>
                <a:cubicBezTo>
                  <a:pt x="1058094" y="66922"/>
                  <a:pt x="904206" y="-20636"/>
                  <a:pt x="677570" y="18288"/>
                </a:cubicBezTo>
                <a:cubicBezTo>
                  <a:pt x="485746" y="14713"/>
                  <a:pt x="195925" y="33005"/>
                  <a:pt x="0" y="18288"/>
                </a:cubicBezTo>
                <a:cubicBezTo>
                  <a:pt x="1168" y="12774"/>
                  <a:pt x="-229" y="3745"/>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66776" y="-600"/>
                          <a:pt x="322756" y="3201"/>
                          <a:pt x="625450" y="0"/>
                        </a:cubicBezTo>
                        <a:cubicBezTo>
                          <a:pt x="928144" y="-3201"/>
                          <a:pt x="968141" y="9269"/>
                          <a:pt x="1224839" y="0"/>
                        </a:cubicBezTo>
                        <a:cubicBezTo>
                          <a:pt x="1481537" y="-9269"/>
                          <a:pt x="1569059" y="21947"/>
                          <a:pt x="1824228" y="0"/>
                        </a:cubicBezTo>
                        <a:cubicBezTo>
                          <a:pt x="2079397" y="-21947"/>
                          <a:pt x="2326053" y="-10194"/>
                          <a:pt x="2606040" y="0"/>
                        </a:cubicBezTo>
                        <a:cubicBezTo>
                          <a:pt x="2605462" y="4771"/>
                          <a:pt x="2606793" y="12323"/>
                          <a:pt x="2606040" y="18288"/>
                        </a:cubicBezTo>
                        <a:cubicBezTo>
                          <a:pt x="2256758" y="31410"/>
                          <a:pt x="2173673" y="-12878"/>
                          <a:pt x="1902409" y="18288"/>
                        </a:cubicBezTo>
                        <a:cubicBezTo>
                          <a:pt x="1631145" y="49454"/>
                          <a:pt x="1461378" y="5466"/>
                          <a:pt x="1276960" y="18288"/>
                        </a:cubicBezTo>
                        <a:cubicBezTo>
                          <a:pt x="1092542" y="31110"/>
                          <a:pt x="890442" y="13213"/>
                          <a:pt x="677570" y="18288"/>
                        </a:cubicBezTo>
                        <a:cubicBezTo>
                          <a:pt x="464698" y="23364"/>
                          <a:pt x="187648" y="35837"/>
                          <a:pt x="0" y="18288"/>
                        </a:cubicBezTo>
                        <a:cubicBezTo>
                          <a:pt x="841" y="12879"/>
                          <a:pt x="-726" y="3977"/>
                          <a:pt x="0" y="0"/>
                        </a:cubicBezTo>
                        <a:close/>
                      </a:path>
                      <a:path w="2606040" h="18288" stroke="0" extrusionOk="0">
                        <a:moveTo>
                          <a:pt x="0" y="0"/>
                        </a:moveTo>
                        <a:cubicBezTo>
                          <a:pt x="197231" y="3803"/>
                          <a:pt x="358914" y="-9291"/>
                          <a:pt x="599389" y="0"/>
                        </a:cubicBezTo>
                        <a:cubicBezTo>
                          <a:pt x="839864" y="9291"/>
                          <a:pt x="979371" y="8509"/>
                          <a:pt x="1303020" y="0"/>
                        </a:cubicBezTo>
                        <a:cubicBezTo>
                          <a:pt x="1626669" y="-8509"/>
                          <a:pt x="1726300" y="7440"/>
                          <a:pt x="1876349" y="0"/>
                        </a:cubicBezTo>
                        <a:cubicBezTo>
                          <a:pt x="2026398" y="-7440"/>
                          <a:pt x="2430712" y="17957"/>
                          <a:pt x="2606040" y="0"/>
                        </a:cubicBezTo>
                        <a:cubicBezTo>
                          <a:pt x="2605426" y="8857"/>
                          <a:pt x="2606544" y="13619"/>
                          <a:pt x="2606040" y="18288"/>
                        </a:cubicBezTo>
                        <a:cubicBezTo>
                          <a:pt x="2393024" y="2241"/>
                          <a:pt x="2191161" y="39259"/>
                          <a:pt x="1980590" y="18288"/>
                        </a:cubicBezTo>
                        <a:cubicBezTo>
                          <a:pt x="1770019" y="-2683"/>
                          <a:pt x="1476440" y="36114"/>
                          <a:pt x="1276960" y="18288"/>
                        </a:cubicBezTo>
                        <a:cubicBezTo>
                          <a:pt x="1077480" y="463"/>
                          <a:pt x="880988" y="42125"/>
                          <a:pt x="651510" y="18288"/>
                        </a:cubicBezTo>
                        <a:cubicBezTo>
                          <a:pt x="422032" y="-5549"/>
                          <a:pt x="130744" y="-1947"/>
                          <a:pt x="0" y="18288"/>
                        </a:cubicBezTo>
                        <a:cubicBezTo>
                          <a:pt x="-487" y="10816"/>
                          <a:pt x="-839" y="6058"/>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88620" y="2872899"/>
            <a:ext cx="3182691" cy="3320668"/>
          </a:xfrm>
          <a:prstGeom prst="rect">
            <a:avLst/>
          </a:prstGeom>
          <a:noFill/>
        </p:spPr>
        <p:txBody>
          <a:bodyPr vert="horz" lIns="91440" tIns="45720" rIns="91440" bIns="45720" rtlCol="0">
            <a:normAutofit/>
          </a:bodyPr>
          <a:lstStyle/>
          <a:p>
            <a:pPr>
              <a:lnSpc>
                <a:spcPct val="90000"/>
              </a:lnSpc>
              <a:spcAft>
                <a:spcPts val="450"/>
              </a:spcAft>
              <a:buClr>
                <a:schemeClr val="accent1"/>
              </a:buClr>
            </a:pPr>
            <a:r>
              <a:rPr lang="en-US" sz="2400" b="1" dirty="0"/>
              <a:t>Emily Moe, P.E.</a:t>
            </a:r>
          </a:p>
          <a:p>
            <a:pPr>
              <a:lnSpc>
                <a:spcPct val="90000"/>
              </a:lnSpc>
              <a:spcAft>
                <a:spcPts val="450"/>
              </a:spcAft>
              <a:buClr>
                <a:schemeClr val="accent1"/>
              </a:buClr>
            </a:pPr>
            <a:r>
              <a:rPr lang="en-US" sz="2000" dirty="0"/>
              <a:t>St. Paul District</a:t>
            </a:r>
          </a:p>
          <a:p>
            <a:pPr>
              <a:lnSpc>
                <a:spcPct val="90000"/>
              </a:lnSpc>
              <a:spcAft>
                <a:spcPts val="450"/>
              </a:spcAft>
              <a:buClr>
                <a:schemeClr val="accent1"/>
              </a:buClr>
            </a:pPr>
            <a:r>
              <a:rPr lang="en-US" sz="2000" dirty="0"/>
              <a:t>U.S. Army Corps of Engineers</a:t>
            </a:r>
          </a:p>
          <a:p>
            <a:pPr>
              <a:lnSpc>
                <a:spcPct val="90000"/>
              </a:lnSpc>
              <a:spcAft>
                <a:spcPts val="450"/>
              </a:spcAft>
              <a:buClr>
                <a:schemeClr val="accent1"/>
              </a:buClr>
            </a:pPr>
            <a:endParaRPr lang="en-US" sz="2000" dirty="0"/>
          </a:p>
        </p:txBody>
      </p:sp>
      <p:pic>
        <p:nvPicPr>
          <p:cNvPr id="8" name="Picture 7">
            <a:extLst>
              <a:ext uri="{FF2B5EF4-FFF2-40B4-BE49-F238E27FC236}">
                <a16:creationId xmlns:a16="http://schemas.microsoft.com/office/drawing/2014/main" id="{5DEB8F3B-7506-4423-99F2-A1EAC6FF761F}"/>
              </a:ext>
            </a:extLst>
          </p:cNvPr>
          <p:cNvPicPr>
            <a:picLocks noChangeAspect="1"/>
          </p:cNvPicPr>
          <p:nvPr/>
        </p:nvPicPr>
        <p:blipFill rotWithShape="1">
          <a:blip r:embed="rId3">
            <a:extLst>
              <a:ext uri="{28A0092B-C50C-407E-A947-70E740481C1C}">
                <a14:useLocalDpi xmlns:a14="http://schemas.microsoft.com/office/drawing/2010/main" val="0"/>
              </a:ext>
            </a:extLst>
          </a:blip>
          <a:srcRect r="39000"/>
          <a:stretch/>
        </p:blipFill>
        <p:spPr>
          <a:xfrm>
            <a:off x="3566161" y="0"/>
            <a:ext cx="5577839" cy="685800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7" name="Picture 6">
            <a:extLst>
              <a:ext uri="{FF2B5EF4-FFF2-40B4-BE49-F238E27FC236}">
                <a16:creationId xmlns:a16="http://schemas.microsoft.com/office/drawing/2014/main" id="{F42C15E9-5444-4A21-99FD-53C70AEE2A90}"/>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6334" y="4814190"/>
            <a:ext cx="2387686" cy="1828800"/>
          </a:xfrm>
          <a:prstGeom prst="rect">
            <a:avLst/>
          </a:prstGeom>
        </p:spPr>
      </p:pic>
    </p:spTree>
    <p:extLst>
      <p:ext uri="{BB962C8B-B14F-4D97-AF65-F5344CB8AC3E}">
        <p14:creationId xmlns:p14="http://schemas.microsoft.com/office/powerpoint/2010/main" val="32324178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314706" y="166458"/>
            <a:ext cx="8573262" cy="760134"/>
          </a:xfrm>
        </p:spPr>
        <p:txBody>
          <a:bodyPr anchor="b">
            <a:normAutofit/>
          </a:bodyPr>
          <a:lstStyle/>
          <a:p>
            <a:r>
              <a:rPr lang="en-US" sz="4050" i="1" dirty="0"/>
              <a:t>Initial Model Parameters – ET &amp; Snow</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314706" y="998440"/>
            <a:ext cx="4785614" cy="5550862"/>
          </a:xfrm>
        </p:spPr>
        <p:txBody>
          <a:bodyPr>
            <a:normAutofit/>
          </a:bodyPr>
          <a:lstStyle/>
          <a:p>
            <a:pPr marL="0" indent="0">
              <a:lnSpc>
                <a:spcPct val="100000"/>
              </a:lnSpc>
              <a:spcBef>
                <a:spcPts val="0"/>
              </a:spcBef>
              <a:buNone/>
            </a:pPr>
            <a:r>
              <a:rPr lang="en-US" sz="2200" b="1" dirty="0"/>
              <a:t>Evapotranspiration (ET)</a:t>
            </a:r>
          </a:p>
          <a:p>
            <a:pPr>
              <a:lnSpc>
                <a:spcPct val="100000"/>
              </a:lnSpc>
              <a:spcBef>
                <a:spcPts val="0"/>
              </a:spcBef>
            </a:pPr>
            <a:r>
              <a:rPr lang="en-US" sz="2000" dirty="0"/>
              <a:t>Accounts for water vaporization &amp; plant absorption.</a:t>
            </a:r>
          </a:p>
          <a:p>
            <a:pPr>
              <a:lnSpc>
                <a:spcPct val="100000"/>
              </a:lnSpc>
              <a:spcBef>
                <a:spcPts val="0"/>
              </a:spcBef>
            </a:pPr>
            <a:r>
              <a:rPr lang="en-US" sz="2000" dirty="0"/>
              <a:t>Data Sources:</a:t>
            </a:r>
          </a:p>
          <a:p>
            <a:pPr lvl="1">
              <a:lnSpc>
                <a:spcPct val="100000"/>
              </a:lnSpc>
              <a:spcBef>
                <a:spcPts val="0"/>
              </a:spcBef>
            </a:pPr>
            <a:r>
              <a:rPr lang="en-US" sz="1600" dirty="0">
                <a:hlinkClick r:id="rId3"/>
              </a:rPr>
              <a:t>National Climatic Data Center (NCDC)</a:t>
            </a:r>
            <a:endParaRPr lang="en-US" sz="1600" dirty="0"/>
          </a:p>
          <a:p>
            <a:pPr lvl="1">
              <a:lnSpc>
                <a:spcPct val="100000"/>
              </a:lnSpc>
              <a:spcBef>
                <a:spcPts val="0"/>
              </a:spcBef>
            </a:pPr>
            <a:r>
              <a:rPr lang="en-US" sz="1600" dirty="0"/>
              <a:t>Water Control Manuals/Local Reports</a:t>
            </a:r>
          </a:p>
          <a:p>
            <a:pPr>
              <a:lnSpc>
                <a:spcPct val="100000"/>
              </a:lnSpc>
              <a:spcBef>
                <a:spcPts val="0"/>
              </a:spcBef>
            </a:pPr>
            <a:endParaRPr lang="en-US" sz="2200" dirty="0"/>
          </a:p>
          <a:p>
            <a:pPr marL="0" indent="0">
              <a:lnSpc>
                <a:spcPct val="100000"/>
              </a:lnSpc>
              <a:spcBef>
                <a:spcPts val="0"/>
              </a:spcBef>
              <a:buNone/>
            </a:pPr>
            <a:r>
              <a:rPr lang="en-US" sz="2200" b="1" dirty="0"/>
              <a:t>Snowmelt Parameters</a:t>
            </a:r>
          </a:p>
          <a:p>
            <a:pPr>
              <a:lnSpc>
                <a:spcPct val="100000"/>
              </a:lnSpc>
              <a:spcBef>
                <a:spcPts val="0"/>
              </a:spcBef>
            </a:pPr>
            <a:r>
              <a:rPr lang="en-US" sz="2000" dirty="0"/>
              <a:t>Includes Temperature, Snow &amp; Melt Parameters</a:t>
            </a:r>
          </a:p>
          <a:p>
            <a:pPr>
              <a:lnSpc>
                <a:spcPct val="100000"/>
              </a:lnSpc>
              <a:spcBef>
                <a:spcPts val="0"/>
              </a:spcBef>
            </a:pPr>
            <a:r>
              <a:rPr lang="en-US" sz="2000" dirty="0"/>
              <a:t>Data Sources:</a:t>
            </a:r>
          </a:p>
          <a:p>
            <a:pPr lvl="1">
              <a:lnSpc>
                <a:spcPct val="100000"/>
              </a:lnSpc>
              <a:spcBef>
                <a:spcPts val="0"/>
              </a:spcBef>
            </a:pPr>
            <a:r>
              <a:rPr lang="en-US" sz="1600" dirty="0">
                <a:hlinkClick r:id="rId4"/>
              </a:rPr>
              <a:t>Snow Data Assimilation System (SNODAS)</a:t>
            </a:r>
            <a:endParaRPr lang="en-US" sz="1600" dirty="0"/>
          </a:p>
          <a:p>
            <a:pPr lvl="1">
              <a:lnSpc>
                <a:spcPct val="100000"/>
              </a:lnSpc>
              <a:spcBef>
                <a:spcPts val="0"/>
              </a:spcBef>
            </a:pPr>
            <a:r>
              <a:rPr lang="en-US" sz="1600" dirty="0">
                <a:hlinkClick r:id="rId5"/>
              </a:rPr>
              <a:t>Snow Telemetry (SNOTEL)</a:t>
            </a:r>
            <a:endParaRPr lang="en-US" sz="1600" dirty="0"/>
          </a:p>
          <a:p>
            <a:pPr lvl="1">
              <a:lnSpc>
                <a:spcPct val="100000"/>
              </a:lnSpc>
              <a:spcBef>
                <a:spcPts val="0"/>
              </a:spcBef>
            </a:pPr>
            <a:r>
              <a:rPr lang="en-US" sz="1600" dirty="0" err="1"/>
              <a:t>Add’l</a:t>
            </a:r>
            <a:r>
              <a:rPr lang="en-US" sz="1600" dirty="0"/>
              <a:t> Local &amp; Nationwide Sources</a:t>
            </a:r>
          </a:p>
          <a:p>
            <a:pPr lvl="1">
              <a:lnSpc>
                <a:spcPct val="100000"/>
              </a:lnSpc>
              <a:spcBef>
                <a:spcPts val="0"/>
              </a:spcBef>
            </a:pPr>
            <a:endParaRPr lang="en-US" sz="1600" dirty="0"/>
          </a:p>
          <a:p>
            <a:pPr marL="0" indent="0">
              <a:lnSpc>
                <a:spcPct val="100000"/>
              </a:lnSpc>
              <a:spcBef>
                <a:spcPts val="0"/>
              </a:spcBef>
              <a:buNone/>
            </a:pPr>
            <a:r>
              <a:rPr lang="en-US" sz="2200" dirty="0"/>
              <a:t>ET &amp; Snow can be calibrated independently of streamflow.</a:t>
            </a:r>
          </a:p>
          <a:p>
            <a:pPr marL="0" indent="0">
              <a:lnSpc>
                <a:spcPct val="100000"/>
              </a:lnSpc>
              <a:spcBef>
                <a:spcPts val="0"/>
              </a:spcBef>
              <a:buNone/>
            </a:pPr>
            <a:endParaRPr lang="en-US" sz="1400" dirty="0"/>
          </a:p>
          <a:p>
            <a:pPr>
              <a:lnSpc>
                <a:spcPct val="100000"/>
              </a:lnSpc>
              <a:spcBef>
                <a:spcPts val="0"/>
              </a:spcBef>
            </a:pPr>
            <a:endParaRPr lang="en-US" sz="1800" i="1" dirty="0"/>
          </a:p>
          <a:p>
            <a:pPr lvl="1">
              <a:lnSpc>
                <a:spcPct val="100000"/>
              </a:lnSpc>
              <a:spcBef>
                <a:spcPts val="0"/>
              </a:spcBef>
            </a:pPr>
            <a:endParaRPr lang="en-US" sz="1700" dirty="0"/>
          </a:p>
        </p:txBody>
      </p:sp>
      <p:pic>
        <p:nvPicPr>
          <p:cNvPr id="7" name="Picture 4">
            <a:extLst>
              <a:ext uri="{FF2B5EF4-FFF2-40B4-BE49-F238E27FC236}">
                <a16:creationId xmlns:a16="http://schemas.microsoft.com/office/drawing/2014/main" id="{E0C0A0B1-FF2F-46F8-8E77-7883C46ED670}"/>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48" r="7921" b="18956"/>
          <a:stretch/>
        </p:blipFill>
        <p:spPr bwMode="auto">
          <a:xfrm>
            <a:off x="5207916" y="998440"/>
            <a:ext cx="3345084" cy="2226222"/>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294" name="Picture 6">
            <a:extLst>
              <a:ext uri="{FF2B5EF4-FFF2-40B4-BE49-F238E27FC236}">
                <a16:creationId xmlns:a16="http://schemas.microsoft.com/office/drawing/2014/main" id="{5FD16A6E-656A-45E5-B6CA-CEDA2147649A}"/>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6329" t="521" b="2"/>
          <a:stretch/>
        </p:blipFill>
        <p:spPr bwMode="auto">
          <a:xfrm>
            <a:off x="4744813" y="3357470"/>
            <a:ext cx="4084481" cy="333439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1506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84662D5-6CE5-4998-B9EA-E384D95835E5}"/>
              </a:ext>
            </a:extLst>
          </p:cNvPr>
          <p:cNvPicPr>
            <a:picLocks noChangeAspect="1"/>
          </p:cNvPicPr>
          <p:nvPr/>
        </p:nvPicPr>
        <p:blipFill>
          <a:blip r:embed="rId3"/>
          <a:stretch>
            <a:fillRect/>
          </a:stretch>
        </p:blipFill>
        <p:spPr>
          <a:xfrm>
            <a:off x="0" y="0"/>
            <a:ext cx="3560065" cy="6858000"/>
          </a:xfrm>
          <a:prstGeom prst="rect">
            <a:avLst/>
          </a:prstGeom>
        </p:spPr>
      </p:pic>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3973321" y="1104138"/>
            <a:ext cx="5170678" cy="1337310"/>
          </a:xfrm>
        </p:spPr>
        <p:txBody>
          <a:bodyPr anchor="b">
            <a:normAutofit/>
          </a:bodyPr>
          <a:lstStyle/>
          <a:p>
            <a:r>
              <a:rPr lang="en-US" i="1" dirty="0"/>
              <a:t>Setting </a:t>
            </a:r>
            <a:br>
              <a:rPr lang="en-US" i="1" dirty="0"/>
            </a:br>
            <a:r>
              <a:rPr lang="en-US" i="1" dirty="0"/>
              <a:t>Calibration Goals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3973322" y="2887218"/>
            <a:ext cx="5170678" cy="2612898"/>
          </a:xfrm>
        </p:spPr>
        <p:txBody>
          <a:bodyPr>
            <a:normAutofit/>
          </a:bodyPr>
          <a:lstStyle/>
          <a:p>
            <a:r>
              <a:rPr lang="en-US" sz="2400" dirty="0"/>
              <a:t>Goals Vary by Project Objective</a:t>
            </a:r>
          </a:p>
          <a:p>
            <a:r>
              <a:rPr lang="en-US" sz="2400" dirty="0"/>
              <a:t>Goal Examples:</a:t>
            </a:r>
          </a:p>
          <a:p>
            <a:pPr lvl="1"/>
            <a:r>
              <a:rPr lang="en-US" sz="2000" dirty="0"/>
              <a:t>Quantitative Goodness-of-Fit </a:t>
            </a:r>
          </a:p>
          <a:p>
            <a:pPr lvl="2"/>
            <a:r>
              <a:rPr lang="en-US" sz="1900" i="1" dirty="0"/>
              <a:t>Statistics</a:t>
            </a:r>
          </a:p>
          <a:p>
            <a:pPr lvl="1"/>
            <a:r>
              <a:rPr lang="en-US" sz="2000" dirty="0"/>
              <a:t>Timing</a:t>
            </a:r>
          </a:p>
          <a:p>
            <a:pPr lvl="1"/>
            <a:r>
              <a:rPr lang="en-US" sz="2000" dirty="0"/>
              <a:t>Volume</a:t>
            </a:r>
          </a:p>
          <a:p>
            <a:pPr lvl="1"/>
            <a:r>
              <a:rPr lang="en-US" sz="2000" dirty="0"/>
              <a:t>Magnitude</a:t>
            </a:r>
          </a:p>
          <a:p>
            <a:pPr lvl="2"/>
            <a:endParaRPr lang="en-US" sz="1650" dirty="0"/>
          </a:p>
          <a:p>
            <a:pPr lvl="2"/>
            <a:endParaRPr lang="en-US" sz="1650" dirty="0"/>
          </a:p>
          <a:p>
            <a:pPr lvl="1"/>
            <a:endParaRPr lang="en-US" sz="1650" dirty="0"/>
          </a:p>
          <a:p>
            <a:pPr lvl="1"/>
            <a:endParaRPr lang="en-US" sz="1650" dirty="0"/>
          </a:p>
          <a:p>
            <a:endParaRPr lang="en-US" sz="1650" dirty="0"/>
          </a:p>
        </p:txBody>
      </p:sp>
    </p:spTree>
    <p:extLst>
      <p:ext uri="{BB962C8B-B14F-4D97-AF65-F5344CB8AC3E}">
        <p14:creationId xmlns:p14="http://schemas.microsoft.com/office/powerpoint/2010/main" val="651677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314706" y="166458"/>
            <a:ext cx="8573262" cy="760134"/>
          </a:xfrm>
        </p:spPr>
        <p:txBody>
          <a:bodyPr anchor="b">
            <a:normAutofit/>
          </a:bodyPr>
          <a:lstStyle/>
          <a:p>
            <a:r>
              <a:rPr lang="en-US" sz="4050" i="1" dirty="0"/>
              <a:t>Calibration Goals</a:t>
            </a:r>
            <a:endParaRPr lang="en-US" sz="4050" dirty="0"/>
          </a:p>
        </p:txBody>
      </p:sp>
      <p:sp>
        <p:nvSpPr>
          <p:cNvPr id="3" name="Content Placeholder 2">
            <a:extLst>
              <a:ext uri="{FF2B5EF4-FFF2-40B4-BE49-F238E27FC236}">
                <a16:creationId xmlns:a16="http://schemas.microsoft.com/office/drawing/2014/main" id="{1C63827E-932B-4478-A9EF-CB6205A6013D}"/>
              </a:ext>
            </a:extLst>
          </p:cNvPr>
          <p:cNvSpPr>
            <a:spLocks noGrp="1"/>
          </p:cNvSpPr>
          <p:nvPr>
            <p:ph idx="1"/>
          </p:nvPr>
        </p:nvSpPr>
        <p:spPr>
          <a:xfrm>
            <a:off x="656082" y="1085088"/>
            <a:ext cx="8372094" cy="2558034"/>
          </a:xfrm>
        </p:spPr>
        <p:txBody>
          <a:bodyPr anchor="t">
            <a:normAutofit/>
          </a:bodyPr>
          <a:lstStyle/>
          <a:p>
            <a:r>
              <a:rPr lang="en-US" sz="2700" dirty="0"/>
              <a:t>Quantitative Goodness-of-Fit </a:t>
            </a:r>
          </a:p>
          <a:p>
            <a:pPr lvl="1"/>
            <a:r>
              <a:rPr lang="en-US" sz="2500" dirty="0"/>
              <a:t>Coefficient of Determination, Nash-Sutcliffe Efficiency, Root Mean Square Error, Percent Bias</a:t>
            </a:r>
          </a:p>
          <a:p>
            <a:pPr lvl="2"/>
            <a:endParaRPr lang="en-US" sz="2100" dirty="0"/>
          </a:p>
          <a:p>
            <a:pPr lvl="2"/>
            <a:endParaRPr lang="en-US" sz="2100" dirty="0"/>
          </a:p>
          <a:p>
            <a:pPr lvl="1"/>
            <a:endParaRPr lang="en-US" dirty="0"/>
          </a:p>
          <a:p>
            <a:pPr lvl="1"/>
            <a:endParaRPr lang="en-US" dirty="0"/>
          </a:p>
        </p:txBody>
      </p:sp>
      <p:graphicFrame>
        <p:nvGraphicFramePr>
          <p:cNvPr id="6" name="Table 5">
            <a:extLst>
              <a:ext uri="{FF2B5EF4-FFF2-40B4-BE49-F238E27FC236}">
                <a16:creationId xmlns:a16="http://schemas.microsoft.com/office/drawing/2014/main" id="{27CB293E-5717-483F-AD54-8926F4EB64FC}"/>
              </a:ext>
            </a:extLst>
          </p:cNvPr>
          <p:cNvGraphicFramePr>
            <a:graphicFrameLocks noGrp="1"/>
          </p:cNvGraphicFramePr>
          <p:nvPr>
            <p:extLst>
              <p:ext uri="{D42A27DB-BD31-4B8C-83A1-F6EECF244321}">
                <p14:modId xmlns:p14="http://schemas.microsoft.com/office/powerpoint/2010/main" val="3037088669"/>
              </p:ext>
            </p:extLst>
          </p:nvPr>
        </p:nvGraphicFramePr>
        <p:xfrm>
          <a:off x="115824" y="2516231"/>
          <a:ext cx="8912352" cy="4259535"/>
        </p:xfrm>
        <a:graphic>
          <a:graphicData uri="http://schemas.openxmlformats.org/drawingml/2006/table">
            <a:tbl>
              <a:tblPr firstRow="1" bandRow="1"/>
              <a:tblGrid>
                <a:gridCol w="1684067">
                  <a:extLst>
                    <a:ext uri="{9D8B030D-6E8A-4147-A177-3AD203B41FA5}">
                      <a16:colId xmlns:a16="http://schemas.microsoft.com/office/drawing/2014/main" val="20000"/>
                    </a:ext>
                  </a:extLst>
                </a:gridCol>
                <a:gridCol w="1644171">
                  <a:extLst>
                    <a:ext uri="{9D8B030D-6E8A-4147-A177-3AD203B41FA5}">
                      <a16:colId xmlns:a16="http://schemas.microsoft.com/office/drawing/2014/main" val="20001"/>
                    </a:ext>
                  </a:extLst>
                </a:gridCol>
                <a:gridCol w="1833002">
                  <a:extLst>
                    <a:ext uri="{9D8B030D-6E8A-4147-A177-3AD203B41FA5}">
                      <a16:colId xmlns:a16="http://schemas.microsoft.com/office/drawing/2014/main" val="20002"/>
                    </a:ext>
                  </a:extLst>
                </a:gridCol>
                <a:gridCol w="1811725">
                  <a:extLst>
                    <a:ext uri="{9D8B030D-6E8A-4147-A177-3AD203B41FA5}">
                      <a16:colId xmlns:a16="http://schemas.microsoft.com/office/drawing/2014/main" val="20003"/>
                    </a:ext>
                  </a:extLst>
                </a:gridCol>
                <a:gridCol w="1939387">
                  <a:extLst>
                    <a:ext uri="{9D8B030D-6E8A-4147-A177-3AD203B41FA5}">
                      <a16:colId xmlns:a16="http://schemas.microsoft.com/office/drawing/2014/main" val="20004"/>
                    </a:ext>
                  </a:extLst>
                </a:gridCol>
              </a:tblGrid>
              <a:tr h="0">
                <a:tc gridSpan="5">
                  <a:txBody>
                    <a:bodyPr/>
                    <a:lstStyle/>
                    <a:p>
                      <a:pPr algn="ctr" fontAlgn="b"/>
                      <a:r>
                        <a:rPr lang="en-US" sz="1700" b="1" i="0" u="none" strike="noStrike" dirty="0">
                          <a:solidFill>
                            <a:srgbClr val="000000"/>
                          </a:solidFill>
                          <a:effectLst/>
                          <a:latin typeface="Calibri" panose="020F0502020204030204" pitchFamily="34" charset="0"/>
                        </a:rPr>
                        <a:t>Performance Ratings for Evaluation Metrics for a daily and weekly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5466">
                <a:tc>
                  <a:txBody>
                    <a:bodyPr/>
                    <a:lstStyle/>
                    <a:p>
                      <a:pPr algn="l" fontAlgn="b"/>
                      <a:r>
                        <a:rPr lang="en-US" sz="1700" b="1" i="0" u="none" strike="noStrike">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dirty="0">
                          <a:solidFill>
                            <a:srgbClr val="000000"/>
                          </a:solidFill>
                          <a:effectLst/>
                          <a:latin typeface="Calibri" panose="020F0502020204030204" pitchFamily="34" charset="0"/>
                        </a:rPr>
                        <a:t>R</a:t>
                      </a:r>
                      <a:r>
                        <a:rPr lang="en-US" sz="1700" b="1" i="0" u="none" strike="noStrike" baseline="30000" dirty="0">
                          <a:solidFill>
                            <a:srgbClr val="000000"/>
                          </a:solidFill>
                          <a:effectLst/>
                          <a:latin typeface="Calibri" panose="020F0502020204030204" pitchFamily="34" charset="0"/>
                        </a:rPr>
                        <a:t>2</a:t>
                      </a:r>
                      <a:endParaRPr lang="en-US" sz="1700" b="1" i="0" u="none" strike="noStrike" dirty="0">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17466">
                <a:tc>
                  <a:txBody>
                    <a:bodyPr/>
                    <a:lstStyle/>
                    <a:p>
                      <a:pPr algn="l" fontAlgn="b"/>
                      <a:r>
                        <a:rPr lang="en-US" sz="1700" b="0" i="0" u="none" strike="noStrike">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0.65&lt;R2≤1.00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0.65&lt;𝑁𝑆𝐸≤1.00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0.00&lt;𝑅𝑆𝑅≤0.60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𝑃𝐵𝐼𝐴𝑆&lt; ±15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17466">
                <a:tc>
                  <a:txBody>
                    <a:bodyPr/>
                    <a:lstStyle/>
                    <a:p>
                      <a:pPr algn="l" fontAlgn="b"/>
                      <a:r>
                        <a:rPr lang="en-US" sz="17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0.55&lt;𝑅2≤0.65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0.55&lt;𝑁𝑆𝐸≤0.65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±15≤𝑃𝐵𝐼𝐴𝑆&lt;±20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17466">
                <a:tc>
                  <a:txBody>
                    <a:bodyPr/>
                    <a:lstStyle/>
                    <a:p>
                      <a:pPr algn="l" fontAlgn="b"/>
                      <a:r>
                        <a:rPr lang="en-US" sz="17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0.40&lt;𝑅2≤0.55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0.40&lt;𝑁𝑆𝐸≤0.55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0.70&lt;𝑅𝑆𝑅≤0.80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±20≤𝑃𝐵𝐼𝐴𝑆&lt;±30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17466">
                <a:tc>
                  <a:txBody>
                    <a:bodyPr/>
                    <a:lstStyle/>
                    <a:p>
                      <a:pPr algn="l" fontAlgn="b"/>
                      <a:r>
                        <a:rPr lang="en-US" sz="17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𝑅2≤0.40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𝑁𝑆𝐸≤0.40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𝑅𝑆𝑅&gt;0.80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𝑃𝐵𝐼𝐴𝑆≥±30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84704">
                <a:tc>
                  <a:txBody>
                    <a:bodyPr/>
                    <a:lstStyle/>
                    <a:p>
                      <a:pPr algn="l" fontAlgn="b"/>
                      <a:endParaRPr lang="en-US" sz="12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17466">
                <a:tc gridSpan="5">
                  <a:txBody>
                    <a:bodyPr/>
                    <a:lstStyle/>
                    <a:p>
                      <a:pPr algn="ctr" fontAlgn="b"/>
                      <a:r>
                        <a:rPr lang="en-US" sz="1700" b="1" i="0" u="none" strike="noStrike" dirty="0">
                          <a:solidFill>
                            <a:srgbClr val="000000"/>
                          </a:solidFill>
                          <a:effectLst/>
                          <a:latin typeface="Calibri" panose="020F0502020204030204" pitchFamily="34" charset="0"/>
                        </a:rPr>
                        <a:t>Performance Ratings for Evaluation Metrics for a monthly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395466">
                <a:tc>
                  <a:txBody>
                    <a:bodyPr/>
                    <a:lstStyle/>
                    <a:p>
                      <a:pPr algn="l" fontAlgn="b"/>
                      <a:r>
                        <a:rPr lang="en-US" sz="1700" b="1" i="0" u="none" strike="noStrike" dirty="0">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R</a:t>
                      </a:r>
                      <a:r>
                        <a:rPr lang="en-US" sz="1700" b="1" i="0" u="none" strike="noStrike" baseline="30000">
                          <a:solidFill>
                            <a:srgbClr val="000000"/>
                          </a:solidFill>
                          <a:effectLst/>
                          <a:latin typeface="Calibri" panose="020F0502020204030204" pitchFamily="34" charset="0"/>
                        </a:rPr>
                        <a:t>2</a:t>
                      </a:r>
                      <a:endParaRPr lang="en-US" sz="1700" b="1" i="0" u="none" strike="noStrike">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1" i="0" u="none" strike="noStrike">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217466">
                <a:tc>
                  <a:txBody>
                    <a:bodyPr/>
                    <a:lstStyle/>
                    <a:p>
                      <a:pPr algn="l" fontAlgn="b"/>
                      <a:r>
                        <a:rPr lang="en-US" sz="1700" b="0" i="0" u="none" strike="noStrike">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0.75&lt;𝑅2≤1.00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0.75&lt;𝑁𝑆𝐸≤1.00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0.00&lt;𝑅𝑆𝑅≤0.50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𝑃𝐵𝐼𝐴𝑆&lt; ±10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217466">
                <a:tc>
                  <a:txBody>
                    <a:bodyPr/>
                    <a:lstStyle/>
                    <a:p>
                      <a:pPr algn="l" fontAlgn="b"/>
                      <a:r>
                        <a:rPr lang="en-US" sz="17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0.65&lt;𝑅2≤0.75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0.65&lt;𝑁𝑆𝐸≤0.75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±10≤𝑃𝐵𝐼𝐴𝑆&lt;±15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17466">
                <a:tc>
                  <a:txBody>
                    <a:bodyPr/>
                    <a:lstStyle/>
                    <a:p>
                      <a:pPr algn="l" fontAlgn="b"/>
                      <a:r>
                        <a:rPr lang="en-US" sz="17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0.50&lt;𝑅2≤0.65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0.50&lt;𝑁𝑆𝐸≤0.65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±15≤𝑃𝐵𝐼𝐴𝑆&lt;±25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217466">
                <a:tc>
                  <a:txBody>
                    <a:bodyPr/>
                    <a:lstStyle/>
                    <a:p>
                      <a:pPr algn="l" fontAlgn="b"/>
                      <a:r>
                        <a:rPr lang="en-US" sz="17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𝑅2≤0.50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𝑁𝑆𝐸≤0.50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a:solidFill>
                            <a:srgbClr val="000000"/>
                          </a:solidFill>
                          <a:effectLst/>
                          <a:latin typeface="Calibri" panose="020F0502020204030204" pitchFamily="34" charset="0"/>
                        </a:rPr>
                        <a:t>𝑅𝑆𝑅&gt;0.70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700" b="0" i="0" u="none" strike="noStrike" dirty="0">
                          <a:solidFill>
                            <a:srgbClr val="000000"/>
                          </a:solidFill>
                          <a:effectLst/>
                          <a:latin typeface="Calibri" panose="020F0502020204030204" pitchFamily="34" charset="0"/>
                        </a:rPr>
                        <a:t>𝑃𝐵𝐼𝐴𝑆≥±25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136345">
                <a:tc>
                  <a:txBody>
                    <a:bodyPr/>
                    <a:lstStyle/>
                    <a:p>
                      <a:pPr algn="l" fontAlgn="b"/>
                      <a:endParaRPr lang="en-US" sz="6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3"/>
                  </a:ext>
                </a:extLst>
              </a:tr>
              <a:tr h="217466">
                <a:tc gridSpan="2">
                  <a:txBody>
                    <a:bodyPr/>
                    <a:lstStyle/>
                    <a:p>
                      <a:pPr algn="l" fontAlgn="b"/>
                      <a:r>
                        <a:rPr lang="fr-FR" sz="1700" b="0" i="0" u="none" strike="noStrike" dirty="0">
                          <a:solidFill>
                            <a:srgbClr val="000000"/>
                          </a:solidFill>
                          <a:effectLst/>
                          <a:latin typeface="Calibri" panose="020F0502020204030204" pitchFamily="34" charset="0"/>
                        </a:rPr>
                        <a:t>Source: </a:t>
                      </a:r>
                      <a:r>
                        <a:rPr lang="fr-FR" sz="1700" b="0" i="0" u="none" strike="noStrike" dirty="0" err="1">
                          <a:solidFill>
                            <a:srgbClr val="000000"/>
                          </a:solidFill>
                          <a:effectLst/>
                          <a:latin typeface="Calibri" panose="020F0502020204030204" pitchFamily="34" charset="0"/>
                        </a:rPr>
                        <a:t>Moriasi</a:t>
                      </a:r>
                      <a:r>
                        <a:rPr lang="fr-FR" sz="1700" b="0" i="0" u="none" strike="noStrike" dirty="0">
                          <a:solidFill>
                            <a:srgbClr val="000000"/>
                          </a:solidFill>
                          <a:effectLst/>
                          <a:latin typeface="Calibri" panose="020F0502020204030204" pitchFamily="34" charset="0"/>
                        </a:rPr>
                        <a:t> et al (2007)</a:t>
                      </a:r>
                    </a:p>
                  </a:txBody>
                  <a:tcPr marL="3865" marR="3865" marT="3865" marB="0" anchor="b">
                    <a:lnL>
                      <a:noFill/>
                    </a:lnL>
                    <a:lnR>
                      <a:noFill/>
                    </a:lnR>
                    <a:lnT>
                      <a:noFill/>
                    </a:lnT>
                    <a:lnB>
                      <a:noFill/>
                    </a:lnB>
                  </a:tcPr>
                </a:tc>
                <a:tc hMerge="1">
                  <a:txBody>
                    <a:bodyPr/>
                    <a:lstStyle/>
                    <a:p>
                      <a:endParaRPr lang="en-US"/>
                    </a:p>
                  </a:txBody>
                  <a:tcPr/>
                </a:tc>
                <a:tc>
                  <a:txBody>
                    <a:bodyPr/>
                    <a:lstStyle/>
                    <a:p>
                      <a:pPr algn="l" fontAlgn="b"/>
                      <a:endParaRPr lang="en-US" sz="17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7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7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24213653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79CC553-8A9E-4F66-AEC9-3215F62DDDEC}"/>
              </a:ext>
            </a:extLst>
          </p:cNvPr>
          <p:cNvPicPr>
            <a:picLocks noChangeAspect="1"/>
          </p:cNvPicPr>
          <p:nvPr/>
        </p:nvPicPr>
        <p:blipFill rotWithShape="1">
          <a:blip r:embed="rId3"/>
          <a:srcRect l="170" t="6374" r="-170" b="31083"/>
          <a:stretch/>
        </p:blipFill>
        <p:spPr>
          <a:xfrm>
            <a:off x="282634" y="1106905"/>
            <a:ext cx="8645191" cy="5408195"/>
          </a:xfrm>
          <a:prstGeom prst="rect">
            <a:avLst/>
          </a:prstGeom>
          <a:ln w="19050">
            <a:solidFill>
              <a:schemeClr val="tx1"/>
            </a:solidFill>
            <a:miter lim="800000"/>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C8AE56F1-A334-4B1F-9818-2E1CF35E4646}"/>
              </a:ext>
            </a:extLst>
          </p:cNvPr>
          <p:cNvPicPr>
            <a:picLocks noChangeAspect="1"/>
          </p:cNvPicPr>
          <p:nvPr/>
        </p:nvPicPr>
        <p:blipFill>
          <a:blip r:embed="rId4"/>
          <a:stretch>
            <a:fillRect/>
          </a:stretch>
        </p:blipFill>
        <p:spPr>
          <a:xfrm>
            <a:off x="123357" y="926592"/>
            <a:ext cx="5037623" cy="3189034"/>
          </a:xfrm>
          <a:prstGeom prst="rect">
            <a:avLst/>
          </a:prstGeom>
          <a:ln w="57150">
            <a:solidFill>
              <a:srgbClr val="C00000"/>
            </a:solidFill>
          </a:ln>
        </p:spPr>
      </p:pic>
      <p:sp>
        <p:nvSpPr>
          <p:cNvPr id="4" name="Rectangle 3">
            <a:extLst>
              <a:ext uri="{FF2B5EF4-FFF2-40B4-BE49-F238E27FC236}">
                <a16:creationId xmlns:a16="http://schemas.microsoft.com/office/drawing/2014/main" id="{294A539D-F872-4F7E-B265-8525A78CB9A7}"/>
              </a:ext>
            </a:extLst>
          </p:cNvPr>
          <p:cNvSpPr/>
          <p:nvPr/>
        </p:nvSpPr>
        <p:spPr>
          <a:xfrm>
            <a:off x="7506528" y="4173501"/>
            <a:ext cx="1187229" cy="239714"/>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Oval 4">
            <a:extLst>
              <a:ext uri="{FF2B5EF4-FFF2-40B4-BE49-F238E27FC236}">
                <a16:creationId xmlns:a16="http://schemas.microsoft.com/office/drawing/2014/main" id="{149A09AA-09DA-43C3-84DA-A8405D01CFB0}"/>
              </a:ext>
            </a:extLst>
          </p:cNvPr>
          <p:cNvSpPr/>
          <p:nvPr/>
        </p:nvSpPr>
        <p:spPr>
          <a:xfrm>
            <a:off x="5813866" y="2853507"/>
            <a:ext cx="299224" cy="30175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6" name="TextBox 5">
            <a:extLst>
              <a:ext uri="{FF2B5EF4-FFF2-40B4-BE49-F238E27FC236}">
                <a16:creationId xmlns:a16="http://schemas.microsoft.com/office/drawing/2014/main" id="{4C53F70C-6662-4CF5-B61B-8867E47A30B8}"/>
              </a:ext>
            </a:extLst>
          </p:cNvPr>
          <p:cNvSpPr txBox="1"/>
          <p:nvPr/>
        </p:nvSpPr>
        <p:spPr>
          <a:xfrm>
            <a:off x="5266197" y="2474082"/>
            <a:ext cx="1438259" cy="369332"/>
          </a:xfrm>
          <a:prstGeom prst="rect">
            <a:avLst/>
          </a:prstGeom>
          <a:noFill/>
        </p:spPr>
        <p:txBody>
          <a:bodyPr wrap="square" rtlCol="0">
            <a:spAutoFit/>
          </a:bodyPr>
          <a:lstStyle/>
          <a:p>
            <a:pPr algn="ctr"/>
            <a:r>
              <a:rPr lang="en-US" b="1" i="1" dirty="0">
                <a:solidFill>
                  <a:srgbClr val="FFFF00"/>
                </a:solidFill>
              </a:rPr>
              <a:t>Right-Click!</a:t>
            </a:r>
          </a:p>
        </p:txBody>
      </p:sp>
      <p:cxnSp>
        <p:nvCxnSpPr>
          <p:cNvPr id="7" name="Straight Arrow Connector 6">
            <a:extLst>
              <a:ext uri="{FF2B5EF4-FFF2-40B4-BE49-F238E27FC236}">
                <a16:creationId xmlns:a16="http://schemas.microsoft.com/office/drawing/2014/main" id="{BBA10F41-9C39-4D64-B970-D429C8613FDF}"/>
              </a:ext>
            </a:extLst>
          </p:cNvPr>
          <p:cNvCxnSpPr>
            <a:cxnSpLocks/>
          </p:cNvCxnSpPr>
          <p:nvPr/>
        </p:nvCxnSpPr>
        <p:spPr>
          <a:xfrm flipH="1" flipV="1">
            <a:off x="5253799" y="1476376"/>
            <a:ext cx="3439958" cy="269685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7D5C2685-1A13-4B31-B3D2-0816F67AD5D9}"/>
              </a:ext>
            </a:extLst>
          </p:cNvPr>
          <p:cNvSpPr/>
          <p:nvPr/>
        </p:nvSpPr>
        <p:spPr>
          <a:xfrm>
            <a:off x="282634" y="3571875"/>
            <a:ext cx="4289366"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itle 1">
            <a:extLst>
              <a:ext uri="{FF2B5EF4-FFF2-40B4-BE49-F238E27FC236}">
                <a16:creationId xmlns:a16="http://schemas.microsoft.com/office/drawing/2014/main" id="{46548797-EC76-404C-92D4-F1D343BD4C87}"/>
              </a:ext>
            </a:extLst>
          </p:cNvPr>
          <p:cNvSpPr txBox="1">
            <a:spLocks/>
          </p:cNvSpPr>
          <p:nvPr/>
        </p:nvSpPr>
        <p:spPr>
          <a:xfrm>
            <a:off x="282634" y="47672"/>
            <a:ext cx="8573262" cy="760134"/>
          </a:xfrm>
          <a:prstGeom prst="rect">
            <a:avLst/>
          </a:prstGeom>
          <a:noFill/>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371232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DB0A8FB-6295-49AA-882D-7A2714C8860E}"/>
              </a:ext>
            </a:extLst>
          </p:cNvPr>
          <p:cNvPicPr>
            <a:picLocks noChangeAspect="1"/>
          </p:cNvPicPr>
          <p:nvPr/>
        </p:nvPicPr>
        <p:blipFill>
          <a:blip r:embed="rId3"/>
          <a:stretch>
            <a:fillRect/>
          </a:stretch>
        </p:blipFill>
        <p:spPr>
          <a:xfrm>
            <a:off x="398983" y="1138449"/>
            <a:ext cx="5173125" cy="3274813"/>
          </a:xfrm>
          <a:prstGeom prst="rect">
            <a:avLst/>
          </a:prstGeom>
          <a:ln w="57150">
            <a:noFill/>
          </a:ln>
        </p:spPr>
      </p:pic>
      <p:graphicFrame>
        <p:nvGraphicFramePr>
          <p:cNvPr id="10" name="Table 9">
            <a:extLst>
              <a:ext uri="{FF2B5EF4-FFF2-40B4-BE49-F238E27FC236}">
                <a16:creationId xmlns:a16="http://schemas.microsoft.com/office/drawing/2014/main" id="{D753B13D-8EC1-4A61-A9B6-66222D111BB3}"/>
              </a:ext>
            </a:extLst>
          </p:cNvPr>
          <p:cNvGraphicFramePr>
            <a:graphicFrameLocks noGrp="1"/>
          </p:cNvGraphicFramePr>
          <p:nvPr>
            <p:extLst>
              <p:ext uri="{D42A27DB-BD31-4B8C-83A1-F6EECF244321}">
                <p14:modId xmlns:p14="http://schemas.microsoft.com/office/powerpoint/2010/main" val="117030150"/>
              </p:ext>
            </p:extLst>
          </p:nvPr>
        </p:nvGraphicFramePr>
        <p:xfrm>
          <a:off x="2000258" y="4697396"/>
          <a:ext cx="6701553" cy="2042841"/>
        </p:xfrm>
        <a:graphic>
          <a:graphicData uri="http://schemas.openxmlformats.org/drawingml/2006/table">
            <a:tbl>
              <a:tblPr firstRow="1" bandRow="1"/>
              <a:tblGrid>
                <a:gridCol w="1266317">
                  <a:extLst>
                    <a:ext uri="{9D8B030D-6E8A-4147-A177-3AD203B41FA5}">
                      <a16:colId xmlns:a16="http://schemas.microsoft.com/office/drawing/2014/main" val="20000"/>
                    </a:ext>
                  </a:extLst>
                </a:gridCol>
                <a:gridCol w="1236318">
                  <a:extLst>
                    <a:ext uri="{9D8B030D-6E8A-4147-A177-3AD203B41FA5}">
                      <a16:colId xmlns:a16="http://schemas.microsoft.com/office/drawing/2014/main" val="20001"/>
                    </a:ext>
                  </a:extLst>
                </a:gridCol>
                <a:gridCol w="1378307">
                  <a:extLst>
                    <a:ext uri="{9D8B030D-6E8A-4147-A177-3AD203B41FA5}">
                      <a16:colId xmlns:a16="http://schemas.microsoft.com/office/drawing/2014/main" val="20002"/>
                    </a:ext>
                  </a:extLst>
                </a:gridCol>
                <a:gridCol w="1362309">
                  <a:extLst>
                    <a:ext uri="{9D8B030D-6E8A-4147-A177-3AD203B41FA5}">
                      <a16:colId xmlns:a16="http://schemas.microsoft.com/office/drawing/2014/main" val="20003"/>
                    </a:ext>
                  </a:extLst>
                </a:gridCol>
                <a:gridCol w="1458302">
                  <a:extLst>
                    <a:ext uri="{9D8B030D-6E8A-4147-A177-3AD203B41FA5}">
                      <a16:colId xmlns:a16="http://schemas.microsoft.com/office/drawing/2014/main" val="20004"/>
                    </a:ext>
                  </a:extLst>
                </a:gridCol>
              </a:tblGrid>
              <a:tr h="217466">
                <a:tc gridSpan="5">
                  <a:txBody>
                    <a:bodyPr/>
                    <a:lstStyle/>
                    <a:p>
                      <a:pPr algn="ctr" fontAlgn="b"/>
                      <a:r>
                        <a:rPr lang="en-US" sz="1600" b="1" i="0" u="none" strike="noStrike" dirty="0">
                          <a:solidFill>
                            <a:srgbClr val="000000"/>
                          </a:solidFill>
                          <a:effectLst/>
                          <a:latin typeface="Calibri" panose="020F0502020204030204" pitchFamily="34" charset="0"/>
                        </a:rPr>
                        <a:t>Performance Ratings for Evaluation Metrics for a daily and weekly time step</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5466">
                <a:tc>
                  <a:txBody>
                    <a:bodyPr/>
                    <a:lstStyle/>
                    <a:p>
                      <a:pPr algn="l" fontAlgn="b"/>
                      <a:r>
                        <a:rPr lang="en-US" sz="1600" b="1" i="0" u="none" strike="noStrike">
                          <a:solidFill>
                            <a:srgbClr val="000000"/>
                          </a:solidFill>
                          <a:effectLst/>
                          <a:latin typeface="Calibri" panose="020F0502020204030204" pitchFamily="34" charset="0"/>
                        </a:rPr>
                        <a:t>Performance Rating</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R</a:t>
                      </a:r>
                      <a:r>
                        <a:rPr lang="en-US" sz="1600" b="1" i="0" u="none" strike="noStrike" baseline="30000" dirty="0">
                          <a:solidFill>
                            <a:srgbClr val="000000"/>
                          </a:solidFill>
                          <a:effectLst/>
                          <a:latin typeface="Calibri" panose="020F0502020204030204" pitchFamily="34" charset="0"/>
                        </a:rPr>
                        <a:t>2</a:t>
                      </a:r>
                      <a:endParaRPr lang="en-US" sz="1600" b="1" i="0" u="none" strike="noStrike" dirty="0">
                        <a:solidFill>
                          <a:srgbClr val="000000"/>
                        </a:solidFill>
                        <a:effectLst/>
                        <a:latin typeface="Calibri" panose="020F0502020204030204" pitchFamily="34" charset="0"/>
                      </a:endParaRP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NSE</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a:solidFill>
                            <a:srgbClr val="000000"/>
                          </a:solidFill>
                          <a:effectLst/>
                          <a:latin typeface="Calibri" panose="020F0502020204030204" pitchFamily="34" charset="0"/>
                        </a:rPr>
                        <a:t>RSR</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PBIAS</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17466">
                <a:tc>
                  <a:txBody>
                    <a:bodyPr/>
                    <a:lstStyle/>
                    <a:p>
                      <a:pPr algn="l" fontAlgn="b"/>
                      <a:r>
                        <a:rPr lang="en-US" sz="1600" b="0" i="0" u="none" strike="noStrike">
                          <a:solidFill>
                            <a:srgbClr val="00B050"/>
                          </a:solidFill>
                          <a:effectLst/>
                          <a:latin typeface="Calibri" panose="020F0502020204030204" pitchFamily="34" charset="0"/>
                        </a:rPr>
                        <a:t>Very 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0.65&lt;R2≤1.00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0.65&lt;𝑁𝑆𝐸≤1.00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0.00&lt;𝑅𝑆𝑅≤0.60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𝑃𝐵𝐼𝐴𝑆&lt; ±15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17466">
                <a:tc>
                  <a:txBody>
                    <a:bodyPr/>
                    <a:lstStyle/>
                    <a:p>
                      <a:pPr algn="l" fontAlgn="b"/>
                      <a:r>
                        <a:rPr lang="en-US" sz="1600" b="0" i="0" u="none" strike="noStrike">
                          <a:solidFill>
                            <a:srgbClr val="92D050"/>
                          </a:solidFill>
                          <a:effectLst/>
                          <a:latin typeface="Calibri" panose="020F0502020204030204" pitchFamily="34" charset="0"/>
                        </a:rPr>
                        <a:t>Good</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0.55&lt;𝑅2≤0.65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0.55&lt;𝑁𝑆𝐸≤0.65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0.60&lt;𝑅𝑆𝑅≤0.70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±15≤𝑃𝐵𝐼𝐴𝑆&lt;±20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17466">
                <a:tc>
                  <a:txBody>
                    <a:bodyPr/>
                    <a:lstStyle/>
                    <a:p>
                      <a:pPr algn="l" fontAlgn="b"/>
                      <a:r>
                        <a:rPr lang="en-US" sz="1600" b="0" i="0" u="none" strike="noStrike">
                          <a:solidFill>
                            <a:srgbClr val="FFC000"/>
                          </a:solidFill>
                          <a:effectLst/>
                          <a:latin typeface="Calibri" panose="020F0502020204030204" pitchFamily="34" charset="0"/>
                        </a:rPr>
                        <a:t>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0.40&lt;𝑅2≤0.55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0.40&lt;𝑁𝑆𝐸≤0.55</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0.70&lt;𝑅𝑆𝑅≤0.80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±20≤𝑃𝐵𝐼𝐴𝑆&lt;±30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17466">
                <a:tc>
                  <a:txBody>
                    <a:bodyPr/>
                    <a:lstStyle/>
                    <a:p>
                      <a:pPr algn="l" fontAlgn="b"/>
                      <a:r>
                        <a:rPr lang="en-US" sz="1600" b="0" i="0" u="none" strike="noStrike">
                          <a:solidFill>
                            <a:srgbClr val="FF0000"/>
                          </a:solidFill>
                          <a:effectLst/>
                          <a:latin typeface="Calibri" panose="020F0502020204030204" pitchFamily="34" charset="0"/>
                        </a:rPr>
                        <a:t>Unsatisfactory</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a:solidFill>
                            <a:srgbClr val="000000"/>
                          </a:solidFill>
                          <a:effectLst/>
                          <a:latin typeface="Calibri" panose="020F0502020204030204" pitchFamily="34" charset="0"/>
                        </a:rPr>
                        <a:t>𝑅2≤0.40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𝑁𝑆𝐸≤0.40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𝑅𝑆𝑅&gt;0.80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600" b="0" i="0" u="none" strike="noStrike" dirty="0">
                          <a:solidFill>
                            <a:srgbClr val="000000"/>
                          </a:solidFill>
                          <a:effectLst/>
                          <a:latin typeface="Calibri" panose="020F0502020204030204" pitchFamily="34" charset="0"/>
                        </a:rPr>
                        <a:t>𝑃𝐵𝐼𝐴𝑆≥±30</a:t>
                      </a:r>
                    </a:p>
                  </a:txBody>
                  <a:tcPr marL="3865" marR="3865" marT="386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87258">
                <a:tc>
                  <a:txBody>
                    <a:bodyPr/>
                    <a:lstStyle/>
                    <a:p>
                      <a:pPr algn="l" fontAlgn="b"/>
                      <a:endParaRPr lang="en-US" sz="600" b="0" i="0" u="none" strike="noStrike" dirty="0">
                        <a:solidFill>
                          <a:srgbClr val="FF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600" b="0" i="0" u="none" strike="noStrike" dirty="0">
                        <a:solidFill>
                          <a:srgbClr val="000000"/>
                        </a:solidFill>
                        <a:effectLst/>
                        <a:latin typeface="Calibri" panose="020F0502020204030204" pitchFamily="34" charset="0"/>
                      </a:endParaRPr>
                    </a:p>
                  </a:txBody>
                  <a:tcPr marL="3865" marR="3865" marT="386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3"/>
                  </a:ext>
                </a:extLst>
              </a:tr>
              <a:tr h="217466">
                <a:tc gridSpan="2">
                  <a:txBody>
                    <a:bodyPr/>
                    <a:lstStyle/>
                    <a:p>
                      <a:pPr algn="l" fontAlgn="b"/>
                      <a:r>
                        <a:rPr lang="fr-FR" sz="1200" b="0" i="0" u="none" strike="noStrike">
                          <a:solidFill>
                            <a:srgbClr val="000000"/>
                          </a:solidFill>
                          <a:effectLst/>
                          <a:latin typeface="Calibri" panose="020F0502020204030204" pitchFamily="34" charset="0"/>
                        </a:rPr>
                        <a:t>Source: </a:t>
                      </a:r>
                      <a:r>
                        <a:rPr lang="fr-FR" sz="1200" b="0" i="0" u="none" strike="noStrike" err="1">
                          <a:solidFill>
                            <a:srgbClr val="000000"/>
                          </a:solidFill>
                          <a:effectLst/>
                          <a:latin typeface="Calibri" panose="020F0502020204030204" pitchFamily="34" charset="0"/>
                        </a:rPr>
                        <a:t>Moriasi</a:t>
                      </a:r>
                      <a:r>
                        <a:rPr lang="fr-FR" sz="1200" b="0" i="0" u="none" strike="noStrike">
                          <a:solidFill>
                            <a:srgbClr val="000000"/>
                          </a:solidFill>
                          <a:effectLst/>
                          <a:latin typeface="Calibri" panose="020F0502020204030204" pitchFamily="34" charset="0"/>
                        </a:rPr>
                        <a:t> et al (2007)</a:t>
                      </a:r>
                    </a:p>
                  </a:txBody>
                  <a:tcPr marL="3865" marR="3865" marT="3865" marB="0" anchor="b">
                    <a:lnL>
                      <a:noFill/>
                    </a:lnL>
                    <a:lnR>
                      <a:noFill/>
                    </a:lnR>
                    <a:lnT>
                      <a:noFill/>
                    </a:lnT>
                    <a:lnB>
                      <a:noFill/>
                    </a:lnB>
                  </a:tcPr>
                </a:tc>
                <a:tc hMerge="1">
                  <a:txBody>
                    <a:bodyPr/>
                    <a:lstStyle/>
                    <a:p>
                      <a:endParaRPr lang="en-US"/>
                    </a:p>
                  </a:txBody>
                  <a:tcPr/>
                </a:tc>
                <a:tc>
                  <a:txBody>
                    <a:bodyPr/>
                    <a:lstStyle/>
                    <a:p>
                      <a:pPr algn="l" fontAlgn="b"/>
                      <a:endParaRPr lang="en-US" sz="1200" b="0" i="0" u="none" strike="noStrike">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3865" marR="3865" marT="386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3865" marR="3865" marT="3865" marB="0" anchor="b">
                    <a:lnL>
                      <a:noFill/>
                    </a:lnL>
                    <a:lnR>
                      <a:noFill/>
                    </a:lnR>
                    <a:lnT>
                      <a:noFill/>
                    </a:lnT>
                    <a:lnB>
                      <a:noFill/>
                    </a:lnB>
                  </a:tcPr>
                </a:tc>
                <a:extLst>
                  <a:ext uri="{0D108BD9-81ED-4DB2-BD59-A6C34878D82A}">
                    <a16:rowId xmlns:a16="http://schemas.microsoft.com/office/drawing/2014/main" val="10014"/>
                  </a:ext>
                </a:extLst>
              </a:tr>
            </a:tbl>
          </a:graphicData>
        </a:graphic>
      </p:graphicFrame>
      <p:sp>
        <p:nvSpPr>
          <p:cNvPr id="19" name="Rectangle 18">
            <a:extLst>
              <a:ext uri="{FF2B5EF4-FFF2-40B4-BE49-F238E27FC236}">
                <a16:creationId xmlns:a16="http://schemas.microsoft.com/office/drawing/2014/main" id="{B78332C8-D819-4B9F-81E9-85A9969B1CEC}"/>
              </a:ext>
            </a:extLst>
          </p:cNvPr>
          <p:cNvSpPr/>
          <p:nvPr/>
        </p:nvSpPr>
        <p:spPr>
          <a:xfrm>
            <a:off x="1949649" y="5433979"/>
            <a:ext cx="6752139" cy="23946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Rectangle 20">
            <a:extLst>
              <a:ext uri="{FF2B5EF4-FFF2-40B4-BE49-F238E27FC236}">
                <a16:creationId xmlns:a16="http://schemas.microsoft.com/office/drawing/2014/main" id="{2482BBF5-B3BB-4E9D-B9A0-1D2CE01F4249}"/>
              </a:ext>
            </a:extLst>
          </p:cNvPr>
          <p:cNvSpPr/>
          <p:nvPr/>
        </p:nvSpPr>
        <p:spPr>
          <a:xfrm>
            <a:off x="651272" y="3842654"/>
            <a:ext cx="4130278"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22" name="Straight Arrow Connector 21">
            <a:extLst>
              <a:ext uri="{FF2B5EF4-FFF2-40B4-BE49-F238E27FC236}">
                <a16:creationId xmlns:a16="http://schemas.microsoft.com/office/drawing/2014/main" id="{BBE804D8-3636-42EF-85BE-6D37C23202A2}"/>
              </a:ext>
            </a:extLst>
          </p:cNvPr>
          <p:cNvCxnSpPr>
            <a:cxnSpLocks/>
          </p:cNvCxnSpPr>
          <p:nvPr/>
        </p:nvCxnSpPr>
        <p:spPr>
          <a:xfrm>
            <a:off x="1104900" y="5563243"/>
            <a:ext cx="844749"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2B1E2CE-536F-4DAB-B0D6-1DC8DC7C4E3F}"/>
              </a:ext>
            </a:extLst>
          </p:cNvPr>
          <p:cNvCxnSpPr>
            <a:cxnSpLocks/>
          </p:cNvCxnSpPr>
          <p:nvPr/>
        </p:nvCxnSpPr>
        <p:spPr>
          <a:xfrm flipV="1">
            <a:off x="1135566" y="4200191"/>
            <a:ext cx="0" cy="1363052"/>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6" name="Picture 2" descr="Image result for thumbs up and down">
            <a:extLst>
              <a:ext uri="{FF2B5EF4-FFF2-40B4-BE49-F238E27FC236}">
                <a16:creationId xmlns:a16="http://schemas.microsoft.com/office/drawing/2014/main" id="{4733EFBD-FBAF-42CC-A9F3-E68BD148E29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500" r="53364" b="30500"/>
          <a:stretch/>
        </p:blipFill>
        <p:spPr bwMode="auto">
          <a:xfrm flipH="1">
            <a:off x="6122513" y="1281704"/>
            <a:ext cx="2578632" cy="2560950"/>
          </a:xfrm>
          <a:prstGeom prst="ellipse">
            <a:avLst/>
          </a:prstGeom>
          <a:noFill/>
          <a:extLst>
            <a:ext uri="{909E8E84-426E-40DD-AFC4-6F175D3DCCD1}">
              <a14:hiddenFill xmlns:a14="http://schemas.microsoft.com/office/drawing/2010/main">
                <a:solidFill>
                  <a:srgbClr val="FFFFFF"/>
                </a:solidFill>
              </a14:hiddenFill>
            </a:ext>
          </a:extLst>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314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13325163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9B0926A7-B38B-4504-B1DC-76FAA083D4CF}"/>
              </a:ext>
            </a:extLst>
          </p:cNvPr>
          <p:cNvPicPr>
            <a:picLocks noChangeAspect="1"/>
          </p:cNvPicPr>
          <p:nvPr/>
        </p:nvPicPr>
        <p:blipFill>
          <a:blip r:embed="rId3"/>
          <a:stretch>
            <a:fillRect/>
          </a:stretch>
        </p:blipFill>
        <p:spPr>
          <a:xfrm>
            <a:off x="818616" y="1809499"/>
            <a:ext cx="7506767" cy="4752110"/>
          </a:xfrm>
          <a:prstGeom prst="rect">
            <a:avLst/>
          </a:prstGeom>
          <a:ln w="57150">
            <a:noFill/>
          </a:ln>
        </p:spPr>
      </p:pic>
      <p:sp>
        <p:nvSpPr>
          <p:cNvPr id="28" name="Rectangle 27">
            <a:extLst>
              <a:ext uri="{FF2B5EF4-FFF2-40B4-BE49-F238E27FC236}">
                <a16:creationId xmlns:a16="http://schemas.microsoft.com/office/drawing/2014/main" id="{CD366B91-E091-40AD-A547-415F390ED383}"/>
              </a:ext>
            </a:extLst>
          </p:cNvPr>
          <p:cNvSpPr/>
          <p:nvPr/>
        </p:nvSpPr>
        <p:spPr>
          <a:xfrm>
            <a:off x="4324350" y="4271279"/>
            <a:ext cx="3714750"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365996" y="809628"/>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Timing</a:t>
            </a:r>
          </a:p>
          <a:p>
            <a:pPr lvl="2"/>
            <a:r>
              <a:rPr lang="en-US" i="1" kern="0" dirty="0"/>
              <a:t>Ex: +/- 12 hours of Observed Peak</a:t>
            </a:r>
          </a:p>
          <a:p>
            <a:pPr lvl="2"/>
            <a:endParaRPr lang="en-US" sz="1350" i="1" kern="0" dirty="0"/>
          </a:p>
          <a:p>
            <a:pPr lvl="2"/>
            <a:endParaRPr lang="en-US" sz="2100" kern="0" dirty="0"/>
          </a:p>
          <a:p>
            <a:pPr lvl="2"/>
            <a:endParaRPr lang="en-US" sz="2100" kern="0" dirty="0"/>
          </a:p>
          <a:p>
            <a:pPr lvl="1"/>
            <a:endParaRPr lang="en-US" sz="2400" kern="0" dirty="0"/>
          </a:p>
          <a:p>
            <a:pPr lvl="1"/>
            <a:endParaRPr lang="en-US" sz="2400" kern="0" dirty="0"/>
          </a:p>
        </p:txBody>
      </p:sp>
      <p:sp>
        <p:nvSpPr>
          <p:cNvPr id="31" name="Rectangle 30">
            <a:extLst>
              <a:ext uri="{FF2B5EF4-FFF2-40B4-BE49-F238E27FC236}">
                <a16:creationId xmlns:a16="http://schemas.microsoft.com/office/drawing/2014/main" id="{22A5AD64-52CF-45FD-B367-2215C684B37A}"/>
              </a:ext>
            </a:extLst>
          </p:cNvPr>
          <p:cNvSpPr/>
          <p:nvPr/>
        </p:nvSpPr>
        <p:spPr>
          <a:xfrm>
            <a:off x="4324350" y="5240812"/>
            <a:ext cx="3714750"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314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29935534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365996" y="809628"/>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Volume</a:t>
            </a:r>
          </a:p>
          <a:p>
            <a:pPr lvl="2"/>
            <a:r>
              <a:rPr lang="en-US" i="1" kern="0" dirty="0"/>
              <a:t>Ex: +/- 10% of Observed Event Volume</a:t>
            </a:r>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314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7" name="Picture 6">
            <a:extLst>
              <a:ext uri="{FF2B5EF4-FFF2-40B4-BE49-F238E27FC236}">
                <a16:creationId xmlns:a16="http://schemas.microsoft.com/office/drawing/2014/main" id="{9899A9F0-57D8-4918-8678-AFFF290F7149}"/>
              </a:ext>
            </a:extLst>
          </p:cNvPr>
          <p:cNvPicPr>
            <a:picLocks noChangeAspect="1"/>
          </p:cNvPicPr>
          <p:nvPr/>
        </p:nvPicPr>
        <p:blipFill>
          <a:blip r:embed="rId3"/>
          <a:stretch>
            <a:fillRect/>
          </a:stretch>
        </p:blipFill>
        <p:spPr>
          <a:xfrm>
            <a:off x="818616" y="1809499"/>
            <a:ext cx="7506767" cy="4752110"/>
          </a:xfrm>
          <a:prstGeom prst="rect">
            <a:avLst/>
          </a:prstGeom>
          <a:ln w="57150">
            <a:noFill/>
          </a:ln>
        </p:spPr>
      </p:pic>
      <p:sp>
        <p:nvSpPr>
          <p:cNvPr id="8" name="Rectangle 7">
            <a:extLst>
              <a:ext uri="{FF2B5EF4-FFF2-40B4-BE49-F238E27FC236}">
                <a16:creationId xmlns:a16="http://schemas.microsoft.com/office/drawing/2014/main" id="{F42802F8-FD25-4B7E-BA75-93466DFD3AB4}"/>
              </a:ext>
            </a:extLst>
          </p:cNvPr>
          <p:cNvSpPr/>
          <p:nvPr/>
        </p:nvSpPr>
        <p:spPr>
          <a:xfrm>
            <a:off x="1135380" y="4534169"/>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974F6C8A-3126-4FA2-AE72-9612956FCEC4}"/>
              </a:ext>
            </a:extLst>
          </p:cNvPr>
          <p:cNvSpPr/>
          <p:nvPr/>
        </p:nvSpPr>
        <p:spPr>
          <a:xfrm>
            <a:off x="1135380" y="5547889"/>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36988791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365996" y="809628"/>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Peak Magnitude</a:t>
            </a:r>
          </a:p>
          <a:p>
            <a:pPr lvl="2"/>
            <a:r>
              <a:rPr lang="en-US" i="1" kern="0" dirty="0"/>
              <a:t>Ex: +/- 10% of Observed Peak</a:t>
            </a:r>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314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7" name="Picture 6">
            <a:extLst>
              <a:ext uri="{FF2B5EF4-FFF2-40B4-BE49-F238E27FC236}">
                <a16:creationId xmlns:a16="http://schemas.microsoft.com/office/drawing/2014/main" id="{9899A9F0-57D8-4918-8678-AFFF290F7149}"/>
              </a:ext>
            </a:extLst>
          </p:cNvPr>
          <p:cNvPicPr>
            <a:picLocks noChangeAspect="1"/>
          </p:cNvPicPr>
          <p:nvPr/>
        </p:nvPicPr>
        <p:blipFill>
          <a:blip r:embed="rId3"/>
          <a:stretch>
            <a:fillRect/>
          </a:stretch>
        </p:blipFill>
        <p:spPr>
          <a:xfrm>
            <a:off x="818616" y="1809499"/>
            <a:ext cx="7506767" cy="4752110"/>
          </a:xfrm>
          <a:prstGeom prst="rect">
            <a:avLst/>
          </a:prstGeom>
          <a:ln w="57150">
            <a:noFill/>
          </a:ln>
        </p:spPr>
      </p:pic>
      <p:sp>
        <p:nvSpPr>
          <p:cNvPr id="8" name="Rectangle 7">
            <a:extLst>
              <a:ext uri="{FF2B5EF4-FFF2-40B4-BE49-F238E27FC236}">
                <a16:creationId xmlns:a16="http://schemas.microsoft.com/office/drawing/2014/main" id="{F42802F8-FD25-4B7E-BA75-93466DFD3AB4}"/>
              </a:ext>
            </a:extLst>
          </p:cNvPr>
          <p:cNvSpPr/>
          <p:nvPr/>
        </p:nvSpPr>
        <p:spPr>
          <a:xfrm>
            <a:off x="1135380" y="4305569"/>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974F6C8A-3126-4FA2-AE72-9612956FCEC4}"/>
              </a:ext>
            </a:extLst>
          </p:cNvPr>
          <p:cNvSpPr/>
          <p:nvPr/>
        </p:nvSpPr>
        <p:spPr>
          <a:xfrm>
            <a:off x="1135380" y="5330719"/>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11514088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Setting Initial Model Parameters</a:t>
            </a:r>
          </a:p>
          <a:p>
            <a:pPr lvl="1"/>
            <a:r>
              <a:rPr lang="en-US" dirty="0"/>
              <a:t>“Best Guess” Starting Values</a:t>
            </a:r>
          </a:p>
          <a:p>
            <a:pPr lvl="1"/>
            <a:r>
              <a:rPr lang="en-US" dirty="0"/>
              <a:t>Parameters </a:t>
            </a:r>
            <a:r>
              <a:rPr lang="en-US" b="1" dirty="0"/>
              <a:t>Will </a:t>
            </a:r>
            <a:r>
              <a:rPr lang="en-US" dirty="0"/>
              <a:t>Evolve Throughout Calibration</a:t>
            </a:r>
          </a:p>
          <a:p>
            <a:r>
              <a:rPr lang="en-US" dirty="0"/>
              <a:t>Setting Calibration Goals</a:t>
            </a:r>
          </a:p>
          <a:p>
            <a:pPr lvl="1"/>
            <a:r>
              <a:rPr lang="en-US" dirty="0"/>
              <a:t>Quantifying Fit (vs. “Eyeball Test”)</a:t>
            </a:r>
          </a:p>
          <a:p>
            <a:pPr lvl="1"/>
            <a:r>
              <a:rPr lang="en-US" i="1" dirty="0"/>
              <a:t>Goals Depend on Scope of Project</a:t>
            </a:r>
          </a:p>
        </p:txBody>
      </p:sp>
    </p:spTree>
    <p:extLst>
      <p:ext uri="{BB962C8B-B14F-4D97-AF65-F5344CB8AC3E}">
        <p14:creationId xmlns:p14="http://schemas.microsoft.com/office/powerpoint/2010/main" val="14951036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a:extLst>
              <a:ext uri="{FF2B5EF4-FFF2-40B4-BE49-F238E27FC236}">
                <a16:creationId xmlns:a16="http://schemas.microsoft.com/office/drawing/2014/main" id="{2C380C87-4086-4D01-9D36-D9572440B7D7}"/>
              </a:ext>
            </a:extLst>
          </p:cNvPr>
          <p:cNvSpPr txBox="1">
            <a:spLocks/>
          </p:cNvSpPr>
          <p:nvPr/>
        </p:nvSpPr>
        <p:spPr>
          <a:xfrm>
            <a:off x="314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References</a:t>
            </a:r>
            <a:endParaRPr lang="en-US" sz="4050" dirty="0"/>
          </a:p>
        </p:txBody>
      </p:sp>
      <p:sp>
        <p:nvSpPr>
          <p:cNvPr id="9" name="Content Placeholder 3">
            <a:extLst>
              <a:ext uri="{FF2B5EF4-FFF2-40B4-BE49-F238E27FC236}">
                <a16:creationId xmlns:a16="http://schemas.microsoft.com/office/drawing/2014/main" id="{BE3C9F5D-4763-401A-AEBE-3424EB97D5DE}"/>
              </a:ext>
            </a:extLst>
          </p:cNvPr>
          <p:cNvSpPr>
            <a:spLocks noGrp="1"/>
          </p:cNvSpPr>
          <p:nvPr>
            <p:ph idx="1"/>
          </p:nvPr>
        </p:nvSpPr>
        <p:spPr>
          <a:xfrm>
            <a:off x="314706" y="1371600"/>
            <a:ext cx="8229600" cy="3886200"/>
          </a:xfrm>
        </p:spPr>
        <p:txBody>
          <a:bodyPr>
            <a:normAutofit/>
          </a:bodyPr>
          <a:lstStyle/>
          <a:p>
            <a:pPr marL="365760" indent="-457200">
              <a:buNone/>
            </a:pPr>
            <a:r>
              <a:rPr lang="en-US" sz="1600" dirty="0"/>
              <a:t>Moriasi, D. N., J.G. Arnold, M.W. Van </a:t>
            </a:r>
            <a:r>
              <a:rPr lang="en-US" sz="1600" dirty="0" err="1"/>
              <a:t>Liew</a:t>
            </a:r>
            <a:r>
              <a:rPr lang="en-US" sz="1600" dirty="0"/>
              <a:t>, R.L. </a:t>
            </a:r>
            <a:r>
              <a:rPr lang="en-US" sz="1600" dirty="0" err="1"/>
              <a:t>Bingner</a:t>
            </a:r>
            <a:r>
              <a:rPr lang="en-US" sz="1600" dirty="0"/>
              <a:t>, R.D. </a:t>
            </a:r>
            <a:r>
              <a:rPr lang="en-US" sz="1600" dirty="0" err="1"/>
              <a:t>Harmel</a:t>
            </a:r>
            <a:r>
              <a:rPr lang="en-US" sz="1600" dirty="0"/>
              <a:t>, and T.L. </a:t>
            </a:r>
            <a:r>
              <a:rPr lang="en-US" sz="1600" dirty="0" err="1"/>
              <a:t>Veith</a:t>
            </a:r>
            <a:r>
              <a:rPr lang="en-US" sz="1600" dirty="0"/>
              <a:t>, Model evaluation guidelines for systematic quantification of accuracy in watershed simulations, Transactions of the ASABE 50 (3), 885-900, 2007</a:t>
            </a:r>
          </a:p>
          <a:p>
            <a:pPr marL="0" indent="-457200">
              <a:buNone/>
            </a:pPr>
            <a:endParaRPr lang="en-US" sz="1600" dirty="0"/>
          </a:p>
        </p:txBody>
      </p:sp>
    </p:spTree>
    <p:extLst>
      <p:ext uri="{BB962C8B-B14F-4D97-AF65-F5344CB8AC3E}">
        <p14:creationId xmlns:p14="http://schemas.microsoft.com/office/powerpoint/2010/main" val="1628842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Objectives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Setting Initial Model Parameters</a:t>
            </a:r>
          </a:p>
          <a:p>
            <a:pPr lvl="1"/>
            <a:r>
              <a:rPr lang="en-US" dirty="0"/>
              <a:t>Data Sources</a:t>
            </a:r>
          </a:p>
          <a:p>
            <a:pPr lvl="1"/>
            <a:r>
              <a:rPr lang="en-US" dirty="0"/>
              <a:t>Estimation Methods</a:t>
            </a:r>
          </a:p>
          <a:p>
            <a:r>
              <a:rPr lang="en-US" dirty="0"/>
              <a:t>Setting Calibration Goals</a:t>
            </a:r>
          </a:p>
          <a:p>
            <a:pPr lvl="1"/>
            <a:r>
              <a:rPr lang="en-US" dirty="0"/>
              <a:t>Calibration Metrics</a:t>
            </a:r>
          </a:p>
        </p:txBody>
      </p:sp>
    </p:spTree>
    <p:extLst>
      <p:ext uri="{BB962C8B-B14F-4D97-AF65-F5344CB8AC3E}">
        <p14:creationId xmlns:p14="http://schemas.microsoft.com/office/powerpoint/2010/main" val="20887481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88620" y="325369"/>
            <a:ext cx="3276451" cy="1956841"/>
          </a:xfrm>
        </p:spPr>
        <p:txBody>
          <a:bodyPr vert="horz" lIns="91440" tIns="45720" rIns="91440" bIns="45720" rtlCol="0" anchor="b">
            <a:normAutofit/>
          </a:bodyPr>
          <a:lstStyle/>
          <a:p>
            <a:pPr algn="l"/>
            <a:r>
              <a:rPr lang="en-US" sz="4300" b="1" spc="-38"/>
              <a:t>HMS Model Calibration Strategies</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2586994"/>
            <a:ext cx="2606040" cy="18288"/>
          </a:xfrm>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 name="connsiteX0" fmla="*/ 0 w 2606040"/>
              <a:gd name="connsiteY0" fmla="*/ 0 h 18288"/>
              <a:gd name="connsiteX1" fmla="*/ 599389 w 2606040"/>
              <a:gd name="connsiteY1" fmla="*/ 0 h 18288"/>
              <a:gd name="connsiteX2" fmla="*/ 1303020 w 2606040"/>
              <a:gd name="connsiteY2" fmla="*/ 0 h 18288"/>
              <a:gd name="connsiteX3" fmla="*/ 1876349 w 2606040"/>
              <a:gd name="connsiteY3" fmla="*/ 0 h 18288"/>
              <a:gd name="connsiteX4" fmla="*/ 2606040 w 2606040"/>
              <a:gd name="connsiteY4" fmla="*/ 0 h 18288"/>
              <a:gd name="connsiteX5" fmla="*/ 2606040 w 2606040"/>
              <a:gd name="connsiteY5" fmla="*/ 18288 h 18288"/>
              <a:gd name="connsiteX6" fmla="*/ 1980590 w 2606040"/>
              <a:gd name="connsiteY6" fmla="*/ 18288 h 18288"/>
              <a:gd name="connsiteX7" fmla="*/ 1276960 w 2606040"/>
              <a:gd name="connsiteY7" fmla="*/ 18288 h 18288"/>
              <a:gd name="connsiteX8" fmla="*/ 65151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11079" y="-22080"/>
                  <a:pt x="479378" y="-26537"/>
                  <a:pt x="625450" y="0"/>
                </a:cubicBezTo>
                <a:cubicBezTo>
                  <a:pt x="925937" y="-4758"/>
                  <a:pt x="973176" y="15739"/>
                  <a:pt x="1224839" y="0"/>
                </a:cubicBezTo>
                <a:cubicBezTo>
                  <a:pt x="1479663" y="-11328"/>
                  <a:pt x="1566636" y="18697"/>
                  <a:pt x="1824228" y="0"/>
                </a:cubicBezTo>
                <a:cubicBezTo>
                  <a:pt x="2086799" y="-72665"/>
                  <a:pt x="2306223" y="-891"/>
                  <a:pt x="2606040" y="0"/>
                </a:cubicBezTo>
                <a:cubicBezTo>
                  <a:pt x="2606645" y="4461"/>
                  <a:pt x="2607031" y="13181"/>
                  <a:pt x="2606040" y="18288"/>
                </a:cubicBezTo>
                <a:cubicBezTo>
                  <a:pt x="2260204" y="29342"/>
                  <a:pt x="2175708" y="5614"/>
                  <a:pt x="1902409" y="18288"/>
                </a:cubicBezTo>
                <a:cubicBezTo>
                  <a:pt x="1638502" y="41064"/>
                  <a:pt x="1460923" y="-16269"/>
                  <a:pt x="1276960" y="18288"/>
                </a:cubicBezTo>
                <a:cubicBezTo>
                  <a:pt x="1057717" y="14361"/>
                  <a:pt x="867956" y="2320"/>
                  <a:pt x="677570" y="18288"/>
                </a:cubicBezTo>
                <a:cubicBezTo>
                  <a:pt x="457951" y="33373"/>
                  <a:pt x="189752" y="55388"/>
                  <a:pt x="0" y="18288"/>
                </a:cubicBezTo>
                <a:cubicBezTo>
                  <a:pt x="1586" y="13022"/>
                  <a:pt x="-95" y="4569"/>
                  <a:pt x="0" y="0"/>
                </a:cubicBezTo>
                <a:close/>
              </a:path>
              <a:path w="2606040" h="18288" stroke="0" extrusionOk="0">
                <a:moveTo>
                  <a:pt x="0" y="0"/>
                </a:moveTo>
                <a:cubicBezTo>
                  <a:pt x="172759" y="3236"/>
                  <a:pt x="361166" y="-13413"/>
                  <a:pt x="599389" y="0"/>
                </a:cubicBezTo>
                <a:cubicBezTo>
                  <a:pt x="841226" y="37042"/>
                  <a:pt x="968991" y="14587"/>
                  <a:pt x="1303020" y="0"/>
                </a:cubicBezTo>
                <a:cubicBezTo>
                  <a:pt x="1643101" y="-7120"/>
                  <a:pt x="1717813" y="7213"/>
                  <a:pt x="1876349" y="0"/>
                </a:cubicBezTo>
                <a:cubicBezTo>
                  <a:pt x="2036762" y="-14138"/>
                  <a:pt x="2426397" y="-4451"/>
                  <a:pt x="2606040" y="0"/>
                </a:cubicBezTo>
                <a:cubicBezTo>
                  <a:pt x="2606314" y="8448"/>
                  <a:pt x="2606550" y="14527"/>
                  <a:pt x="2606040" y="18288"/>
                </a:cubicBezTo>
                <a:cubicBezTo>
                  <a:pt x="2344840" y="2643"/>
                  <a:pt x="2192043" y="7399"/>
                  <a:pt x="1980590" y="18288"/>
                </a:cubicBezTo>
                <a:cubicBezTo>
                  <a:pt x="1783984" y="-9745"/>
                  <a:pt x="1487673" y="45908"/>
                  <a:pt x="1276960" y="18288"/>
                </a:cubicBezTo>
                <a:cubicBezTo>
                  <a:pt x="1088134" y="-41257"/>
                  <a:pt x="877974" y="49968"/>
                  <a:pt x="651510" y="18288"/>
                </a:cubicBezTo>
                <a:cubicBezTo>
                  <a:pt x="430798" y="-27764"/>
                  <a:pt x="132889" y="-33467"/>
                  <a:pt x="0" y="18288"/>
                </a:cubicBezTo>
                <a:cubicBezTo>
                  <a:pt x="212" y="10845"/>
                  <a:pt x="-833" y="6193"/>
                  <a:pt x="0" y="0"/>
                </a:cubicBezTo>
                <a:close/>
              </a:path>
              <a:path w="2606040" h="18288" fill="none" stroke="0" extrusionOk="0">
                <a:moveTo>
                  <a:pt x="0" y="0"/>
                </a:moveTo>
                <a:cubicBezTo>
                  <a:pt x="202328" y="-14716"/>
                  <a:pt x="332722" y="-11499"/>
                  <a:pt x="625450" y="0"/>
                </a:cubicBezTo>
                <a:cubicBezTo>
                  <a:pt x="927712" y="6878"/>
                  <a:pt x="971143" y="7084"/>
                  <a:pt x="1224839" y="0"/>
                </a:cubicBezTo>
                <a:cubicBezTo>
                  <a:pt x="1477775" y="-16815"/>
                  <a:pt x="1569904" y="19146"/>
                  <a:pt x="1824228" y="0"/>
                </a:cubicBezTo>
                <a:cubicBezTo>
                  <a:pt x="2055206" y="24867"/>
                  <a:pt x="2317192" y="-62872"/>
                  <a:pt x="2606040" y="0"/>
                </a:cubicBezTo>
                <a:cubicBezTo>
                  <a:pt x="2606166" y="3680"/>
                  <a:pt x="2606905" y="11461"/>
                  <a:pt x="2606040" y="18288"/>
                </a:cubicBezTo>
                <a:cubicBezTo>
                  <a:pt x="2234648" y="26976"/>
                  <a:pt x="2180202" y="-10361"/>
                  <a:pt x="1902409" y="18288"/>
                </a:cubicBezTo>
                <a:cubicBezTo>
                  <a:pt x="1635562" y="47194"/>
                  <a:pt x="1477339" y="4794"/>
                  <a:pt x="1276960" y="18288"/>
                </a:cubicBezTo>
                <a:cubicBezTo>
                  <a:pt x="1058094" y="66922"/>
                  <a:pt x="904206" y="-20636"/>
                  <a:pt x="677570" y="18288"/>
                </a:cubicBezTo>
                <a:cubicBezTo>
                  <a:pt x="485746" y="14713"/>
                  <a:pt x="195925" y="33005"/>
                  <a:pt x="0" y="18288"/>
                </a:cubicBezTo>
                <a:cubicBezTo>
                  <a:pt x="1168" y="12774"/>
                  <a:pt x="-229" y="3745"/>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66776" y="-600"/>
                          <a:pt x="322756" y="3201"/>
                          <a:pt x="625450" y="0"/>
                        </a:cubicBezTo>
                        <a:cubicBezTo>
                          <a:pt x="928144" y="-3201"/>
                          <a:pt x="968141" y="9269"/>
                          <a:pt x="1224839" y="0"/>
                        </a:cubicBezTo>
                        <a:cubicBezTo>
                          <a:pt x="1481537" y="-9269"/>
                          <a:pt x="1569059" y="21947"/>
                          <a:pt x="1824228" y="0"/>
                        </a:cubicBezTo>
                        <a:cubicBezTo>
                          <a:pt x="2079397" y="-21947"/>
                          <a:pt x="2326053" y="-10194"/>
                          <a:pt x="2606040" y="0"/>
                        </a:cubicBezTo>
                        <a:cubicBezTo>
                          <a:pt x="2605462" y="4771"/>
                          <a:pt x="2606793" y="12323"/>
                          <a:pt x="2606040" y="18288"/>
                        </a:cubicBezTo>
                        <a:cubicBezTo>
                          <a:pt x="2256758" y="31410"/>
                          <a:pt x="2173673" y="-12878"/>
                          <a:pt x="1902409" y="18288"/>
                        </a:cubicBezTo>
                        <a:cubicBezTo>
                          <a:pt x="1631145" y="49454"/>
                          <a:pt x="1461378" y="5466"/>
                          <a:pt x="1276960" y="18288"/>
                        </a:cubicBezTo>
                        <a:cubicBezTo>
                          <a:pt x="1092542" y="31110"/>
                          <a:pt x="890442" y="13213"/>
                          <a:pt x="677570" y="18288"/>
                        </a:cubicBezTo>
                        <a:cubicBezTo>
                          <a:pt x="464698" y="23364"/>
                          <a:pt x="187648" y="35837"/>
                          <a:pt x="0" y="18288"/>
                        </a:cubicBezTo>
                        <a:cubicBezTo>
                          <a:pt x="841" y="12879"/>
                          <a:pt x="-726" y="3977"/>
                          <a:pt x="0" y="0"/>
                        </a:cubicBezTo>
                        <a:close/>
                      </a:path>
                      <a:path w="2606040" h="18288" stroke="0" extrusionOk="0">
                        <a:moveTo>
                          <a:pt x="0" y="0"/>
                        </a:moveTo>
                        <a:cubicBezTo>
                          <a:pt x="197231" y="3803"/>
                          <a:pt x="358914" y="-9291"/>
                          <a:pt x="599389" y="0"/>
                        </a:cubicBezTo>
                        <a:cubicBezTo>
                          <a:pt x="839864" y="9291"/>
                          <a:pt x="979371" y="8509"/>
                          <a:pt x="1303020" y="0"/>
                        </a:cubicBezTo>
                        <a:cubicBezTo>
                          <a:pt x="1626669" y="-8509"/>
                          <a:pt x="1726300" y="7440"/>
                          <a:pt x="1876349" y="0"/>
                        </a:cubicBezTo>
                        <a:cubicBezTo>
                          <a:pt x="2026398" y="-7440"/>
                          <a:pt x="2430712" y="17957"/>
                          <a:pt x="2606040" y="0"/>
                        </a:cubicBezTo>
                        <a:cubicBezTo>
                          <a:pt x="2605426" y="8857"/>
                          <a:pt x="2606544" y="13619"/>
                          <a:pt x="2606040" y="18288"/>
                        </a:cubicBezTo>
                        <a:cubicBezTo>
                          <a:pt x="2393024" y="2241"/>
                          <a:pt x="2191161" y="39259"/>
                          <a:pt x="1980590" y="18288"/>
                        </a:cubicBezTo>
                        <a:cubicBezTo>
                          <a:pt x="1770019" y="-2683"/>
                          <a:pt x="1476440" y="36114"/>
                          <a:pt x="1276960" y="18288"/>
                        </a:cubicBezTo>
                        <a:cubicBezTo>
                          <a:pt x="1077480" y="463"/>
                          <a:pt x="880988" y="42125"/>
                          <a:pt x="651510" y="18288"/>
                        </a:cubicBezTo>
                        <a:cubicBezTo>
                          <a:pt x="422032" y="-5549"/>
                          <a:pt x="130744" y="-1947"/>
                          <a:pt x="0" y="18288"/>
                        </a:cubicBezTo>
                        <a:cubicBezTo>
                          <a:pt x="-487" y="10816"/>
                          <a:pt x="-839" y="6058"/>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88620" y="2872899"/>
            <a:ext cx="3182691" cy="3320668"/>
          </a:xfrm>
          <a:prstGeom prst="rect">
            <a:avLst/>
          </a:prstGeom>
          <a:noFill/>
        </p:spPr>
        <p:txBody>
          <a:bodyPr vert="horz" lIns="91440" tIns="45720" rIns="91440" bIns="45720" rtlCol="0">
            <a:normAutofit/>
          </a:bodyPr>
          <a:lstStyle/>
          <a:p>
            <a:pPr>
              <a:lnSpc>
                <a:spcPct val="90000"/>
              </a:lnSpc>
              <a:spcAft>
                <a:spcPts val="450"/>
              </a:spcAft>
              <a:buClr>
                <a:schemeClr val="accent1"/>
              </a:buClr>
            </a:pPr>
            <a:r>
              <a:rPr lang="en-US" sz="2400" b="1" dirty="0"/>
              <a:t>Emily Moe, P.E.</a:t>
            </a:r>
          </a:p>
          <a:p>
            <a:pPr>
              <a:lnSpc>
                <a:spcPct val="90000"/>
              </a:lnSpc>
              <a:spcAft>
                <a:spcPts val="450"/>
              </a:spcAft>
              <a:buClr>
                <a:schemeClr val="accent1"/>
              </a:buClr>
            </a:pPr>
            <a:r>
              <a:rPr lang="en-US" sz="2000" dirty="0"/>
              <a:t>St. Paul District</a:t>
            </a:r>
          </a:p>
          <a:p>
            <a:pPr>
              <a:lnSpc>
                <a:spcPct val="90000"/>
              </a:lnSpc>
              <a:spcAft>
                <a:spcPts val="450"/>
              </a:spcAft>
              <a:buClr>
                <a:schemeClr val="accent1"/>
              </a:buClr>
            </a:pPr>
            <a:r>
              <a:rPr lang="en-US" sz="2000" dirty="0"/>
              <a:t>U.S. Army Corps of Engineers</a:t>
            </a:r>
          </a:p>
          <a:p>
            <a:pPr>
              <a:lnSpc>
                <a:spcPct val="90000"/>
              </a:lnSpc>
              <a:spcAft>
                <a:spcPts val="450"/>
              </a:spcAft>
              <a:buClr>
                <a:schemeClr val="accent1"/>
              </a:buClr>
            </a:pPr>
            <a:endParaRPr lang="en-US" sz="2000" dirty="0"/>
          </a:p>
        </p:txBody>
      </p:sp>
      <p:pic>
        <p:nvPicPr>
          <p:cNvPr id="8" name="Picture 7">
            <a:extLst>
              <a:ext uri="{FF2B5EF4-FFF2-40B4-BE49-F238E27FC236}">
                <a16:creationId xmlns:a16="http://schemas.microsoft.com/office/drawing/2014/main" id="{5DEB8F3B-7506-4423-99F2-A1EAC6FF761F}"/>
              </a:ext>
            </a:extLst>
          </p:cNvPr>
          <p:cNvPicPr>
            <a:picLocks noChangeAspect="1"/>
          </p:cNvPicPr>
          <p:nvPr/>
        </p:nvPicPr>
        <p:blipFill rotWithShape="1">
          <a:blip r:embed="rId3">
            <a:extLst>
              <a:ext uri="{28A0092B-C50C-407E-A947-70E740481C1C}">
                <a14:useLocalDpi xmlns:a14="http://schemas.microsoft.com/office/drawing/2010/main" val="0"/>
              </a:ext>
            </a:extLst>
          </a:blip>
          <a:srcRect r="39000"/>
          <a:stretch/>
        </p:blipFill>
        <p:spPr>
          <a:xfrm>
            <a:off x="3566161" y="0"/>
            <a:ext cx="5577839" cy="685800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7" name="Picture 6">
            <a:extLst>
              <a:ext uri="{FF2B5EF4-FFF2-40B4-BE49-F238E27FC236}">
                <a16:creationId xmlns:a16="http://schemas.microsoft.com/office/drawing/2014/main" id="{F42C15E9-5444-4A21-99FD-53C70AEE2A90}"/>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6334" y="4814190"/>
            <a:ext cx="2387686" cy="1828800"/>
          </a:xfrm>
          <a:prstGeom prst="rect">
            <a:avLst/>
          </a:prstGeom>
        </p:spPr>
      </p:pic>
    </p:spTree>
    <p:extLst>
      <p:ext uri="{BB962C8B-B14F-4D97-AF65-F5344CB8AC3E}">
        <p14:creationId xmlns:p14="http://schemas.microsoft.com/office/powerpoint/2010/main" val="1183197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A13D03D-CB8B-44B3-A51E-A13BC07A846E}"/>
              </a:ext>
            </a:extLst>
          </p:cNvPr>
          <p:cNvPicPr>
            <a:picLocks noChangeAspect="1"/>
          </p:cNvPicPr>
          <p:nvPr/>
        </p:nvPicPr>
        <p:blipFill>
          <a:blip r:embed="rId3"/>
          <a:stretch>
            <a:fillRect/>
          </a:stretch>
        </p:blipFill>
        <p:spPr>
          <a:xfrm>
            <a:off x="0" y="0"/>
            <a:ext cx="3560065" cy="6858000"/>
          </a:xfrm>
          <a:prstGeom prst="rect">
            <a:avLst/>
          </a:prstGeom>
        </p:spPr>
      </p:pic>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3973321" y="1104138"/>
            <a:ext cx="5170678" cy="1337310"/>
          </a:xfrm>
        </p:spPr>
        <p:txBody>
          <a:bodyPr anchor="b">
            <a:normAutofit/>
          </a:bodyPr>
          <a:lstStyle/>
          <a:p>
            <a:r>
              <a:rPr lang="en-US" i="1" dirty="0"/>
              <a:t>Setting Initial </a:t>
            </a:r>
            <a:br>
              <a:rPr lang="en-US" i="1" dirty="0"/>
            </a:br>
            <a:r>
              <a:rPr lang="en-US" i="1" dirty="0"/>
              <a:t>Model Parameters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3973322" y="2887218"/>
            <a:ext cx="5170678" cy="2612898"/>
          </a:xfrm>
        </p:spPr>
        <p:txBody>
          <a:bodyPr>
            <a:normAutofit/>
          </a:bodyPr>
          <a:lstStyle/>
          <a:p>
            <a:r>
              <a:rPr lang="en-US" sz="2400" dirty="0"/>
              <a:t>Loss</a:t>
            </a:r>
          </a:p>
          <a:p>
            <a:r>
              <a:rPr lang="en-US" sz="2400" dirty="0"/>
              <a:t>Transform</a:t>
            </a:r>
          </a:p>
          <a:p>
            <a:r>
              <a:rPr lang="en-US" sz="2400" dirty="0"/>
              <a:t>Baseflow</a:t>
            </a:r>
          </a:p>
          <a:p>
            <a:r>
              <a:rPr lang="en-US" sz="2400" dirty="0"/>
              <a:t>Routing</a:t>
            </a:r>
          </a:p>
          <a:p>
            <a:r>
              <a:rPr lang="en-US" sz="2400" dirty="0"/>
              <a:t>Evapotranspiration/Snowmelt</a:t>
            </a:r>
            <a:endParaRPr lang="en-US" sz="2000" dirty="0"/>
          </a:p>
          <a:p>
            <a:pPr lvl="2"/>
            <a:endParaRPr lang="en-US" sz="1650" dirty="0"/>
          </a:p>
          <a:p>
            <a:pPr lvl="2"/>
            <a:endParaRPr lang="en-US" sz="1650" dirty="0"/>
          </a:p>
          <a:p>
            <a:pPr lvl="1"/>
            <a:endParaRPr lang="en-US" sz="1650" dirty="0"/>
          </a:p>
          <a:p>
            <a:pPr lvl="1"/>
            <a:endParaRPr lang="en-US" sz="1650" dirty="0"/>
          </a:p>
          <a:p>
            <a:endParaRPr lang="en-US" sz="1650" dirty="0"/>
          </a:p>
        </p:txBody>
      </p:sp>
    </p:spTree>
    <p:extLst>
      <p:ext uri="{BB962C8B-B14F-4D97-AF65-F5344CB8AC3E}">
        <p14:creationId xmlns:p14="http://schemas.microsoft.com/office/powerpoint/2010/main" val="2284055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44EA5D7-DF2C-48B8-8347-10DAFD4FB117}"/>
              </a:ext>
            </a:extLst>
          </p:cNvPr>
          <p:cNvSpPr txBox="1">
            <a:spLocks/>
          </p:cNvSpPr>
          <p:nvPr/>
        </p:nvSpPr>
        <p:spPr>
          <a:xfrm>
            <a:off x="314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369264" y="1194348"/>
            <a:ext cx="4700578" cy="53227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en-US" sz="2600" b="1" dirty="0"/>
              <a:t>Loss Parameters</a:t>
            </a:r>
            <a:endParaRPr lang="en-US" sz="2600" dirty="0"/>
          </a:p>
          <a:p>
            <a:pPr>
              <a:lnSpc>
                <a:spcPct val="100000"/>
              </a:lnSpc>
              <a:spcBef>
                <a:spcPts val="0"/>
              </a:spcBef>
            </a:pPr>
            <a:r>
              <a:rPr lang="en-US" sz="2200" dirty="0"/>
              <a:t>Regulate Infiltration</a:t>
            </a:r>
          </a:p>
          <a:p>
            <a:pPr>
              <a:lnSpc>
                <a:spcPct val="100000"/>
              </a:lnSpc>
              <a:spcBef>
                <a:spcPts val="0"/>
              </a:spcBef>
            </a:pPr>
            <a:r>
              <a:rPr lang="en-US" sz="2200" dirty="0"/>
              <a:t>Various Methods Available</a:t>
            </a:r>
          </a:p>
          <a:p>
            <a:pPr>
              <a:lnSpc>
                <a:spcPct val="100000"/>
              </a:lnSpc>
              <a:spcBef>
                <a:spcPts val="0"/>
              </a:spcBef>
            </a:pPr>
            <a:r>
              <a:rPr lang="en-US" sz="2200" dirty="0"/>
              <a:t>Physically-Based, Depend On:</a:t>
            </a:r>
          </a:p>
          <a:p>
            <a:pPr lvl="1">
              <a:lnSpc>
                <a:spcPct val="100000"/>
              </a:lnSpc>
              <a:spcBef>
                <a:spcPts val="0"/>
              </a:spcBef>
              <a:buFont typeface="Calibri" panose="020F0502020204030204" pitchFamily="34" charset="0"/>
              <a:buChar char="₋"/>
            </a:pPr>
            <a:r>
              <a:rPr lang="en-US" sz="1800" dirty="0"/>
              <a:t>Rainfall</a:t>
            </a:r>
          </a:p>
          <a:p>
            <a:pPr lvl="1">
              <a:lnSpc>
                <a:spcPct val="100000"/>
              </a:lnSpc>
              <a:spcBef>
                <a:spcPts val="0"/>
              </a:spcBef>
              <a:buFont typeface="Calibri" panose="020F0502020204030204" pitchFamily="34" charset="0"/>
              <a:buChar char="₋"/>
            </a:pPr>
            <a:r>
              <a:rPr lang="en-US" sz="1800" dirty="0"/>
              <a:t>Soil Compaction</a:t>
            </a:r>
          </a:p>
          <a:p>
            <a:pPr lvl="1">
              <a:lnSpc>
                <a:spcPct val="100000"/>
              </a:lnSpc>
              <a:spcBef>
                <a:spcPts val="0"/>
              </a:spcBef>
              <a:buFont typeface="Calibri" panose="020F0502020204030204" pitchFamily="34" charset="0"/>
              <a:buChar char="₋"/>
            </a:pPr>
            <a:r>
              <a:rPr lang="en-US" sz="1800" dirty="0"/>
              <a:t>Slope</a:t>
            </a:r>
          </a:p>
          <a:p>
            <a:pPr lvl="1">
              <a:lnSpc>
                <a:spcPct val="100000"/>
              </a:lnSpc>
              <a:spcBef>
                <a:spcPts val="0"/>
              </a:spcBef>
              <a:buFont typeface="Calibri" panose="020F0502020204030204" pitchFamily="34" charset="0"/>
              <a:buChar char="₋"/>
            </a:pPr>
            <a:r>
              <a:rPr lang="en-US" sz="1800" dirty="0"/>
              <a:t>Cracks</a:t>
            </a:r>
          </a:p>
          <a:p>
            <a:pPr lvl="1">
              <a:lnSpc>
                <a:spcPct val="100000"/>
              </a:lnSpc>
              <a:spcBef>
                <a:spcPts val="0"/>
              </a:spcBef>
              <a:buFont typeface="Calibri" panose="020F0502020204030204" pitchFamily="34" charset="0"/>
              <a:buChar char="₋"/>
            </a:pPr>
            <a:r>
              <a:rPr lang="en-US" sz="1800" dirty="0"/>
              <a:t>Roots</a:t>
            </a:r>
          </a:p>
          <a:p>
            <a:pPr lvl="1">
              <a:lnSpc>
                <a:spcPct val="100000"/>
              </a:lnSpc>
              <a:spcBef>
                <a:spcPts val="0"/>
              </a:spcBef>
              <a:buFont typeface="Calibri" panose="020F0502020204030204" pitchFamily="34" charset="0"/>
              <a:buChar char="₋"/>
            </a:pPr>
            <a:r>
              <a:rPr lang="en-US" sz="1800" dirty="0"/>
              <a:t>Vegetation</a:t>
            </a:r>
          </a:p>
          <a:p>
            <a:pPr lvl="1">
              <a:lnSpc>
                <a:spcPct val="100000"/>
              </a:lnSpc>
              <a:spcBef>
                <a:spcPts val="0"/>
              </a:spcBef>
              <a:buFont typeface="Calibri" panose="020F0502020204030204" pitchFamily="34" charset="0"/>
              <a:buChar char="₋"/>
            </a:pPr>
            <a:r>
              <a:rPr lang="en-US" sz="1800" dirty="0"/>
              <a:t>Soil Moisture</a:t>
            </a:r>
          </a:p>
          <a:p>
            <a:pPr lvl="1">
              <a:lnSpc>
                <a:spcPct val="100000"/>
              </a:lnSpc>
              <a:spcBef>
                <a:spcPts val="0"/>
              </a:spcBef>
              <a:buFont typeface="Calibri" panose="020F0502020204030204" pitchFamily="34" charset="0"/>
              <a:buChar char="₋"/>
            </a:pPr>
            <a:r>
              <a:rPr lang="en-US" sz="1800" dirty="0"/>
              <a:t>Litter</a:t>
            </a:r>
          </a:p>
          <a:p>
            <a:pPr lvl="1">
              <a:lnSpc>
                <a:spcPct val="100000"/>
              </a:lnSpc>
              <a:spcBef>
                <a:spcPts val="0"/>
              </a:spcBef>
              <a:buFont typeface="Calibri" panose="020F0502020204030204" pitchFamily="34" charset="0"/>
              <a:buChar char="₋"/>
            </a:pPr>
            <a:r>
              <a:rPr lang="en-US" sz="1800" dirty="0"/>
              <a:t>Temperature</a:t>
            </a:r>
          </a:p>
          <a:p>
            <a:pPr lvl="1">
              <a:lnSpc>
                <a:spcPct val="100000"/>
              </a:lnSpc>
              <a:spcBef>
                <a:spcPts val="0"/>
              </a:spcBef>
              <a:buFont typeface="Calibri" panose="020F0502020204030204" pitchFamily="34" charset="0"/>
              <a:buChar char="₋"/>
            </a:pPr>
            <a:r>
              <a:rPr lang="en-US" sz="1800" dirty="0"/>
              <a:t>Soil Porosity</a:t>
            </a:r>
          </a:p>
          <a:p>
            <a:pPr lvl="1">
              <a:lnSpc>
                <a:spcPct val="100000"/>
              </a:lnSpc>
              <a:spcBef>
                <a:spcPts val="0"/>
              </a:spcBef>
              <a:buFont typeface="Calibri" panose="020F0502020204030204" pitchFamily="34" charset="0"/>
              <a:buChar char="₋"/>
            </a:pPr>
            <a:r>
              <a:rPr lang="en-US" sz="1800" dirty="0"/>
              <a:t>Soil Type</a:t>
            </a:r>
          </a:p>
          <a:p>
            <a:pPr lvl="1">
              <a:lnSpc>
                <a:spcPct val="100000"/>
              </a:lnSpc>
              <a:spcBef>
                <a:spcPts val="0"/>
              </a:spcBef>
              <a:buFont typeface="Calibri" panose="020F0502020204030204" pitchFamily="34" charset="0"/>
              <a:buChar char="₋"/>
            </a:pPr>
            <a:r>
              <a:rPr lang="en-US" sz="1800" dirty="0"/>
              <a:t>Urban Areas</a:t>
            </a:r>
          </a:p>
          <a:p>
            <a:pPr lvl="1">
              <a:lnSpc>
                <a:spcPct val="100000"/>
              </a:lnSpc>
              <a:spcBef>
                <a:spcPts val="0"/>
              </a:spcBef>
              <a:buFont typeface="Calibri" panose="020F0502020204030204" pitchFamily="34" charset="0"/>
              <a:buChar char="₋"/>
            </a:pPr>
            <a:r>
              <a:rPr lang="en-US" sz="1800" dirty="0"/>
              <a:t>&amp; More!</a:t>
            </a:r>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lvl="1">
              <a:lnSpc>
                <a:spcPct val="100000"/>
              </a:lnSpc>
              <a:spcBef>
                <a:spcPts val="0"/>
              </a:spcBef>
            </a:pPr>
            <a:endParaRPr lang="en-US" sz="1500" dirty="0"/>
          </a:p>
          <a:p>
            <a:pPr lvl="1">
              <a:lnSpc>
                <a:spcPct val="100000"/>
              </a:lnSpc>
              <a:spcBef>
                <a:spcPts val="0"/>
              </a:spcBef>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a:lnSpc>
                <a:spcPct val="100000"/>
              </a:lnSpc>
              <a:spcBef>
                <a:spcPts val="0"/>
              </a:spcBef>
            </a:pPr>
            <a:endParaRPr lang="en-US" sz="1600" dirty="0"/>
          </a:p>
        </p:txBody>
      </p:sp>
      <p:pic>
        <p:nvPicPr>
          <p:cNvPr id="11266" name="Picture 2" descr="Depiction of two types of surface runoff: infiltration excess and saturation excess overland flows.">
            <a:extLst>
              <a:ext uri="{FF2B5EF4-FFF2-40B4-BE49-F238E27FC236}">
                <a16:creationId xmlns:a16="http://schemas.microsoft.com/office/drawing/2014/main" id="{B38453EE-D087-4378-9C0E-596B1476C5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1996" y="3717074"/>
            <a:ext cx="4925972" cy="2806508"/>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591382BF-EAA4-4E17-A33C-17EAB723277D}"/>
              </a:ext>
            </a:extLst>
          </p:cNvPr>
          <p:cNvSpPr txBox="1"/>
          <p:nvPr/>
        </p:nvSpPr>
        <p:spPr>
          <a:xfrm>
            <a:off x="0" y="6611119"/>
            <a:ext cx="9141968" cy="230832"/>
          </a:xfrm>
          <a:prstGeom prst="rect">
            <a:avLst/>
          </a:prstGeom>
          <a:noFill/>
        </p:spPr>
        <p:txBody>
          <a:bodyPr wrap="square" rtlCol="0">
            <a:spAutoFit/>
          </a:bodyPr>
          <a:lstStyle/>
          <a:p>
            <a:r>
              <a:rPr lang="en-US" sz="900" i="1" dirty="0"/>
              <a:t>Source: (Top)- http://ftp.comet.ucar.edu/memory-stick/hydro/basic_int/runoff/navmenu.php_tab_1_page_2.1.0.htm, (Bottom)-https://cals.arizona.edu/extension/riparian/chapt3/p07.html</a:t>
            </a:r>
          </a:p>
        </p:txBody>
      </p:sp>
      <p:pic>
        <p:nvPicPr>
          <p:cNvPr id="17410" name="Picture 2">
            <a:extLst>
              <a:ext uri="{FF2B5EF4-FFF2-40B4-BE49-F238E27FC236}">
                <a16:creationId xmlns:a16="http://schemas.microsoft.com/office/drawing/2014/main" id="{7D6770DE-6A1D-4259-93A3-DE80FE0F7E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2812" y="1194348"/>
            <a:ext cx="4762500" cy="2314575"/>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521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44EA5D7-DF2C-48B8-8347-10DAFD4FB117}"/>
              </a:ext>
            </a:extLst>
          </p:cNvPr>
          <p:cNvSpPr txBox="1">
            <a:spLocks/>
          </p:cNvSpPr>
          <p:nvPr/>
        </p:nvSpPr>
        <p:spPr>
          <a:xfrm>
            <a:off x="314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pic>
        <p:nvPicPr>
          <p:cNvPr id="11268" name="Picture 4" descr="Figure 1. Source of soils information in the 2020 gNATSGO database.">
            <a:extLst>
              <a:ext uri="{FF2B5EF4-FFF2-40B4-BE49-F238E27FC236}">
                <a16:creationId xmlns:a16="http://schemas.microsoft.com/office/drawing/2014/main" id="{DDE2E7A6-D795-4ECF-B463-A5D5EC7D1C5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0517" y="2742740"/>
            <a:ext cx="5251450" cy="4057640"/>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340517" y="995902"/>
            <a:ext cx="5632020" cy="5591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200" b="1" dirty="0"/>
              <a:t>Loss </a:t>
            </a:r>
            <a:r>
              <a:rPr lang="en-US" sz="2200" dirty="0"/>
              <a:t>Parameter Data Sources:</a:t>
            </a:r>
          </a:p>
          <a:p>
            <a:pPr>
              <a:lnSpc>
                <a:spcPct val="100000"/>
              </a:lnSpc>
              <a:spcBef>
                <a:spcPts val="0"/>
              </a:spcBef>
            </a:pPr>
            <a:r>
              <a:rPr lang="en-US" sz="1800" dirty="0">
                <a:hlinkClick r:id="rId4"/>
              </a:rPr>
              <a:t>Gridded Soil Survey Geographic (</a:t>
            </a:r>
            <a:r>
              <a:rPr lang="en-US" sz="1800" dirty="0" err="1">
                <a:hlinkClick r:id="rId4"/>
              </a:rPr>
              <a:t>gSSURGO</a:t>
            </a:r>
            <a:r>
              <a:rPr lang="en-US" sz="1800" dirty="0">
                <a:hlinkClick r:id="rId4"/>
              </a:rPr>
              <a:t>) Database</a:t>
            </a:r>
            <a:endParaRPr lang="en-US" sz="1800" dirty="0"/>
          </a:p>
          <a:p>
            <a:pPr>
              <a:lnSpc>
                <a:spcPct val="100000"/>
              </a:lnSpc>
              <a:spcBef>
                <a:spcPts val="0"/>
              </a:spcBef>
            </a:pPr>
            <a:r>
              <a:rPr lang="en-US" sz="1800" dirty="0">
                <a:hlinkClick r:id="rId5"/>
              </a:rPr>
              <a:t>Digital General Soil Map of the U.S. (STATSGO2)</a:t>
            </a:r>
            <a:endParaRPr lang="en-US" sz="1800" dirty="0"/>
          </a:p>
          <a:p>
            <a:pPr>
              <a:lnSpc>
                <a:spcPct val="100000"/>
              </a:lnSpc>
              <a:spcBef>
                <a:spcPts val="0"/>
              </a:spcBef>
            </a:pPr>
            <a:r>
              <a:rPr lang="en-US" sz="1800" b="1" dirty="0">
                <a:hlinkClick r:id="rId6"/>
              </a:rPr>
              <a:t>*Gridded Nat'l Soil Survey Geo. Database (</a:t>
            </a:r>
            <a:r>
              <a:rPr lang="en-US" sz="1800" b="1" dirty="0" err="1">
                <a:hlinkClick r:id="rId6"/>
              </a:rPr>
              <a:t>gNATSGO</a:t>
            </a:r>
            <a:r>
              <a:rPr lang="en-US" sz="1800" b="1" dirty="0">
                <a:hlinkClick r:id="rId6"/>
              </a:rPr>
              <a:t>)*</a:t>
            </a:r>
            <a:endParaRPr lang="en-US" sz="1800" b="1" dirty="0"/>
          </a:p>
          <a:p>
            <a:pPr>
              <a:lnSpc>
                <a:spcPct val="100000"/>
              </a:lnSpc>
              <a:spcBef>
                <a:spcPts val="0"/>
              </a:spcBef>
            </a:pPr>
            <a:r>
              <a:rPr lang="en-US" sz="1800" dirty="0">
                <a:hlinkClick r:id="rId7"/>
              </a:rPr>
              <a:t>National Land Cover Database (NLCD)</a:t>
            </a:r>
            <a:endParaRPr lang="en-US" sz="1800" dirty="0"/>
          </a:p>
          <a:p>
            <a:pPr>
              <a:lnSpc>
                <a:spcPct val="100000"/>
              </a:lnSpc>
              <a:spcBef>
                <a:spcPts val="0"/>
              </a:spcBef>
            </a:pPr>
            <a:r>
              <a:rPr lang="en-US" sz="1800" dirty="0"/>
              <a:t>Local Resource Agencies/Studies</a:t>
            </a:r>
          </a:p>
          <a:p>
            <a:pPr>
              <a:lnSpc>
                <a:spcPct val="100000"/>
              </a:lnSpc>
              <a:spcBef>
                <a:spcPts val="0"/>
              </a:spcBef>
            </a:pPr>
            <a:endParaRPr lang="en-US" sz="1600" dirty="0"/>
          </a:p>
        </p:txBody>
      </p:sp>
      <p:pic>
        <p:nvPicPr>
          <p:cNvPr id="7170" name="Picture 2" descr="gNATSGO icon.">
            <a:extLst>
              <a:ext uri="{FF2B5EF4-FFF2-40B4-BE49-F238E27FC236}">
                <a16:creationId xmlns:a16="http://schemas.microsoft.com/office/drawing/2014/main" id="{EAB98B64-6245-46CF-9FB4-56A9AC5177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06031" y="1180710"/>
            <a:ext cx="3296000" cy="547567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7C52F55A-7DDA-47C2-B624-716A10D62732}"/>
              </a:ext>
            </a:extLst>
          </p:cNvPr>
          <p:cNvSpPr txBox="1"/>
          <p:nvPr/>
        </p:nvSpPr>
        <p:spPr>
          <a:xfrm>
            <a:off x="0" y="6656387"/>
            <a:ext cx="5972537" cy="246221"/>
          </a:xfrm>
          <a:prstGeom prst="rect">
            <a:avLst/>
          </a:prstGeom>
          <a:noFill/>
        </p:spPr>
        <p:txBody>
          <a:bodyPr wrap="square" rtlCol="0">
            <a:spAutoFit/>
          </a:bodyPr>
          <a:lstStyle/>
          <a:p>
            <a:r>
              <a:rPr lang="en-US" sz="1000" i="1" dirty="0"/>
              <a:t>Source: https://www.nrcs.usda.gov/wps/portal/nrcs/detail/soils/survey/geo/?cid=nrcseprd1464625</a:t>
            </a:r>
          </a:p>
        </p:txBody>
      </p:sp>
    </p:spTree>
    <p:extLst>
      <p:ext uri="{BB962C8B-B14F-4D97-AF65-F5344CB8AC3E}">
        <p14:creationId xmlns:p14="http://schemas.microsoft.com/office/powerpoint/2010/main" val="658934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576FF7-9097-4538-B20F-CD630C12ADE6}"/>
              </a:ext>
            </a:extLst>
          </p:cNvPr>
          <p:cNvPicPr>
            <a:picLocks noChangeAspect="1"/>
          </p:cNvPicPr>
          <p:nvPr/>
        </p:nvPicPr>
        <p:blipFill>
          <a:blip r:embed="rId3"/>
          <a:stretch>
            <a:fillRect/>
          </a:stretch>
        </p:blipFill>
        <p:spPr>
          <a:xfrm>
            <a:off x="6072599" y="396395"/>
            <a:ext cx="2984569" cy="6310233"/>
          </a:xfrm>
          <a:prstGeom prst="rect">
            <a:avLst/>
          </a:prstGeom>
        </p:spPr>
      </p:pic>
      <p:sp>
        <p:nvSpPr>
          <p:cNvPr id="20" name="Title 1">
            <a:extLst>
              <a:ext uri="{FF2B5EF4-FFF2-40B4-BE49-F238E27FC236}">
                <a16:creationId xmlns:a16="http://schemas.microsoft.com/office/drawing/2014/main" id="{944EA5D7-DF2C-48B8-8347-10DAFD4FB117}"/>
              </a:ext>
            </a:extLst>
          </p:cNvPr>
          <p:cNvSpPr txBox="1">
            <a:spLocks/>
          </p:cNvSpPr>
          <p:nvPr/>
        </p:nvSpPr>
        <p:spPr>
          <a:xfrm>
            <a:off x="314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340517" y="995902"/>
            <a:ext cx="5632020" cy="5591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dirty="0"/>
              <a:t>Initial Estimate Example:</a:t>
            </a:r>
          </a:p>
          <a:p>
            <a:pPr>
              <a:lnSpc>
                <a:spcPct val="100000"/>
              </a:lnSpc>
              <a:spcBef>
                <a:spcPts val="0"/>
              </a:spcBef>
            </a:pPr>
            <a:r>
              <a:rPr lang="en-US" sz="2400" i="1" dirty="0"/>
              <a:t>Deficit and Constant Method</a:t>
            </a:r>
          </a:p>
          <a:p>
            <a:pPr lvl="1">
              <a:lnSpc>
                <a:spcPct val="100000"/>
              </a:lnSpc>
              <a:spcBef>
                <a:spcPts val="0"/>
              </a:spcBef>
            </a:pPr>
            <a:r>
              <a:rPr lang="en-US" sz="1800" b="1" dirty="0"/>
              <a:t>Initial Loss</a:t>
            </a:r>
            <a:r>
              <a:rPr lang="en-US" sz="1800" dirty="0"/>
              <a:t>: Dependent on Antecedent Conditions</a:t>
            </a:r>
          </a:p>
          <a:p>
            <a:pPr lvl="2">
              <a:lnSpc>
                <a:spcPct val="100000"/>
              </a:lnSpc>
              <a:spcBef>
                <a:spcPts val="0"/>
              </a:spcBef>
            </a:pPr>
            <a:r>
              <a:rPr lang="en-US" sz="1600" dirty="0"/>
              <a:t>Fully Saturated? 0.0 in</a:t>
            </a:r>
          </a:p>
          <a:p>
            <a:pPr lvl="2">
              <a:lnSpc>
                <a:spcPct val="100000"/>
              </a:lnSpc>
              <a:spcBef>
                <a:spcPts val="0"/>
              </a:spcBef>
            </a:pPr>
            <a:r>
              <a:rPr lang="en-US" sz="1600" dirty="0"/>
              <a:t>Very Dry? &gt; 0.0 in</a:t>
            </a:r>
          </a:p>
          <a:p>
            <a:pPr lvl="1">
              <a:lnSpc>
                <a:spcPct val="100000"/>
              </a:lnSpc>
              <a:spcBef>
                <a:spcPts val="0"/>
              </a:spcBef>
            </a:pPr>
            <a:r>
              <a:rPr lang="en-US" sz="1800" b="1" dirty="0"/>
              <a:t>Constant Loss</a:t>
            </a:r>
          </a:p>
          <a:p>
            <a:pPr lvl="2">
              <a:lnSpc>
                <a:spcPct val="100000"/>
              </a:lnSpc>
              <a:spcBef>
                <a:spcPts val="0"/>
              </a:spcBef>
            </a:pPr>
            <a:r>
              <a:rPr lang="en-US" sz="1600" b="1" dirty="0"/>
              <a:t> </a:t>
            </a:r>
            <a:r>
              <a:rPr lang="en-US" sz="1600" dirty="0"/>
              <a:t>Hydraulic Conductivity from </a:t>
            </a:r>
            <a:r>
              <a:rPr lang="en-US" sz="1600" dirty="0" err="1"/>
              <a:t>gSSURGO</a:t>
            </a:r>
            <a:endParaRPr lang="en-US" sz="1600" dirty="0"/>
          </a:p>
          <a:p>
            <a:pPr lvl="1">
              <a:lnSpc>
                <a:spcPct val="100000"/>
              </a:lnSpc>
              <a:spcBef>
                <a:spcPts val="0"/>
              </a:spcBef>
            </a:pPr>
            <a:r>
              <a:rPr lang="en-US" sz="1800" b="1" dirty="0"/>
              <a:t>Maximum Deficit</a:t>
            </a:r>
          </a:p>
          <a:p>
            <a:pPr lvl="2">
              <a:lnSpc>
                <a:spcPct val="100000"/>
              </a:lnSpc>
              <a:spcBef>
                <a:spcPts val="0"/>
              </a:spcBef>
            </a:pPr>
            <a:r>
              <a:rPr lang="en-US" sz="1600" dirty="0" err="1"/>
              <a:t>gSSURGO</a:t>
            </a:r>
            <a:r>
              <a:rPr lang="en-US" sz="1600" dirty="0"/>
              <a:t> Available Water Storage</a:t>
            </a:r>
          </a:p>
          <a:p>
            <a:pPr lvl="1">
              <a:lnSpc>
                <a:spcPct val="100000"/>
              </a:lnSpc>
              <a:spcBef>
                <a:spcPts val="0"/>
              </a:spcBef>
            </a:pPr>
            <a:r>
              <a:rPr lang="en-US" sz="1800" b="1" dirty="0"/>
              <a:t>Impervious (%): </a:t>
            </a:r>
            <a:r>
              <a:rPr lang="en-US" sz="1800" dirty="0"/>
              <a:t>Dependent on Land Cover/Use</a:t>
            </a:r>
          </a:p>
          <a:p>
            <a:pPr lvl="2">
              <a:lnSpc>
                <a:spcPct val="100000"/>
              </a:lnSpc>
              <a:spcBef>
                <a:spcPts val="0"/>
              </a:spcBef>
            </a:pPr>
            <a:r>
              <a:rPr lang="en-US" sz="1600" dirty="0">
                <a:hlinkClick r:id="rId4"/>
              </a:rPr>
              <a:t>NLCD Urban Imperviousness</a:t>
            </a:r>
            <a:endParaRPr lang="en-US" sz="1600" dirty="0"/>
          </a:p>
          <a:p>
            <a:pPr lvl="2">
              <a:lnSpc>
                <a:spcPct val="100000"/>
              </a:lnSpc>
              <a:spcBef>
                <a:spcPts val="0"/>
              </a:spcBef>
            </a:pPr>
            <a:r>
              <a:rPr lang="en-US" sz="1600" dirty="0">
                <a:hlinkClick r:id="rId5"/>
              </a:rPr>
              <a:t>NLCD Impervious Estimate by Type of LC</a:t>
            </a:r>
            <a:endParaRPr lang="en-US" sz="1600" dirty="0"/>
          </a:p>
          <a:p>
            <a:pPr lvl="3">
              <a:lnSpc>
                <a:spcPct val="100000"/>
              </a:lnSpc>
              <a:spcBef>
                <a:spcPts val="0"/>
              </a:spcBef>
            </a:pPr>
            <a:r>
              <a:rPr lang="en-US" sz="1400" dirty="0"/>
              <a:t>Assign each type a %-impervious value, ratio by area within </a:t>
            </a:r>
            <a:r>
              <a:rPr lang="en-US" sz="1400" dirty="0" err="1"/>
              <a:t>subbasin</a:t>
            </a:r>
            <a:endParaRPr lang="en-US" sz="1400" dirty="0"/>
          </a:p>
        </p:txBody>
      </p:sp>
      <p:sp>
        <p:nvSpPr>
          <p:cNvPr id="13" name="TextBox 12">
            <a:extLst>
              <a:ext uri="{FF2B5EF4-FFF2-40B4-BE49-F238E27FC236}">
                <a16:creationId xmlns:a16="http://schemas.microsoft.com/office/drawing/2014/main" id="{7C52F55A-7DDA-47C2-B624-716A10D62732}"/>
              </a:ext>
            </a:extLst>
          </p:cNvPr>
          <p:cNvSpPr txBox="1"/>
          <p:nvPr/>
        </p:nvSpPr>
        <p:spPr>
          <a:xfrm>
            <a:off x="5536642" y="6656388"/>
            <a:ext cx="3605325" cy="184666"/>
          </a:xfrm>
          <a:prstGeom prst="rect">
            <a:avLst/>
          </a:prstGeom>
          <a:noFill/>
        </p:spPr>
        <p:txBody>
          <a:bodyPr wrap="square" rtlCol="0">
            <a:spAutoFit/>
          </a:bodyPr>
          <a:lstStyle/>
          <a:p>
            <a:pPr algn="ctr"/>
            <a:r>
              <a:rPr lang="en-US" sz="600" i="1" dirty="0"/>
              <a:t>Source: https://www.nrcs.usda.gov/wps/PA_NRCSConsumption/download?cid=nrcs142p2_051847&amp;ext=pdf</a:t>
            </a:r>
          </a:p>
        </p:txBody>
      </p:sp>
      <p:pic>
        <p:nvPicPr>
          <p:cNvPr id="3" name="Picture 2">
            <a:extLst>
              <a:ext uri="{FF2B5EF4-FFF2-40B4-BE49-F238E27FC236}">
                <a16:creationId xmlns:a16="http://schemas.microsoft.com/office/drawing/2014/main" id="{0A4E95E3-C3DF-4F5F-A570-E3C022423A95}"/>
              </a:ext>
            </a:extLst>
          </p:cNvPr>
          <p:cNvPicPr>
            <a:picLocks noChangeAspect="1"/>
          </p:cNvPicPr>
          <p:nvPr/>
        </p:nvPicPr>
        <p:blipFill>
          <a:blip r:embed="rId6"/>
          <a:stretch>
            <a:fillRect/>
          </a:stretch>
        </p:blipFill>
        <p:spPr>
          <a:xfrm>
            <a:off x="1127282" y="4902691"/>
            <a:ext cx="3716023" cy="179779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43295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314706" y="166458"/>
            <a:ext cx="8573262" cy="760134"/>
          </a:xfrm>
        </p:spPr>
        <p:txBody>
          <a:bodyPr anchor="b">
            <a:normAutofit/>
          </a:bodyPr>
          <a:lstStyle/>
          <a:p>
            <a:r>
              <a:rPr lang="en-US" sz="4050" i="1" dirty="0"/>
              <a:t>Initial Model Parameters - Transform</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325805" y="1018895"/>
            <a:ext cx="4329144" cy="6838913"/>
          </a:xfrm>
        </p:spPr>
        <p:txBody>
          <a:bodyPr>
            <a:noAutofit/>
          </a:bodyPr>
          <a:lstStyle/>
          <a:p>
            <a:pPr marL="0" indent="0">
              <a:lnSpc>
                <a:spcPct val="100000"/>
              </a:lnSpc>
              <a:spcBef>
                <a:spcPts val="0"/>
              </a:spcBef>
              <a:buNone/>
            </a:pPr>
            <a:r>
              <a:rPr lang="en-US" sz="2000" b="1" dirty="0"/>
              <a:t>Transform </a:t>
            </a:r>
            <a:r>
              <a:rPr lang="en-US" sz="2000" dirty="0"/>
              <a:t>Parameters Impact Hydrograph </a:t>
            </a:r>
            <a:r>
              <a:rPr lang="en-US" sz="2000" b="1" dirty="0"/>
              <a:t>Timing </a:t>
            </a:r>
            <a:r>
              <a:rPr lang="en-US" sz="2000" dirty="0"/>
              <a:t>&amp; </a:t>
            </a:r>
            <a:r>
              <a:rPr lang="en-US" sz="2000" b="1" dirty="0"/>
              <a:t>Attenuation </a:t>
            </a:r>
          </a:p>
          <a:p>
            <a:pPr marL="0" indent="0">
              <a:lnSpc>
                <a:spcPct val="100000"/>
              </a:lnSpc>
              <a:spcBef>
                <a:spcPts val="0"/>
              </a:spcBef>
              <a:buNone/>
            </a:pPr>
            <a:r>
              <a:rPr lang="en-US" sz="2000" dirty="0"/>
              <a:t>within </a:t>
            </a:r>
            <a:r>
              <a:rPr lang="en-US" sz="2000" dirty="0" err="1"/>
              <a:t>Subbasins</a:t>
            </a:r>
            <a:endParaRPr lang="en-US" sz="2000" b="1" dirty="0"/>
          </a:p>
          <a:p>
            <a:pPr marL="0" indent="0">
              <a:lnSpc>
                <a:spcPct val="100000"/>
              </a:lnSpc>
              <a:spcBef>
                <a:spcPts val="0"/>
              </a:spcBef>
              <a:buNone/>
            </a:pPr>
            <a:endParaRPr lang="en-US" sz="800" dirty="0"/>
          </a:p>
          <a:p>
            <a:pPr marL="0" indent="0">
              <a:lnSpc>
                <a:spcPct val="100000"/>
              </a:lnSpc>
              <a:spcBef>
                <a:spcPts val="0"/>
              </a:spcBef>
              <a:buNone/>
            </a:pPr>
            <a:r>
              <a:rPr lang="en-US" sz="2000" dirty="0"/>
              <a:t>Compute Initial Estimate:</a:t>
            </a:r>
          </a:p>
          <a:p>
            <a:pPr>
              <a:lnSpc>
                <a:spcPct val="100000"/>
              </a:lnSpc>
              <a:spcBef>
                <a:spcPts val="0"/>
              </a:spcBef>
            </a:pPr>
            <a:r>
              <a:rPr lang="en-US" sz="1700" b="1" dirty="0"/>
              <a:t>Time of Concentration (T</a:t>
            </a:r>
            <a:r>
              <a:rPr lang="en-US" sz="1700" b="1" baseline="-25000" dirty="0"/>
              <a:t>c</a:t>
            </a:r>
            <a:r>
              <a:rPr lang="en-US" sz="1700" b="1" dirty="0"/>
              <a:t>)</a:t>
            </a:r>
            <a:r>
              <a:rPr lang="en-US" sz="1700" dirty="0"/>
              <a:t>:</a:t>
            </a:r>
          </a:p>
          <a:p>
            <a:pPr>
              <a:lnSpc>
                <a:spcPct val="100000"/>
              </a:lnSpc>
              <a:spcBef>
                <a:spcPts val="0"/>
              </a:spcBef>
            </a:pPr>
            <a:endParaRPr lang="en-US" sz="1900" dirty="0"/>
          </a:p>
          <a:p>
            <a:pPr>
              <a:lnSpc>
                <a:spcPct val="100000"/>
              </a:lnSpc>
              <a:spcBef>
                <a:spcPts val="0"/>
              </a:spcBef>
            </a:pPr>
            <a:endParaRPr lang="en-US" sz="1900" dirty="0"/>
          </a:p>
          <a:p>
            <a:pPr marL="0" indent="0" algn="ctr">
              <a:lnSpc>
                <a:spcPct val="100000"/>
              </a:lnSpc>
              <a:spcBef>
                <a:spcPts val="0"/>
              </a:spcBef>
              <a:buNone/>
            </a:pPr>
            <a:endParaRPr lang="en-US" sz="1200" i="1" dirty="0"/>
          </a:p>
          <a:p>
            <a:pPr marL="0" indent="0">
              <a:lnSpc>
                <a:spcPct val="100000"/>
              </a:lnSpc>
              <a:spcBef>
                <a:spcPts val="0"/>
              </a:spcBef>
              <a:buNone/>
            </a:pPr>
            <a:r>
              <a:rPr lang="en-US" sz="1200" i="1" dirty="0"/>
              <a:t>	</a:t>
            </a:r>
            <a:r>
              <a:rPr lang="en-US" sz="1300" i="1" dirty="0"/>
              <a:t>T</a:t>
            </a:r>
            <a:r>
              <a:rPr lang="en-US" sz="1300" i="1" baseline="-25000" dirty="0"/>
              <a:t>c</a:t>
            </a:r>
            <a:r>
              <a:rPr lang="en-US" sz="1300" i="1" dirty="0"/>
              <a:t> = Time of Concentration (hr)</a:t>
            </a:r>
          </a:p>
          <a:p>
            <a:pPr marL="0" indent="0">
              <a:lnSpc>
                <a:spcPct val="100000"/>
              </a:lnSpc>
              <a:spcBef>
                <a:spcPts val="0"/>
              </a:spcBef>
              <a:buNone/>
            </a:pPr>
            <a:r>
              <a:rPr lang="en-US" sz="1300" i="1" dirty="0"/>
              <a:t>	L = Longest Flowpath (mi)</a:t>
            </a:r>
          </a:p>
          <a:p>
            <a:pPr marL="0" indent="0">
              <a:lnSpc>
                <a:spcPct val="100000"/>
              </a:lnSpc>
              <a:spcBef>
                <a:spcPts val="0"/>
              </a:spcBef>
              <a:buNone/>
            </a:pPr>
            <a:r>
              <a:rPr lang="en-US" sz="1300" i="1" dirty="0"/>
              <a:t>	L</a:t>
            </a:r>
            <a:r>
              <a:rPr lang="en-US" sz="1300" i="1" baseline="-25000" dirty="0"/>
              <a:t>ca</a:t>
            </a:r>
            <a:r>
              <a:rPr lang="en-US" sz="1300" i="1" dirty="0"/>
              <a:t> = Centroidal Longest Flowpath (mi)</a:t>
            </a:r>
          </a:p>
          <a:p>
            <a:pPr marL="0" indent="0">
              <a:lnSpc>
                <a:spcPct val="100000"/>
              </a:lnSpc>
              <a:spcBef>
                <a:spcPts val="0"/>
              </a:spcBef>
              <a:buNone/>
            </a:pPr>
            <a:r>
              <a:rPr lang="en-US" sz="1300" i="1" dirty="0"/>
              <a:t>	S</a:t>
            </a:r>
            <a:r>
              <a:rPr lang="en-US" sz="1300" i="1" baseline="-25000" dirty="0"/>
              <a:t>10-85</a:t>
            </a:r>
            <a:r>
              <a:rPr lang="en-US" sz="1300" i="1" dirty="0"/>
              <a:t> = 10-85 Stream Slope (ft/mi)</a:t>
            </a:r>
          </a:p>
          <a:p>
            <a:pPr marL="0" indent="0">
              <a:lnSpc>
                <a:spcPct val="100000"/>
              </a:lnSpc>
              <a:spcBef>
                <a:spcPts val="0"/>
              </a:spcBef>
              <a:buNone/>
            </a:pPr>
            <a:endParaRPr lang="en-US" sz="1200" dirty="0"/>
          </a:p>
          <a:p>
            <a:pPr>
              <a:lnSpc>
                <a:spcPct val="100000"/>
              </a:lnSpc>
              <a:spcBef>
                <a:spcPts val="0"/>
              </a:spcBef>
            </a:pPr>
            <a:r>
              <a:rPr lang="en-US" sz="1700" b="1" dirty="0"/>
              <a:t>Storage Coefficient (R)</a:t>
            </a:r>
            <a:r>
              <a:rPr lang="en-US" sz="1700" dirty="0"/>
              <a:t>:</a:t>
            </a:r>
          </a:p>
          <a:p>
            <a:pPr marL="0" indent="0">
              <a:lnSpc>
                <a:spcPct val="100000"/>
              </a:lnSpc>
              <a:spcBef>
                <a:spcPts val="0"/>
              </a:spcBef>
              <a:buNone/>
            </a:pPr>
            <a:r>
              <a:rPr lang="en-US" sz="2200" dirty="0"/>
              <a:t>	</a:t>
            </a:r>
          </a:p>
          <a:p>
            <a:pPr marL="0" indent="0">
              <a:lnSpc>
                <a:spcPct val="100000"/>
              </a:lnSpc>
              <a:spcBef>
                <a:spcPts val="0"/>
              </a:spcBef>
              <a:buNone/>
            </a:pPr>
            <a:endParaRPr lang="en-US" sz="1200" dirty="0"/>
          </a:p>
          <a:p>
            <a:pPr marL="0" indent="0">
              <a:lnSpc>
                <a:spcPct val="100000"/>
              </a:lnSpc>
              <a:spcBef>
                <a:spcPts val="0"/>
              </a:spcBef>
              <a:buNone/>
            </a:pPr>
            <a:r>
              <a:rPr lang="en-US" sz="1200" i="1" dirty="0"/>
              <a:t>	R = Storage Coefficient (hr)</a:t>
            </a:r>
          </a:p>
          <a:p>
            <a:pPr marL="0" indent="0">
              <a:lnSpc>
                <a:spcPct val="100000"/>
              </a:lnSpc>
              <a:spcBef>
                <a:spcPts val="0"/>
              </a:spcBef>
              <a:buNone/>
            </a:pPr>
            <a:r>
              <a:rPr lang="en-US" sz="1200" i="1" dirty="0"/>
              <a:t>	T</a:t>
            </a:r>
            <a:r>
              <a:rPr lang="en-US" sz="1200" i="1" baseline="-25000" dirty="0"/>
              <a:t>c</a:t>
            </a:r>
            <a:r>
              <a:rPr lang="en-US" sz="1200" i="1" dirty="0"/>
              <a:t> = Time of Concentration (hr)</a:t>
            </a:r>
          </a:p>
          <a:p>
            <a:pPr marL="0" indent="0">
              <a:lnSpc>
                <a:spcPct val="100000"/>
              </a:lnSpc>
              <a:spcBef>
                <a:spcPts val="0"/>
              </a:spcBef>
              <a:buNone/>
            </a:pPr>
            <a:r>
              <a:rPr lang="en-US" sz="1200" i="1" dirty="0"/>
              <a:t>	Try Constant=0.5 to start</a:t>
            </a:r>
          </a:p>
          <a:p>
            <a:pPr marL="0" indent="0">
              <a:lnSpc>
                <a:spcPct val="100000"/>
              </a:lnSpc>
              <a:spcBef>
                <a:spcPts val="0"/>
              </a:spcBef>
              <a:buNone/>
            </a:pPr>
            <a:endParaRPr lang="en-US" sz="1200" i="1" dirty="0"/>
          </a:p>
          <a:p>
            <a:pPr marL="0" indent="0">
              <a:lnSpc>
                <a:spcPct val="100000"/>
              </a:lnSpc>
              <a:spcBef>
                <a:spcPts val="0"/>
              </a:spcBef>
              <a:buNone/>
            </a:pPr>
            <a:r>
              <a:rPr lang="en-US" sz="2000" dirty="0"/>
              <a:t>Other Initialization Methods:</a:t>
            </a:r>
          </a:p>
          <a:p>
            <a:pPr>
              <a:lnSpc>
                <a:spcPct val="100000"/>
              </a:lnSpc>
              <a:spcBef>
                <a:spcPts val="0"/>
              </a:spcBef>
            </a:pPr>
            <a:r>
              <a:rPr lang="en-US" sz="1700" dirty="0"/>
              <a:t>Previous Models</a:t>
            </a:r>
          </a:p>
          <a:p>
            <a:pPr>
              <a:lnSpc>
                <a:spcPct val="100000"/>
              </a:lnSpc>
              <a:spcBef>
                <a:spcPts val="0"/>
              </a:spcBef>
            </a:pPr>
            <a:r>
              <a:rPr lang="en-US" sz="1700" dirty="0"/>
              <a:t>Regression Equations</a:t>
            </a:r>
          </a:p>
          <a:p>
            <a:pPr marL="0" indent="0">
              <a:lnSpc>
                <a:spcPct val="100000"/>
              </a:lnSpc>
              <a:spcBef>
                <a:spcPts val="0"/>
              </a:spcBef>
              <a:buNone/>
            </a:pPr>
            <a:endParaRPr lang="en-US" sz="1300" dirty="0"/>
          </a:p>
          <a:p>
            <a:pPr marL="0" indent="0">
              <a:lnSpc>
                <a:spcPct val="100000"/>
              </a:lnSpc>
              <a:spcBef>
                <a:spcPts val="0"/>
              </a:spcBef>
              <a:buNone/>
            </a:pPr>
            <a:endParaRPr lang="en-US" sz="2200" dirty="0"/>
          </a:p>
          <a:p>
            <a:pPr marL="0" indent="0">
              <a:lnSpc>
                <a:spcPct val="100000"/>
              </a:lnSpc>
              <a:spcBef>
                <a:spcPts val="0"/>
              </a:spcBef>
              <a:buNone/>
            </a:pPr>
            <a:endParaRPr lang="en-US" sz="1700" dirty="0"/>
          </a:p>
          <a:p>
            <a:pPr lvl="1">
              <a:lnSpc>
                <a:spcPct val="100000"/>
              </a:lnSpc>
              <a:spcBef>
                <a:spcPts val="0"/>
              </a:spcBef>
            </a:pPr>
            <a:endParaRPr lang="en-US" sz="1700" dirty="0"/>
          </a:p>
        </p:txBody>
      </p:sp>
      <p:grpSp>
        <p:nvGrpSpPr>
          <p:cNvPr id="140" name="Group 139">
            <a:extLst>
              <a:ext uri="{FF2B5EF4-FFF2-40B4-BE49-F238E27FC236}">
                <a16:creationId xmlns:a16="http://schemas.microsoft.com/office/drawing/2014/main" id="{A79A5837-A208-4855-A7CD-032C81480BAA}"/>
              </a:ext>
            </a:extLst>
          </p:cNvPr>
          <p:cNvGrpSpPr/>
          <p:nvPr/>
        </p:nvGrpSpPr>
        <p:grpSpPr>
          <a:xfrm>
            <a:off x="4478674" y="1362423"/>
            <a:ext cx="4409294" cy="2750600"/>
            <a:chOff x="1543050" y="1943100"/>
            <a:chExt cx="6057900" cy="3717324"/>
          </a:xfrm>
        </p:grpSpPr>
        <p:grpSp>
          <p:nvGrpSpPr>
            <p:cNvPr id="80" name="Group 79">
              <a:extLst>
                <a:ext uri="{FF2B5EF4-FFF2-40B4-BE49-F238E27FC236}">
                  <a16:creationId xmlns:a16="http://schemas.microsoft.com/office/drawing/2014/main" id="{618A4619-914E-4FAC-A3AB-F871555EAE62}"/>
                </a:ext>
              </a:extLst>
            </p:cNvPr>
            <p:cNvGrpSpPr/>
            <p:nvPr/>
          </p:nvGrpSpPr>
          <p:grpSpPr>
            <a:xfrm>
              <a:off x="1543050" y="1943100"/>
              <a:ext cx="2826411" cy="1813104"/>
              <a:chOff x="346252" y="381000"/>
              <a:chExt cx="3768548" cy="2188981"/>
            </a:xfrm>
          </p:grpSpPr>
          <p:grpSp>
            <p:nvGrpSpPr>
              <p:cNvPr id="81" name="Group 80">
                <a:extLst>
                  <a:ext uri="{FF2B5EF4-FFF2-40B4-BE49-F238E27FC236}">
                    <a16:creationId xmlns:a16="http://schemas.microsoft.com/office/drawing/2014/main" id="{9632D620-1631-4F8E-B15C-E1C11060987E}"/>
                  </a:ext>
                </a:extLst>
              </p:cNvPr>
              <p:cNvGrpSpPr/>
              <p:nvPr/>
            </p:nvGrpSpPr>
            <p:grpSpPr>
              <a:xfrm>
                <a:off x="1004586" y="381000"/>
                <a:ext cx="3110214" cy="2188981"/>
                <a:chOff x="483750" y="1143000"/>
                <a:chExt cx="3478650" cy="2188981"/>
              </a:xfrm>
            </p:grpSpPr>
            <p:grpSp>
              <p:nvGrpSpPr>
                <p:cNvPr id="84" name="Group 83">
                  <a:extLst>
                    <a:ext uri="{FF2B5EF4-FFF2-40B4-BE49-F238E27FC236}">
                      <a16:creationId xmlns:a16="http://schemas.microsoft.com/office/drawing/2014/main" id="{ED94D712-E1DF-42C4-9897-7D02A89E4C25}"/>
                    </a:ext>
                  </a:extLst>
                </p:cNvPr>
                <p:cNvGrpSpPr/>
                <p:nvPr/>
              </p:nvGrpSpPr>
              <p:grpSpPr>
                <a:xfrm>
                  <a:off x="914399" y="1143000"/>
                  <a:ext cx="3048001" cy="1752600"/>
                  <a:chOff x="914400" y="1143000"/>
                  <a:chExt cx="3048001" cy="1752600"/>
                </a:xfrm>
              </p:grpSpPr>
              <p:grpSp>
                <p:nvGrpSpPr>
                  <p:cNvPr id="88" name="Group 87">
                    <a:extLst>
                      <a:ext uri="{FF2B5EF4-FFF2-40B4-BE49-F238E27FC236}">
                        <a16:creationId xmlns:a16="http://schemas.microsoft.com/office/drawing/2014/main" id="{E8BB6F19-A21D-4569-836A-D707F8045AFA}"/>
                      </a:ext>
                    </a:extLst>
                  </p:cNvPr>
                  <p:cNvGrpSpPr/>
                  <p:nvPr/>
                </p:nvGrpSpPr>
                <p:grpSpPr>
                  <a:xfrm>
                    <a:off x="914400" y="1143000"/>
                    <a:ext cx="3048001" cy="1752600"/>
                    <a:chOff x="1600199" y="2286000"/>
                    <a:chExt cx="3048001" cy="1752600"/>
                  </a:xfrm>
                </p:grpSpPr>
                <p:grpSp>
                  <p:nvGrpSpPr>
                    <p:cNvPr id="91" name="Group 90">
                      <a:extLst>
                        <a:ext uri="{FF2B5EF4-FFF2-40B4-BE49-F238E27FC236}">
                          <a16:creationId xmlns:a16="http://schemas.microsoft.com/office/drawing/2014/main" id="{ED0928B6-8708-420E-838D-A1DADF5AC0E9}"/>
                        </a:ext>
                      </a:extLst>
                    </p:cNvPr>
                    <p:cNvGrpSpPr/>
                    <p:nvPr/>
                  </p:nvGrpSpPr>
                  <p:grpSpPr>
                    <a:xfrm>
                      <a:off x="1600200" y="2286000"/>
                      <a:ext cx="3048000" cy="1752600"/>
                      <a:chOff x="1600200" y="914400"/>
                      <a:chExt cx="3124200" cy="3124200"/>
                    </a:xfrm>
                  </p:grpSpPr>
                  <p:cxnSp>
                    <p:nvCxnSpPr>
                      <p:cNvPr id="94" name="Straight Connector 93">
                        <a:extLst>
                          <a:ext uri="{FF2B5EF4-FFF2-40B4-BE49-F238E27FC236}">
                            <a16:creationId xmlns:a16="http://schemas.microsoft.com/office/drawing/2014/main" id="{2AE1CDC0-08DA-49D4-99F3-12BEAAC5B37E}"/>
                          </a:ext>
                        </a:extLst>
                      </p:cNvPr>
                      <p:cNvCxnSpPr/>
                      <p:nvPr/>
                    </p:nvCxnSpPr>
                    <p:spPr>
                      <a:xfrm>
                        <a:off x="1600200" y="914400"/>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7C378B0-4325-48BC-949B-8128AAD293B2}"/>
                          </a:ext>
                        </a:extLst>
                      </p:cNvPr>
                      <p:cNvCxnSpPr/>
                      <p:nvPr/>
                    </p:nvCxnSpPr>
                    <p:spPr>
                      <a:xfrm rot="5400000">
                        <a:off x="3162300" y="2466109"/>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92" name="Freeform 13">
                      <a:extLst>
                        <a:ext uri="{FF2B5EF4-FFF2-40B4-BE49-F238E27FC236}">
                          <a16:creationId xmlns:a16="http://schemas.microsoft.com/office/drawing/2014/main" id="{265A95DE-2106-42A1-9778-418F4168F18E}"/>
                        </a:ext>
                      </a:extLst>
                    </p:cNvPr>
                    <p:cNvSpPr/>
                    <p:nvPr/>
                  </p:nvSpPr>
                  <p:spPr>
                    <a:xfrm>
                      <a:off x="1600199" y="2367516"/>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Freeform 14">
                      <a:extLst>
                        <a:ext uri="{FF2B5EF4-FFF2-40B4-BE49-F238E27FC236}">
                          <a16:creationId xmlns:a16="http://schemas.microsoft.com/office/drawing/2014/main" id="{5346E960-8CDF-4F05-A504-A7E12603DABC}"/>
                        </a:ext>
                      </a:extLst>
                    </p:cNvPr>
                    <p:cNvSpPr/>
                    <p:nvPr/>
                  </p:nvSpPr>
                  <p:spPr>
                    <a:xfrm>
                      <a:off x="2602760" y="2373075"/>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cxnSp>
                <p:nvCxnSpPr>
                  <p:cNvPr id="89" name="Straight Connector 88">
                    <a:extLst>
                      <a:ext uri="{FF2B5EF4-FFF2-40B4-BE49-F238E27FC236}">
                        <a16:creationId xmlns:a16="http://schemas.microsoft.com/office/drawing/2014/main" id="{F2E6CFFD-8D9B-449E-9E9A-97C3534DD76C}"/>
                      </a:ext>
                    </a:extLst>
                  </p:cNvPr>
                  <p:cNvCxnSpPr/>
                  <p:nvPr/>
                </p:nvCxnSpPr>
                <p:spPr>
                  <a:xfrm flipH="1">
                    <a:off x="1855591"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F3BF91E0-64C2-4A54-B1F7-0CD3D3EA58C9}"/>
                      </a:ext>
                    </a:extLst>
                  </p:cNvPr>
                  <p:cNvCxnSpPr/>
                  <p:nvPr/>
                </p:nvCxnSpPr>
                <p:spPr>
                  <a:xfrm flipH="1">
                    <a:off x="2854454"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85" name="Straight Arrow Connector 84">
                  <a:extLst>
                    <a:ext uri="{FF2B5EF4-FFF2-40B4-BE49-F238E27FC236}">
                      <a16:creationId xmlns:a16="http://schemas.microsoft.com/office/drawing/2014/main" id="{F83C1CC2-99C4-4453-ACB8-5B7C6EF47DD3}"/>
                    </a:ext>
                  </a:extLst>
                </p:cNvPr>
                <p:cNvCxnSpPr/>
                <p:nvPr/>
              </p:nvCxnSpPr>
              <p:spPr>
                <a:xfrm>
                  <a:off x="1866838" y="2362200"/>
                  <a:ext cx="975889"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949EB7DB-4335-4772-A592-51F3CB0AB039}"/>
                    </a:ext>
                  </a:extLst>
                </p:cNvPr>
                <p:cNvSpPr txBox="1"/>
                <p:nvPr/>
              </p:nvSpPr>
              <p:spPr>
                <a:xfrm>
                  <a:off x="2000705" y="2889770"/>
                  <a:ext cx="1027718" cy="442211"/>
                </a:xfrm>
                <a:prstGeom prst="rect">
                  <a:avLst/>
                </a:prstGeom>
                <a:noFill/>
              </p:spPr>
              <p:txBody>
                <a:bodyPr wrap="square" rtlCol="0">
                  <a:spAutoFit/>
                </a:bodyPr>
                <a:lstStyle/>
                <a:p>
                  <a:pPr algn="ctr"/>
                  <a:r>
                    <a:rPr lang="en-US" sz="1125" i="1" dirty="0"/>
                    <a:t>Time</a:t>
                  </a:r>
                </a:p>
              </p:txBody>
            </p:sp>
            <p:sp>
              <p:nvSpPr>
                <p:cNvPr id="87" name="TextBox 86">
                  <a:extLst>
                    <a:ext uri="{FF2B5EF4-FFF2-40B4-BE49-F238E27FC236}">
                      <a16:creationId xmlns:a16="http://schemas.microsoft.com/office/drawing/2014/main" id="{6629B036-8B54-4CE4-B606-69CF9711DAE4}"/>
                    </a:ext>
                  </a:extLst>
                </p:cNvPr>
                <p:cNvSpPr txBox="1"/>
                <p:nvPr/>
              </p:nvSpPr>
              <p:spPr>
                <a:xfrm rot="16200000">
                  <a:off x="33986" y="1868876"/>
                  <a:ext cx="1295400" cy="395871"/>
                </a:xfrm>
                <a:prstGeom prst="rect">
                  <a:avLst/>
                </a:prstGeom>
                <a:noFill/>
              </p:spPr>
              <p:txBody>
                <a:bodyPr wrap="square" rtlCol="0">
                  <a:spAutoFit/>
                </a:bodyPr>
                <a:lstStyle/>
                <a:p>
                  <a:pPr algn="ctr"/>
                  <a:r>
                    <a:rPr lang="en-US" sz="1125" i="1" dirty="0"/>
                    <a:t>Flow</a:t>
                  </a:r>
                </a:p>
              </p:txBody>
            </p:sp>
          </p:grpSp>
          <p:sp>
            <p:nvSpPr>
              <p:cNvPr id="82" name="TextBox 81">
                <a:extLst>
                  <a:ext uri="{FF2B5EF4-FFF2-40B4-BE49-F238E27FC236}">
                    <a16:creationId xmlns:a16="http://schemas.microsoft.com/office/drawing/2014/main" id="{EAFD7695-0C5E-4F2E-8D34-5BE45B72A867}"/>
                  </a:ext>
                </a:extLst>
              </p:cNvPr>
              <p:cNvSpPr txBox="1"/>
              <p:nvPr/>
            </p:nvSpPr>
            <p:spPr>
              <a:xfrm>
                <a:off x="380581" y="980302"/>
                <a:ext cx="838200" cy="627723"/>
              </a:xfrm>
              <a:prstGeom prst="rect">
                <a:avLst/>
              </a:prstGeom>
              <a:noFill/>
            </p:spPr>
            <p:txBody>
              <a:bodyPr wrap="square" rtlCol="0">
                <a:spAutoFit/>
              </a:bodyPr>
              <a:lstStyle/>
              <a:p>
                <a:r>
                  <a:rPr lang="en-US" sz="1900" b="1" dirty="0" err="1">
                    <a:solidFill>
                      <a:srgbClr val="C00000"/>
                    </a:solidFill>
                  </a:rPr>
                  <a:t>T</a:t>
                </a:r>
                <a:r>
                  <a:rPr lang="en-US" sz="1900" b="1" dirty="0" err="1">
                    <a:solidFill>
                      <a:srgbClr val="C00000"/>
                    </a:solidFill>
                    <a:latin typeface="Calibri" panose="020F0502020204030204" pitchFamily="34" charset="0"/>
                    <a:cs typeface="Calibri" panose="020F0502020204030204" pitchFamily="34" charset="0"/>
                  </a:rPr>
                  <a:t>c</a:t>
                </a:r>
                <a:r>
                  <a:rPr lang="en-US" sz="1900" b="1" dirty="0">
                    <a:solidFill>
                      <a:srgbClr val="C00000"/>
                    </a:solidFill>
                  </a:rPr>
                  <a:t>:</a:t>
                </a:r>
              </a:p>
            </p:txBody>
          </p:sp>
          <p:cxnSp>
            <p:nvCxnSpPr>
              <p:cNvPr id="83" name="Straight Arrow Connector 82">
                <a:extLst>
                  <a:ext uri="{FF2B5EF4-FFF2-40B4-BE49-F238E27FC236}">
                    <a16:creationId xmlns:a16="http://schemas.microsoft.com/office/drawing/2014/main" id="{28990548-7511-4AFA-96DC-2E2901FFD083}"/>
                  </a:ext>
                </a:extLst>
              </p:cNvPr>
              <p:cNvCxnSpPr/>
              <p:nvPr/>
            </p:nvCxnSpPr>
            <p:spPr>
              <a:xfrm rot="16200000">
                <a:off x="71932" y="1235826"/>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6" name="Group 95">
              <a:extLst>
                <a:ext uri="{FF2B5EF4-FFF2-40B4-BE49-F238E27FC236}">
                  <a16:creationId xmlns:a16="http://schemas.microsoft.com/office/drawing/2014/main" id="{C090A79B-80E1-4793-B1AB-A58A54C31BCC}"/>
                </a:ext>
              </a:extLst>
            </p:cNvPr>
            <p:cNvGrpSpPr/>
            <p:nvPr/>
          </p:nvGrpSpPr>
          <p:grpSpPr>
            <a:xfrm>
              <a:off x="4774539" y="1943100"/>
              <a:ext cx="2826411" cy="1805580"/>
              <a:chOff x="346252" y="381000"/>
              <a:chExt cx="3768548" cy="2179898"/>
            </a:xfrm>
          </p:grpSpPr>
          <p:grpSp>
            <p:nvGrpSpPr>
              <p:cNvPr id="97" name="Group 96">
                <a:extLst>
                  <a:ext uri="{FF2B5EF4-FFF2-40B4-BE49-F238E27FC236}">
                    <a16:creationId xmlns:a16="http://schemas.microsoft.com/office/drawing/2014/main" id="{3A99CAA2-7404-414B-BA9B-A2AEDE4B7007}"/>
                  </a:ext>
                </a:extLst>
              </p:cNvPr>
              <p:cNvGrpSpPr/>
              <p:nvPr/>
            </p:nvGrpSpPr>
            <p:grpSpPr>
              <a:xfrm>
                <a:off x="1004586" y="381000"/>
                <a:ext cx="3110214" cy="2179898"/>
                <a:chOff x="483750" y="1143000"/>
                <a:chExt cx="3478650" cy="2179898"/>
              </a:xfrm>
            </p:grpSpPr>
            <p:grpSp>
              <p:nvGrpSpPr>
                <p:cNvPr id="100" name="Group 99">
                  <a:extLst>
                    <a:ext uri="{FF2B5EF4-FFF2-40B4-BE49-F238E27FC236}">
                      <a16:creationId xmlns:a16="http://schemas.microsoft.com/office/drawing/2014/main" id="{8A6E987A-F687-4F85-8BB8-767F559E0ED5}"/>
                    </a:ext>
                  </a:extLst>
                </p:cNvPr>
                <p:cNvGrpSpPr/>
                <p:nvPr/>
              </p:nvGrpSpPr>
              <p:grpSpPr>
                <a:xfrm>
                  <a:off x="914399" y="1143000"/>
                  <a:ext cx="3048001" cy="1752600"/>
                  <a:chOff x="914400" y="1143000"/>
                  <a:chExt cx="3048001" cy="1752600"/>
                </a:xfrm>
              </p:grpSpPr>
              <p:grpSp>
                <p:nvGrpSpPr>
                  <p:cNvPr id="104" name="Group 103">
                    <a:extLst>
                      <a:ext uri="{FF2B5EF4-FFF2-40B4-BE49-F238E27FC236}">
                        <a16:creationId xmlns:a16="http://schemas.microsoft.com/office/drawing/2014/main" id="{548EF699-7ECE-42D0-A82E-65FBE39928B3}"/>
                      </a:ext>
                    </a:extLst>
                  </p:cNvPr>
                  <p:cNvGrpSpPr/>
                  <p:nvPr/>
                </p:nvGrpSpPr>
                <p:grpSpPr>
                  <a:xfrm>
                    <a:off x="914400" y="1143000"/>
                    <a:ext cx="3048001" cy="1752600"/>
                    <a:chOff x="1600199" y="2286000"/>
                    <a:chExt cx="3048001" cy="1752600"/>
                  </a:xfrm>
                </p:grpSpPr>
                <p:grpSp>
                  <p:nvGrpSpPr>
                    <p:cNvPr id="107" name="Group 106">
                      <a:extLst>
                        <a:ext uri="{FF2B5EF4-FFF2-40B4-BE49-F238E27FC236}">
                          <a16:creationId xmlns:a16="http://schemas.microsoft.com/office/drawing/2014/main" id="{FEF8710C-2AEE-4A81-81F0-5BEEA0637D6E}"/>
                        </a:ext>
                      </a:extLst>
                    </p:cNvPr>
                    <p:cNvGrpSpPr/>
                    <p:nvPr/>
                  </p:nvGrpSpPr>
                  <p:grpSpPr>
                    <a:xfrm>
                      <a:off x="1600200" y="2286000"/>
                      <a:ext cx="3048000" cy="1752600"/>
                      <a:chOff x="1600200" y="914400"/>
                      <a:chExt cx="3124200" cy="3124200"/>
                    </a:xfrm>
                  </p:grpSpPr>
                  <p:cxnSp>
                    <p:nvCxnSpPr>
                      <p:cNvPr id="110" name="Straight Connector 109">
                        <a:extLst>
                          <a:ext uri="{FF2B5EF4-FFF2-40B4-BE49-F238E27FC236}">
                            <a16:creationId xmlns:a16="http://schemas.microsoft.com/office/drawing/2014/main" id="{FFA84B42-5E93-4EA7-8A6C-86B81E41A38D}"/>
                          </a:ext>
                        </a:extLst>
                      </p:cNvPr>
                      <p:cNvCxnSpPr/>
                      <p:nvPr/>
                    </p:nvCxnSpPr>
                    <p:spPr>
                      <a:xfrm>
                        <a:off x="1600200" y="914400"/>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CDDA6F80-5032-42B1-82E9-74E205B31ABC}"/>
                          </a:ext>
                        </a:extLst>
                      </p:cNvPr>
                      <p:cNvCxnSpPr/>
                      <p:nvPr/>
                    </p:nvCxnSpPr>
                    <p:spPr>
                      <a:xfrm rot="5400000">
                        <a:off x="3162300" y="2466109"/>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08" name="Freeform 29">
                      <a:extLst>
                        <a:ext uri="{FF2B5EF4-FFF2-40B4-BE49-F238E27FC236}">
                          <a16:creationId xmlns:a16="http://schemas.microsoft.com/office/drawing/2014/main" id="{290F7921-99B2-431C-8EFB-C73B06C3C557}"/>
                        </a:ext>
                      </a:extLst>
                    </p:cNvPr>
                    <p:cNvSpPr/>
                    <p:nvPr/>
                  </p:nvSpPr>
                  <p:spPr>
                    <a:xfrm>
                      <a:off x="1600199" y="2367516"/>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9" name="Freeform 30">
                      <a:extLst>
                        <a:ext uri="{FF2B5EF4-FFF2-40B4-BE49-F238E27FC236}">
                          <a16:creationId xmlns:a16="http://schemas.microsoft.com/office/drawing/2014/main" id="{E18C5EC5-CB82-4334-B65E-3586A84B8CC3}"/>
                        </a:ext>
                      </a:extLst>
                    </p:cNvPr>
                    <p:cNvSpPr/>
                    <p:nvPr/>
                  </p:nvSpPr>
                  <p:spPr>
                    <a:xfrm>
                      <a:off x="2602760" y="2373075"/>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cxnSp>
                <p:nvCxnSpPr>
                  <p:cNvPr id="105" name="Straight Connector 104">
                    <a:extLst>
                      <a:ext uri="{FF2B5EF4-FFF2-40B4-BE49-F238E27FC236}">
                        <a16:creationId xmlns:a16="http://schemas.microsoft.com/office/drawing/2014/main" id="{424B89B1-AF03-4E8F-8D71-49457B1309AF}"/>
                      </a:ext>
                    </a:extLst>
                  </p:cNvPr>
                  <p:cNvCxnSpPr/>
                  <p:nvPr/>
                </p:nvCxnSpPr>
                <p:spPr>
                  <a:xfrm flipH="1">
                    <a:off x="1855591"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FF7391D5-6CE3-473E-B108-8EA89A15FC37}"/>
                      </a:ext>
                    </a:extLst>
                  </p:cNvPr>
                  <p:cNvCxnSpPr/>
                  <p:nvPr/>
                </p:nvCxnSpPr>
                <p:spPr>
                  <a:xfrm flipH="1">
                    <a:off x="2854454" y="1243851"/>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101" name="Straight Arrow Connector 100">
                  <a:extLst>
                    <a:ext uri="{FF2B5EF4-FFF2-40B4-BE49-F238E27FC236}">
                      <a16:creationId xmlns:a16="http://schemas.microsoft.com/office/drawing/2014/main" id="{F64FE469-6A50-4633-A14E-48B09420FADB}"/>
                    </a:ext>
                  </a:extLst>
                </p:cNvPr>
                <p:cNvCxnSpPr/>
                <p:nvPr/>
              </p:nvCxnSpPr>
              <p:spPr>
                <a:xfrm flipH="1">
                  <a:off x="1878564" y="2362200"/>
                  <a:ext cx="975889"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AD4CEC07-48C5-45DC-B95B-AADADE91BD1B}"/>
                    </a:ext>
                  </a:extLst>
                </p:cNvPr>
                <p:cNvSpPr txBox="1"/>
                <p:nvPr/>
              </p:nvSpPr>
              <p:spPr>
                <a:xfrm>
                  <a:off x="2000705" y="2889770"/>
                  <a:ext cx="1010799" cy="433128"/>
                </a:xfrm>
                <a:prstGeom prst="rect">
                  <a:avLst/>
                </a:prstGeom>
                <a:noFill/>
              </p:spPr>
              <p:txBody>
                <a:bodyPr wrap="square" rtlCol="0">
                  <a:spAutoFit/>
                </a:bodyPr>
                <a:lstStyle/>
                <a:p>
                  <a:pPr algn="ctr"/>
                  <a:r>
                    <a:rPr lang="en-US" sz="1125" i="1" dirty="0"/>
                    <a:t>Time</a:t>
                  </a:r>
                </a:p>
              </p:txBody>
            </p:sp>
            <p:sp>
              <p:nvSpPr>
                <p:cNvPr id="103" name="TextBox 102">
                  <a:extLst>
                    <a:ext uri="{FF2B5EF4-FFF2-40B4-BE49-F238E27FC236}">
                      <a16:creationId xmlns:a16="http://schemas.microsoft.com/office/drawing/2014/main" id="{43D86D0D-3F1C-436E-A8EC-08E61BA39599}"/>
                    </a:ext>
                  </a:extLst>
                </p:cNvPr>
                <p:cNvSpPr txBox="1"/>
                <p:nvPr/>
              </p:nvSpPr>
              <p:spPr>
                <a:xfrm rot="16200000">
                  <a:off x="33986" y="1868876"/>
                  <a:ext cx="1295400" cy="395871"/>
                </a:xfrm>
                <a:prstGeom prst="rect">
                  <a:avLst/>
                </a:prstGeom>
                <a:noFill/>
              </p:spPr>
              <p:txBody>
                <a:bodyPr wrap="square" rtlCol="0">
                  <a:spAutoFit/>
                </a:bodyPr>
                <a:lstStyle/>
                <a:p>
                  <a:pPr algn="ctr"/>
                  <a:r>
                    <a:rPr lang="en-US" sz="1125" i="1" dirty="0"/>
                    <a:t>Flow</a:t>
                  </a:r>
                </a:p>
              </p:txBody>
            </p:sp>
          </p:grpSp>
          <p:sp>
            <p:nvSpPr>
              <p:cNvPr id="98" name="TextBox 97">
                <a:extLst>
                  <a:ext uri="{FF2B5EF4-FFF2-40B4-BE49-F238E27FC236}">
                    <a16:creationId xmlns:a16="http://schemas.microsoft.com/office/drawing/2014/main" id="{C23E52C4-AFE1-4815-8A95-E1962AF469CA}"/>
                  </a:ext>
                </a:extLst>
              </p:cNvPr>
              <p:cNvSpPr txBox="1"/>
              <p:nvPr/>
            </p:nvSpPr>
            <p:spPr>
              <a:xfrm>
                <a:off x="380581" y="980302"/>
                <a:ext cx="838200" cy="627723"/>
              </a:xfrm>
              <a:prstGeom prst="rect">
                <a:avLst/>
              </a:prstGeom>
              <a:noFill/>
            </p:spPr>
            <p:txBody>
              <a:bodyPr wrap="square" rtlCol="0">
                <a:spAutoFit/>
              </a:bodyPr>
              <a:lstStyle/>
              <a:p>
                <a:r>
                  <a:rPr lang="en-US" sz="1900" b="1" dirty="0" err="1">
                    <a:solidFill>
                      <a:srgbClr val="C00000"/>
                    </a:solidFill>
                  </a:rPr>
                  <a:t>T</a:t>
                </a:r>
                <a:r>
                  <a:rPr lang="en-US" sz="1900" b="1" dirty="0" err="1">
                    <a:solidFill>
                      <a:srgbClr val="C00000"/>
                    </a:solidFill>
                    <a:latin typeface="Calibri" panose="020F0502020204030204" pitchFamily="34" charset="0"/>
                    <a:cs typeface="Calibri" panose="020F0502020204030204" pitchFamily="34" charset="0"/>
                  </a:rPr>
                  <a:t>c</a:t>
                </a:r>
                <a:r>
                  <a:rPr lang="en-US" sz="1900" b="1" dirty="0">
                    <a:solidFill>
                      <a:srgbClr val="C00000"/>
                    </a:solidFill>
                  </a:rPr>
                  <a:t>:</a:t>
                </a:r>
              </a:p>
            </p:txBody>
          </p:sp>
          <p:cxnSp>
            <p:nvCxnSpPr>
              <p:cNvPr id="99" name="Straight Arrow Connector 98">
                <a:extLst>
                  <a:ext uri="{FF2B5EF4-FFF2-40B4-BE49-F238E27FC236}">
                    <a16:creationId xmlns:a16="http://schemas.microsoft.com/office/drawing/2014/main" id="{E44AD8DD-EE67-4394-9990-E29208C4F417}"/>
                  </a:ext>
                </a:extLst>
              </p:cNvPr>
              <p:cNvCxnSpPr/>
              <p:nvPr/>
            </p:nvCxnSpPr>
            <p:spPr>
              <a:xfrm rot="5400000" flipV="1">
                <a:off x="71932" y="1235826"/>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2" name="Group 111">
              <a:extLst>
                <a:ext uri="{FF2B5EF4-FFF2-40B4-BE49-F238E27FC236}">
                  <a16:creationId xmlns:a16="http://schemas.microsoft.com/office/drawing/2014/main" id="{8F08783F-75CF-4A52-82D0-6A52E18B2635}"/>
                </a:ext>
              </a:extLst>
            </p:cNvPr>
            <p:cNvGrpSpPr/>
            <p:nvPr/>
          </p:nvGrpSpPr>
          <p:grpSpPr>
            <a:xfrm>
              <a:off x="1571052" y="3886200"/>
              <a:ext cx="2826411" cy="1772450"/>
              <a:chOff x="346252" y="381000"/>
              <a:chExt cx="3768548" cy="2139899"/>
            </a:xfrm>
          </p:grpSpPr>
          <p:grpSp>
            <p:nvGrpSpPr>
              <p:cNvPr id="113" name="Group 112">
                <a:extLst>
                  <a:ext uri="{FF2B5EF4-FFF2-40B4-BE49-F238E27FC236}">
                    <a16:creationId xmlns:a16="http://schemas.microsoft.com/office/drawing/2014/main" id="{AC572DB7-9552-46BF-88B2-5CDE19D54A86}"/>
                  </a:ext>
                </a:extLst>
              </p:cNvPr>
              <p:cNvGrpSpPr/>
              <p:nvPr/>
            </p:nvGrpSpPr>
            <p:grpSpPr>
              <a:xfrm>
                <a:off x="1004586" y="381000"/>
                <a:ext cx="3110214" cy="2139899"/>
                <a:chOff x="483750" y="1143000"/>
                <a:chExt cx="3478650" cy="2139899"/>
              </a:xfrm>
            </p:grpSpPr>
            <p:grpSp>
              <p:nvGrpSpPr>
                <p:cNvPr id="116" name="Group 115">
                  <a:extLst>
                    <a:ext uri="{FF2B5EF4-FFF2-40B4-BE49-F238E27FC236}">
                      <a16:creationId xmlns:a16="http://schemas.microsoft.com/office/drawing/2014/main" id="{FBFC1387-D2BA-4006-9F01-BD31901BC54B}"/>
                    </a:ext>
                  </a:extLst>
                </p:cNvPr>
                <p:cNvGrpSpPr/>
                <p:nvPr/>
              </p:nvGrpSpPr>
              <p:grpSpPr>
                <a:xfrm>
                  <a:off x="910984" y="1143000"/>
                  <a:ext cx="3051416" cy="1766376"/>
                  <a:chOff x="910985" y="1143000"/>
                  <a:chExt cx="3051416" cy="1766376"/>
                </a:xfrm>
              </p:grpSpPr>
              <p:grpSp>
                <p:nvGrpSpPr>
                  <p:cNvPr id="120" name="Group 119">
                    <a:extLst>
                      <a:ext uri="{FF2B5EF4-FFF2-40B4-BE49-F238E27FC236}">
                        <a16:creationId xmlns:a16="http://schemas.microsoft.com/office/drawing/2014/main" id="{23A78F1E-BC85-4031-AB61-1D5A9683EEC7}"/>
                      </a:ext>
                    </a:extLst>
                  </p:cNvPr>
                  <p:cNvGrpSpPr/>
                  <p:nvPr/>
                </p:nvGrpSpPr>
                <p:grpSpPr>
                  <a:xfrm>
                    <a:off x="910985" y="1143000"/>
                    <a:ext cx="3051416" cy="1766376"/>
                    <a:chOff x="1596784" y="2286000"/>
                    <a:chExt cx="3051416" cy="1766376"/>
                  </a:xfrm>
                </p:grpSpPr>
                <p:grpSp>
                  <p:nvGrpSpPr>
                    <p:cNvPr id="122" name="Group 121">
                      <a:extLst>
                        <a:ext uri="{FF2B5EF4-FFF2-40B4-BE49-F238E27FC236}">
                          <a16:creationId xmlns:a16="http://schemas.microsoft.com/office/drawing/2014/main" id="{544BAA1F-9345-41E6-94D7-3ED1BA028353}"/>
                        </a:ext>
                      </a:extLst>
                    </p:cNvPr>
                    <p:cNvGrpSpPr/>
                    <p:nvPr/>
                  </p:nvGrpSpPr>
                  <p:grpSpPr>
                    <a:xfrm>
                      <a:off x="1600200" y="2286000"/>
                      <a:ext cx="3048000" cy="1752600"/>
                      <a:chOff x="1600200" y="914400"/>
                      <a:chExt cx="3124200" cy="3124200"/>
                    </a:xfrm>
                  </p:grpSpPr>
                  <p:cxnSp>
                    <p:nvCxnSpPr>
                      <p:cNvPr id="125" name="Straight Connector 124">
                        <a:extLst>
                          <a:ext uri="{FF2B5EF4-FFF2-40B4-BE49-F238E27FC236}">
                            <a16:creationId xmlns:a16="http://schemas.microsoft.com/office/drawing/2014/main" id="{D14E27E8-9750-42D9-AB13-D45D16F2BAC4}"/>
                          </a:ext>
                        </a:extLst>
                      </p:cNvPr>
                      <p:cNvCxnSpPr/>
                      <p:nvPr/>
                    </p:nvCxnSpPr>
                    <p:spPr>
                      <a:xfrm>
                        <a:off x="1600200" y="914400"/>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E7AD0DE1-77C9-42C2-BE31-88D3D8FAAF74}"/>
                          </a:ext>
                        </a:extLst>
                      </p:cNvPr>
                      <p:cNvCxnSpPr/>
                      <p:nvPr/>
                    </p:nvCxnSpPr>
                    <p:spPr>
                      <a:xfrm rot="5400000">
                        <a:off x="3162300" y="2466109"/>
                        <a:ext cx="0" cy="31242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23" name="Freeform 44">
                      <a:extLst>
                        <a:ext uri="{FF2B5EF4-FFF2-40B4-BE49-F238E27FC236}">
                          <a16:creationId xmlns:a16="http://schemas.microsoft.com/office/drawing/2014/main" id="{A8B0F028-20AE-4ACE-AF03-D006BE73383A}"/>
                        </a:ext>
                      </a:extLst>
                    </p:cNvPr>
                    <p:cNvSpPr/>
                    <p:nvPr/>
                  </p:nvSpPr>
                  <p:spPr>
                    <a:xfrm>
                      <a:off x="1596784" y="2386851"/>
                      <a:ext cx="1928328" cy="1665525"/>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4" name="Freeform 45">
                      <a:extLst>
                        <a:ext uri="{FF2B5EF4-FFF2-40B4-BE49-F238E27FC236}">
                          <a16:creationId xmlns:a16="http://schemas.microsoft.com/office/drawing/2014/main" id="{4A5643C8-78FF-4D80-B660-7C1708D0973D}"/>
                        </a:ext>
                      </a:extLst>
                    </p:cNvPr>
                    <p:cNvSpPr/>
                    <p:nvPr/>
                  </p:nvSpPr>
                  <p:spPr>
                    <a:xfrm>
                      <a:off x="1626715" y="2949546"/>
                      <a:ext cx="2724046" cy="109014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899 h 2545899"/>
                        <a:gd name="connsiteX1" fmla="*/ 567879 w 4225479"/>
                        <a:gd name="connsiteY1" fmla="*/ 2130262 h 2545899"/>
                        <a:gd name="connsiteX2" fmla="*/ 2064170 w 4225479"/>
                        <a:gd name="connsiteY2" fmla="*/ 126 h 2545899"/>
                        <a:gd name="connsiteX3" fmla="*/ 3808267 w 4225479"/>
                        <a:gd name="connsiteY3" fmla="*/ 2030264 h 2545899"/>
                        <a:gd name="connsiteX4" fmla="*/ 4225479 w 4225479"/>
                        <a:gd name="connsiteY4" fmla="*/ 2535507 h 2545899"/>
                        <a:gd name="connsiteX0" fmla="*/ 0 w 4225479"/>
                        <a:gd name="connsiteY0" fmla="*/ 2277095 h 2277095"/>
                        <a:gd name="connsiteX1" fmla="*/ 567879 w 4225479"/>
                        <a:gd name="connsiteY1" fmla="*/ 1861458 h 2277095"/>
                        <a:gd name="connsiteX2" fmla="*/ 2064170 w 4225479"/>
                        <a:gd name="connsiteY2" fmla="*/ 149 h 2277095"/>
                        <a:gd name="connsiteX3" fmla="*/ 3808267 w 4225479"/>
                        <a:gd name="connsiteY3" fmla="*/ 1761460 h 2277095"/>
                        <a:gd name="connsiteX4" fmla="*/ 4225479 w 4225479"/>
                        <a:gd name="connsiteY4" fmla="*/ 2266703 h 2277095"/>
                        <a:gd name="connsiteX0" fmla="*/ 0 w 4225479"/>
                        <a:gd name="connsiteY0" fmla="*/ 2276948 h 2276948"/>
                        <a:gd name="connsiteX1" fmla="*/ 567879 w 4225479"/>
                        <a:gd name="connsiteY1" fmla="*/ 1861311 h 2276948"/>
                        <a:gd name="connsiteX2" fmla="*/ 2064170 w 4225479"/>
                        <a:gd name="connsiteY2" fmla="*/ 2 h 2276948"/>
                        <a:gd name="connsiteX3" fmla="*/ 3869430 w 4225479"/>
                        <a:gd name="connsiteY3" fmla="*/ 1850923 h 2276948"/>
                        <a:gd name="connsiteX4" fmla="*/ 4225479 w 4225479"/>
                        <a:gd name="connsiteY4" fmla="*/ 2266556 h 2276948"/>
                        <a:gd name="connsiteX0" fmla="*/ 0 w 4225479"/>
                        <a:gd name="connsiteY0" fmla="*/ 2279309 h 2279309"/>
                        <a:gd name="connsiteX1" fmla="*/ 567879 w 4225479"/>
                        <a:gd name="connsiteY1" fmla="*/ 1863672 h 2279309"/>
                        <a:gd name="connsiteX2" fmla="*/ 2064170 w 4225479"/>
                        <a:gd name="connsiteY2" fmla="*/ 2363 h 2279309"/>
                        <a:gd name="connsiteX3" fmla="*/ 3622740 w 4225479"/>
                        <a:gd name="connsiteY3" fmla="*/ 1491860 h 2279309"/>
                        <a:gd name="connsiteX4" fmla="*/ 4225479 w 4225479"/>
                        <a:gd name="connsiteY4" fmla="*/ 2268917 h 2279309"/>
                        <a:gd name="connsiteX0" fmla="*/ 0 w 4225479"/>
                        <a:gd name="connsiteY0" fmla="*/ 2279296 h 2279296"/>
                        <a:gd name="connsiteX1" fmla="*/ 567879 w 4225479"/>
                        <a:gd name="connsiteY1" fmla="*/ 1863659 h 2279296"/>
                        <a:gd name="connsiteX2" fmla="*/ 2064170 w 4225479"/>
                        <a:gd name="connsiteY2" fmla="*/ 2350 h 2279296"/>
                        <a:gd name="connsiteX3" fmla="*/ 3622740 w 4225479"/>
                        <a:gd name="connsiteY3" fmla="*/ 1491847 h 2279296"/>
                        <a:gd name="connsiteX4" fmla="*/ 4225479 w 4225479"/>
                        <a:gd name="connsiteY4" fmla="*/ 2268904 h 2279296"/>
                        <a:gd name="connsiteX0" fmla="*/ 0 w 4225479"/>
                        <a:gd name="connsiteY0" fmla="*/ 2115325 h 2115325"/>
                        <a:gd name="connsiteX1" fmla="*/ 567879 w 4225479"/>
                        <a:gd name="connsiteY1" fmla="*/ 1699688 h 2115325"/>
                        <a:gd name="connsiteX2" fmla="*/ 2064170 w 4225479"/>
                        <a:gd name="connsiteY2" fmla="*/ 2663 h 2115325"/>
                        <a:gd name="connsiteX3" fmla="*/ 3622740 w 4225479"/>
                        <a:gd name="connsiteY3" fmla="*/ 1327876 h 2115325"/>
                        <a:gd name="connsiteX4" fmla="*/ 4225479 w 4225479"/>
                        <a:gd name="connsiteY4" fmla="*/ 2104933 h 2115325"/>
                        <a:gd name="connsiteX0" fmla="*/ 0 w 4225479"/>
                        <a:gd name="connsiteY0" fmla="*/ 2115459 h 2115459"/>
                        <a:gd name="connsiteX1" fmla="*/ 567879 w 4225479"/>
                        <a:gd name="connsiteY1" fmla="*/ 1699822 h 2115459"/>
                        <a:gd name="connsiteX2" fmla="*/ 2064170 w 4225479"/>
                        <a:gd name="connsiteY2" fmla="*/ 2797 h 2115459"/>
                        <a:gd name="connsiteX3" fmla="*/ 3637691 w 4225479"/>
                        <a:gd name="connsiteY3" fmla="*/ 1319796 h 2115459"/>
                        <a:gd name="connsiteX4" fmla="*/ 4225479 w 4225479"/>
                        <a:gd name="connsiteY4" fmla="*/ 2105067 h 2115459"/>
                        <a:gd name="connsiteX0" fmla="*/ 0 w 4225479"/>
                        <a:gd name="connsiteY0" fmla="*/ 2115569 h 2115569"/>
                        <a:gd name="connsiteX1" fmla="*/ 567879 w 4225479"/>
                        <a:gd name="connsiteY1" fmla="*/ 1699932 h 2115569"/>
                        <a:gd name="connsiteX2" fmla="*/ 2064170 w 4225479"/>
                        <a:gd name="connsiteY2" fmla="*/ 2907 h 2115569"/>
                        <a:gd name="connsiteX3" fmla="*/ 3637691 w 4225479"/>
                        <a:gd name="connsiteY3" fmla="*/ 1319906 h 2115569"/>
                        <a:gd name="connsiteX4" fmla="*/ 4225479 w 4225479"/>
                        <a:gd name="connsiteY4" fmla="*/ 2105177 h 2115569"/>
                        <a:gd name="connsiteX0" fmla="*/ 0 w 4225479"/>
                        <a:gd name="connsiteY0" fmla="*/ 2112788 h 2112788"/>
                        <a:gd name="connsiteX1" fmla="*/ 754765 w 4225479"/>
                        <a:gd name="connsiteY1" fmla="*/ 1243000 h 2112788"/>
                        <a:gd name="connsiteX2" fmla="*/ 2064170 w 4225479"/>
                        <a:gd name="connsiteY2" fmla="*/ 126 h 2112788"/>
                        <a:gd name="connsiteX3" fmla="*/ 3637691 w 4225479"/>
                        <a:gd name="connsiteY3" fmla="*/ 1317125 h 2112788"/>
                        <a:gd name="connsiteX4" fmla="*/ 4225479 w 4225479"/>
                        <a:gd name="connsiteY4" fmla="*/ 2102396 h 2112788"/>
                        <a:gd name="connsiteX0" fmla="*/ 0 w 4225479"/>
                        <a:gd name="connsiteY0" fmla="*/ 2113046 h 2113046"/>
                        <a:gd name="connsiteX1" fmla="*/ 829520 w 4225479"/>
                        <a:gd name="connsiteY1" fmla="*/ 1190273 h 2113046"/>
                        <a:gd name="connsiteX2" fmla="*/ 2064170 w 4225479"/>
                        <a:gd name="connsiteY2" fmla="*/ 384 h 2113046"/>
                        <a:gd name="connsiteX3" fmla="*/ 3637691 w 4225479"/>
                        <a:gd name="connsiteY3" fmla="*/ 1317383 h 2113046"/>
                        <a:gd name="connsiteX4" fmla="*/ 4225479 w 4225479"/>
                        <a:gd name="connsiteY4" fmla="*/ 2102654 h 2113046"/>
                        <a:gd name="connsiteX0" fmla="*/ 0 w 4225479"/>
                        <a:gd name="connsiteY0" fmla="*/ 2113060 h 2113060"/>
                        <a:gd name="connsiteX1" fmla="*/ 829520 w 4225479"/>
                        <a:gd name="connsiteY1" fmla="*/ 1190287 h 2113060"/>
                        <a:gd name="connsiteX2" fmla="*/ 2064170 w 4225479"/>
                        <a:gd name="connsiteY2" fmla="*/ 398 h 2113060"/>
                        <a:gd name="connsiteX3" fmla="*/ 3637691 w 4225479"/>
                        <a:gd name="connsiteY3" fmla="*/ 1317397 h 2113060"/>
                        <a:gd name="connsiteX4" fmla="*/ 4225479 w 4225479"/>
                        <a:gd name="connsiteY4" fmla="*/ 2102668 h 2113060"/>
                        <a:gd name="connsiteX0" fmla="*/ 0 w 4225479"/>
                        <a:gd name="connsiteY0" fmla="*/ 2113499 h 2113499"/>
                        <a:gd name="connsiteX1" fmla="*/ 784667 w 4225479"/>
                        <a:gd name="connsiteY1" fmla="*/ 1137742 h 2113499"/>
                        <a:gd name="connsiteX2" fmla="*/ 2064170 w 4225479"/>
                        <a:gd name="connsiteY2" fmla="*/ 837 h 2113499"/>
                        <a:gd name="connsiteX3" fmla="*/ 3637691 w 4225479"/>
                        <a:gd name="connsiteY3" fmla="*/ 1317836 h 2113499"/>
                        <a:gd name="connsiteX4" fmla="*/ 4225479 w 4225479"/>
                        <a:gd name="connsiteY4" fmla="*/ 2103107 h 2113499"/>
                        <a:gd name="connsiteX0" fmla="*/ 0 w 4225479"/>
                        <a:gd name="connsiteY0" fmla="*/ 2113471 h 2113471"/>
                        <a:gd name="connsiteX1" fmla="*/ 784667 w 4225479"/>
                        <a:gd name="connsiteY1" fmla="*/ 1137714 h 2113471"/>
                        <a:gd name="connsiteX2" fmla="*/ 2064170 w 4225479"/>
                        <a:gd name="connsiteY2" fmla="*/ 808 h 2113471"/>
                        <a:gd name="connsiteX3" fmla="*/ 3637691 w 4225479"/>
                        <a:gd name="connsiteY3" fmla="*/ 1317808 h 2113471"/>
                        <a:gd name="connsiteX4" fmla="*/ 4225479 w 4225479"/>
                        <a:gd name="connsiteY4" fmla="*/ 2103079 h 2113471"/>
                        <a:gd name="connsiteX0" fmla="*/ 0 w 4225479"/>
                        <a:gd name="connsiteY0" fmla="*/ 1931987 h 1931987"/>
                        <a:gd name="connsiteX1" fmla="*/ 784667 w 4225479"/>
                        <a:gd name="connsiteY1" fmla="*/ 956230 h 1931987"/>
                        <a:gd name="connsiteX2" fmla="*/ 2019317 w 4225479"/>
                        <a:gd name="connsiteY2" fmla="*/ 985 h 1931987"/>
                        <a:gd name="connsiteX3" fmla="*/ 3637691 w 4225479"/>
                        <a:gd name="connsiteY3" fmla="*/ 1136324 h 1931987"/>
                        <a:gd name="connsiteX4" fmla="*/ 4225479 w 4225479"/>
                        <a:gd name="connsiteY4" fmla="*/ 1921595 h 1931987"/>
                        <a:gd name="connsiteX0" fmla="*/ 0 w 4225479"/>
                        <a:gd name="connsiteY0" fmla="*/ 2113469 h 2113469"/>
                        <a:gd name="connsiteX1" fmla="*/ 784667 w 4225479"/>
                        <a:gd name="connsiteY1" fmla="*/ 1137712 h 2113469"/>
                        <a:gd name="connsiteX2" fmla="*/ 2011842 w 4225479"/>
                        <a:gd name="connsiteY2" fmla="*/ 807 h 2113469"/>
                        <a:gd name="connsiteX3" fmla="*/ 3637691 w 4225479"/>
                        <a:gd name="connsiteY3" fmla="*/ 1317806 h 2113469"/>
                        <a:gd name="connsiteX4" fmla="*/ 4225479 w 4225479"/>
                        <a:gd name="connsiteY4" fmla="*/ 2103077 h 2113469"/>
                        <a:gd name="connsiteX0" fmla="*/ 0 w 4225479"/>
                        <a:gd name="connsiteY0" fmla="*/ 2114158 h 2114158"/>
                        <a:gd name="connsiteX1" fmla="*/ 784667 w 4225479"/>
                        <a:gd name="connsiteY1" fmla="*/ 1138401 h 2114158"/>
                        <a:gd name="connsiteX2" fmla="*/ 2011842 w 4225479"/>
                        <a:gd name="connsiteY2" fmla="*/ 1496 h 2114158"/>
                        <a:gd name="connsiteX3" fmla="*/ 3637691 w 4225479"/>
                        <a:gd name="connsiteY3" fmla="*/ 1318495 h 2114158"/>
                        <a:gd name="connsiteX4" fmla="*/ 4225479 w 4225479"/>
                        <a:gd name="connsiteY4" fmla="*/ 2103766 h 2114158"/>
                        <a:gd name="connsiteX0" fmla="*/ 0 w 4225479"/>
                        <a:gd name="connsiteY0" fmla="*/ 1993212 h 1993212"/>
                        <a:gd name="connsiteX1" fmla="*/ 784667 w 4225479"/>
                        <a:gd name="connsiteY1" fmla="*/ 1017455 h 1993212"/>
                        <a:gd name="connsiteX2" fmla="*/ 2011842 w 4225479"/>
                        <a:gd name="connsiteY2" fmla="*/ 1657 h 1993212"/>
                        <a:gd name="connsiteX3" fmla="*/ 3637691 w 4225479"/>
                        <a:gd name="connsiteY3" fmla="*/ 1197549 h 1993212"/>
                        <a:gd name="connsiteX4" fmla="*/ 4225479 w 4225479"/>
                        <a:gd name="connsiteY4" fmla="*/ 1982820 h 1993212"/>
                        <a:gd name="connsiteX0" fmla="*/ 0 w 4225479"/>
                        <a:gd name="connsiteY0" fmla="*/ 1993307 h 1993307"/>
                        <a:gd name="connsiteX1" fmla="*/ 784667 w 4225479"/>
                        <a:gd name="connsiteY1" fmla="*/ 1017550 h 1993307"/>
                        <a:gd name="connsiteX2" fmla="*/ 2011842 w 4225479"/>
                        <a:gd name="connsiteY2" fmla="*/ 1752 h 1993307"/>
                        <a:gd name="connsiteX3" fmla="*/ 3637691 w 4225479"/>
                        <a:gd name="connsiteY3" fmla="*/ 1197644 h 1993307"/>
                        <a:gd name="connsiteX4" fmla="*/ 4225479 w 4225479"/>
                        <a:gd name="connsiteY4" fmla="*/ 1982915 h 1993307"/>
                        <a:gd name="connsiteX0" fmla="*/ 0 w 4322660"/>
                        <a:gd name="connsiteY0" fmla="*/ 1993214 h 1993214"/>
                        <a:gd name="connsiteX1" fmla="*/ 784667 w 4322660"/>
                        <a:gd name="connsiteY1" fmla="*/ 1017457 h 1993214"/>
                        <a:gd name="connsiteX2" fmla="*/ 2011842 w 4322660"/>
                        <a:gd name="connsiteY2" fmla="*/ 1659 h 1993214"/>
                        <a:gd name="connsiteX3" fmla="*/ 3637691 w 4322660"/>
                        <a:gd name="connsiteY3" fmla="*/ 1197551 h 1993214"/>
                        <a:gd name="connsiteX4" fmla="*/ 4322660 w 4322660"/>
                        <a:gd name="connsiteY4" fmla="*/ 1990391 h 1993214"/>
                        <a:gd name="connsiteX0" fmla="*/ 0 w 4322660"/>
                        <a:gd name="connsiteY0" fmla="*/ 1997541 h 1997541"/>
                        <a:gd name="connsiteX1" fmla="*/ 926701 w 4322660"/>
                        <a:gd name="connsiteY1" fmla="*/ 794708 h 1997541"/>
                        <a:gd name="connsiteX2" fmla="*/ 2011842 w 4322660"/>
                        <a:gd name="connsiteY2" fmla="*/ 5986 h 1997541"/>
                        <a:gd name="connsiteX3" fmla="*/ 3637691 w 4322660"/>
                        <a:gd name="connsiteY3" fmla="*/ 1201878 h 1997541"/>
                        <a:gd name="connsiteX4" fmla="*/ 4322660 w 4322660"/>
                        <a:gd name="connsiteY4" fmla="*/ 1994718 h 1997541"/>
                        <a:gd name="connsiteX0" fmla="*/ 0 w 4322660"/>
                        <a:gd name="connsiteY0" fmla="*/ 2004780 h 2004780"/>
                        <a:gd name="connsiteX1" fmla="*/ 881848 w 4322660"/>
                        <a:gd name="connsiteY1" fmla="*/ 658132 h 2004780"/>
                        <a:gd name="connsiteX2" fmla="*/ 2011842 w 4322660"/>
                        <a:gd name="connsiteY2" fmla="*/ 13225 h 2004780"/>
                        <a:gd name="connsiteX3" fmla="*/ 3637691 w 4322660"/>
                        <a:gd name="connsiteY3" fmla="*/ 1209117 h 2004780"/>
                        <a:gd name="connsiteX4" fmla="*/ 4322660 w 4322660"/>
                        <a:gd name="connsiteY4" fmla="*/ 2001957 h 2004780"/>
                        <a:gd name="connsiteX0" fmla="*/ 0 w 4322660"/>
                        <a:gd name="connsiteY0" fmla="*/ 2131066 h 2131066"/>
                        <a:gd name="connsiteX1" fmla="*/ 881848 w 4322660"/>
                        <a:gd name="connsiteY1" fmla="*/ 784418 h 2131066"/>
                        <a:gd name="connsiteX2" fmla="*/ 1981940 w 4322660"/>
                        <a:gd name="connsiteY2" fmla="*/ 10835 h 2131066"/>
                        <a:gd name="connsiteX3" fmla="*/ 3637691 w 4322660"/>
                        <a:gd name="connsiteY3" fmla="*/ 1335403 h 2131066"/>
                        <a:gd name="connsiteX4" fmla="*/ 4322660 w 4322660"/>
                        <a:gd name="connsiteY4" fmla="*/ 2128243 h 2131066"/>
                        <a:gd name="connsiteX0" fmla="*/ 0 w 4322660"/>
                        <a:gd name="connsiteY0" fmla="*/ 2086392 h 2086392"/>
                        <a:gd name="connsiteX1" fmla="*/ 881848 w 4322660"/>
                        <a:gd name="connsiteY1" fmla="*/ 739744 h 2086392"/>
                        <a:gd name="connsiteX2" fmla="*/ 1974464 w 4322660"/>
                        <a:gd name="connsiteY2" fmla="*/ 11576 h 2086392"/>
                        <a:gd name="connsiteX3" fmla="*/ 3637691 w 4322660"/>
                        <a:gd name="connsiteY3" fmla="*/ 1290729 h 2086392"/>
                        <a:gd name="connsiteX4" fmla="*/ 4322660 w 4322660"/>
                        <a:gd name="connsiteY4" fmla="*/ 2083569 h 2086392"/>
                        <a:gd name="connsiteX0" fmla="*/ 0 w 4262856"/>
                        <a:gd name="connsiteY0" fmla="*/ 2071202 h 2083517"/>
                        <a:gd name="connsiteX1" fmla="*/ 822044 w 4262856"/>
                        <a:gd name="connsiteY1" fmla="*/ 739692 h 2083517"/>
                        <a:gd name="connsiteX2" fmla="*/ 1914660 w 4262856"/>
                        <a:gd name="connsiteY2" fmla="*/ 11524 h 2083517"/>
                        <a:gd name="connsiteX3" fmla="*/ 3577887 w 4262856"/>
                        <a:gd name="connsiteY3" fmla="*/ 1290677 h 2083517"/>
                        <a:gd name="connsiteX4" fmla="*/ 4262856 w 4262856"/>
                        <a:gd name="connsiteY4" fmla="*/ 2083517 h 2083517"/>
                        <a:gd name="connsiteX0" fmla="*/ 0 w 4262856"/>
                        <a:gd name="connsiteY0" fmla="*/ 2168119 h 2180434"/>
                        <a:gd name="connsiteX1" fmla="*/ 822044 w 4262856"/>
                        <a:gd name="connsiteY1" fmla="*/ 836609 h 2180434"/>
                        <a:gd name="connsiteX2" fmla="*/ 1914661 w 4262856"/>
                        <a:gd name="connsiteY2" fmla="*/ 10042 h 2180434"/>
                        <a:gd name="connsiteX3" fmla="*/ 3577887 w 4262856"/>
                        <a:gd name="connsiteY3" fmla="*/ 1387594 h 2180434"/>
                        <a:gd name="connsiteX4" fmla="*/ 4262856 w 4262856"/>
                        <a:gd name="connsiteY4" fmla="*/ 2180434 h 2180434"/>
                        <a:gd name="connsiteX0" fmla="*/ 0 w 4262856"/>
                        <a:gd name="connsiteY0" fmla="*/ 2071202 h 2083517"/>
                        <a:gd name="connsiteX1" fmla="*/ 822044 w 4262856"/>
                        <a:gd name="connsiteY1" fmla="*/ 739692 h 2083517"/>
                        <a:gd name="connsiteX2" fmla="*/ 1937087 w 4262856"/>
                        <a:gd name="connsiteY2" fmla="*/ 11525 h 2083517"/>
                        <a:gd name="connsiteX3" fmla="*/ 3577887 w 4262856"/>
                        <a:gd name="connsiteY3" fmla="*/ 1290677 h 2083517"/>
                        <a:gd name="connsiteX4" fmla="*/ 4262856 w 4262856"/>
                        <a:gd name="connsiteY4" fmla="*/ 2083517 h 2083517"/>
                        <a:gd name="connsiteX0" fmla="*/ 0 w 4262856"/>
                        <a:gd name="connsiteY0" fmla="*/ 2069114 h 2081429"/>
                        <a:gd name="connsiteX1" fmla="*/ 822044 w 4262856"/>
                        <a:gd name="connsiteY1" fmla="*/ 737604 h 2081429"/>
                        <a:gd name="connsiteX2" fmla="*/ 1937087 w 4262856"/>
                        <a:gd name="connsiteY2" fmla="*/ 9437 h 2081429"/>
                        <a:gd name="connsiteX3" fmla="*/ 3719921 w 4262856"/>
                        <a:gd name="connsiteY3" fmla="*/ 1228035 h 2081429"/>
                        <a:gd name="connsiteX4" fmla="*/ 4262856 w 4262856"/>
                        <a:gd name="connsiteY4" fmla="*/ 2081429 h 2081429"/>
                        <a:gd name="connsiteX0" fmla="*/ 0 w 4262856"/>
                        <a:gd name="connsiteY0" fmla="*/ 2070666 h 2082981"/>
                        <a:gd name="connsiteX1" fmla="*/ 822044 w 4262856"/>
                        <a:gd name="connsiteY1" fmla="*/ 739156 h 2082981"/>
                        <a:gd name="connsiteX2" fmla="*/ 1937087 w 4262856"/>
                        <a:gd name="connsiteY2" fmla="*/ 10989 h 2082981"/>
                        <a:gd name="connsiteX3" fmla="*/ 3533034 w 4262856"/>
                        <a:gd name="connsiteY3" fmla="*/ 1275002 h 2082981"/>
                        <a:gd name="connsiteX4" fmla="*/ 4262856 w 4262856"/>
                        <a:gd name="connsiteY4" fmla="*/ 2082981 h 2082981"/>
                        <a:gd name="connsiteX0" fmla="*/ 0 w 4262856"/>
                        <a:gd name="connsiteY0" fmla="*/ 2070140 h 2082455"/>
                        <a:gd name="connsiteX1" fmla="*/ 822044 w 4262856"/>
                        <a:gd name="connsiteY1" fmla="*/ 738630 h 2082455"/>
                        <a:gd name="connsiteX2" fmla="*/ 1937087 w 4262856"/>
                        <a:gd name="connsiteY2" fmla="*/ 10463 h 2082455"/>
                        <a:gd name="connsiteX3" fmla="*/ 3547985 w 4262856"/>
                        <a:gd name="connsiteY3" fmla="*/ 1259338 h 2082455"/>
                        <a:gd name="connsiteX4" fmla="*/ 4262856 w 4262856"/>
                        <a:gd name="connsiteY4" fmla="*/ 2082455 h 2082455"/>
                        <a:gd name="connsiteX0" fmla="*/ 0 w 4262856"/>
                        <a:gd name="connsiteY0" fmla="*/ 2152221 h 2164536"/>
                        <a:gd name="connsiteX1" fmla="*/ 822044 w 4262856"/>
                        <a:gd name="connsiteY1" fmla="*/ 820711 h 2164536"/>
                        <a:gd name="connsiteX2" fmla="*/ 1772627 w 4262856"/>
                        <a:gd name="connsiteY2" fmla="*/ 9284 h 2164536"/>
                        <a:gd name="connsiteX3" fmla="*/ 3547985 w 4262856"/>
                        <a:gd name="connsiteY3" fmla="*/ 1341419 h 2164536"/>
                        <a:gd name="connsiteX4" fmla="*/ 4262856 w 4262856"/>
                        <a:gd name="connsiteY4" fmla="*/ 2164536 h 2164536"/>
                        <a:gd name="connsiteX0" fmla="*/ 0 w 4262856"/>
                        <a:gd name="connsiteY0" fmla="*/ 2152221 h 2164536"/>
                        <a:gd name="connsiteX1" fmla="*/ 822044 w 4262856"/>
                        <a:gd name="connsiteY1" fmla="*/ 820711 h 2164536"/>
                        <a:gd name="connsiteX2" fmla="*/ 1772627 w 4262856"/>
                        <a:gd name="connsiteY2" fmla="*/ 9284 h 2164536"/>
                        <a:gd name="connsiteX3" fmla="*/ 3547985 w 4262856"/>
                        <a:gd name="connsiteY3" fmla="*/ 1341419 h 2164536"/>
                        <a:gd name="connsiteX4" fmla="*/ 4262856 w 4262856"/>
                        <a:gd name="connsiteY4" fmla="*/ 2164536 h 2164536"/>
                        <a:gd name="connsiteX0" fmla="*/ 0 w 4262856"/>
                        <a:gd name="connsiteY0" fmla="*/ 2156723 h 2169038"/>
                        <a:gd name="connsiteX1" fmla="*/ 769716 w 4262856"/>
                        <a:gd name="connsiteY1" fmla="*/ 741952 h 2169038"/>
                        <a:gd name="connsiteX2" fmla="*/ 1772627 w 4262856"/>
                        <a:gd name="connsiteY2" fmla="*/ 13786 h 2169038"/>
                        <a:gd name="connsiteX3" fmla="*/ 3547985 w 4262856"/>
                        <a:gd name="connsiteY3" fmla="*/ 1345921 h 2169038"/>
                        <a:gd name="connsiteX4" fmla="*/ 4262856 w 4262856"/>
                        <a:gd name="connsiteY4" fmla="*/ 2169038 h 2169038"/>
                        <a:gd name="connsiteX0" fmla="*/ 0 w 4262856"/>
                        <a:gd name="connsiteY0" fmla="*/ 2158304 h 2170619"/>
                        <a:gd name="connsiteX1" fmla="*/ 769716 w 4262856"/>
                        <a:gd name="connsiteY1" fmla="*/ 743533 h 2170619"/>
                        <a:gd name="connsiteX2" fmla="*/ 1772627 w 4262856"/>
                        <a:gd name="connsiteY2" fmla="*/ 15367 h 2170619"/>
                        <a:gd name="connsiteX3" fmla="*/ 3547985 w 4262856"/>
                        <a:gd name="connsiteY3" fmla="*/ 1347502 h 2170619"/>
                        <a:gd name="connsiteX4" fmla="*/ 4262856 w 4262856"/>
                        <a:gd name="connsiteY4" fmla="*/ 2170619 h 2170619"/>
                        <a:gd name="connsiteX0" fmla="*/ 0 w 4262856"/>
                        <a:gd name="connsiteY0" fmla="*/ 2158306 h 2170621"/>
                        <a:gd name="connsiteX1" fmla="*/ 769716 w 4262856"/>
                        <a:gd name="connsiteY1" fmla="*/ 743535 h 2170621"/>
                        <a:gd name="connsiteX2" fmla="*/ 1772627 w 4262856"/>
                        <a:gd name="connsiteY2" fmla="*/ 15369 h 2170621"/>
                        <a:gd name="connsiteX3" fmla="*/ 3547985 w 4262856"/>
                        <a:gd name="connsiteY3" fmla="*/ 1347504 h 2170621"/>
                        <a:gd name="connsiteX4" fmla="*/ 4262856 w 4262856"/>
                        <a:gd name="connsiteY4" fmla="*/ 2170621 h 2170621"/>
                        <a:gd name="connsiteX0" fmla="*/ 0 w 4262856"/>
                        <a:gd name="connsiteY0" fmla="*/ 2172956 h 2185271"/>
                        <a:gd name="connsiteX1" fmla="*/ 829520 w 4262856"/>
                        <a:gd name="connsiteY1" fmla="*/ 606802 h 2185271"/>
                        <a:gd name="connsiteX2" fmla="*/ 1772627 w 4262856"/>
                        <a:gd name="connsiteY2" fmla="*/ 30019 h 2185271"/>
                        <a:gd name="connsiteX3" fmla="*/ 3547985 w 4262856"/>
                        <a:gd name="connsiteY3" fmla="*/ 1362154 h 2185271"/>
                        <a:gd name="connsiteX4" fmla="*/ 4262856 w 4262856"/>
                        <a:gd name="connsiteY4" fmla="*/ 2185271 h 2185271"/>
                        <a:gd name="connsiteX0" fmla="*/ 0 w 4262856"/>
                        <a:gd name="connsiteY0" fmla="*/ 2191013 h 2203328"/>
                        <a:gd name="connsiteX1" fmla="*/ 851946 w 4262856"/>
                        <a:gd name="connsiteY1" fmla="*/ 511320 h 2203328"/>
                        <a:gd name="connsiteX2" fmla="*/ 1772627 w 4262856"/>
                        <a:gd name="connsiteY2" fmla="*/ 48076 h 2203328"/>
                        <a:gd name="connsiteX3" fmla="*/ 3547985 w 4262856"/>
                        <a:gd name="connsiteY3" fmla="*/ 1380211 h 2203328"/>
                        <a:gd name="connsiteX4" fmla="*/ 4262856 w 4262856"/>
                        <a:gd name="connsiteY4" fmla="*/ 2203328 h 2203328"/>
                        <a:gd name="connsiteX0" fmla="*/ 0 w 4262856"/>
                        <a:gd name="connsiteY0" fmla="*/ 2254688 h 2267003"/>
                        <a:gd name="connsiteX1" fmla="*/ 851946 w 4262856"/>
                        <a:gd name="connsiteY1" fmla="*/ 574995 h 2267003"/>
                        <a:gd name="connsiteX2" fmla="*/ 1667971 w 4262856"/>
                        <a:gd name="connsiteY2" fmla="*/ 36058 h 2267003"/>
                        <a:gd name="connsiteX3" fmla="*/ 3547985 w 4262856"/>
                        <a:gd name="connsiteY3" fmla="*/ 1443886 h 2267003"/>
                        <a:gd name="connsiteX4" fmla="*/ 4262856 w 4262856"/>
                        <a:gd name="connsiteY4" fmla="*/ 2267003 h 2267003"/>
                        <a:gd name="connsiteX0" fmla="*/ 0 w 4262856"/>
                        <a:gd name="connsiteY0" fmla="*/ 2218636 h 2230951"/>
                        <a:gd name="connsiteX1" fmla="*/ 851946 w 4262856"/>
                        <a:gd name="connsiteY1" fmla="*/ 538943 h 2230951"/>
                        <a:gd name="connsiteX2" fmla="*/ 1667971 w 4262856"/>
                        <a:gd name="connsiteY2" fmla="*/ 6 h 2230951"/>
                        <a:gd name="connsiteX3" fmla="*/ 3547985 w 4262856"/>
                        <a:gd name="connsiteY3" fmla="*/ 1407834 h 2230951"/>
                        <a:gd name="connsiteX4" fmla="*/ 4262856 w 4262856"/>
                        <a:gd name="connsiteY4" fmla="*/ 2230951 h 2230951"/>
                        <a:gd name="connsiteX0" fmla="*/ 0 w 4262856"/>
                        <a:gd name="connsiteY0" fmla="*/ 2218634 h 2230949"/>
                        <a:gd name="connsiteX1" fmla="*/ 851946 w 4262856"/>
                        <a:gd name="connsiteY1" fmla="*/ 538941 h 2230949"/>
                        <a:gd name="connsiteX2" fmla="*/ 1578265 w 4262856"/>
                        <a:gd name="connsiteY2" fmla="*/ 4 h 2230949"/>
                        <a:gd name="connsiteX3" fmla="*/ 3547985 w 4262856"/>
                        <a:gd name="connsiteY3" fmla="*/ 1407832 h 2230949"/>
                        <a:gd name="connsiteX4" fmla="*/ 4262856 w 4262856"/>
                        <a:gd name="connsiteY4" fmla="*/ 2230949 h 2230949"/>
                        <a:gd name="connsiteX0" fmla="*/ 0 w 4262856"/>
                        <a:gd name="connsiteY0" fmla="*/ 2218634 h 2230949"/>
                        <a:gd name="connsiteX1" fmla="*/ 851946 w 4262856"/>
                        <a:gd name="connsiteY1" fmla="*/ 538941 h 2230949"/>
                        <a:gd name="connsiteX2" fmla="*/ 1615643 w 4262856"/>
                        <a:gd name="connsiteY2" fmla="*/ 4 h 2230949"/>
                        <a:gd name="connsiteX3" fmla="*/ 3547985 w 4262856"/>
                        <a:gd name="connsiteY3" fmla="*/ 1407832 h 2230949"/>
                        <a:gd name="connsiteX4" fmla="*/ 4262856 w 4262856"/>
                        <a:gd name="connsiteY4" fmla="*/ 2230949 h 2230949"/>
                        <a:gd name="connsiteX0" fmla="*/ 0 w 4262856"/>
                        <a:gd name="connsiteY0" fmla="*/ 2332170 h 2344485"/>
                        <a:gd name="connsiteX1" fmla="*/ 851946 w 4262856"/>
                        <a:gd name="connsiteY1" fmla="*/ 652477 h 2344485"/>
                        <a:gd name="connsiteX2" fmla="*/ 1615643 w 4262856"/>
                        <a:gd name="connsiteY2" fmla="*/ 2 h 2344485"/>
                        <a:gd name="connsiteX3" fmla="*/ 3547985 w 4262856"/>
                        <a:gd name="connsiteY3" fmla="*/ 1521368 h 2344485"/>
                        <a:gd name="connsiteX4" fmla="*/ 4262856 w 4262856"/>
                        <a:gd name="connsiteY4" fmla="*/ 2344485 h 2344485"/>
                        <a:gd name="connsiteX0" fmla="*/ 0 w 4262856"/>
                        <a:gd name="connsiteY0" fmla="*/ 2332170 h 2344485"/>
                        <a:gd name="connsiteX1" fmla="*/ 851946 w 4262856"/>
                        <a:gd name="connsiteY1" fmla="*/ 652477 h 2344485"/>
                        <a:gd name="connsiteX2" fmla="*/ 1638069 w 4262856"/>
                        <a:gd name="connsiteY2" fmla="*/ 2 h 2344485"/>
                        <a:gd name="connsiteX3" fmla="*/ 3547985 w 4262856"/>
                        <a:gd name="connsiteY3" fmla="*/ 1521368 h 2344485"/>
                        <a:gd name="connsiteX4" fmla="*/ 4262856 w 4262856"/>
                        <a:gd name="connsiteY4" fmla="*/ 2344485 h 2344485"/>
                        <a:gd name="connsiteX0" fmla="*/ 0 w 4778662"/>
                        <a:gd name="connsiteY0" fmla="*/ 2332170 h 2332170"/>
                        <a:gd name="connsiteX1" fmla="*/ 851946 w 4778662"/>
                        <a:gd name="connsiteY1" fmla="*/ 652477 h 2332170"/>
                        <a:gd name="connsiteX2" fmla="*/ 1638069 w 4778662"/>
                        <a:gd name="connsiteY2" fmla="*/ 2 h 2332170"/>
                        <a:gd name="connsiteX3" fmla="*/ 3547985 w 4778662"/>
                        <a:gd name="connsiteY3" fmla="*/ 1521368 h 2332170"/>
                        <a:gd name="connsiteX4" fmla="*/ 4778662 w 4778662"/>
                        <a:gd name="connsiteY4" fmla="*/ 2314208 h 2332170"/>
                        <a:gd name="connsiteX0" fmla="*/ 0 w 4778662"/>
                        <a:gd name="connsiteY0" fmla="*/ 2358148 h 2358148"/>
                        <a:gd name="connsiteX1" fmla="*/ 851946 w 4778662"/>
                        <a:gd name="connsiteY1" fmla="*/ 678455 h 2358148"/>
                        <a:gd name="connsiteX2" fmla="*/ 1638069 w 4778662"/>
                        <a:gd name="connsiteY2" fmla="*/ 25980 h 2358148"/>
                        <a:gd name="connsiteX3" fmla="*/ 3585363 w 4778662"/>
                        <a:gd name="connsiteY3" fmla="*/ 1471654 h 2358148"/>
                        <a:gd name="connsiteX4" fmla="*/ 4778662 w 4778662"/>
                        <a:gd name="connsiteY4" fmla="*/ 2340186 h 2358148"/>
                        <a:gd name="connsiteX0" fmla="*/ 0 w 4778662"/>
                        <a:gd name="connsiteY0" fmla="*/ 2358148 h 2358148"/>
                        <a:gd name="connsiteX1" fmla="*/ 851946 w 4778662"/>
                        <a:gd name="connsiteY1" fmla="*/ 678455 h 2358148"/>
                        <a:gd name="connsiteX2" fmla="*/ 1638069 w 4778662"/>
                        <a:gd name="connsiteY2" fmla="*/ 25980 h 2358148"/>
                        <a:gd name="connsiteX3" fmla="*/ 3585363 w 4778662"/>
                        <a:gd name="connsiteY3" fmla="*/ 1471654 h 2358148"/>
                        <a:gd name="connsiteX4" fmla="*/ 4778662 w 4778662"/>
                        <a:gd name="connsiteY4" fmla="*/ 2340186 h 2358148"/>
                        <a:gd name="connsiteX0" fmla="*/ 0 w 4778662"/>
                        <a:gd name="connsiteY0" fmla="*/ 2359640 h 2359640"/>
                        <a:gd name="connsiteX1" fmla="*/ 851946 w 4778662"/>
                        <a:gd name="connsiteY1" fmla="*/ 679947 h 2359640"/>
                        <a:gd name="connsiteX2" fmla="*/ 1638069 w 4778662"/>
                        <a:gd name="connsiteY2" fmla="*/ 27472 h 2359640"/>
                        <a:gd name="connsiteX3" fmla="*/ 3585363 w 4778662"/>
                        <a:gd name="connsiteY3" fmla="*/ 1473146 h 2359640"/>
                        <a:gd name="connsiteX4" fmla="*/ 4778662 w 4778662"/>
                        <a:gd name="connsiteY4" fmla="*/ 2341678 h 2359640"/>
                        <a:gd name="connsiteX0" fmla="*/ 0 w 4778662"/>
                        <a:gd name="connsiteY0" fmla="*/ 2365407 h 2365407"/>
                        <a:gd name="connsiteX1" fmla="*/ 851946 w 4778662"/>
                        <a:gd name="connsiteY1" fmla="*/ 685714 h 2365407"/>
                        <a:gd name="connsiteX2" fmla="*/ 1585741 w 4778662"/>
                        <a:gd name="connsiteY2" fmla="*/ 25669 h 2365407"/>
                        <a:gd name="connsiteX3" fmla="*/ 3585363 w 4778662"/>
                        <a:gd name="connsiteY3" fmla="*/ 1478913 h 2365407"/>
                        <a:gd name="connsiteX4" fmla="*/ 4778662 w 4778662"/>
                        <a:gd name="connsiteY4" fmla="*/ 2347445 h 2365407"/>
                        <a:gd name="connsiteX0" fmla="*/ 0 w 4778662"/>
                        <a:gd name="connsiteY0" fmla="*/ 2340055 h 2340055"/>
                        <a:gd name="connsiteX1" fmla="*/ 851946 w 4778662"/>
                        <a:gd name="connsiteY1" fmla="*/ 660362 h 2340055"/>
                        <a:gd name="connsiteX2" fmla="*/ 1585741 w 4778662"/>
                        <a:gd name="connsiteY2" fmla="*/ 317 h 2340055"/>
                        <a:gd name="connsiteX3" fmla="*/ 3585363 w 4778662"/>
                        <a:gd name="connsiteY3" fmla="*/ 1453561 h 2340055"/>
                        <a:gd name="connsiteX4" fmla="*/ 4778662 w 4778662"/>
                        <a:gd name="connsiteY4" fmla="*/ 2322093 h 2340055"/>
                        <a:gd name="connsiteX0" fmla="*/ 0 w 4778662"/>
                        <a:gd name="connsiteY0" fmla="*/ 2166269 h 2166269"/>
                        <a:gd name="connsiteX1" fmla="*/ 851946 w 4778662"/>
                        <a:gd name="connsiteY1" fmla="*/ 486576 h 2166269"/>
                        <a:gd name="connsiteX2" fmla="*/ 1615643 w 4778662"/>
                        <a:gd name="connsiteY2" fmla="*/ 623 h 2166269"/>
                        <a:gd name="connsiteX3" fmla="*/ 3585363 w 4778662"/>
                        <a:gd name="connsiteY3" fmla="*/ 1279775 h 2166269"/>
                        <a:gd name="connsiteX4" fmla="*/ 4778662 w 4778662"/>
                        <a:gd name="connsiteY4" fmla="*/ 2148307 h 2166269"/>
                        <a:gd name="connsiteX0" fmla="*/ 0 w 4778662"/>
                        <a:gd name="connsiteY0" fmla="*/ 2165754 h 2165754"/>
                        <a:gd name="connsiteX1" fmla="*/ 851946 w 4778662"/>
                        <a:gd name="connsiteY1" fmla="*/ 486061 h 2165754"/>
                        <a:gd name="connsiteX2" fmla="*/ 1615643 w 4778662"/>
                        <a:gd name="connsiteY2" fmla="*/ 108 h 2165754"/>
                        <a:gd name="connsiteX3" fmla="*/ 3585363 w 4778662"/>
                        <a:gd name="connsiteY3" fmla="*/ 1279260 h 2165754"/>
                        <a:gd name="connsiteX4" fmla="*/ 4778662 w 4778662"/>
                        <a:gd name="connsiteY4" fmla="*/ 2147792 h 2165754"/>
                        <a:gd name="connsiteX0" fmla="*/ 0 w 4778662"/>
                        <a:gd name="connsiteY0" fmla="*/ 2165754 h 2165754"/>
                        <a:gd name="connsiteX1" fmla="*/ 851946 w 4778662"/>
                        <a:gd name="connsiteY1" fmla="*/ 486061 h 2165754"/>
                        <a:gd name="connsiteX2" fmla="*/ 1615643 w 4778662"/>
                        <a:gd name="connsiteY2" fmla="*/ 108 h 2165754"/>
                        <a:gd name="connsiteX3" fmla="*/ 3585363 w 4778662"/>
                        <a:gd name="connsiteY3" fmla="*/ 1279260 h 2165754"/>
                        <a:gd name="connsiteX4" fmla="*/ 4778662 w 4778662"/>
                        <a:gd name="connsiteY4" fmla="*/ 2147792 h 2165754"/>
                        <a:gd name="connsiteX0" fmla="*/ 0 w 4778662"/>
                        <a:gd name="connsiteY0" fmla="*/ 2165764 h 2165764"/>
                        <a:gd name="connsiteX1" fmla="*/ 851946 w 4778662"/>
                        <a:gd name="connsiteY1" fmla="*/ 486071 h 2165764"/>
                        <a:gd name="connsiteX2" fmla="*/ 1615643 w 4778662"/>
                        <a:gd name="connsiteY2" fmla="*/ 118 h 2165764"/>
                        <a:gd name="connsiteX3" fmla="*/ 3585363 w 4778662"/>
                        <a:gd name="connsiteY3" fmla="*/ 1279270 h 2165764"/>
                        <a:gd name="connsiteX4" fmla="*/ 4778662 w 4778662"/>
                        <a:gd name="connsiteY4" fmla="*/ 2147802 h 2165764"/>
                        <a:gd name="connsiteX0" fmla="*/ 0 w 4778662"/>
                        <a:gd name="connsiteY0" fmla="*/ 2165762 h 2165762"/>
                        <a:gd name="connsiteX1" fmla="*/ 851946 w 4778662"/>
                        <a:gd name="connsiteY1" fmla="*/ 486069 h 2165762"/>
                        <a:gd name="connsiteX2" fmla="*/ 1615643 w 4778662"/>
                        <a:gd name="connsiteY2" fmla="*/ 116 h 2165762"/>
                        <a:gd name="connsiteX3" fmla="*/ 3585363 w 4778662"/>
                        <a:gd name="connsiteY3" fmla="*/ 1279268 h 2165762"/>
                        <a:gd name="connsiteX4" fmla="*/ 4778662 w 4778662"/>
                        <a:gd name="connsiteY4" fmla="*/ 2147800 h 21657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8662" h="2165762">
                          <a:moveTo>
                            <a:pt x="0" y="2165762"/>
                          </a:moveTo>
                          <a:cubicBezTo>
                            <a:pt x="400812" y="2070511"/>
                            <a:pt x="649952" y="877287"/>
                            <a:pt x="851946" y="486069"/>
                          </a:cubicBezTo>
                          <a:cubicBezTo>
                            <a:pt x="1053940" y="94851"/>
                            <a:pt x="1115219" y="11731"/>
                            <a:pt x="1615643" y="116"/>
                          </a:cubicBezTo>
                          <a:cubicBezTo>
                            <a:pt x="2116067" y="-11499"/>
                            <a:pt x="3117998" y="853198"/>
                            <a:pt x="3585363" y="1279268"/>
                          </a:cubicBezTo>
                          <a:cubicBezTo>
                            <a:pt x="4052728" y="1705338"/>
                            <a:pt x="4601151" y="2107968"/>
                            <a:pt x="4778662" y="2147800"/>
                          </a:cubicBezTo>
                        </a:path>
                      </a:pathLst>
                    </a:custGeom>
                    <a:noFill/>
                    <a:ln>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cxnSp>
                <p:nvCxnSpPr>
                  <p:cNvPr id="121" name="Straight Connector 120">
                    <a:extLst>
                      <a:ext uri="{FF2B5EF4-FFF2-40B4-BE49-F238E27FC236}">
                        <a16:creationId xmlns:a16="http://schemas.microsoft.com/office/drawing/2014/main" id="{DB3208B7-55D9-42E4-8E82-7FDE86ACAA38}"/>
                      </a:ext>
                    </a:extLst>
                  </p:cNvPr>
                  <p:cNvCxnSpPr/>
                  <p:nvPr/>
                </p:nvCxnSpPr>
                <p:spPr>
                  <a:xfrm flipH="1">
                    <a:off x="1851954" y="1243850"/>
                    <a:ext cx="0" cy="1645920"/>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117" name="Straight Arrow Connector 116">
                  <a:extLst>
                    <a:ext uri="{FF2B5EF4-FFF2-40B4-BE49-F238E27FC236}">
                      <a16:creationId xmlns:a16="http://schemas.microsoft.com/office/drawing/2014/main" id="{6802FB3D-74A7-4A70-9972-0E2955A6E281}"/>
                    </a:ext>
                  </a:extLst>
                </p:cNvPr>
                <p:cNvCxnSpPr/>
                <p:nvPr/>
              </p:nvCxnSpPr>
              <p:spPr>
                <a:xfrm>
                  <a:off x="1177732" y="2618137"/>
                  <a:ext cx="2034371" cy="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8" name="TextBox 117">
                  <a:extLst>
                    <a:ext uri="{FF2B5EF4-FFF2-40B4-BE49-F238E27FC236}">
                      <a16:creationId xmlns:a16="http://schemas.microsoft.com/office/drawing/2014/main" id="{2B3D882B-CC58-421F-8AF7-0CBF4D5B3575}"/>
                    </a:ext>
                  </a:extLst>
                </p:cNvPr>
                <p:cNvSpPr txBox="1"/>
                <p:nvPr/>
              </p:nvSpPr>
              <p:spPr>
                <a:xfrm>
                  <a:off x="2000708" y="2889772"/>
                  <a:ext cx="985977" cy="393127"/>
                </a:xfrm>
                <a:prstGeom prst="rect">
                  <a:avLst/>
                </a:prstGeom>
                <a:noFill/>
              </p:spPr>
              <p:txBody>
                <a:bodyPr wrap="square" rtlCol="0">
                  <a:spAutoFit/>
                </a:bodyPr>
                <a:lstStyle/>
                <a:p>
                  <a:pPr algn="ctr"/>
                  <a:r>
                    <a:rPr lang="en-US" sz="1125" i="1" dirty="0"/>
                    <a:t>Time</a:t>
                  </a:r>
                </a:p>
              </p:txBody>
            </p:sp>
            <p:sp>
              <p:nvSpPr>
                <p:cNvPr id="119" name="TextBox 118">
                  <a:extLst>
                    <a:ext uri="{FF2B5EF4-FFF2-40B4-BE49-F238E27FC236}">
                      <a16:creationId xmlns:a16="http://schemas.microsoft.com/office/drawing/2014/main" id="{ADEA2129-E358-4C33-8199-09247A7708CB}"/>
                    </a:ext>
                  </a:extLst>
                </p:cNvPr>
                <p:cNvSpPr txBox="1"/>
                <p:nvPr/>
              </p:nvSpPr>
              <p:spPr>
                <a:xfrm rot="16200000">
                  <a:off x="33986" y="1868876"/>
                  <a:ext cx="1295400" cy="395871"/>
                </a:xfrm>
                <a:prstGeom prst="rect">
                  <a:avLst/>
                </a:prstGeom>
                <a:noFill/>
              </p:spPr>
              <p:txBody>
                <a:bodyPr wrap="square" rtlCol="0">
                  <a:spAutoFit/>
                </a:bodyPr>
                <a:lstStyle/>
                <a:p>
                  <a:pPr algn="ctr"/>
                  <a:r>
                    <a:rPr lang="en-US" sz="1125" i="1" dirty="0"/>
                    <a:t>Flow</a:t>
                  </a:r>
                </a:p>
              </p:txBody>
            </p:sp>
          </p:grpSp>
          <p:sp>
            <p:nvSpPr>
              <p:cNvPr id="114" name="TextBox 113">
                <a:extLst>
                  <a:ext uri="{FF2B5EF4-FFF2-40B4-BE49-F238E27FC236}">
                    <a16:creationId xmlns:a16="http://schemas.microsoft.com/office/drawing/2014/main" id="{0CEC3485-9E07-4799-83B7-1055DCD13964}"/>
                  </a:ext>
                </a:extLst>
              </p:cNvPr>
              <p:cNvSpPr txBox="1"/>
              <p:nvPr/>
            </p:nvSpPr>
            <p:spPr>
              <a:xfrm>
                <a:off x="380581" y="980300"/>
                <a:ext cx="838200" cy="627723"/>
              </a:xfrm>
              <a:prstGeom prst="rect">
                <a:avLst/>
              </a:prstGeom>
              <a:noFill/>
            </p:spPr>
            <p:txBody>
              <a:bodyPr wrap="square" rtlCol="0">
                <a:spAutoFit/>
              </a:bodyPr>
              <a:lstStyle/>
              <a:p>
                <a:r>
                  <a:rPr lang="en-US" sz="1900" b="1" dirty="0">
                    <a:solidFill>
                      <a:srgbClr val="C00000"/>
                    </a:solidFill>
                  </a:rPr>
                  <a:t>R:</a:t>
                </a:r>
              </a:p>
            </p:txBody>
          </p:sp>
          <p:cxnSp>
            <p:nvCxnSpPr>
              <p:cNvPr id="115" name="Straight Arrow Connector 114">
                <a:extLst>
                  <a:ext uri="{FF2B5EF4-FFF2-40B4-BE49-F238E27FC236}">
                    <a16:creationId xmlns:a16="http://schemas.microsoft.com/office/drawing/2014/main" id="{5B37798C-085C-47AF-9957-2C63FE053A5F}"/>
                  </a:ext>
                </a:extLst>
              </p:cNvPr>
              <p:cNvCxnSpPr/>
              <p:nvPr/>
            </p:nvCxnSpPr>
            <p:spPr>
              <a:xfrm rot="16200000">
                <a:off x="71932" y="1235826"/>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7" name="Group 126">
              <a:extLst>
                <a:ext uri="{FF2B5EF4-FFF2-40B4-BE49-F238E27FC236}">
                  <a16:creationId xmlns:a16="http://schemas.microsoft.com/office/drawing/2014/main" id="{A4F7DD4C-1EE7-40E3-9E80-E6205D29F5F4}"/>
                </a:ext>
              </a:extLst>
            </p:cNvPr>
            <p:cNvGrpSpPr/>
            <p:nvPr/>
          </p:nvGrpSpPr>
          <p:grpSpPr>
            <a:xfrm>
              <a:off x="4769448" y="3886203"/>
              <a:ext cx="2826411" cy="1774221"/>
              <a:chOff x="4489012" y="2563462"/>
              <a:chExt cx="3768548" cy="2156294"/>
            </a:xfrm>
          </p:grpSpPr>
          <p:sp>
            <p:nvSpPr>
              <p:cNvPr id="128" name="Freeform 49">
                <a:extLst>
                  <a:ext uri="{FF2B5EF4-FFF2-40B4-BE49-F238E27FC236}">
                    <a16:creationId xmlns:a16="http://schemas.microsoft.com/office/drawing/2014/main" id="{B01EEFAE-89D1-423A-96E4-BC6804E7E659}"/>
                  </a:ext>
                </a:extLst>
              </p:cNvPr>
              <p:cNvSpPr/>
              <p:nvPr/>
            </p:nvSpPr>
            <p:spPr>
              <a:xfrm>
                <a:off x="5562600" y="2563462"/>
                <a:ext cx="1700497" cy="1780153"/>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2666" h="2534399">
                    <a:moveTo>
                      <a:pt x="0" y="2534399"/>
                    </a:moveTo>
                    <a:cubicBezTo>
                      <a:pt x="400812" y="2439148"/>
                      <a:pt x="733404" y="2089807"/>
                      <a:pt x="1153997" y="1667789"/>
                    </a:cubicBezTo>
                    <a:cubicBezTo>
                      <a:pt x="1574590" y="1245771"/>
                      <a:pt x="2097413" y="-62028"/>
                      <a:pt x="2523559" y="2292"/>
                    </a:cubicBezTo>
                    <a:cubicBezTo>
                      <a:pt x="2949705" y="66612"/>
                      <a:pt x="3247691" y="1634561"/>
                      <a:pt x="3710875" y="2053708"/>
                    </a:cubicBezTo>
                    <a:cubicBezTo>
                      <a:pt x="4174059" y="2472855"/>
                      <a:pt x="5125155" y="2477342"/>
                      <a:pt x="5302666" y="2517174"/>
                    </a:cubicBez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9" name="Straight Connector 128">
                <a:extLst>
                  <a:ext uri="{FF2B5EF4-FFF2-40B4-BE49-F238E27FC236}">
                    <a16:creationId xmlns:a16="http://schemas.microsoft.com/office/drawing/2014/main" id="{D62AC0F6-B08E-4DAD-B424-D154C71D25CD}"/>
                  </a:ext>
                </a:extLst>
              </p:cNvPr>
              <p:cNvCxnSpPr/>
              <p:nvPr/>
            </p:nvCxnSpPr>
            <p:spPr>
              <a:xfrm>
                <a:off x="5532384" y="2577239"/>
                <a:ext cx="0" cy="175260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30" name="Freeform 51">
                <a:extLst>
                  <a:ext uri="{FF2B5EF4-FFF2-40B4-BE49-F238E27FC236}">
                    <a16:creationId xmlns:a16="http://schemas.microsoft.com/office/drawing/2014/main" id="{7B6529E0-D872-4DCF-BD05-9413090F6ABE}"/>
                  </a:ext>
                </a:extLst>
              </p:cNvPr>
              <p:cNvSpPr/>
              <p:nvPr/>
            </p:nvSpPr>
            <p:spPr>
              <a:xfrm>
                <a:off x="5529330" y="2978506"/>
                <a:ext cx="1724092" cy="136510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5774">
                    <a:moveTo>
                      <a:pt x="0" y="2545774"/>
                    </a:moveTo>
                    <a:cubicBezTo>
                      <a:pt x="400812" y="2450523"/>
                      <a:pt x="223851" y="2554432"/>
                      <a:pt x="567879" y="2130137"/>
                    </a:cubicBezTo>
                    <a:cubicBezTo>
                      <a:pt x="911907" y="1705842"/>
                      <a:pt x="1537697" y="1733"/>
                      <a:pt x="2064170" y="1"/>
                    </a:cubicBezTo>
                    <a:cubicBezTo>
                      <a:pt x="2590643" y="-1731"/>
                      <a:pt x="3366498" y="1697184"/>
                      <a:pt x="3726716" y="2119747"/>
                    </a:cubicBezTo>
                    <a:cubicBezTo>
                      <a:pt x="4086934" y="2542310"/>
                      <a:pt x="4047968" y="2495550"/>
                      <a:pt x="4225479" y="25353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31" name="Straight Connector 130">
                <a:extLst>
                  <a:ext uri="{FF2B5EF4-FFF2-40B4-BE49-F238E27FC236}">
                    <a16:creationId xmlns:a16="http://schemas.microsoft.com/office/drawing/2014/main" id="{F1966789-1837-4E35-BFAB-1C1CE8CA44C4}"/>
                  </a:ext>
                </a:extLst>
              </p:cNvPr>
              <p:cNvCxnSpPr>
                <a:stCxn id="128" idx="2"/>
              </p:cNvCxnSpPr>
              <p:nvPr/>
            </p:nvCxnSpPr>
            <p:spPr>
              <a:xfrm flipH="1">
                <a:off x="6370638" y="2565072"/>
                <a:ext cx="1235" cy="1758937"/>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32" name="TextBox 131">
                <a:extLst>
                  <a:ext uri="{FF2B5EF4-FFF2-40B4-BE49-F238E27FC236}">
                    <a16:creationId xmlns:a16="http://schemas.microsoft.com/office/drawing/2014/main" id="{B7C571C4-8F18-450F-84C9-BFCC9331A4B6}"/>
                  </a:ext>
                </a:extLst>
              </p:cNvPr>
              <p:cNvSpPr txBox="1"/>
              <p:nvPr/>
            </p:nvSpPr>
            <p:spPr>
              <a:xfrm>
                <a:off x="4523341" y="3176542"/>
                <a:ext cx="838200" cy="631901"/>
              </a:xfrm>
              <a:prstGeom prst="rect">
                <a:avLst/>
              </a:prstGeom>
              <a:noFill/>
            </p:spPr>
            <p:txBody>
              <a:bodyPr wrap="square" rtlCol="0">
                <a:spAutoFit/>
              </a:bodyPr>
              <a:lstStyle/>
              <a:p>
                <a:r>
                  <a:rPr lang="en-US" sz="1900" b="1" dirty="0">
                    <a:solidFill>
                      <a:srgbClr val="C00000"/>
                    </a:solidFill>
                  </a:rPr>
                  <a:t>R:</a:t>
                </a:r>
              </a:p>
            </p:txBody>
          </p:sp>
          <p:cxnSp>
            <p:nvCxnSpPr>
              <p:cNvPr id="133" name="Straight Arrow Connector 132">
                <a:extLst>
                  <a:ext uri="{FF2B5EF4-FFF2-40B4-BE49-F238E27FC236}">
                    <a16:creationId xmlns:a16="http://schemas.microsoft.com/office/drawing/2014/main" id="{D69BA39C-7290-496E-87AB-3D830728C490}"/>
                  </a:ext>
                </a:extLst>
              </p:cNvPr>
              <p:cNvCxnSpPr/>
              <p:nvPr/>
            </p:nvCxnSpPr>
            <p:spPr>
              <a:xfrm rot="5400000" flipV="1">
                <a:off x="4214692" y="3432065"/>
                <a:ext cx="54864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E2291F23-982F-44EA-8883-7E6DFCF9524B}"/>
                  </a:ext>
                </a:extLst>
              </p:cNvPr>
              <p:cNvCxnSpPr/>
              <p:nvPr/>
            </p:nvCxnSpPr>
            <p:spPr>
              <a:xfrm flipH="1">
                <a:off x="6760177" y="4043485"/>
                <a:ext cx="274320" cy="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5" name="TextBox 134">
                <a:extLst>
                  <a:ext uri="{FF2B5EF4-FFF2-40B4-BE49-F238E27FC236}">
                    <a16:creationId xmlns:a16="http://schemas.microsoft.com/office/drawing/2014/main" id="{07AC5BAC-2F19-4317-BE56-D75C4F8BE5FB}"/>
                  </a:ext>
                </a:extLst>
              </p:cNvPr>
              <p:cNvSpPr txBox="1"/>
              <p:nvPr/>
            </p:nvSpPr>
            <p:spPr>
              <a:xfrm>
                <a:off x="6503639" y="4324012"/>
                <a:ext cx="910526" cy="395744"/>
              </a:xfrm>
              <a:prstGeom prst="rect">
                <a:avLst/>
              </a:prstGeom>
              <a:noFill/>
            </p:spPr>
            <p:txBody>
              <a:bodyPr wrap="square" rtlCol="0">
                <a:spAutoFit/>
              </a:bodyPr>
              <a:lstStyle/>
              <a:p>
                <a:pPr algn="ctr"/>
                <a:r>
                  <a:rPr lang="en-US" sz="1125" i="1" dirty="0"/>
                  <a:t>Time</a:t>
                </a:r>
              </a:p>
            </p:txBody>
          </p:sp>
          <p:sp>
            <p:nvSpPr>
              <p:cNvPr id="136" name="TextBox 135">
                <a:extLst>
                  <a:ext uri="{FF2B5EF4-FFF2-40B4-BE49-F238E27FC236}">
                    <a16:creationId xmlns:a16="http://schemas.microsoft.com/office/drawing/2014/main" id="{F0DC3D1E-0026-404B-9633-6EF5DC66716A}"/>
                  </a:ext>
                </a:extLst>
              </p:cNvPr>
              <p:cNvSpPr txBox="1"/>
              <p:nvPr/>
            </p:nvSpPr>
            <p:spPr>
              <a:xfrm rot="16200000">
                <a:off x="4676617" y="3324078"/>
                <a:ext cx="1295402" cy="353942"/>
              </a:xfrm>
              <a:prstGeom prst="rect">
                <a:avLst/>
              </a:prstGeom>
              <a:noFill/>
            </p:spPr>
            <p:txBody>
              <a:bodyPr wrap="square" rtlCol="0">
                <a:spAutoFit/>
              </a:bodyPr>
              <a:lstStyle/>
              <a:p>
                <a:pPr algn="ctr"/>
                <a:r>
                  <a:rPr lang="en-US" sz="1125" i="1" dirty="0"/>
                  <a:t>Flow</a:t>
                </a:r>
              </a:p>
            </p:txBody>
          </p:sp>
          <p:cxnSp>
            <p:nvCxnSpPr>
              <p:cNvPr id="137" name="Straight Connector 136">
                <a:extLst>
                  <a:ext uri="{FF2B5EF4-FFF2-40B4-BE49-F238E27FC236}">
                    <a16:creationId xmlns:a16="http://schemas.microsoft.com/office/drawing/2014/main" id="{64CB7C27-93F8-43DA-A03D-A8798AF97129}"/>
                  </a:ext>
                </a:extLst>
              </p:cNvPr>
              <p:cNvCxnSpPr/>
              <p:nvPr/>
            </p:nvCxnSpPr>
            <p:spPr>
              <a:xfrm rot="5400000">
                <a:off x="6894972" y="2961422"/>
                <a:ext cx="0" cy="2725176"/>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38" name="Straight Arrow Connector 137">
              <a:extLst>
                <a:ext uri="{FF2B5EF4-FFF2-40B4-BE49-F238E27FC236}">
                  <a16:creationId xmlns:a16="http://schemas.microsoft.com/office/drawing/2014/main" id="{615F7FF9-279B-4DED-B56F-2186F5B1E4D5}"/>
                </a:ext>
              </a:extLst>
            </p:cNvPr>
            <p:cNvCxnSpPr>
              <a:endCxn id="124" idx="2"/>
            </p:cNvCxnSpPr>
            <p:nvPr/>
          </p:nvCxnSpPr>
          <p:spPr>
            <a:xfrm>
              <a:off x="2973583" y="3980225"/>
              <a:ext cx="15360" cy="455632"/>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EA8392C4-4127-4845-989B-DDA595F5E448}"/>
                </a:ext>
              </a:extLst>
            </p:cNvPr>
            <p:cNvCxnSpPr/>
            <p:nvPr/>
          </p:nvCxnSpPr>
          <p:spPr>
            <a:xfrm flipH="1" flipV="1">
              <a:off x="6176559" y="3918009"/>
              <a:ext cx="4111" cy="299743"/>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41" name="TextBox 140">
                <a:extLst>
                  <a:ext uri="{FF2B5EF4-FFF2-40B4-BE49-F238E27FC236}">
                    <a16:creationId xmlns:a16="http://schemas.microsoft.com/office/drawing/2014/main" id="{6D3AD29D-ED60-4F8B-9B5F-AA4A4130FA80}"/>
                  </a:ext>
                </a:extLst>
              </p:cNvPr>
              <p:cNvSpPr txBox="1"/>
              <p:nvPr/>
            </p:nvSpPr>
            <p:spPr>
              <a:xfrm>
                <a:off x="1163421" y="2737723"/>
                <a:ext cx="2332498" cy="6709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𝑇</m:t>
                      </m:r>
                      <m:r>
                        <a:rPr lang="en-US" b="0" i="1" baseline="-25000" smtClean="0">
                          <a:latin typeface="Cambria Math" panose="02040503050406030204" pitchFamily="18" charset="0"/>
                        </a:rPr>
                        <m:t>𝑐</m:t>
                      </m:r>
                      <m:r>
                        <a:rPr lang="en-US" b="0" i="1" smtClean="0">
                          <a:latin typeface="Cambria Math" panose="02040503050406030204" pitchFamily="18" charset="0"/>
                        </a:rPr>
                        <m:t>=2.2 </m:t>
                      </m:r>
                      <m:sSup>
                        <m:sSupPr>
                          <m:ctrlPr>
                            <a:rPr lang="en-US" b="0" i="1" smtClean="0">
                              <a:latin typeface="Cambria Math" panose="02040503050406030204" pitchFamily="18" charset="0"/>
                            </a:rPr>
                          </m:ctrlPr>
                        </m:sSupPr>
                        <m:e>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i="1">
                                          <a:latin typeface="Cambria Math" panose="02040503050406030204" pitchFamily="18" charset="0"/>
                                        </a:rPr>
                                        <m:t>𝐿</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𝐿𝑐𝑎</m:t>
                                      </m:r>
                                    </m:e>
                                  </m:d>
                                </m:num>
                                <m:den>
                                  <m:rad>
                                    <m:radPr>
                                      <m:degHide m:val="on"/>
                                      <m:ctrlPr>
                                        <a:rPr lang="en-US" i="1">
                                          <a:latin typeface="Cambria Math" panose="02040503050406030204" pitchFamily="18" charset="0"/>
                                        </a:rPr>
                                      </m:ctrlPr>
                                    </m:radPr>
                                    <m:deg/>
                                    <m:e>
                                      <m:r>
                                        <a:rPr lang="en-US" i="1">
                                          <a:latin typeface="Cambria Math" panose="02040503050406030204" pitchFamily="18" charset="0"/>
                                        </a:rPr>
                                        <m:t>𝑆</m:t>
                                      </m:r>
                                    </m:e>
                                  </m:rad>
                                </m:den>
                              </m:f>
                            </m:e>
                          </m:d>
                        </m:e>
                        <m:sup>
                          <m:r>
                            <a:rPr lang="en-US" b="0" i="1" smtClean="0">
                              <a:latin typeface="Cambria Math" panose="02040503050406030204" pitchFamily="18" charset="0"/>
                            </a:rPr>
                            <m:t>0.3</m:t>
                          </m:r>
                        </m:sup>
                      </m:sSup>
                    </m:oMath>
                  </m:oMathPara>
                </a14:m>
                <a:endParaRPr lang="en-US" dirty="0"/>
              </a:p>
            </p:txBody>
          </p:sp>
        </mc:Choice>
        <mc:Fallback xmlns="">
          <p:sp>
            <p:nvSpPr>
              <p:cNvPr id="141" name="TextBox 140">
                <a:extLst>
                  <a:ext uri="{FF2B5EF4-FFF2-40B4-BE49-F238E27FC236}">
                    <a16:creationId xmlns:a16="http://schemas.microsoft.com/office/drawing/2014/main" id="{6D3AD29D-ED60-4F8B-9B5F-AA4A4130FA80}"/>
                  </a:ext>
                </a:extLst>
              </p:cNvPr>
              <p:cNvSpPr txBox="1">
                <a:spLocks noRot="1" noChangeAspect="1" noMove="1" noResize="1" noEditPoints="1" noAdjustHandles="1" noChangeArrowheads="1" noChangeShapeType="1" noTextEdit="1"/>
              </p:cNvSpPr>
              <p:nvPr/>
            </p:nvSpPr>
            <p:spPr>
              <a:xfrm>
                <a:off x="1163421" y="2737723"/>
                <a:ext cx="2332498" cy="67095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2" name="Rectangle 141">
                <a:extLst>
                  <a:ext uri="{FF2B5EF4-FFF2-40B4-BE49-F238E27FC236}">
                    <a16:creationId xmlns:a16="http://schemas.microsoft.com/office/drawing/2014/main" id="{995467D9-A8A1-4E5C-A8C5-2C633E50B486}"/>
                  </a:ext>
                </a:extLst>
              </p:cNvPr>
              <p:cNvSpPr/>
              <p:nvPr/>
            </p:nvSpPr>
            <p:spPr>
              <a:xfrm>
                <a:off x="1163421" y="4613261"/>
                <a:ext cx="1644361" cy="514243"/>
              </a:xfrm>
              <a:prstGeom prst="rect">
                <a:avLst/>
              </a:prstGeom>
            </p:spPr>
            <p:txBody>
              <a:bodyPr wrap="none">
                <a:spAutoFit/>
              </a:bodyPr>
              <a:lstStyle/>
              <a:p>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𝑅</m:t>
                        </m:r>
                      </m:num>
                      <m:den>
                        <m:d>
                          <m:dPr>
                            <m:ctrlPr>
                              <a:rPr lang="en-US" i="1">
                                <a:latin typeface="Cambria Math" panose="02040503050406030204" pitchFamily="18" charset="0"/>
                              </a:rPr>
                            </m:ctrlPr>
                          </m:dPr>
                          <m:e>
                            <m:r>
                              <a:rPr lang="en-US" i="1">
                                <a:latin typeface="Cambria Math" panose="02040503050406030204" pitchFamily="18" charset="0"/>
                              </a:rPr>
                              <m:t>𝑇</m:t>
                            </m:r>
                            <m:r>
                              <a:rPr lang="en-US" i="1" baseline="-25000">
                                <a:latin typeface="Cambria Math" panose="02040503050406030204" pitchFamily="18" charset="0"/>
                              </a:rPr>
                              <m:t>𝑐</m:t>
                            </m:r>
                            <m:r>
                              <a:rPr lang="en-US" i="1">
                                <a:latin typeface="Cambria Math" panose="02040503050406030204" pitchFamily="18" charset="0"/>
                              </a:rPr>
                              <m:t>+</m:t>
                            </m:r>
                            <m:r>
                              <a:rPr lang="en-US" i="1">
                                <a:latin typeface="Cambria Math" panose="02040503050406030204" pitchFamily="18" charset="0"/>
                              </a:rPr>
                              <m:t>𝑅</m:t>
                            </m:r>
                          </m:e>
                        </m:d>
                      </m:den>
                    </m:f>
                  </m:oMath>
                </a14:m>
                <a:r>
                  <a:rPr lang="en-US" dirty="0"/>
                  <a:t> </a:t>
                </a:r>
                <a:r>
                  <a:rPr lang="en-US" i="1" dirty="0"/>
                  <a:t>= </a:t>
                </a:r>
                <a:r>
                  <a:rPr lang="en-US" sz="1500" i="1" dirty="0"/>
                  <a:t>Constant</a:t>
                </a:r>
              </a:p>
            </p:txBody>
          </p:sp>
        </mc:Choice>
        <mc:Fallback xmlns="">
          <p:sp>
            <p:nvSpPr>
              <p:cNvPr id="142" name="Rectangle 141">
                <a:extLst>
                  <a:ext uri="{FF2B5EF4-FFF2-40B4-BE49-F238E27FC236}">
                    <a16:creationId xmlns:a16="http://schemas.microsoft.com/office/drawing/2014/main" id="{995467D9-A8A1-4E5C-A8C5-2C633E50B486}"/>
                  </a:ext>
                </a:extLst>
              </p:cNvPr>
              <p:cNvSpPr>
                <a:spLocks noRot="1" noChangeAspect="1" noMove="1" noResize="1" noEditPoints="1" noAdjustHandles="1" noChangeArrowheads="1" noChangeShapeType="1" noTextEdit="1"/>
              </p:cNvSpPr>
              <p:nvPr/>
            </p:nvSpPr>
            <p:spPr>
              <a:xfrm>
                <a:off x="1163421" y="4613261"/>
                <a:ext cx="1644361" cy="514243"/>
              </a:xfrm>
              <a:prstGeom prst="rect">
                <a:avLst/>
              </a:prstGeom>
              <a:blipFill>
                <a:blip r:embed="rId4"/>
                <a:stretch>
                  <a:fillRect b="-2381"/>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BED7BCF5-AD40-43E4-B9C7-008B83D30EC2}"/>
              </a:ext>
            </a:extLst>
          </p:cNvPr>
          <p:cNvPicPr>
            <a:picLocks noChangeAspect="1"/>
          </p:cNvPicPr>
          <p:nvPr/>
        </p:nvPicPr>
        <p:blipFill>
          <a:blip r:embed="rId5"/>
          <a:stretch>
            <a:fillRect/>
          </a:stretch>
        </p:blipFill>
        <p:spPr>
          <a:xfrm>
            <a:off x="4555833" y="4588592"/>
            <a:ext cx="4278809" cy="1633363"/>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71523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314706" y="166458"/>
            <a:ext cx="8573262" cy="760134"/>
          </a:xfrm>
        </p:spPr>
        <p:txBody>
          <a:bodyPr anchor="b">
            <a:normAutofit/>
          </a:bodyPr>
          <a:lstStyle/>
          <a:p>
            <a:r>
              <a:rPr lang="en-US" sz="4050" i="1" dirty="0"/>
              <a:t>Initial Model Parameters - Baseflow</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327347" y="1131913"/>
            <a:ext cx="4329144" cy="5550862"/>
          </a:xfrm>
        </p:spPr>
        <p:txBody>
          <a:bodyPr>
            <a:noAutofit/>
          </a:bodyPr>
          <a:lstStyle/>
          <a:p>
            <a:pPr marL="0" indent="0">
              <a:lnSpc>
                <a:spcPct val="100000"/>
              </a:lnSpc>
              <a:spcBef>
                <a:spcPts val="0"/>
              </a:spcBef>
              <a:buNone/>
            </a:pPr>
            <a:r>
              <a:rPr lang="en-US" sz="2200" b="1" dirty="0"/>
              <a:t>Baseflow</a:t>
            </a:r>
            <a:r>
              <a:rPr lang="en-US" sz="2200" dirty="0"/>
              <a:t> Parameters Impact Hydrograph </a:t>
            </a:r>
            <a:r>
              <a:rPr lang="en-US" sz="2200" b="1" dirty="0"/>
              <a:t>Attenuation</a:t>
            </a:r>
            <a:r>
              <a:rPr lang="en-US" sz="2200" dirty="0"/>
              <a:t> &amp; </a:t>
            </a:r>
            <a:r>
              <a:rPr lang="en-US" sz="2200" b="1" dirty="0"/>
              <a:t>Recession </a:t>
            </a:r>
            <a:r>
              <a:rPr lang="en-US" sz="2200" dirty="0"/>
              <a:t>within </a:t>
            </a:r>
            <a:r>
              <a:rPr lang="en-US" sz="2200" dirty="0" err="1"/>
              <a:t>Subbasins</a:t>
            </a:r>
            <a:endParaRPr lang="en-US" sz="2200" dirty="0"/>
          </a:p>
          <a:p>
            <a:pPr marL="0" indent="0">
              <a:lnSpc>
                <a:spcPct val="100000"/>
              </a:lnSpc>
              <a:spcBef>
                <a:spcPts val="0"/>
              </a:spcBef>
              <a:buNone/>
            </a:pPr>
            <a:endParaRPr lang="en-US" sz="2200" b="1" dirty="0"/>
          </a:p>
          <a:p>
            <a:pPr marL="0" indent="0">
              <a:lnSpc>
                <a:spcPct val="100000"/>
              </a:lnSpc>
              <a:spcBef>
                <a:spcPts val="0"/>
              </a:spcBef>
              <a:buNone/>
            </a:pPr>
            <a:r>
              <a:rPr lang="en-US" sz="2000" dirty="0"/>
              <a:t>Common Baseflow Methods:</a:t>
            </a:r>
          </a:p>
          <a:p>
            <a:pPr>
              <a:lnSpc>
                <a:spcPct val="100000"/>
              </a:lnSpc>
              <a:spcBef>
                <a:spcPts val="0"/>
              </a:spcBef>
            </a:pPr>
            <a:r>
              <a:rPr lang="en-US" sz="1800" i="1" dirty="0"/>
              <a:t>Recession</a:t>
            </a:r>
            <a:r>
              <a:rPr lang="en-US" sz="1800" dirty="0"/>
              <a:t>:</a:t>
            </a:r>
          </a:p>
          <a:p>
            <a:pPr lvl="1">
              <a:lnSpc>
                <a:spcPct val="100000"/>
              </a:lnSpc>
              <a:spcBef>
                <a:spcPts val="0"/>
              </a:spcBef>
            </a:pPr>
            <a:r>
              <a:rPr lang="en-US" sz="1600" dirty="0"/>
              <a:t>Recession Constant</a:t>
            </a:r>
          </a:p>
          <a:p>
            <a:pPr lvl="2">
              <a:lnSpc>
                <a:spcPct val="100000"/>
              </a:lnSpc>
              <a:spcBef>
                <a:spcPts val="0"/>
              </a:spcBef>
            </a:pPr>
            <a:r>
              <a:rPr lang="en-US" sz="1400" dirty="0"/>
              <a:t>Baseflow recession slope</a:t>
            </a:r>
          </a:p>
          <a:p>
            <a:pPr lvl="2">
              <a:lnSpc>
                <a:spcPct val="100000"/>
              </a:lnSpc>
              <a:spcBef>
                <a:spcPts val="0"/>
              </a:spcBef>
            </a:pPr>
            <a:r>
              <a:rPr lang="en-US" sz="1400" dirty="0"/>
              <a:t>Typically 0.7 to 1</a:t>
            </a:r>
          </a:p>
          <a:p>
            <a:pPr lvl="2">
              <a:lnSpc>
                <a:spcPct val="100000"/>
              </a:lnSpc>
              <a:spcBef>
                <a:spcPts val="0"/>
              </a:spcBef>
            </a:pPr>
            <a:r>
              <a:rPr lang="en-US" sz="1400" dirty="0">
                <a:latin typeface="Calibri" panose="020F0502020204030204" pitchFamily="34" charset="0"/>
                <a:cs typeface="Calibri" panose="020F0502020204030204" pitchFamily="34" charset="0"/>
              </a:rPr>
              <a:t>↓ Value = ↑ Slope</a:t>
            </a:r>
          </a:p>
          <a:p>
            <a:pPr lvl="2">
              <a:lnSpc>
                <a:spcPct val="100000"/>
              </a:lnSpc>
              <a:spcBef>
                <a:spcPts val="0"/>
              </a:spcBef>
            </a:pPr>
            <a:r>
              <a:rPr lang="en-US" sz="1400" dirty="0">
                <a:latin typeface="Calibri" panose="020F0502020204030204" pitchFamily="34" charset="0"/>
                <a:cs typeface="Calibri" panose="020F0502020204030204" pitchFamily="34" charset="0"/>
              </a:rPr>
              <a:t>Start with 0.9, adjust in calibration</a:t>
            </a:r>
            <a:endParaRPr lang="en-US" sz="1400" dirty="0"/>
          </a:p>
          <a:p>
            <a:pPr lvl="1">
              <a:lnSpc>
                <a:spcPct val="100000"/>
              </a:lnSpc>
              <a:spcBef>
                <a:spcPts val="0"/>
              </a:spcBef>
            </a:pPr>
            <a:r>
              <a:rPr lang="en-US" sz="1600" dirty="0"/>
              <a:t>Ratio to Peak</a:t>
            </a:r>
          </a:p>
          <a:p>
            <a:pPr lvl="2">
              <a:lnSpc>
                <a:spcPct val="100000"/>
              </a:lnSpc>
              <a:spcBef>
                <a:spcPts val="0"/>
              </a:spcBef>
            </a:pPr>
            <a:r>
              <a:rPr lang="en-US" sz="1400" dirty="0"/>
              <a:t>Threshold at which BF recession begins</a:t>
            </a:r>
          </a:p>
          <a:p>
            <a:pPr lvl="2">
              <a:lnSpc>
                <a:spcPct val="100000"/>
              </a:lnSpc>
              <a:spcBef>
                <a:spcPts val="0"/>
              </a:spcBef>
            </a:pPr>
            <a:r>
              <a:rPr lang="en-US" sz="1400" dirty="0"/>
              <a:t>Start with 0.2, adjust in calibration </a:t>
            </a:r>
          </a:p>
          <a:p>
            <a:pPr>
              <a:lnSpc>
                <a:spcPct val="100000"/>
              </a:lnSpc>
              <a:spcBef>
                <a:spcPts val="0"/>
              </a:spcBef>
            </a:pPr>
            <a:endParaRPr lang="en-US" sz="1800" dirty="0"/>
          </a:p>
          <a:p>
            <a:pPr>
              <a:lnSpc>
                <a:spcPct val="100000"/>
              </a:lnSpc>
              <a:spcBef>
                <a:spcPts val="0"/>
              </a:spcBef>
            </a:pPr>
            <a:r>
              <a:rPr lang="en-US" sz="1800" i="1" dirty="0"/>
              <a:t>Linear Reservoir</a:t>
            </a:r>
            <a:r>
              <a:rPr lang="en-US" sz="1800" dirty="0"/>
              <a:t>:</a:t>
            </a:r>
          </a:p>
          <a:p>
            <a:pPr lvl="1">
              <a:lnSpc>
                <a:spcPct val="100000"/>
              </a:lnSpc>
              <a:spcBef>
                <a:spcPts val="0"/>
              </a:spcBef>
            </a:pPr>
            <a:r>
              <a:rPr lang="en-US" sz="1600" dirty="0"/>
              <a:t>Conserves Volume (No Loss)</a:t>
            </a:r>
          </a:p>
          <a:p>
            <a:pPr marL="0" indent="0" defTabSz="461963">
              <a:lnSpc>
                <a:spcPct val="100000"/>
              </a:lnSpc>
              <a:spcBef>
                <a:spcPts val="0"/>
              </a:spcBef>
              <a:buNone/>
            </a:pPr>
            <a:r>
              <a:rPr lang="en-US" sz="2000" i="1" dirty="0"/>
              <a:t>	</a:t>
            </a:r>
            <a:r>
              <a:rPr lang="en-US" sz="1600" i="1" dirty="0"/>
              <a:t>GW1 coefficient = 3 x T</a:t>
            </a:r>
            <a:r>
              <a:rPr lang="en-US" sz="1600" i="1" baseline="-25000" dirty="0"/>
              <a:t>c</a:t>
            </a:r>
          </a:p>
          <a:p>
            <a:pPr marL="0" indent="0">
              <a:lnSpc>
                <a:spcPct val="100000"/>
              </a:lnSpc>
              <a:spcBef>
                <a:spcPts val="0"/>
              </a:spcBef>
              <a:buNone/>
              <a:tabLst>
                <a:tab pos="400050" algn="l"/>
              </a:tabLst>
            </a:pPr>
            <a:r>
              <a:rPr lang="en-US" sz="1600" i="1" dirty="0"/>
              <a:t>	 GW2 coefficient = 10 x T</a:t>
            </a:r>
            <a:r>
              <a:rPr lang="en-US" sz="1600" i="1" baseline="-25000" dirty="0"/>
              <a:t>c</a:t>
            </a:r>
          </a:p>
          <a:p>
            <a:pPr marL="0" indent="0">
              <a:lnSpc>
                <a:spcPct val="100000"/>
              </a:lnSpc>
              <a:spcBef>
                <a:spcPts val="0"/>
              </a:spcBef>
              <a:buNone/>
              <a:tabLst>
                <a:tab pos="400050" algn="l"/>
              </a:tabLst>
            </a:pPr>
            <a:r>
              <a:rPr lang="en-US" sz="1600" dirty="0"/>
              <a:t>	  </a:t>
            </a:r>
            <a:r>
              <a:rPr lang="en-US" sz="1400" i="1" dirty="0"/>
              <a:t>T</a:t>
            </a:r>
            <a:r>
              <a:rPr lang="en-US" sz="1400" i="1" baseline="-25000" dirty="0"/>
              <a:t>c</a:t>
            </a:r>
            <a:r>
              <a:rPr lang="en-US" sz="1400" dirty="0"/>
              <a:t> = Time of Concentration</a:t>
            </a:r>
          </a:p>
          <a:p>
            <a:pPr marL="0" indent="0">
              <a:lnSpc>
                <a:spcPct val="100000"/>
              </a:lnSpc>
              <a:spcBef>
                <a:spcPts val="0"/>
              </a:spcBef>
              <a:buNone/>
              <a:tabLst>
                <a:tab pos="400050" algn="l"/>
              </a:tabLst>
            </a:pPr>
            <a:endParaRPr lang="en-US" sz="2200" b="1" dirty="0"/>
          </a:p>
          <a:p>
            <a:pPr marL="0" indent="0">
              <a:lnSpc>
                <a:spcPct val="100000"/>
              </a:lnSpc>
              <a:spcBef>
                <a:spcPts val="0"/>
              </a:spcBef>
              <a:buNone/>
            </a:pPr>
            <a:endParaRPr lang="en-US" sz="2200" b="1" dirty="0"/>
          </a:p>
          <a:p>
            <a:pPr marL="0" indent="0">
              <a:lnSpc>
                <a:spcPct val="100000"/>
              </a:lnSpc>
              <a:spcBef>
                <a:spcPts val="0"/>
              </a:spcBef>
              <a:buNone/>
            </a:pPr>
            <a:endParaRPr lang="en-US" sz="2200" b="1" dirty="0"/>
          </a:p>
          <a:p>
            <a:pPr marL="0" indent="0">
              <a:lnSpc>
                <a:spcPct val="100000"/>
              </a:lnSpc>
              <a:spcBef>
                <a:spcPts val="0"/>
              </a:spcBef>
              <a:buNone/>
            </a:pPr>
            <a:endParaRPr lang="en-US" sz="1900" dirty="0"/>
          </a:p>
          <a:p>
            <a:pPr marL="0" indent="0">
              <a:lnSpc>
                <a:spcPct val="100000"/>
              </a:lnSpc>
              <a:spcBef>
                <a:spcPts val="0"/>
              </a:spcBef>
              <a:buNone/>
            </a:pPr>
            <a:r>
              <a:rPr lang="en-US" sz="2200" dirty="0"/>
              <a:t>	</a:t>
            </a:r>
          </a:p>
          <a:p>
            <a:pPr marL="0" indent="0">
              <a:lnSpc>
                <a:spcPct val="100000"/>
              </a:lnSpc>
              <a:spcBef>
                <a:spcPts val="0"/>
              </a:spcBef>
              <a:buNone/>
            </a:pPr>
            <a:endParaRPr lang="en-US" sz="1200" dirty="0"/>
          </a:p>
          <a:p>
            <a:pPr marL="0" indent="0">
              <a:lnSpc>
                <a:spcPct val="100000"/>
              </a:lnSpc>
              <a:spcBef>
                <a:spcPts val="0"/>
              </a:spcBef>
              <a:buNone/>
            </a:pPr>
            <a:endParaRPr lang="en-US" sz="2200" dirty="0"/>
          </a:p>
          <a:p>
            <a:pPr marL="0" indent="0">
              <a:lnSpc>
                <a:spcPct val="100000"/>
              </a:lnSpc>
              <a:spcBef>
                <a:spcPts val="0"/>
              </a:spcBef>
              <a:buNone/>
            </a:pPr>
            <a:endParaRPr lang="en-US" sz="1700" dirty="0"/>
          </a:p>
          <a:p>
            <a:pPr lvl="1">
              <a:lnSpc>
                <a:spcPct val="100000"/>
              </a:lnSpc>
              <a:spcBef>
                <a:spcPts val="0"/>
              </a:spcBef>
            </a:pPr>
            <a:endParaRPr lang="en-US" sz="1700" dirty="0"/>
          </a:p>
        </p:txBody>
      </p:sp>
      <p:grpSp>
        <p:nvGrpSpPr>
          <p:cNvPr id="8202" name="Group 8201">
            <a:extLst>
              <a:ext uri="{FF2B5EF4-FFF2-40B4-BE49-F238E27FC236}">
                <a16:creationId xmlns:a16="http://schemas.microsoft.com/office/drawing/2014/main" id="{C6F69BB3-C8EB-42E8-BB80-F7ED25F8C261}"/>
              </a:ext>
            </a:extLst>
          </p:cNvPr>
          <p:cNvGrpSpPr/>
          <p:nvPr/>
        </p:nvGrpSpPr>
        <p:grpSpPr>
          <a:xfrm>
            <a:off x="4771336" y="4143269"/>
            <a:ext cx="3916428" cy="2521705"/>
            <a:chOff x="4971539" y="4225286"/>
            <a:chExt cx="3916428" cy="2521705"/>
          </a:xfrm>
        </p:grpSpPr>
        <p:grpSp>
          <p:nvGrpSpPr>
            <p:cNvPr id="8201" name="Group 8200">
              <a:extLst>
                <a:ext uri="{FF2B5EF4-FFF2-40B4-BE49-F238E27FC236}">
                  <a16:creationId xmlns:a16="http://schemas.microsoft.com/office/drawing/2014/main" id="{7FB90DB8-FA87-4512-9D6B-4438EF4AB90A}"/>
                </a:ext>
              </a:extLst>
            </p:cNvPr>
            <p:cNvGrpSpPr/>
            <p:nvPr/>
          </p:nvGrpSpPr>
          <p:grpSpPr>
            <a:xfrm>
              <a:off x="4971539" y="4225286"/>
              <a:ext cx="3916428" cy="2521705"/>
              <a:chOff x="4971539" y="4225286"/>
              <a:chExt cx="3916428" cy="2521705"/>
            </a:xfrm>
          </p:grpSpPr>
          <p:pic>
            <p:nvPicPr>
              <p:cNvPr id="141" name="Picture 2">
                <a:extLst>
                  <a:ext uri="{FF2B5EF4-FFF2-40B4-BE49-F238E27FC236}">
                    <a16:creationId xmlns:a16="http://schemas.microsoft.com/office/drawing/2014/main" id="{A70EB09C-0EDE-4479-A8C7-5A0CF3FFCE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624"/>
              <a:stretch/>
            </p:blipFill>
            <p:spPr bwMode="auto">
              <a:xfrm>
                <a:off x="5158740" y="4225286"/>
                <a:ext cx="3729227" cy="2521705"/>
              </a:xfrm>
              <a:prstGeom prst="rect">
                <a:avLst/>
              </a:prstGeom>
              <a:noFill/>
              <a:extLst>
                <a:ext uri="{909E8E84-426E-40DD-AFC4-6F175D3DCCD1}">
                  <a14:hiddenFill xmlns:a14="http://schemas.microsoft.com/office/drawing/2010/main">
                    <a:solidFill>
                      <a:srgbClr val="FFFFFF"/>
                    </a:solidFill>
                  </a14:hiddenFill>
                </a:ext>
              </a:extLst>
            </p:spPr>
          </p:pic>
          <p:sp>
            <p:nvSpPr>
              <p:cNvPr id="143" name="TextBox 142">
                <a:extLst>
                  <a:ext uri="{FF2B5EF4-FFF2-40B4-BE49-F238E27FC236}">
                    <a16:creationId xmlns:a16="http://schemas.microsoft.com/office/drawing/2014/main" id="{A8866587-8715-477E-9299-2990D0617379}"/>
                  </a:ext>
                </a:extLst>
              </p:cNvPr>
              <p:cNvSpPr txBox="1"/>
              <p:nvPr/>
            </p:nvSpPr>
            <p:spPr>
              <a:xfrm rot="16200000">
                <a:off x="4673806" y="5223984"/>
                <a:ext cx="788681" cy="193215"/>
              </a:xfrm>
              <a:prstGeom prst="rect">
                <a:avLst/>
              </a:prstGeom>
              <a:noFill/>
            </p:spPr>
            <p:txBody>
              <a:bodyPr wrap="square" rtlCol="0">
                <a:spAutoFit/>
              </a:bodyPr>
              <a:lstStyle/>
              <a:p>
                <a:pPr algn="ctr"/>
                <a:r>
                  <a:rPr lang="en-US" sz="1125" i="1" dirty="0"/>
                  <a:t>Flow</a:t>
                </a:r>
              </a:p>
            </p:txBody>
          </p:sp>
        </p:grpSp>
        <p:sp>
          <p:nvSpPr>
            <p:cNvPr id="142" name="Oval 141">
              <a:extLst>
                <a:ext uri="{FF2B5EF4-FFF2-40B4-BE49-F238E27FC236}">
                  <a16:creationId xmlns:a16="http://schemas.microsoft.com/office/drawing/2014/main" id="{44AD58C2-EB58-4FD3-8E63-2712F71C0AFC}"/>
                </a:ext>
              </a:extLst>
            </p:cNvPr>
            <p:cNvSpPr/>
            <p:nvPr/>
          </p:nvSpPr>
          <p:spPr>
            <a:xfrm>
              <a:off x="7291912" y="5821220"/>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EC56BD7E-80DC-4C69-8402-0E065E9831FC}"/>
              </a:ext>
            </a:extLst>
          </p:cNvPr>
          <p:cNvGrpSpPr/>
          <p:nvPr/>
        </p:nvGrpSpPr>
        <p:grpSpPr>
          <a:xfrm>
            <a:off x="4670032" y="1127665"/>
            <a:ext cx="3803593" cy="2779679"/>
            <a:chOff x="4670032" y="1127665"/>
            <a:chExt cx="3803593" cy="2779679"/>
          </a:xfrm>
        </p:grpSpPr>
        <p:cxnSp>
          <p:nvCxnSpPr>
            <p:cNvPr id="66" name="Straight Connector 65">
              <a:extLst>
                <a:ext uri="{FF2B5EF4-FFF2-40B4-BE49-F238E27FC236}">
                  <a16:creationId xmlns:a16="http://schemas.microsoft.com/office/drawing/2014/main" id="{E4EB039A-DC80-4A85-9552-AFA7BF877D4C}"/>
                </a:ext>
              </a:extLst>
            </p:cNvPr>
            <p:cNvCxnSpPr>
              <a:cxnSpLocks/>
            </p:cNvCxnSpPr>
            <p:nvPr/>
          </p:nvCxnSpPr>
          <p:spPr>
            <a:xfrm>
              <a:off x="6954779" y="2674730"/>
              <a:ext cx="45720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656C435-31B6-4DB2-99D8-E1316F63869D}"/>
                </a:ext>
              </a:extLst>
            </p:cNvPr>
            <p:cNvCxnSpPr>
              <a:cxnSpLocks/>
            </p:cNvCxnSpPr>
            <p:nvPr/>
          </p:nvCxnSpPr>
          <p:spPr>
            <a:xfrm>
              <a:off x="7008839" y="3468510"/>
              <a:ext cx="68580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8D0BD77-EBC7-4BB1-BF2A-236D473CD616}"/>
                </a:ext>
              </a:extLst>
            </p:cNvPr>
            <p:cNvCxnSpPr>
              <a:cxnSpLocks/>
            </p:cNvCxnSpPr>
            <p:nvPr/>
          </p:nvCxnSpPr>
          <p:spPr>
            <a:xfrm>
              <a:off x="5033816" y="2655577"/>
              <a:ext cx="45720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BD361D87-64AB-47E3-A205-347536E519BC}"/>
                </a:ext>
              </a:extLst>
            </p:cNvPr>
            <p:cNvCxnSpPr>
              <a:cxnSpLocks/>
            </p:cNvCxnSpPr>
            <p:nvPr/>
          </p:nvCxnSpPr>
          <p:spPr>
            <a:xfrm>
              <a:off x="5014600" y="3151310"/>
              <a:ext cx="594360" cy="1838"/>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8200" name="Group 8199">
              <a:extLst>
                <a:ext uri="{FF2B5EF4-FFF2-40B4-BE49-F238E27FC236}">
                  <a16:creationId xmlns:a16="http://schemas.microsoft.com/office/drawing/2014/main" id="{CE424C48-F215-47FC-9F9D-2BE23CFF113B}"/>
                </a:ext>
              </a:extLst>
            </p:cNvPr>
            <p:cNvGrpSpPr/>
            <p:nvPr/>
          </p:nvGrpSpPr>
          <p:grpSpPr>
            <a:xfrm>
              <a:off x="4670032" y="1127665"/>
              <a:ext cx="3803593" cy="2779679"/>
              <a:chOff x="4370312" y="1263215"/>
              <a:chExt cx="3803593" cy="2779679"/>
            </a:xfrm>
          </p:grpSpPr>
          <p:grpSp>
            <p:nvGrpSpPr>
              <p:cNvPr id="120" name="Group 119">
                <a:extLst>
                  <a:ext uri="{FF2B5EF4-FFF2-40B4-BE49-F238E27FC236}">
                    <a16:creationId xmlns:a16="http://schemas.microsoft.com/office/drawing/2014/main" id="{00AACC8A-3E35-42C0-9025-52B2C7F61365}"/>
                  </a:ext>
                </a:extLst>
              </p:cNvPr>
              <p:cNvGrpSpPr/>
              <p:nvPr/>
            </p:nvGrpSpPr>
            <p:grpSpPr>
              <a:xfrm>
                <a:off x="4370312" y="2708335"/>
                <a:ext cx="3803593" cy="1334559"/>
                <a:chOff x="4030339" y="2340199"/>
                <a:chExt cx="3803593" cy="1334559"/>
              </a:xfrm>
            </p:grpSpPr>
            <p:sp>
              <p:nvSpPr>
                <p:cNvPr id="109" name="Freeform 49">
                  <a:extLst>
                    <a:ext uri="{FF2B5EF4-FFF2-40B4-BE49-F238E27FC236}">
                      <a16:creationId xmlns:a16="http://schemas.microsoft.com/office/drawing/2014/main" id="{00D310E9-3F62-4797-BE5A-A5AE032D5128}"/>
                    </a:ext>
                  </a:extLst>
                </p:cNvPr>
                <p:cNvSpPr/>
                <p:nvPr/>
              </p:nvSpPr>
              <p:spPr>
                <a:xfrm>
                  <a:off x="4399007" y="2430941"/>
                  <a:ext cx="1370251" cy="99288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827269"/>
                    <a:gd name="connsiteY0" fmla="*/ 2534810 h 2534810"/>
                    <a:gd name="connsiteX1" fmla="*/ 1153997 w 7827269"/>
                    <a:gd name="connsiteY1" fmla="*/ 1668200 h 2534810"/>
                    <a:gd name="connsiteX2" fmla="*/ 2523559 w 7827269"/>
                    <a:gd name="connsiteY2" fmla="*/ 2703 h 2534810"/>
                    <a:gd name="connsiteX3" fmla="*/ 3571586 w 7827269"/>
                    <a:gd name="connsiteY3" fmla="*/ 1297420 h 2534810"/>
                    <a:gd name="connsiteX4" fmla="*/ 7827269 w 7827269"/>
                    <a:gd name="connsiteY4" fmla="*/ 1602893 h 2534810"/>
                    <a:gd name="connsiteX0" fmla="*/ 0 w 7827269"/>
                    <a:gd name="connsiteY0" fmla="*/ 2533973 h 2533973"/>
                    <a:gd name="connsiteX1" fmla="*/ 1153997 w 7827269"/>
                    <a:gd name="connsiteY1" fmla="*/ 1667363 h 2533973"/>
                    <a:gd name="connsiteX2" fmla="*/ 2523559 w 7827269"/>
                    <a:gd name="connsiteY2" fmla="*/ 1866 h 2533973"/>
                    <a:gd name="connsiteX3" fmla="*/ 3676052 w 7827269"/>
                    <a:gd name="connsiteY3" fmla="*/ 1353602 h 2533973"/>
                    <a:gd name="connsiteX4" fmla="*/ 7827269 w 7827269"/>
                    <a:gd name="connsiteY4" fmla="*/ 1602056 h 2533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27269" h="2533973">
                      <a:moveTo>
                        <a:pt x="0" y="2533973"/>
                      </a:moveTo>
                      <a:cubicBezTo>
                        <a:pt x="400812" y="2438722"/>
                        <a:pt x="733404" y="2089381"/>
                        <a:pt x="1153997" y="1667363"/>
                      </a:cubicBezTo>
                      <a:cubicBezTo>
                        <a:pt x="1574590" y="1245345"/>
                        <a:pt x="2103217" y="54159"/>
                        <a:pt x="2523559" y="1866"/>
                      </a:cubicBezTo>
                      <a:cubicBezTo>
                        <a:pt x="2943901" y="-50427"/>
                        <a:pt x="3370588" y="1011680"/>
                        <a:pt x="3676052" y="1353602"/>
                      </a:cubicBezTo>
                      <a:lnTo>
                        <a:pt x="7827269" y="1602056"/>
                      </a:ln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10" name="Straight Connector 109">
                  <a:extLst>
                    <a:ext uri="{FF2B5EF4-FFF2-40B4-BE49-F238E27FC236}">
                      <a16:creationId xmlns:a16="http://schemas.microsoft.com/office/drawing/2014/main" id="{22E7C92C-9DD3-48B7-B42F-864070C1EF98}"/>
                    </a:ext>
                  </a:extLst>
                </p:cNvPr>
                <p:cNvCxnSpPr>
                  <a:cxnSpLocks/>
                </p:cNvCxnSpPr>
                <p:nvPr/>
              </p:nvCxnSpPr>
              <p:spPr>
                <a:xfrm flipH="1">
                  <a:off x="4385200" y="2340199"/>
                  <a:ext cx="13807" cy="1097166"/>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11" name="Freeform 51">
                  <a:extLst>
                    <a:ext uri="{FF2B5EF4-FFF2-40B4-BE49-F238E27FC236}">
                      <a16:creationId xmlns:a16="http://schemas.microsoft.com/office/drawing/2014/main" id="{54ECE2FA-8505-4EA1-BDAB-5A0EDE054430}"/>
                    </a:ext>
                  </a:extLst>
                </p:cNvPr>
                <p:cNvSpPr/>
                <p:nvPr/>
              </p:nvSpPr>
              <p:spPr>
                <a:xfrm>
                  <a:off x="4383533" y="2430941"/>
                  <a:ext cx="883277" cy="1014811"/>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50482 h 2550482"/>
                    <a:gd name="connsiteX1" fmla="*/ 567879 w 4225479"/>
                    <a:gd name="connsiteY1" fmla="*/ 2134845 h 2550482"/>
                    <a:gd name="connsiteX2" fmla="*/ 2064170 w 4225479"/>
                    <a:gd name="connsiteY2" fmla="*/ 4709 h 2550482"/>
                    <a:gd name="connsiteX3" fmla="*/ 3252828 w 4225479"/>
                    <a:gd name="connsiteY3" fmla="*/ 1588912 h 2550482"/>
                    <a:gd name="connsiteX4" fmla="*/ 4225479 w 4225479"/>
                    <a:gd name="connsiteY4" fmla="*/ 2540090 h 2550482"/>
                    <a:gd name="connsiteX0" fmla="*/ 0 w 4225479"/>
                    <a:gd name="connsiteY0" fmla="*/ 2545774 h 2545774"/>
                    <a:gd name="connsiteX1" fmla="*/ 1078221 w 4225479"/>
                    <a:gd name="connsiteY1" fmla="*/ 1585815 h 2545774"/>
                    <a:gd name="connsiteX2" fmla="*/ 2064170 w 4225479"/>
                    <a:gd name="connsiteY2" fmla="*/ 1 h 2545774"/>
                    <a:gd name="connsiteX3" fmla="*/ 3252828 w 4225479"/>
                    <a:gd name="connsiteY3" fmla="*/ 1584204 h 2545774"/>
                    <a:gd name="connsiteX4" fmla="*/ 4225479 w 4225479"/>
                    <a:gd name="connsiteY4" fmla="*/ 2535382 h 2545774"/>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36997">
                      <a:moveTo>
                        <a:pt x="0" y="2536997"/>
                      </a:moveTo>
                      <a:cubicBezTo>
                        <a:pt x="425113" y="2333822"/>
                        <a:pt x="709890" y="1999871"/>
                        <a:pt x="1078221" y="1577038"/>
                      </a:cubicBezTo>
                      <a:cubicBezTo>
                        <a:pt x="1446552" y="1154206"/>
                        <a:pt x="1847550" y="270"/>
                        <a:pt x="2209984" y="2"/>
                      </a:cubicBezTo>
                      <a:cubicBezTo>
                        <a:pt x="2572418" y="-266"/>
                        <a:pt x="2892610" y="1152864"/>
                        <a:pt x="3252828" y="1575427"/>
                      </a:cubicBezTo>
                      <a:cubicBezTo>
                        <a:pt x="3613046" y="1997990"/>
                        <a:pt x="4047968" y="2486773"/>
                        <a:pt x="4225479" y="252660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12" name="Straight Connector 111">
                  <a:extLst>
                    <a:ext uri="{FF2B5EF4-FFF2-40B4-BE49-F238E27FC236}">
                      <a16:creationId xmlns:a16="http://schemas.microsoft.com/office/drawing/2014/main" id="{43674129-84E8-409D-85BC-14ED80662B4D}"/>
                    </a:ext>
                  </a:extLst>
                </p:cNvPr>
                <p:cNvCxnSpPr>
                  <a:cxnSpLocks/>
                  <a:stCxn id="109" idx="2"/>
                </p:cNvCxnSpPr>
                <p:nvPr/>
              </p:nvCxnSpPr>
              <p:spPr>
                <a:xfrm flipH="1">
                  <a:off x="4840110" y="2431672"/>
                  <a:ext cx="674" cy="980221"/>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3BDEDDD1-A368-4F3C-A66B-3C7A830C23BB}"/>
                    </a:ext>
                  </a:extLst>
                </p:cNvPr>
                <p:cNvCxnSpPr>
                  <a:cxnSpLocks/>
                </p:cNvCxnSpPr>
                <p:nvPr/>
              </p:nvCxnSpPr>
              <p:spPr>
                <a:xfrm flipH="1">
                  <a:off x="5084132" y="2673308"/>
                  <a:ext cx="137319" cy="221954"/>
                </a:xfrm>
                <a:prstGeom prst="straightConnector1">
                  <a:avLst/>
                </a:prstGeom>
                <a:ln w="19050">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C49E1953-3C4F-4C4D-8909-E22688E1A1CA}"/>
                    </a:ext>
                  </a:extLst>
                </p:cNvPr>
                <p:cNvSpPr txBox="1"/>
                <p:nvPr/>
              </p:nvSpPr>
              <p:spPr>
                <a:xfrm>
                  <a:off x="4915402" y="3433817"/>
                  <a:ext cx="497051" cy="240941"/>
                </a:xfrm>
                <a:prstGeom prst="rect">
                  <a:avLst/>
                </a:prstGeom>
                <a:noFill/>
              </p:spPr>
              <p:txBody>
                <a:bodyPr wrap="square" rtlCol="0">
                  <a:spAutoFit/>
                </a:bodyPr>
                <a:lstStyle/>
                <a:p>
                  <a:pPr algn="ctr"/>
                  <a:r>
                    <a:rPr lang="en-US" sz="1125" i="1" dirty="0"/>
                    <a:t>Time</a:t>
                  </a:r>
                </a:p>
              </p:txBody>
            </p:sp>
            <p:sp>
              <p:nvSpPr>
                <p:cNvPr id="115" name="TextBox 114">
                  <a:extLst>
                    <a:ext uri="{FF2B5EF4-FFF2-40B4-BE49-F238E27FC236}">
                      <a16:creationId xmlns:a16="http://schemas.microsoft.com/office/drawing/2014/main" id="{229E625C-4451-441C-9E9A-546549705C32}"/>
                    </a:ext>
                  </a:extLst>
                </p:cNvPr>
                <p:cNvSpPr txBox="1"/>
                <p:nvPr/>
              </p:nvSpPr>
              <p:spPr>
                <a:xfrm rot="16200000">
                  <a:off x="3732606" y="2807238"/>
                  <a:ext cx="788681" cy="193215"/>
                </a:xfrm>
                <a:prstGeom prst="rect">
                  <a:avLst/>
                </a:prstGeom>
                <a:noFill/>
              </p:spPr>
              <p:txBody>
                <a:bodyPr wrap="square" rtlCol="0">
                  <a:spAutoFit/>
                </a:bodyPr>
                <a:lstStyle/>
                <a:p>
                  <a:pPr algn="ctr"/>
                  <a:r>
                    <a:rPr lang="en-US" sz="1125" i="1" dirty="0"/>
                    <a:t>Flow</a:t>
                  </a:r>
                </a:p>
              </p:txBody>
            </p:sp>
            <p:cxnSp>
              <p:nvCxnSpPr>
                <p:cNvPr id="116" name="Straight Connector 115">
                  <a:extLst>
                    <a:ext uri="{FF2B5EF4-FFF2-40B4-BE49-F238E27FC236}">
                      <a16:creationId xmlns:a16="http://schemas.microsoft.com/office/drawing/2014/main" id="{A6EFAE30-6949-4E3E-B0CF-665E4B839CE9}"/>
                    </a:ext>
                  </a:extLst>
                </p:cNvPr>
                <p:cNvCxnSpPr/>
                <p:nvPr/>
              </p:nvCxnSpPr>
              <p:spPr>
                <a:xfrm rot="5400000">
                  <a:off x="5129029" y="2689987"/>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17" name="TextBox 116">
                  <a:extLst>
                    <a:ext uri="{FF2B5EF4-FFF2-40B4-BE49-F238E27FC236}">
                      <a16:creationId xmlns:a16="http://schemas.microsoft.com/office/drawing/2014/main" id="{20B75484-EF74-42E9-BAF0-64FDE873B1C6}"/>
                    </a:ext>
                  </a:extLst>
                </p:cNvPr>
                <p:cNvSpPr txBox="1"/>
                <p:nvPr/>
              </p:nvSpPr>
              <p:spPr>
                <a:xfrm>
                  <a:off x="5062447" y="2473795"/>
                  <a:ext cx="697834" cy="276999"/>
                </a:xfrm>
                <a:prstGeom prst="rect">
                  <a:avLst/>
                </a:prstGeom>
                <a:noFill/>
              </p:spPr>
              <p:txBody>
                <a:bodyPr wrap="square" rtlCol="0">
                  <a:spAutoFit/>
                </a:bodyPr>
                <a:lstStyle/>
                <a:p>
                  <a:r>
                    <a:rPr lang="en-US" sz="1200" i="1" dirty="0">
                      <a:solidFill>
                        <a:srgbClr val="C00000"/>
                      </a:solidFill>
                    </a:rPr>
                    <a:t>RTP=0.5</a:t>
                  </a:r>
                </a:p>
              </p:txBody>
            </p:sp>
            <p:sp>
              <p:nvSpPr>
                <p:cNvPr id="118" name="Oval 117">
                  <a:extLst>
                    <a:ext uri="{FF2B5EF4-FFF2-40B4-BE49-F238E27FC236}">
                      <a16:creationId xmlns:a16="http://schemas.microsoft.com/office/drawing/2014/main" id="{407562A5-EECA-4E7A-B21C-EA95EA9B5C34}"/>
                    </a:ext>
                  </a:extLst>
                </p:cNvPr>
                <p:cNvSpPr/>
                <p:nvPr/>
              </p:nvSpPr>
              <p:spPr>
                <a:xfrm>
                  <a:off x="4987622" y="2873951"/>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Freeform 49">
                  <a:extLst>
                    <a:ext uri="{FF2B5EF4-FFF2-40B4-BE49-F238E27FC236}">
                      <a16:creationId xmlns:a16="http://schemas.microsoft.com/office/drawing/2014/main" id="{C2EC2EEC-D3F2-4662-9720-CA27CD24F74A}"/>
                    </a:ext>
                  </a:extLst>
                </p:cNvPr>
                <p:cNvSpPr/>
                <p:nvPr/>
              </p:nvSpPr>
              <p:spPr>
                <a:xfrm>
                  <a:off x="6352111" y="2430941"/>
                  <a:ext cx="1376347" cy="992890"/>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827269"/>
                    <a:gd name="connsiteY0" fmla="*/ 2534810 h 2534810"/>
                    <a:gd name="connsiteX1" fmla="*/ 1153997 w 7827269"/>
                    <a:gd name="connsiteY1" fmla="*/ 1668200 h 2534810"/>
                    <a:gd name="connsiteX2" fmla="*/ 2523559 w 7827269"/>
                    <a:gd name="connsiteY2" fmla="*/ 2703 h 2534810"/>
                    <a:gd name="connsiteX3" fmla="*/ 3571586 w 7827269"/>
                    <a:gd name="connsiteY3" fmla="*/ 1297420 h 2534810"/>
                    <a:gd name="connsiteX4" fmla="*/ 7827269 w 7827269"/>
                    <a:gd name="connsiteY4" fmla="*/ 1602893 h 2534810"/>
                    <a:gd name="connsiteX0" fmla="*/ 0 w 7827269"/>
                    <a:gd name="connsiteY0" fmla="*/ 2533973 h 2533973"/>
                    <a:gd name="connsiteX1" fmla="*/ 1153997 w 7827269"/>
                    <a:gd name="connsiteY1" fmla="*/ 1667363 h 2533973"/>
                    <a:gd name="connsiteX2" fmla="*/ 2523559 w 7827269"/>
                    <a:gd name="connsiteY2" fmla="*/ 1866 h 2533973"/>
                    <a:gd name="connsiteX3" fmla="*/ 3676052 w 7827269"/>
                    <a:gd name="connsiteY3" fmla="*/ 1353602 h 2533973"/>
                    <a:gd name="connsiteX4" fmla="*/ 7827269 w 7827269"/>
                    <a:gd name="connsiteY4" fmla="*/ 1602056 h 2533973"/>
                    <a:gd name="connsiteX0" fmla="*/ 0 w 7827269"/>
                    <a:gd name="connsiteY0" fmla="*/ 2533171 h 2533171"/>
                    <a:gd name="connsiteX1" fmla="*/ 1153997 w 7827269"/>
                    <a:gd name="connsiteY1" fmla="*/ 1666561 h 2533171"/>
                    <a:gd name="connsiteX2" fmla="*/ 2523559 w 7827269"/>
                    <a:gd name="connsiteY2" fmla="*/ 1064 h 2533171"/>
                    <a:gd name="connsiteX3" fmla="*/ 3710874 w 7827269"/>
                    <a:gd name="connsiteY3" fmla="*/ 1424075 h 2533171"/>
                    <a:gd name="connsiteX4" fmla="*/ 7827269 w 7827269"/>
                    <a:gd name="connsiteY4" fmla="*/ 1601254 h 2533171"/>
                    <a:gd name="connsiteX0" fmla="*/ 0 w 7827269"/>
                    <a:gd name="connsiteY0" fmla="*/ 2533171 h 2533171"/>
                    <a:gd name="connsiteX1" fmla="*/ 1153997 w 7827269"/>
                    <a:gd name="connsiteY1" fmla="*/ 1666561 h 2533171"/>
                    <a:gd name="connsiteX2" fmla="*/ 2523559 w 7827269"/>
                    <a:gd name="connsiteY2" fmla="*/ 1064 h 2533171"/>
                    <a:gd name="connsiteX3" fmla="*/ 3676052 w 7827269"/>
                    <a:gd name="connsiteY3" fmla="*/ 1424075 h 2533171"/>
                    <a:gd name="connsiteX4" fmla="*/ 7827269 w 7827269"/>
                    <a:gd name="connsiteY4" fmla="*/ 1601254 h 2533171"/>
                    <a:gd name="connsiteX0" fmla="*/ 0 w 7827269"/>
                    <a:gd name="connsiteY0" fmla="*/ 2533099 h 2533099"/>
                    <a:gd name="connsiteX1" fmla="*/ 1153997 w 7827269"/>
                    <a:gd name="connsiteY1" fmla="*/ 1666489 h 2533099"/>
                    <a:gd name="connsiteX2" fmla="*/ 2523559 w 7827269"/>
                    <a:gd name="connsiteY2" fmla="*/ 992 h 2533099"/>
                    <a:gd name="connsiteX3" fmla="*/ 3676052 w 7827269"/>
                    <a:gd name="connsiteY3" fmla="*/ 1424003 h 2533099"/>
                    <a:gd name="connsiteX4" fmla="*/ 5745197 w 7827269"/>
                    <a:gd name="connsiteY4" fmla="*/ 1540213 h 2533099"/>
                    <a:gd name="connsiteX5" fmla="*/ 7827269 w 7827269"/>
                    <a:gd name="connsiteY5" fmla="*/ 1601182 h 2533099"/>
                    <a:gd name="connsiteX0" fmla="*/ 0 w 7827269"/>
                    <a:gd name="connsiteY0" fmla="*/ 2533099 h 2533099"/>
                    <a:gd name="connsiteX1" fmla="*/ 1153997 w 7827269"/>
                    <a:gd name="connsiteY1" fmla="*/ 1666489 h 2533099"/>
                    <a:gd name="connsiteX2" fmla="*/ 2523559 w 7827269"/>
                    <a:gd name="connsiteY2" fmla="*/ 992 h 2533099"/>
                    <a:gd name="connsiteX3" fmla="*/ 3676052 w 7827269"/>
                    <a:gd name="connsiteY3" fmla="*/ 1424003 h 2533099"/>
                    <a:gd name="connsiteX4" fmla="*/ 4352313 w 7827269"/>
                    <a:gd name="connsiteY4" fmla="*/ 2167430 h 2533099"/>
                    <a:gd name="connsiteX5" fmla="*/ 7827269 w 7827269"/>
                    <a:gd name="connsiteY5" fmla="*/ 1601182 h 2533099"/>
                    <a:gd name="connsiteX0" fmla="*/ 0 w 7757625"/>
                    <a:gd name="connsiteY0" fmla="*/ 2533099 h 2533099"/>
                    <a:gd name="connsiteX1" fmla="*/ 1153997 w 7757625"/>
                    <a:gd name="connsiteY1" fmla="*/ 1666489 h 2533099"/>
                    <a:gd name="connsiteX2" fmla="*/ 2523559 w 7757625"/>
                    <a:gd name="connsiteY2" fmla="*/ 992 h 2533099"/>
                    <a:gd name="connsiteX3" fmla="*/ 3676052 w 7757625"/>
                    <a:gd name="connsiteY3" fmla="*/ 1424003 h 2533099"/>
                    <a:gd name="connsiteX4" fmla="*/ 4352313 w 7757625"/>
                    <a:gd name="connsiteY4" fmla="*/ 2167430 h 2533099"/>
                    <a:gd name="connsiteX5" fmla="*/ 7757625 w 7757625"/>
                    <a:gd name="connsiteY5" fmla="*/ 2456479 h 2533099"/>
                    <a:gd name="connsiteX0" fmla="*/ 0 w 7862091"/>
                    <a:gd name="connsiteY0" fmla="*/ 2533099 h 2533099"/>
                    <a:gd name="connsiteX1" fmla="*/ 1153997 w 7862091"/>
                    <a:gd name="connsiteY1" fmla="*/ 1666489 h 2533099"/>
                    <a:gd name="connsiteX2" fmla="*/ 2523559 w 7862091"/>
                    <a:gd name="connsiteY2" fmla="*/ 992 h 2533099"/>
                    <a:gd name="connsiteX3" fmla="*/ 3676052 w 7862091"/>
                    <a:gd name="connsiteY3" fmla="*/ 1424003 h 2533099"/>
                    <a:gd name="connsiteX4" fmla="*/ 4352313 w 7862091"/>
                    <a:gd name="connsiteY4" fmla="*/ 2167430 h 2533099"/>
                    <a:gd name="connsiteX5" fmla="*/ 7862091 w 7862091"/>
                    <a:gd name="connsiteY5" fmla="*/ 2399459 h 253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2091" h="2533099">
                      <a:moveTo>
                        <a:pt x="0" y="2533099"/>
                      </a:moveTo>
                      <a:cubicBezTo>
                        <a:pt x="400812" y="2437848"/>
                        <a:pt x="733404" y="2088507"/>
                        <a:pt x="1153997" y="1666489"/>
                      </a:cubicBezTo>
                      <a:cubicBezTo>
                        <a:pt x="1574590" y="1244471"/>
                        <a:pt x="2103217" y="41406"/>
                        <a:pt x="2523559" y="992"/>
                      </a:cubicBezTo>
                      <a:cubicBezTo>
                        <a:pt x="2943901" y="-39422"/>
                        <a:pt x="3139112" y="1167466"/>
                        <a:pt x="3676052" y="1424003"/>
                      </a:cubicBezTo>
                      <a:lnTo>
                        <a:pt x="4352313" y="2167430"/>
                      </a:lnTo>
                      <a:lnTo>
                        <a:pt x="7862091" y="2399459"/>
                      </a:ln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2" name="Straight Connector 121">
                  <a:extLst>
                    <a:ext uri="{FF2B5EF4-FFF2-40B4-BE49-F238E27FC236}">
                      <a16:creationId xmlns:a16="http://schemas.microsoft.com/office/drawing/2014/main" id="{96D951AC-CF19-4EDF-B827-768B26060A1E}"/>
                    </a:ext>
                  </a:extLst>
                </p:cNvPr>
                <p:cNvCxnSpPr/>
                <p:nvPr/>
              </p:nvCxnSpPr>
              <p:spPr>
                <a:xfrm>
                  <a:off x="6338304" y="2370327"/>
                  <a:ext cx="0" cy="1067038"/>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23" name="Freeform 51">
                  <a:extLst>
                    <a:ext uri="{FF2B5EF4-FFF2-40B4-BE49-F238E27FC236}">
                      <a16:creationId xmlns:a16="http://schemas.microsoft.com/office/drawing/2014/main" id="{2EA00D36-B630-4B15-9A65-A6FB94094CCE}"/>
                    </a:ext>
                  </a:extLst>
                </p:cNvPr>
                <p:cNvSpPr/>
                <p:nvPr/>
              </p:nvSpPr>
              <p:spPr>
                <a:xfrm>
                  <a:off x="6336637" y="2430941"/>
                  <a:ext cx="883277" cy="1014812"/>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50482 h 2550482"/>
                    <a:gd name="connsiteX1" fmla="*/ 567879 w 4225479"/>
                    <a:gd name="connsiteY1" fmla="*/ 2134845 h 2550482"/>
                    <a:gd name="connsiteX2" fmla="*/ 2064170 w 4225479"/>
                    <a:gd name="connsiteY2" fmla="*/ 4709 h 2550482"/>
                    <a:gd name="connsiteX3" fmla="*/ 3252828 w 4225479"/>
                    <a:gd name="connsiteY3" fmla="*/ 1588912 h 2550482"/>
                    <a:gd name="connsiteX4" fmla="*/ 4225479 w 4225479"/>
                    <a:gd name="connsiteY4" fmla="*/ 2540090 h 2550482"/>
                    <a:gd name="connsiteX0" fmla="*/ 0 w 4225479"/>
                    <a:gd name="connsiteY0" fmla="*/ 2545774 h 2545774"/>
                    <a:gd name="connsiteX1" fmla="*/ 1078221 w 4225479"/>
                    <a:gd name="connsiteY1" fmla="*/ 1585815 h 2545774"/>
                    <a:gd name="connsiteX2" fmla="*/ 2064170 w 4225479"/>
                    <a:gd name="connsiteY2" fmla="*/ 1 h 2545774"/>
                    <a:gd name="connsiteX3" fmla="*/ 3252828 w 4225479"/>
                    <a:gd name="connsiteY3" fmla="*/ 1584204 h 2545774"/>
                    <a:gd name="connsiteX4" fmla="*/ 4225479 w 4225479"/>
                    <a:gd name="connsiteY4" fmla="*/ 2535382 h 2545774"/>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36997">
                      <a:moveTo>
                        <a:pt x="0" y="2536997"/>
                      </a:moveTo>
                      <a:cubicBezTo>
                        <a:pt x="425113" y="2333822"/>
                        <a:pt x="709890" y="1999871"/>
                        <a:pt x="1078221" y="1577038"/>
                      </a:cubicBezTo>
                      <a:cubicBezTo>
                        <a:pt x="1446552" y="1154206"/>
                        <a:pt x="1847550" y="270"/>
                        <a:pt x="2209984" y="2"/>
                      </a:cubicBezTo>
                      <a:cubicBezTo>
                        <a:pt x="2572418" y="-266"/>
                        <a:pt x="2892610" y="1152864"/>
                        <a:pt x="3252828" y="1575427"/>
                      </a:cubicBezTo>
                      <a:cubicBezTo>
                        <a:pt x="3613046" y="1997990"/>
                        <a:pt x="4047968" y="2486773"/>
                        <a:pt x="4225479" y="252660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4" name="Straight Connector 123">
                  <a:extLst>
                    <a:ext uri="{FF2B5EF4-FFF2-40B4-BE49-F238E27FC236}">
                      <a16:creationId xmlns:a16="http://schemas.microsoft.com/office/drawing/2014/main" id="{30579C0D-49BE-4BC3-BFA4-AC558FBAD9FD}"/>
                    </a:ext>
                  </a:extLst>
                </p:cNvPr>
                <p:cNvCxnSpPr>
                  <a:cxnSpLocks/>
                  <a:stCxn id="121" idx="2"/>
                </p:cNvCxnSpPr>
                <p:nvPr/>
              </p:nvCxnSpPr>
              <p:spPr>
                <a:xfrm flipH="1">
                  <a:off x="6793214" y="2431330"/>
                  <a:ext cx="674" cy="980563"/>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6DE622AE-FF76-43B1-BE5F-7816BEC56853}"/>
                    </a:ext>
                  </a:extLst>
                </p:cNvPr>
                <p:cNvCxnSpPr>
                  <a:cxnSpLocks/>
                </p:cNvCxnSpPr>
                <p:nvPr/>
              </p:nvCxnSpPr>
              <p:spPr>
                <a:xfrm flipH="1">
                  <a:off x="7157783" y="2957901"/>
                  <a:ext cx="137319" cy="221954"/>
                </a:xfrm>
                <a:prstGeom prst="straightConnector1">
                  <a:avLst/>
                </a:prstGeom>
                <a:ln w="19050">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2AB5BBC8-2822-47E6-AC6E-21684A161FBC}"/>
                    </a:ext>
                  </a:extLst>
                </p:cNvPr>
                <p:cNvSpPr txBox="1"/>
                <p:nvPr/>
              </p:nvSpPr>
              <p:spPr>
                <a:xfrm>
                  <a:off x="6868506" y="3433817"/>
                  <a:ext cx="497051" cy="240941"/>
                </a:xfrm>
                <a:prstGeom prst="rect">
                  <a:avLst/>
                </a:prstGeom>
                <a:noFill/>
              </p:spPr>
              <p:txBody>
                <a:bodyPr wrap="square" rtlCol="0">
                  <a:spAutoFit/>
                </a:bodyPr>
                <a:lstStyle/>
                <a:p>
                  <a:pPr algn="ctr"/>
                  <a:r>
                    <a:rPr lang="en-US" sz="1125" i="1" dirty="0"/>
                    <a:t>Time</a:t>
                  </a:r>
                </a:p>
              </p:txBody>
            </p:sp>
            <p:sp>
              <p:nvSpPr>
                <p:cNvPr id="127" name="TextBox 126">
                  <a:extLst>
                    <a:ext uri="{FF2B5EF4-FFF2-40B4-BE49-F238E27FC236}">
                      <a16:creationId xmlns:a16="http://schemas.microsoft.com/office/drawing/2014/main" id="{DD83E4A6-03C7-48AB-819F-4F70DD11554C}"/>
                    </a:ext>
                  </a:extLst>
                </p:cNvPr>
                <p:cNvSpPr txBox="1"/>
                <p:nvPr/>
              </p:nvSpPr>
              <p:spPr>
                <a:xfrm rot="16200000">
                  <a:off x="5677936" y="2830777"/>
                  <a:ext cx="788681" cy="193215"/>
                </a:xfrm>
                <a:prstGeom prst="rect">
                  <a:avLst/>
                </a:prstGeom>
                <a:noFill/>
              </p:spPr>
              <p:txBody>
                <a:bodyPr wrap="square" rtlCol="0">
                  <a:spAutoFit/>
                </a:bodyPr>
                <a:lstStyle/>
                <a:p>
                  <a:pPr algn="ctr"/>
                  <a:r>
                    <a:rPr lang="en-US" sz="1125" i="1" dirty="0"/>
                    <a:t>Flow</a:t>
                  </a:r>
                </a:p>
              </p:txBody>
            </p:sp>
            <p:cxnSp>
              <p:nvCxnSpPr>
                <p:cNvPr id="128" name="Straight Connector 127">
                  <a:extLst>
                    <a:ext uri="{FF2B5EF4-FFF2-40B4-BE49-F238E27FC236}">
                      <a16:creationId xmlns:a16="http://schemas.microsoft.com/office/drawing/2014/main" id="{166CC3A6-EE03-4255-B27E-E91FB4D64D64}"/>
                    </a:ext>
                  </a:extLst>
                </p:cNvPr>
                <p:cNvCxnSpPr/>
                <p:nvPr/>
              </p:nvCxnSpPr>
              <p:spPr>
                <a:xfrm rot="5400000">
                  <a:off x="7082133" y="2689987"/>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DAFFCC00-862A-43B2-BD37-4F47C5BC082A}"/>
                    </a:ext>
                  </a:extLst>
                </p:cNvPr>
                <p:cNvSpPr txBox="1"/>
                <p:nvPr/>
              </p:nvSpPr>
              <p:spPr>
                <a:xfrm>
                  <a:off x="7136098" y="2758388"/>
                  <a:ext cx="697834" cy="276999"/>
                </a:xfrm>
                <a:prstGeom prst="rect">
                  <a:avLst/>
                </a:prstGeom>
                <a:noFill/>
              </p:spPr>
              <p:txBody>
                <a:bodyPr wrap="square" rtlCol="0">
                  <a:spAutoFit/>
                </a:bodyPr>
                <a:lstStyle/>
                <a:p>
                  <a:r>
                    <a:rPr lang="en-US" sz="1200" i="1" dirty="0">
                      <a:solidFill>
                        <a:srgbClr val="C00000"/>
                      </a:solidFill>
                    </a:rPr>
                    <a:t>RTP=0.2</a:t>
                  </a:r>
                </a:p>
              </p:txBody>
            </p:sp>
            <p:sp>
              <p:nvSpPr>
                <p:cNvPr id="130" name="Oval 129">
                  <a:extLst>
                    <a:ext uri="{FF2B5EF4-FFF2-40B4-BE49-F238E27FC236}">
                      <a16:creationId xmlns:a16="http://schemas.microsoft.com/office/drawing/2014/main" id="{5BBDE9ED-AB0A-4740-9F77-CEEE2EBC76D2}"/>
                    </a:ext>
                  </a:extLst>
                </p:cNvPr>
                <p:cNvSpPr/>
                <p:nvPr/>
              </p:nvSpPr>
              <p:spPr>
                <a:xfrm>
                  <a:off x="7080088" y="3207970"/>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199" name="Group 8198">
                <a:extLst>
                  <a:ext uri="{FF2B5EF4-FFF2-40B4-BE49-F238E27FC236}">
                    <a16:creationId xmlns:a16="http://schemas.microsoft.com/office/drawing/2014/main" id="{CF6C467B-A9D8-4E1A-9028-258177636D26}"/>
                  </a:ext>
                </a:extLst>
              </p:cNvPr>
              <p:cNvGrpSpPr/>
              <p:nvPr/>
            </p:nvGrpSpPr>
            <p:grpSpPr>
              <a:xfrm>
                <a:off x="4514984" y="1263215"/>
                <a:ext cx="3612692" cy="1358314"/>
                <a:chOff x="4172759" y="3861855"/>
                <a:chExt cx="3612692" cy="1358314"/>
              </a:xfrm>
            </p:grpSpPr>
            <p:sp>
              <p:nvSpPr>
                <p:cNvPr id="68" name="Freeform 49">
                  <a:extLst>
                    <a:ext uri="{FF2B5EF4-FFF2-40B4-BE49-F238E27FC236}">
                      <a16:creationId xmlns:a16="http://schemas.microsoft.com/office/drawing/2014/main" id="{CF462916-B9EE-46D0-862B-59CF3CA3AD7E}"/>
                    </a:ext>
                  </a:extLst>
                </p:cNvPr>
                <p:cNvSpPr/>
                <p:nvPr/>
              </p:nvSpPr>
              <p:spPr>
                <a:xfrm>
                  <a:off x="4396755" y="3861856"/>
                  <a:ext cx="1370251" cy="108286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27269" h="2532191">
                      <a:moveTo>
                        <a:pt x="0" y="2532191"/>
                      </a:moveTo>
                      <a:cubicBezTo>
                        <a:pt x="400812" y="2436940"/>
                        <a:pt x="733404" y="2087599"/>
                        <a:pt x="1153997" y="1665581"/>
                      </a:cubicBezTo>
                      <a:cubicBezTo>
                        <a:pt x="1574590" y="1243563"/>
                        <a:pt x="2097413" y="11988"/>
                        <a:pt x="2523559" y="84"/>
                      </a:cubicBezTo>
                      <a:cubicBezTo>
                        <a:pt x="2949705" y="-11820"/>
                        <a:pt x="3405410" y="1252232"/>
                        <a:pt x="3710874" y="1594154"/>
                      </a:cubicBezTo>
                      <a:lnTo>
                        <a:pt x="7827269" y="1600274"/>
                      </a:ln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69" name="Straight Connector 68">
                  <a:extLst>
                    <a:ext uri="{FF2B5EF4-FFF2-40B4-BE49-F238E27FC236}">
                      <a16:creationId xmlns:a16="http://schemas.microsoft.com/office/drawing/2014/main" id="{24BBB925-C421-443F-A0C7-3B2700EF6CAB}"/>
                    </a:ext>
                  </a:extLst>
                </p:cNvPr>
                <p:cNvCxnSpPr>
                  <a:cxnSpLocks/>
                </p:cNvCxnSpPr>
                <p:nvPr/>
              </p:nvCxnSpPr>
              <p:spPr>
                <a:xfrm>
                  <a:off x="4382948" y="3891222"/>
                  <a:ext cx="0" cy="1067038"/>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70" name="Freeform 51">
                  <a:extLst>
                    <a:ext uri="{FF2B5EF4-FFF2-40B4-BE49-F238E27FC236}">
                      <a16:creationId xmlns:a16="http://schemas.microsoft.com/office/drawing/2014/main" id="{57E21231-3D60-4000-B1A7-499A1AAE260F}"/>
                    </a:ext>
                  </a:extLst>
                </p:cNvPr>
                <p:cNvSpPr/>
                <p:nvPr/>
              </p:nvSpPr>
              <p:spPr>
                <a:xfrm>
                  <a:off x="4381281" y="3865666"/>
                  <a:ext cx="883277" cy="1100982"/>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50482 h 2550482"/>
                    <a:gd name="connsiteX1" fmla="*/ 567879 w 4225479"/>
                    <a:gd name="connsiteY1" fmla="*/ 2134845 h 2550482"/>
                    <a:gd name="connsiteX2" fmla="*/ 2064170 w 4225479"/>
                    <a:gd name="connsiteY2" fmla="*/ 4709 h 2550482"/>
                    <a:gd name="connsiteX3" fmla="*/ 3252828 w 4225479"/>
                    <a:gd name="connsiteY3" fmla="*/ 1588912 h 2550482"/>
                    <a:gd name="connsiteX4" fmla="*/ 4225479 w 4225479"/>
                    <a:gd name="connsiteY4" fmla="*/ 2540090 h 2550482"/>
                    <a:gd name="connsiteX0" fmla="*/ 0 w 4225479"/>
                    <a:gd name="connsiteY0" fmla="*/ 2545774 h 2545774"/>
                    <a:gd name="connsiteX1" fmla="*/ 1078221 w 4225479"/>
                    <a:gd name="connsiteY1" fmla="*/ 1585815 h 2545774"/>
                    <a:gd name="connsiteX2" fmla="*/ 2064170 w 4225479"/>
                    <a:gd name="connsiteY2" fmla="*/ 1 h 2545774"/>
                    <a:gd name="connsiteX3" fmla="*/ 3252828 w 4225479"/>
                    <a:gd name="connsiteY3" fmla="*/ 1584204 h 2545774"/>
                    <a:gd name="connsiteX4" fmla="*/ 4225479 w 4225479"/>
                    <a:gd name="connsiteY4" fmla="*/ 2535382 h 2545774"/>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 name="connsiteX0" fmla="*/ 0 w 4225479"/>
                    <a:gd name="connsiteY0" fmla="*/ 2536997 h 2536997"/>
                    <a:gd name="connsiteX1" fmla="*/ 1078221 w 4225479"/>
                    <a:gd name="connsiteY1" fmla="*/ 1577038 h 2536997"/>
                    <a:gd name="connsiteX2" fmla="*/ 2209984 w 4225479"/>
                    <a:gd name="connsiteY2" fmla="*/ 2 h 2536997"/>
                    <a:gd name="connsiteX3" fmla="*/ 3252828 w 4225479"/>
                    <a:gd name="connsiteY3" fmla="*/ 1575427 h 2536997"/>
                    <a:gd name="connsiteX4" fmla="*/ 4225479 w 4225479"/>
                    <a:gd name="connsiteY4" fmla="*/ 2526605 h 2536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36997">
                      <a:moveTo>
                        <a:pt x="0" y="2536997"/>
                      </a:moveTo>
                      <a:cubicBezTo>
                        <a:pt x="425113" y="2333822"/>
                        <a:pt x="709890" y="1999871"/>
                        <a:pt x="1078221" y="1577038"/>
                      </a:cubicBezTo>
                      <a:cubicBezTo>
                        <a:pt x="1446552" y="1154206"/>
                        <a:pt x="1847550" y="270"/>
                        <a:pt x="2209984" y="2"/>
                      </a:cubicBezTo>
                      <a:cubicBezTo>
                        <a:pt x="2572418" y="-266"/>
                        <a:pt x="2892610" y="1152864"/>
                        <a:pt x="3252828" y="1575427"/>
                      </a:cubicBezTo>
                      <a:cubicBezTo>
                        <a:pt x="3613046" y="1997990"/>
                        <a:pt x="4047968" y="2486773"/>
                        <a:pt x="4225479" y="252660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71" name="Straight Connector 70">
                  <a:extLst>
                    <a:ext uri="{FF2B5EF4-FFF2-40B4-BE49-F238E27FC236}">
                      <a16:creationId xmlns:a16="http://schemas.microsoft.com/office/drawing/2014/main" id="{21341ABA-BC34-4DB5-9C4B-29B177A79A52}"/>
                    </a:ext>
                  </a:extLst>
                </p:cNvPr>
                <p:cNvCxnSpPr>
                  <a:cxnSpLocks/>
                  <a:stCxn id="68" idx="2"/>
                </p:cNvCxnSpPr>
                <p:nvPr/>
              </p:nvCxnSpPr>
              <p:spPr>
                <a:xfrm flipH="1">
                  <a:off x="4837858" y="3861892"/>
                  <a:ext cx="674" cy="1070896"/>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4EEB73E3-3EE3-4B96-8572-B33CFAA32647}"/>
                    </a:ext>
                  </a:extLst>
                </p:cNvPr>
                <p:cNvCxnSpPr>
                  <a:cxnSpLocks/>
                </p:cNvCxnSpPr>
                <p:nvPr/>
              </p:nvCxnSpPr>
              <p:spPr>
                <a:xfrm rot="5400000" flipV="1">
                  <a:off x="5417963" y="4266318"/>
                  <a:ext cx="0" cy="381702"/>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C8EF7740-74BC-4683-8321-628AEC454777}"/>
                    </a:ext>
                  </a:extLst>
                </p:cNvPr>
                <p:cNvSpPr txBox="1"/>
                <p:nvPr/>
              </p:nvSpPr>
              <p:spPr>
                <a:xfrm>
                  <a:off x="4913150" y="4954712"/>
                  <a:ext cx="497051" cy="265457"/>
                </a:xfrm>
                <a:prstGeom prst="rect">
                  <a:avLst/>
                </a:prstGeom>
                <a:noFill/>
              </p:spPr>
              <p:txBody>
                <a:bodyPr wrap="square" rtlCol="0">
                  <a:spAutoFit/>
                </a:bodyPr>
                <a:lstStyle/>
                <a:p>
                  <a:pPr algn="ctr"/>
                  <a:r>
                    <a:rPr lang="en-US" sz="1125" i="1" dirty="0"/>
                    <a:t>Time</a:t>
                  </a:r>
                </a:p>
              </p:txBody>
            </p:sp>
            <p:sp>
              <p:nvSpPr>
                <p:cNvPr id="76" name="TextBox 75">
                  <a:extLst>
                    <a:ext uri="{FF2B5EF4-FFF2-40B4-BE49-F238E27FC236}">
                      <a16:creationId xmlns:a16="http://schemas.microsoft.com/office/drawing/2014/main" id="{92F017C8-15DA-4FE9-8973-97BED453CA92}"/>
                    </a:ext>
                  </a:extLst>
                </p:cNvPr>
                <p:cNvSpPr txBox="1"/>
                <p:nvPr/>
              </p:nvSpPr>
              <p:spPr>
                <a:xfrm rot="16200000">
                  <a:off x="3875026" y="4357059"/>
                  <a:ext cx="788681" cy="193215"/>
                </a:xfrm>
                <a:prstGeom prst="rect">
                  <a:avLst/>
                </a:prstGeom>
                <a:noFill/>
              </p:spPr>
              <p:txBody>
                <a:bodyPr wrap="square" rtlCol="0">
                  <a:spAutoFit/>
                </a:bodyPr>
                <a:lstStyle/>
                <a:p>
                  <a:pPr algn="ctr"/>
                  <a:r>
                    <a:rPr lang="en-US" sz="1125" i="1" dirty="0"/>
                    <a:t>Flow</a:t>
                  </a:r>
                </a:p>
              </p:txBody>
            </p:sp>
            <p:cxnSp>
              <p:nvCxnSpPr>
                <p:cNvPr id="77" name="Straight Connector 76">
                  <a:extLst>
                    <a:ext uri="{FF2B5EF4-FFF2-40B4-BE49-F238E27FC236}">
                      <a16:creationId xmlns:a16="http://schemas.microsoft.com/office/drawing/2014/main" id="{23B719DF-88E6-4E09-9F27-EE1EAB747C0F}"/>
                    </a:ext>
                  </a:extLst>
                </p:cNvPr>
                <p:cNvCxnSpPr>
                  <a:cxnSpLocks/>
                </p:cNvCxnSpPr>
                <p:nvPr/>
              </p:nvCxnSpPr>
              <p:spPr>
                <a:xfrm rot="5400000">
                  <a:off x="5126777" y="4210882"/>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79" name="Freeform 49">
                  <a:extLst>
                    <a:ext uri="{FF2B5EF4-FFF2-40B4-BE49-F238E27FC236}">
                      <a16:creationId xmlns:a16="http://schemas.microsoft.com/office/drawing/2014/main" id="{118B2A56-ABF9-45FC-9ACC-5782F5FF0BA0}"/>
                    </a:ext>
                  </a:extLst>
                </p:cNvPr>
                <p:cNvSpPr/>
                <p:nvPr/>
              </p:nvSpPr>
              <p:spPr>
                <a:xfrm>
                  <a:off x="6311601" y="3861855"/>
                  <a:ext cx="1389301" cy="1082869"/>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8700 h 2548700"/>
                    <a:gd name="connsiteX1" fmla="*/ 1090633 w 4225479"/>
                    <a:gd name="connsiteY1" fmla="*/ 1682090 h 2548700"/>
                    <a:gd name="connsiteX2" fmla="*/ 2064170 w 4225479"/>
                    <a:gd name="connsiteY2" fmla="*/ 2927 h 2548700"/>
                    <a:gd name="connsiteX3" fmla="*/ 3726716 w 4225479"/>
                    <a:gd name="connsiteY3" fmla="*/ 2122673 h 2548700"/>
                    <a:gd name="connsiteX4" fmla="*/ 4225479 w 4225479"/>
                    <a:gd name="connsiteY4" fmla="*/ 2538308 h 2548700"/>
                    <a:gd name="connsiteX0" fmla="*/ 0 w 4225479"/>
                    <a:gd name="connsiteY0" fmla="*/ 2535060 h 2535060"/>
                    <a:gd name="connsiteX1" fmla="*/ 1090633 w 4225479"/>
                    <a:gd name="connsiteY1" fmla="*/ 1668450 h 2535060"/>
                    <a:gd name="connsiteX2" fmla="*/ 2523559 w 4225479"/>
                    <a:gd name="connsiteY2" fmla="*/ 2953 h 2535060"/>
                    <a:gd name="connsiteX3" fmla="*/ 3726716 w 4225479"/>
                    <a:gd name="connsiteY3" fmla="*/ 2109033 h 2535060"/>
                    <a:gd name="connsiteX4" fmla="*/ 4225479 w 4225479"/>
                    <a:gd name="connsiteY4" fmla="*/ 2524668 h 2535060"/>
                    <a:gd name="connsiteX0" fmla="*/ 0 w 4225479"/>
                    <a:gd name="connsiteY0" fmla="*/ 2532109 h 2532109"/>
                    <a:gd name="connsiteX1" fmla="*/ 1090633 w 4225479"/>
                    <a:gd name="connsiteY1" fmla="*/ 1665499 h 2532109"/>
                    <a:gd name="connsiteX2" fmla="*/ 2523559 w 4225479"/>
                    <a:gd name="connsiteY2" fmla="*/ 2 h 2532109"/>
                    <a:gd name="connsiteX3" fmla="*/ 3726716 w 4225479"/>
                    <a:gd name="connsiteY3" fmla="*/ 2106082 h 2532109"/>
                    <a:gd name="connsiteX4" fmla="*/ 4225479 w 4225479"/>
                    <a:gd name="connsiteY4" fmla="*/ 2521717 h 2532109"/>
                    <a:gd name="connsiteX0" fmla="*/ 0 w 4225479"/>
                    <a:gd name="connsiteY0" fmla="*/ 2534802 h 2534802"/>
                    <a:gd name="connsiteX1" fmla="*/ 1090633 w 4225479"/>
                    <a:gd name="connsiteY1" fmla="*/ 1668192 h 2534802"/>
                    <a:gd name="connsiteX2" fmla="*/ 2523559 w 4225479"/>
                    <a:gd name="connsiteY2" fmla="*/ 2695 h 2534802"/>
                    <a:gd name="connsiteX3" fmla="*/ 3679193 w 4225479"/>
                    <a:gd name="connsiteY3" fmla="*/ 2088276 h 2534802"/>
                    <a:gd name="connsiteX4" fmla="*/ 4225479 w 4225479"/>
                    <a:gd name="connsiteY4" fmla="*/ 2524410 h 2534802"/>
                    <a:gd name="connsiteX0" fmla="*/ 0 w 5302666"/>
                    <a:gd name="connsiteY0" fmla="*/ 2534802 h 2534802"/>
                    <a:gd name="connsiteX1" fmla="*/ 1090633 w 5302666"/>
                    <a:gd name="connsiteY1" fmla="*/ 1668192 h 2534802"/>
                    <a:gd name="connsiteX2" fmla="*/ 2523559 w 5302666"/>
                    <a:gd name="connsiteY2" fmla="*/ 2695 h 2534802"/>
                    <a:gd name="connsiteX3" fmla="*/ 3679193 w 5302666"/>
                    <a:gd name="connsiteY3" fmla="*/ 2088276 h 2534802"/>
                    <a:gd name="connsiteX4" fmla="*/ 5302666 w 5302666"/>
                    <a:gd name="connsiteY4" fmla="*/ 2517577 h 2534802"/>
                    <a:gd name="connsiteX0" fmla="*/ 0 w 5302666"/>
                    <a:gd name="connsiteY0" fmla="*/ 2534322 h 2534322"/>
                    <a:gd name="connsiteX1" fmla="*/ 1090633 w 5302666"/>
                    <a:gd name="connsiteY1" fmla="*/ 1667712 h 2534322"/>
                    <a:gd name="connsiteX2" fmla="*/ 2523559 w 5302666"/>
                    <a:gd name="connsiteY2" fmla="*/ 2215 h 2534322"/>
                    <a:gd name="connsiteX3" fmla="*/ 4059377 w 5302666"/>
                    <a:gd name="connsiteY3" fmla="*/ 2046798 h 2534322"/>
                    <a:gd name="connsiteX4" fmla="*/ 5302666 w 5302666"/>
                    <a:gd name="connsiteY4" fmla="*/ 2517097 h 2534322"/>
                    <a:gd name="connsiteX0" fmla="*/ 0 w 5302666"/>
                    <a:gd name="connsiteY0" fmla="*/ 2534399 h 2534399"/>
                    <a:gd name="connsiteX1" fmla="*/ 1090633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4399 h 2534399"/>
                    <a:gd name="connsiteX1" fmla="*/ 1153997 w 5302666"/>
                    <a:gd name="connsiteY1" fmla="*/ 1667789 h 2534399"/>
                    <a:gd name="connsiteX2" fmla="*/ 2523559 w 5302666"/>
                    <a:gd name="connsiteY2" fmla="*/ 2292 h 2534399"/>
                    <a:gd name="connsiteX3" fmla="*/ 3710875 w 5302666"/>
                    <a:gd name="connsiteY3" fmla="*/ 2053708 h 2534399"/>
                    <a:gd name="connsiteX4" fmla="*/ 5302666 w 5302666"/>
                    <a:gd name="connsiteY4" fmla="*/ 2517174 h 2534399"/>
                    <a:gd name="connsiteX0" fmla="*/ 0 w 5302666"/>
                    <a:gd name="connsiteY0" fmla="*/ 2532196 h 2532196"/>
                    <a:gd name="connsiteX1" fmla="*/ 1153997 w 5302666"/>
                    <a:gd name="connsiteY1" fmla="*/ 1665586 h 2532196"/>
                    <a:gd name="connsiteX2" fmla="*/ 2523559 w 5302666"/>
                    <a:gd name="connsiteY2" fmla="*/ 89 h 2532196"/>
                    <a:gd name="connsiteX3" fmla="*/ 3710874 w 5302666"/>
                    <a:gd name="connsiteY3" fmla="*/ 1594159 h 2532196"/>
                    <a:gd name="connsiteX4" fmla="*/ 5302666 w 5302666"/>
                    <a:gd name="connsiteY4" fmla="*/ 2514971 h 2532196"/>
                    <a:gd name="connsiteX0" fmla="*/ 0 w 5302666"/>
                    <a:gd name="connsiteY0" fmla="*/ 2532191 h 2532191"/>
                    <a:gd name="connsiteX1" fmla="*/ 1153997 w 5302666"/>
                    <a:gd name="connsiteY1" fmla="*/ 1665581 h 2532191"/>
                    <a:gd name="connsiteX2" fmla="*/ 2523559 w 5302666"/>
                    <a:gd name="connsiteY2" fmla="*/ 84 h 2532191"/>
                    <a:gd name="connsiteX3" fmla="*/ 3710874 w 5302666"/>
                    <a:gd name="connsiteY3" fmla="*/ 1594154 h 2532191"/>
                    <a:gd name="connsiteX4" fmla="*/ 4356345 w 5302666"/>
                    <a:gd name="connsiteY4" fmla="*/ 2051617 h 2532191"/>
                    <a:gd name="connsiteX5" fmla="*/ 5302666 w 530266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690296"/>
                    <a:gd name="connsiteY0" fmla="*/ 2532191 h 2532191"/>
                    <a:gd name="connsiteX1" fmla="*/ 1153997 w 5690296"/>
                    <a:gd name="connsiteY1" fmla="*/ 1665581 h 2532191"/>
                    <a:gd name="connsiteX2" fmla="*/ 2523559 w 5690296"/>
                    <a:gd name="connsiteY2" fmla="*/ 84 h 2532191"/>
                    <a:gd name="connsiteX3" fmla="*/ 3710874 w 5690296"/>
                    <a:gd name="connsiteY3" fmla="*/ 1594154 h 2532191"/>
                    <a:gd name="connsiteX4" fmla="*/ 5633156 w 5690296"/>
                    <a:gd name="connsiteY4" fmla="*/ 1618030 h 2532191"/>
                    <a:gd name="connsiteX5" fmla="*/ 5302666 w 5690296"/>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79995"/>
                    <a:gd name="connsiteY0" fmla="*/ 2532191 h 2532191"/>
                    <a:gd name="connsiteX1" fmla="*/ 1153997 w 5879995"/>
                    <a:gd name="connsiteY1" fmla="*/ 1665581 h 2532191"/>
                    <a:gd name="connsiteX2" fmla="*/ 2523559 w 5879995"/>
                    <a:gd name="connsiteY2" fmla="*/ 84 h 2532191"/>
                    <a:gd name="connsiteX3" fmla="*/ 3710874 w 5879995"/>
                    <a:gd name="connsiteY3" fmla="*/ 1594154 h 2532191"/>
                    <a:gd name="connsiteX4" fmla="*/ 5633156 w 5879995"/>
                    <a:gd name="connsiteY4" fmla="*/ 1618030 h 2532191"/>
                    <a:gd name="connsiteX5" fmla="*/ 5302666 w 5879995"/>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588332 h 2532191"/>
                    <a:gd name="connsiteX5" fmla="*/ 5302666 w 5842791"/>
                    <a:gd name="connsiteY5" fmla="*/ 2514966 h 2532191"/>
                    <a:gd name="connsiteX0" fmla="*/ 0 w 5842791"/>
                    <a:gd name="connsiteY0" fmla="*/ 2532191 h 2532191"/>
                    <a:gd name="connsiteX1" fmla="*/ 1153997 w 5842791"/>
                    <a:gd name="connsiteY1" fmla="*/ 1665581 h 2532191"/>
                    <a:gd name="connsiteX2" fmla="*/ 2523559 w 5842791"/>
                    <a:gd name="connsiteY2" fmla="*/ 84 h 2532191"/>
                    <a:gd name="connsiteX3" fmla="*/ 3710874 w 5842791"/>
                    <a:gd name="connsiteY3" fmla="*/ 1594154 h 2532191"/>
                    <a:gd name="connsiteX4" fmla="*/ 5589628 w 5842791"/>
                    <a:gd name="connsiteY4" fmla="*/ 1618030 h 2532191"/>
                    <a:gd name="connsiteX5" fmla="*/ 5302666 w 5842791"/>
                    <a:gd name="connsiteY5" fmla="*/ 2514966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647791 h 2532191"/>
                    <a:gd name="connsiteX0" fmla="*/ 0 w 7841778"/>
                    <a:gd name="connsiteY0" fmla="*/ 2532191 h 2532191"/>
                    <a:gd name="connsiteX1" fmla="*/ 1153997 w 7841778"/>
                    <a:gd name="connsiteY1" fmla="*/ 1665581 h 2532191"/>
                    <a:gd name="connsiteX2" fmla="*/ 2523559 w 7841778"/>
                    <a:gd name="connsiteY2" fmla="*/ 84 h 2532191"/>
                    <a:gd name="connsiteX3" fmla="*/ 3710874 w 7841778"/>
                    <a:gd name="connsiteY3" fmla="*/ 1594154 h 2532191"/>
                    <a:gd name="connsiteX4" fmla="*/ 5589628 w 7841778"/>
                    <a:gd name="connsiteY4" fmla="*/ 1618030 h 2532191"/>
                    <a:gd name="connsiteX5" fmla="*/ 7841778 w 7841778"/>
                    <a:gd name="connsiteY5" fmla="*/ 1594335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589628 w 7827269"/>
                    <a:gd name="connsiteY4" fmla="*/ 1618030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5618647 w 7827269"/>
                    <a:gd name="connsiteY4" fmla="*/ 1588332 h 2532191"/>
                    <a:gd name="connsiteX5" fmla="*/ 7827269 w 7827269"/>
                    <a:gd name="connsiteY5"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827269"/>
                    <a:gd name="connsiteY0" fmla="*/ 2532191 h 2532191"/>
                    <a:gd name="connsiteX1" fmla="*/ 1153997 w 7827269"/>
                    <a:gd name="connsiteY1" fmla="*/ 1665581 h 2532191"/>
                    <a:gd name="connsiteX2" fmla="*/ 2523559 w 7827269"/>
                    <a:gd name="connsiteY2" fmla="*/ 84 h 2532191"/>
                    <a:gd name="connsiteX3" fmla="*/ 3710874 w 7827269"/>
                    <a:gd name="connsiteY3" fmla="*/ 1594154 h 2532191"/>
                    <a:gd name="connsiteX4" fmla="*/ 7827269 w 7827269"/>
                    <a:gd name="connsiteY4" fmla="*/ 1600274 h 2532191"/>
                    <a:gd name="connsiteX0" fmla="*/ 0 w 7936088"/>
                    <a:gd name="connsiteY0" fmla="*/ 2532191 h 2532191"/>
                    <a:gd name="connsiteX1" fmla="*/ 1153997 w 7936088"/>
                    <a:gd name="connsiteY1" fmla="*/ 1665581 h 2532191"/>
                    <a:gd name="connsiteX2" fmla="*/ 2523559 w 7936088"/>
                    <a:gd name="connsiteY2" fmla="*/ 84 h 2532191"/>
                    <a:gd name="connsiteX3" fmla="*/ 3710874 w 7936088"/>
                    <a:gd name="connsiteY3" fmla="*/ 1594154 h 2532191"/>
                    <a:gd name="connsiteX4" fmla="*/ 7936088 w 7936088"/>
                    <a:gd name="connsiteY4" fmla="*/ 2210564 h 2532191"/>
                    <a:gd name="connsiteX0" fmla="*/ 0 w 7936088"/>
                    <a:gd name="connsiteY0" fmla="*/ 2532191 h 2532191"/>
                    <a:gd name="connsiteX1" fmla="*/ 1153997 w 7936088"/>
                    <a:gd name="connsiteY1" fmla="*/ 1665581 h 2532191"/>
                    <a:gd name="connsiteX2" fmla="*/ 2523559 w 7936088"/>
                    <a:gd name="connsiteY2" fmla="*/ 84 h 2532191"/>
                    <a:gd name="connsiteX3" fmla="*/ 3710874 w 7936088"/>
                    <a:gd name="connsiteY3" fmla="*/ 1594154 h 2532191"/>
                    <a:gd name="connsiteX4" fmla="*/ 7936088 w 7936088"/>
                    <a:gd name="connsiteY4" fmla="*/ 2210564 h 2532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6088" h="2532191">
                      <a:moveTo>
                        <a:pt x="0" y="2532191"/>
                      </a:moveTo>
                      <a:cubicBezTo>
                        <a:pt x="400812" y="2436940"/>
                        <a:pt x="733404" y="2087599"/>
                        <a:pt x="1153997" y="1665581"/>
                      </a:cubicBezTo>
                      <a:cubicBezTo>
                        <a:pt x="1574590" y="1243563"/>
                        <a:pt x="2097413" y="11988"/>
                        <a:pt x="2523559" y="84"/>
                      </a:cubicBezTo>
                      <a:cubicBezTo>
                        <a:pt x="2949705" y="-11820"/>
                        <a:pt x="3405410" y="1252232"/>
                        <a:pt x="3710874" y="1594154"/>
                      </a:cubicBezTo>
                      <a:cubicBezTo>
                        <a:pt x="5170061" y="1948112"/>
                        <a:pt x="6596602" y="2150614"/>
                        <a:pt x="7936088" y="2210564"/>
                      </a:cubicBezTo>
                    </a:path>
                  </a:pathLst>
                </a:cu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80" name="Straight Connector 79">
                  <a:extLst>
                    <a:ext uri="{FF2B5EF4-FFF2-40B4-BE49-F238E27FC236}">
                      <a16:creationId xmlns:a16="http://schemas.microsoft.com/office/drawing/2014/main" id="{589C3E10-1672-4AE6-BBE8-4A72A565FEBA}"/>
                    </a:ext>
                  </a:extLst>
                </p:cNvPr>
                <p:cNvCxnSpPr>
                  <a:cxnSpLocks/>
                </p:cNvCxnSpPr>
                <p:nvPr/>
              </p:nvCxnSpPr>
              <p:spPr>
                <a:xfrm>
                  <a:off x="6297794" y="3891221"/>
                  <a:ext cx="0" cy="1067038"/>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81" name="Freeform 51">
                  <a:extLst>
                    <a:ext uri="{FF2B5EF4-FFF2-40B4-BE49-F238E27FC236}">
                      <a16:creationId xmlns:a16="http://schemas.microsoft.com/office/drawing/2014/main" id="{72765393-AADE-4386-801F-F2F9FFA84BA3}"/>
                    </a:ext>
                  </a:extLst>
                </p:cNvPr>
                <p:cNvSpPr/>
                <p:nvPr/>
              </p:nvSpPr>
              <p:spPr>
                <a:xfrm>
                  <a:off x="6296127" y="3865560"/>
                  <a:ext cx="883277" cy="1101087"/>
                </a:xfrm>
                <a:custGeom>
                  <a:avLst/>
                  <a:gdLst>
                    <a:gd name="connsiteX0" fmla="*/ 0 w 4353791"/>
                    <a:gd name="connsiteY0" fmla="*/ 2161310 h 2437616"/>
                    <a:gd name="connsiteX1" fmla="*/ 685800 w 4353791"/>
                    <a:gd name="connsiteY1" fmla="*/ 2130137 h 2437616"/>
                    <a:gd name="connsiteX2" fmla="*/ 2182091 w 4353791"/>
                    <a:gd name="connsiteY2" fmla="*/ 1 h 2437616"/>
                    <a:gd name="connsiteX3" fmla="*/ 3844637 w 4353791"/>
                    <a:gd name="connsiteY3" fmla="*/ 2119747 h 2437616"/>
                    <a:gd name="connsiteX4" fmla="*/ 4353791 w 4353791"/>
                    <a:gd name="connsiteY4" fmla="*/ 2389910 h 2437616"/>
                    <a:gd name="connsiteX0" fmla="*/ 0 w 4104410"/>
                    <a:gd name="connsiteY0" fmla="*/ 2473037 h 2549458"/>
                    <a:gd name="connsiteX1" fmla="*/ 436419 w 4104410"/>
                    <a:gd name="connsiteY1" fmla="*/ 2130137 h 2549458"/>
                    <a:gd name="connsiteX2" fmla="*/ 1932710 w 4104410"/>
                    <a:gd name="connsiteY2" fmla="*/ 1 h 2549458"/>
                    <a:gd name="connsiteX3" fmla="*/ 3595256 w 4104410"/>
                    <a:gd name="connsiteY3" fmla="*/ 2119747 h 2549458"/>
                    <a:gd name="connsiteX4" fmla="*/ 4104410 w 4104410"/>
                    <a:gd name="connsiteY4" fmla="*/ 2389910 h 2549458"/>
                    <a:gd name="connsiteX0" fmla="*/ 0 w 4104410"/>
                    <a:gd name="connsiteY0" fmla="*/ 2473037 h 2481104"/>
                    <a:gd name="connsiteX1" fmla="*/ 436419 w 4104410"/>
                    <a:gd name="connsiteY1" fmla="*/ 2130137 h 2481104"/>
                    <a:gd name="connsiteX2" fmla="*/ 1932710 w 4104410"/>
                    <a:gd name="connsiteY2" fmla="*/ 1 h 2481104"/>
                    <a:gd name="connsiteX3" fmla="*/ 3595256 w 4104410"/>
                    <a:gd name="connsiteY3" fmla="*/ 2119747 h 2481104"/>
                    <a:gd name="connsiteX4" fmla="*/ 4104410 w 4104410"/>
                    <a:gd name="connsiteY4" fmla="*/ 2389910 h 2481104"/>
                    <a:gd name="connsiteX0" fmla="*/ 0 w 4094019"/>
                    <a:gd name="connsiteY0" fmla="*/ 2473037 h 2557475"/>
                    <a:gd name="connsiteX1" fmla="*/ 436419 w 4094019"/>
                    <a:gd name="connsiteY1" fmla="*/ 2130137 h 2557475"/>
                    <a:gd name="connsiteX2" fmla="*/ 1932710 w 4094019"/>
                    <a:gd name="connsiteY2" fmla="*/ 1 h 2557475"/>
                    <a:gd name="connsiteX3" fmla="*/ 3595256 w 4094019"/>
                    <a:gd name="connsiteY3" fmla="*/ 2119747 h 2557475"/>
                    <a:gd name="connsiteX4" fmla="*/ 4094019 w 4094019"/>
                    <a:gd name="connsiteY4" fmla="*/ 2535382 h 2557475"/>
                    <a:gd name="connsiteX0" fmla="*/ 0 w 4094019"/>
                    <a:gd name="connsiteY0" fmla="*/ 2473037 h 2535382"/>
                    <a:gd name="connsiteX1" fmla="*/ 436419 w 4094019"/>
                    <a:gd name="connsiteY1" fmla="*/ 2130137 h 2535382"/>
                    <a:gd name="connsiteX2" fmla="*/ 1932710 w 4094019"/>
                    <a:gd name="connsiteY2" fmla="*/ 1 h 2535382"/>
                    <a:gd name="connsiteX3" fmla="*/ 3595256 w 4094019"/>
                    <a:gd name="connsiteY3" fmla="*/ 2119747 h 2535382"/>
                    <a:gd name="connsiteX4" fmla="*/ 4094019 w 409401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06699"/>
                    <a:gd name="connsiteY0" fmla="*/ 2493819 h 2535382"/>
                    <a:gd name="connsiteX1" fmla="*/ 549099 w 4206699"/>
                    <a:gd name="connsiteY1" fmla="*/ 2130137 h 2535382"/>
                    <a:gd name="connsiteX2" fmla="*/ 2045390 w 4206699"/>
                    <a:gd name="connsiteY2" fmla="*/ 1 h 2535382"/>
                    <a:gd name="connsiteX3" fmla="*/ 3707936 w 4206699"/>
                    <a:gd name="connsiteY3" fmla="*/ 2119747 h 2535382"/>
                    <a:gd name="connsiteX4" fmla="*/ 4206699 w 4206699"/>
                    <a:gd name="connsiteY4" fmla="*/ 2535382 h 2535382"/>
                    <a:gd name="connsiteX0" fmla="*/ 0 w 4225479"/>
                    <a:gd name="connsiteY0" fmla="*/ 2545774 h 2558586"/>
                    <a:gd name="connsiteX1" fmla="*/ 567879 w 4225479"/>
                    <a:gd name="connsiteY1" fmla="*/ 2130137 h 2558586"/>
                    <a:gd name="connsiteX2" fmla="*/ 2064170 w 4225479"/>
                    <a:gd name="connsiteY2" fmla="*/ 1 h 2558586"/>
                    <a:gd name="connsiteX3" fmla="*/ 3726716 w 4225479"/>
                    <a:gd name="connsiteY3" fmla="*/ 2119747 h 2558586"/>
                    <a:gd name="connsiteX4" fmla="*/ 4225479 w 4225479"/>
                    <a:gd name="connsiteY4" fmla="*/ 2535382 h 2558586"/>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064170 w 4225479"/>
                    <a:gd name="connsiteY2" fmla="*/ 1 h 2545774"/>
                    <a:gd name="connsiteX3" fmla="*/ 3726716 w 4225479"/>
                    <a:gd name="connsiteY3" fmla="*/ 2119747 h 2545774"/>
                    <a:gd name="connsiteX4" fmla="*/ 4225479 w 4225479"/>
                    <a:gd name="connsiteY4" fmla="*/ 2535382 h 2545774"/>
                    <a:gd name="connsiteX0" fmla="*/ 0 w 4225479"/>
                    <a:gd name="connsiteY0" fmla="*/ 2545774 h 2545774"/>
                    <a:gd name="connsiteX1" fmla="*/ 567879 w 4225479"/>
                    <a:gd name="connsiteY1" fmla="*/ 2130137 h 2545774"/>
                    <a:gd name="connsiteX2" fmla="*/ 2191757 w 4225479"/>
                    <a:gd name="connsiteY2" fmla="*/ 0 h 2545774"/>
                    <a:gd name="connsiteX3" fmla="*/ 3726716 w 4225479"/>
                    <a:gd name="connsiteY3" fmla="*/ 2119747 h 2545774"/>
                    <a:gd name="connsiteX4" fmla="*/ 4225479 w 4225479"/>
                    <a:gd name="connsiteY4" fmla="*/ 2535382 h 2545774"/>
                    <a:gd name="connsiteX0" fmla="*/ 0 w 4225479"/>
                    <a:gd name="connsiteY0" fmla="*/ 2551254 h 2551254"/>
                    <a:gd name="connsiteX1" fmla="*/ 567879 w 4225479"/>
                    <a:gd name="connsiteY1" fmla="*/ 2135617 h 2551254"/>
                    <a:gd name="connsiteX2" fmla="*/ 2191757 w 4225479"/>
                    <a:gd name="connsiteY2" fmla="*/ 5480 h 2551254"/>
                    <a:gd name="connsiteX3" fmla="*/ 3234602 w 4225479"/>
                    <a:gd name="connsiteY3" fmla="*/ 1552591 h 2551254"/>
                    <a:gd name="connsiteX4" fmla="*/ 4225479 w 4225479"/>
                    <a:gd name="connsiteY4" fmla="*/ 2540862 h 2551254"/>
                    <a:gd name="connsiteX0" fmla="*/ 0 w 4225479"/>
                    <a:gd name="connsiteY0" fmla="*/ 2546017 h 2546017"/>
                    <a:gd name="connsiteX1" fmla="*/ 1023542 w 4225479"/>
                    <a:gd name="connsiteY1" fmla="*/ 1663463 h 2546017"/>
                    <a:gd name="connsiteX2" fmla="*/ 2191757 w 4225479"/>
                    <a:gd name="connsiteY2" fmla="*/ 243 h 2546017"/>
                    <a:gd name="connsiteX3" fmla="*/ 3234602 w 4225479"/>
                    <a:gd name="connsiteY3" fmla="*/ 1547354 h 2546017"/>
                    <a:gd name="connsiteX4" fmla="*/ 4225479 w 4225479"/>
                    <a:gd name="connsiteY4" fmla="*/ 2535625 h 2546017"/>
                    <a:gd name="connsiteX0" fmla="*/ 0 w 4225479"/>
                    <a:gd name="connsiteY0" fmla="*/ 2546017 h 2546017"/>
                    <a:gd name="connsiteX1" fmla="*/ 1023542 w 4225479"/>
                    <a:gd name="connsiteY1" fmla="*/ 1663463 h 2546017"/>
                    <a:gd name="connsiteX2" fmla="*/ 2191757 w 4225479"/>
                    <a:gd name="connsiteY2" fmla="*/ 243 h 2546017"/>
                    <a:gd name="connsiteX3" fmla="*/ 3234602 w 4225479"/>
                    <a:gd name="connsiteY3" fmla="*/ 1547354 h 2546017"/>
                    <a:gd name="connsiteX4" fmla="*/ 4225479 w 4225479"/>
                    <a:gd name="connsiteY4" fmla="*/ 2535625 h 2546017"/>
                    <a:gd name="connsiteX0" fmla="*/ 0 w 4225479"/>
                    <a:gd name="connsiteY0" fmla="*/ 2546017 h 2546017"/>
                    <a:gd name="connsiteX1" fmla="*/ 1023542 w 4225479"/>
                    <a:gd name="connsiteY1" fmla="*/ 1663463 h 2546017"/>
                    <a:gd name="connsiteX2" fmla="*/ 2191757 w 4225479"/>
                    <a:gd name="connsiteY2" fmla="*/ 243 h 2546017"/>
                    <a:gd name="connsiteX3" fmla="*/ 3234602 w 4225479"/>
                    <a:gd name="connsiteY3" fmla="*/ 1547354 h 2546017"/>
                    <a:gd name="connsiteX4" fmla="*/ 4225479 w 4225479"/>
                    <a:gd name="connsiteY4" fmla="*/ 2535625 h 2546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79" h="2546017">
                      <a:moveTo>
                        <a:pt x="0" y="2546017"/>
                      </a:moveTo>
                      <a:cubicBezTo>
                        <a:pt x="425113" y="2342872"/>
                        <a:pt x="676477" y="2114188"/>
                        <a:pt x="1023542" y="1663463"/>
                      </a:cubicBezTo>
                      <a:cubicBezTo>
                        <a:pt x="1370607" y="1212738"/>
                        <a:pt x="1823247" y="19595"/>
                        <a:pt x="2191757" y="243"/>
                      </a:cubicBezTo>
                      <a:cubicBezTo>
                        <a:pt x="2560267" y="-19109"/>
                        <a:pt x="2874384" y="1124791"/>
                        <a:pt x="3234602" y="1547354"/>
                      </a:cubicBezTo>
                      <a:cubicBezTo>
                        <a:pt x="3594820" y="1969917"/>
                        <a:pt x="4047968" y="2495793"/>
                        <a:pt x="4225479" y="2535625"/>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82" name="Straight Connector 81">
                  <a:extLst>
                    <a:ext uri="{FF2B5EF4-FFF2-40B4-BE49-F238E27FC236}">
                      <a16:creationId xmlns:a16="http://schemas.microsoft.com/office/drawing/2014/main" id="{2D213F70-92DF-4D9A-9873-3A14D9736774}"/>
                    </a:ext>
                  </a:extLst>
                </p:cNvPr>
                <p:cNvCxnSpPr>
                  <a:cxnSpLocks/>
                  <a:stCxn id="79" idx="2"/>
                </p:cNvCxnSpPr>
                <p:nvPr/>
              </p:nvCxnSpPr>
              <p:spPr>
                <a:xfrm flipH="1">
                  <a:off x="6752704" y="3861891"/>
                  <a:ext cx="674" cy="1070896"/>
                </a:xfrm>
                <a:prstGeom prst="line">
                  <a:avLst/>
                </a:prstGeom>
                <a:ln w="1905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6AE147DC-7C51-4982-B80A-07E25524CF7B}"/>
                    </a:ext>
                  </a:extLst>
                </p:cNvPr>
                <p:cNvCxnSpPr>
                  <a:cxnSpLocks/>
                </p:cNvCxnSpPr>
                <p:nvPr/>
              </p:nvCxnSpPr>
              <p:spPr>
                <a:xfrm>
                  <a:off x="7184983" y="4579377"/>
                  <a:ext cx="369419" cy="139065"/>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1A4A5A1B-3BEB-4DD2-990F-04D96067552E}"/>
                    </a:ext>
                  </a:extLst>
                </p:cNvPr>
                <p:cNvSpPr txBox="1"/>
                <p:nvPr/>
              </p:nvSpPr>
              <p:spPr>
                <a:xfrm>
                  <a:off x="6827996" y="4954711"/>
                  <a:ext cx="497051" cy="265457"/>
                </a:xfrm>
                <a:prstGeom prst="rect">
                  <a:avLst/>
                </a:prstGeom>
                <a:noFill/>
              </p:spPr>
              <p:txBody>
                <a:bodyPr wrap="square" rtlCol="0">
                  <a:spAutoFit/>
                </a:bodyPr>
                <a:lstStyle/>
                <a:p>
                  <a:pPr algn="ctr"/>
                  <a:r>
                    <a:rPr lang="en-US" sz="1125" i="1" dirty="0"/>
                    <a:t>Time</a:t>
                  </a:r>
                </a:p>
              </p:txBody>
            </p:sp>
            <p:sp>
              <p:nvSpPr>
                <p:cNvPr id="87" name="TextBox 86">
                  <a:extLst>
                    <a:ext uri="{FF2B5EF4-FFF2-40B4-BE49-F238E27FC236}">
                      <a16:creationId xmlns:a16="http://schemas.microsoft.com/office/drawing/2014/main" id="{B7A8740C-A7F4-4FD5-8DC9-1BC09165D0AB}"/>
                    </a:ext>
                  </a:extLst>
                </p:cNvPr>
                <p:cNvSpPr txBox="1"/>
                <p:nvPr/>
              </p:nvSpPr>
              <p:spPr>
                <a:xfrm rot="16200000">
                  <a:off x="5789872" y="4357058"/>
                  <a:ext cx="788681" cy="193215"/>
                </a:xfrm>
                <a:prstGeom prst="rect">
                  <a:avLst/>
                </a:prstGeom>
                <a:noFill/>
              </p:spPr>
              <p:txBody>
                <a:bodyPr wrap="square" rtlCol="0">
                  <a:spAutoFit/>
                </a:bodyPr>
                <a:lstStyle/>
                <a:p>
                  <a:pPr algn="ctr"/>
                  <a:r>
                    <a:rPr lang="en-US" sz="1125" i="1" dirty="0"/>
                    <a:t>Flow</a:t>
                  </a:r>
                </a:p>
              </p:txBody>
            </p:sp>
            <p:cxnSp>
              <p:nvCxnSpPr>
                <p:cNvPr id="88" name="Straight Connector 87">
                  <a:extLst>
                    <a:ext uri="{FF2B5EF4-FFF2-40B4-BE49-F238E27FC236}">
                      <a16:creationId xmlns:a16="http://schemas.microsoft.com/office/drawing/2014/main" id="{8D0F3FEC-F020-42CF-95AA-368F72ABAB80}"/>
                    </a:ext>
                  </a:extLst>
                </p:cNvPr>
                <p:cNvCxnSpPr>
                  <a:cxnSpLocks/>
                </p:cNvCxnSpPr>
                <p:nvPr/>
              </p:nvCxnSpPr>
              <p:spPr>
                <a:xfrm rot="5400000">
                  <a:off x="7041623" y="4210881"/>
                  <a:ext cx="0" cy="148765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015E8652-FDE2-42C8-8293-0CAE9A13FBC6}"/>
                    </a:ext>
                  </a:extLst>
                </p:cNvPr>
                <p:cNvSpPr txBox="1"/>
                <p:nvPr/>
              </p:nvSpPr>
              <p:spPr>
                <a:xfrm>
                  <a:off x="5169402" y="4156174"/>
                  <a:ext cx="555270" cy="276999"/>
                </a:xfrm>
                <a:prstGeom prst="rect">
                  <a:avLst/>
                </a:prstGeom>
                <a:noFill/>
              </p:spPr>
              <p:txBody>
                <a:bodyPr wrap="square" rtlCol="0">
                  <a:spAutoFit/>
                </a:bodyPr>
                <a:lstStyle/>
                <a:p>
                  <a:r>
                    <a:rPr lang="en-US" sz="1200" i="1" dirty="0">
                      <a:solidFill>
                        <a:srgbClr val="C00000"/>
                      </a:solidFill>
                    </a:rPr>
                    <a:t>RC=1</a:t>
                  </a:r>
                </a:p>
              </p:txBody>
            </p:sp>
            <p:sp>
              <p:nvSpPr>
                <p:cNvPr id="103" name="Oval 102">
                  <a:extLst>
                    <a:ext uri="{FF2B5EF4-FFF2-40B4-BE49-F238E27FC236}">
                      <a16:creationId xmlns:a16="http://schemas.microsoft.com/office/drawing/2014/main" id="{CEC4F67C-9A1B-4FA6-9FA7-14B5D0BFC026}"/>
                    </a:ext>
                  </a:extLst>
                </p:cNvPr>
                <p:cNvSpPr/>
                <p:nvPr/>
              </p:nvSpPr>
              <p:spPr>
                <a:xfrm>
                  <a:off x="5016194" y="4505531"/>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05">
                  <a:extLst>
                    <a:ext uri="{FF2B5EF4-FFF2-40B4-BE49-F238E27FC236}">
                      <a16:creationId xmlns:a16="http://schemas.microsoft.com/office/drawing/2014/main" id="{68A76A76-F10D-49BC-A94D-89D974178AF9}"/>
                    </a:ext>
                  </a:extLst>
                </p:cNvPr>
                <p:cNvSpPr txBox="1"/>
                <p:nvPr/>
              </p:nvSpPr>
              <p:spPr>
                <a:xfrm>
                  <a:off x="7185957" y="4358804"/>
                  <a:ext cx="514945" cy="276999"/>
                </a:xfrm>
                <a:prstGeom prst="rect">
                  <a:avLst/>
                </a:prstGeom>
                <a:noFill/>
              </p:spPr>
              <p:txBody>
                <a:bodyPr wrap="square" rtlCol="0">
                  <a:spAutoFit/>
                </a:bodyPr>
                <a:lstStyle/>
                <a:p>
                  <a:r>
                    <a:rPr lang="en-US" sz="1200" i="1" dirty="0">
                      <a:solidFill>
                        <a:srgbClr val="C00000"/>
                      </a:solidFill>
                    </a:rPr>
                    <a:t>RC&lt;1</a:t>
                  </a:r>
                </a:p>
              </p:txBody>
            </p:sp>
            <p:sp>
              <p:nvSpPr>
                <p:cNvPr id="132" name="Oval 131">
                  <a:extLst>
                    <a:ext uri="{FF2B5EF4-FFF2-40B4-BE49-F238E27FC236}">
                      <a16:creationId xmlns:a16="http://schemas.microsoft.com/office/drawing/2014/main" id="{74A689F6-9227-4DB9-A9BD-B2973BA7BADE}"/>
                    </a:ext>
                  </a:extLst>
                </p:cNvPr>
                <p:cNvSpPr/>
                <p:nvPr/>
              </p:nvSpPr>
              <p:spPr>
                <a:xfrm>
                  <a:off x="6919668" y="4491726"/>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2" name="TextBox 51">
              <a:extLst>
                <a:ext uri="{FF2B5EF4-FFF2-40B4-BE49-F238E27FC236}">
                  <a16:creationId xmlns:a16="http://schemas.microsoft.com/office/drawing/2014/main" id="{0C1623DF-205D-4684-9AAB-987E97BB3146}"/>
                </a:ext>
              </a:extLst>
            </p:cNvPr>
            <p:cNvSpPr txBox="1"/>
            <p:nvPr/>
          </p:nvSpPr>
          <p:spPr>
            <a:xfrm>
              <a:off x="4708289" y="2531538"/>
              <a:ext cx="347503" cy="215444"/>
            </a:xfrm>
            <a:prstGeom prst="rect">
              <a:avLst/>
            </a:prstGeom>
            <a:noFill/>
          </p:spPr>
          <p:txBody>
            <a:bodyPr wrap="square" rtlCol="0">
              <a:spAutoFit/>
            </a:bodyPr>
            <a:lstStyle/>
            <a:p>
              <a:pPr algn="r"/>
              <a:r>
                <a:rPr lang="en-US" sz="800" i="1" dirty="0"/>
                <a:t>1.0</a:t>
              </a:r>
            </a:p>
          </p:txBody>
        </p:sp>
        <p:sp>
          <p:nvSpPr>
            <p:cNvPr id="57" name="TextBox 56">
              <a:extLst>
                <a:ext uri="{FF2B5EF4-FFF2-40B4-BE49-F238E27FC236}">
                  <a16:creationId xmlns:a16="http://schemas.microsoft.com/office/drawing/2014/main" id="{FDCA1500-C38B-4D2B-996F-5267B970DD42}"/>
                </a:ext>
              </a:extLst>
            </p:cNvPr>
            <p:cNvSpPr txBox="1"/>
            <p:nvPr/>
          </p:nvSpPr>
          <p:spPr>
            <a:xfrm>
              <a:off x="4733826" y="3023234"/>
              <a:ext cx="347503" cy="215444"/>
            </a:xfrm>
            <a:prstGeom prst="rect">
              <a:avLst/>
            </a:prstGeom>
            <a:noFill/>
          </p:spPr>
          <p:txBody>
            <a:bodyPr wrap="square" rtlCol="0">
              <a:spAutoFit/>
            </a:bodyPr>
            <a:lstStyle/>
            <a:p>
              <a:pPr algn="r"/>
              <a:r>
                <a:rPr lang="en-US" sz="800" i="1" dirty="0"/>
                <a:t>0.5</a:t>
              </a:r>
            </a:p>
          </p:txBody>
        </p:sp>
        <p:sp>
          <p:nvSpPr>
            <p:cNvPr id="62" name="TextBox 61">
              <a:extLst>
                <a:ext uri="{FF2B5EF4-FFF2-40B4-BE49-F238E27FC236}">
                  <a16:creationId xmlns:a16="http://schemas.microsoft.com/office/drawing/2014/main" id="{52E0FE12-7F67-468B-BB92-5F9DB753460A}"/>
                </a:ext>
              </a:extLst>
            </p:cNvPr>
            <p:cNvSpPr txBox="1"/>
            <p:nvPr/>
          </p:nvSpPr>
          <p:spPr>
            <a:xfrm>
              <a:off x="4739081" y="3533305"/>
              <a:ext cx="347503" cy="215444"/>
            </a:xfrm>
            <a:prstGeom prst="rect">
              <a:avLst/>
            </a:prstGeom>
            <a:noFill/>
          </p:spPr>
          <p:txBody>
            <a:bodyPr wrap="square" rtlCol="0">
              <a:spAutoFit/>
            </a:bodyPr>
            <a:lstStyle/>
            <a:p>
              <a:pPr algn="r"/>
              <a:r>
                <a:rPr lang="en-US" sz="800" i="1" dirty="0"/>
                <a:t>0.0</a:t>
              </a:r>
            </a:p>
          </p:txBody>
        </p:sp>
        <p:sp>
          <p:nvSpPr>
            <p:cNvPr id="63" name="TextBox 62">
              <a:extLst>
                <a:ext uri="{FF2B5EF4-FFF2-40B4-BE49-F238E27FC236}">
                  <a16:creationId xmlns:a16="http://schemas.microsoft.com/office/drawing/2014/main" id="{9633853D-B7C1-43DC-903F-D2A636F4D21D}"/>
                </a:ext>
              </a:extLst>
            </p:cNvPr>
            <p:cNvSpPr txBox="1"/>
            <p:nvPr/>
          </p:nvSpPr>
          <p:spPr>
            <a:xfrm>
              <a:off x="6629248" y="2567742"/>
              <a:ext cx="347503" cy="215444"/>
            </a:xfrm>
            <a:prstGeom prst="rect">
              <a:avLst/>
            </a:prstGeom>
            <a:noFill/>
          </p:spPr>
          <p:txBody>
            <a:bodyPr wrap="square" rtlCol="0">
              <a:spAutoFit/>
            </a:bodyPr>
            <a:lstStyle/>
            <a:p>
              <a:pPr algn="r"/>
              <a:r>
                <a:rPr lang="en-US" sz="800" i="1" dirty="0"/>
                <a:t>1.0</a:t>
              </a:r>
            </a:p>
          </p:txBody>
        </p:sp>
        <p:sp>
          <p:nvSpPr>
            <p:cNvPr id="64" name="TextBox 63">
              <a:extLst>
                <a:ext uri="{FF2B5EF4-FFF2-40B4-BE49-F238E27FC236}">
                  <a16:creationId xmlns:a16="http://schemas.microsoft.com/office/drawing/2014/main" id="{A01CDEA9-8108-4359-A4CB-715655B0F6B8}"/>
                </a:ext>
              </a:extLst>
            </p:cNvPr>
            <p:cNvSpPr txBox="1"/>
            <p:nvPr/>
          </p:nvSpPr>
          <p:spPr>
            <a:xfrm>
              <a:off x="6660040" y="3348097"/>
              <a:ext cx="347503" cy="215444"/>
            </a:xfrm>
            <a:prstGeom prst="rect">
              <a:avLst/>
            </a:prstGeom>
            <a:noFill/>
          </p:spPr>
          <p:txBody>
            <a:bodyPr wrap="square" rtlCol="0">
              <a:spAutoFit/>
            </a:bodyPr>
            <a:lstStyle/>
            <a:p>
              <a:pPr algn="r"/>
              <a:r>
                <a:rPr lang="en-US" sz="800" i="1" dirty="0"/>
                <a:t>0.2</a:t>
              </a:r>
            </a:p>
          </p:txBody>
        </p:sp>
        <p:sp>
          <p:nvSpPr>
            <p:cNvPr id="65" name="TextBox 64">
              <a:extLst>
                <a:ext uri="{FF2B5EF4-FFF2-40B4-BE49-F238E27FC236}">
                  <a16:creationId xmlns:a16="http://schemas.microsoft.com/office/drawing/2014/main" id="{0A39B8D8-2ED1-49B8-A3BE-3F058BAD9C30}"/>
                </a:ext>
              </a:extLst>
            </p:cNvPr>
            <p:cNvSpPr txBox="1"/>
            <p:nvPr/>
          </p:nvSpPr>
          <p:spPr>
            <a:xfrm>
              <a:off x="6660040" y="3569509"/>
              <a:ext cx="347503" cy="215444"/>
            </a:xfrm>
            <a:prstGeom prst="rect">
              <a:avLst/>
            </a:prstGeom>
            <a:noFill/>
          </p:spPr>
          <p:txBody>
            <a:bodyPr wrap="square" rtlCol="0">
              <a:spAutoFit/>
            </a:bodyPr>
            <a:lstStyle/>
            <a:p>
              <a:pPr algn="r"/>
              <a:r>
                <a:rPr lang="en-US" sz="800" i="1" dirty="0"/>
                <a:t>0.0</a:t>
              </a:r>
            </a:p>
          </p:txBody>
        </p:sp>
      </p:grpSp>
    </p:spTree>
    <p:extLst>
      <p:ext uri="{BB962C8B-B14F-4D97-AF65-F5344CB8AC3E}">
        <p14:creationId xmlns:p14="http://schemas.microsoft.com/office/powerpoint/2010/main" val="3572448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314706" y="166458"/>
            <a:ext cx="8573262" cy="760134"/>
          </a:xfrm>
        </p:spPr>
        <p:txBody>
          <a:bodyPr anchor="b">
            <a:normAutofit/>
          </a:bodyPr>
          <a:lstStyle/>
          <a:p>
            <a:r>
              <a:rPr lang="en-US" sz="4050" i="1" dirty="0"/>
              <a:t>Initial Model Parameters - Routing</a:t>
            </a:r>
          </a:p>
        </p:txBody>
      </p:sp>
      <p:pic>
        <p:nvPicPr>
          <p:cNvPr id="9218" name="Picture 2">
            <a:extLst>
              <a:ext uri="{FF2B5EF4-FFF2-40B4-BE49-F238E27FC236}">
                <a16:creationId xmlns:a16="http://schemas.microsoft.com/office/drawing/2014/main" id="{CA4C5AAD-3B8D-4363-A000-16A543D9363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95" r="4337"/>
          <a:stretch/>
        </p:blipFill>
        <p:spPr bwMode="auto">
          <a:xfrm>
            <a:off x="4734560" y="1721791"/>
            <a:ext cx="4232089" cy="2103777"/>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314706" y="998440"/>
                <a:ext cx="4329144" cy="5550862"/>
              </a:xfrm>
            </p:spPr>
            <p:txBody>
              <a:bodyPr>
                <a:normAutofit/>
              </a:bodyPr>
              <a:lstStyle/>
              <a:p>
                <a:pPr marL="0" indent="0">
                  <a:lnSpc>
                    <a:spcPct val="100000"/>
                  </a:lnSpc>
                  <a:spcBef>
                    <a:spcPts val="0"/>
                  </a:spcBef>
                  <a:buNone/>
                </a:pPr>
                <a:r>
                  <a:rPr lang="en-US" sz="2200" b="1" dirty="0"/>
                  <a:t>Routing</a:t>
                </a:r>
                <a:r>
                  <a:rPr lang="en-US" sz="2200" dirty="0"/>
                  <a:t> Parameters Impact Hydrograph </a:t>
                </a:r>
                <a:r>
                  <a:rPr lang="en-US" sz="2200" b="1" dirty="0"/>
                  <a:t>Timing </a:t>
                </a:r>
                <a:r>
                  <a:rPr lang="en-US" sz="2200" dirty="0"/>
                  <a:t>&amp; </a:t>
                </a:r>
                <a:r>
                  <a:rPr lang="en-US" sz="2200" b="1" dirty="0"/>
                  <a:t>Attenuation </a:t>
                </a:r>
                <a:r>
                  <a:rPr lang="en-US" sz="2200" dirty="0"/>
                  <a:t>within Reach Elements</a:t>
                </a:r>
                <a:endParaRPr lang="en-US" sz="2200" b="1" dirty="0"/>
              </a:p>
              <a:p>
                <a:pPr marL="0" indent="0">
                  <a:lnSpc>
                    <a:spcPct val="100000"/>
                  </a:lnSpc>
                  <a:spcBef>
                    <a:spcPts val="0"/>
                  </a:spcBef>
                  <a:buNone/>
                </a:pPr>
                <a:endParaRPr lang="en-US" sz="1400" dirty="0"/>
              </a:p>
              <a:p>
                <a:pPr marL="0" indent="0">
                  <a:lnSpc>
                    <a:spcPct val="100000"/>
                  </a:lnSpc>
                  <a:spcBef>
                    <a:spcPts val="0"/>
                  </a:spcBef>
                  <a:buNone/>
                </a:pPr>
                <a:r>
                  <a:rPr lang="en-US" sz="2000" dirty="0"/>
                  <a:t>Common Routing Methods:</a:t>
                </a:r>
              </a:p>
              <a:p>
                <a:pPr>
                  <a:lnSpc>
                    <a:spcPct val="100000"/>
                  </a:lnSpc>
                  <a:spcBef>
                    <a:spcPts val="0"/>
                  </a:spcBef>
                </a:pPr>
                <a:r>
                  <a:rPr lang="en-US" sz="1800" i="1" dirty="0"/>
                  <a:t>Lag</a:t>
                </a:r>
                <a:r>
                  <a:rPr lang="en-US" sz="1800" dirty="0"/>
                  <a:t>: Directly translates hydrograph as specified</a:t>
                </a:r>
                <a:endParaRPr lang="en-US" sz="1800" i="1" dirty="0"/>
              </a:p>
              <a:p>
                <a:pPr>
                  <a:lnSpc>
                    <a:spcPct val="100000"/>
                  </a:lnSpc>
                  <a:spcBef>
                    <a:spcPts val="0"/>
                  </a:spcBef>
                </a:pPr>
                <a:endParaRPr lang="en-US" sz="1800" i="1" dirty="0"/>
              </a:p>
              <a:p>
                <a:pPr>
                  <a:lnSpc>
                    <a:spcPct val="100000"/>
                  </a:lnSpc>
                  <a:spcBef>
                    <a:spcPts val="0"/>
                  </a:spcBef>
                </a:pPr>
                <a:r>
                  <a:rPr lang="en-US" sz="1800" i="1" dirty="0"/>
                  <a:t>Modified-</a:t>
                </a:r>
                <a:r>
                  <a:rPr lang="en-US" sz="1800" i="1" dirty="0" err="1"/>
                  <a:t>Puls</a:t>
                </a:r>
                <a:r>
                  <a:rPr lang="en-US" sz="1800" dirty="0"/>
                  <a:t>: Uses HEC-RAS to compute storage-discharge relationships in specified reaches.</a:t>
                </a:r>
              </a:p>
              <a:p>
                <a:pPr>
                  <a:lnSpc>
                    <a:spcPct val="100000"/>
                  </a:lnSpc>
                  <a:spcBef>
                    <a:spcPts val="0"/>
                  </a:spcBef>
                </a:pPr>
                <a:endParaRPr lang="en-US" sz="1800" dirty="0"/>
              </a:p>
              <a:p>
                <a:pPr>
                  <a:lnSpc>
                    <a:spcPct val="100000"/>
                  </a:lnSpc>
                  <a:spcBef>
                    <a:spcPts val="0"/>
                  </a:spcBef>
                </a:pPr>
                <a:r>
                  <a:rPr lang="en-US" sz="1800" i="1" dirty="0"/>
                  <a:t>Muskingum</a:t>
                </a:r>
                <a:r>
                  <a:rPr lang="en-US" sz="1800" dirty="0"/>
                  <a:t>: </a:t>
                </a:r>
              </a:p>
              <a:p>
                <a:pPr lvl="1">
                  <a:lnSpc>
                    <a:spcPct val="100000"/>
                  </a:lnSpc>
                  <a:spcBef>
                    <a:spcPts val="0"/>
                  </a:spcBef>
                </a:pPr>
                <a14:m>
                  <m:oMath xmlns:m="http://schemas.openxmlformats.org/officeDocument/2006/math">
                    <m:r>
                      <a:rPr lang="en-US" sz="1400" b="0" i="1" smtClean="0">
                        <a:latin typeface="Cambria Math" panose="02040503050406030204" pitchFamily="18" charset="0"/>
                      </a:rPr>
                      <m:t>𝑇𝑟𝑎𝑣𝑒𝑙</m:t>
                    </m:r>
                    <m:r>
                      <a:rPr lang="en-US" sz="1400" b="0" i="1" smtClean="0">
                        <a:latin typeface="Cambria Math" panose="02040503050406030204" pitchFamily="18" charset="0"/>
                      </a:rPr>
                      <m:t> </m:t>
                    </m:r>
                    <m:r>
                      <a:rPr lang="en-US" sz="1400" b="0" i="1" smtClean="0">
                        <a:latin typeface="Cambria Math" panose="02040503050406030204" pitchFamily="18" charset="0"/>
                      </a:rPr>
                      <m:t>𝑇𝑖𝑚𝑒</m:t>
                    </m:r>
                    <m:r>
                      <a:rPr lang="en-US" sz="1400" b="0" i="1" smtClean="0">
                        <a:latin typeface="Cambria Math" panose="02040503050406030204" pitchFamily="18" charset="0"/>
                      </a:rPr>
                      <m:t> </m:t>
                    </m:r>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𝐾</m:t>
                        </m:r>
                      </m:e>
                    </m:d>
                    <m:r>
                      <a:rPr lang="en-US" sz="1400" b="0" i="1" smtClean="0">
                        <a:latin typeface="Cambria Math" panose="02040503050406030204" pitchFamily="18" charset="0"/>
                      </a:rPr>
                      <m:t>= </m:t>
                    </m:r>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𝐿𝑒𝑛𝑔𝑡h</m:t>
                        </m:r>
                        <m:r>
                          <a:rPr lang="en-US" sz="1400" b="0" i="1" smtClean="0">
                            <a:latin typeface="Cambria Math" panose="02040503050406030204" pitchFamily="18" charset="0"/>
                          </a:rPr>
                          <m:t> (</m:t>
                        </m:r>
                        <m:r>
                          <a:rPr lang="en-US" sz="1400" b="0" i="1" smtClean="0">
                            <a:latin typeface="Cambria Math" panose="02040503050406030204" pitchFamily="18" charset="0"/>
                          </a:rPr>
                          <m:t>𝑚𝑖</m:t>
                        </m:r>
                        <m:r>
                          <a:rPr lang="en-US" sz="1400" b="0" i="1" smtClean="0">
                            <a:latin typeface="Cambria Math" panose="02040503050406030204" pitchFamily="18" charset="0"/>
                          </a:rPr>
                          <m:t>)</m:t>
                        </m:r>
                      </m:num>
                      <m:den>
                        <m:rad>
                          <m:radPr>
                            <m:degHide m:val="on"/>
                            <m:ctrlPr>
                              <a:rPr lang="en-US" sz="1400" b="0" i="1" smtClean="0">
                                <a:latin typeface="Cambria Math" panose="02040503050406030204" pitchFamily="18" charset="0"/>
                              </a:rPr>
                            </m:ctrlPr>
                          </m:radPr>
                          <m:deg/>
                          <m:e>
                            <m:r>
                              <a:rPr lang="en-US" sz="1400" b="0" i="1" smtClean="0">
                                <a:latin typeface="Cambria Math" panose="02040503050406030204" pitchFamily="18" charset="0"/>
                              </a:rPr>
                              <m:t>𝑆𝑙𝑜𝑝𝑒</m:t>
                            </m:r>
                            <m:r>
                              <a:rPr lang="en-US" sz="1400" b="0" i="1" smtClean="0">
                                <a:latin typeface="Cambria Math" panose="02040503050406030204" pitchFamily="18" charset="0"/>
                              </a:rPr>
                              <m:t> (</m:t>
                            </m:r>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𝑓𝑡</m:t>
                                </m:r>
                              </m:num>
                              <m:den>
                                <m:r>
                                  <a:rPr lang="en-US" sz="1400" b="0" i="1" smtClean="0">
                                    <a:latin typeface="Cambria Math" panose="02040503050406030204" pitchFamily="18" charset="0"/>
                                  </a:rPr>
                                  <m:t>𝑚𝑖</m:t>
                                </m:r>
                              </m:den>
                            </m:f>
                            <m:r>
                              <a:rPr lang="en-US" sz="1400" b="0" i="1" smtClean="0">
                                <a:latin typeface="Cambria Math" panose="02040503050406030204" pitchFamily="18" charset="0"/>
                              </a:rPr>
                              <m:t>)</m:t>
                            </m:r>
                          </m:e>
                        </m:rad>
                      </m:den>
                    </m:f>
                  </m:oMath>
                </a14:m>
                <a:endParaRPr lang="en-US" sz="1400" dirty="0"/>
              </a:p>
              <a:p>
                <a:pPr lvl="1">
                  <a:lnSpc>
                    <a:spcPct val="100000"/>
                  </a:lnSpc>
                  <a:spcBef>
                    <a:spcPts val="0"/>
                  </a:spcBef>
                </a:pPr>
                <a:endParaRPr lang="en-US" sz="1400" i="1" dirty="0"/>
              </a:p>
              <a:p>
                <a:pPr lvl="1">
                  <a:lnSpc>
                    <a:spcPct val="100000"/>
                  </a:lnSpc>
                  <a:spcBef>
                    <a:spcPts val="0"/>
                  </a:spcBef>
                </a:pPr>
                <a:r>
                  <a:rPr lang="en-US" sz="1400" i="1" dirty="0"/>
                  <a:t>Muskingum X = Attenuation Factor (0 to 0.5, try starting with 0.25 &amp; adjust in calibration)</a:t>
                </a:r>
              </a:p>
              <a:p>
                <a:pPr lvl="1">
                  <a:lnSpc>
                    <a:spcPct val="100000"/>
                  </a:lnSpc>
                  <a:spcBef>
                    <a:spcPts val="0"/>
                  </a:spcBef>
                </a:pPr>
                <a:r>
                  <a:rPr lang="en-US" sz="1400" i="1" dirty="0"/>
                  <a:t>Number of </a:t>
                </a:r>
                <a:r>
                  <a:rPr lang="en-US" sz="1400" i="1" dirty="0" err="1"/>
                  <a:t>Subreaches</a:t>
                </a:r>
                <a:r>
                  <a:rPr lang="en-US" sz="1400" i="1" dirty="0"/>
                  <a:t> </a:t>
                </a:r>
                <a14:m>
                  <m:oMath xmlns:m="http://schemas.openxmlformats.org/officeDocument/2006/math">
                    <m:r>
                      <a:rPr lang="en-US" sz="1800" b="0" i="1" smtClean="0">
                        <a:latin typeface="Cambria Math" panose="02040503050406030204" pitchFamily="18" charset="0"/>
                        <a:ea typeface="Cambria Math" panose="02040503050406030204" pitchFamily="18" charset="0"/>
                      </a:rPr>
                      <m:t>≈ </m:t>
                    </m:r>
                    <m:f>
                      <m:fPr>
                        <m:ctrlPr>
                          <a:rPr lang="en-US" sz="1800" b="0" i="1" smtClean="0">
                            <a:latin typeface="Cambria Math" panose="02040503050406030204" pitchFamily="18" charset="0"/>
                            <a:ea typeface="Cambria Math" panose="02040503050406030204" pitchFamily="18" charset="0"/>
                          </a:rPr>
                        </m:ctrlPr>
                      </m:fPr>
                      <m:num>
                        <m:r>
                          <a:rPr lang="en-US" sz="1800" b="0" i="1" smtClean="0">
                            <a:latin typeface="Cambria Math" panose="02040503050406030204" pitchFamily="18" charset="0"/>
                            <a:ea typeface="Cambria Math" panose="02040503050406030204" pitchFamily="18" charset="0"/>
                          </a:rPr>
                          <m:t>𝐾</m:t>
                        </m:r>
                      </m:num>
                      <m:den>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𝑡</m:t>
                        </m:r>
                      </m:den>
                    </m:f>
                  </m:oMath>
                </a14:m>
                <a:endParaRPr lang="en-US" sz="1800" dirty="0"/>
              </a:p>
              <a:p>
                <a:pPr marL="457200" lvl="1" indent="0">
                  <a:lnSpc>
                    <a:spcPct val="100000"/>
                  </a:lnSpc>
                  <a:spcBef>
                    <a:spcPts val="0"/>
                  </a:spcBef>
                  <a:buNone/>
                </a:pPr>
                <a:r>
                  <a:rPr lang="en-US" sz="1200" dirty="0">
                    <a:ea typeface="Cambria Math" panose="02040503050406030204" pitchFamily="18" charset="0"/>
                  </a:rPr>
                  <a:t>                 </a:t>
                </a:r>
                <a14:m>
                  <m:oMath xmlns:m="http://schemas.openxmlformats.org/officeDocument/2006/math">
                    <m:r>
                      <a:rPr lang="en-US" sz="1200" b="0" i="0" smtClean="0">
                        <a:latin typeface="Cambria Math" panose="02040503050406030204" pitchFamily="18" charset="0"/>
                        <a:ea typeface="Cambria Math" panose="02040503050406030204" pitchFamily="18" charset="0"/>
                      </a:rPr>
                      <m:t>           </m:t>
                    </m:r>
                    <m:r>
                      <a:rPr lang="en-US" sz="1200" i="1">
                        <a:latin typeface="Cambria Math" panose="02040503050406030204" pitchFamily="18" charset="0"/>
                        <a:ea typeface="Cambria Math" panose="02040503050406030204" pitchFamily="18" charset="0"/>
                      </a:rPr>
                      <m:t>∆</m:t>
                    </m:r>
                  </m:oMath>
                </a14:m>
                <a:r>
                  <a:rPr lang="en-US" sz="1200" i="1" dirty="0"/>
                  <a:t>t = time step (hr)</a:t>
                </a:r>
              </a:p>
              <a:p>
                <a:pPr>
                  <a:lnSpc>
                    <a:spcPct val="100000"/>
                  </a:lnSpc>
                  <a:spcBef>
                    <a:spcPts val="0"/>
                  </a:spcBef>
                </a:pPr>
                <a:endParaRPr lang="en-US" sz="1000" dirty="0"/>
              </a:p>
              <a:p>
                <a:pPr marL="0" indent="0">
                  <a:lnSpc>
                    <a:spcPct val="100000"/>
                  </a:lnSpc>
                  <a:spcBef>
                    <a:spcPts val="0"/>
                  </a:spcBef>
                  <a:buNone/>
                </a:pPr>
                <a:endParaRPr lang="en-US" sz="1700" dirty="0"/>
              </a:p>
              <a:p>
                <a:pPr lvl="1">
                  <a:lnSpc>
                    <a:spcPct val="100000"/>
                  </a:lnSpc>
                  <a:spcBef>
                    <a:spcPts val="0"/>
                  </a:spcBef>
                </a:pPr>
                <a:endParaRPr lang="en-US" sz="1700" dirty="0"/>
              </a:p>
            </p:txBody>
          </p:sp>
        </mc:Choice>
        <mc:Fallback xmlns="">
          <p:sp>
            <p:nvSpPr>
              <p:cNvPr id="19" name="Content Placeholder 2">
                <a:extLst>
                  <a:ext uri="{FF2B5EF4-FFF2-40B4-BE49-F238E27FC236}">
                    <a16:creationId xmlns:a16="http://schemas.microsoft.com/office/drawing/2014/main" id="{1612DBAF-9A64-476E-BC8C-F22BBB8AA0C3}"/>
                  </a:ext>
                </a:extLst>
              </p:cNvPr>
              <p:cNvSpPr>
                <a:spLocks noGrp="1" noRot="1" noChangeAspect="1" noMove="1" noResize="1" noEditPoints="1" noAdjustHandles="1" noChangeArrowheads="1" noChangeShapeType="1" noTextEdit="1"/>
              </p:cNvSpPr>
              <p:nvPr>
                <p:ph idx="1"/>
              </p:nvPr>
            </p:nvSpPr>
            <p:spPr>
              <a:xfrm>
                <a:off x="314706" y="998440"/>
                <a:ext cx="4329144" cy="5550862"/>
              </a:xfrm>
              <a:blipFill>
                <a:blip r:embed="rId4"/>
                <a:stretch>
                  <a:fillRect l="-1831" t="-769" r="-704" b="-220"/>
                </a:stretch>
              </a:blipFill>
            </p:spPr>
            <p:txBody>
              <a:bodyPr/>
              <a:lstStyle/>
              <a:p>
                <a:r>
                  <a:rPr lang="en-US">
                    <a:noFill/>
                  </a:rPr>
                  <a:t> </a:t>
                </a:r>
              </a:p>
            </p:txBody>
          </p:sp>
        </mc:Fallback>
      </mc:AlternateContent>
      <p:pic>
        <p:nvPicPr>
          <p:cNvPr id="9220" name="Picture 4">
            <a:extLst>
              <a:ext uri="{FF2B5EF4-FFF2-40B4-BE49-F238E27FC236}">
                <a16:creationId xmlns:a16="http://schemas.microsoft.com/office/drawing/2014/main" id="{C933AF4A-89F2-4C05-8573-DB4EAFE7B1C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570" t="27031" r="8637" b="20326"/>
          <a:stretch/>
        </p:blipFill>
        <p:spPr bwMode="auto">
          <a:xfrm>
            <a:off x="4945647" y="4206240"/>
            <a:ext cx="3809914" cy="196088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986017"/>
      </p:ext>
    </p:extLst>
  </p:cSld>
  <p:clrMapOvr>
    <a:masterClrMapping/>
  </p:clrMapOvr>
</p:sld>
</file>

<file path=ppt/theme/theme1.xml><?xml version="1.0" encoding="utf-8"?>
<a:theme xmlns:a="http://schemas.openxmlformats.org/drawingml/2006/main" name="USACE_FY15">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3566</TotalTime>
  <Words>2967</Words>
  <Application>Microsoft Office PowerPoint</Application>
  <PresentationFormat>On-screen Show (4:3)</PresentationFormat>
  <Paragraphs>413</Paragraphs>
  <Slides>20</Slides>
  <Notes>20</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20</vt:i4>
      </vt:variant>
    </vt:vector>
  </HeadingPairs>
  <TitlesOfParts>
    <vt:vector size="30" baseType="lpstr">
      <vt:lpstr>Arial</vt:lpstr>
      <vt:lpstr>Calibri</vt:lpstr>
      <vt:lpstr>Calibri Light</vt:lpstr>
      <vt:lpstr>Cambria Math</vt:lpstr>
      <vt:lpstr>Wingdings</vt:lpstr>
      <vt:lpstr>Wingdings 3</vt:lpstr>
      <vt:lpstr>USACE_FY15</vt:lpstr>
      <vt:lpstr>Custom Design</vt:lpstr>
      <vt:lpstr>1_Custom Design</vt:lpstr>
      <vt:lpstr>Office Theme</vt:lpstr>
      <vt:lpstr>HMS Model Calibration Strategies</vt:lpstr>
      <vt:lpstr>Objectives</vt:lpstr>
      <vt:lpstr>Setting Initial  Model Parameters</vt:lpstr>
      <vt:lpstr>PowerPoint Presentation</vt:lpstr>
      <vt:lpstr>PowerPoint Presentation</vt:lpstr>
      <vt:lpstr>PowerPoint Presentation</vt:lpstr>
      <vt:lpstr>Initial Model Parameters - Transform</vt:lpstr>
      <vt:lpstr>Initial Model Parameters - Baseflow</vt:lpstr>
      <vt:lpstr>Initial Model Parameters - Routing</vt:lpstr>
      <vt:lpstr>Initial Model Parameters – ET &amp; Snow</vt:lpstr>
      <vt:lpstr>Setting  Calibration Goals</vt:lpstr>
      <vt:lpstr>Calibration Goals</vt:lpstr>
      <vt:lpstr>PowerPoint Presentation</vt:lpstr>
      <vt:lpstr>PowerPoint Presentation</vt:lpstr>
      <vt:lpstr>PowerPoint Presentation</vt:lpstr>
      <vt:lpstr>PowerPoint Presentation</vt:lpstr>
      <vt:lpstr>PowerPoint Presentation</vt:lpstr>
      <vt:lpstr>Takeaways</vt:lpstr>
      <vt:lpstr>PowerPoint Presentation</vt:lpstr>
      <vt:lpstr>HMS Model Calibration Strategies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HMS Model Calibration Strategies</dc:title>
  <dc:creator>Moe, Emily L CIV USARMY CEMVP (USA)</dc:creator>
  <cp:lastModifiedBy>Moe, Emily L CIV USARMY CEMVP (USA)</cp:lastModifiedBy>
  <cp:revision>134</cp:revision>
  <dcterms:created xsi:type="dcterms:W3CDTF">2020-12-15T16:02:04Z</dcterms:created>
  <dcterms:modified xsi:type="dcterms:W3CDTF">2021-01-20T21:41:56Z</dcterms:modified>
</cp:coreProperties>
</file>