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Lst>
  <p:notesMasterIdLst>
    <p:notesMasterId r:id="rId14"/>
  </p:notesMasterIdLst>
  <p:sldIdLst>
    <p:sldId id="265" r:id="rId3"/>
    <p:sldId id="490" r:id="rId4"/>
    <p:sldId id="491" r:id="rId5"/>
    <p:sldId id="486" r:id="rId6"/>
    <p:sldId id="492" r:id="rId7"/>
    <p:sldId id="489" r:id="rId8"/>
    <p:sldId id="493" r:id="rId9"/>
    <p:sldId id="488" r:id="rId10"/>
    <p:sldId id="494" r:id="rId11"/>
    <p:sldId id="487" r:id="rId12"/>
    <p:sldId id="51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76289" autoAdjust="0"/>
  </p:normalViewPr>
  <p:slideViewPr>
    <p:cSldViewPr snapToGrid="0">
      <p:cViewPr varScale="1">
        <p:scale>
          <a:sx n="109" d="100"/>
          <a:sy n="109" d="100"/>
        </p:scale>
        <p:origin x="60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AF26DB-2A46-4FEC-A759-228ED4B069DF}" type="datetimeFigureOut">
              <a:rPr lang="en-US" smtClean="0"/>
              <a:t>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6B9AB6-991D-43DA-AC48-61697E185829}" type="slidenum">
              <a:rPr lang="en-US" smtClean="0"/>
              <a:t>‹#›</a:t>
            </a:fld>
            <a:endParaRPr lang="en-US"/>
          </a:p>
        </p:txBody>
      </p:sp>
    </p:spTree>
    <p:extLst>
      <p:ext uri="{BB962C8B-B14F-4D97-AF65-F5344CB8AC3E}">
        <p14:creationId xmlns:p14="http://schemas.microsoft.com/office/powerpoint/2010/main" val="249300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with the Hydrologic Engineering Center. In this video I’m going to demonstrate some tools that can help with model calibration.</a:t>
            </a:r>
          </a:p>
        </p:txBody>
      </p:sp>
      <p:sp>
        <p:nvSpPr>
          <p:cNvPr id="4" name="Slide Number Placeholder 3"/>
          <p:cNvSpPr>
            <a:spLocks noGrp="1"/>
          </p:cNvSpPr>
          <p:nvPr>
            <p:ph type="sldNum" sz="quarter" idx="5"/>
          </p:nvPr>
        </p:nvSpPr>
        <p:spPr/>
        <p:txBody>
          <a:bodyPr/>
          <a:lstStyle/>
          <a:p>
            <a:fld id="{ED6B9AB6-991D-43DA-AC48-61697E185829}" type="slidenum">
              <a:rPr lang="en-US" smtClean="0"/>
              <a:t>1</a:t>
            </a:fld>
            <a:endParaRPr lang="en-US"/>
          </a:p>
        </p:txBody>
      </p:sp>
    </p:spTree>
    <p:extLst>
      <p:ext uri="{BB962C8B-B14F-4D97-AF65-F5344CB8AC3E}">
        <p14:creationId xmlns:p14="http://schemas.microsoft.com/office/powerpoint/2010/main" val="2338400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There is currently no automation for the statistics plot but it can be generated in a GIS if you are willing. In the statistics plot subbasins or calibration points are colored based on their performance for a given summary statistic. Pros of this approach is that it gives a spatial notion of calibration. Because the statistics plot is not currently automated it is typically something that we only do for reporting purposes once the calibration is complete.</a:t>
            </a:r>
          </a:p>
        </p:txBody>
      </p:sp>
      <p:sp>
        <p:nvSpPr>
          <p:cNvPr id="4" name="Slide Number Placeholder 3"/>
          <p:cNvSpPr>
            <a:spLocks noGrp="1"/>
          </p:cNvSpPr>
          <p:nvPr>
            <p:ph type="sldNum" sz="quarter" idx="10"/>
          </p:nvPr>
        </p:nvSpPr>
        <p:spPr/>
        <p:txBody>
          <a:bodyPr/>
          <a:lstStyle/>
          <a:p>
            <a:fld id="{3B8BCE60-B746-4FC8-99D4-C7A66DA28C3D}" type="slidenum">
              <a:rPr lang="en-US" smtClean="0"/>
              <a:t>10</a:t>
            </a:fld>
            <a:endParaRPr lang="en-US"/>
          </a:p>
        </p:txBody>
      </p:sp>
    </p:spTree>
    <p:extLst>
      <p:ext uri="{BB962C8B-B14F-4D97-AF65-F5344CB8AC3E}">
        <p14:creationId xmlns:p14="http://schemas.microsoft.com/office/powerpoint/2010/main" val="2657237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a:t>
            </a:r>
            <a:r>
              <a:rPr lang="en-US"/>
              <a:t>on model calibration </a:t>
            </a:r>
            <a:r>
              <a:rPr lang="en-US" dirty="0"/>
              <a:t>aids. 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11</a:t>
            </a:fld>
            <a:endParaRPr lang="en-US"/>
          </a:p>
        </p:txBody>
      </p:sp>
    </p:spTree>
    <p:extLst>
      <p:ext uri="{BB962C8B-B14F-4D97-AF65-F5344CB8AC3E}">
        <p14:creationId xmlns:p14="http://schemas.microsoft.com/office/powerpoint/2010/main" val="3136779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calibration aids that I’ll demonstrate today are the element results, the continuous calibration aid, the statistics report, and the statistics plot.</a:t>
            </a:r>
          </a:p>
        </p:txBody>
      </p:sp>
      <p:sp>
        <p:nvSpPr>
          <p:cNvPr id="4" name="Slide Number Placeholder 3"/>
          <p:cNvSpPr>
            <a:spLocks noGrp="1"/>
          </p:cNvSpPr>
          <p:nvPr>
            <p:ph type="sldNum" sz="quarter" idx="5"/>
          </p:nvPr>
        </p:nvSpPr>
        <p:spPr/>
        <p:txBody>
          <a:bodyPr/>
          <a:lstStyle/>
          <a:p>
            <a:fld id="{ED6B9AB6-991D-43DA-AC48-61697E185829}" type="slidenum">
              <a:rPr lang="en-US" smtClean="0"/>
              <a:t>2</a:t>
            </a:fld>
            <a:endParaRPr lang="en-US"/>
          </a:p>
        </p:txBody>
      </p:sp>
    </p:spTree>
    <p:extLst>
      <p:ext uri="{BB962C8B-B14F-4D97-AF65-F5344CB8AC3E}">
        <p14:creationId xmlns:p14="http://schemas.microsoft.com/office/powerpoint/2010/main" val="520327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element results.</a:t>
            </a:r>
          </a:p>
        </p:txBody>
      </p:sp>
      <p:sp>
        <p:nvSpPr>
          <p:cNvPr id="4" name="Slide Number Placeholder 3"/>
          <p:cNvSpPr>
            <a:spLocks noGrp="1"/>
          </p:cNvSpPr>
          <p:nvPr>
            <p:ph type="sldNum" sz="quarter" idx="5"/>
          </p:nvPr>
        </p:nvSpPr>
        <p:spPr/>
        <p:txBody>
          <a:bodyPr/>
          <a:lstStyle/>
          <a:p>
            <a:fld id="{ED6B9AB6-991D-43DA-AC48-61697E185829}" type="slidenum">
              <a:rPr lang="en-US" smtClean="0"/>
              <a:t>3</a:t>
            </a:fld>
            <a:endParaRPr lang="en-US"/>
          </a:p>
        </p:txBody>
      </p:sp>
    </p:spTree>
    <p:extLst>
      <p:ext uri="{BB962C8B-B14F-4D97-AF65-F5344CB8AC3E}">
        <p14:creationId xmlns:p14="http://schemas.microsoft.com/office/powerpoint/2010/main" val="3863624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element results summary table and graph are integral to HMS. Any time I have observed flow for an element the graph will show both observed and computed flow, and the table will provide goodness of fit metrics such Nash Sutcliffe Efficiency and Percent Bias.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Requirements: </a:t>
            </a:r>
          </a:p>
          <a:p>
            <a:pPr marL="0" indent="0">
              <a:buFont typeface="Arial" panose="020B0604020202020204" pitchFamily="34" charset="0"/>
              <a:buNone/>
            </a:pPr>
            <a:r>
              <a:rPr lang="en-US" dirty="0"/>
              <a:t>Must have observed flow at a location</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indent="0">
              <a:buFont typeface="Arial" panose="020B0604020202020204" pitchFamily="34" charset="0"/>
              <a:buNone/>
            </a:pPr>
            <a:r>
              <a:rPr lang="en-US" dirty="0"/>
              <a:t>Easy to access</a:t>
            </a:r>
          </a:p>
          <a:p>
            <a:pPr marL="0" indent="0">
              <a:buFont typeface="Arial" panose="020B0604020202020204" pitchFamily="34" charset="0"/>
              <a:buNone/>
            </a:pPr>
            <a:r>
              <a:rPr lang="en-US" b="1" dirty="0"/>
              <a:t>Automatically updates with each compute</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b="1" dirty="0"/>
              <a:t>There is no ability to change the computation time interval for statistics. The statistics are computed at the simulation time interval. This causes discrepancies when the observed data is in a different interval than the computed results.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There is only a single point per view. The only way to view multiple points at one time is to open multiple results windows.</a:t>
            </a:r>
          </a:p>
        </p:txBody>
      </p:sp>
      <p:sp>
        <p:nvSpPr>
          <p:cNvPr id="4" name="Slide Number Placeholder 3"/>
          <p:cNvSpPr>
            <a:spLocks noGrp="1"/>
          </p:cNvSpPr>
          <p:nvPr>
            <p:ph type="sldNum" sz="quarter" idx="10"/>
          </p:nvPr>
        </p:nvSpPr>
        <p:spPr/>
        <p:txBody>
          <a:bodyPr/>
          <a:lstStyle/>
          <a:p>
            <a:fld id="{3B8BCE60-B746-4FC8-99D4-C7A66DA28C3D}" type="slidenum">
              <a:rPr lang="en-US" smtClean="0"/>
              <a:t>4</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continuous calibration aid.</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5</a:t>
            </a:fld>
            <a:endParaRPr lang="en-US"/>
          </a:p>
        </p:txBody>
      </p:sp>
    </p:spTree>
    <p:extLst>
      <p:ext uri="{BB962C8B-B14F-4D97-AF65-F5344CB8AC3E}">
        <p14:creationId xmlns:p14="http://schemas.microsoft.com/office/powerpoint/2010/main" val="124522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continuous calibration aid was built for a modeling project on the Columbia River where the calibration events were entire water years. For this case it was helpful to be able to quickly view a hydrograph based on monthly average flow. The simulation was also performed at a one day time step while the observed flow was often hourly. The continuous calibration aid allows us to select a statistics time interval that is different from the simulation time interval.</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interval for statistics.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Ability to change the computation time window for statistics.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Rapidly performs cyclic analysis for continuous simulation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indent="0">
              <a:buFont typeface="Arial" panose="020B0604020202020204" pitchFamily="34" charset="0"/>
              <a:buNone/>
            </a:pPr>
            <a:r>
              <a:rPr lang="en-US" dirty="0"/>
              <a:t>Not a tight integration with HEC-HMS. The calibration is a stand-alone utility.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Single point. The only way to view multiple points at one time is to open multiple instances of the tool.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Must recompute with every HMS compute.</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6</a:t>
            </a:fld>
            <a:endParaRPr lang="en-US"/>
          </a:p>
        </p:txBody>
      </p:sp>
    </p:spTree>
    <p:extLst>
      <p:ext uri="{BB962C8B-B14F-4D97-AF65-F5344CB8AC3E}">
        <p14:creationId xmlns:p14="http://schemas.microsoft.com/office/powerpoint/2010/main" val="562067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next calibration tool that I’ll demonstrate is the statistics report.</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7</a:t>
            </a:fld>
            <a:endParaRPr lang="en-US"/>
          </a:p>
        </p:txBody>
      </p:sp>
    </p:spTree>
    <p:extLst>
      <p:ext uri="{BB962C8B-B14F-4D97-AF65-F5344CB8AC3E}">
        <p14:creationId xmlns:p14="http://schemas.microsoft.com/office/powerpoint/2010/main" val="30885325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To generate a statistics report in HMS you must have already computed the simulation run. The statistics report is available from the </a:t>
            </a:r>
            <a:r>
              <a:rPr lang="en-US" i="1" dirty="0"/>
              <a:t>Tools | Reports</a:t>
            </a:r>
            <a:r>
              <a:rPr lang="en-US" dirty="0"/>
              <a:t> menu</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Pros: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You can view multiple calibration points in one consolidated view.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indent="0">
              <a:buFont typeface="Arial" panose="020B0604020202020204" pitchFamily="34" charset="0"/>
              <a:buNone/>
            </a:pPr>
            <a:r>
              <a:rPr lang="en-US" dirty="0"/>
              <a:t>Cons: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 ability to change the computation time interval for statistics. This causes discrepancies when the observed data is in a different interval than the computed results.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Must recompute with every HMS compute.</a:t>
            </a:r>
          </a:p>
          <a:p>
            <a:endParaRPr lang="en-US" dirty="0"/>
          </a:p>
        </p:txBody>
      </p:sp>
      <p:sp>
        <p:nvSpPr>
          <p:cNvPr id="4" name="Slide Number Placeholder 3"/>
          <p:cNvSpPr>
            <a:spLocks noGrp="1"/>
          </p:cNvSpPr>
          <p:nvPr>
            <p:ph type="sldNum" sz="quarter" idx="5"/>
          </p:nvPr>
        </p:nvSpPr>
        <p:spPr/>
        <p:txBody>
          <a:bodyPr/>
          <a:lstStyle/>
          <a:p>
            <a:fld id="{ED6B9AB6-991D-43DA-AC48-61697E185829}" type="slidenum">
              <a:rPr lang="en-US" smtClean="0"/>
              <a:t>8</a:t>
            </a:fld>
            <a:endParaRPr lang="en-US"/>
          </a:p>
        </p:txBody>
      </p:sp>
    </p:spTree>
    <p:extLst>
      <p:ext uri="{BB962C8B-B14F-4D97-AF65-F5344CB8AC3E}">
        <p14:creationId xmlns:p14="http://schemas.microsoft.com/office/powerpoint/2010/main" val="245868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I’ll talk about the statistics plot.</a:t>
            </a:r>
          </a:p>
        </p:txBody>
      </p:sp>
      <p:sp>
        <p:nvSpPr>
          <p:cNvPr id="4" name="Slide Number Placeholder 3"/>
          <p:cNvSpPr>
            <a:spLocks noGrp="1"/>
          </p:cNvSpPr>
          <p:nvPr>
            <p:ph type="sldNum" sz="quarter" idx="5"/>
          </p:nvPr>
        </p:nvSpPr>
        <p:spPr/>
        <p:txBody>
          <a:bodyPr/>
          <a:lstStyle/>
          <a:p>
            <a:fld id="{ED6B9AB6-991D-43DA-AC48-61697E185829}" type="slidenum">
              <a:rPr lang="en-US" smtClean="0"/>
              <a:t>9</a:t>
            </a:fld>
            <a:endParaRPr lang="en-US"/>
          </a:p>
        </p:txBody>
      </p:sp>
    </p:spTree>
    <p:extLst>
      <p:ext uri="{BB962C8B-B14F-4D97-AF65-F5344CB8AC3E}">
        <p14:creationId xmlns:p14="http://schemas.microsoft.com/office/powerpoint/2010/main" val="2678163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1769717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41565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313866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145096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808706"/>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537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2795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009425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23221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538266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7434758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0281416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447244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849525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9543085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7781153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0264576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26559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842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9994254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186437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994042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55032922"/>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42373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852382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759637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2031133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571732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6041376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1822769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8686714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807904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5150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88314589"/>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764E6CBC-CC34-4D2A-AB21-DF8FF613C755}" type="slidenum">
              <a:rPr lang="en-US"/>
              <a:pPr>
                <a:defRPr/>
              </a:pPr>
              <a:t>‹#›</a:t>
            </a:fld>
            <a:endParaRPr lang="en-US"/>
          </a:p>
        </p:txBody>
      </p:sp>
    </p:spTree>
    <p:extLst>
      <p:ext uri="{BB962C8B-B14F-4D97-AF65-F5344CB8AC3E}">
        <p14:creationId xmlns:p14="http://schemas.microsoft.com/office/powerpoint/2010/main" val="37790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08335352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386420758"/>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45074327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73513564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081052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theme" Target="../theme/theme2.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29" Type="http://schemas.openxmlformats.org/officeDocument/2006/relationships/image" Target="../media/image4.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2.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106258525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59980764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0.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0.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F6E8A3-BF03-46B6-90DB-31B95D6C95A3}"/>
              </a:ext>
            </a:extLst>
          </p:cNvPr>
          <p:cNvSpPr>
            <a:spLocks noGrp="1"/>
          </p:cNvSpPr>
          <p:nvPr>
            <p:ph type="body" sz="quarter" idx="12"/>
          </p:nvPr>
        </p:nvSpPr>
        <p:spPr/>
        <p:txBody>
          <a:bodyPr/>
          <a:lstStyle/>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r>
              <a:rPr lang="en-US" sz="2000" b="1" dirty="0">
                <a:solidFill>
                  <a:srgbClr val="000000"/>
                </a:solidFill>
                <a:latin typeface="Arial" charset="0"/>
              </a:rPr>
              <a:t>Hydrologic Engineering Center</a:t>
            </a:r>
            <a:endParaRPr lang="en-US" sz="2000"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Model Calibration aids</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Statistics plot</a:t>
            </a:r>
          </a:p>
        </p:txBody>
      </p:sp>
      <p:pic>
        <p:nvPicPr>
          <p:cNvPr id="8" name="Picture 7">
            <a:extLst>
              <a:ext uri="{FF2B5EF4-FFF2-40B4-BE49-F238E27FC236}">
                <a16:creationId xmlns:a16="http://schemas.microsoft.com/office/drawing/2014/main" id="{94FAA1CB-81E0-4124-905D-C50E963E5C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396" y="1008847"/>
            <a:ext cx="4168808" cy="5394960"/>
          </a:xfrm>
          <a:prstGeom prst="rect">
            <a:avLst/>
          </a:prstGeom>
        </p:spPr>
      </p:pic>
    </p:spTree>
    <p:extLst>
      <p:ext uri="{BB962C8B-B14F-4D97-AF65-F5344CB8AC3E}">
        <p14:creationId xmlns:p14="http://schemas.microsoft.com/office/powerpoint/2010/main" val="4236620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567411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dirty="0"/>
              <a:t>Statistics Plot</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081624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sz="2800" b="1"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dirty="0"/>
              <a:t>Statistics Plot</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1222276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 results</a:t>
            </a:r>
          </a:p>
        </p:txBody>
      </p:sp>
      <p:pic>
        <p:nvPicPr>
          <p:cNvPr id="9" name="Picture 8">
            <a:extLst>
              <a:ext uri="{FF2B5EF4-FFF2-40B4-BE49-F238E27FC236}">
                <a16:creationId xmlns:a16="http://schemas.microsoft.com/office/drawing/2014/main" id="{3120CF6A-6535-49F4-8A78-439475A54763}"/>
              </a:ext>
            </a:extLst>
          </p:cNvPr>
          <p:cNvPicPr>
            <a:picLocks noChangeAspect="1"/>
          </p:cNvPicPr>
          <p:nvPr/>
        </p:nvPicPr>
        <p:blipFill>
          <a:blip r:embed="rId3"/>
          <a:stretch>
            <a:fillRect/>
          </a:stretch>
        </p:blipFill>
        <p:spPr>
          <a:xfrm>
            <a:off x="3964544" y="3508265"/>
            <a:ext cx="3504983" cy="2948731"/>
          </a:xfrm>
          <a:prstGeom prst="rect">
            <a:avLst/>
          </a:prstGeom>
        </p:spPr>
      </p:pic>
      <p:pic>
        <p:nvPicPr>
          <p:cNvPr id="11" name="Picture 10">
            <a:extLst>
              <a:ext uri="{FF2B5EF4-FFF2-40B4-BE49-F238E27FC236}">
                <a16:creationId xmlns:a16="http://schemas.microsoft.com/office/drawing/2014/main" id="{B71CF14A-B323-43CA-918F-468F1366C6A0}"/>
              </a:ext>
            </a:extLst>
          </p:cNvPr>
          <p:cNvPicPr>
            <a:picLocks noChangeAspect="1"/>
          </p:cNvPicPr>
          <p:nvPr/>
        </p:nvPicPr>
        <p:blipFill>
          <a:blip r:embed="rId4"/>
          <a:stretch>
            <a:fillRect/>
          </a:stretch>
        </p:blipFill>
        <p:spPr>
          <a:xfrm>
            <a:off x="3964544" y="1081088"/>
            <a:ext cx="4012666" cy="2328245"/>
          </a:xfrm>
          <a:prstGeom prst="rect">
            <a:avLst/>
          </a:prstGeom>
        </p:spPr>
      </p:pic>
      <p:pic>
        <p:nvPicPr>
          <p:cNvPr id="13" name="Picture 12">
            <a:extLst>
              <a:ext uri="{FF2B5EF4-FFF2-40B4-BE49-F238E27FC236}">
                <a16:creationId xmlns:a16="http://schemas.microsoft.com/office/drawing/2014/main" id="{9E239F04-B346-4FE7-A76F-940A095C8103}"/>
              </a:ext>
            </a:extLst>
          </p:cNvPr>
          <p:cNvPicPr>
            <a:picLocks noChangeAspect="1"/>
          </p:cNvPicPr>
          <p:nvPr/>
        </p:nvPicPr>
        <p:blipFill>
          <a:blip r:embed="rId5"/>
          <a:stretch>
            <a:fillRect/>
          </a:stretch>
        </p:blipFill>
        <p:spPr>
          <a:xfrm>
            <a:off x="720432" y="1081088"/>
            <a:ext cx="3174993" cy="3110095"/>
          </a:xfrm>
          <a:prstGeom prst="rect">
            <a:avLst/>
          </a:prstGeom>
        </p:spPr>
      </p:pic>
    </p:spTree>
    <p:extLst>
      <p:ext uri="{BB962C8B-B14F-4D97-AF65-F5344CB8AC3E}">
        <p14:creationId xmlns:p14="http://schemas.microsoft.com/office/powerpoint/2010/main" val="3573122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sz="2800" b="1"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dirty="0"/>
              <a:t>Statistics Plot</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854135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9AB92-0892-48C1-A6DC-171678C15772}"/>
              </a:ext>
            </a:extLst>
          </p:cNvPr>
          <p:cNvSpPr>
            <a:spLocks noGrp="1"/>
          </p:cNvSpPr>
          <p:nvPr>
            <p:ph type="title"/>
          </p:nvPr>
        </p:nvSpPr>
        <p:spPr/>
        <p:txBody>
          <a:bodyPr/>
          <a:lstStyle/>
          <a:p>
            <a:r>
              <a:rPr lang="en-US" dirty="0"/>
              <a:t>Continuous calibration aid</a:t>
            </a:r>
          </a:p>
        </p:txBody>
      </p:sp>
      <p:sp>
        <p:nvSpPr>
          <p:cNvPr id="4" name="Slide Number Placeholder 3">
            <a:extLst>
              <a:ext uri="{FF2B5EF4-FFF2-40B4-BE49-F238E27FC236}">
                <a16:creationId xmlns:a16="http://schemas.microsoft.com/office/drawing/2014/main" id="{EC31E530-B657-4729-B958-D5F5CF08FA96}"/>
              </a:ext>
            </a:extLst>
          </p:cNvPr>
          <p:cNvSpPr>
            <a:spLocks noGrp="1"/>
          </p:cNvSpPr>
          <p:nvPr>
            <p:ph type="sldNum" sz="quarter" idx="10"/>
          </p:nvPr>
        </p:nvSpPr>
        <p:spPr/>
        <p:txBody>
          <a:bodyPr/>
          <a:lstStyle/>
          <a:p>
            <a:pPr>
              <a:defRPr/>
            </a:pPr>
            <a:fld id="{764E6CBC-CC34-4D2A-AB21-DF8FF613C755}" type="slidenum">
              <a:rPr lang="en-US" smtClean="0"/>
              <a:pPr>
                <a:defRPr/>
              </a:pPr>
              <a:t>6</a:t>
            </a:fld>
            <a:endParaRPr lang="en-US"/>
          </a:p>
        </p:txBody>
      </p:sp>
      <p:pic>
        <p:nvPicPr>
          <p:cNvPr id="6" name="Picture 5">
            <a:extLst>
              <a:ext uri="{FF2B5EF4-FFF2-40B4-BE49-F238E27FC236}">
                <a16:creationId xmlns:a16="http://schemas.microsoft.com/office/drawing/2014/main" id="{12258726-FEF9-487D-84B5-63A10517EBBC}"/>
              </a:ext>
            </a:extLst>
          </p:cNvPr>
          <p:cNvPicPr>
            <a:picLocks noChangeAspect="1"/>
          </p:cNvPicPr>
          <p:nvPr/>
        </p:nvPicPr>
        <p:blipFill>
          <a:blip r:embed="rId3"/>
          <a:stretch>
            <a:fillRect/>
          </a:stretch>
        </p:blipFill>
        <p:spPr>
          <a:xfrm>
            <a:off x="2266290" y="1417657"/>
            <a:ext cx="4611420" cy="4483680"/>
          </a:xfrm>
          <a:prstGeom prst="rect">
            <a:avLst/>
          </a:prstGeom>
        </p:spPr>
      </p:pic>
      <p:pic>
        <p:nvPicPr>
          <p:cNvPr id="10" name="Picture 9">
            <a:extLst>
              <a:ext uri="{FF2B5EF4-FFF2-40B4-BE49-F238E27FC236}">
                <a16:creationId xmlns:a16="http://schemas.microsoft.com/office/drawing/2014/main" id="{2AA467CE-4E38-47F1-97DF-C6B09A0F6D81}"/>
              </a:ext>
            </a:extLst>
          </p:cNvPr>
          <p:cNvPicPr>
            <a:picLocks noChangeAspect="1"/>
          </p:cNvPicPr>
          <p:nvPr/>
        </p:nvPicPr>
        <p:blipFill>
          <a:blip r:embed="rId4"/>
          <a:stretch>
            <a:fillRect/>
          </a:stretch>
        </p:blipFill>
        <p:spPr>
          <a:xfrm>
            <a:off x="2266290" y="1417657"/>
            <a:ext cx="4611420" cy="4483680"/>
          </a:xfrm>
          <a:prstGeom prst="rect">
            <a:avLst/>
          </a:prstGeom>
        </p:spPr>
      </p:pic>
      <p:pic>
        <p:nvPicPr>
          <p:cNvPr id="8" name="Picture 7">
            <a:extLst>
              <a:ext uri="{FF2B5EF4-FFF2-40B4-BE49-F238E27FC236}">
                <a16:creationId xmlns:a16="http://schemas.microsoft.com/office/drawing/2014/main" id="{9173A921-956D-42C6-B02F-92CFD489A6FD}"/>
              </a:ext>
            </a:extLst>
          </p:cNvPr>
          <p:cNvPicPr>
            <a:picLocks noChangeAspect="1"/>
          </p:cNvPicPr>
          <p:nvPr/>
        </p:nvPicPr>
        <p:blipFill>
          <a:blip r:embed="rId5"/>
          <a:stretch>
            <a:fillRect/>
          </a:stretch>
        </p:blipFill>
        <p:spPr>
          <a:xfrm>
            <a:off x="2266290" y="1417658"/>
            <a:ext cx="4611420" cy="4483680"/>
          </a:xfrm>
          <a:prstGeom prst="rect">
            <a:avLst/>
          </a:prstGeom>
        </p:spPr>
      </p:pic>
    </p:spTree>
    <p:extLst>
      <p:ext uri="{BB962C8B-B14F-4D97-AF65-F5344CB8AC3E}">
        <p14:creationId xmlns:p14="http://schemas.microsoft.com/office/powerpoint/2010/main" val="38633972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sz="2800" b="1" dirty="0"/>
              <a:t>Statistics Report</a:t>
            </a:r>
          </a:p>
          <a:p>
            <a:pPr marL="457200" indent="-457200">
              <a:buFont typeface="+mj-lt"/>
              <a:buAutoNum type="arabicPeriod"/>
            </a:pPr>
            <a:r>
              <a:rPr lang="en-US" dirty="0"/>
              <a:t>Statistics Plot</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248121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2992A-A892-4BB7-B3BC-2AA445BC0770}"/>
              </a:ext>
            </a:extLst>
          </p:cNvPr>
          <p:cNvSpPr>
            <a:spLocks noGrp="1"/>
          </p:cNvSpPr>
          <p:nvPr>
            <p:ph type="title"/>
          </p:nvPr>
        </p:nvSpPr>
        <p:spPr/>
        <p:txBody>
          <a:bodyPr/>
          <a:lstStyle/>
          <a:p>
            <a:r>
              <a:rPr lang="en-US" dirty="0"/>
              <a:t>Statistics Report</a:t>
            </a:r>
          </a:p>
        </p:txBody>
      </p:sp>
      <p:pic>
        <p:nvPicPr>
          <p:cNvPr id="6" name="Content Placeholder 5">
            <a:extLst>
              <a:ext uri="{FF2B5EF4-FFF2-40B4-BE49-F238E27FC236}">
                <a16:creationId xmlns:a16="http://schemas.microsoft.com/office/drawing/2014/main" id="{2B042C78-55FE-486B-AE4F-85A692852760}"/>
              </a:ext>
            </a:extLst>
          </p:cNvPr>
          <p:cNvPicPr>
            <a:picLocks noGrp="1" noChangeAspect="1"/>
          </p:cNvPicPr>
          <p:nvPr>
            <p:ph idx="1"/>
          </p:nvPr>
        </p:nvPicPr>
        <p:blipFill>
          <a:blip r:embed="rId3"/>
          <a:stretch>
            <a:fillRect/>
          </a:stretch>
        </p:blipFill>
        <p:spPr>
          <a:xfrm>
            <a:off x="304800" y="1499710"/>
            <a:ext cx="8382000" cy="3163376"/>
          </a:xfrm>
        </p:spPr>
      </p:pic>
      <p:sp>
        <p:nvSpPr>
          <p:cNvPr id="4" name="Slide Number Placeholder 3">
            <a:extLst>
              <a:ext uri="{FF2B5EF4-FFF2-40B4-BE49-F238E27FC236}">
                <a16:creationId xmlns:a16="http://schemas.microsoft.com/office/drawing/2014/main" id="{A311F0D0-6DBE-4F7E-8209-07E05D45341A}"/>
              </a:ext>
            </a:extLst>
          </p:cNvPr>
          <p:cNvSpPr>
            <a:spLocks noGrp="1"/>
          </p:cNvSpPr>
          <p:nvPr>
            <p:ph type="sldNum" sz="quarter" idx="10"/>
          </p:nvPr>
        </p:nvSpPr>
        <p:spPr/>
        <p:txBody>
          <a:bodyPr/>
          <a:lstStyle/>
          <a:p>
            <a:pPr>
              <a:defRPr/>
            </a:pPr>
            <a:fld id="{764E6CBC-CC34-4D2A-AB21-DF8FF613C755}" type="slidenum">
              <a:rPr lang="en-US" smtClean="0"/>
              <a:pPr>
                <a:defRPr/>
              </a:pPr>
              <a:t>8</a:t>
            </a:fld>
            <a:endParaRPr lang="en-US"/>
          </a:p>
        </p:txBody>
      </p:sp>
    </p:spTree>
    <p:extLst>
      <p:ext uri="{BB962C8B-B14F-4D97-AF65-F5344CB8AC3E}">
        <p14:creationId xmlns:p14="http://schemas.microsoft.com/office/powerpoint/2010/main" val="227177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C037E1-CEB3-4887-A67D-4B874E584B60}"/>
              </a:ext>
            </a:extLst>
          </p:cNvPr>
          <p:cNvSpPr>
            <a:spLocks noGrp="1"/>
          </p:cNvSpPr>
          <p:nvPr>
            <p:ph type="title"/>
          </p:nvPr>
        </p:nvSpPr>
        <p:spPr/>
        <p:txBody>
          <a:bodyPr/>
          <a:lstStyle/>
          <a:p>
            <a:r>
              <a:rPr lang="en-US" dirty="0"/>
              <a:t>Model calibration aids</a:t>
            </a:r>
          </a:p>
        </p:txBody>
      </p:sp>
      <p:sp>
        <p:nvSpPr>
          <p:cNvPr id="6" name="Content Placeholder 5">
            <a:extLst>
              <a:ext uri="{FF2B5EF4-FFF2-40B4-BE49-F238E27FC236}">
                <a16:creationId xmlns:a16="http://schemas.microsoft.com/office/drawing/2014/main" id="{15A4BD82-6F9D-4DAF-903C-734BE61AB9B1}"/>
              </a:ext>
            </a:extLst>
          </p:cNvPr>
          <p:cNvSpPr>
            <a:spLocks noGrp="1"/>
          </p:cNvSpPr>
          <p:nvPr>
            <p:ph idx="1"/>
          </p:nvPr>
        </p:nvSpPr>
        <p:spPr/>
        <p:txBody>
          <a:bodyPr/>
          <a:lstStyle/>
          <a:p>
            <a:pPr marL="457200" indent="-457200">
              <a:buFont typeface="+mj-lt"/>
              <a:buAutoNum type="arabicPeriod"/>
            </a:pPr>
            <a:r>
              <a:rPr lang="en-US" dirty="0"/>
              <a:t>Element Results</a:t>
            </a:r>
          </a:p>
          <a:p>
            <a:pPr marL="457200" indent="-457200">
              <a:buFont typeface="+mj-lt"/>
              <a:buAutoNum type="arabicPeriod"/>
            </a:pPr>
            <a:r>
              <a:rPr lang="en-US" dirty="0"/>
              <a:t>Continuous Calibration Aid</a:t>
            </a:r>
          </a:p>
          <a:p>
            <a:pPr marL="457200" indent="-457200">
              <a:buFont typeface="+mj-lt"/>
              <a:buAutoNum type="arabicPeriod"/>
            </a:pPr>
            <a:r>
              <a:rPr lang="en-US" dirty="0"/>
              <a:t>Statistics Report</a:t>
            </a:r>
          </a:p>
          <a:p>
            <a:pPr marL="457200" indent="-457200">
              <a:buFont typeface="+mj-lt"/>
              <a:buAutoNum type="arabicPeriod"/>
            </a:pPr>
            <a:r>
              <a:rPr lang="en-US" sz="2800" b="1" dirty="0"/>
              <a:t>Statistics Plot</a:t>
            </a:r>
          </a:p>
        </p:txBody>
      </p:sp>
      <p:sp>
        <p:nvSpPr>
          <p:cNvPr id="4" name="Slide Number Placeholder 3">
            <a:extLst>
              <a:ext uri="{FF2B5EF4-FFF2-40B4-BE49-F238E27FC236}">
                <a16:creationId xmlns:a16="http://schemas.microsoft.com/office/drawing/2014/main" id="{BBED5333-6169-4B8D-877E-F04338993CE9}"/>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45152152"/>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667</Words>
  <Application>Microsoft Office PowerPoint</Application>
  <PresentationFormat>On-screen Show (4:3)</PresentationFormat>
  <Paragraphs>91</Paragraphs>
  <Slides>11</Slides>
  <Notes>11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Title Slide Templates</vt:lpstr>
      <vt:lpstr>Content Templates</vt:lpstr>
      <vt:lpstr>Model Calibration aids</vt:lpstr>
      <vt:lpstr>Model calibration aids</vt:lpstr>
      <vt:lpstr>Model calibration aids</vt:lpstr>
      <vt:lpstr>Element results</vt:lpstr>
      <vt:lpstr>Model calibration aids</vt:lpstr>
      <vt:lpstr>Continuous calibration aid</vt:lpstr>
      <vt:lpstr>Model calibration aids</vt:lpstr>
      <vt:lpstr>Statistics Report</vt:lpstr>
      <vt:lpstr>Model calibration aids</vt:lpstr>
      <vt:lpstr>Statistics plot</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34</cp:revision>
  <dcterms:created xsi:type="dcterms:W3CDTF">2021-01-20T21:56:38Z</dcterms:created>
  <dcterms:modified xsi:type="dcterms:W3CDTF">2021-02-03T00:10:34Z</dcterms:modified>
</cp:coreProperties>
</file>