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58" r:id="rId4"/>
    <p:sldId id="259" r:id="rId5"/>
    <p:sldId id="266" r:id="rId6"/>
    <p:sldId id="273" r:id="rId7"/>
    <p:sldId id="274" r:id="rId8"/>
    <p:sldId id="269" r:id="rId9"/>
    <p:sldId id="263" r:id="rId10"/>
    <p:sldId id="267" r:id="rId11"/>
    <p:sldId id="268" r:id="rId12"/>
    <p:sldId id="260" r:id="rId13"/>
    <p:sldId id="261" r:id="rId14"/>
    <p:sldId id="264" r:id="rId15"/>
    <p:sldId id="290" r:id="rId16"/>
    <p:sldId id="265" r:id="rId17"/>
    <p:sldId id="289" r:id="rId18"/>
    <p:sldId id="262" r:id="rId19"/>
    <p:sldId id="270" r:id="rId20"/>
    <p:sldId id="288" r:id="rId21"/>
    <p:sldId id="286" r:id="rId22"/>
    <p:sldId id="275" r:id="rId23"/>
    <p:sldId id="276" r:id="rId24"/>
    <p:sldId id="272" r:id="rId25"/>
    <p:sldId id="271" r:id="rId26"/>
    <p:sldId id="280" r:id="rId27"/>
    <p:sldId id="281" r:id="rId28"/>
    <p:sldId id="287" r:id="rId29"/>
    <p:sldId id="282" r:id="rId30"/>
    <p:sldId id="284" r:id="rId31"/>
    <p:sldId id="285" r:id="rId32"/>
    <p:sldId id="277" r:id="rId33"/>
    <p:sldId id="278" r:id="rId34"/>
    <p:sldId id="279"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44A4102-BB7A-4694-8B70-7BB0AD095B63}">
          <p14:sldIdLst>
            <p14:sldId id="256"/>
            <p14:sldId id="257"/>
          </p14:sldIdLst>
        </p14:section>
        <p14:section name="Optimization Overview" id="{47F474F4-667F-4121-9624-C32553187E8E}">
          <p14:sldIdLst>
            <p14:sldId id="258"/>
            <p14:sldId id="259"/>
            <p14:sldId id="266"/>
            <p14:sldId id="273"/>
            <p14:sldId id="274"/>
            <p14:sldId id="269"/>
            <p14:sldId id="263"/>
            <p14:sldId id="267"/>
            <p14:sldId id="268"/>
          </p14:sldIdLst>
        </p14:section>
        <p14:section name="New Optimization Trial Features" id="{9C7E86D7-FE6F-4640-A25A-066492026303}">
          <p14:sldIdLst>
            <p14:sldId id="260"/>
            <p14:sldId id="261"/>
            <p14:sldId id="264"/>
            <p14:sldId id="290"/>
            <p14:sldId id="265"/>
            <p14:sldId id="289"/>
          </p14:sldIdLst>
        </p14:section>
        <p14:section name="Practical Optimization Advice" id="{4E44C259-FA8E-40D1-9F3E-E954EE6F0196}">
          <p14:sldIdLst>
            <p14:sldId id="262"/>
            <p14:sldId id="270"/>
            <p14:sldId id="288"/>
            <p14:sldId id="286"/>
            <p14:sldId id="275"/>
            <p14:sldId id="276"/>
            <p14:sldId id="272"/>
            <p14:sldId id="271"/>
            <p14:sldId id="280"/>
            <p14:sldId id="281"/>
          </p14:sldIdLst>
        </p14:section>
        <p14:section name="Examples" id="{4C1A483E-8271-40C5-ABBD-348C5A65DEAF}">
          <p14:sldIdLst>
            <p14:sldId id="287"/>
            <p14:sldId id="282"/>
            <p14:sldId id="284"/>
            <p14:sldId id="285"/>
          </p14:sldIdLst>
        </p14:section>
        <p14:section name="Closing" id="{E2BF6E0A-83E7-415F-BB65-EE9F934F6796}">
          <p14:sldIdLst>
            <p14:sldId id="277"/>
            <p14:sldId id="278"/>
            <p14:sldId id="27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84452" autoAdjust="0"/>
  </p:normalViewPr>
  <p:slideViewPr>
    <p:cSldViewPr snapToGrid="0">
      <p:cViewPr varScale="1">
        <p:scale>
          <a:sx n="110" d="100"/>
          <a:sy n="110" d="100"/>
        </p:scale>
        <p:origin x="636" y="96"/>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6/29/2022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1566047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a Simplex search – the first value in the “Point” entry is the objective function value.  The next four are the parameters being optimized, which are listed in order in this file after the simplex part.</a:t>
            </a:r>
          </a:p>
        </p:txBody>
      </p:sp>
      <p:sp>
        <p:nvSpPr>
          <p:cNvPr id="4" name="Slide Number Placeholder 3"/>
          <p:cNvSpPr>
            <a:spLocks noGrp="1"/>
          </p:cNvSpPr>
          <p:nvPr>
            <p:ph type="sldNum" sz="quarter" idx="5"/>
          </p:nvPr>
        </p:nvSpPr>
        <p:spPr/>
        <p:txBody>
          <a:bodyPr/>
          <a:lstStyle/>
          <a:p>
            <a:fld id="{78AF3204-0D06-4E77-ABDE-F4433C802620}" type="slidenum">
              <a:rPr lang="en-US" smtClean="0"/>
              <a:t>27</a:t>
            </a:fld>
            <a:endParaRPr lang="en-US"/>
          </a:p>
        </p:txBody>
      </p:sp>
    </p:spTree>
    <p:extLst>
      <p:ext uri="{BB962C8B-B14F-4D97-AF65-F5344CB8AC3E}">
        <p14:creationId xmlns:p14="http://schemas.microsoft.com/office/powerpoint/2010/main" val="3701339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peak-weighted RMSE, </a:t>
            </a:r>
            <a:r>
              <a:rPr lang="en-US" dirty="0" err="1"/>
              <a:t>maxiter</a:t>
            </a:r>
            <a:r>
              <a:rPr lang="en-US" dirty="0"/>
              <a:t> 200, tolerance 10.  Will run about 42 </a:t>
            </a:r>
            <a:r>
              <a:rPr lang="en-US" dirty="0" err="1"/>
              <a:t>iters</a:t>
            </a:r>
            <a:r>
              <a:rPr lang="en-US" dirty="0"/>
              <a:t> in 0:09.  Show OF and parameter values.</a:t>
            </a:r>
          </a:p>
          <a:p>
            <a:r>
              <a:rPr lang="en-US" dirty="0"/>
              <a:t>Drop tolerance to 1, will run to 55 </a:t>
            </a:r>
            <a:r>
              <a:rPr lang="en-US" dirty="0" err="1"/>
              <a:t>iters</a:t>
            </a:r>
            <a:r>
              <a:rPr lang="en-US" dirty="0"/>
              <a:t> (0:03).</a:t>
            </a:r>
          </a:p>
          <a:p>
            <a:r>
              <a:rPr lang="en-US" dirty="0"/>
              <a:t>Drop tolerance to 0.1, will run to 72 </a:t>
            </a:r>
            <a:r>
              <a:rPr lang="en-US" dirty="0" err="1"/>
              <a:t>iters</a:t>
            </a:r>
            <a:r>
              <a:rPr lang="en-US" dirty="0"/>
              <a:t> (0:04).</a:t>
            </a:r>
          </a:p>
          <a:p>
            <a:r>
              <a:rPr lang="en-US" dirty="0"/>
              <a:t>Drop tolerance to 0.01, will run to 154 </a:t>
            </a:r>
            <a:r>
              <a:rPr lang="en-US" dirty="0" err="1"/>
              <a:t>iters</a:t>
            </a:r>
            <a:r>
              <a:rPr lang="en-US" dirty="0"/>
              <a:t> (0:15).</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164349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optimization trial can optimize the HMR52 storm parameters for Max volume and Peak inflow as well. If you were to compare results between maximizing peak stage, volume, and flow, then you need to make sure that the tolerance is tailored for each objective function so that the model performs approximately the same number of iterations. </a:t>
            </a:r>
          </a:p>
          <a:p>
            <a:endParaRPr lang="en-US" dirty="0"/>
          </a:p>
          <a:p>
            <a:r>
              <a:rPr lang="en-US" dirty="0"/>
              <a:t>DE search parameters will converge with a small enough tolerance</a:t>
            </a:r>
          </a:p>
          <a:p>
            <a:endParaRPr lang="en-US" dirty="0"/>
          </a:p>
          <a:p>
            <a:r>
              <a:rPr lang="en-US" dirty="0"/>
              <a:t>Talk through two recent questions about optimization for HMR 52 storm parameters:</a:t>
            </a:r>
          </a:p>
        </p:txBody>
      </p:sp>
      <p:sp>
        <p:nvSpPr>
          <p:cNvPr id="4" name="Slide Number Placeholder 3"/>
          <p:cNvSpPr>
            <a:spLocks noGrp="1"/>
          </p:cNvSpPr>
          <p:nvPr>
            <p:ph type="sldNum" sz="quarter" idx="5"/>
          </p:nvPr>
        </p:nvSpPr>
        <p:spPr/>
        <p:txBody>
          <a:bodyPr/>
          <a:lstStyle/>
          <a:p>
            <a:fld id="{78AF3204-0D06-4E77-ABDE-F4433C802620}" type="slidenum">
              <a:rPr lang="en-US" smtClean="0"/>
              <a:t>30</a:t>
            </a:fld>
            <a:endParaRPr lang="en-US"/>
          </a:p>
        </p:txBody>
      </p:sp>
    </p:spTree>
    <p:extLst>
      <p:ext uri="{BB962C8B-B14F-4D97-AF65-F5344CB8AC3E}">
        <p14:creationId xmlns:p14="http://schemas.microsoft.com/office/powerpoint/2010/main" val="2189018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hydrologists we can look at the difference between modeled (blue) and observed (black) and get an idea of what needs to be adjusted in our model – we’re overestimating high periods and underestimating low periods in the result on the left.  We probably need to be infiltrating a lot more, and increasing the amount of water in the model in the initial conditions.  The timing doesn’t look bad so we need to preserve that timing aspect as we make those adjustments.</a:t>
            </a:r>
          </a:p>
          <a:p>
            <a:endParaRPr lang="en-US" dirty="0"/>
          </a:p>
          <a:p>
            <a:r>
              <a:rPr lang="en-US" dirty="0"/>
              <a:t>If we adjust parameters and get the second plot on the right, we probably feel like we’re doing better because we’re closer on the peak magnitude, capturing the recession on the right side of the hydrograph, and a little closer on the initial conditions.</a:t>
            </a:r>
          </a:p>
          <a:p>
            <a:endParaRPr lang="en-US" dirty="0"/>
          </a:p>
          <a:p>
            <a:r>
              <a:rPr lang="en-US" dirty="0"/>
              <a:t>The objective function doesn’t have that level of nuance – it simply looks at the difference between the two graphs and measures that magnitude with a single number.  Its goal is to be able to tell us which parameter set between multiple sets is better, or best.  In the two plots the objective function needs to be able to tell us that the parameter set creating the plot on the right is better than the plot on the left.</a:t>
            </a:r>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280955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search is an iterative process.  Each iteration of the search sets the model parameters, runs the model, and gets back an objective function value.  The change in the objective function value (better or worse than before) tells the searcher what new parameters to propose to use.</a:t>
            </a:r>
          </a:p>
          <a:p>
            <a:endParaRPr lang="en-US" dirty="0"/>
          </a:p>
          <a:p>
            <a:r>
              <a:rPr lang="en-US" dirty="0"/>
              <a:t>The first plot is an illustration of a constant loss rate converging to a best fit value of about 0.25 inches per hour.  Notice that the initial guess was much higher, but the search iterated until it was able to get down to that value.  On the right is a plot of the objective function value.  In this case, higher values of the objective function are worse – they are proportional to the amount of model error.  The goal of the search is to find parameter values that reduce the objective function value.</a:t>
            </a:r>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3097481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 this does NOT look at the parameter values, only the variability in the values of the objective function.  If multiple parameter sets produce similar OF values, the solver may think it’s converging to a single solution!</a:t>
            </a:r>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1484652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example, there are six subbasins upstream of a location with observed flow. Adding all loss, transform, and baseflow parameters for all six subbasins into an optimization search would result in an unlimited number of unrealistic combinations of parameters that generate “adequate” flow results. High TC and R values for one subbasin can be offset by low TC and R values in another subbasin. You can limit unrealistic parameter sets by:</a:t>
            </a:r>
          </a:p>
          <a:p>
            <a:pPr marL="228600" indent="-228600">
              <a:buAutoNum type="arabicParenR"/>
            </a:pPr>
            <a:r>
              <a:rPr lang="en-US" dirty="0"/>
              <a:t>Limiting multiple upstream elements. – make use of the scale factor adjustment that is available for a few of the model parameters.</a:t>
            </a:r>
          </a:p>
          <a:p>
            <a:pPr marL="228600" indent="-228600">
              <a:buAutoNum type="arabicParenR"/>
            </a:pPr>
            <a:r>
              <a:rPr lang="en-US" dirty="0"/>
              <a:t>Limiting parameter that impact the same hydrologic response (Storage Coefficient and loss rate both affect peak flow).</a:t>
            </a:r>
          </a:p>
          <a:p>
            <a:pPr marL="228600" indent="-228600">
              <a:buAutoNum type="arabicParenR"/>
            </a:pPr>
            <a:r>
              <a:rPr lang="en-US" dirty="0"/>
              <a:t>Define realistic ranges for parameter values. For example, a 100 square mile watershed has a TC parameter in the range of X hours to X hours.</a:t>
            </a:r>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4086996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size of the problem is different for the two methods.  For Simplex, it evaluates n+1 positions as it evolves (where n is the number of parameters.)  Differential evolution evaluates P positions (where P is the population size – in this plot it’s 20).  Simplex will generally have to run your HMS model at most 2 times per iteration (very rarely it will run it n-1 times, which is a big deal if you have a lot of parameters.)  Differential evolution will run your HMS model P times, every iteration.</a:t>
            </a:r>
          </a:p>
          <a:p>
            <a:endParaRPr lang="en-US" dirty="0"/>
          </a:p>
          <a:p>
            <a:r>
              <a:rPr lang="en-US" dirty="0"/>
              <a:t>When the searches are initialized, Simplex will give you the same starting case every time.  Differential evolution will give you a different starting case every time.  Also, Differential Evolution does not care about your initial guess or best estimate – only the low and high values for the range.  So if you have good information, use Simplex.  If you don’t, and can afford to wait, use Differential Evolution.  If you can’t afford to wait, get more information and use Simplex.</a:t>
            </a:r>
          </a:p>
        </p:txBody>
      </p:sp>
      <p:sp>
        <p:nvSpPr>
          <p:cNvPr id="4" name="Slide Number Placeholder 3"/>
          <p:cNvSpPr>
            <a:spLocks noGrp="1"/>
          </p:cNvSpPr>
          <p:nvPr>
            <p:ph type="sldNum" sz="quarter" idx="5"/>
          </p:nvPr>
        </p:nvSpPr>
        <p:spPr/>
        <p:txBody>
          <a:bodyPr/>
          <a:lstStyle/>
          <a:p>
            <a:fld id="{78AF3204-0D06-4E77-ABDE-F4433C802620}" type="slidenum">
              <a:rPr lang="en-US" smtClean="0"/>
              <a:t>15</a:t>
            </a:fld>
            <a:endParaRPr lang="en-US"/>
          </a:p>
        </p:txBody>
      </p:sp>
    </p:spTree>
    <p:extLst>
      <p:ext uri="{BB962C8B-B14F-4D97-AF65-F5344CB8AC3E}">
        <p14:creationId xmlns:p14="http://schemas.microsoft.com/office/powerpoint/2010/main" val="1418571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Deterministic vs. stochastic search – a deterministic search run several times with the same settings will always produce the same optimum value.  A stochastic, or random search, will produce different results each time.  The difference between each run can be reduced by reducing the search tolerance.</a:t>
            </a:r>
          </a:p>
        </p:txBody>
      </p:sp>
      <p:sp>
        <p:nvSpPr>
          <p:cNvPr id="4" name="Slide Number Placeholder 3"/>
          <p:cNvSpPr>
            <a:spLocks noGrp="1"/>
          </p:cNvSpPr>
          <p:nvPr>
            <p:ph type="sldNum" sz="quarter" idx="5"/>
          </p:nvPr>
        </p:nvSpPr>
        <p:spPr/>
        <p:txBody>
          <a:bodyPr/>
          <a:lstStyle/>
          <a:p>
            <a:fld id="{78AF3204-0D06-4E77-ABDE-F4433C802620}" type="slidenum">
              <a:rPr lang="en-US" smtClean="0"/>
              <a:t>16</a:t>
            </a:fld>
            <a:endParaRPr lang="en-US"/>
          </a:p>
        </p:txBody>
      </p:sp>
    </p:spTree>
    <p:extLst>
      <p:ext uri="{BB962C8B-B14F-4D97-AF65-F5344CB8AC3E}">
        <p14:creationId xmlns:p14="http://schemas.microsoft.com/office/powerpoint/2010/main" val="2717404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Avoid adjusting both loss rate and unit hydrograph peaking parameters at the same time unless you have a really tight range on parameter values. </a:t>
            </a:r>
          </a:p>
          <a:p>
            <a:r>
              <a:rPr lang="en-US" dirty="0"/>
              <a:t>Instead:</a:t>
            </a:r>
          </a:p>
          <a:p>
            <a:pPr marL="228600" indent="-228600">
              <a:buAutoNum type="arabicParenR"/>
            </a:pPr>
            <a:r>
              <a:rPr lang="en-US" dirty="0"/>
              <a:t>Calibrate the model’s performance for volume first by adjusting loss and baseflow parameters. – Use the mean of absolute residuals OF</a:t>
            </a:r>
          </a:p>
          <a:p>
            <a:pPr marL="228600" indent="-228600">
              <a:buAutoNum type="arabicParenR"/>
            </a:pPr>
            <a:r>
              <a:rPr lang="en-US" dirty="0"/>
              <a:t>Calibrate the model’s performance for time of peak flow second. – use a peak weighted OF (peak weighted RMSE or peak weighted variable power)</a:t>
            </a:r>
          </a:p>
          <a:p>
            <a:pPr marL="228600" indent="-228600">
              <a:buAutoNum type="arabicParenR"/>
            </a:pPr>
            <a:r>
              <a:rPr lang="en-US" dirty="0"/>
              <a:t>Calibrate the model’s performance for magnitude of peak flow third. – use a peak weighted OF (peak weighted RMSE or peak weighted variable power)</a:t>
            </a:r>
          </a:p>
          <a:p>
            <a:pPr marL="228600" indent="-228600">
              <a:buAutoNum type="arabicParenR"/>
            </a:pPr>
            <a:r>
              <a:rPr lang="en-US" dirty="0"/>
              <a:t>Iterate between these separate trials. </a:t>
            </a:r>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3328647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initial guesses can come from parameter estimation based on soils and geographic information, regional regressions, or other ways to identify reasonable starting parameter values for your watershed.</a:t>
            </a:r>
          </a:p>
          <a:p>
            <a:endParaRPr lang="en-US" dirty="0"/>
          </a:p>
          <a:p>
            <a:r>
              <a:rPr lang="en-US" dirty="0"/>
              <a:t>Ranges can be estimated heuristically – for example choosing an infiltration rate related to a plausible range for the dominant soil type, or time of concentration computed from a plausible range of overland flow velocities.</a:t>
            </a:r>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460362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6/29/2022</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6/29/2022</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6/29/2022</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6/29/2022</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6/29/2022</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6/29/2022</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6/29/2022</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6/29/2022</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6/29/2022</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6/29/2022</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6/29/2022</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6/29/2022</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Parameter Optimization</a:t>
            </a:r>
            <a:br>
              <a:rPr lang="en-US" dirty="0"/>
            </a:br>
            <a:r>
              <a:rPr lang="en-US" dirty="0"/>
              <a:t>in HEC-HMS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HEC-HMS Quarterly Webinar</a:t>
            </a:r>
          </a:p>
          <a:p>
            <a:r>
              <a:rPr lang="en-US" sz="2000" dirty="0"/>
              <a:t>June 2022</a:t>
            </a:r>
          </a:p>
          <a:p>
            <a:endParaRPr lang="en-US" dirty="0"/>
          </a:p>
          <a:p>
            <a:r>
              <a:rPr lang="en-US" dirty="0"/>
              <a:t>Matt Fleming,</a:t>
            </a:r>
            <a:r>
              <a:rPr lang="en-US" i="1" dirty="0"/>
              <a:t> P.E.</a:t>
            </a:r>
          </a:p>
          <a:p>
            <a:r>
              <a:rPr lang="en-US" dirty="0"/>
              <a:t>Gregory S. Karlovits,</a:t>
            </a:r>
            <a:r>
              <a:rPr lang="en-US" i="1" dirty="0"/>
              <a:t> P.E., PH, CFM</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C3CE3-F3E4-4B86-A319-B533CAA2AEC1}"/>
              </a:ext>
            </a:extLst>
          </p:cNvPr>
          <p:cNvSpPr>
            <a:spLocks noGrp="1"/>
          </p:cNvSpPr>
          <p:nvPr>
            <p:ph type="title"/>
          </p:nvPr>
        </p:nvSpPr>
        <p:spPr/>
        <p:txBody>
          <a:bodyPr/>
          <a:lstStyle/>
          <a:p>
            <a:r>
              <a:rPr lang="en-US" dirty="0"/>
              <a:t>How Optimization Can Help You</a:t>
            </a:r>
          </a:p>
        </p:txBody>
      </p:sp>
      <p:sp>
        <p:nvSpPr>
          <p:cNvPr id="3" name="Content Placeholder 2">
            <a:extLst>
              <a:ext uri="{FF2B5EF4-FFF2-40B4-BE49-F238E27FC236}">
                <a16:creationId xmlns:a16="http://schemas.microsoft.com/office/drawing/2014/main" id="{6D499C56-9E24-41E0-BBB2-6D0E735E00B0}"/>
              </a:ext>
            </a:extLst>
          </p:cNvPr>
          <p:cNvSpPr>
            <a:spLocks noGrp="1"/>
          </p:cNvSpPr>
          <p:nvPr>
            <p:ph idx="1"/>
          </p:nvPr>
        </p:nvSpPr>
        <p:spPr/>
        <p:txBody>
          <a:bodyPr/>
          <a:lstStyle/>
          <a:p>
            <a:r>
              <a:rPr lang="en-US" dirty="0"/>
              <a:t>Get moving in the right direction for calibration</a:t>
            </a:r>
          </a:p>
          <a:p>
            <a:pPr lvl="1"/>
            <a:r>
              <a:rPr lang="en-US" dirty="0"/>
              <a:t>Sensitivity</a:t>
            </a:r>
          </a:p>
          <a:p>
            <a:pPr lvl="1"/>
            <a:r>
              <a:rPr lang="en-US" dirty="0"/>
              <a:t>Direction of change</a:t>
            </a:r>
          </a:p>
          <a:p>
            <a:r>
              <a:rPr lang="en-US" dirty="0"/>
              <a:t>Make final calibration tweaks</a:t>
            </a:r>
          </a:p>
          <a:p>
            <a:r>
              <a:rPr lang="en-US" dirty="0"/>
              <a:t>Find parameter values that aren’t easy to intuit</a:t>
            </a:r>
          </a:p>
          <a:p>
            <a:pPr lvl="1"/>
            <a:r>
              <a:rPr lang="en-US" dirty="0"/>
              <a:t>HMR52 storm parameters</a:t>
            </a:r>
          </a:p>
        </p:txBody>
      </p:sp>
    </p:spTree>
    <p:extLst>
      <p:ext uri="{BB962C8B-B14F-4D97-AF65-F5344CB8AC3E}">
        <p14:creationId xmlns:p14="http://schemas.microsoft.com/office/powerpoint/2010/main" val="203418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DFCE4-49D9-43D2-8F08-BD4F9C32537C}"/>
              </a:ext>
            </a:extLst>
          </p:cNvPr>
          <p:cNvSpPr>
            <a:spLocks noGrp="1"/>
          </p:cNvSpPr>
          <p:nvPr>
            <p:ph type="title"/>
          </p:nvPr>
        </p:nvSpPr>
        <p:spPr/>
        <p:txBody>
          <a:bodyPr/>
          <a:lstStyle/>
          <a:p>
            <a:r>
              <a:rPr lang="en-US" dirty="0"/>
              <a:t>Other Uses of Optimization</a:t>
            </a:r>
          </a:p>
        </p:txBody>
      </p:sp>
      <p:sp>
        <p:nvSpPr>
          <p:cNvPr id="3" name="Content Placeholder 2">
            <a:extLst>
              <a:ext uri="{FF2B5EF4-FFF2-40B4-BE49-F238E27FC236}">
                <a16:creationId xmlns:a16="http://schemas.microsoft.com/office/drawing/2014/main" id="{95F01622-7C0C-49A2-87BA-EB8F821696BA}"/>
              </a:ext>
            </a:extLst>
          </p:cNvPr>
          <p:cNvSpPr>
            <a:spLocks noGrp="1"/>
          </p:cNvSpPr>
          <p:nvPr>
            <p:ph idx="1"/>
          </p:nvPr>
        </p:nvSpPr>
        <p:spPr/>
        <p:txBody>
          <a:bodyPr/>
          <a:lstStyle/>
          <a:p>
            <a:r>
              <a:rPr lang="en-US" dirty="0"/>
              <a:t>Find parameters that maximize flow or stage properties</a:t>
            </a:r>
          </a:p>
          <a:p>
            <a:pPr lvl="1"/>
            <a:r>
              <a:rPr lang="en-US" dirty="0"/>
              <a:t>Peak discharge</a:t>
            </a:r>
          </a:p>
          <a:p>
            <a:pPr lvl="1"/>
            <a:r>
              <a:rPr lang="en-US" dirty="0"/>
              <a:t>Flow volume</a:t>
            </a:r>
          </a:p>
          <a:p>
            <a:pPr lvl="1"/>
            <a:r>
              <a:rPr lang="en-US" dirty="0"/>
              <a:t>Peak stage</a:t>
            </a:r>
          </a:p>
          <a:p>
            <a:r>
              <a:rPr lang="en-US" dirty="0"/>
              <a:t>Usually used for probable maximum flood (PMF) analysis</a:t>
            </a:r>
          </a:p>
        </p:txBody>
      </p:sp>
    </p:spTree>
    <p:extLst>
      <p:ext uri="{BB962C8B-B14F-4D97-AF65-F5344CB8AC3E}">
        <p14:creationId xmlns:p14="http://schemas.microsoft.com/office/powerpoint/2010/main" val="1016927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4EE917-7889-4026-9082-B45042E19453}"/>
              </a:ext>
            </a:extLst>
          </p:cNvPr>
          <p:cNvSpPr>
            <a:spLocks noGrp="1"/>
          </p:cNvSpPr>
          <p:nvPr>
            <p:ph type="title"/>
          </p:nvPr>
        </p:nvSpPr>
        <p:spPr/>
        <p:txBody>
          <a:bodyPr/>
          <a:lstStyle/>
          <a:p>
            <a:r>
              <a:rPr lang="en-US" dirty="0"/>
              <a:t>New Features in 4.9 and 4.10</a:t>
            </a:r>
          </a:p>
        </p:txBody>
      </p:sp>
      <p:sp>
        <p:nvSpPr>
          <p:cNvPr id="5" name="Text Placeholder 4">
            <a:extLst>
              <a:ext uri="{FF2B5EF4-FFF2-40B4-BE49-F238E27FC236}">
                <a16:creationId xmlns:a16="http://schemas.microsoft.com/office/drawing/2014/main" id="{7D2E41B3-2867-4DE0-B117-A77DF76636C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99625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79417A2-2F95-47FE-8782-1BDDBE30236A}"/>
              </a:ext>
            </a:extLst>
          </p:cNvPr>
          <p:cNvSpPr>
            <a:spLocks noGrp="1"/>
          </p:cNvSpPr>
          <p:nvPr>
            <p:ph type="title"/>
          </p:nvPr>
        </p:nvSpPr>
        <p:spPr/>
        <p:txBody>
          <a:bodyPr/>
          <a:lstStyle/>
          <a:p>
            <a:r>
              <a:rPr lang="en-US" dirty="0"/>
              <a:t>New Features and Enhancements</a:t>
            </a:r>
          </a:p>
        </p:txBody>
      </p:sp>
      <p:sp>
        <p:nvSpPr>
          <p:cNvPr id="5" name="Text Placeholder 4">
            <a:extLst>
              <a:ext uri="{FF2B5EF4-FFF2-40B4-BE49-F238E27FC236}">
                <a16:creationId xmlns:a16="http://schemas.microsoft.com/office/drawing/2014/main" id="{320A780C-C375-457E-8F8A-6B738DC7A1B2}"/>
              </a:ext>
            </a:extLst>
          </p:cNvPr>
          <p:cNvSpPr>
            <a:spLocks noGrp="1"/>
          </p:cNvSpPr>
          <p:nvPr>
            <p:ph type="body" idx="1"/>
          </p:nvPr>
        </p:nvSpPr>
        <p:spPr/>
        <p:txBody>
          <a:bodyPr/>
          <a:lstStyle/>
          <a:p>
            <a:r>
              <a:rPr lang="en-US" dirty="0"/>
              <a:t>Version 4.9</a:t>
            </a:r>
          </a:p>
        </p:txBody>
      </p:sp>
      <p:sp>
        <p:nvSpPr>
          <p:cNvPr id="6" name="Content Placeholder 5">
            <a:extLst>
              <a:ext uri="{FF2B5EF4-FFF2-40B4-BE49-F238E27FC236}">
                <a16:creationId xmlns:a16="http://schemas.microsoft.com/office/drawing/2014/main" id="{116E54BA-D4B2-4E91-88E1-C99FAA1D3B62}"/>
              </a:ext>
            </a:extLst>
          </p:cNvPr>
          <p:cNvSpPr>
            <a:spLocks noGrp="1"/>
          </p:cNvSpPr>
          <p:nvPr>
            <p:ph sz="half" idx="2"/>
          </p:nvPr>
        </p:nvSpPr>
        <p:spPr/>
        <p:txBody>
          <a:bodyPr/>
          <a:lstStyle/>
          <a:p>
            <a:r>
              <a:rPr lang="en-US" dirty="0"/>
              <a:t>Optimize SWE</a:t>
            </a:r>
          </a:p>
          <a:p>
            <a:r>
              <a:rPr lang="en-US" dirty="0"/>
              <a:t>Differential Evolution search</a:t>
            </a:r>
          </a:p>
          <a:p>
            <a:r>
              <a:rPr lang="en-US" dirty="0"/>
              <a:t>Data transformations</a:t>
            </a:r>
          </a:p>
        </p:txBody>
      </p:sp>
      <p:sp>
        <p:nvSpPr>
          <p:cNvPr id="7" name="Text Placeholder 6">
            <a:extLst>
              <a:ext uri="{FF2B5EF4-FFF2-40B4-BE49-F238E27FC236}">
                <a16:creationId xmlns:a16="http://schemas.microsoft.com/office/drawing/2014/main" id="{4C9C1243-9702-4095-BE35-11F213779690}"/>
              </a:ext>
            </a:extLst>
          </p:cNvPr>
          <p:cNvSpPr>
            <a:spLocks noGrp="1"/>
          </p:cNvSpPr>
          <p:nvPr>
            <p:ph type="body" sz="quarter" idx="3"/>
          </p:nvPr>
        </p:nvSpPr>
        <p:spPr/>
        <p:txBody>
          <a:bodyPr/>
          <a:lstStyle/>
          <a:p>
            <a:r>
              <a:rPr lang="en-US" dirty="0"/>
              <a:t>Version 4.10</a:t>
            </a:r>
          </a:p>
        </p:txBody>
      </p:sp>
      <p:sp>
        <p:nvSpPr>
          <p:cNvPr id="8" name="Content Placeholder 7">
            <a:extLst>
              <a:ext uri="{FF2B5EF4-FFF2-40B4-BE49-F238E27FC236}">
                <a16:creationId xmlns:a16="http://schemas.microsoft.com/office/drawing/2014/main" id="{DF26B380-31E8-4CC3-BD64-A8317C194FB0}"/>
              </a:ext>
            </a:extLst>
          </p:cNvPr>
          <p:cNvSpPr>
            <a:spLocks noGrp="1"/>
          </p:cNvSpPr>
          <p:nvPr>
            <p:ph sz="quarter" idx="4"/>
          </p:nvPr>
        </p:nvSpPr>
        <p:spPr/>
        <p:txBody>
          <a:bodyPr/>
          <a:lstStyle/>
          <a:p>
            <a:r>
              <a:rPr lang="en-US" dirty="0"/>
              <a:t>Adaptive Simplex search</a:t>
            </a:r>
          </a:p>
          <a:p>
            <a:r>
              <a:rPr lang="en-US" dirty="0"/>
              <a:t>Improved Simplex initialization</a:t>
            </a:r>
          </a:p>
          <a:p>
            <a:r>
              <a:rPr lang="en-US" dirty="0"/>
              <a:t>Resume stopped DE search</a:t>
            </a:r>
          </a:p>
          <a:p>
            <a:r>
              <a:rPr lang="en-US" dirty="0"/>
              <a:t>New objective functions</a:t>
            </a:r>
          </a:p>
          <a:p>
            <a:pPr lvl="1"/>
            <a:r>
              <a:rPr lang="en-US" dirty="0"/>
              <a:t>Normalized Nash-Sutcliffe</a:t>
            </a:r>
          </a:p>
          <a:p>
            <a:pPr lvl="1"/>
            <a:r>
              <a:rPr lang="en-US" dirty="0"/>
              <a:t>Peak-Weighted Variable Power</a:t>
            </a:r>
          </a:p>
        </p:txBody>
      </p:sp>
    </p:spTree>
    <p:extLst>
      <p:ext uri="{BB962C8B-B14F-4D97-AF65-F5344CB8AC3E}">
        <p14:creationId xmlns:p14="http://schemas.microsoft.com/office/powerpoint/2010/main" val="3988870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A38C364-B56E-4221-B931-F4B6179317A7}"/>
              </a:ext>
            </a:extLst>
          </p:cNvPr>
          <p:cNvSpPr>
            <a:spLocks noGrp="1"/>
          </p:cNvSpPr>
          <p:nvPr>
            <p:ph type="title"/>
          </p:nvPr>
        </p:nvSpPr>
        <p:spPr/>
        <p:txBody>
          <a:bodyPr/>
          <a:lstStyle/>
          <a:p>
            <a:r>
              <a:rPr lang="en-US" dirty="0"/>
              <a:t>Search Methods</a:t>
            </a:r>
          </a:p>
        </p:txBody>
      </p:sp>
      <p:sp>
        <p:nvSpPr>
          <p:cNvPr id="9" name="Text Placeholder 8">
            <a:extLst>
              <a:ext uri="{FF2B5EF4-FFF2-40B4-BE49-F238E27FC236}">
                <a16:creationId xmlns:a16="http://schemas.microsoft.com/office/drawing/2014/main" id="{2E34B0D0-468C-4EF6-81D0-C089A0C5D85C}"/>
              </a:ext>
            </a:extLst>
          </p:cNvPr>
          <p:cNvSpPr>
            <a:spLocks noGrp="1"/>
          </p:cNvSpPr>
          <p:nvPr>
            <p:ph type="body" idx="1"/>
          </p:nvPr>
        </p:nvSpPr>
        <p:spPr/>
        <p:txBody>
          <a:bodyPr/>
          <a:lstStyle/>
          <a:p>
            <a:r>
              <a:rPr lang="en-US" dirty="0" err="1"/>
              <a:t>Nelder</a:t>
            </a:r>
            <a:r>
              <a:rPr lang="en-US" dirty="0"/>
              <a:t>-Mead Simplex</a:t>
            </a:r>
          </a:p>
        </p:txBody>
      </p:sp>
      <p:pic>
        <p:nvPicPr>
          <p:cNvPr id="3" name="Content Placeholder 2" descr="A picture containing text&#10;&#10;Description automatically generated">
            <a:extLst>
              <a:ext uri="{FF2B5EF4-FFF2-40B4-BE49-F238E27FC236}">
                <a16:creationId xmlns:a16="http://schemas.microsoft.com/office/drawing/2014/main" id="{082C7678-8AAA-40DE-8165-823CCC19C39A}"/>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576387" y="2505075"/>
            <a:ext cx="3684588" cy="3684588"/>
          </a:xfrm>
        </p:spPr>
      </p:pic>
      <p:sp>
        <p:nvSpPr>
          <p:cNvPr id="11" name="Text Placeholder 10">
            <a:extLst>
              <a:ext uri="{FF2B5EF4-FFF2-40B4-BE49-F238E27FC236}">
                <a16:creationId xmlns:a16="http://schemas.microsoft.com/office/drawing/2014/main" id="{14F74A74-8801-4565-862D-DD1A32608731}"/>
              </a:ext>
            </a:extLst>
          </p:cNvPr>
          <p:cNvSpPr>
            <a:spLocks noGrp="1"/>
          </p:cNvSpPr>
          <p:nvPr>
            <p:ph type="body" sz="quarter" idx="3"/>
          </p:nvPr>
        </p:nvSpPr>
        <p:spPr/>
        <p:txBody>
          <a:bodyPr/>
          <a:lstStyle/>
          <a:p>
            <a:r>
              <a:rPr lang="en-US" dirty="0"/>
              <a:t>Differential Evolution</a:t>
            </a:r>
          </a:p>
        </p:txBody>
      </p:sp>
      <p:pic>
        <p:nvPicPr>
          <p:cNvPr id="5" name="Content Placeholder 4">
            <a:extLst>
              <a:ext uri="{FF2B5EF4-FFF2-40B4-BE49-F238E27FC236}">
                <a16:creationId xmlns:a16="http://schemas.microsoft.com/office/drawing/2014/main" id="{E5784C0D-184F-4661-9FA4-F6FD5E45CB75}"/>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172200" y="2672734"/>
            <a:ext cx="5183188" cy="3349269"/>
          </a:xfrm>
        </p:spPr>
      </p:pic>
    </p:spTree>
    <p:extLst>
      <p:ext uri="{BB962C8B-B14F-4D97-AF65-F5344CB8AC3E}">
        <p14:creationId xmlns:p14="http://schemas.microsoft.com/office/powerpoint/2010/main" val="854154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D7D9-ECDD-4A72-BC86-657F27E700DE}"/>
              </a:ext>
            </a:extLst>
          </p:cNvPr>
          <p:cNvSpPr>
            <a:spLocks noGrp="1"/>
          </p:cNvSpPr>
          <p:nvPr>
            <p:ph type="title"/>
          </p:nvPr>
        </p:nvSpPr>
        <p:spPr/>
        <p:txBody>
          <a:bodyPr/>
          <a:lstStyle/>
          <a:p>
            <a:r>
              <a:rPr lang="en-US" dirty="0"/>
              <a:t>Search Initialization</a:t>
            </a:r>
          </a:p>
        </p:txBody>
      </p:sp>
      <p:graphicFrame>
        <p:nvGraphicFramePr>
          <p:cNvPr id="9" name="Table 8">
            <a:extLst>
              <a:ext uri="{FF2B5EF4-FFF2-40B4-BE49-F238E27FC236}">
                <a16:creationId xmlns:a16="http://schemas.microsoft.com/office/drawing/2014/main" id="{070FC2FE-0799-4BCB-BB9F-0BDD36B11547}"/>
              </a:ext>
            </a:extLst>
          </p:cNvPr>
          <p:cNvGraphicFramePr>
            <a:graphicFrameLocks noGrp="1"/>
          </p:cNvGraphicFramePr>
          <p:nvPr>
            <p:extLst>
              <p:ext uri="{D42A27DB-BD31-4B8C-83A1-F6EECF244321}">
                <p14:modId xmlns:p14="http://schemas.microsoft.com/office/powerpoint/2010/main" val="1619181492"/>
              </p:ext>
            </p:extLst>
          </p:nvPr>
        </p:nvGraphicFramePr>
        <p:xfrm>
          <a:off x="3033238" y="1575707"/>
          <a:ext cx="6125524" cy="1125855"/>
        </p:xfrm>
        <a:graphic>
          <a:graphicData uri="http://schemas.openxmlformats.org/drawingml/2006/table">
            <a:tbl>
              <a:tblPr>
                <a:tableStyleId>{073A0DAA-6AF3-43AB-8588-CEC1D06C72B9}</a:tableStyleId>
              </a:tblPr>
              <a:tblGrid>
                <a:gridCol w="1843603">
                  <a:extLst>
                    <a:ext uri="{9D8B030D-6E8A-4147-A177-3AD203B41FA5}">
                      <a16:colId xmlns:a16="http://schemas.microsoft.com/office/drawing/2014/main" val="537638459"/>
                    </a:ext>
                  </a:extLst>
                </a:gridCol>
                <a:gridCol w="1427307">
                  <a:extLst>
                    <a:ext uri="{9D8B030D-6E8A-4147-A177-3AD203B41FA5}">
                      <a16:colId xmlns:a16="http://schemas.microsoft.com/office/drawing/2014/main" val="1757319808"/>
                    </a:ext>
                  </a:extLst>
                </a:gridCol>
                <a:gridCol w="1427307">
                  <a:extLst>
                    <a:ext uri="{9D8B030D-6E8A-4147-A177-3AD203B41FA5}">
                      <a16:colId xmlns:a16="http://schemas.microsoft.com/office/drawing/2014/main" val="2179075164"/>
                    </a:ext>
                  </a:extLst>
                </a:gridCol>
                <a:gridCol w="1427307">
                  <a:extLst>
                    <a:ext uri="{9D8B030D-6E8A-4147-A177-3AD203B41FA5}">
                      <a16:colId xmlns:a16="http://schemas.microsoft.com/office/drawing/2014/main" val="1821587507"/>
                    </a:ext>
                  </a:extLst>
                </a:gridCol>
              </a:tblGrid>
              <a:tr h="190500">
                <a:tc>
                  <a:txBody>
                    <a:bodyPr/>
                    <a:lstStyle/>
                    <a:p>
                      <a:pPr algn="l" fontAlgn="b"/>
                      <a:endParaRPr lang="en-US" sz="2400" b="0" i="0" u="none" strike="noStrike" dirty="0">
                        <a:solidFill>
                          <a:srgbClr val="000000"/>
                        </a:solidFill>
                        <a:effectLst/>
                        <a:latin typeface="Lato" panose="020F0502020204030203" pitchFamily="34" charset="0"/>
                      </a:endParaRPr>
                    </a:p>
                  </a:txBody>
                  <a:tcPr marL="9525" marR="9525" marT="9525" marB="0" anchor="b"/>
                </a:tc>
                <a:tc>
                  <a:txBody>
                    <a:bodyPr/>
                    <a:lstStyle/>
                    <a:p>
                      <a:pPr algn="ctr" fontAlgn="b"/>
                      <a:r>
                        <a:rPr lang="en-US" sz="2400" b="1" u="none" strike="noStrike" dirty="0">
                          <a:effectLst/>
                          <a:latin typeface="Lato" panose="020F0502020204030203" pitchFamily="34" charset="0"/>
                        </a:rPr>
                        <a:t>Low</a:t>
                      </a:r>
                      <a:endParaRPr lang="en-US" sz="2400" b="1" i="0" u="none" strike="noStrike" dirty="0">
                        <a:solidFill>
                          <a:srgbClr val="000000"/>
                        </a:solidFill>
                        <a:effectLst/>
                        <a:latin typeface="Lato" panose="020F0502020204030203" pitchFamily="34" charset="0"/>
                      </a:endParaRPr>
                    </a:p>
                  </a:txBody>
                  <a:tcPr marL="9525" marR="9525" marT="9525" marB="0" anchor="b"/>
                </a:tc>
                <a:tc>
                  <a:txBody>
                    <a:bodyPr/>
                    <a:lstStyle/>
                    <a:p>
                      <a:pPr algn="ctr" fontAlgn="b"/>
                      <a:r>
                        <a:rPr lang="en-US" sz="2400" b="1" u="none" strike="noStrike" dirty="0">
                          <a:effectLst/>
                          <a:latin typeface="Lato" panose="020F0502020204030203" pitchFamily="34" charset="0"/>
                        </a:rPr>
                        <a:t>Best</a:t>
                      </a:r>
                      <a:endParaRPr lang="en-US" sz="2400" b="1" i="0" u="none" strike="noStrike" dirty="0">
                        <a:solidFill>
                          <a:srgbClr val="000000"/>
                        </a:solidFill>
                        <a:effectLst/>
                        <a:latin typeface="Lato" panose="020F0502020204030203" pitchFamily="34" charset="0"/>
                      </a:endParaRPr>
                    </a:p>
                  </a:txBody>
                  <a:tcPr marL="9525" marR="9525" marT="9525" marB="0" anchor="b"/>
                </a:tc>
                <a:tc>
                  <a:txBody>
                    <a:bodyPr/>
                    <a:lstStyle/>
                    <a:p>
                      <a:pPr algn="ctr" fontAlgn="b"/>
                      <a:r>
                        <a:rPr lang="en-US" sz="2400" b="1" u="none" strike="noStrike" dirty="0">
                          <a:effectLst/>
                          <a:latin typeface="Lato" panose="020F0502020204030203" pitchFamily="34" charset="0"/>
                        </a:rPr>
                        <a:t>High</a:t>
                      </a:r>
                      <a:endParaRPr lang="en-US" sz="2400" b="1" i="0" u="none" strike="noStrike" dirty="0">
                        <a:solidFill>
                          <a:srgbClr val="000000"/>
                        </a:solidFill>
                        <a:effectLst/>
                        <a:latin typeface="Lato" panose="020F0502020204030203" pitchFamily="34" charset="0"/>
                      </a:endParaRPr>
                    </a:p>
                  </a:txBody>
                  <a:tcPr marL="9525" marR="9525" marT="9525" marB="0" anchor="b"/>
                </a:tc>
                <a:extLst>
                  <a:ext uri="{0D108BD9-81ED-4DB2-BD59-A6C34878D82A}">
                    <a16:rowId xmlns:a16="http://schemas.microsoft.com/office/drawing/2014/main" val="1774193514"/>
                  </a:ext>
                </a:extLst>
              </a:tr>
              <a:tr h="190500">
                <a:tc>
                  <a:txBody>
                    <a:bodyPr/>
                    <a:lstStyle/>
                    <a:p>
                      <a:pPr algn="l" fontAlgn="b"/>
                      <a:r>
                        <a:rPr lang="en-US" sz="2400" b="1" u="none" strike="noStrike" dirty="0">
                          <a:effectLst/>
                          <a:latin typeface="Lato" panose="020F0502020204030203" pitchFamily="34" charset="0"/>
                        </a:rPr>
                        <a:t>Parameter 1</a:t>
                      </a:r>
                      <a:endParaRPr lang="en-US" sz="2400" b="1" i="0" u="none" strike="noStrike" dirty="0">
                        <a:solidFill>
                          <a:srgbClr val="000000"/>
                        </a:solidFill>
                        <a:effectLst/>
                        <a:latin typeface="Lato" panose="020F0502020204030203" pitchFamily="34" charset="0"/>
                      </a:endParaRPr>
                    </a:p>
                  </a:txBody>
                  <a:tcPr marL="9525" marR="9525" marT="9525" marB="0" anchor="b"/>
                </a:tc>
                <a:tc>
                  <a:txBody>
                    <a:bodyPr/>
                    <a:lstStyle/>
                    <a:p>
                      <a:pPr algn="ctr" fontAlgn="b"/>
                      <a:r>
                        <a:rPr lang="en-US" sz="2400" u="none" strike="noStrike" dirty="0">
                          <a:effectLst/>
                          <a:latin typeface="Lato" panose="020F0502020204030203" pitchFamily="34" charset="0"/>
                        </a:rPr>
                        <a:t>2</a:t>
                      </a:r>
                      <a:endParaRPr lang="en-US" sz="2400" b="0" i="0" u="none" strike="noStrike" dirty="0">
                        <a:solidFill>
                          <a:srgbClr val="000000"/>
                        </a:solidFill>
                        <a:effectLst/>
                        <a:latin typeface="Lato" panose="020F0502020204030203" pitchFamily="34" charset="0"/>
                      </a:endParaRPr>
                    </a:p>
                  </a:txBody>
                  <a:tcPr marL="9525" marR="9525" marT="9525" marB="0" anchor="b"/>
                </a:tc>
                <a:tc>
                  <a:txBody>
                    <a:bodyPr/>
                    <a:lstStyle/>
                    <a:p>
                      <a:pPr algn="ctr" fontAlgn="b"/>
                      <a:r>
                        <a:rPr lang="en-US" sz="2400" u="none" strike="noStrike" dirty="0">
                          <a:effectLst/>
                          <a:latin typeface="Lato" panose="020F0502020204030203" pitchFamily="34" charset="0"/>
                        </a:rPr>
                        <a:t>5</a:t>
                      </a:r>
                      <a:endParaRPr lang="en-US" sz="2400" b="0" i="0" u="none" strike="noStrike" dirty="0">
                        <a:solidFill>
                          <a:srgbClr val="000000"/>
                        </a:solidFill>
                        <a:effectLst/>
                        <a:latin typeface="Lato" panose="020F0502020204030203" pitchFamily="34" charset="0"/>
                      </a:endParaRPr>
                    </a:p>
                  </a:txBody>
                  <a:tcPr marL="9525" marR="9525" marT="9525" marB="0" anchor="b"/>
                </a:tc>
                <a:tc>
                  <a:txBody>
                    <a:bodyPr/>
                    <a:lstStyle/>
                    <a:p>
                      <a:pPr algn="ctr" fontAlgn="b"/>
                      <a:r>
                        <a:rPr lang="en-US" sz="2400" u="none" strike="noStrike" dirty="0">
                          <a:effectLst/>
                          <a:latin typeface="Lato" panose="020F0502020204030203" pitchFamily="34" charset="0"/>
                        </a:rPr>
                        <a:t>6</a:t>
                      </a:r>
                      <a:endParaRPr lang="en-US" sz="2400" b="0" i="0" u="none" strike="noStrike" dirty="0">
                        <a:solidFill>
                          <a:srgbClr val="000000"/>
                        </a:solidFill>
                        <a:effectLst/>
                        <a:latin typeface="Lato" panose="020F0502020204030203" pitchFamily="34" charset="0"/>
                      </a:endParaRPr>
                    </a:p>
                  </a:txBody>
                  <a:tcPr marL="9525" marR="9525" marT="9525" marB="0" anchor="b"/>
                </a:tc>
                <a:extLst>
                  <a:ext uri="{0D108BD9-81ED-4DB2-BD59-A6C34878D82A}">
                    <a16:rowId xmlns:a16="http://schemas.microsoft.com/office/drawing/2014/main" val="2927088792"/>
                  </a:ext>
                </a:extLst>
              </a:tr>
              <a:tr h="190500">
                <a:tc>
                  <a:txBody>
                    <a:bodyPr/>
                    <a:lstStyle/>
                    <a:p>
                      <a:pPr algn="l" fontAlgn="b"/>
                      <a:r>
                        <a:rPr lang="en-US" sz="2400" b="1" u="none" strike="noStrike" dirty="0">
                          <a:effectLst/>
                          <a:latin typeface="Lato" panose="020F0502020204030203" pitchFamily="34" charset="0"/>
                        </a:rPr>
                        <a:t>Parameter 2</a:t>
                      </a:r>
                      <a:endParaRPr lang="en-US" sz="2400" b="1" i="0" u="none" strike="noStrike" dirty="0">
                        <a:solidFill>
                          <a:srgbClr val="000000"/>
                        </a:solidFill>
                        <a:effectLst/>
                        <a:latin typeface="Lato" panose="020F0502020204030203" pitchFamily="34" charset="0"/>
                      </a:endParaRPr>
                    </a:p>
                  </a:txBody>
                  <a:tcPr marL="9525" marR="9525" marT="9525" marB="0" anchor="b"/>
                </a:tc>
                <a:tc>
                  <a:txBody>
                    <a:bodyPr/>
                    <a:lstStyle/>
                    <a:p>
                      <a:pPr algn="ctr" fontAlgn="b"/>
                      <a:r>
                        <a:rPr lang="en-US" sz="2400" u="none" strike="noStrike">
                          <a:effectLst/>
                          <a:latin typeface="Lato" panose="020F0502020204030203" pitchFamily="34" charset="0"/>
                        </a:rPr>
                        <a:t>10</a:t>
                      </a:r>
                      <a:endParaRPr lang="en-US" sz="2400" b="0" i="0" u="none" strike="noStrike">
                        <a:solidFill>
                          <a:srgbClr val="000000"/>
                        </a:solidFill>
                        <a:effectLst/>
                        <a:latin typeface="Lato" panose="020F0502020204030203" pitchFamily="34" charset="0"/>
                      </a:endParaRPr>
                    </a:p>
                  </a:txBody>
                  <a:tcPr marL="9525" marR="9525" marT="9525" marB="0" anchor="b"/>
                </a:tc>
                <a:tc>
                  <a:txBody>
                    <a:bodyPr/>
                    <a:lstStyle/>
                    <a:p>
                      <a:pPr algn="ctr" fontAlgn="b"/>
                      <a:r>
                        <a:rPr lang="en-US" sz="2400" u="none" strike="noStrike">
                          <a:effectLst/>
                          <a:latin typeface="Lato" panose="020F0502020204030203" pitchFamily="34" charset="0"/>
                        </a:rPr>
                        <a:t>16</a:t>
                      </a:r>
                      <a:endParaRPr lang="en-US" sz="2400" b="0" i="0" u="none" strike="noStrike">
                        <a:solidFill>
                          <a:srgbClr val="000000"/>
                        </a:solidFill>
                        <a:effectLst/>
                        <a:latin typeface="Lato" panose="020F0502020204030203" pitchFamily="34" charset="0"/>
                      </a:endParaRPr>
                    </a:p>
                  </a:txBody>
                  <a:tcPr marL="9525" marR="9525" marT="9525" marB="0" anchor="b"/>
                </a:tc>
                <a:tc>
                  <a:txBody>
                    <a:bodyPr/>
                    <a:lstStyle/>
                    <a:p>
                      <a:pPr algn="ctr" fontAlgn="b"/>
                      <a:r>
                        <a:rPr lang="en-US" sz="2400" u="none" strike="noStrike" dirty="0">
                          <a:effectLst/>
                          <a:latin typeface="Lato" panose="020F0502020204030203" pitchFamily="34" charset="0"/>
                        </a:rPr>
                        <a:t>20</a:t>
                      </a:r>
                      <a:endParaRPr lang="en-US" sz="2400" b="0" i="0" u="none" strike="noStrike" dirty="0">
                        <a:solidFill>
                          <a:srgbClr val="000000"/>
                        </a:solidFill>
                        <a:effectLst/>
                        <a:latin typeface="Lato" panose="020F0502020204030203" pitchFamily="34" charset="0"/>
                      </a:endParaRPr>
                    </a:p>
                  </a:txBody>
                  <a:tcPr marL="9525" marR="9525" marT="9525" marB="0" anchor="b"/>
                </a:tc>
                <a:extLst>
                  <a:ext uri="{0D108BD9-81ED-4DB2-BD59-A6C34878D82A}">
                    <a16:rowId xmlns:a16="http://schemas.microsoft.com/office/drawing/2014/main" val="2480097680"/>
                  </a:ext>
                </a:extLst>
              </a:tr>
            </a:tbl>
          </a:graphicData>
        </a:graphic>
      </p:graphicFrame>
      <p:pic>
        <p:nvPicPr>
          <p:cNvPr id="12" name="Picture 11">
            <a:extLst>
              <a:ext uri="{FF2B5EF4-FFF2-40B4-BE49-F238E27FC236}">
                <a16:creationId xmlns:a16="http://schemas.microsoft.com/office/drawing/2014/main" id="{BEFD8888-2EA8-4455-87A8-FD0B81AA3351}"/>
              </a:ext>
            </a:extLst>
          </p:cNvPr>
          <p:cNvPicPr>
            <a:picLocks noChangeAspect="1"/>
          </p:cNvPicPr>
          <p:nvPr/>
        </p:nvPicPr>
        <p:blipFill>
          <a:blip r:embed="rId3"/>
          <a:stretch>
            <a:fillRect/>
          </a:stretch>
        </p:blipFill>
        <p:spPr>
          <a:xfrm>
            <a:off x="2653187" y="2757970"/>
            <a:ext cx="6885625" cy="4028486"/>
          </a:xfrm>
          <a:prstGeom prst="rect">
            <a:avLst/>
          </a:prstGeom>
        </p:spPr>
      </p:pic>
    </p:spTree>
    <p:extLst>
      <p:ext uri="{BB962C8B-B14F-4D97-AF65-F5344CB8AC3E}">
        <p14:creationId xmlns:p14="http://schemas.microsoft.com/office/powerpoint/2010/main" val="1751994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FBDAC-030D-4AA0-A34D-02310CD7FCE9}"/>
              </a:ext>
            </a:extLst>
          </p:cNvPr>
          <p:cNvSpPr>
            <a:spLocks noGrp="1"/>
          </p:cNvSpPr>
          <p:nvPr>
            <p:ph type="title"/>
          </p:nvPr>
        </p:nvSpPr>
        <p:spPr/>
        <p:txBody>
          <a:bodyPr/>
          <a:lstStyle/>
          <a:p>
            <a:r>
              <a:rPr lang="en-US" dirty="0"/>
              <a:t>Search Methods</a:t>
            </a:r>
          </a:p>
        </p:txBody>
      </p:sp>
      <p:sp>
        <p:nvSpPr>
          <p:cNvPr id="3" name="Text Placeholder 2">
            <a:extLst>
              <a:ext uri="{FF2B5EF4-FFF2-40B4-BE49-F238E27FC236}">
                <a16:creationId xmlns:a16="http://schemas.microsoft.com/office/drawing/2014/main" id="{005159B5-C7A0-4403-84FF-97A1894114E3}"/>
              </a:ext>
            </a:extLst>
          </p:cNvPr>
          <p:cNvSpPr>
            <a:spLocks noGrp="1"/>
          </p:cNvSpPr>
          <p:nvPr>
            <p:ph type="body" idx="1"/>
          </p:nvPr>
        </p:nvSpPr>
        <p:spPr/>
        <p:txBody>
          <a:bodyPr/>
          <a:lstStyle/>
          <a:p>
            <a:r>
              <a:rPr lang="en-US" dirty="0"/>
              <a:t>Nelder-Mead Simplex</a:t>
            </a:r>
          </a:p>
        </p:txBody>
      </p:sp>
      <p:sp>
        <p:nvSpPr>
          <p:cNvPr id="4" name="Content Placeholder 3">
            <a:extLst>
              <a:ext uri="{FF2B5EF4-FFF2-40B4-BE49-F238E27FC236}">
                <a16:creationId xmlns:a16="http://schemas.microsoft.com/office/drawing/2014/main" id="{0C619800-3C8F-454F-8BA5-AFE402D994F6}"/>
              </a:ext>
            </a:extLst>
          </p:cNvPr>
          <p:cNvSpPr>
            <a:spLocks noGrp="1"/>
          </p:cNvSpPr>
          <p:nvPr>
            <p:ph sz="half" idx="2"/>
          </p:nvPr>
        </p:nvSpPr>
        <p:spPr/>
        <p:txBody>
          <a:bodyPr/>
          <a:lstStyle/>
          <a:p>
            <a:r>
              <a:rPr lang="en-US" dirty="0"/>
              <a:t>Deterministic search method</a:t>
            </a:r>
          </a:p>
          <a:p>
            <a:r>
              <a:rPr lang="en-US" dirty="0"/>
              <a:t>1, 2, or n-1 evaluations per iteration</a:t>
            </a:r>
          </a:p>
          <a:p>
            <a:r>
              <a:rPr lang="en-US" dirty="0"/>
              <a:t>Local search method</a:t>
            </a:r>
          </a:p>
          <a:p>
            <a:pPr lvl="1"/>
            <a:r>
              <a:rPr lang="en-US" dirty="0"/>
              <a:t>Initialization important</a:t>
            </a:r>
          </a:p>
          <a:p>
            <a:r>
              <a:rPr lang="en-US" dirty="0"/>
              <a:t>More efficient, but</a:t>
            </a:r>
          </a:p>
          <a:p>
            <a:pPr lvl="1"/>
            <a:r>
              <a:rPr lang="en-US" dirty="0"/>
              <a:t>Requires more information</a:t>
            </a:r>
          </a:p>
        </p:txBody>
      </p:sp>
      <p:sp>
        <p:nvSpPr>
          <p:cNvPr id="5" name="Text Placeholder 4">
            <a:extLst>
              <a:ext uri="{FF2B5EF4-FFF2-40B4-BE49-F238E27FC236}">
                <a16:creationId xmlns:a16="http://schemas.microsoft.com/office/drawing/2014/main" id="{D5A11757-87AD-463D-A912-A3C901F378CF}"/>
              </a:ext>
            </a:extLst>
          </p:cNvPr>
          <p:cNvSpPr>
            <a:spLocks noGrp="1"/>
          </p:cNvSpPr>
          <p:nvPr>
            <p:ph type="body" sz="quarter" idx="3"/>
          </p:nvPr>
        </p:nvSpPr>
        <p:spPr/>
        <p:txBody>
          <a:bodyPr/>
          <a:lstStyle/>
          <a:p>
            <a:r>
              <a:rPr lang="en-US" dirty="0"/>
              <a:t>Differential Evolution</a:t>
            </a:r>
          </a:p>
        </p:txBody>
      </p:sp>
      <p:sp>
        <p:nvSpPr>
          <p:cNvPr id="6" name="Content Placeholder 5">
            <a:extLst>
              <a:ext uri="{FF2B5EF4-FFF2-40B4-BE49-F238E27FC236}">
                <a16:creationId xmlns:a16="http://schemas.microsoft.com/office/drawing/2014/main" id="{5213CD34-5238-4FAD-BBD9-88F7473035F9}"/>
              </a:ext>
            </a:extLst>
          </p:cNvPr>
          <p:cNvSpPr>
            <a:spLocks noGrp="1"/>
          </p:cNvSpPr>
          <p:nvPr>
            <p:ph sz="quarter" idx="4"/>
          </p:nvPr>
        </p:nvSpPr>
        <p:spPr/>
        <p:txBody>
          <a:bodyPr/>
          <a:lstStyle/>
          <a:p>
            <a:r>
              <a:rPr lang="en-US" dirty="0"/>
              <a:t>Stochastic search method</a:t>
            </a:r>
          </a:p>
          <a:p>
            <a:r>
              <a:rPr lang="en-US" dirty="0"/>
              <a:t>P evaluations per iteration</a:t>
            </a:r>
          </a:p>
          <a:p>
            <a:pPr lvl="1"/>
            <a:r>
              <a:rPr lang="en-US" dirty="0"/>
              <a:t>P = population size</a:t>
            </a:r>
          </a:p>
          <a:p>
            <a:r>
              <a:rPr lang="en-US" dirty="0"/>
              <a:t>Global search method</a:t>
            </a:r>
          </a:p>
          <a:p>
            <a:r>
              <a:rPr lang="en-US" dirty="0"/>
              <a:t>Less efficient, but</a:t>
            </a:r>
          </a:p>
          <a:p>
            <a:pPr lvl="1"/>
            <a:r>
              <a:rPr lang="en-US" dirty="0"/>
              <a:t>Requires less information</a:t>
            </a:r>
          </a:p>
        </p:txBody>
      </p:sp>
    </p:spTree>
    <p:extLst>
      <p:ext uri="{BB962C8B-B14F-4D97-AF65-F5344CB8AC3E}">
        <p14:creationId xmlns:p14="http://schemas.microsoft.com/office/powerpoint/2010/main" val="36874409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C49A670-679B-4ED3-A273-C3247FAA3A41}"/>
              </a:ext>
            </a:extLst>
          </p:cNvPr>
          <p:cNvSpPr>
            <a:spLocks noGrp="1"/>
          </p:cNvSpPr>
          <p:nvPr>
            <p:ph type="title"/>
          </p:nvPr>
        </p:nvSpPr>
        <p:spPr/>
        <p:txBody>
          <a:bodyPr/>
          <a:lstStyle/>
          <a:p>
            <a:r>
              <a:rPr lang="en-US" dirty="0"/>
              <a:t>Other New Features</a:t>
            </a:r>
          </a:p>
        </p:txBody>
      </p:sp>
      <p:sp>
        <p:nvSpPr>
          <p:cNvPr id="8" name="Content Placeholder 7">
            <a:extLst>
              <a:ext uri="{FF2B5EF4-FFF2-40B4-BE49-F238E27FC236}">
                <a16:creationId xmlns:a16="http://schemas.microsoft.com/office/drawing/2014/main" id="{F06D98D5-0782-4725-B51C-7546CFBA174D}"/>
              </a:ext>
            </a:extLst>
          </p:cNvPr>
          <p:cNvSpPr>
            <a:spLocks noGrp="1"/>
          </p:cNvSpPr>
          <p:nvPr>
            <p:ph idx="1"/>
          </p:nvPr>
        </p:nvSpPr>
        <p:spPr/>
        <p:txBody>
          <a:bodyPr/>
          <a:lstStyle/>
          <a:p>
            <a:r>
              <a:rPr lang="en-US" dirty="0"/>
              <a:t>Simplex improvements</a:t>
            </a:r>
          </a:p>
          <a:p>
            <a:pPr lvl="1"/>
            <a:r>
              <a:rPr lang="en-US" dirty="0"/>
              <a:t>Performance of Simplex in 4.10 will be better than all prior versions</a:t>
            </a:r>
          </a:p>
          <a:p>
            <a:r>
              <a:rPr lang="en-US" dirty="0"/>
              <a:t>Data transformations</a:t>
            </a:r>
          </a:p>
          <a:p>
            <a:pPr lvl="1"/>
            <a:r>
              <a:rPr lang="en-US" dirty="0"/>
              <a:t>Used to make the residuals look better, but might help your search too</a:t>
            </a:r>
          </a:p>
          <a:p>
            <a:r>
              <a:rPr lang="en-US" dirty="0"/>
              <a:t>Objective Functions</a:t>
            </a:r>
          </a:p>
          <a:p>
            <a:pPr lvl="1"/>
            <a:r>
              <a:rPr lang="en-US" dirty="0"/>
              <a:t>Normalized Nash-Sutcliffe lets you use NSE with bounded optimization</a:t>
            </a:r>
          </a:p>
          <a:p>
            <a:pPr lvl="1"/>
            <a:r>
              <a:rPr lang="en-US" dirty="0"/>
              <a:t>Peak-weighted variable power </a:t>
            </a:r>
            <a:r>
              <a:rPr lang="en-US" i="1" dirty="0"/>
              <a:t>very strongly </a:t>
            </a:r>
            <a:r>
              <a:rPr lang="en-US" dirty="0"/>
              <a:t>emphasizes the peak(s)</a:t>
            </a:r>
          </a:p>
        </p:txBody>
      </p:sp>
    </p:spTree>
    <p:extLst>
      <p:ext uri="{BB962C8B-B14F-4D97-AF65-F5344CB8AC3E}">
        <p14:creationId xmlns:p14="http://schemas.microsoft.com/office/powerpoint/2010/main" val="3602103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1455E7-F26B-4FDB-96E7-F2A3E867A82B}"/>
              </a:ext>
            </a:extLst>
          </p:cNvPr>
          <p:cNvSpPr>
            <a:spLocks noGrp="1"/>
          </p:cNvSpPr>
          <p:nvPr>
            <p:ph type="title"/>
          </p:nvPr>
        </p:nvSpPr>
        <p:spPr/>
        <p:txBody>
          <a:bodyPr/>
          <a:lstStyle/>
          <a:p>
            <a:r>
              <a:rPr lang="en-US" dirty="0"/>
              <a:t>Practical Optimization Advice</a:t>
            </a:r>
          </a:p>
        </p:txBody>
      </p:sp>
      <p:sp>
        <p:nvSpPr>
          <p:cNvPr id="5" name="Text Placeholder 4">
            <a:extLst>
              <a:ext uri="{FF2B5EF4-FFF2-40B4-BE49-F238E27FC236}">
                <a16:creationId xmlns:a16="http://schemas.microsoft.com/office/drawing/2014/main" id="{A19E14E7-B451-443C-B7F7-D9688027A4D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6791220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489BB-B0AD-4D52-BC1E-1030F3DBF85F}"/>
              </a:ext>
            </a:extLst>
          </p:cNvPr>
          <p:cNvSpPr>
            <a:spLocks noGrp="1"/>
          </p:cNvSpPr>
          <p:nvPr>
            <p:ph type="title"/>
          </p:nvPr>
        </p:nvSpPr>
        <p:spPr/>
        <p:txBody>
          <a:bodyPr/>
          <a:lstStyle/>
          <a:p>
            <a:r>
              <a:rPr lang="en-US" dirty="0"/>
              <a:t>Rule #1</a:t>
            </a:r>
          </a:p>
        </p:txBody>
      </p:sp>
      <p:sp>
        <p:nvSpPr>
          <p:cNvPr id="3" name="Content Placeholder 2">
            <a:extLst>
              <a:ext uri="{FF2B5EF4-FFF2-40B4-BE49-F238E27FC236}">
                <a16:creationId xmlns:a16="http://schemas.microsoft.com/office/drawing/2014/main" id="{1A66D56D-DCA0-4E48-A9F0-9127853C18A7}"/>
              </a:ext>
            </a:extLst>
          </p:cNvPr>
          <p:cNvSpPr>
            <a:spLocks noGrp="1"/>
          </p:cNvSpPr>
          <p:nvPr>
            <p:ph idx="1"/>
          </p:nvPr>
        </p:nvSpPr>
        <p:spPr>
          <a:xfrm>
            <a:off x="838200" y="1825625"/>
            <a:ext cx="5581073" cy="4351338"/>
          </a:xfrm>
        </p:spPr>
        <p:txBody>
          <a:bodyPr/>
          <a:lstStyle/>
          <a:p>
            <a:r>
              <a:rPr lang="en-US" dirty="0"/>
              <a:t>Build a conceptual understanding of the model</a:t>
            </a:r>
          </a:p>
          <a:p>
            <a:pPr lvl="1"/>
            <a:r>
              <a:rPr lang="en-US" dirty="0"/>
              <a:t>If the saturated hydraulic conductivity is increased, what happens to the peak flow?</a:t>
            </a:r>
          </a:p>
          <a:p>
            <a:pPr lvl="1"/>
            <a:r>
              <a:rPr lang="en-US" dirty="0"/>
              <a:t>If the Clark Time of Concentration is decreased, what happens to the time of the peak flow?</a:t>
            </a:r>
          </a:p>
          <a:p>
            <a:pPr lvl="1"/>
            <a:r>
              <a:rPr lang="en-US" dirty="0"/>
              <a:t>Which initial parameter estimates am I confident in?  Which are most uncertain?</a:t>
            </a:r>
          </a:p>
          <a:p>
            <a:pPr lvl="1"/>
            <a:endParaRPr lang="en-US" dirty="0"/>
          </a:p>
        </p:txBody>
      </p:sp>
      <p:pic>
        <p:nvPicPr>
          <p:cNvPr id="5" name="Picture 4">
            <a:extLst>
              <a:ext uri="{FF2B5EF4-FFF2-40B4-BE49-F238E27FC236}">
                <a16:creationId xmlns:a16="http://schemas.microsoft.com/office/drawing/2014/main" id="{F377EC75-ACDF-41D9-8FD7-1A0E8D1CB885}"/>
              </a:ext>
            </a:extLst>
          </p:cNvPr>
          <p:cNvPicPr>
            <a:picLocks noChangeAspect="1"/>
          </p:cNvPicPr>
          <p:nvPr/>
        </p:nvPicPr>
        <p:blipFill>
          <a:blip r:embed="rId2"/>
          <a:stretch>
            <a:fillRect/>
          </a:stretch>
        </p:blipFill>
        <p:spPr>
          <a:xfrm>
            <a:off x="6419273" y="1837170"/>
            <a:ext cx="5672689" cy="3661507"/>
          </a:xfrm>
          <a:prstGeom prst="rect">
            <a:avLst/>
          </a:prstGeom>
          <a:ln>
            <a:solidFill>
              <a:schemeClr val="accent1"/>
            </a:solidFill>
          </a:ln>
        </p:spPr>
      </p:pic>
    </p:spTree>
    <p:extLst>
      <p:ext uri="{BB962C8B-B14F-4D97-AF65-F5344CB8AC3E}">
        <p14:creationId xmlns:p14="http://schemas.microsoft.com/office/powerpoint/2010/main" val="3566222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B1A4E-8764-4AE0-8CD6-B631EAD880D1}"/>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135031DD-558E-4BBC-B826-B5E35A883A74}"/>
              </a:ext>
            </a:extLst>
          </p:cNvPr>
          <p:cNvSpPr>
            <a:spLocks noGrp="1"/>
          </p:cNvSpPr>
          <p:nvPr>
            <p:ph idx="1"/>
          </p:nvPr>
        </p:nvSpPr>
        <p:spPr/>
        <p:txBody>
          <a:bodyPr/>
          <a:lstStyle/>
          <a:p>
            <a:r>
              <a:rPr lang="en-US" dirty="0"/>
              <a:t>Overview of parameter optimization in HEC-HMS</a:t>
            </a:r>
          </a:p>
          <a:p>
            <a:r>
              <a:rPr lang="en-US" dirty="0"/>
              <a:t>New features in versions 4.9 and 4.10</a:t>
            </a:r>
          </a:p>
          <a:p>
            <a:r>
              <a:rPr lang="en-US" dirty="0"/>
              <a:t>Practical parameter optimization advice</a:t>
            </a:r>
          </a:p>
          <a:p>
            <a:r>
              <a:rPr lang="en-US" dirty="0"/>
              <a:t>Example applications</a:t>
            </a:r>
          </a:p>
          <a:p>
            <a:r>
              <a:rPr lang="en-US" dirty="0"/>
              <a:t>Closing comments</a:t>
            </a:r>
          </a:p>
        </p:txBody>
      </p:sp>
    </p:spTree>
    <p:extLst>
      <p:ext uri="{BB962C8B-B14F-4D97-AF65-F5344CB8AC3E}">
        <p14:creationId xmlns:p14="http://schemas.microsoft.com/office/powerpoint/2010/main" val="12761213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C1854-42EB-4CF6-9341-9E2E053DA868}"/>
              </a:ext>
            </a:extLst>
          </p:cNvPr>
          <p:cNvSpPr>
            <a:spLocks noGrp="1"/>
          </p:cNvSpPr>
          <p:nvPr>
            <p:ph type="title"/>
          </p:nvPr>
        </p:nvSpPr>
        <p:spPr/>
        <p:txBody>
          <a:bodyPr/>
          <a:lstStyle/>
          <a:p>
            <a:r>
              <a:rPr lang="en-US" dirty="0"/>
              <a:t>Pro Tip: Model Performance</a:t>
            </a:r>
          </a:p>
        </p:txBody>
      </p:sp>
      <p:sp>
        <p:nvSpPr>
          <p:cNvPr id="3" name="Content Placeholder 2">
            <a:extLst>
              <a:ext uri="{FF2B5EF4-FFF2-40B4-BE49-F238E27FC236}">
                <a16:creationId xmlns:a16="http://schemas.microsoft.com/office/drawing/2014/main" id="{10583402-4043-4CC3-9B1D-4368B673FED7}"/>
              </a:ext>
            </a:extLst>
          </p:cNvPr>
          <p:cNvSpPr>
            <a:spLocks noGrp="1"/>
          </p:cNvSpPr>
          <p:nvPr>
            <p:ph idx="1"/>
          </p:nvPr>
        </p:nvSpPr>
        <p:spPr/>
        <p:txBody>
          <a:bodyPr/>
          <a:lstStyle/>
          <a:p>
            <a:r>
              <a:rPr lang="en-US" dirty="0"/>
              <a:t>Optimization works best if your model runs quickly</a:t>
            </a:r>
          </a:p>
          <a:p>
            <a:pPr lvl="1"/>
            <a:r>
              <a:rPr lang="en-US" dirty="0"/>
              <a:t>Single events vs. long-term continuous</a:t>
            </a:r>
          </a:p>
          <a:p>
            <a:pPr lvl="1"/>
            <a:r>
              <a:rPr lang="en-US" dirty="0"/>
              <a:t>Specified hyetograph + Clark vs. gridded precipitation + </a:t>
            </a:r>
            <a:r>
              <a:rPr lang="en-US" dirty="0" err="1"/>
              <a:t>ModClark</a:t>
            </a:r>
            <a:endParaRPr lang="en-US" dirty="0"/>
          </a:p>
          <a:p>
            <a:pPr lvl="1"/>
            <a:r>
              <a:rPr lang="en-US" dirty="0"/>
              <a:t>Avoid complex elements (diversions, reservoirs) if possible</a:t>
            </a:r>
          </a:p>
          <a:p>
            <a:pPr lvl="1"/>
            <a:endParaRPr lang="en-US" dirty="0"/>
          </a:p>
          <a:p>
            <a:r>
              <a:rPr lang="en-US" dirty="0"/>
              <a:t>Simplify your model, get a better feel for parameter estimates, and then apply to the complex model</a:t>
            </a:r>
          </a:p>
        </p:txBody>
      </p:sp>
    </p:spTree>
    <p:extLst>
      <p:ext uri="{BB962C8B-B14F-4D97-AF65-F5344CB8AC3E}">
        <p14:creationId xmlns:p14="http://schemas.microsoft.com/office/powerpoint/2010/main" val="3603308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489BB-B0AD-4D52-BC1E-1030F3DBF85F}"/>
              </a:ext>
            </a:extLst>
          </p:cNvPr>
          <p:cNvSpPr>
            <a:spLocks noGrp="1"/>
          </p:cNvSpPr>
          <p:nvPr>
            <p:ph type="title"/>
          </p:nvPr>
        </p:nvSpPr>
        <p:spPr/>
        <p:txBody>
          <a:bodyPr/>
          <a:lstStyle/>
          <a:p>
            <a:r>
              <a:rPr lang="en-US" dirty="0"/>
              <a:t>Rule #2</a:t>
            </a:r>
          </a:p>
        </p:txBody>
      </p:sp>
      <p:sp>
        <p:nvSpPr>
          <p:cNvPr id="3" name="Content Placeholder 2">
            <a:extLst>
              <a:ext uri="{FF2B5EF4-FFF2-40B4-BE49-F238E27FC236}">
                <a16:creationId xmlns:a16="http://schemas.microsoft.com/office/drawing/2014/main" id="{1A66D56D-DCA0-4E48-A9F0-9127853C18A7}"/>
              </a:ext>
            </a:extLst>
          </p:cNvPr>
          <p:cNvSpPr>
            <a:spLocks noGrp="1"/>
          </p:cNvSpPr>
          <p:nvPr>
            <p:ph idx="1"/>
          </p:nvPr>
        </p:nvSpPr>
        <p:spPr>
          <a:xfrm>
            <a:off x="838200" y="1825625"/>
            <a:ext cx="6227618" cy="4351338"/>
          </a:xfrm>
        </p:spPr>
        <p:txBody>
          <a:bodyPr/>
          <a:lstStyle/>
          <a:p>
            <a:r>
              <a:rPr lang="en-US" dirty="0"/>
              <a:t>Start small (keep costs low initially)</a:t>
            </a:r>
          </a:p>
          <a:p>
            <a:pPr lvl="1"/>
            <a:r>
              <a:rPr lang="en-US" dirty="0"/>
              <a:t>Small number of only the most important parameters</a:t>
            </a:r>
          </a:p>
          <a:p>
            <a:pPr lvl="1"/>
            <a:r>
              <a:rPr lang="en-US" dirty="0"/>
              <a:t>Small parameter ranges</a:t>
            </a:r>
          </a:p>
          <a:p>
            <a:pPr lvl="1"/>
            <a:r>
              <a:rPr lang="en-US" dirty="0"/>
              <a:t>Small number of maximum iterations</a:t>
            </a:r>
          </a:p>
          <a:p>
            <a:pPr lvl="1"/>
            <a:r>
              <a:rPr lang="en-US" dirty="0"/>
              <a:t>Loose tolerance</a:t>
            </a:r>
          </a:p>
        </p:txBody>
      </p:sp>
      <p:pic>
        <p:nvPicPr>
          <p:cNvPr id="5" name="Picture 4">
            <a:extLst>
              <a:ext uri="{FF2B5EF4-FFF2-40B4-BE49-F238E27FC236}">
                <a16:creationId xmlns:a16="http://schemas.microsoft.com/office/drawing/2014/main" id="{90F78CCD-A304-4CD4-8E34-B42232178499}"/>
              </a:ext>
            </a:extLst>
          </p:cNvPr>
          <p:cNvPicPr>
            <a:picLocks noChangeAspect="1"/>
          </p:cNvPicPr>
          <p:nvPr/>
        </p:nvPicPr>
        <p:blipFill>
          <a:blip r:embed="rId2"/>
          <a:stretch>
            <a:fillRect/>
          </a:stretch>
        </p:blipFill>
        <p:spPr>
          <a:xfrm>
            <a:off x="6747287" y="1549798"/>
            <a:ext cx="5151202" cy="4210448"/>
          </a:xfrm>
          <a:prstGeom prst="rect">
            <a:avLst/>
          </a:prstGeom>
          <a:ln>
            <a:solidFill>
              <a:schemeClr val="tx1"/>
            </a:solidFill>
          </a:ln>
        </p:spPr>
      </p:pic>
    </p:spTree>
    <p:extLst>
      <p:ext uri="{BB962C8B-B14F-4D97-AF65-F5344CB8AC3E}">
        <p14:creationId xmlns:p14="http://schemas.microsoft.com/office/powerpoint/2010/main" val="33284333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9C2E7-A520-4233-A878-5E7C68BAD17C}"/>
              </a:ext>
            </a:extLst>
          </p:cNvPr>
          <p:cNvSpPr>
            <a:spLocks noGrp="1"/>
          </p:cNvSpPr>
          <p:nvPr>
            <p:ph type="title"/>
          </p:nvPr>
        </p:nvSpPr>
        <p:spPr/>
        <p:txBody>
          <a:bodyPr/>
          <a:lstStyle/>
          <a:p>
            <a:r>
              <a:rPr lang="en-US" dirty="0"/>
              <a:t>Pro Tip: Which Parameters?</a:t>
            </a:r>
          </a:p>
        </p:txBody>
      </p:sp>
      <p:sp>
        <p:nvSpPr>
          <p:cNvPr id="3" name="Content Placeholder 2">
            <a:extLst>
              <a:ext uri="{FF2B5EF4-FFF2-40B4-BE49-F238E27FC236}">
                <a16:creationId xmlns:a16="http://schemas.microsoft.com/office/drawing/2014/main" id="{FE07D9CA-64BF-4641-B4C4-61CA759446EE}"/>
              </a:ext>
            </a:extLst>
          </p:cNvPr>
          <p:cNvSpPr>
            <a:spLocks noGrp="1"/>
          </p:cNvSpPr>
          <p:nvPr>
            <p:ph idx="1"/>
          </p:nvPr>
        </p:nvSpPr>
        <p:spPr>
          <a:xfrm>
            <a:off x="949036" y="1502352"/>
            <a:ext cx="10515600" cy="4351338"/>
          </a:xfrm>
        </p:spPr>
        <p:txBody>
          <a:bodyPr>
            <a:normAutofit/>
          </a:bodyPr>
          <a:lstStyle/>
          <a:p>
            <a:pPr marL="0" indent="0">
              <a:buNone/>
            </a:pPr>
            <a:r>
              <a:rPr lang="en-US" dirty="0"/>
              <a:t>Start with the </a:t>
            </a:r>
            <a:r>
              <a:rPr lang="en-US" b="1" dirty="0"/>
              <a:t>most sensitive </a:t>
            </a:r>
            <a:r>
              <a:rPr lang="en-US" dirty="0"/>
              <a:t>parameters</a:t>
            </a:r>
          </a:p>
          <a:p>
            <a:r>
              <a:rPr lang="en-US" dirty="0"/>
              <a:t>Transform parameters or infiltration rate (dependent on the </a:t>
            </a:r>
            <a:r>
              <a:rPr lang="en-US" b="1" dirty="0"/>
              <a:t>Objective Function</a:t>
            </a:r>
            <a:r>
              <a:rPr lang="en-US" dirty="0"/>
              <a:t>)</a:t>
            </a:r>
          </a:p>
          <a:p>
            <a:r>
              <a:rPr lang="en-US" dirty="0"/>
              <a:t>Initial conditions usually converge the slowest</a:t>
            </a:r>
          </a:p>
          <a:p>
            <a:pPr lvl="1"/>
            <a:r>
              <a:rPr lang="en-US" dirty="0"/>
              <a:t>Try not to choose these (set them based on knowledge of the initial state of the watershed)</a:t>
            </a:r>
          </a:p>
          <a:p>
            <a:pPr lvl="1"/>
            <a:r>
              <a:rPr lang="en-US" dirty="0"/>
              <a:t>If you do choose these, iterate and then lock them to focus on other model parameters</a:t>
            </a:r>
          </a:p>
          <a:p>
            <a:r>
              <a:rPr lang="en-US" dirty="0"/>
              <a:t>Be careful with highly interconnected parameters</a:t>
            </a:r>
          </a:p>
          <a:p>
            <a:pPr lvl="1"/>
            <a:r>
              <a:rPr lang="en-US" dirty="0"/>
              <a:t>Storage coefficient &lt;-&gt; constant rate &lt;-&gt; baseflow coefficients</a:t>
            </a:r>
          </a:p>
        </p:txBody>
      </p:sp>
    </p:spTree>
    <p:extLst>
      <p:ext uri="{BB962C8B-B14F-4D97-AF65-F5344CB8AC3E}">
        <p14:creationId xmlns:p14="http://schemas.microsoft.com/office/powerpoint/2010/main" val="20780420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CFAD8-53FC-4886-B10B-A312CCD34324}"/>
              </a:ext>
            </a:extLst>
          </p:cNvPr>
          <p:cNvSpPr>
            <a:spLocks noGrp="1"/>
          </p:cNvSpPr>
          <p:nvPr>
            <p:ph type="title"/>
          </p:nvPr>
        </p:nvSpPr>
        <p:spPr/>
        <p:txBody>
          <a:bodyPr/>
          <a:lstStyle/>
          <a:p>
            <a:r>
              <a:rPr lang="en-US" dirty="0"/>
              <a:t>Rule #3</a:t>
            </a:r>
          </a:p>
        </p:txBody>
      </p:sp>
      <p:sp>
        <p:nvSpPr>
          <p:cNvPr id="3" name="Content Placeholder 2">
            <a:extLst>
              <a:ext uri="{FF2B5EF4-FFF2-40B4-BE49-F238E27FC236}">
                <a16:creationId xmlns:a16="http://schemas.microsoft.com/office/drawing/2014/main" id="{4BD96FD7-47B2-4E15-B766-ECB9FDEB5E61}"/>
              </a:ext>
            </a:extLst>
          </p:cNvPr>
          <p:cNvSpPr>
            <a:spLocks noGrp="1"/>
          </p:cNvSpPr>
          <p:nvPr>
            <p:ph idx="1"/>
          </p:nvPr>
        </p:nvSpPr>
        <p:spPr>
          <a:xfrm>
            <a:off x="838200" y="1588558"/>
            <a:ext cx="6677429" cy="4351338"/>
          </a:xfrm>
        </p:spPr>
        <p:txBody>
          <a:bodyPr>
            <a:normAutofit fontScale="92500" lnSpcReduction="10000"/>
          </a:bodyPr>
          <a:lstStyle/>
          <a:p>
            <a:pPr marL="0" indent="0">
              <a:buNone/>
            </a:pPr>
            <a:r>
              <a:rPr lang="en-US" dirty="0"/>
              <a:t>Provide a </a:t>
            </a:r>
            <a:r>
              <a:rPr lang="en-US" b="1" dirty="0"/>
              <a:t>good initial guess and realistic parameter ranges</a:t>
            </a:r>
          </a:p>
          <a:p>
            <a:r>
              <a:rPr lang="en-US" dirty="0"/>
              <a:t>Initial guess is extremely important for Simplex</a:t>
            </a:r>
          </a:p>
          <a:p>
            <a:r>
              <a:rPr lang="en-US" dirty="0"/>
              <a:t>Good ranges are important for any search</a:t>
            </a:r>
          </a:p>
          <a:p>
            <a:pPr lvl="1"/>
            <a:endParaRPr lang="en-US" dirty="0"/>
          </a:p>
          <a:p>
            <a:r>
              <a:rPr lang="en-US" dirty="0"/>
              <a:t>If your search pushes a parameter to the end of a range:</a:t>
            </a:r>
          </a:p>
          <a:p>
            <a:pPr lvl="1"/>
            <a:r>
              <a:rPr lang="en-US" dirty="0"/>
              <a:t>Shift (don’t expand) the range in that direction</a:t>
            </a:r>
          </a:p>
          <a:p>
            <a:pPr lvl="1"/>
            <a:r>
              <a:rPr lang="en-US" dirty="0"/>
              <a:t>Add a parameter that can counteract that parameter</a:t>
            </a:r>
          </a:p>
        </p:txBody>
      </p:sp>
      <p:pic>
        <p:nvPicPr>
          <p:cNvPr id="5" name="Picture 4">
            <a:extLst>
              <a:ext uri="{FF2B5EF4-FFF2-40B4-BE49-F238E27FC236}">
                <a16:creationId xmlns:a16="http://schemas.microsoft.com/office/drawing/2014/main" id="{95A5856A-6F3E-4C92-80AE-0349E1CAFD55}"/>
              </a:ext>
            </a:extLst>
          </p:cNvPr>
          <p:cNvPicPr>
            <a:picLocks noChangeAspect="1"/>
          </p:cNvPicPr>
          <p:nvPr/>
        </p:nvPicPr>
        <p:blipFill>
          <a:blip r:embed="rId3"/>
          <a:stretch>
            <a:fillRect/>
          </a:stretch>
        </p:blipFill>
        <p:spPr>
          <a:xfrm>
            <a:off x="7617229" y="1435879"/>
            <a:ext cx="4161905" cy="1990476"/>
          </a:xfrm>
          <a:prstGeom prst="rect">
            <a:avLst/>
          </a:prstGeom>
          <a:ln>
            <a:solidFill>
              <a:schemeClr val="tx1"/>
            </a:solidFill>
          </a:ln>
        </p:spPr>
      </p:pic>
      <p:pic>
        <p:nvPicPr>
          <p:cNvPr id="7" name="Picture 6">
            <a:extLst>
              <a:ext uri="{FF2B5EF4-FFF2-40B4-BE49-F238E27FC236}">
                <a16:creationId xmlns:a16="http://schemas.microsoft.com/office/drawing/2014/main" id="{3C79055A-CE77-4825-A289-74A586BCCF1E}"/>
              </a:ext>
            </a:extLst>
          </p:cNvPr>
          <p:cNvPicPr>
            <a:picLocks noChangeAspect="1"/>
          </p:cNvPicPr>
          <p:nvPr/>
        </p:nvPicPr>
        <p:blipFill>
          <a:blip r:embed="rId4"/>
          <a:stretch>
            <a:fillRect/>
          </a:stretch>
        </p:blipFill>
        <p:spPr>
          <a:xfrm>
            <a:off x="7598182" y="3725978"/>
            <a:ext cx="4180952" cy="1847619"/>
          </a:xfrm>
          <a:prstGeom prst="rect">
            <a:avLst/>
          </a:prstGeom>
          <a:ln>
            <a:solidFill>
              <a:schemeClr val="tx1"/>
            </a:solidFill>
          </a:ln>
        </p:spPr>
      </p:pic>
    </p:spTree>
    <p:extLst>
      <p:ext uri="{BB962C8B-B14F-4D97-AF65-F5344CB8AC3E}">
        <p14:creationId xmlns:p14="http://schemas.microsoft.com/office/powerpoint/2010/main" val="38175309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3810B-8523-4AF3-94B8-BECD3C93A519}"/>
              </a:ext>
            </a:extLst>
          </p:cNvPr>
          <p:cNvSpPr>
            <a:spLocks noGrp="1"/>
          </p:cNvSpPr>
          <p:nvPr>
            <p:ph type="title"/>
          </p:nvPr>
        </p:nvSpPr>
        <p:spPr/>
        <p:txBody>
          <a:bodyPr/>
          <a:lstStyle/>
          <a:p>
            <a:r>
              <a:rPr lang="en-US" dirty="0"/>
              <a:t>Pro Tip: Resuming a Search</a:t>
            </a:r>
          </a:p>
        </p:txBody>
      </p:sp>
      <p:sp>
        <p:nvSpPr>
          <p:cNvPr id="3" name="Content Placeholder 2">
            <a:extLst>
              <a:ext uri="{FF2B5EF4-FFF2-40B4-BE49-F238E27FC236}">
                <a16:creationId xmlns:a16="http://schemas.microsoft.com/office/drawing/2014/main" id="{8E139742-C244-4E62-B3F3-57ED6F7DC0F0}"/>
              </a:ext>
            </a:extLst>
          </p:cNvPr>
          <p:cNvSpPr>
            <a:spLocks noGrp="1"/>
          </p:cNvSpPr>
          <p:nvPr>
            <p:ph idx="1"/>
          </p:nvPr>
        </p:nvSpPr>
        <p:spPr/>
        <p:txBody>
          <a:bodyPr/>
          <a:lstStyle/>
          <a:p>
            <a:pPr marL="0" indent="0">
              <a:buNone/>
            </a:pPr>
            <a:r>
              <a:rPr lang="en-US" dirty="0"/>
              <a:t>You can make an Optimization Trial pick up where it stopped if:</a:t>
            </a:r>
          </a:p>
          <a:p>
            <a:r>
              <a:rPr lang="en-US" dirty="0"/>
              <a:t>The trial hits the max number of iterations without converging</a:t>
            </a:r>
          </a:p>
          <a:p>
            <a:pPr lvl="1"/>
            <a:r>
              <a:rPr lang="en-US" dirty="0"/>
              <a:t>Increase max iterations and run the trial</a:t>
            </a:r>
          </a:p>
          <a:p>
            <a:r>
              <a:rPr lang="en-US" dirty="0"/>
              <a:t>The trial converges without hitting the max number of iterations</a:t>
            </a:r>
          </a:p>
          <a:p>
            <a:pPr lvl="1"/>
            <a:r>
              <a:rPr lang="en-US" dirty="0"/>
              <a:t>Decrease tolerance and run the trial</a:t>
            </a:r>
          </a:p>
        </p:txBody>
      </p:sp>
      <p:pic>
        <p:nvPicPr>
          <p:cNvPr id="5" name="Picture 4">
            <a:extLst>
              <a:ext uri="{FF2B5EF4-FFF2-40B4-BE49-F238E27FC236}">
                <a16:creationId xmlns:a16="http://schemas.microsoft.com/office/drawing/2014/main" id="{7F99FCAB-6F74-4CEE-8A32-C8DEE5A4E456}"/>
              </a:ext>
            </a:extLst>
          </p:cNvPr>
          <p:cNvPicPr>
            <a:picLocks noChangeAspect="1"/>
          </p:cNvPicPr>
          <p:nvPr/>
        </p:nvPicPr>
        <p:blipFill>
          <a:blip r:embed="rId2"/>
          <a:stretch>
            <a:fillRect/>
          </a:stretch>
        </p:blipFill>
        <p:spPr>
          <a:xfrm>
            <a:off x="3293165" y="4471367"/>
            <a:ext cx="6631102" cy="1705596"/>
          </a:xfrm>
          <a:prstGeom prst="rect">
            <a:avLst/>
          </a:prstGeom>
        </p:spPr>
      </p:pic>
    </p:spTree>
    <p:extLst>
      <p:ext uri="{BB962C8B-B14F-4D97-AF65-F5344CB8AC3E}">
        <p14:creationId xmlns:p14="http://schemas.microsoft.com/office/powerpoint/2010/main" val="24486324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E5531-1601-4155-A2C7-FA76DF312E55}"/>
              </a:ext>
            </a:extLst>
          </p:cNvPr>
          <p:cNvSpPr>
            <a:spLocks noGrp="1"/>
          </p:cNvSpPr>
          <p:nvPr>
            <p:ph type="title"/>
          </p:nvPr>
        </p:nvSpPr>
        <p:spPr/>
        <p:txBody>
          <a:bodyPr/>
          <a:lstStyle/>
          <a:p>
            <a:r>
              <a:rPr lang="en-US" dirty="0"/>
              <a:t>Rule #4</a:t>
            </a:r>
          </a:p>
        </p:txBody>
      </p:sp>
      <p:sp>
        <p:nvSpPr>
          <p:cNvPr id="3" name="Content Placeholder 2">
            <a:extLst>
              <a:ext uri="{FF2B5EF4-FFF2-40B4-BE49-F238E27FC236}">
                <a16:creationId xmlns:a16="http://schemas.microsoft.com/office/drawing/2014/main" id="{E694ECD8-4837-4851-8AE9-7D4D41C8974C}"/>
              </a:ext>
            </a:extLst>
          </p:cNvPr>
          <p:cNvSpPr>
            <a:spLocks noGrp="1"/>
          </p:cNvSpPr>
          <p:nvPr>
            <p:ph idx="1"/>
          </p:nvPr>
        </p:nvSpPr>
        <p:spPr>
          <a:xfrm>
            <a:off x="838200" y="1825625"/>
            <a:ext cx="5423452" cy="4351338"/>
          </a:xfrm>
        </p:spPr>
        <p:txBody>
          <a:bodyPr/>
          <a:lstStyle/>
          <a:p>
            <a:r>
              <a:rPr lang="en-US" dirty="0"/>
              <a:t>Iterate (user-guided calibration)</a:t>
            </a:r>
          </a:p>
          <a:p>
            <a:pPr lvl="1"/>
            <a:r>
              <a:rPr lang="en-US" dirty="0"/>
              <a:t>Change ranges</a:t>
            </a:r>
          </a:p>
          <a:p>
            <a:pPr lvl="1"/>
            <a:r>
              <a:rPr lang="en-US" dirty="0"/>
              <a:t>Add parameters</a:t>
            </a:r>
          </a:p>
          <a:p>
            <a:pPr lvl="1"/>
            <a:r>
              <a:rPr lang="en-US" dirty="0"/>
              <a:t>Lock parameters in place</a:t>
            </a:r>
          </a:p>
          <a:p>
            <a:pPr lvl="1"/>
            <a:r>
              <a:rPr lang="en-US" dirty="0"/>
              <a:t>Change the OF time window</a:t>
            </a:r>
          </a:p>
          <a:p>
            <a:pPr lvl="1"/>
            <a:r>
              <a:rPr lang="en-US" dirty="0"/>
              <a:t>Reduce tolerance as you iterate towards a solution</a:t>
            </a:r>
          </a:p>
        </p:txBody>
      </p:sp>
      <p:pic>
        <p:nvPicPr>
          <p:cNvPr id="5" name="Picture 4">
            <a:extLst>
              <a:ext uri="{FF2B5EF4-FFF2-40B4-BE49-F238E27FC236}">
                <a16:creationId xmlns:a16="http://schemas.microsoft.com/office/drawing/2014/main" id="{4136C3EA-EFF1-4E57-BBC7-E64239F152D0}"/>
              </a:ext>
            </a:extLst>
          </p:cNvPr>
          <p:cNvPicPr>
            <a:picLocks noChangeAspect="1"/>
          </p:cNvPicPr>
          <p:nvPr/>
        </p:nvPicPr>
        <p:blipFill>
          <a:blip r:embed="rId2"/>
          <a:stretch>
            <a:fillRect/>
          </a:stretch>
        </p:blipFill>
        <p:spPr>
          <a:xfrm>
            <a:off x="6261652" y="1119476"/>
            <a:ext cx="5571429" cy="4619048"/>
          </a:xfrm>
          <a:prstGeom prst="rect">
            <a:avLst/>
          </a:prstGeom>
          <a:ln>
            <a:solidFill>
              <a:schemeClr val="tx1"/>
            </a:solidFill>
          </a:ln>
        </p:spPr>
      </p:pic>
      <p:pic>
        <p:nvPicPr>
          <p:cNvPr id="7" name="Picture 6">
            <a:extLst>
              <a:ext uri="{FF2B5EF4-FFF2-40B4-BE49-F238E27FC236}">
                <a16:creationId xmlns:a16="http://schemas.microsoft.com/office/drawing/2014/main" id="{C7E809AA-C649-4CF7-96B0-B0FA1A9719CB}"/>
              </a:ext>
            </a:extLst>
          </p:cNvPr>
          <p:cNvPicPr>
            <a:picLocks noChangeAspect="1"/>
          </p:cNvPicPr>
          <p:nvPr/>
        </p:nvPicPr>
        <p:blipFill>
          <a:blip r:embed="rId3"/>
          <a:stretch>
            <a:fillRect/>
          </a:stretch>
        </p:blipFill>
        <p:spPr>
          <a:xfrm>
            <a:off x="2170658" y="4641574"/>
            <a:ext cx="3893589" cy="1670326"/>
          </a:xfrm>
          <a:prstGeom prst="rect">
            <a:avLst/>
          </a:prstGeom>
          <a:ln>
            <a:solidFill>
              <a:schemeClr val="tx1"/>
            </a:solidFill>
          </a:ln>
        </p:spPr>
      </p:pic>
    </p:spTree>
    <p:extLst>
      <p:ext uri="{BB962C8B-B14F-4D97-AF65-F5344CB8AC3E}">
        <p14:creationId xmlns:p14="http://schemas.microsoft.com/office/powerpoint/2010/main" val="26141456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3810B-8523-4AF3-94B8-BECD3C93A519}"/>
              </a:ext>
            </a:extLst>
          </p:cNvPr>
          <p:cNvSpPr>
            <a:spLocks noGrp="1"/>
          </p:cNvSpPr>
          <p:nvPr>
            <p:ph type="title"/>
          </p:nvPr>
        </p:nvSpPr>
        <p:spPr/>
        <p:txBody>
          <a:bodyPr/>
          <a:lstStyle/>
          <a:p>
            <a:r>
              <a:rPr lang="en-US" dirty="0"/>
              <a:t>Pro Tip: Turn Off Messages</a:t>
            </a:r>
          </a:p>
        </p:txBody>
      </p:sp>
      <p:sp>
        <p:nvSpPr>
          <p:cNvPr id="3" name="Content Placeholder 2">
            <a:extLst>
              <a:ext uri="{FF2B5EF4-FFF2-40B4-BE49-F238E27FC236}">
                <a16:creationId xmlns:a16="http://schemas.microsoft.com/office/drawing/2014/main" id="{8E139742-C244-4E62-B3F3-57ED6F7DC0F0}"/>
              </a:ext>
            </a:extLst>
          </p:cNvPr>
          <p:cNvSpPr>
            <a:spLocks noGrp="1"/>
          </p:cNvSpPr>
          <p:nvPr>
            <p:ph idx="1"/>
          </p:nvPr>
        </p:nvSpPr>
        <p:spPr>
          <a:xfrm>
            <a:off x="838200" y="1825625"/>
            <a:ext cx="6248400" cy="4351338"/>
          </a:xfrm>
        </p:spPr>
        <p:txBody>
          <a:bodyPr/>
          <a:lstStyle/>
          <a:p>
            <a:r>
              <a:rPr lang="en-US" dirty="0"/>
              <a:t>Depending on the methods selected in the basin model, many, many messages can be generated during an optimization trial </a:t>
            </a:r>
          </a:p>
          <a:p>
            <a:r>
              <a:rPr lang="en-US" dirty="0"/>
              <a:t>You can turn off the messages from the Program Settings editor</a:t>
            </a:r>
          </a:p>
        </p:txBody>
      </p:sp>
      <p:pic>
        <p:nvPicPr>
          <p:cNvPr id="6" name="Picture 5">
            <a:extLst>
              <a:ext uri="{FF2B5EF4-FFF2-40B4-BE49-F238E27FC236}">
                <a16:creationId xmlns:a16="http://schemas.microsoft.com/office/drawing/2014/main" id="{39475127-5A17-42A5-B59C-5562249612C5}"/>
              </a:ext>
            </a:extLst>
          </p:cNvPr>
          <p:cNvPicPr>
            <a:picLocks noChangeAspect="1"/>
          </p:cNvPicPr>
          <p:nvPr/>
        </p:nvPicPr>
        <p:blipFill>
          <a:blip r:embed="rId2"/>
          <a:stretch>
            <a:fillRect/>
          </a:stretch>
        </p:blipFill>
        <p:spPr>
          <a:xfrm>
            <a:off x="7826053" y="1234106"/>
            <a:ext cx="3676190" cy="4942857"/>
          </a:xfrm>
          <a:prstGeom prst="rect">
            <a:avLst/>
          </a:prstGeom>
          <a:ln>
            <a:solidFill>
              <a:schemeClr val="tx1"/>
            </a:solidFill>
          </a:ln>
        </p:spPr>
      </p:pic>
    </p:spTree>
    <p:extLst>
      <p:ext uri="{BB962C8B-B14F-4D97-AF65-F5344CB8AC3E}">
        <p14:creationId xmlns:p14="http://schemas.microsoft.com/office/powerpoint/2010/main" val="12838571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3810B-8523-4AF3-94B8-BECD3C93A519}"/>
              </a:ext>
            </a:extLst>
          </p:cNvPr>
          <p:cNvSpPr>
            <a:spLocks noGrp="1"/>
          </p:cNvSpPr>
          <p:nvPr>
            <p:ph type="title"/>
          </p:nvPr>
        </p:nvSpPr>
        <p:spPr/>
        <p:txBody>
          <a:bodyPr/>
          <a:lstStyle/>
          <a:p>
            <a:r>
              <a:rPr lang="en-US" dirty="0"/>
              <a:t>Pro Tip: Become Familiar with Results</a:t>
            </a:r>
          </a:p>
        </p:txBody>
      </p:sp>
      <p:sp>
        <p:nvSpPr>
          <p:cNvPr id="3" name="Content Placeholder 2">
            <a:extLst>
              <a:ext uri="{FF2B5EF4-FFF2-40B4-BE49-F238E27FC236}">
                <a16:creationId xmlns:a16="http://schemas.microsoft.com/office/drawing/2014/main" id="{8E139742-C244-4E62-B3F3-57ED6F7DC0F0}"/>
              </a:ext>
            </a:extLst>
          </p:cNvPr>
          <p:cNvSpPr>
            <a:spLocks noGrp="1"/>
          </p:cNvSpPr>
          <p:nvPr>
            <p:ph idx="1"/>
          </p:nvPr>
        </p:nvSpPr>
        <p:spPr>
          <a:xfrm>
            <a:off x="838199" y="1825625"/>
            <a:ext cx="9090991" cy="4351338"/>
          </a:xfrm>
        </p:spPr>
        <p:txBody>
          <a:bodyPr/>
          <a:lstStyle/>
          <a:p>
            <a:pPr marL="0" indent="0">
              <a:buNone/>
            </a:pPr>
            <a:r>
              <a:rPr lang="en-US" dirty="0"/>
              <a:t>The Optimization Trial’s *.results file contains valuable information</a:t>
            </a:r>
          </a:p>
        </p:txBody>
      </p:sp>
      <p:pic>
        <p:nvPicPr>
          <p:cNvPr id="8" name="Picture 7">
            <a:extLst>
              <a:ext uri="{FF2B5EF4-FFF2-40B4-BE49-F238E27FC236}">
                <a16:creationId xmlns:a16="http://schemas.microsoft.com/office/drawing/2014/main" id="{A9F3778B-C5FF-4E40-B343-A938682F48BE}"/>
              </a:ext>
            </a:extLst>
          </p:cNvPr>
          <p:cNvPicPr>
            <a:picLocks noChangeAspect="1"/>
          </p:cNvPicPr>
          <p:nvPr/>
        </p:nvPicPr>
        <p:blipFill>
          <a:blip r:embed="rId3"/>
          <a:stretch>
            <a:fillRect/>
          </a:stretch>
        </p:blipFill>
        <p:spPr>
          <a:xfrm>
            <a:off x="147430" y="2848979"/>
            <a:ext cx="11897139" cy="2304629"/>
          </a:xfrm>
          <a:prstGeom prst="rect">
            <a:avLst/>
          </a:prstGeom>
          <a:ln>
            <a:solidFill>
              <a:schemeClr val="tx1"/>
            </a:solidFill>
          </a:ln>
        </p:spPr>
      </p:pic>
    </p:spTree>
    <p:extLst>
      <p:ext uri="{BB962C8B-B14F-4D97-AF65-F5344CB8AC3E}">
        <p14:creationId xmlns:p14="http://schemas.microsoft.com/office/powerpoint/2010/main" val="35689987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BBC3E-3C16-46D8-8C80-6D66523B9AEA}"/>
              </a:ext>
            </a:extLst>
          </p:cNvPr>
          <p:cNvSpPr>
            <a:spLocks noGrp="1"/>
          </p:cNvSpPr>
          <p:nvPr>
            <p:ph type="title"/>
          </p:nvPr>
        </p:nvSpPr>
        <p:spPr/>
        <p:txBody>
          <a:bodyPr/>
          <a:lstStyle/>
          <a:p>
            <a:r>
              <a:rPr lang="en-US" dirty="0"/>
              <a:t>Searcher In Action</a:t>
            </a:r>
          </a:p>
        </p:txBody>
      </p:sp>
      <p:sp>
        <p:nvSpPr>
          <p:cNvPr id="3" name="Content Placeholder 2">
            <a:extLst>
              <a:ext uri="{FF2B5EF4-FFF2-40B4-BE49-F238E27FC236}">
                <a16:creationId xmlns:a16="http://schemas.microsoft.com/office/drawing/2014/main" id="{F03F9CA9-2AD9-41AC-AB75-5B05E5CAFEFE}"/>
              </a:ext>
            </a:extLst>
          </p:cNvPr>
          <p:cNvSpPr>
            <a:spLocks noGrp="1"/>
          </p:cNvSpPr>
          <p:nvPr>
            <p:ph idx="1"/>
          </p:nvPr>
        </p:nvSpPr>
        <p:spPr/>
        <p:txBody>
          <a:bodyPr/>
          <a:lstStyle/>
          <a:p>
            <a:r>
              <a:rPr lang="en-US" dirty="0"/>
              <a:t>Experiment: generate a hydrograph with known parameters</a:t>
            </a:r>
          </a:p>
          <a:p>
            <a:pPr lvl="1"/>
            <a:r>
              <a:rPr lang="en-US" dirty="0"/>
              <a:t>SCS type II storm, 5 in depth</a:t>
            </a:r>
          </a:p>
          <a:p>
            <a:pPr lvl="1"/>
            <a:r>
              <a:rPr lang="en-US" dirty="0"/>
              <a:t>20 mi</a:t>
            </a:r>
            <a:r>
              <a:rPr lang="en-US" baseline="30000" dirty="0"/>
              <a:t>2</a:t>
            </a:r>
            <a:r>
              <a:rPr lang="en-US" dirty="0"/>
              <a:t> subbasin</a:t>
            </a:r>
          </a:p>
          <a:p>
            <a:pPr lvl="2"/>
            <a:r>
              <a:rPr lang="en-US" dirty="0"/>
              <a:t>Deficit and Constant loss: initial 1 in, max 6 in, const rate 0.1 in hr-1, 5% </a:t>
            </a:r>
            <a:r>
              <a:rPr lang="en-US" dirty="0" err="1"/>
              <a:t>imperv</a:t>
            </a:r>
            <a:endParaRPr lang="en-US" dirty="0"/>
          </a:p>
          <a:p>
            <a:pPr lvl="2"/>
            <a:r>
              <a:rPr lang="en-US" dirty="0"/>
              <a:t>Clark transform: </a:t>
            </a:r>
            <a:r>
              <a:rPr lang="en-US" dirty="0" err="1"/>
              <a:t>t</a:t>
            </a:r>
            <a:r>
              <a:rPr lang="en-US" baseline="-25000" dirty="0" err="1"/>
              <a:t>c</a:t>
            </a:r>
            <a:r>
              <a:rPr lang="en-US" dirty="0"/>
              <a:t> 4 </a:t>
            </a:r>
            <a:r>
              <a:rPr lang="en-US" dirty="0" err="1"/>
              <a:t>hr</a:t>
            </a:r>
            <a:r>
              <a:rPr lang="en-US" dirty="0"/>
              <a:t>, R 6 </a:t>
            </a:r>
            <a:r>
              <a:rPr lang="en-US" dirty="0" err="1"/>
              <a:t>hr</a:t>
            </a:r>
            <a:endParaRPr lang="en-US" dirty="0"/>
          </a:p>
          <a:p>
            <a:pPr lvl="2"/>
            <a:r>
              <a:rPr lang="en-US" dirty="0"/>
              <a:t>Linear reservoir baseflow</a:t>
            </a:r>
          </a:p>
          <a:p>
            <a:endParaRPr lang="en-US" dirty="0"/>
          </a:p>
          <a:p>
            <a:r>
              <a:rPr lang="en-US" dirty="0"/>
              <a:t>Can the Simplex search recover the original parameters?</a:t>
            </a:r>
          </a:p>
          <a:p>
            <a:pPr lvl="1"/>
            <a:r>
              <a:rPr lang="en-US" dirty="0"/>
              <a:t>Initial loss, constant loss, time of concentration, storage </a:t>
            </a:r>
            <a:r>
              <a:rPr lang="en-US" dirty="0" err="1"/>
              <a:t>coeff</a:t>
            </a:r>
            <a:endParaRPr lang="en-US" dirty="0"/>
          </a:p>
        </p:txBody>
      </p:sp>
    </p:spTree>
    <p:extLst>
      <p:ext uri="{BB962C8B-B14F-4D97-AF65-F5344CB8AC3E}">
        <p14:creationId xmlns:p14="http://schemas.microsoft.com/office/powerpoint/2010/main" val="37383957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3810B-8523-4AF3-94B8-BECD3C93A519}"/>
              </a:ext>
            </a:extLst>
          </p:cNvPr>
          <p:cNvSpPr>
            <a:spLocks noGrp="1"/>
          </p:cNvSpPr>
          <p:nvPr>
            <p:ph type="title"/>
          </p:nvPr>
        </p:nvSpPr>
        <p:spPr/>
        <p:txBody>
          <a:bodyPr/>
          <a:lstStyle/>
          <a:p>
            <a:r>
              <a:rPr lang="en-US" dirty="0"/>
              <a:t>Calibration Example – Observed Flow</a:t>
            </a:r>
          </a:p>
        </p:txBody>
      </p:sp>
      <p:sp>
        <p:nvSpPr>
          <p:cNvPr id="3" name="Content Placeholder 2">
            <a:extLst>
              <a:ext uri="{FF2B5EF4-FFF2-40B4-BE49-F238E27FC236}">
                <a16:creationId xmlns:a16="http://schemas.microsoft.com/office/drawing/2014/main" id="{8E139742-C244-4E62-B3F3-57ED6F7DC0F0}"/>
              </a:ext>
            </a:extLst>
          </p:cNvPr>
          <p:cNvSpPr>
            <a:spLocks noGrp="1"/>
          </p:cNvSpPr>
          <p:nvPr>
            <p:ph idx="1"/>
          </p:nvPr>
        </p:nvSpPr>
        <p:spPr>
          <a:xfrm>
            <a:off x="1431234" y="1481967"/>
            <a:ext cx="10267122" cy="4351338"/>
          </a:xfrm>
        </p:spPr>
        <p:txBody>
          <a:bodyPr>
            <a:normAutofit/>
          </a:bodyPr>
          <a:lstStyle/>
          <a:p>
            <a:r>
              <a:rPr lang="en-US" dirty="0"/>
              <a:t>Create and run a simulation first to make sure basin and meteorologic models are configured and parameterized </a:t>
            </a:r>
          </a:p>
          <a:p>
            <a:r>
              <a:rPr lang="en-US" dirty="0"/>
              <a:t>Create an optimization trial (time window and time-step)</a:t>
            </a:r>
          </a:p>
          <a:p>
            <a:r>
              <a:rPr lang="en-US" dirty="0"/>
              <a:t>Choose a search method (set tolerance and max iterations)</a:t>
            </a:r>
          </a:p>
          <a:p>
            <a:r>
              <a:rPr lang="en-US" dirty="0"/>
              <a:t>Choose either a minimization or maximization analysis</a:t>
            </a:r>
          </a:p>
          <a:p>
            <a:r>
              <a:rPr lang="en-US" dirty="0"/>
              <a:t>Choose the location with observed flow</a:t>
            </a:r>
          </a:p>
          <a:p>
            <a:r>
              <a:rPr lang="en-US" dirty="0"/>
              <a:t>Choose the objective function</a:t>
            </a:r>
          </a:p>
          <a:p>
            <a:r>
              <a:rPr lang="en-US" dirty="0"/>
              <a:t>Add/set parameters to adjust and set min and max ranges</a:t>
            </a:r>
          </a:p>
        </p:txBody>
      </p:sp>
    </p:spTree>
    <p:extLst>
      <p:ext uri="{BB962C8B-B14F-4D97-AF65-F5344CB8AC3E}">
        <p14:creationId xmlns:p14="http://schemas.microsoft.com/office/powerpoint/2010/main" val="2932028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CC1E34D-8C52-4C73-9EB9-F0012DD84F11}"/>
              </a:ext>
            </a:extLst>
          </p:cNvPr>
          <p:cNvSpPr>
            <a:spLocks noGrp="1"/>
          </p:cNvSpPr>
          <p:nvPr>
            <p:ph type="title"/>
          </p:nvPr>
        </p:nvSpPr>
        <p:spPr/>
        <p:txBody>
          <a:bodyPr/>
          <a:lstStyle/>
          <a:p>
            <a:r>
              <a:rPr lang="en-US" dirty="0"/>
              <a:t>Overview of</a:t>
            </a:r>
            <a:br>
              <a:rPr lang="en-US" dirty="0"/>
            </a:br>
            <a:r>
              <a:rPr lang="en-US" dirty="0"/>
              <a:t>Parameter Optimization</a:t>
            </a:r>
          </a:p>
        </p:txBody>
      </p:sp>
      <p:sp>
        <p:nvSpPr>
          <p:cNvPr id="5" name="Text Placeholder 4">
            <a:extLst>
              <a:ext uri="{FF2B5EF4-FFF2-40B4-BE49-F238E27FC236}">
                <a16:creationId xmlns:a16="http://schemas.microsoft.com/office/drawing/2014/main" id="{F2E5D419-9E22-45FA-8E70-33F9BB2D11B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371999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3810B-8523-4AF3-94B8-BECD3C93A519}"/>
              </a:ext>
            </a:extLst>
          </p:cNvPr>
          <p:cNvSpPr>
            <a:spLocks noGrp="1"/>
          </p:cNvSpPr>
          <p:nvPr>
            <p:ph type="title"/>
          </p:nvPr>
        </p:nvSpPr>
        <p:spPr/>
        <p:txBody>
          <a:bodyPr/>
          <a:lstStyle/>
          <a:p>
            <a:r>
              <a:rPr lang="en-US" dirty="0"/>
              <a:t>HMR 52 Storm Optimization</a:t>
            </a:r>
          </a:p>
        </p:txBody>
      </p:sp>
      <p:sp>
        <p:nvSpPr>
          <p:cNvPr id="3" name="Content Placeholder 2">
            <a:extLst>
              <a:ext uri="{FF2B5EF4-FFF2-40B4-BE49-F238E27FC236}">
                <a16:creationId xmlns:a16="http://schemas.microsoft.com/office/drawing/2014/main" id="{8E139742-C244-4E62-B3F3-57ED6F7DC0F0}"/>
              </a:ext>
            </a:extLst>
          </p:cNvPr>
          <p:cNvSpPr>
            <a:spLocks noGrp="1"/>
          </p:cNvSpPr>
          <p:nvPr>
            <p:ph idx="1"/>
          </p:nvPr>
        </p:nvSpPr>
        <p:spPr>
          <a:xfrm>
            <a:off x="574766" y="1550126"/>
            <a:ext cx="5974080" cy="4278494"/>
          </a:xfrm>
        </p:spPr>
        <p:txBody>
          <a:bodyPr>
            <a:normAutofit/>
          </a:bodyPr>
          <a:lstStyle/>
          <a:p>
            <a:r>
              <a:rPr lang="en-US" sz="2400" dirty="0"/>
              <a:t>Use the optimization trial to find the storm centroid location, storm area, and storm orientation to maximize </a:t>
            </a:r>
            <a:r>
              <a:rPr lang="en-US" sz="2400" b="1" dirty="0"/>
              <a:t>peak reservoir stage</a:t>
            </a:r>
            <a:r>
              <a:rPr lang="en-US" sz="2400" dirty="0"/>
              <a:t>.</a:t>
            </a:r>
          </a:p>
          <a:p>
            <a:r>
              <a:rPr lang="en-US" sz="2400" dirty="0"/>
              <a:t>Must have a georeferenced project</a:t>
            </a:r>
          </a:p>
          <a:p>
            <a:r>
              <a:rPr lang="en-US" sz="2400" dirty="0"/>
              <a:t>HEC-HMS automatically intersects the HMR-52 storm with watershed when computing the basin average hyetographs</a:t>
            </a:r>
          </a:p>
          <a:p>
            <a:r>
              <a:rPr lang="en-US" sz="2400" dirty="0"/>
              <a:t>Reduce the default tolerance, and try the DE search </a:t>
            </a:r>
          </a:p>
          <a:p>
            <a:pPr marL="0" indent="0">
              <a:buNone/>
            </a:pPr>
            <a:endParaRPr lang="en-US" dirty="0"/>
          </a:p>
        </p:txBody>
      </p:sp>
      <p:pic>
        <p:nvPicPr>
          <p:cNvPr id="5" name="Picture 4">
            <a:extLst>
              <a:ext uri="{FF2B5EF4-FFF2-40B4-BE49-F238E27FC236}">
                <a16:creationId xmlns:a16="http://schemas.microsoft.com/office/drawing/2014/main" id="{91E27B2F-963C-4222-8A52-543A3207BFA6}"/>
              </a:ext>
            </a:extLst>
          </p:cNvPr>
          <p:cNvPicPr>
            <a:picLocks noChangeAspect="1"/>
          </p:cNvPicPr>
          <p:nvPr/>
        </p:nvPicPr>
        <p:blipFill>
          <a:blip r:embed="rId3"/>
          <a:stretch>
            <a:fillRect/>
          </a:stretch>
        </p:blipFill>
        <p:spPr>
          <a:xfrm>
            <a:off x="6616515" y="1881050"/>
            <a:ext cx="5294066" cy="3274037"/>
          </a:xfrm>
          <a:prstGeom prst="rect">
            <a:avLst/>
          </a:prstGeom>
          <a:ln>
            <a:solidFill>
              <a:schemeClr val="tx1"/>
            </a:solidFill>
          </a:ln>
        </p:spPr>
      </p:pic>
    </p:spTree>
    <p:extLst>
      <p:ext uri="{BB962C8B-B14F-4D97-AF65-F5344CB8AC3E}">
        <p14:creationId xmlns:p14="http://schemas.microsoft.com/office/powerpoint/2010/main" val="29105427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3810B-8523-4AF3-94B8-BECD3C93A519}"/>
              </a:ext>
            </a:extLst>
          </p:cNvPr>
          <p:cNvSpPr>
            <a:spLocks noGrp="1"/>
          </p:cNvSpPr>
          <p:nvPr>
            <p:ph type="title"/>
          </p:nvPr>
        </p:nvSpPr>
        <p:spPr/>
        <p:txBody>
          <a:bodyPr/>
          <a:lstStyle/>
          <a:p>
            <a:r>
              <a:rPr lang="en-US" dirty="0"/>
              <a:t>HMR 52 Storm Optimization</a:t>
            </a:r>
          </a:p>
        </p:txBody>
      </p:sp>
      <p:pic>
        <p:nvPicPr>
          <p:cNvPr id="8" name="Content Placeholder 7">
            <a:extLst>
              <a:ext uri="{FF2B5EF4-FFF2-40B4-BE49-F238E27FC236}">
                <a16:creationId xmlns:a16="http://schemas.microsoft.com/office/drawing/2014/main" id="{B3A877C7-3AF4-4F39-9842-11504079D87C}"/>
              </a:ext>
            </a:extLst>
          </p:cNvPr>
          <p:cNvPicPr>
            <a:picLocks noGrp="1" noChangeAspect="1"/>
          </p:cNvPicPr>
          <p:nvPr>
            <p:ph idx="1"/>
          </p:nvPr>
        </p:nvPicPr>
        <p:blipFill>
          <a:blip r:embed="rId2"/>
          <a:stretch>
            <a:fillRect/>
          </a:stretch>
        </p:blipFill>
        <p:spPr>
          <a:xfrm>
            <a:off x="2992582" y="1412119"/>
            <a:ext cx="6409835" cy="5373376"/>
          </a:xfrm>
          <a:ln>
            <a:solidFill>
              <a:schemeClr val="tx1"/>
            </a:solidFill>
          </a:ln>
        </p:spPr>
      </p:pic>
    </p:spTree>
    <p:extLst>
      <p:ext uri="{BB962C8B-B14F-4D97-AF65-F5344CB8AC3E}">
        <p14:creationId xmlns:p14="http://schemas.microsoft.com/office/powerpoint/2010/main" val="29802441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E5531-1601-4155-A2C7-FA76DF312E55}"/>
              </a:ext>
            </a:extLst>
          </p:cNvPr>
          <p:cNvSpPr>
            <a:spLocks noGrp="1"/>
          </p:cNvSpPr>
          <p:nvPr>
            <p:ph type="title"/>
          </p:nvPr>
        </p:nvSpPr>
        <p:spPr/>
        <p:txBody>
          <a:bodyPr/>
          <a:lstStyle/>
          <a:p>
            <a:r>
              <a:rPr lang="en-US" dirty="0"/>
              <a:t>Future Improvements </a:t>
            </a:r>
          </a:p>
        </p:txBody>
      </p:sp>
      <p:sp>
        <p:nvSpPr>
          <p:cNvPr id="3" name="Content Placeholder 2">
            <a:extLst>
              <a:ext uri="{FF2B5EF4-FFF2-40B4-BE49-F238E27FC236}">
                <a16:creationId xmlns:a16="http://schemas.microsoft.com/office/drawing/2014/main" id="{E694ECD8-4837-4851-8AE9-7D4D41C8974C}"/>
              </a:ext>
            </a:extLst>
          </p:cNvPr>
          <p:cNvSpPr>
            <a:spLocks noGrp="1"/>
          </p:cNvSpPr>
          <p:nvPr>
            <p:ph idx="1"/>
          </p:nvPr>
        </p:nvSpPr>
        <p:spPr>
          <a:xfrm>
            <a:off x="838200" y="1564355"/>
            <a:ext cx="10515600" cy="4351338"/>
          </a:xfrm>
        </p:spPr>
        <p:txBody>
          <a:bodyPr/>
          <a:lstStyle/>
          <a:p>
            <a:r>
              <a:rPr lang="en-US" dirty="0"/>
              <a:t>HEC-HMS Version 4.11 Quality of Life Improvements</a:t>
            </a:r>
          </a:p>
          <a:p>
            <a:pPr lvl="1"/>
            <a:r>
              <a:rPr lang="en-US" dirty="0"/>
              <a:t>Relative and Absolute tolerance options – Simplex</a:t>
            </a:r>
          </a:p>
          <a:p>
            <a:pPr lvl="1"/>
            <a:r>
              <a:rPr lang="en-US" dirty="0"/>
              <a:t>Final iteration with optimization parameter set</a:t>
            </a:r>
          </a:p>
          <a:p>
            <a:r>
              <a:rPr lang="en-US" dirty="0"/>
              <a:t>Add scale factors for all parameters</a:t>
            </a:r>
          </a:p>
          <a:p>
            <a:r>
              <a:rPr lang="en-US" dirty="0"/>
              <a:t>Add the ability to link and scale parameter to one another</a:t>
            </a:r>
          </a:p>
          <a:p>
            <a:r>
              <a:rPr lang="en-US" dirty="0"/>
              <a:t>Incorporate a zonal/computation point approach for multiple locations with observations</a:t>
            </a:r>
          </a:p>
          <a:p>
            <a:r>
              <a:rPr lang="en-US" dirty="0"/>
              <a:t>Reduce computation time</a:t>
            </a:r>
          </a:p>
          <a:p>
            <a:endParaRPr lang="en-US" dirty="0"/>
          </a:p>
        </p:txBody>
      </p:sp>
    </p:spTree>
    <p:extLst>
      <p:ext uri="{BB962C8B-B14F-4D97-AF65-F5344CB8AC3E}">
        <p14:creationId xmlns:p14="http://schemas.microsoft.com/office/powerpoint/2010/main" val="33946259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4B2FB63-B8FE-46E7-860F-86D4A006C83A}"/>
              </a:ext>
            </a:extLst>
          </p:cNvPr>
          <p:cNvPicPr>
            <a:picLocks noChangeAspect="1"/>
          </p:cNvPicPr>
          <p:nvPr/>
        </p:nvPicPr>
        <p:blipFill>
          <a:blip r:embed="rId2"/>
          <a:stretch>
            <a:fillRect/>
          </a:stretch>
        </p:blipFill>
        <p:spPr>
          <a:xfrm>
            <a:off x="120577" y="2180426"/>
            <a:ext cx="8653670" cy="3923223"/>
          </a:xfrm>
          <a:prstGeom prst="rect">
            <a:avLst/>
          </a:prstGeom>
          <a:ln>
            <a:solidFill>
              <a:schemeClr val="tx1"/>
            </a:solidFill>
          </a:ln>
        </p:spPr>
      </p:pic>
      <p:sp>
        <p:nvSpPr>
          <p:cNvPr id="2" name="Title 1">
            <a:extLst>
              <a:ext uri="{FF2B5EF4-FFF2-40B4-BE49-F238E27FC236}">
                <a16:creationId xmlns:a16="http://schemas.microsoft.com/office/drawing/2014/main" id="{3E0E5531-1601-4155-A2C7-FA76DF312E55}"/>
              </a:ext>
            </a:extLst>
          </p:cNvPr>
          <p:cNvSpPr>
            <a:spLocks noGrp="1"/>
          </p:cNvSpPr>
          <p:nvPr>
            <p:ph type="title"/>
          </p:nvPr>
        </p:nvSpPr>
        <p:spPr/>
        <p:txBody>
          <a:bodyPr/>
          <a:lstStyle/>
          <a:p>
            <a:r>
              <a:rPr lang="en-US" dirty="0"/>
              <a:t>Resources</a:t>
            </a:r>
          </a:p>
        </p:txBody>
      </p:sp>
      <p:sp>
        <p:nvSpPr>
          <p:cNvPr id="3" name="Content Placeholder 2">
            <a:extLst>
              <a:ext uri="{FF2B5EF4-FFF2-40B4-BE49-F238E27FC236}">
                <a16:creationId xmlns:a16="http://schemas.microsoft.com/office/drawing/2014/main" id="{E694ECD8-4837-4851-8AE9-7D4D41C8974C}"/>
              </a:ext>
            </a:extLst>
          </p:cNvPr>
          <p:cNvSpPr>
            <a:spLocks noGrp="1"/>
          </p:cNvSpPr>
          <p:nvPr>
            <p:ph idx="1"/>
          </p:nvPr>
        </p:nvSpPr>
        <p:spPr>
          <a:xfrm>
            <a:off x="838200" y="1363807"/>
            <a:ext cx="10780643" cy="4351338"/>
          </a:xfrm>
        </p:spPr>
        <p:txBody>
          <a:bodyPr/>
          <a:lstStyle/>
          <a:p>
            <a:pPr marL="0" indent="0">
              <a:buNone/>
            </a:pPr>
            <a:r>
              <a:rPr lang="en-US" dirty="0"/>
              <a:t>https://www.hec.usace.army.mil/confluence/hmsdocs/hmsguides</a:t>
            </a:r>
          </a:p>
        </p:txBody>
      </p:sp>
      <p:pic>
        <p:nvPicPr>
          <p:cNvPr id="5" name="Picture 4">
            <a:extLst>
              <a:ext uri="{FF2B5EF4-FFF2-40B4-BE49-F238E27FC236}">
                <a16:creationId xmlns:a16="http://schemas.microsoft.com/office/drawing/2014/main" id="{C5FF5DD1-5238-4AE4-9534-41FB4D1930C6}"/>
              </a:ext>
            </a:extLst>
          </p:cNvPr>
          <p:cNvPicPr>
            <a:picLocks noChangeAspect="1"/>
          </p:cNvPicPr>
          <p:nvPr/>
        </p:nvPicPr>
        <p:blipFill>
          <a:blip r:embed="rId3"/>
          <a:stretch>
            <a:fillRect/>
          </a:stretch>
        </p:blipFill>
        <p:spPr>
          <a:xfrm>
            <a:off x="2830887" y="3883328"/>
            <a:ext cx="8913208" cy="2830498"/>
          </a:xfrm>
          <a:prstGeom prst="rect">
            <a:avLst/>
          </a:prstGeom>
          <a:ln>
            <a:solidFill>
              <a:schemeClr val="tx1"/>
            </a:solidFill>
          </a:ln>
        </p:spPr>
      </p:pic>
    </p:spTree>
    <p:extLst>
      <p:ext uri="{BB962C8B-B14F-4D97-AF65-F5344CB8AC3E}">
        <p14:creationId xmlns:p14="http://schemas.microsoft.com/office/powerpoint/2010/main" val="25652798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E5531-1601-4155-A2C7-FA76DF312E55}"/>
              </a:ext>
            </a:extLst>
          </p:cNvPr>
          <p:cNvSpPr>
            <a:spLocks noGrp="1"/>
          </p:cNvSpPr>
          <p:nvPr>
            <p:ph type="title"/>
          </p:nvPr>
        </p:nvSpPr>
        <p:spPr/>
        <p:txBody>
          <a:bodyPr/>
          <a:lstStyle/>
          <a:p>
            <a:r>
              <a:rPr lang="en-US" dirty="0"/>
              <a:t>Questions</a:t>
            </a:r>
          </a:p>
        </p:txBody>
      </p:sp>
      <p:sp>
        <p:nvSpPr>
          <p:cNvPr id="6" name="Content Placeholder 5">
            <a:extLst>
              <a:ext uri="{FF2B5EF4-FFF2-40B4-BE49-F238E27FC236}">
                <a16:creationId xmlns:a16="http://schemas.microsoft.com/office/drawing/2014/main" id="{06286014-4D79-46A0-8D4D-4A7335D7989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262171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F642A-6B54-4B91-A677-445EA1E339A3}"/>
              </a:ext>
            </a:extLst>
          </p:cNvPr>
          <p:cNvSpPr>
            <a:spLocks noGrp="1"/>
          </p:cNvSpPr>
          <p:nvPr>
            <p:ph type="title"/>
          </p:nvPr>
        </p:nvSpPr>
        <p:spPr/>
        <p:txBody>
          <a:bodyPr/>
          <a:lstStyle/>
          <a:p>
            <a:r>
              <a:rPr lang="en-US" dirty="0"/>
              <a:t>What is Parameter Optimization?</a:t>
            </a:r>
          </a:p>
        </p:txBody>
      </p:sp>
      <p:sp>
        <p:nvSpPr>
          <p:cNvPr id="3" name="Content Placeholder 2">
            <a:extLst>
              <a:ext uri="{FF2B5EF4-FFF2-40B4-BE49-F238E27FC236}">
                <a16:creationId xmlns:a16="http://schemas.microsoft.com/office/drawing/2014/main" id="{AD10A03B-04FD-4835-B549-4944DC10AF33}"/>
              </a:ext>
            </a:extLst>
          </p:cNvPr>
          <p:cNvSpPr>
            <a:spLocks noGrp="1"/>
          </p:cNvSpPr>
          <p:nvPr>
            <p:ph idx="1"/>
          </p:nvPr>
        </p:nvSpPr>
        <p:spPr/>
        <p:txBody>
          <a:bodyPr/>
          <a:lstStyle/>
          <a:p>
            <a:r>
              <a:rPr lang="en-US" dirty="0"/>
              <a:t>Mathematical routine for fitting a model to data</a:t>
            </a:r>
          </a:p>
          <a:p>
            <a:r>
              <a:rPr lang="en-US" dirty="0"/>
              <a:t>Search for parameter values that create the best fit</a:t>
            </a:r>
          </a:p>
          <a:p>
            <a:r>
              <a:rPr lang="en-US" dirty="0"/>
              <a:t>Minimize the error according to an objective function</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A78424B-1957-4BBC-A733-08EEAC812546}"/>
                  </a:ext>
                </a:extLst>
              </p:cNvPr>
              <p:cNvSpPr txBox="1"/>
              <p:nvPr/>
            </p:nvSpPr>
            <p:spPr>
              <a:xfrm>
                <a:off x="1013791" y="3889513"/>
                <a:ext cx="5687263" cy="12730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𝑅𝑀𝑆𝐸</m:t>
                      </m:r>
                      <m:r>
                        <a:rPr lang="en-US" sz="2800" b="0" i="1" smtClean="0">
                          <a:latin typeface="Cambria Math" panose="02040503050406030204" pitchFamily="18" charset="0"/>
                        </a:rPr>
                        <m:t>= </m:t>
                      </m:r>
                      <m:rad>
                        <m:radPr>
                          <m:degHide m:val="on"/>
                          <m:ctrlPr>
                            <a:rPr lang="en-US" sz="2800" b="0" i="1" smtClean="0">
                              <a:latin typeface="Cambria Math" panose="02040503050406030204" pitchFamily="18" charset="0"/>
                            </a:rPr>
                          </m:ctrlPr>
                        </m:radPr>
                        <m:deg/>
                        <m:e>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r>
                                <a:rPr lang="en-US" sz="2800" b="0" i="1" smtClean="0">
                                  <a:latin typeface="Cambria Math" panose="02040503050406030204" pitchFamily="18" charset="0"/>
                                </a:rPr>
                                <m:t>𝑛</m:t>
                              </m:r>
                            </m:den>
                          </m:f>
                          <m:nary>
                            <m:naryPr>
                              <m:chr m:val="∑"/>
                              <m:limLoc m:val="subSup"/>
                              <m:ctrlPr>
                                <a:rPr lang="en-US" sz="2800" b="0" i="1" smtClean="0">
                                  <a:latin typeface="Cambria Math" panose="02040503050406030204" pitchFamily="18" charset="0"/>
                                </a:rPr>
                              </m:ctrlPr>
                            </m:naryPr>
                            <m:sub>
                              <m:r>
                                <m:rPr>
                                  <m:brk m:alnAt="25"/>
                                </m:rPr>
                                <a:rPr lang="en-US" sz="2800" b="0" i="1" smtClean="0">
                                  <a:latin typeface="Cambria Math" panose="02040503050406030204" pitchFamily="18" charset="0"/>
                                </a:rPr>
                                <m:t>𝑖</m:t>
                              </m:r>
                              <m:r>
                                <a:rPr lang="en-US" sz="2800" b="0" i="1" smtClean="0">
                                  <a:latin typeface="Cambria Math" panose="02040503050406030204" pitchFamily="18" charset="0"/>
                                </a:rPr>
                                <m:t>=1</m:t>
                              </m:r>
                            </m:sub>
                            <m:sup>
                              <m:r>
                                <a:rPr lang="en-US" sz="2800" b="0" i="1" smtClean="0">
                                  <a:latin typeface="Cambria Math" panose="02040503050406030204" pitchFamily="18" charset="0"/>
                                </a:rPr>
                                <m:t>𝑛</m:t>
                              </m:r>
                            </m:sup>
                            <m:e>
                              <m:sSup>
                                <m:sSupPr>
                                  <m:ctrlPr>
                                    <a:rPr lang="en-US" sz="2800" b="0" i="1" smtClean="0">
                                      <a:latin typeface="Cambria Math" panose="02040503050406030204" pitchFamily="18" charset="0"/>
                                    </a:rPr>
                                  </m:ctrlPr>
                                </m:sSupPr>
                                <m:e>
                                  <m:d>
                                    <m:dPr>
                                      <m:ctrlPr>
                                        <a:rPr lang="en-US" sz="2800" b="0" i="1" smtClean="0">
                                          <a:latin typeface="Cambria Math" panose="02040503050406030204" pitchFamily="18" charset="0"/>
                                        </a:rPr>
                                      </m:ctrlPr>
                                    </m:dPr>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𝑄</m:t>
                                          </m:r>
                                        </m:e>
                                        <m:sub>
                                          <m:r>
                                            <a:rPr lang="en-US" sz="2800" b="0" i="1" smtClean="0">
                                              <a:latin typeface="Cambria Math" panose="02040503050406030204" pitchFamily="18" charset="0"/>
                                            </a:rPr>
                                            <m:t>𝑠𝑖𝑚</m:t>
                                          </m:r>
                                          <m:r>
                                            <a:rPr lang="en-US" sz="2800" b="0" i="1" smtClean="0">
                                              <a:latin typeface="Cambria Math" panose="02040503050406030204" pitchFamily="18" charset="0"/>
                                            </a:rPr>
                                            <m:t>, </m:t>
                                          </m:r>
                                          <m:r>
                                            <a:rPr lang="en-US" sz="2800" b="0" i="1" smtClean="0">
                                              <a:latin typeface="Cambria Math" panose="02040503050406030204" pitchFamily="18" charset="0"/>
                                            </a:rPr>
                                            <m:t>𝑖</m:t>
                                          </m:r>
                                        </m:sub>
                                      </m:sSub>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𝑄</m:t>
                                          </m:r>
                                        </m:e>
                                        <m:sub>
                                          <m:r>
                                            <a:rPr lang="en-US" sz="2800" b="0" i="1" smtClean="0">
                                              <a:latin typeface="Cambria Math" panose="02040503050406030204" pitchFamily="18" charset="0"/>
                                            </a:rPr>
                                            <m:t>𝑜𝑏𝑠</m:t>
                                          </m:r>
                                          <m:r>
                                            <a:rPr lang="en-US" sz="2800" b="0" i="1" smtClean="0">
                                              <a:latin typeface="Cambria Math" panose="02040503050406030204" pitchFamily="18" charset="0"/>
                                            </a:rPr>
                                            <m:t>, </m:t>
                                          </m:r>
                                          <m:r>
                                            <a:rPr lang="en-US" sz="2800" b="0" i="1" smtClean="0">
                                              <a:latin typeface="Cambria Math" panose="02040503050406030204" pitchFamily="18" charset="0"/>
                                            </a:rPr>
                                            <m:t>𝑖</m:t>
                                          </m:r>
                                        </m:sub>
                                      </m:sSub>
                                    </m:e>
                                  </m:d>
                                </m:e>
                                <m:sup>
                                  <m:r>
                                    <a:rPr lang="en-US" sz="2800" b="0" i="1" smtClean="0">
                                      <a:latin typeface="Cambria Math" panose="02040503050406030204" pitchFamily="18" charset="0"/>
                                    </a:rPr>
                                    <m:t>2</m:t>
                                  </m:r>
                                </m:sup>
                              </m:sSup>
                            </m:e>
                          </m:nary>
                        </m:e>
                      </m:rad>
                    </m:oMath>
                  </m:oMathPara>
                </a14:m>
                <a:endParaRPr lang="en-US" sz="2800" dirty="0"/>
              </a:p>
            </p:txBody>
          </p:sp>
        </mc:Choice>
        <mc:Fallback xmlns="">
          <p:sp>
            <p:nvSpPr>
              <p:cNvPr id="4" name="TextBox 3">
                <a:extLst>
                  <a:ext uri="{FF2B5EF4-FFF2-40B4-BE49-F238E27FC236}">
                    <a16:creationId xmlns:a16="http://schemas.microsoft.com/office/drawing/2014/main" id="{9A78424B-1957-4BBC-A733-08EEAC812546}"/>
                  </a:ext>
                </a:extLst>
              </p:cNvPr>
              <p:cNvSpPr txBox="1">
                <a:spLocks noRot="1" noChangeAspect="1" noMove="1" noResize="1" noEditPoints="1" noAdjustHandles="1" noChangeArrowheads="1" noChangeShapeType="1" noTextEdit="1"/>
              </p:cNvSpPr>
              <p:nvPr/>
            </p:nvSpPr>
            <p:spPr>
              <a:xfrm>
                <a:off x="1013791" y="3889513"/>
                <a:ext cx="5687263" cy="1273041"/>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74887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56A03-ECFA-4AAA-BAC2-A43F9475FD31}"/>
              </a:ext>
            </a:extLst>
          </p:cNvPr>
          <p:cNvSpPr>
            <a:spLocks noGrp="1"/>
          </p:cNvSpPr>
          <p:nvPr>
            <p:ph type="title"/>
          </p:nvPr>
        </p:nvSpPr>
        <p:spPr/>
        <p:txBody>
          <a:bodyPr/>
          <a:lstStyle/>
          <a:p>
            <a:r>
              <a:rPr lang="en-US" dirty="0"/>
              <a:t>Objective Function</a:t>
            </a:r>
          </a:p>
        </p:txBody>
      </p:sp>
      <p:pic>
        <p:nvPicPr>
          <p:cNvPr id="5" name="Content Placeholder 4">
            <a:extLst>
              <a:ext uri="{FF2B5EF4-FFF2-40B4-BE49-F238E27FC236}">
                <a16:creationId xmlns:a16="http://schemas.microsoft.com/office/drawing/2014/main" id="{301476E1-96A6-4772-9880-6EA0065BF36A}"/>
              </a:ext>
            </a:extLst>
          </p:cNvPr>
          <p:cNvPicPr>
            <a:picLocks noGrp="1" noChangeAspect="1"/>
          </p:cNvPicPr>
          <p:nvPr>
            <p:ph idx="1"/>
          </p:nvPr>
        </p:nvPicPr>
        <p:blipFill>
          <a:blip r:embed="rId3"/>
          <a:stretch>
            <a:fillRect/>
          </a:stretch>
        </p:blipFill>
        <p:spPr>
          <a:xfrm>
            <a:off x="0" y="2656384"/>
            <a:ext cx="6953378" cy="4201616"/>
          </a:xfrm>
        </p:spPr>
      </p:pic>
      <p:sp>
        <p:nvSpPr>
          <p:cNvPr id="4" name="Content Placeholder 2">
            <a:extLst>
              <a:ext uri="{FF2B5EF4-FFF2-40B4-BE49-F238E27FC236}">
                <a16:creationId xmlns:a16="http://schemas.microsoft.com/office/drawing/2014/main" id="{55DECCF3-62D6-4F9F-8E21-121E73B3DCAF}"/>
              </a:ext>
            </a:extLst>
          </p:cNvPr>
          <p:cNvSpPr txBox="1">
            <a:spLocks/>
          </p:cNvSpPr>
          <p:nvPr/>
        </p:nvSpPr>
        <p:spPr>
          <a:xfrm>
            <a:off x="712519" y="1825625"/>
            <a:ext cx="1064128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Quantify agreement between modeled/observed in single number</a:t>
            </a:r>
          </a:p>
        </p:txBody>
      </p:sp>
      <p:pic>
        <p:nvPicPr>
          <p:cNvPr id="8" name="Picture 7">
            <a:extLst>
              <a:ext uri="{FF2B5EF4-FFF2-40B4-BE49-F238E27FC236}">
                <a16:creationId xmlns:a16="http://schemas.microsoft.com/office/drawing/2014/main" id="{0B2932FA-D0CD-409D-932C-91E3BEF834C0}"/>
              </a:ext>
            </a:extLst>
          </p:cNvPr>
          <p:cNvPicPr>
            <a:picLocks noChangeAspect="1"/>
          </p:cNvPicPr>
          <p:nvPr/>
        </p:nvPicPr>
        <p:blipFill>
          <a:blip r:embed="rId4"/>
          <a:stretch>
            <a:fillRect/>
          </a:stretch>
        </p:blipFill>
        <p:spPr>
          <a:xfrm>
            <a:off x="6258809" y="2656384"/>
            <a:ext cx="5933191" cy="4201616"/>
          </a:xfrm>
          <a:prstGeom prst="rect">
            <a:avLst/>
          </a:prstGeom>
        </p:spPr>
      </p:pic>
    </p:spTree>
    <p:extLst>
      <p:ext uri="{BB962C8B-B14F-4D97-AF65-F5344CB8AC3E}">
        <p14:creationId xmlns:p14="http://schemas.microsoft.com/office/powerpoint/2010/main" val="3275999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92693-2CD2-4309-84C2-D5D797781E55}"/>
              </a:ext>
            </a:extLst>
          </p:cNvPr>
          <p:cNvSpPr>
            <a:spLocks noGrp="1"/>
          </p:cNvSpPr>
          <p:nvPr>
            <p:ph type="title"/>
          </p:nvPr>
        </p:nvSpPr>
        <p:spPr/>
        <p:txBody>
          <a:bodyPr/>
          <a:lstStyle/>
          <a:p>
            <a:r>
              <a:rPr lang="en-US" dirty="0"/>
              <a:t>Search</a:t>
            </a:r>
          </a:p>
        </p:txBody>
      </p:sp>
      <p:pic>
        <p:nvPicPr>
          <p:cNvPr id="5" name="Picture 4">
            <a:extLst>
              <a:ext uri="{FF2B5EF4-FFF2-40B4-BE49-F238E27FC236}">
                <a16:creationId xmlns:a16="http://schemas.microsoft.com/office/drawing/2014/main" id="{F780E2EF-3015-4D5B-B013-FF8218CD27EE}"/>
              </a:ext>
            </a:extLst>
          </p:cNvPr>
          <p:cNvPicPr>
            <a:picLocks noChangeAspect="1"/>
          </p:cNvPicPr>
          <p:nvPr/>
        </p:nvPicPr>
        <p:blipFill>
          <a:blip r:embed="rId3"/>
          <a:stretch>
            <a:fillRect/>
          </a:stretch>
        </p:blipFill>
        <p:spPr>
          <a:xfrm>
            <a:off x="6757061" y="1462692"/>
            <a:ext cx="5327896" cy="4485219"/>
          </a:xfrm>
          <a:prstGeom prst="rect">
            <a:avLst/>
          </a:prstGeom>
        </p:spPr>
      </p:pic>
      <p:pic>
        <p:nvPicPr>
          <p:cNvPr id="7" name="Picture 6">
            <a:extLst>
              <a:ext uri="{FF2B5EF4-FFF2-40B4-BE49-F238E27FC236}">
                <a16:creationId xmlns:a16="http://schemas.microsoft.com/office/drawing/2014/main" id="{88210013-206A-4A41-A432-9B391F8F9463}"/>
              </a:ext>
            </a:extLst>
          </p:cNvPr>
          <p:cNvPicPr>
            <a:picLocks noChangeAspect="1"/>
          </p:cNvPicPr>
          <p:nvPr/>
        </p:nvPicPr>
        <p:blipFill>
          <a:blip r:embed="rId4"/>
          <a:stretch>
            <a:fillRect/>
          </a:stretch>
        </p:blipFill>
        <p:spPr>
          <a:xfrm>
            <a:off x="1327613" y="1462693"/>
            <a:ext cx="5327896" cy="4485219"/>
          </a:xfrm>
          <a:prstGeom prst="rect">
            <a:avLst/>
          </a:prstGeom>
        </p:spPr>
      </p:pic>
    </p:spTree>
    <p:extLst>
      <p:ext uri="{BB962C8B-B14F-4D97-AF65-F5344CB8AC3E}">
        <p14:creationId xmlns:p14="http://schemas.microsoft.com/office/powerpoint/2010/main" val="1576685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77D91-1DD7-4E7C-A09C-9E16805341CA}"/>
              </a:ext>
            </a:extLst>
          </p:cNvPr>
          <p:cNvSpPr>
            <a:spLocks noGrp="1"/>
          </p:cNvSpPr>
          <p:nvPr>
            <p:ph type="title"/>
          </p:nvPr>
        </p:nvSpPr>
        <p:spPr/>
        <p:txBody>
          <a:bodyPr/>
          <a:lstStyle/>
          <a:p>
            <a:r>
              <a:rPr lang="en-US" dirty="0"/>
              <a:t>Convergence</a:t>
            </a:r>
          </a:p>
        </p:txBody>
      </p:sp>
      <p:sp>
        <p:nvSpPr>
          <p:cNvPr id="3" name="Content Placeholder 2">
            <a:extLst>
              <a:ext uri="{FF2B5EF4-FFF2-40B4-BE49-F238E27FC236}">
                <a16:creationId xmlns:a16="http://schemas.microsoft.com/office/drawing/2014/main" id="{6C97AC79-1459-4CBB-A44D-A894AA7CD843}"/>
              </a:ext>
            </a:extLst>
          </p:cNvPr>
          <p:cNvSpPr>
            <a:spLocks noGrp="1"/>
          </p:cNvSpPr>
          <p:nvPr>
            <p:ph idx="1"/>
          </p:nvPr>
        </p:nvSpPr>
        <p:spPr/>
        <p:txBody>
          <a:bodyPr/>
          <a:lstStyle/>
          <a:p>
            <a:pPr marL="0" indent="0">
              <a:buNone/>
            </a:pPr>
            <a:r>
              <a:rPr lang="en-US" dirty="0"/>
              <a:t>How does a search decide to stop?</a:t>
            </a:r>
          </a:p>
          <a:p>
            <a:r>
              <a:rPr lang="en-US" dirty="0"/>
              <a:t>Simplex: is the relative difference between the OF values at the nodes small enough?</a:t>
            </a:r>
          </a:p>
          <a:p>
            <a:r>
              <a:rPr lang="en-US" dirty="0"/>
              <a:t>DE: is the variability in the OF values small enough?</a:t>
            </a:r>
          </a:p>
          <a:p>
            <a:endParaRPr lang="en-US" dirty="0"/>
          </a:p>
          <a:p>
            <a:r>
              <a:rPr lang="en-US" dirty="0"/>
              <a:t>Hint: start with a big value for tolerance and reduce!</a:t>
            </a:r>
          </a:p>
          <a:p>
            <a:pPr lvl="1"/>
            <a:r>
              <a:rPr lang="en-US" dirty="0"/>
              <a:t>Tolerance is relative to the objective function</a:t>
            </a:r>
          </a:p>
        </p:txBody>
      </p:sp>
    </p:spTree>
    <p:extLst>
      <p:ext uri="{BB962C8B-B14F-4D97-AF65-F5344CB8AC3E}">
        <p14:creationId xmlns:p14="http://schemas.microsoft.com/office/powerpoint/2010/main" val="14414921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83A9C-99BF-4C8D-AE7B-8D6878148FD4}"/>
              </a:ext>
            </a:extLst>
          </p:cNvPr>
          <p:cNvSpPr>
            <a:spLocks noGrp="1"/>
          </p:cNvSpPr>
          <p:nvPr>
            <p:ph type="title"/>
          </p:nvPr>
        </p:nvSpPr>
        <p:spPr/>
        <p:txBody>
          <a:bodyPr/>
          <a:lstStyle/>
          <a:p>
            <a:r>
              <a:rPr lang="en-US" dirty="0"/>
              <a:t>Optimization Limitations</a:t>
            </a:r>
          </a:p>
        </p:txBody>
      </p:sp>
      <p:sp>
        <p:nvSpPr>
          <p:cNvPr id="3" name="Content Placeholder 2">
            <a:extLst>
              <a:ext uri="{FF2B5EF4-FFF2-40B4-BE49-F238E27FC236}">
                <a16:creationId xmlns:a16="http://schemas.microsoft.com/office/drawing/2014/main" id="{F4A14569-83C6-4A69-9075-F3753C47732F}"/>
              </a:ext>
            </a:extLst>
          </p:cNvPr>
          <p:cNvSpPr>
            <a:spLocks noGrp="1"/>
          </p:cNvSpPr>
          <p:nvPr>
            <p:ph idx="1"/>
          </p:nvPr>
        </p:nvSpPr>
        <p:spPr/>
        <p:txBody>
          <a:bodyPr/>
          <a:lstStyle/>
          <a:p>
            <a:r>
              <a:rPr lang="en-US" dirty="0"/>
              <a:t>Optimization can’t replace good judgement</a:t>
            </a:r>
          </a:p>
          <a:p>
            <a:r>
              <a:rPr lang="en-US" dirty="0"/>
              <a:t>Good inputs from an expert required for meaningful results</a:t>
            </a:r>
          </a:p>
          <a:p>
            <a:r>
              <a:rPr lang="en-US" dirty="0"/>
              <a:t>Objective function must fully encode model fitness</a:t>
            </a:r>
          </a:p>
          <a:p>
            <a:r>
              <a:rPr lang="en-US" dirty="0"/>
              <a:t>Equifinality</a:t>
            </a:r>
          </a:p>
          <a:p>
            <a:endParaRPr lang="en-US" dirty="0"/>
          </a:p>
        </p:txBody>
      </p:sp>
    </p:spTree>
    <p:extLst>
      <p:ext uri="{BB962C8B-B14F-4D97-AF65-F5344CB8AC3E}">
        <p14:creationId xmlns:p14="http://schemas.microsoft.com/office/powerpoint/2010/main" val="1067989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CFAD8-53FC-4886-B10B-A312CCD34324}"/>
              </a:ext>
            </a:extLst>
          </p:cNvPr>
          <p:cNvSpPr>
            <a:spLocks noGrp="1"/>
          </p:cNvSpPr>
          <p:nvPr>
            <p:ph type="title"/>
          </p:nvPr>
        </p:nvSpPr>
        <p:spPr/>
        <p:txBody>
          <a:bodyPr/>
          <a:lstStyle/>
          <a:p>
            <a:r>
              <a:rPr lang="en-US" dirty="0"/>
              <a:t>Equifinality</a:t>
            </a:r>
          </a:p>
        </p:txBody>
      </p:sp>
      <p:sp>
        <p:nvSpPr>
          <p:cNvPr id="3" name="Content Placeholder 2">
            <a:extLst>
              <a:ext uri="{FF2B5EF4-FFF2-40B4-BE49-F238E27FC236}">
                <a16:creationId xmlns:a16="http://schemas.microsoft.com/office/drawing/2014/main" id="{4BD96FD7-47B2-4E15-B766-ECB9FDEB5E61}"/>
              </a:ext>
            </a:extLst>
          </p:cNvPr>
          <p:cNvSpPr>
            <a:spLocks noGrp="1"/>
          </p:cNvSpPr>
          <p:nvPr>
            <p:ph idx="1"/>
          </p:nvPr>
        </p:nvSpPr>
        <p:spPr>
          <a:xfrm>
            <a:off x="402771" y="1520825"/>
            <a:ext cx="5895781" cy="4351338"/>
          </a:xfrm>
        </p:spPr>
        <p:txBody>
          <a:bodyPr/>
          <a:lstStyle/>
          <a:p>
            <a:r>
              <a:rPr lang="en-US" sz="2400" i="0" dirty="0">
                <a:solidFill>
                  <a:srgbClr val="202124"/>
                </a:solidFill>
                <a:effectLst/>
              </a:rPr>
              <a:t>There are multiple parameter sets providing equally good or acceptable model outputs</a:t>
            </a:r>
          </a:p>
          <a:p>
            <a:r>
              <a:rPr lang="en-US" sz="2400" dirty="0">
                <a:solidFill>
                  <a:srgbClr val="202124"/>
                </a:solidFill>
              </a:rPr>
              <a:t>But not all parameter sets are reasonable or conceptually sound</a:t>
            </a:r>
          </a:p>
          <a:p>
            <a:r>
              <a:rPr lang="en-US" sz="2400" dirty="0">
                <a:solidFill>
                  <a:srgbClr val="202124"/>
                </a:solidFill>
              </a:rPr>
              <a:t>Can happen when multiple parameters have similar impacts and when there are multiple upstream elements</a:t>
            </a:r>
          </a:p>
          <a:p>
            <a:pPr marL="0" indent="0">
              <a:buNone/>
            </a:pPr>
            <a:endParaRPr lang="en-US" dirty="0">
              <a:solidFill>
                <a:srgbClr val="202124"/>
              </a:solidFill>
            </a:endParaRPr>
          </a:p>
        </p:txBody>
      </p:sp>
      <p:pic>
        <p:nvPicPr>
          <p:cNvPr id="5" name="Picture 4">
            <a:extLst>
              <a:ext uri="{FF2B5EF4-FFF2-40B4-BE49-F238E27FC236}">
                <a16:creationId xmlns:a16="http://schemas.microsoft.com/office/drawing/2014/main" id="{C2B6C94E-BD3D-4DBE-BDCA-8D703F2DE7C2}"/>
              </a:ext>
            </a:extLst>
          </p:cNvPr>
          <p:cNvPicPr>
            <a:picLocks noChangeAspect="1"/>
          </p:cNvPicPr>
          <p:nvPr/>
        </p:nvPicPr>
        <p:blipFill>
          <a:blip r:embed="rId3"/>
          <a:stretch>
            <a:fillRect/>
          </a:stretch>
        </p:blipFill>
        <p:spPr>
          <a:xfrm>
            <a:off x="6298552" y="1442175"/>
            <a:ext cx="5759301" cy="4351337"/>
          </a:xfrm>
          <a:prstGeom prst="rect">
            <a:avLst/>
          </a:prstGeom>
        </p:spPr>
      </p:pic>
    </p:spTree>
    <p:extLst>
      <p:ext uri="{BB962C8B-B14F-4D97-AF65-F5344CB8AC3E}">
        <p14:creationId xmlns:p14="http://schemas.microsoft.com/office/powerpoint/2010/main" val="6758692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5520</TotalTime>
  <Words>2352</Words>
  <Application>Microsoft Office PowerPoint</Application>
  <PresentationFormat>Widescreen</PresentationFormat>
  <Paragraphs>239</Paragraphs>
  <Slides>34</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Cambria Math</vt:lpstr>
      <vt:lpstr>Lato</vt:lpstr>
      <vt:lpstr>Office Theme</vt:lpstr>
      <vt:lpstr>Parameter Optimization in HEC-HMS</vt:lpstr>
      <vt:lpstr>Outline</vt:lpstr>
      <vt:lpstr>Overview of Parameter Optimization</vt:lpstr>
      <vt:lpstr>What is Parameter Optimization?</vt:lpstr>
      <vt:lpstr>Objective Function</vt:lpstr>
      <vt:lpstr>Search</vt:lpstr>
      <vt:lpstr>Convergence</vt:lpstr>
      <vt:lpstr>Optimization Limitations</vt:lpstr>
      <vt:lpstr>Equifinality</vt:lpstr>
      <vt:lpstr>How Optimization Can Help You</vt:lpstr>
      <vt:lpstr>Other Uses of Optimization</vt:lpstr>
      <vt:lpstr>New Features in 4.9 and 4.10</vt:lpstr>
      <vt:lpstr>New Features and Enhancements</vt:lpstr>
      <vt:lpstr>Search Methods</vt:lpstr>
      <vt:lpstr>Search Initialization</vt:lpstr>
      <vt:lpstr>Search Methods</vt:lpstr>
      <vt:lpstr>Other New Features</vt:lpstr>
      <vt:lpstr>Practical Optimization Advice</vt:lpstr>
      <vt:lpstr>Rule #1</vt:lpstr>
      <vt:lpstr>Pro Tip: Model Performance</vt:lpstr>
      <vt:lpstr>Rule #2</vt:lpstr>
      <vt:lpstr>Pro Tip: Which Parameters?</vt:lpstr>
      <vt:lpstr>Rule #3</vt:lpstr>
      <vt:lpstr>Pro Tip: Resuming a Search</vt:lpstr>
      <vt:lpstr>Rule #4</vt:lpstr>
      <vt:lpstr>Pro Tip: Turn Off Messages</vt:lpstr>
      <vt:lpstr>Pro Tip: Become Familiar with Results</vt:lpstr>
      <vt:lpstr>Searcher In Action</vt:lpstr>
      <vt:lpstr>Calibration Example – Observed Flow</vt:lpstr>
      <vt:lpstr>HMR 52 Storm Optimization</vt:lpstr>
      <vt:lpstr>HMR 52 Storm Optimization</vt:lpstr>
      <vt:lpstr>Future Improvements </vt:lpstr>
      <vt:lpstr>Resources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HEC-HMS Optimization</dc:title>
  <dc:creator>Karlovits, Gregory S CIV USARMY CEIWR (USA)</dc:creator>
  <cp:lastModifiedBy>Fleming, Matthew J CIV USARMY CEIWR (USA)</cp:lastModifiedBy>
  <cp:revision>299</cp:revision>
  <dcterms:created xsi:type="dcterms:W3CDTF">2022-03-09T16:42:08Z</dcterms:created>
  <dcterms:modified xsi:type="dcterms:W3CDTF">2022-06-30T14:29:25Z</dcterms:modified>
</cp:coreProperties>
</file>