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1171" r:id="rId3"/>
    <p:sldId id="1172" r:id="rId4"/>
    <p:sldId id="1197" r:id="rId5"/>
    <p:sldId id="1216" r:id="rId6"/>
    <p:sldId id="1221" r:id="rId7"/>
    <p:sldId id="1214" r:id="rId8"/>
    <p:sldId id="1199" r:id="rId9"/>
    <p:sldId id="1200" r:id="rId10"/>
    <p:sldId id="1213" r:id="rId11"/>
    <p:sldId id="1201" r:id="rId12"/>
    <p:sldId id="1218" r:id="rId13"/>
    <p:sldId id="1202" r:id="rId14"/>
    <p:sldId id="1215" r:id="rId15"/>
    <p:sldId id="1227" r:id="rId16"/>
    <p:sldId id="1220" r:id="rId17"/>
    <p:sldId id="1217" r:id="rId18"/>
    <p:sldId id="1219" r:id="rId19"/>
    <p:sldId id="1204" r:id="rId20"/>
    <p:sldId id="1206" r:id="rId21"/>
    <p:sldId id="1236" r:id="rId22"/>
    <p:sldId id="1207" r:id="rId23"/>
    <p:sldId id="1208" r:id="rId24"/>
    <p:sldId id="1224" r:id="rId25"/>
    <p:sldId id="1225" r:id="rId26"/>
    <p:sldId id="1209" r:id="rId27"/>
    <p:sldId id="1210" r:id="rId28"/>
    <p:sldId id="1198" r:id="rId29"/>
    <p:sldId id="318" r:id="rId30"/>
    <p:sldId id="122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85714" autoAdjust="0"/>
  </p:normalViewPr>
  <p:slideViewPr>
    <p:cSldViewPr snapToGrid="0">
      <p:cViewPr varScale="1">
        <p:scale>
          <a:sx n="95" d="100"/>
          <a:sy n="95" d="100"/>
        </p:scale>
        <p:origin x="1080" y="78"/>
      </p:cViewPr>
      <p:guideLst/>
    </p:cSldViewPr>
  </p:slideViewPr>
  <p:outlineViewPr>
    <p:cViewPr>
      <p:scale>
        <a:sx n="33" d="100"/>
        <a:sy n="33" d="100"/>
      </p:scale>
      <p:origin x="0" y="-4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23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CB258-BC33-4A03-ABFF-2EBD3649745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0D5F3E-7159-4CA3-9F78-2B69C4684B2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CD1D0-3B9B-4810-AB5E-3444EB31969B}" type="datetimeFigureOut">
              <a:rPr lang="en-US" smtClean="0"/>
              <a:t>3/26/2024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8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2127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If the basin model is not georeferenced and/or doesn't have an associated terrain model, these calculations will proceed assuming the location is at sea-level.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5401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Notice the y-axis scale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Observed varies between approximately 65.5 and 69 kilopascals while the Barometric Pressure method produces a constant of 66.85 kPa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46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Produces a time-series where either the wet or dry humidity percentage is applied based on daily precipitation rates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4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Fluctuating between 100% and 30% gives a good approximation. 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Can further adjust the dry value to better match the observed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726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Find details about the equations and references for these new meteorologic methods and how they are applied within the software.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99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Gridded daily boundary conditions have a much longer period of record when compared to sub-daily boundary conditions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We want to use them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But, uniformly disaggregating daily boundary conditions in time (i.e., dividing daily precipitation accumulations by 24 to infer hourly precipitation) results in underestimates of discharge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This occurs because the resultant hourly precipitation rates are extremely small and likely infiltrated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u="sng" dirty="0">
                <a:latin typeface="Arial" panose="020B0604020202020204" pitchFamily="34" charset="0"/>
              </a:rPr>
              <a:t>This is especially true for small modeling domains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9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 err="1">
                <a:latin typeface="Arial" panose="020B0604020202020204" pitchFamily="34" charset="0"/>
              </a:rPr>
              <a:t>MetSim</a:t>
            </a:r>
            <a:r>
              <a:rPr lang="en-US" altLang="en-US" dirty="0">
                <a:latin typeface="Arial" panose="020B0604020202020204" pitchFamily="34" charset="0"/>
              </a:rPr>
              <a:t> is an open source python library that both simulates and disaggregates gridded boundary conditions into sub-daily time steps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It’s commonly used as the meteorologic pre-processor to the Variable Infiltration Capacity, or VIC, model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 err="1">
                <a:latin typeface="Arial" panose="020B0604020202020204" pitchFamily="34" charset="0"/>
              </a:rPr>
              <a:t>MetSim</a:t>
            </a:r>
            <a:r>
              <a:rPr lang="en-US" altLang="en-US" dirty="0">
                <a:latin typeface="Arial" panose="020B0604020202020204" pitchFamily="34" charset="0"/>
              </a:rPr>
              <a:t> is documented in Bennet et al. (2020)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We took the precipitation and temperature disaggregation components and integrated them within HEC-HMS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007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First, let’s talk about the precipitation disaggregation method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This new </a:t>
            </a:r>
            <a:r>
              <a:rPr lang="en-US" altLang="en-US" dirty="0" err="1">
                <a:latin typeface="Arial" panose="020B0604020202020204" pitchFamily="34" charset="0"/>
              </a:rPr>
              <a:t>precip</a:t>
            </a:r>
            <a:r>
              <a:rPr lang="en-US" altLang="en-US" dirty="0">
                <a:latin typeface="Arial" panose="020B0604020202020204" pitchFamily="34" charset="0"/>
              </a:rPr>
              <a:t> method is based upon the PITRI method laid out in Bohn et al. (2019)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PITRI method was shown to better predict runoff than assuming precipitation is evenly distributed throughout the day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This method disaggregates a daily precipitation accumulation using an isosceles triangle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The user specifies the duration, or base width, of the triangle and the time of peak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This is inherently a gridded method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The required inputs for this method are gridded daily precipitation accumulations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Two parameters, storm duration and storm time to peak, must be specified </a:t>
            </a:r>
            <a:r>
              <a:rPr lang="en-US" altLang="en-US">
                <a:latin typeface="Arial" panose="020B0604020202020204" pitchFamily="34" charset="0"/>
              </a:rPr>
              <a:t>by the user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29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365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814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5886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318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710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443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-98425" y="549275"/>
            <a:ext cx="70104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959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-98425" y="549275"/>
            <a:ext cx="70104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1634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-98425" y="549275"/>
            <a:ext cx="7010400" cy="394335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443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94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96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There are a ton of gridded precipitation and temperature data sources that are available for both historical and future time periods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However, gridded precipitation and temperature data sources are often provided at a daily time step</a:t>
            </a:r>
          </a:p>
          <a:p>
            <a:pPr marL="628650" lvl="1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 err="1">
                <a:latin typeface="Arial" panose="020B0604020202020204" pitchFamily="34" charset="0"/>
              </a:rPr>
              <a:t>Livneh</a:t>
            </a:r>
            <a:r>
              <a:rPr lang="en-US" altLang="en-US" dirty="0">
                <a:latin typeface="Arial" panose="020B0604020202020204" pitchFamily="34" charset="0"/>
              </a:rPr>
              <a:t>-unsplit is provided at a daily time step from 1915 - 2018</a:t>
            </a:r>
          </a:p>
          <a:p>
            <a:pPr marL="628650" lvl="1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AORC is the most trustworthy data set with an hourly resolution, but it only covers 1979 - current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Thus, if we can infer these other boundary conditions like relative humidity from precipitation and/or temperature, we can use physically-based land surface methods for many more time periods and locations throughout the world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Also, if we can temporally disaggregate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u="sng" dirty="0">
                <a:latin typeface="Arial" panose="020B0604020202020204" pitchFamily="34" charset="0"/>
              </a:rPr>
              <a:t>This is how pretty much every single hydrologic quantitative climate change study is performed at a reasonable spatial resolution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u="sng" dirty="0">
                <a:latin typeface="Arial" panose="020B0604020202020204" pitchFamily="34" charset="0"/>
              </a:rPr>
              <a:t>Downscaled longwave radiation, etc. boundary conditions are not provided for 100+ years into the future.  They are inferred from other boundary conditions.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006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Energy Balance Methods for Snowmelt and ET (Penman Monteith) require Shortwave Radiation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Recommend to use with georeferenced basin model with associated terrain, if no terrain is used 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calculations will proceed assuming the location is at the equator and at sea-level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Atmospheric scattering based on elevation, solar declination based on sun hour angles and latitude, earth distanced based on day of year, aspect is based on slope of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23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Modeled solar radiation follows general shape well, peaks in summer months and dips in winter months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A few terms of the Reduced Solar Constant equation are not accounted for in HMS – cloud and canopy coverage which likely account for the discrepancies in observed vs. Reduced Solar Constant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50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Relative humidity is needed in order to estimate air emissivity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Temperature is needed to estimate saturation vapor pressure and, in turn, air emissivity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16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8425" y="549275"/>
            <a:ext cx="7010400" cy="3943350"/>
          </a:xfrm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Stefan Boltzmann assertion that longwave radiation emitted is dependent on temperature is a good approximation of observed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BC57C-89AC-4665-8D9E-F09DF8887FF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18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A6B6-92A0-4C69-A1FC-6168506AB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17814-A053-4615-9AE5-CB113C935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DFE03-C6D8-491D-8C6E-CB028555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AF190-CFCA-43E7-B4F6-CBCBB1E3120E}" type="datetime1">
              <a:rPr lang="en-US" smtClean="0"/>
              <a:t>3/26/2024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AC674-77CC-4617-80D9-3E20A0B3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BC8A3-74A4-4A1E-822E-3EC98622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0B4BE65-C375-4ABB-93DD-BEBFC10A428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5735637"/>
            <a:ext cx="393382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91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7CCA6-0806-474C-A0C0-7D650C9B1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37FFBE-EED9-4B3B-86C4-033A97095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9C2C2-BEAC-4703-B02F-D7720CDFA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56EF-D46A-451C-83FB-40DB55546EAE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19D34-2E08-455C-8BDE-8243F46D2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5B56C-19E7-4442-9F84-76398701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1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5F7C19-FD0B-4B9E-B6D7-95E7F68E1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65CE1A-B90D-4702-89D8-BAF660871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55E97-CF94-4468-A946-E6CBDC4B2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07EF1-210C-4F1C-9CD8-70F69BC9533A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C831E-293D-49A8-BF7B-31BEE4BAF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E27E1-655D-469F-B29B-1EBE3BE7E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06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4465"/>
            <a:ext cx="10515600" cy="92334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9963"/>
            <a:ext cx="10515600" cy="5057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4A2EA-DE61-4B33-B75D-CC12B9CD0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D68E3-9D12-4364-B2AC-881D1E99CFA6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4527B-86FA-4445-A1D3-974F5B4E7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4B5D4-E6F4-4FB5-964A-EC6B92ACB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881EAA-4D91-4DCD-BB66-7A9DDDF32D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4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5B0E5-1688-455F-9EEB-D30368363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6195F-0B06-4492-9223-66F42EC2B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BCDC7-F3ED-4AB4-9008-F6216EC2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36836-C376-4A79-B6AB-09AC32532598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A3DB0-29DD-480B-AD7F-4A07434A2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B5161-55CB-4594-B565-25F99DB8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9B6616-2A97-4537-B908-6321E09B09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4B54B8-3950-4360-A0BD-1EF69EFE0D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66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39F8C-F80D-418A-A824-FC1D5C849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4466"/>
            <a:ext cx="10515600" cy="9235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D2C9E-5FE3-4158-90E9-873932E28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19500"/>
            <a:ext cx="5181600" cy="505746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06B9D-AFE1-4775-9B4D-A60FF224C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19500"/>
            <a:ext cx="5181600" cy="50574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BE3376-1B26-428E-9C84-42F3E22FA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81483-0F6A-42B9-9F0C-6895CFDDC85A}" type="datetime1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CE6F11-D676-4443-9837-04DA9CEA7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762365-E829-489A-8EC1-BC068C5C1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CACA2E-479B-40CF-84AA-373D819308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D3DDD6-ECDA-4507-8164-B03A1BA441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45F4A-6D5F-4EBE-BA8A-1895E2CF5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7035"/>
            <a:ext cx="10515600" cy="10667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F0574-FB89-4516-9157-959519170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212124"/>
            <a:ext cx="5157787" cy="66919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FEC3EE-F53C-4056-9185-A57C24CBF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81313"/>
            <a:ext cx="5157787" cy="4328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8B32C9-39B6-4E5C-B6F7-DA346AD9C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12124"/>
            <a:ext cx="5183188" cy="6691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E767E5-41AC-4081-9E9A-E3504B87F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881313"/>
            <a:ext cx="5183188" cy="43281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F9342-E0CD-4546-92FC-DE3A01131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FD50F-E922-4DFD-B21D-F0F6A4C65489}" type="datetime1">
              <a:rPr lang="en-US" smtClean="0"/>
              <a:t>3/26/2024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35EB16-C7EF-49C4-9E93-DB661B9A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075A6C-35D6-4955-B301-DD12D361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4D47A3-572E-4244-8FBD-D1CB1A733B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D281F1-659D-4B41-A28E-E19DFD833C2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18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D50A3-DB8C-4C59-A345-B62FCF7E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199"/>
            <a:ext cx="10515600" cy="122350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440918-4EF2-46C7-A67C-3320552E3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BB901-011C-4D2C-A56D-151E375B512A}" type="datetime1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703852-0582-48E6-BC68-B735801F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58F3-5663-4F2A-AC9D-98D684F0C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8C4DE3-252D-42A7-9FA7-A0056B1BFD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313326-85FE-4607-8E1E-30A10A5A7E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31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6C2CF5-724E-4B8A-9180-A3D54DEAD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6CC3-F214-4A9A-B122-C8E0483929FE}" type="datetime1">
              <a:rPr lang="en-US" smtClean="0"/>
              <a:t>3/26/2024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D5172F-4E37-411E-9B6B-AF9B2BFA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23842-775C-4D0B-9B0A-ED512B000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E5F69-9339-49A0-B5A7-2ECF6AC34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75D101-BA08-4B98-8315-8CAE9DC5F12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38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CC2F4-C86A-48E6-AA65-1B153F4CC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A4C53-4F16-492C-8981-1485E9BFE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CCC1B-13CA-413B-ABC8-87466806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00F975-6384-479B-8030-0AC20355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44F-C954-4E30-B80B-8A21C6DE59CC}" type="datetime1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032E-C744-46CE-8F83-22B70B32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261E9-3E27-4119-A093-C1C15EFA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91DFE-FFA1-4F37-A376-F383454408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07AC15-2415-4263-9AFE-C317E0C97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965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4DA30-7AFC-4EDA-9F3E-18467557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CC05E3-EA42-4679-A118-60982CA87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4CB7E-1AA9-4B7C-A118-9BB73866F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B875F-A5E4-4225-B201-FB7E5448A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DFCF0-2B32-4734-AE8F-15C16FE7F7B7}" type="datetime1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48AA46-3C83-4E86-A48F-B0410E9C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22D8C-3FAB-4E84-BA5F-EDE7FCD6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992C1-133E-45D7-A288-74AED3C9D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8CFC5D-D3BD-424A-AEDD-3AF9F10CFA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0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94A9A8-1336-47CE-A809-F7B0FECC0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31A14-CAEB-4643-8B6A-5219285AC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53217-C2C6-4A5F-9398-995315316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B506C-5EFA-4E76-A148-A468D9121F10}" type="datetime1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005C5-719C-4C61-B648-9BB48272D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BF519-BB1A-4AD2-8E89-DEA7B873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4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researchgate.net/publication/281358823_A_Radiation-Derived_Temperature-Index_Snow_Routine_for_the_GSSHA_Hydrologic_Model" TargetMode="External"/><Relationship Id="rId4" Type="http://schemas.openxmlformats.org/officeDocument/2006/relationships/hyperlink" Target="https://www.weather.gov/media/owp/oh/hrl/docs/22snow17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researchgate.net/publication/281358823_A_Radiation-Derived_Temperature-Index_Snow_Routine_for_the_GSSHA_Hydrologic_Model" TargetMode="External"/><Relationship Id="rId4" Type="http://schemas.openxmlformats.org/officeDocument/2006/relationships/hyperlink" Target="https://www.weather.gov/media/owp/oh/hrl/docs/22snow17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confluence/hmsdocs/hmstr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i.org/10.5194/gmd-2019-179" TargetMode="External"/><Relationship Id="rId4" Type="http://schemas.openxmlformats.org/officeDocument/2006/relationships/hyperlink" Target="https://github.com/UW-Hydro/MetSim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1175/JHM-D-18-0203.s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hec.usace.army.mil/confluence/download/attachments/167248684/Bohn_etal_2019_grids.dss?version=1&amp;modificationDate=1711326361201&amp;api=v2" TargetMode="External"/><Relationship Id="rId4" Type="http://schemas.openxmlformats.org/officeDocument/2006/relationships/hyperlink" Target="https://doi.org/10.1175/JHM-D-18-0203.s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agrformet.2013.03.003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confluence/hmsdocs/hmsguides/working-with-gridded-boundary-condition-data/using-the-new-metsim-precipitation-and-temperature-methods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hyperlink" Target="https://www.hec.usace.army.mil/confluence/hmsdocs/hmsguides/ideas-and-workflows-for-calibrating-hec-hms-models/calibrating-a-continuous-simulation-mode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hec.usace.army.mil/confluence/hmsdocs/hmsguides/ensemble-analysis-simulations-in-hec-hms/applying-the-ensemble-compute-option-to-downscaled-climate-model-datasets" TargetMode="Externa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hec.usace.army.mil/software/hec-hms/email_list.aspx" TargetMode="External"/><Relationship Id="rId4" Type="http://schemas.openxmlformats.org/officeDocument/2006/relationships/hyperlink" Target="https://www.hec.usace.army.mil/software/hec-hm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hec.usace.army.mil/confluence/hmsdocs/hmsguides/working-with-gridded-boundary-condition-data/gridded-data-source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81358823_A_Radiation-Derived_Temperature-Index_Snow_Routine_for_the_GSSHA_Hydrologic_Mode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81358823_A_Radiation-Derived_Temperature-Index_Snow_Routine_for_the_GSSHA_Hydrologic_Mode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0DEC4-9603-4A8B-B7E1-8F0123C30A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Meteorologic Methods in v4.11 and v4.12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AA5E2D-5060-4E07-AD62-D014F2517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Melissa Mika</a:t>
            </a:r>
          </a:p>
          <a:p>
            <a:r>
              <a:rPr lang="en-US" dirty="0"/>
              <a:t>Lauren Coe</a:t>
            </a:r>
          </a:p>
          <a:p>
            <a:r>
              <a:rPr lang="en-US" dirty="0"/>
              <a:t>Mike Bartles</a:t>
            </a:r>
          </a:p>
          <a:p>
            <a:r>
              <a:rPr lang="en-US" dirty="0"/>
              <a:t>USACE, Institute for Water Resources, Hydrologic Engineering Center</a:t>
            </a:r>
          </a:p>
        </p:txBody>
      </p:sp>
    </p:spTree>
    <p:extLst>
      <p:ext uri="{BB962C8B-B14F-4D97-AF65-F5344CB8AC3E}">
        <p14:creationId xmlns:p14="http://schemas.microsoft.com/office/powerpoint/2010/main" val="2031737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Stefan-Boltzmann Longwave</a:t>
            </a:r>
            <a:endParaRPr lang="en-US" sz="54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8FC3118-08AA-F73F-4709-251E7ECA8C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468443"/>
            <a:ext cx="5181600" cy="4359264"/>
          </a:xfr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10</a:t>
            </a:fld>
            <a:endParaRPr lang="en-US" dirty="0">
              <a:latin typeface="Arial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FD7B525-6180-6623-F25C-1BCE807A469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838200" y="1468443"/>
            <a:ext cx="5181600" cy="4359264"/>
          </a:xfr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F0041B8-EE48-A6AB-FCB9-332D1DF56D2B}"/>
              </a:ext>
            </a:extLst>
          </p:cNvPr>
          <p:cNvGrpSpPr/>
          <p:nvPr/>
        </p:nvGrpSpPr>
        <p:grpSpPr>
          <a:xfrm>
            <a:off x="2830358" y="1468009"/>
            <a:ext cx="3181961" cy="646331"/>
            <a:chOff x="2930840" y="1468009"/>
            <a:chExt cx="3181961" cy="64633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B5DC990-1FF5-04CC-C9E5-CD5BCCE610F9}"/>
                </a:ext>
              </a:extLst>
            </p:cNvPr>
            <p:cNvSpPr txBox="1"/>
            <p:nvPr/>
          </p:nvSpPr>
          <p:spPr>
            <a:xfrm>
              <a:off x="2930840" y="1468009"/>
              <a:ext cx="3181961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Observed</a:t>
              </a:r>
            </a:p>
            <a:p>
              <a:pPr indent="515938"/>
              <a:r>
                <a:rPr lang="en-US" dirty="0"/>
                <a:t>Stefan-Boltzmann Method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12B1791-7004-89E6-9276-F5FE1052DC89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9" y="1663430"/>
              <a:ext cx="32587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878E007-8025-57D6-2F30-D51736C5C750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8" y="1942290"/>
              <a:ext cx="325877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1D2A5B1-472C-690F-9706-3206CC8419BD}"/>
              </a:ext>
            </a:extLst>
          </p:cNvPr>
          <p:cNvGrpSpPr/>
          <p:nvPr/>
        </p:nvGrpSpPr>
        <p:grpSpPr>
          <a:xfrm>
            <a:off x="8167581" y="1468008"/>
            <a:ext cx="3181961" cy="646331"/>
            <a:chOff x="2924016" y="1468009"/>
            <a:chExt cx="3181961" cy="64633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A571AAA-9F0B-76D5-3AD4-82C41CF39DDE}"/>
                </a:ext>
              </a:extLst>
            </p:cNvPr>
            <p:cNvSpPr txBox="1"/>
            <p:nvPr/>
          </p:nvSpPr>
          <p:spPr>
            <a:xfrm>
              <a:off x="2924016" y="1468009"/>
              <a:ext cx="3181961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Observed</a:t>
              </a:r>
            </a:p>
            <a:p>
              <a:pPr indent="515938"/>
              <a:r>
                <a:rPr lang="en-US" dirty="0"/>
                <a:t>Stefan-Boltzmann Method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E28DBC-8490-E734-024C-DA33FDCFAB38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9" y="1663430"/>
              <a:ext cx="32587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CB9C048-1457-0146-27AE-B61C89594203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8" y="1942290"/>
              <a:ext cx="325877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28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Barometric Pressure</a:t>
            </a:r>
            <a:endParaRPr lang="en-US" sz="5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7362676-F227-DCA3-DDB8-BCE54B2ADE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449646" y="560113"/>
            <a:ext cx="3031858" cy="5977847"/>
          </a:xfrm>
          <a:ln>
            <a:solidFill>
              <a:schemeClr val="tx1"/>
            </a:solidFill>
          </a:ln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11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19500"/>
            <a:ext cx="5181600" cy="541846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Pressure method is required for Energy Balance Evapotranspiration and Snowmelt methods</a:t>
            </a:r>
          </a:p>
          <a:p>
            <a:r>
              <a:rPr lang="en-US" dirty="0"/>
              <a:t>Comes from </a:t>
            </a:r>
            <a:r>
              <a:rPr lang="en-US" dirty="0">
                <a:hlinkClick r:id="rId4"/>
              </a:rPr>
              <a:t>Anderson (2005)</a:t>
            </a:r>
            <a:r>
              <a:rPr lang="en-US" dirty="0"/>
              <a:t> and </a:t>
            </a:r>
            <a:r>
              <a:rPr lang="en-US" dirty="0">
                <a:hlinkClick r:id="rId5"/>
              </a:rPr>
              <a:t>Follum et al. (2015)</a:t>
            </a:r>
            <a:endParaRPr lang="en-US" dirty="0">
              <a:latin typeface="+mj-lt"/>
            </a:endParaRPr>
          </a:p>
          <a:p>
            <a:r>
              <a:rPr lang="en-US" dirty="0"/>
              <a:t>Estimate atmospheric pressure using elevation of the subbasin or grid cell and a specified lapse rate</a:t>
            </a:r>
          </a:p>
          <a:p>
            <a:r>
              <a:rPr lang="en-US" dirty="0"/>
              <a:t>Works for both lumped and gridded subbasins</a:t>
            </a:r>
          </a:p>
          <a:p>
            <a:r>
              <a:rPr lang="en-US" dirty="0"/>
              <a:t>Vary lapse rate to reproduce atmospheric pressure- if available</a:t>
            </a:r>
          </a:p>
          <a:p>
            <a:r>
              <a:rPr lang="en-US" dirty="0"/>
              <a:t>Produces a constant atmospheric pressure time series</a:t>
            </a:r>
          </a:p>
        </p:txBody>
      </p:sp>
      <p:sp>
        <p:nvSpPr>
          <p:cNvPr id="2" name="Content Placeholder 19">
            <a:extLst>
              <a:ext uri="{FF2B5EF4-FFF2-40B4-BE49-F238E27FC236}">
                <a16:creationId xmlns:a16="http://schemas.microsoft.com/office/drawing/2014/main" id="{69E9B7B0-3CE3-241E-C1DD-1CF42233A509}"/>
              </a:ext>
            </a:extLst>
          </p:cNvPr>
          <p:cNvSpPr txBox="1">
            <a:spLocks/>
          </p:cNvSpPr>
          <p:nvPr/>
        </p:nvSpPr>
        <p:spPr>
          <a:xfrm>
            <a:off x="9419884" y="1281044"/>
            <a:ext cx="2491466" cy="12884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i="1" dirty="0"/>
              <a:t>Recommend to use with georeferenced basin model and terrain</a:t>
            </a:r>
          </a:p>
        </p:txBody>
      </p:sp>
    </p:spTree>
    <p:extLst>
      <p:ext uri="{BB962C8B-B14F-4D97-AF65-F5344CB8AC3E}">
        <p14:creationId xmlns:p14="http://schemas.microsoft.com/office/powerpoint/2010/main" val="3027156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Barometric Pressure</a:t>
            </a:r>
            <a:endParaRPr lang="en-US" sz="54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0EDF6B1-D282-0313-D17E-C6716B4BB9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05524" y="1300456"/>
            <a:ext cx="5580952" cy="4695238"/>
          </a:xfr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12</a:t>
            </a:fld>
            <a:endParaRPr lang="en-US" dirty="0">
              <a:latin typeface="Arial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FABA8F-8545-C455-0E97-D6B63B31A3B5}"/>
              </a:ext>
            </a:extLst>
          </p:cNvPr>
          <p:cNvGrpSpPr/>
          <p:nvPr/>
        </p:nvGrpSpPr>
        <p:grpSpPr>
          <a:xfrm>
            <a:off x="5466624" y="1300456"/>
            <a:ext cx="3410870" cy="646331"/>
            <a:chOff x="2924016" y="1468009"/>
            <a:chExt cx="3410870" cy="646331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74017FF-A5C6-2F25-017E-D02CAF0A5FDF}"/>
                </a:ext>
              </a:extLst>
            </p:cNvPr>
            <p:cNvSpPr txBox="1"/>
            <p:nvPr/>
          </p:nvSpPr>
          <p:spPr>
            <a:xfrm>
              <a:off x="2924016" y="1468009"/>
              <a:ext cx="3410870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Observed</a:t>
              </a:r>
            </a:p>
            <a:p>
              <a:pPr indent="515938"/>
              <a:r>
                <a:rPr lang="en-US" dirty="0"/>
                <a:t>Barometric Pressure Method</a:t>
              </a:r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54EFB976-09ED-AF60-3287-88764C9523A7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9" y="1663430"/>
              <a:ext cx="32587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90C17FB-A8C2-59A4-ED32-A4D7D095BD2C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8" y="1942290"/>
              <a:ext cx="325877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1723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Precipitation Index Humidity</a:t>
            </a:r>
            <a:endParaRPr lang="en-US" sz="5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21C6F3F-42C9-3F17-DDB6-D333A44D39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82047" y="3038551"/>
            <a:ext cx="4361905" cy="1219048"/>
          </a:xfrm>
          <a:ln>
            <a:solidFill>
              <a:schemeClr val="tx1"/>
            </a:solidFill>
          </a:ln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13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19500"/>
            <a:ext cx="5132832" cy="5337304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A Dew Point (Relative Humidity) method is required for Energy Balance Evapotranspiration and Snowmelt methods and Stefan-Boltzmann Longwave</a:t>
            </a:r>
          </a:p>
          <a:p>
            <a:r>
              <a:rPr lang="en-US" sz="2400" dirty="0"/>
              <a:t>Comes from </a:t>
            </a:r>
            <a:r>
              <a:rPr lang="en-US" sz="2400" dirty="0">
                <a:hlinkClick r:id="rId4"/>
              </a:rPr>
              <a:t>Anderson (2005)</a:t>
            </a:r>
            <a:r>
              <a:rPr lang="en-US" sz="2400" dirty="0"/>
              <a:t> and </a:t>
            </a:r>
            <a:r>
              <a:rPr lang="en-US" sz="2400" dirty="0">
                <a:hlinkClick r:id="rId5"/>
              </a:rPr>
              <a:t>Follum et al. (2015)</a:t>
            </a:r>
            <a:endParaRPr lang="en-US" sz="2400" dirty="0">
              <a:latin typeface="+mj-lt"/>
            </a:endParaRPr>
          </a:p>
          <a:p>
            <a:r>
              <a:rPr lang="en-US" sz="2400" dirty="0"/>
              <a:t>Estimate relative humidity using precipitation</a:t>
            </a:r>
          </a:p>
          <a:p>
            <a:r>
              <a:rPr lang="en-US" sz="2400" dirty="0"/>
              <a:t>For each time step, if the precipitation rate is:</a:t>
            </a:r>
          </a:p>
          <a:p>
            <a:pPr lvl="1"/>
            <a:r>
              <a:rPr lang="en-US" sz="2000" dirty="0"/>
              <a:t>Greater than the specified threshold, use the wet humidity</a:t>
            </a:r>
          </a:p>
          <a:p>
            <a:pPr lvl="1"/>
            <a:r>
              <a:rPr lang="en-US" sz="2000" dirty="0"/>
              <a:t>Less than the specified threshold, use the dry humidity</a:t>
            </a:r>
          </a:p>
          <a:p>
            <a:r>
              <a:rPr lang="en-US" sz="2400" dirty="0"/>
              <a:t>Vary the parameters to reproduce relative humidity- if available</a:t>
            </a:r>
          </a:p>
          <a:p>
            <a:r>
              <a:rPr lang="en-US" sz="2400" dirty="0"/>
              <a:t>Produces a “binary” time series</a:t>
            </a:r>
          </a:p>
        </p:txBody>
      </p:sp>
    </p:spTree>
    <p:extLst>
      <p:ext uri="{BB962C8B-B14F-4D97-AF65-F5344CB8AC3E}">
        <p14:creationId xmlns:p14="http://schemas.microsoft.com/office/powerpoint/2010/main" val="752465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Precipitation Index Humidity</a:t>
            </a:r>
            <a:endParaRPr lang="en-US" sz="5400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B079B4F-39ED-1966-AD98-3B4DAD99644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468443"/>
            <a:ext cx="5181600" cy="4359264"/>
          </a:xfr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14</a:t>
            </a:fld>
            <a:endParaRPr lang="en-US" dirty="0">
              <a:latin typeface="Arial" charset="0"/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643B22C-0256-E97A-6ABA-8354A6F6402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838200" y="1468443"/>
            <a:ext cx="5181600" cy="435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15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AE1B2-D54B-4A78-10B5-B3027FF51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Reference Manual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10BF3-6E8A-86E5-7C4C-CF757A6DEAE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0" i="1" dirty="0">
                <a:effectLst/>
                <a:hlinkClick r:id="rId3"/>
              </a:rPr>
              <a:t>HEC-HMS Technical Reference Manual</a:t>
            </a:r>
            <a:r>
              <a:rPr lang="en-US" b="0" i="1" dirty="0">
                <a:effectLst/>
              </a:rPr>
              <a:t> </a:t>
            </a:r>
            <a:r>
              <a:rPr lang="en-US" b="0" i="0" dirty="0">
                <a:effectLst/>
              </a:rPr>
              <a:t>details various methods in HEC-HMS and underlying </a:t>
            </a:r>
            <a:r>
              <a:rPr lang="en-US" dirty="0"/>
              <a:t>mathematical equations and assumptions </a:t>
            </a:r>
          </a:p>
          <a:p>
            <a:r>
              <a:rPr lang="en-US" b="0" i="0" dirty="0">
                <a:effectLst/>
              </a:rPr>
              <a:t>Guidance to assist in selecting a method for application and estimating parameters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2EE960-EA61-78F7-235C-9DDEF018B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5042EF-89BA-1ED1-C21A-6A8758630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842" y="2090081"/>
            <a:ext cx="5384372" cy="32041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5021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CC2346-AB86-8220-7639-BA3E35595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MetSim</a:t>
            </a:r>
            <a:r>
              <a:rPr lang="en-US" dirty="0"/>
              <a:t> Methods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0FFC9C-8A54-7E88-F681-5CE199390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D3F1D-2C0A-64D6-126B-D96445B3E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70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Did We Add These New Methods?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17</a:t>
            </a:fld>
            <a:endParaRPr lang="en-US" dirty="0">
              <a:latin typeface="Arial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C57E52F-94A3-890A-F807-75F92D7FA19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1468443"/>
            <a:ext cx="5181600" cy="4359264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6149AE2-5FF7-D32B-9621-81205C28AC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172200" y="1468443"/>
            <a:ext cx="5181600" cy="4359264"/>
          </a:xfr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CE20257-8A9A-3B9D-85E5-C7CB1B2D505A}"/>
              </a:ext>
            </a:extLst>
          </p:cNvPr>
          <p:cNvCxnSpPr>
            <a:cxnSpLocks/>
          </p:cNvCxnSpPr>
          <p:nvPr/>
        </p:nvCxnSpPr>
        <p:spPr>
          <a:xfrm>
            <a:off x="5476351" y="3084845"/>
            <a:ext cx="1316334" cy="0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3C78791-E252-E1DD-F1C6-0389AF9AF482}"/>
              </a:ext>
            </a:extLst>
          </p:cNvPr>
          <p:cNvGrpSpPr/>
          <p:nvPr/>
        </p:nvGrpSpPr>
        <p:grpSpPr>
          <a:xfrm>
            <a:off x="2270874" y="1468009"/>
            <a:ext cx="3740511" cy="646331"/>
            <a:chOff x="2924016" y="1468009"/>
            <a:chExt cx="3740511" cy="646331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9B3C876-F0E6-A9B6-55D3-FA108B6338AE}"/>
                </a:ext>
              </a:extLst>
            </p:cNvPr>
            <p:cNvSpPr txBox="1"/>
            <p:nvPr/>
          </p:nvSpPr>
          <p:spPr>
            <a:xfrm>
              <a:off x="2924016" y="1468009"/>
              <a:ext cx="3740511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Daily Precipitation Accumulation</a:t>
              </a:r>
            </a:p>
            <a:p>
              <a:pPr indent="515938"/>
              <a:r>
                <a:rPr lang="en-US" dirty="0"/>
                <a:t>Daily Average Temperature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934E661-5E06-6782-F121-C67E96632674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9" y="1663430"/>
              <a:ext cx="32587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51B2C4E-53FB-34D4-AB91-9FB8C25B6C31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8" y="1942290"/>
              <a:ext cx="325877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AA65EC-EFF2-7B09-CED2-2A3615448ED6}"/>
              </a:ext>
            </a:extLst>
          </p:cNvPr>
          <p:cNvGrpSpPr/>
          <p:nvPr/>
        </p:nvGrpSpPr>
        <p:grpSpPr>
          <a:xfrm>
            <a:off x="8688457" y="1468009"/>
            <a:ext cx="2658869" cy="646331"/>
            <a:chOff x="2924016" y="1468009"/>
            <a:chExt cx="2658869" cy="64633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6CE56F1-0A60-9424-4E07-68E4ACE84C04}"/>
                </a:ext>
              </a:extLst>
            </p:cNvPr>
            <p:cNvSpPr txBox="1"/>
            <p:nvPr/>
          </p:nvSpPr>
          <p:spPr>
            <a:xfrm>
              <a:off x="2924016" y="1468009"/>
              <a:ext cx="2658869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Computed Discharge</a:t>
              </a:r>
            </a:p>
            <a:p>
              <a:pPr indent="515938"/>
              <a:r>
                <a:rPr lang="en-US" dirty="0"/>
                <a:t>Observed Discharge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E2F371D-BB23-D9E2-B995-C8C83F848DF2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9" y="1663430"/>
              <a:ext cx="32587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7E0A2BE-CC03-971A-4A79-9559D41D4EA8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8" y="1942290"/>
              <a:ext cx="325877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Graphic 2" descr="Worried face outline with solid fill">
            <a:extLst>
              <a:ext uri="{FF2B5EF4-FFF2-40B4-BE49-F238E27FC236}">
                <a16:creationId xmlns:a16="http://schemas.microsoft.com/office/drawing/2014/main" id="{120E4D18-E27B-F310-A8E7-0810D4AC4A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43551" y="25146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90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MetSim</a:t>
            </a:r>
            <a:r>
              <a:rPr lang="en-US" dirty="0"/>
              <a:t> Overview</a:t>
            </a:r>
            <a:endParaRPr lang="en-US" sz="5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02BCBF3-96FA-F93D-1F7E-22596265A5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484779"/>
            <a:ext cx="5181600" cy="2326593"/>
          </a:xfr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18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4"/>
              </a:rPr>
              <a:t>Open-source library</a:t>
            </a:r>
            <a:r>
              <a:rPr lang="en-US" dirty="0"/>
              <a:t> that simulates and disaggregates gridded boundary conditions</a:t>
            </a:r>
          </a:p>
          <a:p>
            <a:r>
              <a:rPr lang="en-US" dirty="0"/>
              <a:t>Pre-processor to VIC</a:t>
            </a:r>
          </a:p>
          <a:p>
            <a:r>
              <a:rPr lang="en-US" dirty="0">
                <a:hlinkClick r:id="rId5"/>
              </a:rPr>
              <a:t>Bennett et al. (2020)</a:t>
            </a:r>
            <a:endParaRPr lang="en-US" dirty="0"/>
          </a:p>
          <a:p>
            <a:r>
              <a:rPr lang="en-US" dirty="0"/>
              <a:t>We integrated the precipitation and temperature disaggregation methods in HEC-HMS</a:t>
            </a: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9BCE0C-25DB-F4A2-E0C1-C35ED00164FC}"/>
              </a:ext>
            </a:extLst>
          </p:cNvPr>
          <p:cNvSpPr/>
          <p:nvPr/>
        </p:nvSpPr>
        <p:spPr>
          <a:xfrm>
            <a:off x="8161361" y="2673442"/>
            <a:ext cx="3275463" cy="97733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960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MetSim</a:t>
            </a:r>
            <a:r>
              <a:rPr lang="en-US" dirty="0"/>
              <a:t> Precipitation</a:t>
            </a:r>
            <a:endParaRPr lang="en-US" sz="5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3EEF5CF-7DB8-90DD-D0E8-39DEB862AB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468443"/>
            <a:ext cx="5181600" cy="4359264"/>
          </a:xfr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19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Based upon the Precipitation Isosceles Triangle (PITRI) method (</a:t>
            </a:r>
            <a:r>
              <a:rPr lang="en-US" dirty="0">
                <a:hlinkClick r:id="rId4"/>
              </a:rPr>
              <a:t>Bohn et al., 2019</a:t>
            </a:r>
            <a:r>
              <a:rPr lang="en-US" dirty="0"/>
              <a:t>)</a:t>
            </a:r>
          </a:p>
          <a:p>
            <a:r>
              <a:rPr lang="en-US" dirty="0"/>
              <a:t>Sub-daily precipitation is estimated using an isosceles triangle with user-specified duration and time of peak intensity</a:t>
            </a:r>
          </a:p>
          <a:p>
            <a:r>
              <a:rPr lang="en-US" dirty="0"/>
              <a:t>This is a gridded method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61AB737-BE8C-BE7D-5E27-1F320F48F095}"/>
              </a:ext>
            </a:extLst>
          </p:cNvPr>
          <p:cNvGrpSpPr/>
          <p:nvPr/>
        </p:nvGrpSpPr>
        <p:grpSpPr>
          <a:xfrm>
            <a:off x="7605855" y="1468443"/>
            <a:ext cx="3740511" cy="646331"/>
            <a:chOff x="2924016" y="1468009"/>
            <a:chExt cx="3740511" cy="64633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33F72A3-F076-6FE2-7B3C-D2DD51BE364D}"/>
                </a:ext>
              </a:extLst>
            </p:cNvPr>
            <p:cNvSpPr txBox="1"/>
            <p:nvPr/>
          </p:nvSpPr>
          <p:spPr>
            <a:xfrm>
              <a:off x="2924016" y="1468009"/>
              <a:ext cx="3740511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Sub-daily Precipitation</a:t>
              </a:r>
            </a:p>
            <a:p>
              <a:pPr indent="515938"/>
              <a:r>
                <a:rPr lang="en-US" dirty="0"/>
                <a:t>Daily Precipitation Accumulation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98434AE-2C0F-15ED-E2E1-DD8BCB18083F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9" y="1663430"/>
              <a:ext cx="32587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DF83A40-E8EC-3549-01FB-69432046440C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8" y="1942290"/>
              <a:ext cx="325877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5538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170CA-8F0D-4075-9681-9AEC59B4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5FD2F68C-8F6F-4055-85A5-839495438F93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2</a:t>
            </a:fld>
            <a:endParaRPr lang="en-US" dirty="0">
              <a:latin typeface="Arial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4F0F8BB-9F94-3274-85A8-EF0258EC2D7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All available Meteorologic methods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Why did we add these new methods?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New Meteorologic methods w/in v4.11 and v4.12</a:t>
            </a:r>
            <a:endParaRPr lang="en-US" dirty="0"/>
          </a:p>
          <a:p>
            <a:r>
              <a:rPr lang="en-US" dirty="0"/>
              <a:t>Demo</a:t>
            </a:r>
          </a:p>
          <a:p>
            <a:r>
              <a:rPr lang="en-US" dirty="0"/>
              <a:t>How can these new </a:t>
            </a:r>
            <a:r>
              <a:rPr lang="en-US" sz="2800" dirty="0"/>
              <a:t>Meteorologic</a:t>
            </a:r>
            <a:r>
              <a:rPr lang="en-US" dirty="0"/>
              <a:t> methods help you?</a:t>
            </a:r>
          </a:p>
          <a:p>
            <a:r>
              <a:rPr lang="en-US" dirty="0"/>
              <a:t>Question/Answer</a:t>
            </a:r>
          </a:p>
        </p:txBody>
      </p:sp>
      <p:pic>
        <p:nvPicPr>
          <p:cNvPr id="3" name="GreenRiver_ExcessPrecip_Feb1996">
            <a:hlinkClick r:id="" action="ppaction://media"/>
            <a:extLst>
              <a:ext uri="{FF2B5EF4-FFF2-40B4-BE49-F238E27FC236}">
                <a16:creationId xmlns:a16="http://schemas.microsoft.com/office/drawing/2014/main" id="{DB9F51BF-F451-8B2B-6807-28020729707F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00982" y="1119188"/>
            <a:ext cx="4924035" cy="5057775"/>
          </a:xfrm>
        </p:spPr>
      </p:pic>
    </p:spTree>
    <p:extLst>
      <p:ext uri="{BB962C8B-B14F-4D97-AF65-F5344CB8AC3E}">
        <p14:creationId xmlns:p14="http://schemas.microsoft.com/office/powerpoint/2010/main" val="353456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MetSim</a:t>
            </a:r>
            <a:r>
              <a:rPr lang="en-US" dirty="0"/>
              <a:t> Precipitation</a:t>
            </a:r>
            <a:endParaRPr lang="en-US" sz="54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E16F75F-411B-C7AD-DC8E-742B79E4E3F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63000" y="1486171"/>
            <a:ext cx="4400000" cy="4323809"/>
          </a:xfrm>
          <a:ln>
            <a:solidFill>
              <a:schemeClr val="tx1"/>
            </a:solidFill>
          </a:ln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20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Required inputs</a:t>
            </a:r>
          </a:p>
          <a:p>
            <a:pPr lvl="1"/>
            <a:r>
              <a:rPr lang="en-US" dirty="0"/>
              <a:t>Daily precipitation accumulations</a:t>
            </a:r>
          </a:p>
          <a:p>
            <a:r>
              <a:rPr lang="en-US" dirty="0"/>
              <a:t>Required parameters</a:t>
            </a:r>
          </a:p>
          <a:p>
            <a:pPr lvl="1"/>
            <a:r>
              <a:rPr lang="en-US" dirty="0"/>
              <a:t>Temporal Disaggregation Method</a:t>
            </a:r>
          </a:p>
          <a:p>
            <a:pPr lvl="1"/>
            <a:r>
              <a:rPr lang="en-US" dirty="0"/>
              <a:t>Storm Characteristics Method</a:t>
            </a:r>
          </a:p>
          <a:p>
            <a:pPr lvl="1"/>
            <a:r>
              <a:rPr lang="en-US" dirty="0"/>
              <a:t>Storm Duration</a:t>
            </a:r>
          </a:p>
          <a:p>
            <a:pPr lvl="1"/>
            <a:r>
              <a:rPr lang="en-US" dirty="0"/>
              <a:t>Storm Time to Peak</a:t>
            </a:r>
          </a:p>
          <a:p>
            <a:r>
              <a:rPr lang="en-US" dirty="0"/>
              <a:t>Duration and time to peak can be provided as either constants, Parameter Value Patterns, or grids</a:t>
            </a:r>
          </a:p>
          <a:p>
            <a:r>
              <a:rPr lang="en-US" dirty="0">
                <a:hlinkClick r:id="rId4"/>
              </a:rPr>
              <a:t>Bohn et al. (2019)</a:t>
            </a:r>
            <a:r>
              <a:rPr lang="en-US" dirty="0"/>
              <a:t> developed gridded data sets</a:t>
            </a:r>
          </a:p>
          <a:p>
            <a:pPr lvl="1"/>
            <a:r>
              <a:rPr lang="en-US" dirty="0"/>
              <a:t>Download them here: </a:t>
            </a:r>
            <a:r>
              <a:rPr lang="en-US" dirty="0">
                <a:hlinkClick r:id="rId5"/>
              </a:rPr>
              <a:t>Bohn et al. (2019) grids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238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MetSim</a:t>
            </a:r>
            <a:r>
              <a:rPr lang="en-US" dirty="0"/>
              <a:t> Precipitation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21</a:t>
            </a:fld>
            <a:endParaRPr lang="en-US" dirty="0">
              <a:latin typeface="Arial" charset="0"/>
            </a:endParaRPr>
          </a:p>
        </p:txBody>
      </p:sp>
      <p:pic>
        <p:nvPicPr>
          <p:cNvPr id="19" name="Content Placeholder 10">
            <a:extLst>
              <a:ext uri="{FF2B5EF4-FFF2-40B4-BE49-F238E27FC236}">
                <a16:creationId xmlns:a16="http://schemas.microsoft.com/office/drawing/2014/main" id="{38E9D6AB-7133-5BB1-0DEB-7534B75560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247385"/>
            <a:ext cx="5181600" cy="4801380"/>
          </a:xfrm>
        </p:spPr>
      </p:pic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7F58029F-6682-9EC0-6F7A-2CBFBBB1FC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311252" y="1411643"/>
            <a:ext cx="4380952" cy="19047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B9D197-A40F-2FC4-89A4-65548F913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2460" y="1999168"/>
            <a:ext cx="2871739" cy="43386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93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MetSim</a:t>
            </a:r>
            <a:r>
              <a:rPr lang="en-US" dirty="0"/>
              <a:t> Temperature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22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Based upon </a:t>
            </a:r>
            <a:r>
              <a:rPr lang="en-US" dirty="0">
                <a:hlinkClick r:id="rId3"/>
              </a:rPr>
              <a:t>Bohn et al. (2013)</a:t>
            </a:r>
            <a:endParaRPr lang="en-US" dirty="0"/>
          </a:p>
          <a:p>
            <a:r>
              <a:rPr lang="en-US" dirty="0"/>
              <a:t>Sub-daily temperature is estimated using a spline fit and:</a:t>
            </a:r>
          </a:p>
          <a:p>
            <a:pPr lvl="1"/>
            <a:r>
              <a:rPr lang="en-US" dirty="0"/>
              <a:t>Previous day’s max temperature</a:t>
            </a:r>
          </a:p>
          <a:p>
            <a:pPr lvl="1"/>
            <a:r>
              <a:rPr lang="en-US" dirty="0"/>
              <a:t>Current day’s min and max temperature</a:t>
            </a:r>
          </a:p>
          <a:p>
            <a:pPr lvl="1"/>
            <a:r>
              <a:rPr lang="en-US" dirty="0"/>
              <a:t>Next day’s minimum temperature</a:t>
            </a:r>
          </a:p>
          <a:p>
            <a:r>
              <a:rPr lang="en-US" dirty="0"/>
              <a:t>Assumes the minimum temperature:</a:t>
            </a:r>
          </a:p>
          <a:p>
            <a:pPr lvl="1"/>
            <a:r>
              <a:rPr lang="en-US" dirty="0"/>
              <a:t>Occurs at solar sun rise</a:t>
            </a:r>
          </a:p>
          <a:p>
            <a:pPr lvl="1"/>
            <a:r>
              <a:rPr lang="en-US" dirty="0"/>
              <a:t>Occurs before the maximum temperature in a day</a:t>
            </a:r>
          </a:p>
          <a:p>
            <a:r>
              <a:rPr lang="en-US" dirty="0"/>
              <a:t>This is a gridded method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1367C68-2205-7270-5C33-09680DE99B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172200" y="1468443"/>
            <a:ext cx="5181600" cy="435926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E728CC7-2E2D-9E10-8484-28531E0D33DF}"/>
              </a:ext>
            </a:extLst>
          </p:cNvPr>
          <p:cNvGrpSpPr/>
          <p:nvPr/>
        </p:nvGrpSpPr>
        <p:grpSpPr>
          <a:xfrm>
            <a:off x="7918084" y="1468443"/>
            <a:ext cx="3427413" cy="1200329"/>
            <a:chOff x="7918084" y="1468443"/>
            <a:chExt cx="3427413" cy="120032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A015A36-A035-8D6F-2835-28F8A8231360}"/>
                </a:ext>
              </a:extLst>
            </p:cNvPr>
            <p:cNvSpPr txBox="1"/>
            <p:nvPr/>
          </p:nvSpPr>
          <p:spPr>
            <a:xfrm>
              <a:off x="7918084" y="1468443"/>
              <a:ext cx="3427413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Minimum Daily Temperature</a:t>
              </a:r>
            </a:p>
            <a:p>
              <a:pPr indent="515938"/>
              <a:r>
                <a:rPr lang="en-US" dirty="0"/>
                <a:t>Maximum Daily Temperature</a:t>
              </a:r>
            </a:p>
            <a:p>
              <a:pPr indent="515938"/>
              <a:r>
                <a:rPr lang="en-US" dirty="0"/>
                <a:t>Average Daily Temperature</a:t>
              </a:r>
            </a:p>
            <a:p>
              <a:pPr indent="515938"/>
              <a:r>
                <a:rPr lang="en-US" dirty="0"/>
                <a:t>Sub-daily Temperature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DEA0E41-B35E-831E-74DD-87EA72DF636A}"/>
                </a:ext>
              </a:extLst>
            </p:cNvPr>
            <p:cNvCxnSpPr>
              <a:cxnSpLocks/>
            </p:cNvCxnSpPr>
            <p:nvPr/>
          </p:nvCxnSpPr>
          <p:spPr>
            <a:xfrm>
              <a:off x="8068007" y="1663864"/>
              <a:ext cx="325877" cy="0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D2CB9F5-8951-F9B3-B4F8-0CBF8429DA0D}"/>
                </a:ext>
              </a:extLst>
            </p:cNvPr>
            <p:cNvCxnSpPr>
              <a:cxnSpLocks/>
            </p:cNvCxnSpPr>
            <p:nvPr/>
          </p:nvCxnSpPr>
          <p:spPr>
            <a:xfrm>
              <a:off x="8068006" y="1942724"/>
              <a:ext cx="325877" cy="0"/>
            </a:xfrm>
            <a:prstGeom prst="line">
              <a:avLst/>
            </a:prstGeom>
            <a:ln w="158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C13D5E7-35C6-3503-17E9-FFE062D388E1}"/>
                </a:ext>
              </a:extLst>
            </p:cNvPr>
            <p:cNvCxnSpPr>
              <a:cxnSpLocks/>
            </p:cNvCxnSpPr>
            <p:nvPr/>
          </p:nvCxnSpPr>
          <p:spPr>
            <a:xfrm>
              <a:off x="8068006" y="2206636"/>
              <a:ext cx="325877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F7D032D-F511-EC31-0C4B-CC7A384C885C}"/>
                </a:ext>
              </a:extLst>
            </p:cNvPr>
            <p:cNvCxnSpPr>
              <a:cxnSpLocks/>
            </p:cNvCxnSpPr>
            <p:nvPr/>
          </p:nvCxnSpPr>
          <p:spPr>
            <a:xfrm>
              <a:off x="8068006" y="2463114"/>
              <a:ext cx="325877" cy="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522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MetSim</a:t>
            </a:r>
            <a:r>
              <a:rPr lang="en-US" dirty="0"/>
              <a:t> Temperature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23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Required inputs</a:t>
            </a:r>
          </a:p>
          <a:p>
            <a:pPr lvl="1"/>
            <a:r>
              <a:rPr lang="en-US" dirty="0"/>
              <a:t>Daily Minimum Temperature grids</a:t>
            </a:r>
          </a:p>
          <a:p>
            <a:pPr lvl="1"/>
            <a:r>
              <a:rPr lang="en-US" dirty="0"/>
              <a:t>Daily Maximum Temperature grids</a:t>
            </a:r>
          </a:p>
          <a:p>
            <a:r>
              <a:rPr lang="en-US" dirty="0"/>
              <a:t>Required parameters</a:t>
            </a:r>
          </a:p>
          <a:p>
            <a:pPr lvl="1"/>
            <a:r>
              <a:rPr lang="en-US" dirty="0"/>
              <a:t>Time of maximum daily temperature (0 – 1439)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6DDAA50D-0AE0-2A86-69F7-2BD0EA52832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10619" y="1609980"/>
            <a:ext cx="3904762" cy="4076190"/>
          </a:xfrm>
        </p:spPr>
      </p:pic>
    </p:spTree>
    <p:extLst>
      <p:ext uri="{BB962C8B-B14F-4D97-AF65-F5344CB8AC3E}">
        <p14:creationId xmlns:p14="http://schemas.microsoft.com/office/powerpoint/2010/main" val="4242741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3FC01F-7FA9-6EF0-5BAF-8EA9A0B0D38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3070746" y="768350"/>
            <a:ext cx="6238153" cy="560933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5CC2346-AB86-8220-7639-BA3E35595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MetSim</a:t>
            </a:r>
            <a:r>
              <a:rPr lang="en-US" dirty="0"/>
              <a:t> Methods Demonstration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0FFC9C-8A54-7E88-F681-5CE199390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D3F1D-2C0A-64D6-126B-D96445B3E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78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CC2346-AB86-8220-7639-BA3E35595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you do with these new methods?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0FFC9C-8A54-7E88-F681-5CE199390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D3F1D-2C0A-64D6-126B-D96445B3E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350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Can You Do With These New Methods?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26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Continuous simulations</a:t>
            </a:r>
          </a:p>
          <a:p>
            <a:pPr lvl="1"/>
            <a:r>
              <a:rPr lang="en-US" dirty="0"/>
              <a:t>Many daily average/min/max gridded boundary conditions are available</a:t>
            </a:r>
          </a:p>
          <a:p>
            <a:pPr lvl="2"/>
            <a:r>
              <a:rPr lang="en-US" dirty="0"/>
              <a:t>e.g., </a:t>
            </a:r>
            <a:r>
              <a:rPr lang="en-US" dirty="0" err="1"/>
              <a:t>Livneh</a:t>
            </a:r>
            <a:r>
              <a:rPr lang="en-US" dirty="0"/>
              <a:t> unsplit: 1915 – 2018</a:t>
            </a:r>
          </a:p>
          <a:p>
            <a:pPr lvl="1"/>
            <a:r>
              <a:rPr lang="en-US" dirty="0"/>
              <a:t>If you have a calibrated continuous simulation model, you can now simulate 100+ years’ worth of precipitation-runoff processes more accurately</a:t>
            </a:r>
          </a:p>
          <a:p>
            <a:pPr lvl="1"/>
            <a:r>
              <a:rPr lang="en-US" dirty="0"/>
              <a:t>Produce flow-, stage, and reservoir pool elevation-frequency curves for with and without project conditions</a:t>
            </a:r>
          </a:p>
          <a:p>
            <a:pPr lvl="1"/>
            <a:r>
              <a:rPr lang="en-US" dirty="0">
                <a:hlinkClick r:id="rId3"/>
              </a:rPr>
              <a:t>Using the New </a:t>
            </a:r>
            <a:r>
              <a:rPr lang="en-US" dirty="0" err="1">
                <a:hlinkClick r:id="rId3"/>
              </a:rPr>
              <a:t>MetSim</a:t>
            </a:r>
            <a:r>
              <a:rPr lang="en-US" dirty="0">
                <a:hlinkClick r:id="rId3"/>
              </a:rPr>
              <a:t> Precipitation and Temperature Methods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Calibrating a Continuous Simulation Model</a:t>
            </a:r>
            <a:endParaRPr lang="en-US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0D826DA0-1238-4C36-7924-AC4632E20C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6172200" y="1766509"/>
            <a:ext cx="5181600" cy="376313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347B689-ECE8-B65F-AD2C-4E6A5B597AE8}"/>
              </a:ext>
            </a:extLst>
          </p:cNvPr>
          <p:cNvGrpSpPr/>
          <p:nvPr/>
        </p:nvGrpSpPr>
        <p:grpSpPr>
          <a:xfrm>
            <a:off x="6842910" y="2081916"/>
            <a:ext cx="2179828" cy="646331"/>
            <a:chOff x="6842910" y="2081393"/>
            <a:chExt cx="2179828" cy="64633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798043D-725F-58ED-B3F0-E2009EBD9415}"/>
                </a:ext>
              </a:extLst>
            </p:cNvPr>
            <p:cNvSpPr txBox="1"/>
            <p:nvPr/>
          </p:nvSpPr>
          <p:spPr>
            <a:xfrm>
              <a:off x="6842910" y="2081393"/>
              <a:ext cx="2179828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Computed AMS</a:t>
              </a:r>
            </a:p>
            <a:p>
              <a:pPr indent="515938"/>
              <a:r>
                <a:rPr lang="en-US" dirty="0"/>
                <a:t>Observed AMS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3719723-48C3-B494-FEF7-87A1E18CEA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98810" y="2206636"/>
              <a:ext cx="91440" cy="9144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C68B473-C3B8-AF03-5F66-3CCFFB055E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03573" y="2497200"/>
              <a:ext cx="91440" cy="9144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56368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Can You Do With These New Methods?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27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Quantitative climate change studies</a:t>
            </a:r>
          </a:p>
          <a:p>
            <a:pPr lvl="1"/>
            <a:r>
              <a:rPr lang="en-US" dirty="0"/>
              <a:t>Typically daily spatially-downscaled data</a:t>
            </a:r>
          </a:p>
          <a:p>
            <a:pPr lvl="1"/>
            <a:r>
              <a:rPr lang="en-US" dirty="0"/>
              <a:t>e.g., CMIP5 Climate Projection daily data (1850-2300)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BF67A1-8AE2-6D2F-FA37-756015C97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884" y="3517016"/>
            <a:ext cx="4660232" cy="2998083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5CC2DE4-54BD-407A-7499-5FAA33368C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7379169" y="1119188"/>
            <a:ext cx="3049424" cy="46299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F2D7DA5-2FD9-B0D3-8A8F-CE7645B8288C}"/>
              </a:ext>
            </a:extLst>
          </p:cNvPr>
          <p:cNvSpPr txBox="1"/>
          <p:nvPr/>
        </p:nvSpPr>
        <p:spPr>
          <a:xfrm>
            <a:off x="6822832" y="5810473"/>
            <a:ext cx="4162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5"/>
              </a:rPr>
              <a:t>Applying the Ensemble Compute Option to Downscaled Climate Model Datasets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8183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64FF5-18A0-55A6-83B7-CEF2CC296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There are many different types of Meteorologic methods available within HEC-HMS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New Meteorologic methods were added within v4.11 and v4.12 to enable efficient use of longer and more accurate simulations</a:t>
            </a:r>
          </a:p>
          <a:p>
            <a:r>
              <a:rPr lang="en-US" sz="3200" dirty="0"/>
              <a:t>These new methods, combined with readily available gridded boundary conditions, can be used to generate 100+ years’ worth of historical model results for any location within CONUS</a:t>
            </a:r>
          </a:p>
          <a:p>
            <a:r>
              <a:rPr lang="en-US" sz="3200" dirty="0"/>
              <a:t>They can also be used to more accurately estimate runoff, etc. for future climate scenarios</a:t>
            </a:r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02D92E12-E700-FEB2-9091-66A13F5D1EDD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28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27424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64FF5-18A0-55A6-83B7-CEF2CC296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USACE Mississippi River Geomorphology and Potamology (MRG&amp;P) Program</a:t>
            </a:r>
          </a:p>
          <a:p>
            <a:r>
              <a:rPr lang="en-US" sz="3200" dirty="0"/>
              <a:t>USACE HH&amp;C Science and Engineering Technology (SET) Program</a:t>
            </a:r>
          </a:p>
          <a:p>
            <a:r>
              <a:rPr lang="en-US" sz="3200" dirty="0"/>
              <a:t>USACE Northwestern Division – Columbia River</a:t>
            </a:r>
          </a:p>
          <a:p>
            <a:r>
              <a:rPr lang="en-US" sz="3200" dirty="0"/>
              <a:t>USACE Arid Regions Work Unit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Dr. Mike Follum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Dr. Andrew Bennett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Chris Dunn</a:t>
            </a:r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02D92E12-E700-FEB2-9091-66A13F5D1EDD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29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47522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All Available Meteorologic Methods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3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Point/Specified methods</a:t>
            </a:r>
          </a:p>
          <a:p>
            <a:r>
              <a:rPr lang="en-US" dirty="0"/>
              <a:t>Gridded methods</a:t>
            </a:r>
          </a:p>
          <a:p>
            <a:r>
              <a:rPr lang="en-US" dirty="0"/>
              <a:t>Interpolated methods</a:t>
            </a:r>
          </a:p>
          <a:p>
            <a:pPr lvl="1"/>
            <a:r>
              <a:rPr lang="en-US" dirty="0"/>
              <a:t>a.k.a. </a:t>
            </a:r>
            <a:r>
              <a:rPr lang="en-US" dirty="0" err="1"/>
              <a:t>gageInterp</a:t>
            </a:r>
            <a:r>
              <a:rPr lang="en-US" dirty="0"/>
              <a:t> methods</a:t>
            </a:r>
          </a:p>
          <a:p>
            <a:r>
              <a:rPr lang="en-US" dirty="0"/>
              <a:t>“Computed” methods</a:t>
            </a:r>
          </a:p>
          <a:p>
            <a:pPr lvl="1"/>
            <a:r>
              <a:rPr lang="en-US" dirty="0"/>
              <a:t>FAO56, Shapiro, </a:t>
            </a:r>
            <a:r>
              <a:rPr lang="en-US" dirty="0" err="1"/>
              <a:t>Satterlund</a:t>
            </a:r>
            <a:r>
              <a:rPr lang="en-US" dirty="0"/>
              <a:t> Longwave radiation, etc.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New “simple” methods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MetSim</a:t>
            </a:r>
            <a:r>
              <a:rPr lang="en-US" dirty="0">
                <a:solidFill>
                  <a:srgbClr val="FF0000"/>
                </a:solidFill>
              </a:rPr>
              <a:t> methods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057A55-C738-2D6A-54DE-A3B75E864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6439" y="1175113"/>
            <a:ext cx="4821782" cy="31740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25F4A1-DAC9-2971-637E-B6CC38BD1B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8380" y="1932662"/>
            <a:ext cx="837405" cy="7669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395EE4-5579-9D00-23D1-F3019C566B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3669" y="1385795"/>
            <a:ext cx="792808" cy="6960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B4DEB3-F75B-A01B-B30F-46B26A183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9272" y="1681690"/>
            <a:ext cx="754546" cy="6910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18B3EF-04CA-0845-ECAC-E436A06C37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7414" y="2594543"/>
            <a:ext cx="792808" cy="710317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500713F0-CAD0-422B-4FAB-E8EC37419C0E}"/>
              </a:ext>
            </a:extLst>
          </p:cNvPr>
          <p:cNvSpPr/>
          <p:nvPr/>
        </p:nvSpPr>
        <p:spPr>
          <a:xfrm>
            <a:off x="7739578" y="1342803"/>
            <a:ext cx="98136" cy="8889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0CFE4D3-E4CF-1C4A-C59F-46B78317B4E1}"/>
              </a:ext>
            </a:extLst>
          </p:cNvPr>
          <p:cNvSpPr/>
          <p:nvPr/>
        </p:nvSpPr>
        <p:spPr>
          <a:xfrm>
            <a:off x="8078590" y="2699611"/>
            <a:ext cx="98136" cy="8889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2586617-A3DC-1878-A73F-CAC2B295069E}"/>
              </a:ext>
            </a:extLst>
          </p:cNvPr>
          <p:cNvSpPr/>
          <p:nvPr/>
        </p:nvSpPr>
        <p:spPr>
          <a:xfrm>
            <a:off x="9131165" y="2949701"/>
            <a:ext cx="98136" cy="8889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41D5D07-720D-56CD-F3DA-2F621929AA20}"/>
              </a:ext>
            </a:extLst>
          </p:cNvPr>
          <p:cNvSpPr/>
          <p:nvPr/>
        </p:nvSpPr>
        <p:spPr>
          <a:xfrm>
            <a:off x="10243293" y="3384553"/>
            <a:ext cx="98136" cy="8889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7FB2ECA-8AFC-E715-1899-3B175CAB0BEF}"/>
              </a:ext>
            </a:extLst>
          </p:cNvPr>
          <p:cNvCxnSpPr>
            <a:cxnSpLocks/>
          </p:cNvCxnSpPr>
          <p:nvPr/>
        </p:nvCxnSpPr>
        <p:spPr>
          <a:xfrm flipV="1">
            <a:off x="7093818" y="1431697"/>
            <a:ext cx="645760" cy="595524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49C9ECA-C9E1-2F12-039C-0D9DFDFF1645}"/>
              </a:ext>
            </a:extLst>
          </p:cNvPr>
          <p:cNvCxnSpPr>
            <a:cxnSpLocks/>
          </p:cNvCxnSpPr>
          <p:nvPr/>
        </p:nvCxnSpPr>
        <p:spPr>
          <a:xfrm flipV="1">
            <a:off x="7481898" y="2783290"/>
            <a:ext cx="596692" cy="214083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8B65F9E-C3C2-C81E-68EA-E33BFEDC638E}"/>
              </a:ext>
            </a:extLst>
          </p:cNvPr>
          <p:cNvCxnSpPr>
            <a:cxnSpLocks/>
          </p:cNvCxnSpPr>
          <p:nvPr/>
        </p:nvCxnSpPr>
        <p:spPr>
          <a:xfrm flipH="1">
            <a:off x="9200517" y="2081062"/>
            <a:ext cx="435423" cy="868639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7E4C604-3D8D-DF63-0F17-226A0B28A2A8}"/>
              </a:ext>
            </a:extLst>
          </p:cNvPr>
          <p:cNvCxnSpPr>
            <a:cxnSpLocks/>
          </p:cNvCxnSpPr>
          <p:nvPr/>
        </p:nvCxnSpPr>
        <p:spPr>
          <a:xfrm flipH="1">
            <a:off x="10341429" y="2699611"/>
            <a:ext cx="664028" cy="684942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30C330DD-F716-F805-063E-FB9B20631FB8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70000"/>
          </a:blip>
          <a:stretch>
            <a:fillRect/>
          </a:stretch>
        </p:blipFill>
        <p:spPr>
          <a:xfrm>
            <a:off x="5941740" y="3626357"/>
            <a:ext cx="2984688" cy="3090108"/>
          </a:xfrm>
          <a:prstGeom prst="rect">
            <a:avLst/>
          </a:prstGeom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00CE30A5-18B5-A3E6-2A7D-05E938FFED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1343" b="92599" l="8262" r="82960">
                        <a14:foregroundMark x1="12737" y1="64372" x2="12737" y2="64372"/>
                        <a14:foregroundMark x1="18933" y1="92943" x2="18933" y2="92943"/>
                        <a14:foregroundMark x1="47332" y1="78141" x2="47332" y2="78141"/>
                        <a14:foregroundMark x1="60929" y1="70568" x2="60929" y2="70568"/>
                        <a14:foregroundMark x1="79518" y1="39759" x2="79518" y2="39759"/>
                        <a14:foregroundMark x1="82960" y1="40964" x2="82960" y2="40964"/>
                        <a14:backgroundMark x1="40103" y1="62995" x2="40103" y2="62995"/>
                        <a14:backgroundMark x1="39071" y1="56971" x2="39071" y2="56971"/>
                        <a14:backgroundMark x1="38038" y1="49398" x2="38038" y2="49398"/>
                        <a14:backgroundMark x1="26506" y1="55594" x2="26506" y2="55594"/>
                        <a14:backgroundMark x1="30981" y1="55422" x2="30981" y2="55422"/>
                        <a14:backgroundMark x1="18589" y1="70396" x2="18589" y2="703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277" r="16117" b="4644"/>
          <a:stretch/>
        </p:blipFill>
        <p:spPr bwMode="auto">
          <a:xfrm>
            <a:off x="5538862" y="3411737"/>
            <a:ext cx="3387566" cy="331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7998F5D-DE67-20B6-5437-BCF2134080DF}"/>
              </a:ext>
            </a:extLst>
          </p:cNvPr>
          <p:cNvCxnSpPr>
            <a:cxnSpLocks/>
          </p:cNvCxnSpPr>
          <p:nvPr/>
        </p:nvCxnSpPr>
        <p:spPr>
          <a:xfrm>
            <a:off x="6642705" y="4339358"/>
            <a:ext cx="0" cy="232455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99430A7-9102-6ADD-AC90-3378F58D4CCF}"/>
              </a:ext>
            </a:extLst>
          </p:cNvPr>
          <p:cNvCxnSpPr>
            <a:cxnSpLocks/>
          </p:cNvCxnSpPr>
          <p:nvPr/>
        </p:nvCxnSpPr>
        <p:spPr>
          <a:xfrm>
            <a:off x="6945644" y="4278455"/>
            <a:ext cx="0" cy="232722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AB60695-670E-A565-E4A6-CA8CE3BCEF12}"/>
              </a:ext>
            </a:extLst>
          </p:cNvPr>
          <p:cNvCxnSpPr>
            <a:cxnSpLocks/>
          </p:cNvCxnSpPr>
          <p:nvPr/>
        </p:nvCxnSpPr>
        <p:spPr>
          <a:xfrm flipH="1">
            <a:off x="7242221" y="4278455"/>
            <a:ext cx="0" cy="213779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452205-FCDC-115D-1F31-D5940BE69666}"/>
              </a:ext>
            </a:extLst>
          </p:cNvPr>
          <p:cNvCxnSpPr/>
          <p:nvPr/>
        </p:nvCxnSpPr>
        <p:spPr>
          <a:xfrm>
            <a:off x="7579192" y="3735619"/>
            <a:ext cx="0" cy="2385461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BDD4A77-70E6-D805-CEE9-8D40C2C2907E}"/>
              </a:ext>
            </a:extLst>
          </p:cNvPr>
          <p:cNvCxnSpPr>
            <a:cxnSpLocks/>
          </p:cNvCxnSpPr>
          <p:nvPr/>
        </p:nvCxnSpPr>
        <p:spPr>
          <a:xfrm>
            <a:off x="7885809" y="3674525"/>
            <a:ext cx="0" cy="216414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DAE6E7-38D3-B96F-E0DD-0FCA9D1E866E}"/>
              </a:ext>
            </a:extLst>
          </p:cNvPr>
          <p:cNvCxnSpPr>
            <a:cxnSpLocks/>
          </p:cNvCxnSpPr>
          <p:nvPr/>
        </p:nvCxnSpPr>
        <p:spPr>
          <a:xfrm>
            <a:off x="8199557" y="3638872"/>
            <a:ext cx="0" cy="213562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8F71A70-B93F-A37D-8DFD-EDD1CCC427A1}"/>
              </a:ext>
            </a:extLst>
          </p:cNvPr>
          <p:cNvCxnSpPr>
            <a:cxnSpLocks/>
          </p:cNvCxnSpPr>
          <p:nvPr/>
        </p:nvCxnSpPr>
        <p:spPr>
          <a:xfrm>
            <a:off x="8805659" y="4441066"/>
            <a:ext cx="0" cy="24126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51642D-CEBA-7CD1-F24C-0513D49F2E10}"/>
              </a:ext>
            </a:extLst>
          </p:cNvPr>
          <p:cNvCxnSpPr>
            <a:cxnSpLocks/>
          </p:cNvCxnSpPr>
          <p:nvPr/>
        </p:nvCxnSpPr>
        <p:spPr>
          <a:xfrm>
            <a:off x="6331334" y="4441066"/>
            <a:ext cx="0" cy="232455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35BFD29-91BB-8ED4-215C-11C7B96E90C8}"/>
              </a:ext>
            </a:extLst>
          </p:cNvPr>
          <p:cNvCxnSpPr>
            <a:cxnSpLocks/>
          </p:cNvCxnSpPr>
          <p:nvPr/>
        </p:nvCxnSpPr>
        <p:spPr>
          <a:xfrm>
            <a:off x="5941740" y="5278937"/>
            <a:ext cx="2613686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D6245F4-A2F7-4663-7B9D-195574656DDB}"/>
              </a:ext>
            </a:extLst>
          </p:cNvPr>
          <p:cNvCxnSpPr>
            <a:cxnSpLocks/>
          </p:cNvCxnSpPr>
          <p:nvPr/>
        </p:nvCxnSpPr>
        <p:spPr>
          <a:xfrm>
            <a:off x="5865680" y="5595061"/>
            <a:ext cx="2613686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6348786-9C27-9456-0071-270879FE860D}"/>
              </a:ext>
            </a:extLst>
          </p:cNvPr>
          <p:cNvCxnSpPr>
            <a:cxnSpLocks/>
          </p:cNvCxnSpPr>
          <p:nvPr/>
        </p:nvCxnSpPr>
        <p:spPr>
          <a:xfrm>
            <a:off x="6369006" y="5896924"/>
            <a:ext cx="1404215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024F031-CD6D-E0AA-9BDC-A490FD21AE59}"/>
              </a:ext>
            </a:extLst>
          </p:cNvPr>
          <p:cNvCxnSpPr>
            <a:cxnSpLocks/>
          </p:cNvCxnSpPr>
          <p:nvPr/>
        </p:nvCxnSpPr>
        <p:spPr>
          <a:xfrm>
            <a:off x="6174978" y="6205917"/>
            <a:ext cx="1404215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75D7C48-51A3-A994-D38A-EB5ED94C0E8B}"/>
              </a:ext>
            </a:extLst>
          </p:cNvPr>
          <p:cNvCxnSpPr>
            <a:cxnSpLocks/>
          </p:cNvCxnSpPr>
          <p:nvPr/>
        </p:nvCxnSpPr>
        <p:spPr>
          <a:xfrm>
            <a:off x="6262719" y="6522041"/>
            <a:ext cx="766542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548BA9D-BBDE-BF9E-0C46-0E35F669E115}"/>
              </a:ext>
            </a:extLst>
          </p:cNvPr>
          <p:cNvCxnSpPr>
            <a:cxnSpLocks/>
          </p:cNvCxnSpPr>
          <p:nvPr/>
        </p:nvCxnSpPr>
        <p:spPr>
          <a:xfrm>
            <a:off x="5963932" y="4977074"/>
            <a:ext cx="2613686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27DC1AA-456A-6D23-577F-81610E8C0B46}"/>
              </a:ext>
            </a:extLst>
          </p:cNvPr>
          <p:cNvCxnSpPr>
            <a:cxnSpLocks/>
          </p:cNvCxnSpPr>
          <p:nvPr/>
        </p:nvCxnSpPr>
        <p:spPr>
          <a:xfrm>
            <a:off x="6174978" y="4671660"/>
            <a:ext cx="2613686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1B0EE2E-1C14-3011-8AF8-FD01DDF97D3D}"/>
              </a:ext>
            </a:extLst>
          </p:cNvPr>
          <p:cNvCxnSpPr>
            <a:cxnSpLocks/>
          </p:cNvCxnSpPr>
          <p:nvPr/>
        </p:nvCxnSpPr>
        <p:spPr>
          <a:xfrm>
            <a:off x="7242221" y="4331574"/>
            <a:ext cx="1633136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53F391C-80B6-29E8-EF15-E8AF46C275F3}"/>
              </a:ext>
            </a:extLst>
          </p:cNvPr>
          <p:cNvCxnSpPr>
            <a:cxnSpLocks/>
          </p:cNvCxnSpPr>
          <p:nvPr/>
        </p:nvCxnSpPr>
        <p:spPr>
          <a:xfrm>
            <a:off x="7439145" y="4043468"/>
            <a:ext cx="1294333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A79C1-9E37-ECD0-FF00-D071EBA8F321}"/>
              </a:ext>
            </a:extLst>
          </p:cNvPr>
          <p:cNvCxnSpPr>
            <a:cxnSpLocks/>
          </p:cNvCxnSpPr>
          <p:nvPr/>
        </p:nvCxnSpPr>
        <p:spPr>
          <a:xfrm>
            <a:off x="8495839" y="3785637"/>
            <a:ext cx="8272" cy="112871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4525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BFA0EC7C-609D-D336-333A-BEF8D954CE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92526" y="1155685"/>
            <a:ext cx="6206948" cy="454663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/>
              <a:t>For more…</a:t>
            </a:r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02D92E12-E700-FEB2-9091-66A13F5D1EDD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30</a:t>
            </a:fld>
            <a:endParaRPr lang="en-US" dirty="0">
              <a:latin typeface="Arial" charset="0"/>
            </a:endParaRP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41559384-52CD-D306-663A-ED85170F5B89}"/>
              </a:ext>
            </a:extLst>
          </p:cNvPr>
          <p:cNvSpPr>
            <a:spLocks noGrp="1"/>
          </p:cNvSpPr>
          <p:nvPr/>
        </p:nvSpPr>
        <p:spPr>
          <a:xfrm>
            <a:off x="1557509" y="5703666"/>
            <a:ext cx="9076982" cy="929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dirty="0">
                <a:hlinkClick r:id="rId4"/>
              </a:rPr>
              <a:t>https://www.hec.usace.army.mil/software/hec-hms/</a:t>
            </a:r>
            <a:endParaRPr lang="en-US" sz="2200" dirty="0"/>
          </a:p>
          <a:p>
            <a:pPr marL="0" indent="0" algn="ctr">
              <a:buNone/>
            </a:pPr>
            <a:r>
              <a:rPr lang="en-US" sz="2200" dirty="0">
                <a:hlinkClick r:id="rId5"/>
              </a:rPr>
              <a:t>https://www.hec.usace.army.mil/software/hec-hms/email_list.aspx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1709662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Did We Add These New Methods?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4</a:t>
            </a:fld>
            <a:endParaRPr lang="en-US" dirty="0"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549BE-E087-39F5-3B67-168D04143F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Several physically-based land surface processes require lots of boundary conditions (e.g., longwave, shortwave, relative humidity, air pressure, etc.)</a:t>
            </a:r>
          </a:p>
          <a:p>
            <a:r>
              <a:rPr lang="en-US" dirty="0"/>
              <a:t>These boundary conditions aren’t always readily available for historical or future scenarios</a:t>
            </a:r>
          </a:p>
          <a:p>
            <a:r>
              <a:rPr lang="en-US" u="sng" dirty="0"/>
              <a:t>Infer these boundary conditions from precipitation and temperature</a:t>
            </a:r>
          </a:p>
        </p:txBody>
      </p:sp>
      <p:pic>
        <p:nvPicPr>
          <p:cNvPr id="2" name="Picture 6">
            <a:extLst>
              <a:ext uri="{FF2B5EF4-FFF2-40B4-BE49-F238E27FC236}">
                <a16:creationId xmlns:a16="http://schemas.microsoft.com/office/drawing/2014/main" id="{69AB71AE-6334-C414-3A90-EBAC39D77E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60667"/>
            <a:ext cx="5181600" cy="397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321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Did We Add These New Methods?</a:t>
            </a:r>
            <a:endParaRPr lang="en-US" sz="54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0668461-BB23-65B2-0445-51081EA389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22370" y="1119188"/>
            <a:ext cx="10147259" cy="5057775"/>
          </a:xfrm>
          <a:ln>
            <a:solidFill>
              <a:schemeClr val="tx1"/>
            </a:solidFill>
          </a:ln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5</a:t>
            </a:fld>
            <a:endParaRPr lang="en-US" dirty="0"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E9D8C7-6A36-A11E-7D67-513F9C53F5EC}"/>
              </a:ext>
            </a:extLst>
          </p:cNvPr>
          <p:cNvSpPr txBox="1"/>
          <p:nvPr/>
        </p:nvSpPr>
        <p:spPr>
          <a:xfrm>
            <a:off x="4988324" y="6272138"/>
            <a:ext cx="221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Gridded Data 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11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CC2346-AB86-8220-7639-BA3E35595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“Simple” Methods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90FFC9C-8A54-7E88-F681-5CE1993909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D3F1D-2C0A-64D6-126B-D96445B3E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4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Reduced Solar Constant Shortwave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7</a:t>
            </a:fld>
            <a:endParaRPr lang="en-US" dirty="0">
              <a:latin typeface="Arial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22BF6719-E4BA-3600-AD80-43666770D70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Shortwave Radiation method is required for Energy Balance Evapotranspiration and Snowmelt methods</a:t>
            </a:r>
          </a:p>
          <a:p>
            <a:r>
              <a:rPr lang="en-US" dirty="0"/>
              <a:t>Comes from TVA (1972) and </a:t>
            </a:r>
            <a:r>
              <a:rPr lang="en-US" dirty="0">
                <a:hlinkClick r:id="rId3"/>
              </a:rPr>
              <a:t>Follum et al. (2015)</a:t>
            </a:r>
            <a:endParaRPr lang="en-US" dirty="0">
              <a:latin typeface="+mj-lt"/>
            </a:endParaRPr>
          </a:p>
          <a:p>
            <a:r>
              <a:rPr lang="en-US" dirty="0"/>
              <a:t>Reduces solar constant (1366 W/m</a:t>
            </a:r>
            <a:r>
              <a:rPr lang="en-US" baseline="30000" dirty="0"/>
              <a:t>2</a:t>
            </a:r>
            <a:r>
              <a:rPr lang="en-US" dirty="0"/>
              <a:t>) by:</a:t>
            </a:r>
          </a:p>
          <a:p>
            <a:pPr lvl="1"/>
            <a:r>
              <a:rPr lang="en-US" dirty="0"/>
              <a:t>Distance from the Earth to the sun</a:t>
            </a:r>
          </a:p>
          <a:p>
            <a:pPr lvl="1"/>
            <a:r>
              <a:rPr lang="en-US" dirty="0"/>
              <a:t>Atmospheric scattering</a:t>
            </a:r>
          </a:p>
          <a:p>
            <a:pPr lvl="1"/>
            <a:r>
              <a:rPr lang="en-US" dirty="0"/>
              <a:t>Slope/aspect of the terrain</a:t>
            </a:r>
          </a:p>
          <a:p>
            <a:r>
              <a:rPr lang="en-US" dirty="0"/>
              <a:t>Works for both lumped and gridded subbasins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C368FEBE-A196-961F-1C8D-912FBE5A74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469654" y="2392762"/>
            <a:ext cx="5181600" cy="1794934"/>
          </a:xfrm>
          <a:ln>
            <a:solidFill>
              <a:schemeClr val="tx1"/>
            </a:solidFill>
          </a:ln>
        </p:spPr>
      </p:pic>
      <p:sp>
        <p:nvSpPr>
          <p:cNvPr id="2" name="Content Placeholder 19">
            <a:extLst>
              <a:ext uri="{FF2B5EF4-FFF2-40B4-BE49-F238E27FC236}">
                <a16:creationId xmlns:a16="http://schemas.microsoft.com/office/drawing/2014/main" id="{B3FDF9B7-84BD-6FC8-42F6-C9D85C048F78}"/>
              </a:ext>
            </a:extLst>
          </p:cNvPr>
          <p:cNvSpPr txBox="1">
            <a:spLocks/>
          </p:cNvSpPr>
          <p:nvPr/>
        </p:nvSpPr>
        <p:spPr>
          <a:xfrm>
            <a:off x="6469654" y="4691756"/>
            <a:ext cx="5181600" cy="7397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i="1" dirty="0"/>
              <a:t>Recommend to use with georeferenced basin model and terrain</a:t>
            </a:r>
          </a:p>
        </p:txBody>
      </p:sp>
    </p:spTree>
    <p:extLst>
      <p:ext uri="{BB962C8B-B14F-4D97-AF65-F5344CB8AC3E}">
        <p14:creationId xmlns:p14="http://schemas.microsoft.com/office/powerpoint/2010/main" val="4284259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Reduced Solar Constant Shortwave</a:t>
            </a:r>
            <a:endParaRPr lang="en-US" sz="5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EE256A3-6DBB-4BDC-0443-AD8202BD9D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1468443"/>
            <a:ext cx="5181600" cy="4359264"/>
          </a:xfr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8</a:t>
            </a:fld>
            <a:endParaRPr lang="en-US" dirty="0">
              <a:latin typeface="Arial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11247E4-E750-9D6E-74F7-9EF7292153D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838200" y="1468443"/>
            <a:ext cx="5181600" cy="4359264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3763246-A770-97F8-934C-DF94657612A1}"/>
              </a:ext>
            </a:extLst>
          </p:cNvPr>
          <p:cNvGrpSpPr/>
          <p:nvPr/>
        </p:nvGrpSpPr>
        <p:grpSpPr>
          <a:xfrm>
            <a:off x="2270874" y="1468009"/>
            <a:ext cx="3740511" cy="646331"/>
            <a:chOff x="2924016" y="1468009"/>
            <a:chExt cx="3740511" cy="64633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9F8D79-3BD6-F4E0-2FB1-53EEE3DC61D5}"/>
                </a:ext>
              </a:extLst>
            </p:cNvPr>
            <p:cNvSpPr txBox="1"/>
            <p:nvPr/>
          </p:nvSpPr>
          <p:spPr>
            <a:xfrm>
              <a:off x="2924016" y="1468009"/>
              <a:ext cx="3740511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Observed</a:t>
              </a:r>
            </a:p>
            <a:p>
              <a:pPr indent="515938"/>
              <a:r>
                <a:rPr lang="en-US" dirty="0"/>
                <a:t>Reduced Solar Constant Method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E09527F-3578-8E2E-5478-5B5D0484A0BA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9" y="1663430"/>
              <a:ext cx="32587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64CEB4B-BF48-D19A-118D-93633AE064C9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8" y="1942290"/>
              <a:ext cx="325877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5F9B04-8C23-07E6-60DC-3D741767925A}"/>
              </a:ext>
            </a:extLst>
          </p:cNvPr>
          <p:cNvGrpSpPr/>
          <p:nvPr/>
        </p:nvGrpSpPr>
        <p:grpSpPr>
          <a:xfrm>
            <a:off x="7603241" y="1468008"/>
            <a:ext cx="3740511" cy="646331"/>
            <a:chOff x="2924016" y="1468009"/>
            <a:chExt cx="3740511" cy="64633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ECFCC88-3E3B-3AB7-776C-1B3A91833CD4}"/>
                </a:ext>
              </a:extLst>
            </p:cNvPr>
            <p:cNvSpPr txBox="1"/>
            <p:nvPr/>
          </p:nvSpPr>
          <p:spPr>
            <a:xfrm>
              <a:off x="2924016" y="1468009"/>
              <a:ext cx="3740511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indent="515938"/>
              <a:r>
                <a:rPr lang="en-US" dirty="0"/>
                <a:t>Observed</a:t>
              </a:r>
            </a:p>
            <a:p>
              <a:pPr indent="515938"/>
              <a:r>
                <a:rPr lang="en-US" dirty="0"/>
                <a:t>Reduced Solar Constant Method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D64E42F-9930-628B-F5C9-7ADB629B80B4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9" y="1663430"/>
              <a:ext cx="325877" cy="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6F625F7-2DBC-9D14-83F4-BDE88A340D8D}"/>
                </a:ext>
              </a:extLst>
            </p:cNvPr>
            <p:cNvCxnSpPr>
              <a:cxnSpLocks/>
            </p:cNvCxnSpPr>
            <p:nvPr/>
          </p:nvCxnSpPr>
          <p:spPr>
            <a:xfrm>
              <a:off x="3073938" y="1942290"/>
              <a:ext cx="325877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8819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>
            <a:extLst>
              <a:ext uri="{FF2B5EF4-FFF2-40B4-BE49-F238E27FC236}">
                <a16:creationId xmlns:a16="http://schemas.microsoft.com/office/drawing/2014/main" id="{847124EB-5952-4408-AC0B-9245DD1E07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Stefan-Boltzmann Longwave</a:t>
            </a:r>
            <a:endParaRPr lang="en-US" sz="5400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56FC599A-19D8-651E-D81A-1FBC94E96D89}"/>
              </a:ext>
            </a:extLst>
          </p:cNvPr>
          <p:cNvSpPr txBox="1">
            <a:spLocks/>
          </p:cNvSpPr>
          <p:nvPr/>
        </p:nvSpPr>
        <p:spPr>
          <a:xfrm>
            <a:off x="11248221" y="6456804"/>
            <a:ext cx="806067" cy="323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F154AD7-0710-493D-A949-A9D44045EB0A}" type="slidenum">
              <a:rPr lang="en-US" smtClean="0">
                <a:latin typeface="Arial" charset="0"/>
              </a:rPr>
              <a:pPr algn="ctr"/>
              <a:t>9</a:t>
            </a:fld>
            <a:endParaRPr lang="en-US" dirty="0">
              <a:latin typeface="Arial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22BF6719-E4BA-3600-AD80-43666770D70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Longwave Radiation method is required for Energy Balance Evapotranspiration and Snowmelt methods</a:t>
            </a:r>
          </a:p>
          <a:p>
            <a:r>
              <a:rPr lang="en-US" dirty="0"/>
              <a:t>Comes from TVA (1972) and </a:t>
            </a:r>
            <a:r>
              <a:rPr lang="en-US" dirty="0">
                <a:hlinkClick r:id="rId3"/>
              </a:rPr>
              <a:t>Follum et al. (2015)</a:t>
            </a:r>
            <a:endParaRPr lang="en-US" dirty="0">
              <a:latin typeface="+mj-lt"/>
            </a:endParaRPr>
          </a:p>
          <a:p>
            <a:r>
              <a:rPr lang="en-US" dirty="0"/>
              <a:t>Relates </a:t>
            </a:r>
            <a:r>
              <a:rPr lang="en-US" b="1" dirty="0"/>
              <a:t>air temperature </a:t>
            </a:r>
            <a:r>
              <a:rPr lang="en-US" dirty="0"/>
              <a:t>and </a:t>
            </a:r>
            <a:r>
              <a:rPr lang="en-US" b="1" dirty="0"/>
              <a:t>relative humidity </a:t>
            </a:r>
            <a:r>
              <a:rPr lang="en-US" dirty="0"/>
              <a:t>to longwave radiation assuming black-body radiation</a:t>
            </a:r>
          </a:p>
          <a:p>
            <a:r>
              <a:rPr lang="en-US" dirty="0"/>
              <a:t>Works for both lumped and gridded subbasins</a:t>
            </a:r>
          </a:p>
        </p:txBody>
      </p:sp>
      <p:pic>
        <p:nvPicPr>
          <p:cNvPr id="26" name="Content Placeholder 25">
            <a:extLst>
              <a:ext uri="{FF2B5EF4-FFF2-40B4-BE49-F238E27FC236}">
                <a16:creationId xmlns:a16="http://schemas.microsoft.com/office/drawing/2014/main" id="{7BD828BA-7401-676E-4C21-0595ED3E9B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567762" y="2935224"/>
            <a:ext cx="5077908" cy="12557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38830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10387</TotalTime>
  <Words>1814</Words>
  <Application>Microsoft Office PowerPoint</Application>
  <PresentationFormat>Widescreen</PresentationFormat>
  <Paragraphs>254</Paragraphs>
  <Slides>30</Slides>
  <Notes>26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-apple-system</vt:lpstr>
      <vt:lpstr>Arial</vt:lpstr>
      <vt:lpstr>Calibri</vt:lpstr>
      <vt:lpstr>Calibri Light</vt:lpstr>
      <vt:lpstr>Lato</vt:lpstr>
      <vt:lpstr>Office Theme</vt:lpstr>
      <vt:lpstr>New Meteorologic Methods in v4.11 and v4.12</vt:lpstr>
      <vt:lpstr>Overview</vt:lpstr>
      <vt:lpstr>All Available Meteorologic Methods</vt:lpstr>
      <vt:lpstr>Why Did We Add These New Methods?</vt:lpstr>
      <vt:lpstr>Why Did We Add These New Methods?</vt:lpstr>
      <vt:lpstr>New “Simple” Methods</vt:lpstr>
      <vt:lpstr>Reduced Solar Constant Shortwave</vt:lpstr>
      <vt:lpstr>Reduced Solar Constant Shortwave</vt:lpstr>
      <vt:lpstr>Stefan-Boltzmann Longwave</vt:lpstr>
      <vt:lpstr>Stefan-Boltzmann Longwave</vt:lpstr>
      <vt:lpstr>Barometric Pressure</vt:lpstr>
      <vt:lpstr>Barometric Pressure</vt:lpstr>
      <vt:lpstr>Precipitation Index Humidity</vt:lpstr>
      <vt:lpstr>Precipitation Index Humidity</vt:lpstr>
      <vt:lpstr>Technical Reference Manual</vt:lpstr>
      <vt:lpstr>MetSim Methods</vt:lpstr>
      <vt:lpstr>Why Did We Add These New Methods?</vt:lpstr>
      <vt:lpstr>MetSim Overview</vt:lpstr>
      <vt:lpstr>MetSim Precipitation</vt:lpstr>
      <vt:lpstr>MetSim Precipitation</vt:lpstr>
      <vt:lpstr>MetSim Precipitation</vt:lpstr>
      <vt:lpstr>MetSim Temperature</vt:lpstr>
      <vt:lpstr>MetSim Temperature</vt:lpstr>
      <vt:lpstr>MetSim Methods Demonstration</vt:lpstr>
      <vt:lpstr>What can you do with these new methods?</vt:lpstr>
      <vt:lpstr>What Can You Do With These New Methods?</vt:lpstr>
      <vt:lpstr>What Can You Do With These New Methods?</vt:lpstr>
      <vt:lpstr>Review</vt:lpstr>
      <vt:lpstr>Thank You!</vt:lpstr>
      <vt:lpstr>For more…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Uncertainty in Stage-Discharge Relationships</dc:title>
  <dc:creator>Ackerman, Cameron T CIV USARMY CEIWR-HEC (USA)</dc:creator>
  <cp:lastModifiedBy>Michael</cp:lastModifiedBy>
  <cp:revision>136</cp:revision>
  <dcterms:created xsi:type="dcterms:W3CDTF">2021-01-11T17:14:50Z</dcterms:created>
  <dcterms:modified xsi:type="dcterms:W3CDTF">2024-03-26T17:45:08Z</dcterms:modified>
</cp:coreProperties>
</file>