
<file path=[Content_Types].xml><?xml version="1.0" encoding="utf-8"?>
<Types xmlns="http://schemas.openxmlformats.org/package/2006/content-types">
  <Default Extension="fntdata" ContentType="application/x-fontdata"/>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71"/>
  </p:notesMasterIdLst>
  <p:handoutMasterIdLst>
    <p:handoutMasterId r:id="rId72"/>
  </p:handoutMasterIdLst>
  <p:sldIdLst>
    <p:sldId id="435" r:id="rId4"/>
    <p:sldId id="988" r:id="rId5"/>
    <p:sldId id="959" r:id="rId6"/>
    <p:sldId id="1000" r:id="rId7"/>
    <p:sldId id="1025" r:id="rId8"/>
    <p:sldId id="1012" r:id="rId9"/>
    <p:sldId id="1024" r:id="rId10"/>
    <p:sldId id="1023" r:id="rId11"/>
    <p:sldId id="1026" r:id="rId12"/>
    <p:sldId id="1037" r:id="rId13"/>
    <p:sldId id="924" r:id="rId14"/>
    <p:sldId id="927" r:id="rId15"/>
    <p:sldId id="284" r:id="rId16"/>
    <p:sldId id="283" r:id="rId17"/>
    <p:sldId id="925" r:id="rId18"/>
    <p:sldId id="288" r:id="rId19"/>
    <p:sldId id="303" r:id="rId20"/>
    <p:sldId id="1036" r:id="rId21"/>
    <p:sldId id="1033" r:id="rId22"/>
    <p:sldId id="1034" r:id="rId23"/>
    <p:sldId id="1035" r:id="rId24"/>
    <p:sldId id="474" r:id="rId25"/>
    <p:sldId id="292" r:id="rId26"/>
    <p:sldId id="1006" r:id="rId27"/>
    <p:sldId id="1021" r:id="rId28"/>
    <p:sldId id="1020" r:id="rId29"/>
    <p:sldId id="1022" r:id="rId30"/>
    <p:sldId id="286" r:id="rId31"/>
    <p:sldId id="1055" r:id="rId32"/>
    <p:sldId id="1038" r:id="rId33"/>
    <p:sldId id="308" r:id="rId34"/>
    <p:sldId id="275" r:id="rId35"/>
    <p:sldId id="361" r:id="rId36"/>
    <p:sldId id="310" r:id="rId37"/>
    <p:sldId id="311" r:id="rId38"/>
    <p:sldId id="354" r:id="rId39"/>
    <p:sldId id="306" r:id="rId40"/>
    <p:sldId id="344" r:id="rId41"/>
    <p:sldId id="343" r:id="rId42"/>
    <p:sldId id="312" r:id="rId43"/>
    <p:sldId id="317" r:id="rId44"/>
    <p:sldId id="313" r:id="rId45"/>
    <p:sldId id="314" r:id="rId46"/>
    <p:sldId id="315" r:id="rId47"/>
    <p:sldId id="309" r:id="rId48"/>
    <p:sldId id="362" r:id="rId49"/>
    <p:sldId id="280" r:id="rId50"/>
    <p:sldId id="318" r:id="rId51"/>
    <p:sldId id="363" r:id="rId52"/>
    <p:sldId id="321" r:id="rId53"/>
    <p:sldId id="334" r:id="rId54"/>
    <p:sldId id="348" r:id="rId55"/>
    <p:sldId id="352" r:id="rId56"/>
    <p:sldId id="338" r:id="rId57"/>
    <p:sldId id="355" r:id="rId58"/>
    <p:sldId id="1032" r:id="rId59"/>
    <p:sldId id="1048" r:id="rId60"/>
    <p:sldId id="1049" r:id="rId61"/>
    <p:sldId id="1050" r:id="rId62"/>
    <p:sldId id="1054" r:id="rId63"/>
    <p:sldId id="1029" r:id="rId64"/>
    <p:sldId id="461" r:id="rId65"/>
    <p:sldId id="459" r:id="rId66"/>
    <p:sldId id="1052" r:id="rId67"/>
    <p:sldId id="1053" r:id="rId68"/>
    <p:sldId id="1011" r:id="rId69"/>
    <p:sldId id="1056" r:id="rId70"/>
  </p:sldIdLst>
  <p:sldSz cx="9144000" cy="6858000" type="screen4x3"/>
  <p:notesSz cx="7010400" cy="9296400"/>
  <p:embeddedFontLst>
    <p:embeddedFont>
      <p:font typeface="Calibri" panose="020F0502020204030204" pitchFamily="34" charset="0"/>
      <p:regular r:id="rId73"/>
      <p:bold r:id="rId74"/>
      <p:italic r:id="rId75"/>
      <p:boldItalic r:id="rId76"/>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0C94"/>
    <a:srgbClr val="000099"/>
    <a:srgbClr val="0066FF"/>
    <a:srgbClr val="FF6600"/>
    <a:srgbClr val="336699"/>
    <a:srgbClr val="00B050"/>
    <a:srgbClr val="FF5050"/>
    <a:srgbClr val="00B0F0"/>
    <a:srgbClr val="007A37"/>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96" autoAdjust="0"/>
    <p:restoredTop sz="81092" autoAdjust="0"/>
  </p:normalViewPr>
  <p:slideViewPr>
    <p:cSldViewPr snapToGrid="0">
      <p:cViewPr varScale="1">
        <p:scale>
          <a:sx n="89" d="100"/>
          <a:sy n="89" d="100"/>
        </p:scale>
        <p:origin x="738" y="7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194"/>
    </p:cViewPr>
  </p:sorterViewPr>
  <p:notesViewPr>
    <p:cSldViewPr snapToGrid="0">
      <p:cViewPr varScale="1">
        <p:scale>
          <a:sx n="93" d="100"/>
          <a:sy n="93" d="100"/>
        </p:scale>
        <p:origin x="357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font" Target="fonts/font2.fntdata"/><Relationship Id="rId79" Type="http://schemas.openxmlformats.org/officeDocument/2006/relationships/viewProps" Target="viewProp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handoutMaster" Target="handoutMasters/handoutMaster1.xml"/><Relationship Id="rId80"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font" Target="fonts/font1.fntdata"/><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font" Target="fonts/font4.fntdata"/><Relationship Id="rId7" Type="http://schemas.openxmlformats.org/officeDocument/2006/relationships/slide" Target="slides/slide4.xml"/><Relationship Id="rId71" Type="http://schemas.openxmlformats.org/officeDocument/2006/relationships/notesMaster" Target="notesMasters/notesMaster1.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3/6/2022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10</a:t>
            </a:fld>
            <a:endParaRPr lang="en-US" altLang="en-US"/>
          </a:p>
        </p:txBody>
      </p:sp>
    </p:spTree>
    <p:extLst>
      <p:ext uri="{BB962C8B-B14F-4D97-AF65-F5344CB8AC3E}">
        <p14:creationId xmlns:p14="http://schemas.microsoft.com/office/powerpoint/2010/main" val="3500916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600" dirty="0"/>
          </a:p>
          <a:p>
            <a:endParaRPr lang="en-US" dirty="0"/>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11</a:t>
            </a:fld>
            <a:endParaRPr lang="en-US" altLang="en-US"/>
          </a:p>
        </p:txBody>
      </p:sp>
    </p:spTree>
    <p:extLst>
      <p:ext uri="{BB962C8B-B14F-4D97-AF65-F5344CB8AC3E}">
        <p14:creationId xmlns:p14="http://schemas.microsoft.com/office/powerpoint/2010/main" val="355787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12</a:t>
            </a:fld>
            <a:endParaRPr lang="en-US"/>
          </a:p>
        </p:txBody>
      </p:sp>
    </p:spTree>
    <p:extLst>
      <p:ext uri="{BB962C8B-B14F-4D97-AF65-F5344CB8AC3E}">
        <p14:creationId xmlns:p14="http://schemas.microsoft.com/office/powerpoint/2010/main" val="3135505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eaLnBrk="1" hangingPunct="1"/>
            <a:endParaRPr lang="en-US" sz="2000" dirty="0"/>
          </a:p>
        </p:txBody>
      </p:sp>
      <p:sp>
        <p:nvSpPr>
          <p:cNvPr id="4" name="Slide Number Placeholder 3"/>
          <p:cNvSpPr>
            <a:spLocks noGrp="1"/>
          </p:cNvSpPr>
          <p:nvPr>
            <p:ph type="sldNum" sz="quarter" idx="5"/>
          </p:nvPr>
        </p:nvSpPr>
        <p:spPr/>
        <p:txBody>
          <a:bodyPr/>
          <a:lstStyle/>
          <a:p>
            <a:fld id="{1890B3B7-E6AD-4005-8BF1-9A5B74D68BFB}" type="slidenum">
              <a:rPr lang="en-US" smtClean="0"/>
              <a:t>13</a:t>
            </a:fld>
            <a:endParaRPr lang="en-US"/>
          </a:p>
        </p:txBody>
      </p:sp>
    </p:spTree>
    <p:extLst>
      <p:ext uri="{BB962C8B-B14F-4D97-AF65-F5344CB8AC3E}">
        <p14:creationId xmlns:p14="http://schemas.microsoft.com/office/powerpoint/2010/main" val="3396510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eaLnBrk="1" hangingPunct="1"/>
            <a:endParaRPr lang="en-US" sz="1600" dirty="0"/>
          </a:p>
          <a:p>
            <a:pPr eaLnBrk="1" hangingPunct="1"/>
            <a:endParaRPr lang="en-US" sz="20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14</a:t>
            </a:fld>
            <a:endParaRPr lang="en-US"/>
          </a:p>
        </p:txBody>
      </p:sp>
    </p:spTree>
    <p:extLst>
      <p:ext uri="{BB962C8B-B14F-4D97-AF65-F5344CB8AC3E}">
        <p14:creationId xmlns:p14="http://schemas.microsoft.com/office/powerpoint/2010/main" val="18322256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15</a:t>
            </a:fld>
            <a:endParaRPr lang="en-US"/>
          </a:p>
        </p:txBody>
      </p:sp>
    </p:spTree>
    <p:extLst>
      <p:ext uri="{BB962C8B-B14F-4D97-AF65-F5344CB8AC3E}">
        <p14:creationId xmlns:p14="http://schemas.microsoft.com/office/powerpoint/2010/main" val="39919070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16</a:t>
            </a:fld>
            <a:endParaRPr lang="en-US"/>
          </a:p>
        </p:txBody>
      </p:sp>
    </p:spTree>
    <p:extLst>
      <p:ext uri="{BB962C8B-B14F-4D97-AF65-F5344CB8AC3E}">
        <p14:creationId xmlns:p14="http://schemas.microsoft.com/office/powerpoint/2010/main" val="1576465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17</a:t>
            </a:fld>
            <a:endParaRPr lang="en-US"/>
          </a:p>
        </p:txBody>
      </p:sp>
    </p:spTree>
    <p:extLst>
      <p:ext uri="{BB962C8B-B14F-4D97-AF65-F5344CB8AC3E}">
        <p14:creationId xmlns:p14="http://schemas.microsoft.com/office/powerpoint/2010/main" val="34629666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18</a:t>
            </a:fld>
            <a:endParaRPr lang="en-US"/>
          </a:p>
        </p:txBody>
      </p:sp>
    </p:spTree>
    <p:extLst>
      <p:ext uri="{BB962C8B-B14F-4D97-AF65-F5344CB8AC3E}">
        <p14:creationId xmlns:p14="http://schemas.microsoft.com/office/powerpoint/2010/main" val="3269591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19</a:t>
            </a:fld>
            <a:endParaRPr lang="en-US"/>
          </a:p>
        </p:txBody>
      </p:sp>
    </p:spTree>
    <p:extLst>
      <p:ext uri="{BB962C8B-B14F-4D97-AF65-F5344CB8AC3E}">
        <p14:creationId xmlns:p14="http://schemas.microsoft.com/office/powerpoint/2010/main" val="553788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a:t>
            </a:fld>
            <a:endParaRPr lang="en-US" altLang="en-US"/>
          </a:p>
        </p:txBody>
      </p:sp>
    </p:spTree>
    <p:extLst>
      <p:ext uri="{BB962C8B-B14F-4D97-AF65-F5344CB8AC3E}">
        <p14:creationId xmlns:p14="http://schemas.microsoft.com/office/powerpoint/2010/main" val="33001659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20</a:t>
            </a:fld>
            <a:endParaRPr lang="en-US"/>
          </a:p>
        </p:txBody>
      </p:sp>
    </p:spTree>
    <p:extLst>
      <p:ext uri="{BB962C8B-B14F-4D97-AF65-F5344CB8AC3E}">
        <p14:creationId xmlns:p14="http://schemas.microsoft.com/office/powerpoint/2010/main" val="24995169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21</a:t>
            </a:fld>
            <a:endParaRPr lang="en-US"/>
          </a:p>
        </p:txBody>
      </p:sp>
    </p:spTree>
    <p:extLst>
      <p:ext uri="{BB962C8B-B14F-4D97-AF65-F5344CB8AC3E}">
        <p14:creationId xmlns:p14="http://schemas.microsoft.com/office/powerpoint/2010/main" val="2231147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pP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22</a:t>
            </a:fld>
            <a:endParaRPr lang="en-US"/>
          </a:p>
        </p:txBody>
      </p:sp>
    </p:spTree>
    <p:extLst>
      <p:ext uri="{BB962C8B-B14F-4D97-AF65-F5344CB8AC3E}">
        <p14:creationId xmlns:p14="http://schemas.microsoft.com/office/powerpoint/2010/main" val="2360531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23</a:t>
            </a:fld>
            <a:endParaRPr lang="en-US"/>
          </a:p>
        </p:txBody>
      </p:sp>
    </p:spTree>
    <p:extLst>
      <p:ext uri="{BB962C8B-B14F-4D97-AF65-F5344CB8AC3E}">
        <p14:creationId xmlns:p14="http://schemas.microsoft.com/office/powerpoint/2010/main" val="2016013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7577311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34652059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38892494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114468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28</a:t>
            </a:fld>
            <a:endParaRPr lang="en-US"/>
          </a:p>
        </p:txBody>
      </p:sp>
    </p:spTree>
    <p:extLst>
      <p:ext uri="{BB962C8B-B14F-4D97-AF65-F5344CB8AC3E}">
        <p14:creationId xmlns:p14="http://schemas.microsoft.com/office/powerpoint/2010/main" val="1252234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29</a:t>
            </a:fld>
            <a:endParaRPr lang="en-US" altLang="en-US"/>
          </a:p>
        </p:txBody>
      </p:sp>
    </p:spTree>
    <p:extLst>
      <p:ext uri="{BB962C8B-B14F-4D97-AF65-F5344CB8AC3E}">
        <p14:creationId xmlns:p14="http://schemas.microsoft.com/office/powerpoint/2010/main" val="813070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5571275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30</a:t>
            </a:fld>
            <a:endParaRPr lang="en-US" altLang="en-US"/>
          </a:p>
        </p:txBody>
      </p:sp>
    </p:spTree>
    <p:extLst>
      <p:ext uri="{BB962C8B-B14F-4D97-AF65-F5344CB8AC3E}">
        <p14:creationId xmlns:p14="http://schemas.microsoft.com/office/powerpoint/2010/main" val="39516041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p>
            <a:fld id="{CBB70995-6FF7-4399-8B5C-B2D09D3252EB}" type="slidenum">
              <a:rPr lang="en-US" smtClean="0"/>
              <a:pPr/>
              <a:t>31</a:t>
            </a:fld>
            <a:endParaRPr lang="en-US"/>
          </a:p>
        </p:txBody>
      </p:sp>
      <p:sp>
        <p:nvSpPr>
          <p:cNvPr id="522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278497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Notes Placeholder 2"/>
          <p:cNvSpPr>
            <a:spLocks noGrp="1"/>
          </p:cNvSpPr>
          <p:nvPr>
            <p:ph type="body" idx="1"/>
          </p:nvPr>
        </p:nvSpPr>
        <p:spPr/>
        <p:txBody>
          <a:bodyPr>
            <a:normAutofit/>
          </a:bodyPr>
          <a:lstStyle/>
          <a:p>
            <a:endParaRPr lang="en-US" dirty="0"/>
          </a:p>
        </p:txBody>
      </p:sp>
      <p:sp>
        <p:nvSpPr>
          <p:cNvPr id="66564" name="Slide Number Placeholder 3"/>
          <p:cNvSpPr>
            <a:spLocks noGrp="1"/>
          </p:cNvSpPr>
          <p:nvPr>
            <p:ph type="sldNum" sz="quarter" idx="5"/>
          </p:nvPr>
        </p:nvSpPr>
        <p:spPr/>
        <p:txBody>
          <a:bodyPr/>
          <a:lstStyle/>
          <a:p>
            <a:fld id="{0E2E7DF3-ED33-4845-B761-DE9C08FD5D19}" type="slidenum">
              <a:rPr lang="en-US" smtClean="0"/>
              <a:pPr/>
              <a:t>32</a:t>
            </a:fld>
            <a:endParaRPr lang="en-US"/>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3574755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Notes Placeholder 2"/>
          <p:cNvSpPr>
            <a:spLocks noGrp="1"/>
          </p:cNvSpPr>
          <p:nvPr>
            <p:ph type="body" idx="1"/>
          </p:nvPr>
        </p:nvSpPr>
        <p:spPr/>
        <p:txBody>
          <a:bodyPr>
            <a:normAutofit/>
          </a:bodyPr>
          <a:lstStyle/>
          <a:p>
            <a:endParaRPr lang="en-US" dirty="0"/>
          </a:p>
        </p:txBody>
      </p:sp>
      <p:sp>
        <p:nvSpPr>
          <p:cNvPr id="66564" name="Slide Number Placeholder 3"/>
          <p:cNvSpPr>
            <a:spLocks noGrp="1"/>
          </p:cNvSpPr>
          <p:nvPr>
            <p:ph type="sldNum" sz="quarter" idx="5"/>
          </p:nvPr>
        </p:nvSpPr>
        <p:spPr/>
        <p:txBody>
          <a:bodyPr/>
          <a:lstStyle/>
          <a:p>
            <a:fld id="{0E2E7DF3-ED33-4845-B761-DE9C08FD5D19}" type="slidenum">
              <a:rPr lang="en-US" smtClean="0"/>
              <a:pPr/>
              <a:t>33</a:t>
            </a:fld>
            <a:endParaRPr lang="en-US"/>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782789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34</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122842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35</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2179379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36</a:t>
            </a:fld>
            <a:endParaRPr lang="en-US"/>
          </a:p>
        </p:txBody>
      </p:sp>
      <p:sp>
        <p:nvSpPr>
          <p:cNvPr id="6144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093001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37</a:t>
            </a:fld>
            <a:endParaRPr lang="en-US"/>
          </a:p>
        </p:txBody>
      </p:sp>
      <p:sp>
        <p:nvSpPr>
          <p:cNvPr id="6144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671257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38</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490633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39</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014208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5892425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40</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591671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41</a:t>
            </a:fld>
            <a:endParaRPr lang="en-US"/>
          </a:p>
        </p:txBody>
      </p:sp>
      <p:sp>
        <p:nvSpPr>
          <p:cNvPr id="69636" name="Rectangle 3"/>
          <p:cNvSpPr>
            <a:spLocks noGrp="1" noChangeArrowheads="1"/>
          </p:cNvSpPr>
          <p:nvPr>
            <p:ph type="body" idx="1"/>
          </p:nvPr>
        </p:nvSpPr>
        <p:spPr/>
        <p:txBody>
          <a:bodyPr>
            <a:normAutofit/>
          </a:bodyPr>
          <a:lstStyle/>
          <a:p>
            <a:r>
              <a:rPr lang="en-US" dirty="0"/>
              <a:t>After</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209805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42</a:t>
            </a:fld>
            <a:endParaRPr lang="en-US"/>
          </a:p>
        </p:txBody>
      </p:sp>
      <p:sp>
        <p:nvSpPr>
          <p:cNvPr id="69636" name="Rectangle 3"/>
          <p:cNvSpPr>
            <a:spLocks noGrp="1" noChangeArrowheads="1"/>
          </p:cNvSpPr>
          <p:nvPr>
            <p:ph type="body" idx="1"/>
          </p:nvPr>
        </p:nvSpPr>
        <p:spPr/>
        <p:txBody>
          <a:bodyPr>
            <a:normAutofit/>
          </a:bodyPr>
          <a:lstStyle/>
          <a:p>
            <a:r>
              <a:rPr lang="en-US" dirty="0"/>
              <a:t>After</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929990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43</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07725994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44</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9729526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45</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565810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46</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996449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47</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376293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48</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7246056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49</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734099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24964510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50</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77242788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51</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747019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52</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7470193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53</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197777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54</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4901590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55</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25802465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287819530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229912817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51076372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1456404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59449436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88978306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321217509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222582805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65</a:t>
            </a:fld>
            <a:endParaRPr lang="en-US">
              <a:solidFill>
                <a:prstClr val="black"/>
              </a:solidFill>
            </a:endParaRPr>
          </a:p>
        </p:txBody>
      </p:sp>
    </p:spTree>
    <p:extLst>
      <p:ext uri="{BB962C8B-B14F-4D97-AF65-F5344CB8AC3E}">
        <p14:creationId xmlns:p14="http://schemas.microsoft.com/office/powerpoint/2010/main" val="106066460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66</a:t>
            </a:fld>
            <a:endParaRPr lang="en-US" altLang="en-US"/>
          </a:p>
        </p:txBody>
      </p:sp>
    </p:spTree>
    <p:extLst>
      <p:ext uri="{BB962C8B-B14F-4D97-AF65-F5344CB8AC3E}">
        <p14:creationId xmlns:p14="http://schemas.microsoft.com/office/powerpoint/2010/main" val="3168297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972280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639981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865372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baseline="0">
                <a:solidFill>
                  <a:schemeClr val="tx1"/>
                </a:solidFill>
              </a:defRPr>
            </a:lvl1pPr>
          </a:lstStyle>
          <a:p>
            <a:fld id="{9A257827-C34C-4251-B995-96C9C233CCC8}" type="slidenum">
              <a:rPr lang="en-US" smtClean="0"/>
              <a:pPr/>
              <a:t>‹#›</a:t>
            </a:fld>
            <a:endParaRPr lang="en-US" dirty="0"/>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lvl1pPr algn="l">
              <a:defRPr sz="2800" b="1"/>
            </a:lvl1p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2FAA1D-E6A5-497E-869D-21A075CF69C3}" type="slidenum">
              <a:rPr lang="en-US" altLang="en-US"/>
              <a:pPr>
                <a:defRPr/>
              </a:pPr>
              <a:t>‹#›</a:t>
            </a:fld>
            <a:endParaRPr lang="en-US" altLang="en-US"/>
          </a:p>
        </p:txBody>
      </p:sp>
    </p:spTree>
    <p:extLst>
      <p:ext uri="{BB962C8B-B14F-4D97-AF65-F5344CB8AC3E}">
        <p14:creationId xmlns:p14="http://schemas.microsoft.com/office/powerpoint/2010/main" val="39590635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0591369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06FA82FB-7C14-46DB-9746-128BC0F449F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917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image" Target="../media/image5.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1.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image" Target="../media/image6.png"/><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theme" Target="../theme/theme3.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8"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9"/>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30"/>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 id="2147483750" r:id="rId25"/>
    <p:sldLayoutId id="2147483751" r:id="rId26"/>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9.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38.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8.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39.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38.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39.xml"/><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4.gif"/><Relationship Id="rId7"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46.xml"/><Relationship Id="rId6" Type="http://schemas.openxmlformats.org/officeDocument/2006/relationships/image" Target="../media/image37.gif"/><Relationship Id="rId5" Type="http://schemas.openxmlformats.org/officeDocument/2006/relationships/image" Target="../media/image36.gif"/><Relationship Id="rId4" Type="http://schemas.openxmlformats.org/officeDocument/2006/relationships/image" Target="../media/image35.gif"/></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38.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3.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38.xml"/><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hyperlink" Target="https://www.hec.usace.army.mil/software/hec-hms/downloads.aspx" TargetMode="External"/><Relationship Id="rId2" Type="http://schemas.openxmlformats.org/officeDocument/2006/relationships/notesSlide" Target="../notesSlides/notesSlide3.xml"/><Relationship Id="rId1" Type="http://schemas.openxmlformats.org/officeDocument/2006/relationships/slideLayout" Target="../slideLayouts/slideLayout38.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1.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38.xml"/><Relationship Id="rId5" Type="http://schemas.openxmlformats.org/officeDocument/2006/relationships/image" Target="../media/image52.png"/><Relationship Id="rId4" Type="http://schemas.openxmlformats.org/officeDocument/2006/relationships/image" Target="../media/image51.png"/></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5.xml"/><Relationship Id="rId1" Type="http://schemas.openxmlformats.org/officeDocument/2006/relationships/slideLayout" Target="../slideLayouts/slideLayout38.xml"/><Relationship Id="rId4"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6.xml"/><Relationship Id="rId1" Type="http://schemas.openxmlformats.org/officeDocument/2006/relationships/slideLayout" Target="../slideLayouts/slideLayout38.xml"/><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7.xml"/><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9.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hyperlink" Target="https://www.hec.usace.army.mil/software/hec-hms/documentation.aspx" TargetMode="External"/><Relationship Id="rId2" Type="http://schemas.openxmlformats.org/officeDocument/2006/relationships/notesSlide" Target="../notesSlides/notesSlide4.xml"/><Relationship Id="rId1" Type="http://schemas.openxmlformats.org/officeDocument/2006/relationships/slideLayout" Target="../slideLayouts/slideLayout38.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0.xml"/><Relationship Id="rId1" Type="http://schemas.openxmlformats.org/officeDocument/2006/relationships/slideLayout" Target="../slideLayouts/slideLayout38.xml"/><Relationship Id="rId4" Type="http://schemas.openxmlformats.org/officeDocument/2006/relationships/image" Target="../media/image49.png"/></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1.xml"/><Relationship Id="rId1" Type="http://schemas.openxmlformats.org/officeDocument/2006/relationships/slideLayout" Target="../slideLayouts/slideLayout38.xml"/><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2.xml"/><Relationship Id="rId1" Type="http://schemas.openxmlformats.org/officeDocument/2006/relationships/slideLayout" Target="../slideLayouts/slideLayout38.xml"/><Relationship Id="rId4" Type="http://schemas.openxmlformats.org/officeDocument/2006/relationships/image" Target="../media/image61.png"/></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3.xml"/><Relationship Id="rId1" Type="http://schemas.openxmlformats.org/officeDocument/2006/relationships/slideLayout" Target="../slideLayouts/slideLayout38.xml"/><Relationship Id="rId4" Type="http://schemas.openxmlformats.org/officeDocument/2006/relationships/image" Target="../media/image63.png"/></Relationships>
</file>

<file path=ppt/slides/_rels/slide4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4.xml"/><Relationship Id="rId1" Type="http://schemas.openxmlformats.org/officeDocument/2006/relationships/slideLayout" Target="../slideLayouts/slideLayout38.xml"/><Relationship Id="rId4" Type="http://schemas.openxmlformats.org/officeDocument/2006/relationships/image" Target="../media/image65.png"/></Relationships>
</file>

<file path=ppt/slides/_rels/slide4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5.xml"/><Relationship Id="rId1" Type="http://schemas.openxmlformats.org/officeDocument/2006/relationships/slideLayout" Target="../slideLayouts/slideLayout38.xml"/><Relationship Id="rId4" Type="http://schemas.openxmlformats.org/officeDocument/2006/relationships/image" Target="../media/image67.png"/></Relationships>
</file>

<file path=ppt/slides/_rels/slide4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6.xml"/><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7.xml"/><Relationship Id="rId1" Type="http://schemas.openxmlformats.org/officeDocument/2006/relationships/slideLayout" Target="../slideLayouts/slideLayout38.xml"/><Relationship Id="rId4" Type="http://schemas.openxmlformats.org/officeDocument/2006/relationships/image" Target="../media/image70.png"/></Relationships>
</file>

<file path=ppt/slides/_rels/slide4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8.xml"/><Relationship Id="rId1" Type="http://schemas.openxmlformats.org/officeDocument/2006/relationships/slideLayout" Target="../slideLayouts/slideLayout38.xml"/></Relationships>
</file>

<file path=ppt/slides/_rels/slide4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9.xml"/><Relationship Id="rId1" Type="http://schemas.openxmlformats.org/officeDocument/2006/relationships/slideLayout" Target="../slideLayouts/slideLayout38.xml"/><Relationship Id="rId4" Type="http://schemas.openxmlformats.org/officeDocument/2006/relationships/image" Target="../media/image73.png"/></Relationships>
</file>

<file path=ppt/slides/_rels/slide5.xml.rels><?xml version="1.0" encoding="UTF-8" standalone="yes"?>
<Relationships xmlns="http://schemas.openxmlformats.org/package/2006/relationships"><Relationship Id="rId3" Type="http://schemas.openxmlformats.org/officeDocument/2006/relationships/hyperlink" Target="https://discourse.hecdev.net/" TargetMode="External"/><Relationship Id="rId2" Type="http://schemas.openxmlformats.org/officeDocument/2006/relationships/notesSlide" Target="../notesSlides/notesSlide5.xml"/><Relationship Id="rId1" Type="http://schemas.openxmlformats.org/officeDocument/2006/relationships/slideLayout" Target="../slideLayouts/slideLayout38.xml"/><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0.xml"/><Relationship Id="rId1" Type="http://schemas.openxmlformats.org/officeDocument/2006/relationships/slideLayout" Target="../slideLayouts/slideLayout38.xml"/></Relationships>
</file>

<file path=ppt/slides/_rels/slide5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1.xml"/><Relationship Id="rId1" Type="http://schemas.openxmlformats.org/officeDocument/2006/relationships/slideLayout" Target="../slideLayouts/slideLayout38.xml"/></Relationships>
</file>

<file path=ppt/slides/_rels/slide5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2.xml"/><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3.xml"/><Relationship Id="rId1" Type="http://schemas.openxmlformats.org/officeDocument/2006/relationships/slideLayout" Target="../slideLayouts/slideLayout38.xml"/><Relationship Id="rId4" Type="http://schemas.openxmlformats.org/officeDocument/2006/relationships/image" Target="../media/image78.png"/></Relationships>
</file>

<file path=ppt/slides/_rels/slide5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4.xml"/><Relationship Id="rId1" Type="http://schemas.openxmlformats.org/officeDocument/2006/relationships/slideLayout" Target="../slideLayouts/slideLayout38.xml"/></Relationships>
</file>

<file path=ppt/slides/_rels/slide5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5.xml"/><Relationship Id="rId1" Type="http://schemas.openxmlformats.org/officeDocument/2006/relationships/slideLayout" Target="../slideLayouts/slideLayout38.xml"/><Relationship Id="rId5" Type="http://schemas.openxmlformats.org/officeDocument/2006/relationships/image" Target="../media/image81.png"/><Relationship Id="rId4" Type="http://schemas.openxmlformats.org/officeDocument/2006/relationships/image" Target="../media/image80.png"/></Relationships>
</file>

<file path=ppt/slides/_rels/slide5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6.xml"/><Relationship Id="rId1" Type="http://schemas.openxmlformats.org/officeDocument/2006/relationships/slideLayout" Target="../slideLayouts/slideLayout38.xml"/></Relationships>
</file>

<file path=ppt/slides/_rels/slide5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7.xml"/><Relationship Id="rId1" Type="http://schemas.openxmlformats.org/officeDocument/2006/relationships/slideLayout" Target="../slideLayouts/slideLayout38.xml"/><Relationship Id="rId4" Type="http://schemas.openxmlformats.org/officeDocument/2006/relationships/image" Target="../media/image84.png"/></Relationships>
</file>

<file path=ppt/slides/_rels/slide5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58.xml"/><Relationship Id="rId1" Type="http://schemas.openxmlformats.org/officeDocument/2006/relationships/slideLayout" Target="../slideLayouts/slideLayout38.xml"/></Relationships>
</file>

<file path=ppt/slides/_rels/slide5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59.xml"/><Relationship Id="rId1" Type="http://schemas.openxmlformats.org/officeDocument/2006/relationships/slideLayout" Target="../slideLayouts/slideLayout38.xml"/><Relationship Id="rId5" Type="http://schemas.openxmlformats.org/officeDocument/2006/relationships/image" Target="../media/image88.png"/><Relationship Id="rId4" Type="http://schemas.openxmlformats.org/officeDocument/2006/relationships/image" Target="../media/image87.png"/></Relationships>
</file>

<file path=ppt/slides/_rels/slide6.xml.rels><?xml version="1.0" encoding="UTF-8" standalone="yes"?>
<Relationships xmlns="http://schemas.openxmlformats.org/package/2006/relationships"><Relationship Id="rId3" Type="http://schemas.openxmlformats.org/officeDocument/2006/relationships/hyperlink" Target="https://www.hec.usace.army.mil/confluence/hmsdocs/hmsguides" TargetMode="External"/><Relationship Id="rId2" Type="http://schemas.openxmlformats.org/officeDocument/2006/relationships/notesSlide" Target="../notesSlides/notesSlide6.xml"/><Relationship Id="rId1" Type="http://schemas.openxmlformats.org/officeDocument/2006/relationships/slideLayout" Target="../slideLayouts/slideLayout38.xml"/><Relationship Id="rId4" Type="http://schemas.openxmlformats.org/officeDocument/2006/relationships/image" Target="../media/image11.png"/></Relationships>
</file>

<file path=ppt/slides/_rels/slide6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0.xml"/><Relationship Id="rId1" Type="http://schemas.openxmlformats.org/officeDocument/2006/relationships/slideLayout" Target="../slideLayouts/slideLayout38.xml"/><Relationship Id="rId5" Type="http://schemas.openxmlformats.org/officeDocument/2006/relationships/image" Target="../media/image91.png"/><Relationship Id="rId4" Type="http://schemas.openxmlformats.org/officeDocument/2006/relationships/image" Target="../media/image90.png"/></Relationships>
</file>

<file path=ppt/slides/_rels/slide61.xml.rels><?xml version="1.0" encoding="UTF-8" standalone="yes"?>
<Relationships xmlns="http://schemas.openxmlformats.org/package/2006/relationships"><Relationship Id="rId3" Type="http://schemas.openxmlformats.org/officeDocument/2006/relationships/hyperlink" Target="https://youtu.be/0Ob-ratmMYo" TargetMode="External"/><Relationship Id="rId2" Type="http://schemas.openxmlformats.org/officeDocument/2006/relationships/notesSlide" Target="../notesSlides/notesSlide61.xml"/><Relationship Id="rId1" Type="http://schemas.openxmlformats.org/officeDocument/2006/relationships/slideLayout" Target="../slideLayouts/slideLayout38.xml"/><Relationship Id="rId5" Type="http://schemas.openxmlformats.org/officeDocument/2006/relationships/image" Target="../media/image93.png"/><Relationship Id="rId4" Type="http://schemas.openxmlformats.org/officeDocument/2006/relationships/image" Target="../media/image92.png"/></Relationships>
</file>

<file path=ppt/slides/_rels/slide6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38.xml"/></Relationships>
</file>

<file path=ppt/slides/_rels/slide63.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38.xml"/></Relationships>
</file>

<file path=ppt/slides/_rels/slide6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62.xml"/><Relationship Id="rId1" Type="http://schemas.openxmlformats.org/officeDocument/2006/relationships/slideLayout" Target="../slideLayouts/slideLayout38.xml"/><Relationship Id="rId4" Type="http://schemas.openxmlformats.org/officeDocument/2006/relationships/image" Target="../media/image98.png"/></Relationships>
</file>

<file path=ppt/slides/_rels/slide65.xml.rels><?xml version="1.0" encoding="UTF-8" standalone="yes"?>
<Relationships xmlns="http://schemas.openxmlformats.org/package/2006/relationships"><Relationship Id="rId3" Type="http://schemas.openxmlformats.org/officeDocument/2006/relationships/hyperlink" Target="https://www.hec.usace.army.mil/confluence/hmsdocs/hmsguides/creating-a-georeferenced-model-using-hec-hms-gis-tools" TargetMode="External"/><Relationship Id="rId7" Type="http://schemas.openxmlformats.org/officeDocument/2006/relationships/hyperlink" Target="https://www.hec.usace.army.mil/confluence/hmsdocs/hmsguides/developing-probable-maximum-precipitation-pmp-estimates" TargetMode="External"/><Relationship Id="rId2" Type="http://schemas.openxmlformats.org/officeDocument/2006/relationships/notesSlide" Target="../notesSlides/notesSlide63.xml"/><Relationship Id="rId1" Type="http://schemas.openxmlformats.org/officeDocument/2006/relationships/slideLayout" Target="../slideLayouts/slideLayout38.xml"/><Relationship Id="rId6" Type="http://schemas.openxmlformats.org/officeDocument/2006/relationships/hyperlink" Target="https://www.hec.usace.army.mil/confluence/hmsdocs/hmsguides/working-with-hypothetical-precipitation-methods-in-a-meteorologic-model" TargetMode="External"/><Relationship Id="rId5" Type="http://schemas.openxmlformats.org/officeDocument/2006/relationships/hyperlink" Target="https://www.hec.usace.army.mil/confluence/hmsdocs/hmsguides/applying-hec-hms-gis-parameter-estimation-tools" TargetMode="External"/><Relationship Id="rId4" Type="http://schemas.openxmlformats.org/officeDocument/2006/relationships/hyperlink" Target="https://www.hec.usace.army.mil/confluence/hmsdocs/hmsguides/gis-tutorials-and-guides" TargetMode="Externa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5.xml"/></Relationships>
</file>

<file path=ppt/slides/_rels/slide67.xml.rels><?xml version="1.0" encoding="UTF-8" standalone="yes"?>
<Relationships xmlns="http://schemas.openxmlformats.org/package/2006/relationships"><Relationship Id="rId3" Type="http://schemas.openxmlformats.org/officeDocument/2006/relationships/hyperlink" Target="https://www.hec.usace.army.mil/confluence/hmsdocs" TargetMode="External"/><Relationship Id="rId2" Type="http://schemas.openxmlformats.org/officeDocument/2006/relationships/image" Target="../media/image99.png"/><Relationship Id="rId1" Type="http://schemas.openxmlformats.org/officeDocument/2006/relationships/slideLayout" Target="../slideLayouts/slideLayout38.xml"/><Relationship Id="rId4" Type="http://schemas.openxmlformats.org/officeDocument/2006/relationships/hyperlink" Target="mailto:hec.hms@usace.army.mi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hec.usace.army.mil/confluence/hmsdocs/hmstr/hydrologic-modeling-with-hec-hms-march-2021-42175930.html" TargetMode="External"/><Relationship Id="rId2" Type="http://schemas.openxmlformats.org/officeDocument/2006/relationships/notesSlide" Target="../notesSlides/notesSlide7.xml"/><Relationship Id="rId1" Type="http://schemas.openxmlformats.org/officeDocument/2006/relationships/slideLayout" Target="../slideLayouts/slideLayout38.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hyperlink" Target="https://www.hec.usace.army.mil/confluence/hmsdocs/hmstr/hec-hms-usace-hh-c-cop-webinar-series-51479129.html" TargetMode="External"/><Relationship Id="rId2" Type="http://schemas.openxmlformats.org/officeDocument/2006/relationships/notesSlide" Target="../notesSlides/notesSlide9.xml"/><Relationship Id="rId1" Type="http://schemas.openxmlformats.org/officeDocument/2006/relationships/slideLayout" Target="../slideLayouts/slideLayout38.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sp>
        <p:nvSpPr>
          <p:cNvPr id="9" name="Text Placeholder 2"/>
          <p:cNvSpPr txBox="1">
            <a:spLocks/>
          </p:cNvSpPr>
          <p:nvPr/>
        </p:nvSpPr>
        <p:spPr>
          <a:xfrm>
            <a:off x="457199" y="4104166"/>
            <a:ext cx="7660258" cy="124747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1600" dirty="0">
                <a:solidFill>
                  <a:srgbClr val="FFFFFF"/>
                </a:solidFill>
              </a:rPr>
              <a:t>Matt Fleming, P.E.</a:t>
            </a:r>
          </a:p>
          <a:p>
            <a:pPr fontAlgn="auto">
              <a:spcAft>
                <a:spcPts val="0"/>
              </a:spcAft>
            </a:pPr>
            <a:r>
              <a:rPr lang="en-US" sz="1600" dirty="0">
                <a:solidFill>
                  <a:srgbClr val="FFFFFF"/>
                </a:solidFill>
              </a:rPr>
              <a:t>Hydrologic Engineering Center</a:t>
            </a:r>
          </a:p>
        </p:txBody>
      </p:sp>
      <p:sp>
        <p:nvSpPr>
          <p:cNvPr id="10" name="Title 1"/>
          <p:cNvSpPr txBox="1">
            <a:spLocks/>
          </p:cNvSpPr>
          <p:nvPr/>
        </p:nvSpPr>
        <p:spPr>
          <a:xfrm>
            <a:off x="457199" y="1554873"/>
            <a:ext cx="7848600" cy="2200506"/>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3200" dirty="0"/>
              <a:t>HEC-HMS Presentation for NRCS</a:t>
            </a:r>
          </a:p>
          <a:p>
            <a:pPr fontAlgn="auto">
              <a:spcAft>
                <a:spcPts val="0"/>
              </a:spcAft>
            </a:pPr>
            <a:endParaRPr lang="en-US" sz="3200" cap="none" dirty="0"/>
          </a:p>
          <a:p>
            <a:pPr fontAlgn="auto">
              <a:spcAft>
                <a:spcPts val="0"/>
              </a:spcAft>
            </a:pPr>
            <a:r>
              <a:rPr lang="en-US" sz="3200" cap="none" dirty="0"/>
              <a:t>8 March 2022</a:t>
            </a:r>
            <a:endParaRPr lang="en-US" sz="4800" cap="none" dirty="0"/>
          </a:p>
        </p:txBody>
      </p:sp>
      <p:sp>
        <p:nvSpPr>
          <p:cNvPr id="15" name="Title 1"/>
          <p:cNvSpPr txBox="1">
            <a:spLocks/>
          </p:cNvSpPr>
          <p:nvPr/>
        </p:nvSpPr>
        <p:spPr>
          <a:xfrm>
            <a:off x="534837" y="349850"/>
            <a:ext cx="7152070" cy="1118396"/>
          </a:xfrm>
          <a:prstGeom prst="rect">
            <a:avLst/>
          </a:prstGeom>
        </p:spPr>
        <p:txBody>
          <a:bodyPr vert="horz" lIns="91440" tIns="45720" rIns="91440" bIns="45720" rtlCol="0" anchor="t">
            <a:normAutofit fontScale="45000" lnSpcReduction="20000"/>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7100" dirty="0"/>
              <a:t>U.S. Army corps of engineers</a:t>
            </a:r>
            <a:br>
              <a:rPr lang="en-US" dirty="0"/>
            </a:br>
            <a:br>
              <a:rPr lang="en-US" sz="3100" dirty="0"/>
            </a:br>
            <a:br>
              <a:rPr lang="en-US" dirty="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Outline</a:t>
            </a:r>
          </a:p>
        </p:txBody>
      </p:sp>
      <p:sp>
        <p:nvSpPr>
          <p:cNvPr id="3" name="Content Placeholder 2"/>
          <p:cNvSpPr>
            <a:spLocks noGrp="1"/>
          </p:cNvSpPr>
          <p:nvPr>
            <p:ph sz="quarter" idx="16"/>
          </p:nvPr>
        </p:nvSpPr>
        <p:spPr>
          <a:xfrm>
            <a:off x="338817" y="1225550"/>
            <a:ext cx="4383789" cy="4718050"/>
          </a:xfrm>
        </p:spPr>
        <p:txBody>
          <a:bodyPr/>
          <a:lstStyle/>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Background</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Documentation</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Tech support</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Tech transfer</a:t>
            </a:r>
          </a:p>
          <a:p>
            <a:pPr>
              <a:spcBef>
                <a:spcPts val="0"/>
              </a:spcBef>
              <a:spcAft>
                <a:spcPts val="300"/>
              </a:spcAft>
              <a:buFont typeface="Arial" panose="020B0604020202020204" pitchFamily="34" charset="0"/>
              <a:buChar char="•"/>
            </a:pPr>
            <a:r>
              <a:rPr lang="en-US" altLang="en-US" sz="3200" b="1" dirty="0">
                <a:ea typeface="ＭＳ Ｐゴシック" panose="020B0600070205080204" pitchFamily="34" charset="-128"/>
              </a:rPr>
              <a:t>HEC-HMS basics</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New features NRCS staff should know about</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Questions</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10</a:t>
            </a:fld>
            <a:endParaRPr lang="en-US" altLang="en-US"/>
          </a:p>
        </p:txBody>
      </p:sp>
      <p:pic>
        <p:nvPicPr>
          <p:cNvPr id="4" name="Picture 3">
            <a:extLst>
              <a:ext uri="{FF2B5EF4-FFF2-40B4-BE49-F238E27FC236}">
                <a16:creationId xmlns:a16="http://schemas.microsoft.com/office/drawing/2014/main" id="{743AFCB7-F177-4278-945E-144BA61D5F47}"/>
              </a:ext>
            </a:extLst>
          </p:cNvPr>
          <p:cNvPicPr>
            <a:picLocks noChangeAspect="1"/>
          </p:cNvPicPr>
          <p:nvPr/>
        </p:nvPicPr>
        <p:blipFill>
          <a:blip r:embed="rId3"/>
          <a:stretch>
            <a:fillRect/>
          </a:stretch>
        </p:blipFill>
        <p:spPr>
          <a:xfrm>
            <a:off x="4561366" y="1404300"/>
            <a:ext cx="4271513" cy="4114800"/>
          </a:xfrm>
          <a:prstGeom prst="rect">
            <a:avLst/>
          </a:prstGeom>
        </p:spPr>
      </p:pic>
    </p:spTree>
    <p:extLst>
      <p:ext uri="{BB962C8B-B14F-4D97-AF65-F5344CB8AC3E}">
        <p14:creationId xmlns:p14="http://schemas.microsoft.com/office/powerpoint/2010/main" val="3960726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200" dirty="0"/>
              <a:t>Hydrologic Modeling System</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11</a:t>
            </a:fld>
            <a:endParaRPr lang="en-US" altLang="en-US"/>
          </a:p>
        </p:txBody>
      </p:sp>
      <p:pic>
        <p:nvPicPr>
          <p:cNvPr id="6" name="Picture 5"/>
          <p:cNvPicPr>
            <a:picLocks noChangeAspect="1"/>
          </p:cNvPicPr>
          <p:nvPr/>
        </p:nvPicPr>
        <p:blipFill>
          <a:blip r:embed="rId3"/>
          <a:stretch>
            <a:fillRect/>
          </a:stretch>
        </p:blipFill>
        <p:spPr>
          <a:xfrm>
            <a:off x="984201" y="1745991"/>
            <a:ext cx="7023201" cy="3883489"/>
          </a:xfrm>
          <a:prstGeom prst="rect">
            <a:avLst/>
          </a:prstGeom>
        </p:spPr>
      </p:pic>
    </p:spTree>
    <p:extLst>
      <p:ext uri="{BB962C8B-B14F-4D97-AF65-F5344CB8AC3E}">
        <p14:creationId xmlns:p14="http://schemas.microsoft.com/office/powerpoint/2010/main" val="2453245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7D334-45FA-4D8A-8887-E9B1A2BABF12}"/>
              </a:ext>
            </a:extLst>
          </p:cNvPr>
          <p:cNvSpPr>
            <a:spLocks noGrp="1"/>
          </p:cNvSpPr>
          <p:nvPr>
            <p:ph type="title"/>
          </p:nvPr>
        </p:nvSpPr>
        <p:spPr>
          <a:xfrm>
            <a:off x="304800" y="274637"/>
            <a:ext cx="8382000" cy="806451"/>
          </a:xfrm>
        </p:spPr>
        <p:txBody>
          <a:bodyPr/>
          <a:lstStyle/>
          <a:p>
            <a:pPr algn="ctr"/>
            <a:r>
              <a:rPr lang="en-US" sz="3200" dirty="0"/>
              <a:t>Empirical, conceptual, or physically based</a:t>
            </a:r>
          </a:p>
        </p:txBody>
      </p:sp>
      <p:sp>
        <p:nvSpPr>
          <p:cNvPr id="4" name="Slide Number Placeholder 3">
            <a:extLst>
              <a:ext uri="{FF2B5EF4-FFF2-40B4-BE49-F238E27FC236}">
                <a16:creationId xmlns:a16="http://schemas.microsoft.com/office/drawing/2014/main" id="{54366C51-75FC-4834-8677-44942E094C54}"/>
              </a:ext>
            </a:extLst>
          </p:cNvPr>
          <p:cNvSpPr>
            <a:spLocks noGrp="1"/>
          </p:cNvSpPr>
          <p:nvPr>
            <p:ph type="sldNum" sz="quarter" idx="11"/>
          </p:nvPr>
        </p:nvSpPr>
        <p:spPr>
          <a:xfrm>
            <a:off x="8373723" y="6294379"/>
            <a:ext cx="727075" cy="365125"/>
          </a:xfrm>
        </p:spPr>
        <p:txBody>
          <a:bodyPr/>
          <a:lstStyle/>
          <a:p>
            <a:fld id="{9A257827-C34C-4251-B995-96C9C233CCC8}" type="slidenum">
              <a:rPr lang="en-US" smtClean="0">
                <a:solidFill>
                  <a:schemeClr val="bg1">
                    <a:lumMod val="75000"/>
                  </a:schemeClr>
                </a:solidFill>
              </a:rPr>
              <a:pPr/>
              <a:t>12</a:t>
            </a:fld>
            <a:endParaRPr lang="en-US" dirty="0">
              <a:solidFill>
                <a:schemeClr val="bg1">
                  <a:lumMod val="75000"/>
                </a:schemeClr>
              </a:solidFill>
            </a:endParaRPr>
          </a:p>
        </p:txBody>
      </p:sp>
      <p:pic>
        <p:nvPicPr>
          <p:cNvPr id="1028" name="Picture 4">
            <a:extLst>
              <a:ext uri="{FF2B5EF4-FFF2-40B4-BE49-F238E27FC236}">
                <a16:creationId xmlns:a16="http://schemas.microsoft.com/office/drawing/2014/main" id="{BA6B299E-CDE6-4553-AD52-3BD1B2EC6D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325" y="1278021"/>
            <a:ext cx="3800475" cy="30194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BA80AB27-FD10-48DF-8F4F-594AB1B9F2C5}"/>
              </a:ext>
            </a:extLst>
          </p:cNvPr>
          <p:cNvPicPr>
            <a:picLocks noChangeAspect="1"/>
          </p:cNvPicPr>
          <p:nvPr/>
        </p:nvPicPr>
        <p:blipFill>
          <a:blip r:embed="rId4"/>
          <a:stretch>
            <a:fillRect/>
          </a:stretch>
        </p:blipFill>
        <p:spPr>
          <a:xfrm>
            <a:off x="4762819" y="1278021"/>
            <a:ext cx="3754013" cy="2411852"/>
          </a:xfrm>
          <a:prstGeom prst="rect">
            <a:avLst/>
          </a:prstGeom>
          <a:ln>
            <a:solidFill>
              <a:schemeClr val="tx1"/>
            </a:solidFill>
          </a:ln>
        </p:spPr>
      </p:pic>
      <p:pic>
        <p:nvPicPr>
          <p:cNvPr id="1026" name="Picture 2">
            <a:extLst>
              <a:ext uri="{FF2B5EF4-FFF2-40B4-BE49-F238E27FC236}">
                <a16:creationId xmlns:a16="http://schemas.microsoft.com/office/drawing/2014/main" id="{BFA6D57F-B3A0-4709-AB28-D9AE09F539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1762" y="3133666"/>
            <a:ext cx="3800475" cy="33432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508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7"/>
            <a:ext cx="8382000" cy="806451"/>
          </a:xfrm>
        </p:spPr>
        <p:txBody>
          <a:bodyPr/>
          <a:lstStyle/>
          <a:p>
            <a:pPr algn="ctr"/>
            <a:r>
              <a:rPr lang="en-US" sz="3200" dirty="0"/>
              <a:t>Subbasin-average or Gridded</a:t>
            </a:r>
          </a:p>
        </p:txBody>
      </p:sp>
      <p:sp>
        <p:nvSpPr>
          <p:cNvPr id="6" name="Content Placeholder 5">
            <a:extLst>
              <a:ext uri="{FF2B5EF4-FFF2-40B4-BE49-F238E27FC236}">
                <a16:creationId xmlns:a16="http://schemas.microsoft.com/office/drawing/2014/main" id="{1A0576B6-BD91-4C6B-B345-16AF4A2EB883}"/>
              </a:ext>
            </a:extLst>
          </p:cNvPr>
          <p:cNvSpPr>
            <a:spLocks noGrp="1"/>
          </p:cNvSpPr>
          <p:nvPr>
            <p:ph idx="1"/>
          </p:nvPr>
        </p:nvSpPr>
        <p:spPr/>
        <p:txBody>
          <a:bodyPr/>
          <a:lstStyle/>
          <a:p>
            <a:endParaRPr lang="en-US"/>
          </a:p>
        </p:txBody>
      </p:sp>
      <p:sp>
        <p:nvSpPr>
          <p:cNvPr id="4" name="Slide Number Placeholder 3"/>
          <p:cNvSpPr>
            <a:spLocks noGrp="1"/>
          </p:cNvSpPr>
          <p:nvPr>
            <p:ph type="sldNum" sz="quarter" idx="11"/>
          </p:nvPr>
        </p:nvSpPr>
        <p:spPr>
          <a:xfrm>
            <a:off x="8373723" y="6294379"/>
            <a:ext cx="727075" cy="365125"/>
          </a:xfrm>
        </p:spPr>
        <p:txBody>
          <a:bodyPr/>
          <a:lstStyle/>
          <a:p>
            <a:fld id="{FF2031BD-0E64-4A86-9567-1E14D3ADF6F3}" type="slidenum">
              <a:rPr lang="en-US"/>
              <a:pPr/>
              <a:t>13</a:t>
            </a:fld>
            <a:endParaRPr lang="en-US" dirty="0"/>
          </a:p>
        </p:txBody>
      </p:sp>
      <p:pic>
        <p:nvPicPr>
          <p:cNvPr id="8" name="Picture 7">
            <a:extLst>
              <a:ext uri="{FF2B5EF4-FFF2-40B4-BE49-F238E27FC236}">
                <a16:creationId xmlns:a16="http://schemas.microsoft.com/office/drawing/2014/main" id="{C0D73839-CA46-4764-92B3-49DA0E65C399}"/>
              </a:ext>
            </a:extLst>
          </p:cNvPr>
          <p:cNvPicPr>
            <a:picLocks noChangeAspect="1"/>
          </p:cNvPicPr>
          <p:nvPr/>
        </p:nvPicPr>
        <p:blipFill>
          <a:blip r:embed="rId3"/>
          <a:stretch>
            <a:fillRect/>
          </a:stretch>
        </p:blipFill>
        <p:spPr>
          <a:xfrm>
            <a:off x="412370" y="1278719"/>
            <a:ext cx="3236476" cy="3297199"/>
          </a:xfrm>
          <a:prstGeom prst="rect">
            <a:avLst/>
          </a:prstGeom>
        </p:spPr>
      </p:pic>
      <p:pic>
        <p:nvPicPr>
          <p:cNvPr id="10" name="Picture 9">
            <a:extLst>
              <a:ext uri="{FF2B5EF4-FFF2-40B4-BE49-F238E27FC236}">
                <a16:creationId xmlns:a16="http://schemas.microsoft.com/office/drawing/2014/main" id="{2D294CFA-205B-40A9-9FEA-54ABF759D85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759562" y="1928938"/>
            <a:ext cx="3520209" cy="3571652"/>
          </a:xfrm>
          <a:prstGeom prst="rect">
            <a:avLst/>
          </a:prstGeom>
        </p:spPr>
      </p:pic>
      <p:pic>
        <p:nvPicPr>
          <p:cNvPr id="12" name="Picture 11">
            <a:extLst>
              <a:ext uri="{FF2B5EF4-FFF2-40B4-BE49-F238E27FC236}">
                <a16:creationId xmlns:a16="http://schemas.microsoft.com/office/drawing/2014/main" id="{1B9100EC-5F3C-47A5-9D46-21F1E0727AC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424165" y="2799553"/>
            <a:ext cx="3262637" cy="3297199"/>
          </a:xfrm>
          <a:prstGeom prst="rect">
            <a:avLst/>
          </a:prstGeom>
        </p:spPr>
      </p:pic>
    </p:spTree>
    <p:extLst>
      <p:ext uri="{BB962C8B-B14F-4D97-AF65-F5344CB8AC3E}">
        <p14:creationId xmlns:p14="http://schemas.microsoft.com/office/powerpoint/2010/main" val="732522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7"/>
            <a:ext cx="8382000" cy="806451"/>
          </a:xfrm>
        </p:spPr>
        <p:txBody>
          <a:bodyPr/>
          <a:lstStyle/>
          <a:p>
            <a:pPr algn="ctr"/>
            <a:r>
              <a:rPr lang="en-US" sz="3200" dirty="0"/>
              <a:t>Event OR Continuous</a:t>
            </a:r>
          </a:p>
        </p:txBody>
      </p:sp>
      <p:sp>
        <p:nvSpPr>
          <p:cNvPr id="4" name="Slide Number Placeholder 3"/>
          <p:cNvSpPr>
            <a:spLocks noGrp="1"/>
          </p:cNvSpPr>
          <p:nvPr>
            <p:ph type="sldNum" sz="quarter" idx="11"/>
          </p:nvPr>
        </p:nvSpPr>
        <p:spPr>
          <a:xfrm>
            <a:off x="8373723" y="6294379"/>
            <a:ext cx="727075" cy="365125"/>
          </a:xfrm>
        </p:spPr>
        <p:txBody>
          <a:bodyPr/>
          <a:lstStyle/>
          <a:p>
            <a:fld id="{FF2031BD-0E64-4A86-9567-1E14D3ADF6F3}" type="slidenum">
              <a:rPr lang="en-US"/>
              <a:pPr/>
              <a:t>14</a:t>
            </a:fld>
            <a:endParaRPr lang="en-US" dirty="0"/>
          </a:p>
        </p:txBody>
      </p:sp>
      <p:pic>
        <p:nvPicPr>
          <p:cNvPr id="7" name="Content Placeholder 11">
            <a:extLst>
              <a:ext uri="{FF2B5EF4-FFF2-40B4-BE49-F238E27FC236}">
                <a16:creationId xmlns:a16="http://schemas.microsoft.com/office/drawing/2014/main" id="{E4698386-D673-4854-A4D2-096C0EFE097C}"/>
              </a:ext>
            </a:extLst>
          </p:cNvPr>
          <p:cNvPicPr>
            <a:picLocks noGrp="1" noChangeAspect="1"/>
          </p:cNvPicPr>
          <p:nvPr/>
        </p:nvPicPr>
        <p:blipFill>
          <a:blip r:embed="rId3"/>
          <a:stretch>
            <a:fillRect/>
          </a:stretch>
        </p:blipFill>
        <p:spPr bwMode="auto">
          <a:xfrm>
            <a:off x="402021" y="1737492"/>
            <a:ext cx="4059619" cy="3383016"/>
          </a:xfrm>
          <a:prstGeom prst="rect">
            <a:avLst/>
          </a:prstGeom>
          <a:noFill/>
          <a:ln w="9525">
            <a:solidFill>
              <a:schemeClr val="tx1"/>
            </a:solidFill>
            <a:miter lim="800000"/>
            <a:headEnd/>
            <a:tailEnd/>
          </a:ln>
        </p:spPr>
      </p:pic>
      <p:pic>
        <p:nvPicPr>
          <p:cNvPr id="8" name="Content Placeholder 12">
            <a:extLst>
              <a:ext uri="{FF2B5EF4-FFF2-40B4-BE49-F238E27FC236}">
                <a16:creationId xmlns:a16="http://schemas.microsoft.com/office/drawing/2014/main" id="{E859E003-B779-439A-9331-38A38DB3A11F}"/>
              </a:ext>
            </a:extLst>
          </p:cNvPr>
          <p:cNvPicPr>
            <a:picLocks noGrp="1" noChangeAspect="1"/>
          </p:cNvPicPr>
          <p:nvPr/>
        </p:nvPicPr>
        <p:blipFill>
          <a:blip r:embed="rId4"/>
          <a:stretch>
            <a:fillRect/>
          </a:stretch>
        </p:blipFill>
        <p:spPr bwMode="auto">
          <a:xfrm>
            <a:off x="4682361" y="1737492"/>
            <a:ext cx="4059619" cy="3383016"/>
          </a:xfrm>
          <a:prstGeom prst="rect">
            <a:avLst/>
          </a:prstGeom>
          <a:solidFill>
            <a:srgbClr val="D8D8D8"/>
          </a:solidFill>
          <a:ln w="9525">
            <a:solidFill>
              <a:schemeClr val="tx1"/>
            </a:solidFill>
            <a:miter lim="800000"/>
            <a:headEnd/>
            <a:tailEnd/>
          </a:ln>
        </p:spPr>
      </p:pic>
    </p:spTree>
    <p:extLst>
      <p:ext uri="{BB962C8B-B14F-4D97-AF65-F5344CB8AC3E}">
        <p14:creationId xmlns:p14="http://schemas.microsoft.com/office/powerpoint/2010/main" val="431988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089E8-6CE5-4D80-9F01-C18605283D1A}"/>
              </a:ext>
            </a:extLst>
          </p:cNvPr>
          <p:cNvSpPr>
            <a:spLocks noGrp="1"/>
          </p:cNvSpPr>
          <p:nvPr>
            <p:ph type="title"/>
          </p:nvPr>
        </p:nvSpPr>
        <p:spPr>
          <a:xfrm>
            <a:off x="304800" y="274637"/>
            <a:ext cx="8382000" cy="806451"/>
          </a:xfrm>
        </p:spPr>
        <p:txBody>
          <a:bodyPr/>
          <a:lstStyle/>
          <a:p>
            <a:pPr algn="ctr"/>
            <a:r>
              <a:rPr lang="en-US" sz="3200" dirty="0"/>
              <a:t>Deterministic or Stochastic</a:t>
            </a:r>
          </a:p>
        </p:txBody>
      </p:sp>
      <p:sp>
        <p:nvSpPr>
          <p:cNvPr id="14" name="Content Placeholder 13">
            <a:extLst>
              <a:ext uri="{FF2B5EF4-FFF2-40B4-BE49-F238E27FC236}">
                <a16:creationId xmlns:a16="http://schemas.microsoft.com/office/drawing/2014/main" id="{D29ED1D3-49EE-4FF0-B04E-6486D2174C57}"/>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9DAA02C4-18B3-4DDF-9DF2-B182E36AB924}"/>
              </a:ext>
            </a:extLst>
          </p:cNvPr>
          <p:cNvSpPr>
            <a:spLocks noGrp="1"/>
          </p:cNvSpPr>
          <p:nvPr>
            <p:ph type="sldNum" sz="quarter" idx="11"/>
          </p:nvPr>
        </p:nvSpPr>
        <p:spPr>
          <a:xfrm>
            <a:off x="8373723" y="6294379"/>
            <a:ext cx="727075" cy="365125"/>
          </a:xfrm>
        </p:spPr>
        <p:txBody>
          <a:bodyPr/>
          <a:lstStyle/>
          <a:p>
            <a:fld id="{9A257827-C34C-4251-B995-96C9C233CCC8}" type="slidenum">
              <a:rPr lang="en-US" smtClean="0">
                <a:solidFill>
                  <a:schemeClr val="bg1">
                    <a:lumMod val="60000"/>
                    <a:lumOff val="40000"/>
                  </a:schemeClr>
                </a:solidFill>
              </a:rPr>
              <a:pPr/>
              <a:t>15</a:t>
            </a:fld>
            <a:endParaRPr lang="en-US" dirty="0">
              <a:solidFill>
                <a:schemeClr val="bg1">
                  <a:lumMod val="60000"/>
                  <a:lumOff val="40000"/>
                </a:schemeClr>
              </a:solidFill>
            </a:endParaRPr>
          </a:p>
        </p:txBody>
      </p:sp>
      <p:pic>
        <p:nvPicPr>
          <p:cNvPr id="6" name="Picture 5">
            <a:extLst>
              <a:ext uri="{FF2B5EF4-FFF2-40B4-BE49-F238E27FC236}">
                <a16:creationId xmlns:a16="http://schemas.microsoft.com/office/drawing/2014/main" id="{965C17CF-7538-426B-9F5B-8D44024E0579}"/>
              </a:ext>
            </a:extLst>
          </p:cNvPr>
          <p:cNvPicPr>
            <a:picLocks noChangeAspect="1"/>
          </p:cNvPicPr>
          <p:nvPr/>
        </p:nvPicPr>
        <p:blipFill>
          <a:blip r:embed="rId3"/>
          <a:stretch>
            <a:fillRect/>
          </a:stretch>
        </p:blipFill>
        <p:spPr>
          <a:xfrm>
            <a:off x="384436" y="1878091"/>
            <a:ext cx="4059936" cy="3415611"/>
          </a:xfrm>
          <a:prstGeom prst="rect">
            <a:avLst/>
          </a:prstGeom>
          <a:solidFill>
            <a:srgbClr val="D8D8D8"/>
          </a:solidFill>
          <a:ln>
            <a:solidFill>
              <a:schemeClr val="tx1"/>
            </a:solidFill>
          </a:ln>
        </p:spPr>
      </p:pic>
      <p:pic>
        <p:nvPicPr>
          <p:cNvPr id="8" name="Picture 7">
            <a:extLst>
              <a:ext uri="{FF2B5EF4-FFF2-40B4-BE49-F238E27FC236}">
                <a16:creationId xmlns:a16="http://schemas.microsoft.com/office/drawing/2014/main" id="{4921A6BD-CC9E-48A9-A60E-FC372FA11C11}"/>
              </a:ext>
            </a:extLst>
          </p:cNvPr>
          <p:cNvPicPr>
            <a:picLocks noChangeAspect="1"/>
          </p:cNvPicPr>
          <p:nvPr/>
        </p:nvPicPr>
        <p:blipFill>
          <a:blip r:embed="rId4"/>
          <a:stretch>
            <a:fillRect/>
          </a:stretch>
        </p:blipFill>
        <p:spPr>
          <a:xfrm>
            <a:off x="4626864" y="1878090"/>
            <a:ext cx="4059936" cy="3415612"/>
          </a:xfrm>
          <a:prstGeom prst="rect">
            <a:avLst/>
          </a:prstGeom>
          <a:ln>
            <a:solidFill>
              <a:schemeClr val="tx1"/>
            </a:solidFill>
          </a:ln>
        </p:spPr>
      </p:pic>
    </p:spTree>
    <p:extLst>
      <p:ext uri="{BB962C8B-B14F-4D97-AF65-F5344CB8AC3E}">
        <p14:creationId xmlns:p14="http://schemas.microsoft.com/office/powerpoint/2010/main" val="4247090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7"/>
            <a:ext cx="8382000" cy="806451"/>
          </a:xfrm>
        </p:spPr>
        <p:txBody>
          <a:bodyPr/>
          <a:lstStyle/>
          <a:p>
            <a:pPr algn="ctr"/>
            <a:r>
              <a:rPr lang="en-US" sz="3200" dirty="0"/>
              <a:t>GIS Processing</a:t>
            </a:r>
          </a:p>
        </p:txBody>
      </p:sp>
      <p:sp>
        <p:nvSpPr>
          <p:cNvPr id="3" name="Content Placeholder 2"/>
          <p:cNvSpPr>
            <a:spLocks noGrp="1"/>
          </p:cNvSpPr>
          <p:nvPr>
            <p:ph idx="1"/>
          </p:nvPr>
        </p:nvSpPr>
        <p:spPr>
          <a:xfrm>
            <a:off x="304800" y="1225550"/>
            <a:ext cx="8382000" cy="4718049"/>
          </a:xfrm>
        </p:spPr>
        <p:txBody>
          <a:bodyPr>
            <a:normAutofit/>
          </a:bodyPr>
          <a:lstStyle/>
          <a:p>
            <a:pPr marL="342900" indent="-342900">
              <a:buFont typeface="Arial" panose="020B0604020202020204" pitchFamily="34" charset="0"/>
              <a:buChar char="•"/>
            </a:pPr>
            <a:r>
              <a:rPr lang="en-US" sz="2000" dirty="0"/>
              <a:t>Terrain modification</a:t>
            </a:r>
          </a:p>
          <a:p>
            <a:pPr marL="342900" indent="-342900">
              <a:buFont typeface="Arial" panose="020B0604020202020204" pitchFamily="34" charset="0"/>
              <a:buChar char="•"/>
            </a:pPr>
            <a:r>
              <a:rPr lang="en-US" sz="2000" dirty="0"/>
              <a:t>Sink fill and flow direction</a:t>
            </a:r>
          </a:p>
          <a:p>
            <a:pPr marL="342900" indent="-342900">
              <a:buFont typeface="Arial" panose="020B0604020202020204" pitchFamily="34" charset="0"/>
              <a:buChar char="•"/>
            </a:pPr>
            <a:r>
              <a:rPr lang="en-US" sz="2000" dirty="0"/>
              <a:t>Subbasin and reach delineation</a:t>
            </a:r>
          </a:p>
          <a:p>
            <a:pPr marL="342900" indent="-342900">
              <a:buFont typeface="Arial" panose="020B0604020202020204" pitchFamily="34" charset="0"/>
              <a:buChar char="•"/>
            </a:pPr>
            <a:r>
              <a:rPr lang="en-US" sz="2000" dirty="0"/>
              <a:t>Subbasin and reach splitting and merging</a:t>
            </a:r>
          </a:p>
          <a:p>
            <a:pPr marL="342900" indent="-342900">
              <a:buFont typeface="Arial" panose="020B0604020202020204" pitchFamily="34" charset="0"/>
              <a:buChar char="•"/>
            </a:pPr>
            <a:r>
              <a:rPr lang="en-US" sz="2000" dirty="0"/>
              <a:t>Subbasin and reach characteristics</a:t>
            </a:r>
          </a:p>
          <a:p>
            <a:pPr marL="342900" indent="-342900">
              <a:buFont typeface="Arial" panose="020B0604020202020204" pitchFamily="34" charset="0"/>
              <a:buChar char="•"/>
            </a:pPr>
            <a:r>
              <a:rPr lang="en-US" sz="2000" dirty="0"/>
              <a:t>Parameter estimation</a:t>
            </a:r>
          </a:p>
          <a:p>
            <a:endParaRPr lang="en-US" dirty="0"/>
          </a:p>
          <a:p>
            <a:endParaRPr lang="en-US" dirty="0"/>
          </a:p>
        </p:txBody>
      </p:sp>
      <p:sp>
        <p:nvSpPr>
          <p:cNvPr id="4" name="Slide Number Placeholder 3"/>
          <p:cNvSpPr>
            <a:spLocks noGrp="1"/>
          </p:cNvSpPr>
          <p:nvPr>
            <p:ph type="sldNum" sz="quarter" idx="11"/>
          </p:nvPr>
        </p:nvSpPr>
        <p:spPr>
          <a:xfrm>
            <a:off x="8373723" y="6294379"/>
            <a:ext cx="727075" cy="365125"/>
          </a:xfrm>
        </p:spPr>
        <p:txBody>
          <a:bodyPr/>
          <a:lstStyle/>
          <a:p>
            <a:fld id="{FF2031BD-0E64-4A86-9567-1E14D3ADF6F3}" type="slidenum">
              <a:rPr lang="en-US" smtClean="0"/>
              <a:pPr/>
              <a:t>16</a:t>
            </a:fld>
            <a:endParaRPr lang="en-US" dirty="0"/>
          </a:p>
        </p:txBody>
      </p:sp>
      <p:pic>
        <p:nvPicPr>
          <p:cNvPr id="1026" name="Picture 2">
            <a:extLst>
              <a:ext uri="{FF2B5EF4-FFF2-40B4-BE49-F238E27FC236}">
                <a16:creationId xmlns:a16="http://schemas.microsoft.com/office/drawing/2014/main" id="{D3D26CC1-6ED3-48DA-9DFA-95B4EF2C4E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944" y="3364093"/>
            <a:ext cx="3533294" cy="31064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B3ED6AB-7E70-4403-A51F-8082C1B614C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055137" y="1225550"/>
            <a:ext cx="3861576" cy="3962753"/>
          </a:xfrm>
          <a:prstGeom prst="rect">
            <a:avLst/>
          </a:prstGeom>
        </p:spPr>
      </p:pic>
    </p:spTree>
    <p:extLst>
      <p:ext uri="{BB962C8B-B14F-4D97-AF65-F5344CB8AC3E}">
        <p14:creationId xmlns:p14="http://schemas.microsoft.com/office/powerpoint/2010/main" val="257916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lstStyle/>
          <a:p>
            <a:pPr algn="ctr"/>
            <a:r>
              <a:rPr lang="en-US" sz="3200" dirty="0"/>
              <a:t>User Interface</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7" name="Content Placeholder 6">
            <a:extLst>
              <a:ext uri="{FF2B5EF4-FFF2-40B4-BE49-F238E27FC236}">
                <a16:creationId xmlns:a16="http://schemas.microsoft.com/office/drawing/2014/main" id="{2C4BCED2-0E74-4E44-A646-66D67CADE42E}"/>
              </a:ext>
            </a:extLst>
          </p:cNvPr>
          <p:cNvPicPr>
            <a:picLocks noGrp="1" noChangeAspect="1"/>
          </p:cNvPicPr>
          <p:nvPr>
            <p:ph idx="1"/>
          </p:nvPr>
        </p:nvPicPr>
        <p:blipFill>
          <a:blip r:embed="rId3"/>
          <a:stretch>
            <a:fillRect/>
          </a:stretch>
        </p:blipFill>
        <p:spPr>
          <a:xfrm>
            <a:off x="381000" y="1061793"/>
            <a:ext cx="8382000" cy="5521570"/>
          </a:xfrm>
          <a:ln>
            <a:solidFill>
              <a:schemeClr val="tx1"/>
            </a:solidFill>
          </a:ln>
        </p:spPr>
      </p:pic>
      <p:sp>
        <p:nvSpPr>
          <p:cNvPr id="3" name="TextBox 2">
            <a:extLst>
              <a:ext uri="{FF2B5EF4-FFF2-40B4-BE49-F238E27FC236}">
                <a16:creationId xmlns:a16="http://schemas.microsoft.com/office/drawing/2014/main" id="{0E133942-98EE-48AC-B123-573F492A47D1}"/>
              </a:ext>
            </a:extLst>
          </p:cNvPr>
          <p:cNvSpPr txBox="1"/>
          <p:nvPr/>
        </p:nvSpPr>
        <p:spPr>
          <a:xfrm>
            <a:off x="1746504" y="1883664"/>
            <a:ext cx="1463040" cy="646331"/>
          </a:xfrm>
          <a:prstGeom prst="rect">
            <a:avLst/>
          </a:prstGeom>
          <a:noFill/>
        </p:spPr>
        <p:txBody>
          <a:bodyPr wrap="square" rtlCol="0">
            <a:spAutoFit/>
          </a:bodyPr>
          <a:lstStyle/>
          <a:p>
            <a:r>
              <a:rPr lang="en-US" b="1" dirty="0">
                <a:solidFill>
                  <a:srgbClr val="FF0000"/>
                </a:solidFill>
              </a:rPr>
              <a:t>Watershed Explorer</a:t>
            </a:r>
          </a:p>
        </p:txBody>
      </p:sp>
      <p:sp>
        <p:nvSpPr>
          <p:cNvPr id="6" name="TextBox 5">
            <a:extLst>
              <a:ext uri="{FF2B5EF4-FFF2-40B4-BE49-F238E27FC236}">
                <a16:creationId xmlns:a16="http://schemas.microsoft.com/office/drawing/2014/main" id="{19CF7FD3-5BAE-488D-8A02-F5BC0AF8591A}"/>
              </a:ext>
            </a:extLst>
          </p:cNvPr>
          <p:cNvSpPr txBox="1"/>
          <p:nvPr/>
        </p:nvSpPr>
        <p:spPr>
          <a:xfrm>
            <a:off x="1524000" y="4328006"/>
            <a:ext cx="1463040" cy="646331"/>
          </a:xfrm>
          <a:prstGeom prst="rect">
            <a:avLst/>
          </a:prstGeom>
          <a:noFill/>
        </p:spPr>
        <p:txBody>
          <a:bodyPr wrap="square" rtlCol="0">
            <a:spAutoFit/>
          </a:bodyPr>
          <a:lstStyle/>
          <a:p>
            <a:r>
              <a:rPr lang="en-US" b="1" dirty="0">
                <a:solidFill>
                  <a:srgbClr val="FF0000"/>
                </a:solidFill>
              </a:rPr>
              <a:t>Component Editor</a:t>
            </a:r>
          </a:p>
        </p:txBody>
      </p:sp>
      <p:sp>
        <p:nvSpPr>
          <p:cNvPr id="8" name="TextBox 7">
            <a:extLst>
              <a:ext uri="{FF2B5EF4-FFF2-40B4-BE49-F238E27FC236}">
                <a16:creationId xmlns:a16="http://schemas.microsoft.com/office/drawing/2014/main" id="{F7FB78D7-CC47-46D9-B7D1-C1683BCC1F5C}"/>
              </a:ext>
            </a:extLst>
          </p:cNvPr>
          <p:cNvSpPr txBox="1"/>
          <p:nvPr/>
        </p:nvSpPr>
        <p:spPr>
          <a:xfrm>
            <a:off x="3553968" y="1914308"/>
            <a:ext cx="1463040" cy="646331"/>
          </a:xfrm>
          <a:prstGeom prst="rect">
            <a:avLst/>
          </a:prstGeom>
          <a:noFill/>
        </p:spPr>
        <p:txBody>
          <a:bodyPr wrap="square" rtlCol="0">
            <a:spAutoFit/>
          </a:bodyPr>
          <a:lstStyle/>
          <a:p>
            <a:r>
              <a:rPr lang="en-US" b="1" dirty="0">
                <a:solidFill>
                  <a:srgbClr val="FF0000"/>
                </a:solidFill>
              </a:rPr>
              <a:t>Basin Model Map</a:t>
            </a:r>
          </a:p>
        </p:txBody>
      </p:sp>
      <p:sp>
        <p:nvSpPr>
          <p:cNvPr id="9" name="TextBox 8">
            <a:extLst>
              <a:ext uri="{FF2B5EF4-FFF2-40B4-BE49-F238E27FC236}">
                <a16:creationId xmlns:a16="http://schemas.microsoft.com/office/drawing/2014/main" id="{D2469782-4C65-4F00-930A-D57830276159}"/>
              </a:ext>
            </a:extLst>
          </p:cNvPr>
          <p:cNvSpPr txBox="1"/>
          <p:nvPr/>
        </p:nvSpPr>
        <p:spPr>
          <a:xfrm>
            <a:off x="6910683" y="5830610"/>
            <a:ext cx="1463040" cy="646331"/>
          </a:xfrm>
          <a:prstGeom prst="rect">
            <a:avLst/>
          </a:prstGeom>
          <a:noFill/>
        </p:spPr>
        <p:txBody>
          <a:bodyPr wrap="square" rtlCol="0">
            <a:spAutoFit/>
          </a:bodyPr>
          <a:lstStyle/>
          <a:p>
            <a:r>
              <a:rPr lang="en-US" b="1" dirty="0">
                <a:solidFill>
                  <a:srgbClr val="FF0000"/>
                </a:solidFill>
              </a:rPr>
              <a:t>Message Window</a:t>
            </a:r>
          </a:p>
        </p:txBody>
      </p:sp>
      <p:sp>
        <p:nvSpPr>
          <p:cNvPr id="10" name="TextBox 9">
            <a:extLst>
              <a:ext uri="{FF2B5EF4-FFF2-40B4-BE49-F238E27FC236}">
                <a16:creationId xmlns:a16="http://schemas.microsoft.com/office/drawing/2014/main" id="{9E49DF9C-183B-4F3F-B82E-E8500B8E9CBC}"/>
              </a:ext>
            </a:extLst>
          </p:cNvPr>
          <p:cNvSpPr txBox="1"/>
          <p:nvPr/>
        </p:nvSpPr>
        <p:spPr>
          <a:xfrm>
            <a:off x="3099816" y="966732"/>
            <a:ext cx="2371344" cy="369332"/>
          </a:xfrm>
          <a:prstGeom prst="rect">
            <a:avLst/>
          </a:prstGeom>
          <a:noFill/>
        </p:spPr>
        <p:txBody>
          <a:bodyPr wrap="square" rtlCol="0">
            <a:spAutoFit/>
          </a:bodyPr>
          <a:lstStyle/>
          <a:p>
            <a:r>
              <a:rPr lang="en-US" b="1" dirty="0">
                <a:solidFill>
                  <a:srgbClr val="FF0000"/>
                </a:solidFill>
              </a:rPr>
              <a:t>Menus</a:t>
            </a:r>
          </a:p>
        </p:txBody>
      </p:sp>
      <p:sp>
        <p:nvSpPr>
          <p:cNvPr id="11" name="TextBox 10">
            <a:extLst>
              <a:ext uri="{FF2B5EF4-FFF2-40B4-BE49-F238E27FC236}">
                <a16:creationId xmlns:a16="http://schemas.microsoft.com/office/drawing/2014/main" id="{79B64341-13D5-4C4E-AA60-61F0E900E8AA}"/>
              </a:ext>
            </a:extLst>
          </p:cNvPr>
          <p:cNvSpPr txBox="1"/>
          <p:nvPr/>
        </p:nvSpPr>
        <p:spPr>
          <a:xfrm>
            <a:off x="6234027" y="1190226"/>
            <a:ext cx="1617621" cy="369332"/>
          </a:xfrm>
          <a:prstGeom prst="rect">
            <a:avLst/>
          </a:prstGeom>
          <a:noFill/>
        </p:spPr>
        <p:txBody>
          <a:bodyPr wrap="square" rtlCol="0">
            <a:spAutoFit/>
          </a:bodyPr>
          <a:lstStyle/>
          <a:p>
            <a:r>
              <a:rPr lang="en-US" b="1" dirty="0">
                <a:solidFill>
                  <a:srgbClr val="FF0000"/>
                </a:solidFill>
              </a:rPr>
              <a:t>Toolbars</a:t>
            </a:r>
          </a:p>
        </p:txBody>
      </p:sp>
    </p:spTree>
    <p:extLst>
      <p:ext uri="{BB962C8B-B14F-4D97-AF65-F5344CB8AC3E}">
        <p14:creationId xmlns:p14="http://schemas.microsoft.com/office/powerpoint/2010/main" val="29097465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lstStyle/>
          <a:p>
            <a:pPr algn="ctr"/>
            <a:r>
              <a:rPr lang="en-US" sz="3200" dirty="0"/>
              <a:t>Simple Basin Model</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18</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Content Placeholder 7">
            <a:extLst>
              <a:ext uri="{FF2B5EF4-FFF2-40B4-BE49-F238E27FC236}">
                <a16:creationId xmlns:a16="http://schemas.microsoft.com/office/drawing/2014/main" id="{037836E4-0C48-4DE7-8902-F1CE27215CD1}"/>
              </a:ext>
            </a:extLst>
          </p:cNvPr>
          <p:cNvPicPr>
            <a:picLocks noGrp="1" noChangeAspect="1"/>
          </p:cNvPicPr>
          <p:nvPr>
            <p:ph idx="1"/>
          </p:nvPr>
        </p:nvPicPr>
        <p:blipFill rotWithShape="1">
          <a:blip r:embed="rId3"/>
          <a:srcRect r="21180"/>
          <a:stretch/>
        </p:blipFill>
        <p:spPr>
          <a:xfrm>
            <a:off x="304801" y="1328708"/>
            <a:ext cx="4953000" cy="4718050"/>
          </a:xfrm>
          <a:ln>
            <a:solidFill>
              <a:schemeClr val="tx1"/>
            </a:solidFill>
          </a:ln>
        </p:spPr>
      </p:pic>
      <p:sp>
        <p:nvSpPr>
          <p:cNvPr id="3" name="TextBox 2">
            <a:extLst>
              <a:ext uri="{FF2B5EF4-FFF2-40B4-BE49-F238E27FC236}">
                <a16:creationId xmlns:a16="http://schemas.microsoft.com/office/drawing/2014/main" id="{3851DC98-44CF-412F-8091-2221E2912A6D}"/>
              </a:ext>
            </a:extLst>
          </p:cNvPr>
          <p:cNvSpPr txBox="1"/>
          <p:nvPr/>
        </p:nvSpPr>
        <p:spPr>
          <a:xfrm>
            <a:off x="5495543" y="1328708"/>
            <a:ext cx="3343656" cy="3139321"/>
          </a:xfrm>
          <a:prstGeom prst="rect">
            <a:avLst/>
          </a:prstGeom>
          <a:noFill/>
        </p:spPr>
        <p:txBody>
          <a:bodyPr wrap="square" rtlCol="0">
            <a:spAutoFit/>
          </a:bodyPr>
          <a:lstStyle/>
          <a:p>
            <a:pPr marL="285750" indent="-285750">
              <a:buFont typeface="Arial" panose="020B0604020202020204" pitchFamily="34" charset="0"/>
              <a:buChar char="•"/>
            </a:pPr>
            <a:r>
              <a:rPr lang="en-US" sz="2000" dirty="0"/>
              <a:t>Non-georeferenced models can be created by added element icons and connecting them to form a network. </a:t>
            </a:r>
          </a:p>
          <a:p>
            <a:pPr marL="285750" indent="-285750">
              <a:buFont typeface="Arial" panose="020B0604020202020204" pitchFamily="34" charset="0"/>
              <a:buChar char="•"/>
            </a:pPr>
            <a:r>
              <a:rPr lang="en-US" sz="2000" dirty="0"/>
              <a:t>Parameters are manually entered in the </a:t>
            </a:r>
            <a:r>
              <a:rPr lang="en-US" sz="2000" b="1" dirty="0"/>
              <a:t>component editors </a:t>
            </a:r>
            <a:r>
              <a:rPr lang="en-US" sz="2000" dirty="0"/>
              <a:t>or </a:t>
            </a:r>
            <a:r>
              <a:rPr lang="en-US" sz="2000" b="1" dirty="0"/>
              <a:t>global editors</a:t>
            </a:r>
            <a:r>
              <a:rPr lang="en-US" sz="2000" dirty="0"/>
              <a:t>.</a:t>
            </a:r>
          </a:p>
          <a:p>
            <a:endParaRPr lang="en-US" dirty="0"/>
          </a:p>
        </p:txBody>
      </p:sp>
    </p:spTree>
    <p:extLst>
      <p:ext uri="{BB962C8B-B14F-4D97-AF65-F5344CB8AC3E}">
        <p14:creationId xmlns:p14="http://schemas.microsoft.com/office/powerpoint/2010/main" val="3523341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lstStyle/>
          <a:p>
            <a:pPr algn="ctr"/>
            <a:r>
              <a:rPr lang="en-US" sz="3200" dirty="0"/>
              <a:t>Georeferenced Basin model</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12" name="Picture 11">
            <a:extLst>
              <a:ext uri="{FF2B5EF4-FFF2-40B4-BE49-F238E27FC236}">
                <a16:creationId xmlns:a16="http://schemas.microsoft.com/office/drawing/2014/main" id="{6F015514-EEB6-4FFC-ACFC-BF052C0BEB05}"/>
              </a:ext>
            </a:extLst>
          </p:cNvPr>
          <p:cNvPicPr>
            <a:picLocks noChangeAspect="1"/>
          </p:cNvPicPr>
          <p:nvPr/>
        </p:nvPicPr>
        <p:blipFill rotWithShape="1">
          <a:blip r:embed="rId3"/>
          <a:srcRect l="19814" t="8019" r="20896" b="9515"/>
          <a:stretch/>
        </p:blipFill>
        <p:spPr>
          <a:xfrm>
            <a:off x="210946" y="1508885"/>
            <a:ext cx="4361054" cy="4372265"/>
          </a:xfrm>
          <a:prstGeom prst="rect">
            <a:avLst/>
          </a:prstGeom>
          <a:ln>
            <a:solidFill>
              <a:schemeClr val="tx1"/>
            </a:solidFill>
          </a:ln>
        </p:spPr>
      </p:pic>
      <p:sp>
        <p:nvSpPr>
          <p:cNvPr id="6" name="TextBox 5">
            <a:extLst>
              <a:ext uri="{FF2B5EF4-FFF2-40B4-BE49-F238E27FC236}">
                <a16:creationId xmlns:a16="http://schemas.microsoft.com/office/drawing/2014/main" id="{440EA48C-94A6-49F5-9A23-30CFFC4DE254}"/>
              </a:ext>
            </a:extLst>
          </p:cNvPr>
          <p:cNvSpPr txBox="1"/>
          <p:nvPr/>
        </p:nvSpPr>
        <p:spPr>
          <a:xfrm>
            <a:off x="4572000" y="1508885"/>
            <a:ext cx="4165260" cy="4370427"/>
          </a:xfrm>
          <a:prstGeom prst="rect">
            <a:avLst/>
          </a:prstGeom>
          <a:noFill/>
        </p:spPr>
        <p:txBody>
          <a:bodyPr wrap="square" rtlCol="0">
            <a:spAutoFit/>
          </a:bodyPr>
          <a:lstStyle/>
          <a:p>
            <a:pPr marL="285750" indent="-285750">
              <a:buFont typeface="Arial" panose="020B0604020202020204" pitchFamily="34" charset="0"/>
              <a:buChar char="•"/>
            </a:pPr>
            <a:r>
              <a:rPr lang="en-US" sz="2000" dirty="0"/>
              <a:t>GIS tools can be used to </a:t>
            </a:r>
            <a:r>
              <a:rPr lang="en-US" sz="2000" dirty="0" err="1"/>
              <a:t>Georeference</a:t>
            </a:r>
            <a:r>
              <a:rPr lang="en-US" sz="2000" dirty="0"/>
              <a:t> an existing basin models or create a new basin model using terrain data and shapefiles. </a:t>
            </a:r>
          </a:p>
          <a:p>
            <a:pPr marL="285750" indent="-285750">
              <a:buFont typeface="Arial" panose="020B0604020202020204" pitchFamily="34" charset="0"/>
              <a:buChar char="•"/>
            </a:pPr>
            <a:r>
              <a:rPr lang="en-US" sz="2000" dirty="0"/>
              <a:t>Parameter are manually entered in the </a:t>
            </a:r>
            <a:r>
              <a:rPr lang="en-US" sz="2000" b="1" dirty="0"/>
              <a:t>component editors </a:t>
            </a:r>
            <a:r>
              <a:rPr lang="en-US" sz="2000" dirty="0"/>
              <a:t>or </a:t>
            </a:r>
            <a:r>
              <a:rPr lang="en-US" sz="2000" b="1" dirty="0"/>
              <a:t>global editors</a:t>
            </a:r>
            <a:r>
              <a:rPr lang="en-US" sz="2000" dirty="0"/>
              <a:t>. GIS parameter estimation tools are available. </a:t>
            </a:r>
          </a:p>
          <a:p>
            <a:pPr marL="285750" indent="-285750">
              <a:buFont typeface="Arial" panose="020B0604020202020204" pitchFamily="34" charset="0"/>
              <a:buChar char="•"/>
            </a:pPr>
            <a:r>
              <a:rPr lang="en-US" sz="2000" dirty="0"/>
              <a:t>Gridded meteorologic variables can be applied.</a:t>
            </a:r>
          </a:p>
          <a:p>
            <a:pPr marL="285750" indent="-285750">
              <a:buFont typeface="Arial" panose="020B0604020202020204" pitchFamily="34" charset="0"/>
              <a:buChar char="•"/>
            </a:pPr>
            <a:r>
              <a:rPr lang="en-US" sz="2000" dirty="0"/>
              <a:t>Spatial results can be computed and visualized. </a:t>
            </a:r>
          </a:p>
          <a:p>
            <a:endParaRPr lang="en-US" dirty="0"/>
          </a:p>
        </p:txBody>
      </p:sp>
    </p:spTree>
    <p:extLst>
      <p:ext uri="{BB962C8B-B14F-4D97-AF65-F5344CB8AC3E}">
        <p14:creationId xmlns:p14="http://schemas.microsoft.com/office/powerpoint/2010/main" val="2315044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Outline</a:t>
            </a:r>
          </a:p>
        </p:txBody>
      </p:sp>
      <p:sp>
        <p:nvSpPr>
          <p:cNvPr id="3" name="Content Placeholder 2"/>
          <p:cNvSpPr>
            <a:spLocks noGrp="1"/>
          </p:cNvSpPr>
          <p:nvPr>
            <p:ph sz="quarter" idx="16"/>
          </p:nvPr>
        </p:nvSpPr>
        <p:spPr>
          <a:xfrm>
            <a:off x="338817" y="1225550"/>
            <a:ext cx="4383789" cy="4718050"/>
          </a:xfrm>
        </p:spPr>
        <p:txBody>
          <a:bodyPr/>
          <a:lstStyle/>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Background</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Documentation</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Tech support</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Tech transfer</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HEC-HMS basics</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New features NRCS staff should know about</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Questions</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2</a:t>
            </a:fld>
            <a:endParaRPr lang="en-US" altLang="en-US"/>
          </a:p>
        </p:txBody>
      </p:sp>
      <p:pic>
        <p:nvPicPr>
          <p:cNvPr id="4" name="Picture 3">
            <a:extLst>
              <a:ext uri="{FF2B5EF4-FFF2-40B4-BE49-F238E27FC236}">
                <a16:creationId xmlns:a16="http://schemas.microsoft.com/office/drawing/2014/main" id="{743AFCB7-F177-4278-945E-144BA61D5F47}"/>
              </a:ext>
            </a:extLst>
          </p:cNvPr>
          <p:cNvPicPr>
            <a:picLocks noChangeAspect="1"/>
          </p:cNvPicPr>
          <p:nvPr/>
        </p:nvPicPr>
        <p:blipFill>
          <a:blip r:embed="rId3"/>
          <a:stretch>
            <a:fillRect/>
          </a:stretch>
        </p:blipFill>
        <p:spPr>
          <a:xfrm>
            <a:off x="4561366" y="1404300"/>
            <a:ext cx="4271513" cy="4114800"/>
          </a:xfrm>
          <a:prstGeom prst="rect">
            <a:avLst/>
          </a:prstGeom>
        </p:spPr>
      </p:pic>
    </p:spTree>
    <p:extLst>
      <p:ext uri="{BB962C8B-B14F-4D97-AF65-F5344CB8AC3E}">
        <p14:creationId xmlns:p14="http://schemas.microsoft.com/office/powerpoint/2010/main" val="38872014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lstStyle/>
          <a:p>
            <a:pPr algn="ctr"/>
            <a:r>
              <a:rPr lang="en-US" sz="3200" dirty="0"/>
              <a:t>Meteorologic Model</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20</a:t>
            </a:fld>
            <a:endParaRPr kumimoji="0" lang="en-US" sz="1200" b="0" i="0" u="none" strike="noStrike" kern="1200" cap="none" spc="0" normalizeH="0" baseline="0" noProof="0" dirty="0">
              <a:ln>
                <a:noFill/>
              </a:ln>
              <a:solidFill>
                <a:srgbClr val="898989"/>
              </a:solidFill>
              <a:effectLst/>
              <a:uLnTx/>
              <a:uFillTx/>
              <a:latin typeface="Arial" charset="0"/>
              <a:ea typeface="+mn-ea"/>
              <a:cs typeface="Arial" pitchFamily="34" charset="0"/>
            </a:endParaRPr>
          </a:p>
        </p:txBody>
      </p:sp>
      <p:pic>
        <p:nvPicPr>
          <p:cNvPr id="7" name="Content Placeholder 6">
            <a:extLst>
              <a:ext uri="{FF2B5EF4-FFF2-40B4-BE49-F238E27FC236}">
                <a16:creationId xmlns:a16="http://schemas.microsoft.com/office/drawing/2014/main" id="{0BE0CD25-5FD4-4B9E-91F7-9981DF66A74C}"/>
              </a:ext>
            </a:extLst>
          </p:cNvPr>
          <p:cNvPicPr>
            <a:picLocks noGrp="1" noChangeAspect="1"/>
          </p:cNvPicPr>
          <p:nvPr>
            <p:ph idx="1"/>
          </p:nvPr>
        </p:nvPicPr>
        <p:blipFill>
          <a:blip r:embed="rId3"/>
          <a:stretch>
            <a:fillRect/>
          </a:stretch>
        </p:blipFill>
        <p:spPr>
          <a:xfrm>
            <a:off x="519469" y="1328708"/>
            <a:ext cx="8105062" cy="4718050"/>
          </a:xfrm>
          <a:ln>
            <a:solidFill>
              <a:schemeClr val="tx1"/>
            </a:solidFill>
          </a:ln>
        </p:spPr>
      </p:pic>
      <p:sp>
        <p:nvSpPr>
          <p:cNvPr id="5" name="TextBox 4">
            <a:extLst>
              <a:ext uri="{FF2B5EF4-FFF2-40B4-BE49-F238E27FC236}">
                <a16:creationId xmlns:a16="http://schemas.microsoft.com/office/drawing/2014/main" id="{EEFE8E5B-9B26-4137-9CEE-639AB4F012DB}"/>
              </a:ext>
            </a:extLst>
          </p:cNvPr>
          <p:cNvSpPr txBox="1"/>
          <p:nvPr/>
        </p:nvSpPr>
        <p:spPr>
          <a:xfrm>
            <a:off x="3831336" y="2335106"/>
            <a:ext cx="4425696" cy="2831544"/>
          </a:xfrm>
          <a:prstGeom prst="rect">
            <a:avLst/>
          </a:prstGeom>
          <a:solidFill>
            <a:srgbClr val="D8D8D8"/>
          </a:solidFill>
        </p:spPr>
        <p:txBody>
          <a:bodyPr wrap="square" rtlCol="0">
            <a:spAutoFit/>
          </a:bodyPr>
          <a:lstStyle/>
          <a:p>
            <a:pPr marL="285750" indent="-285750">
              <a:buFont typeface="Arial" panose="020B0604020202020204" pitchFamily="34" charset="0"/>
              <a:buChar char="•"/>
            </a:pPr>
            <a:r>
              <a:rPr lang="en-US" sz="2000" dirty="0"/>
              <a:t>Meteorologic model is used to compute boundary conditions for the basin model</a:t>
            </a:r>
          </a:p>
          <a:p>
            <a:pPr marL="742950" lvl="1" indent="-285750">
              <a:buFont typeface="Arial" panose="020B0604020202020204" pitchFamily="34" charset="0"/>
              <a:buChar char="•"/>
            </a:pPr>
            <a:r>
              <a:rPr lang="en-US" sz="2000" dirty="0"/>
              <a:t>Precipitation</a:t>
            </a:r>
          </a:p>
          <a:p>
            <a:pPr marL="742950" lvl="1" indent="-285750">
              <a:buFont typeface="Arial" panose="020B0604020202020204" pitchFamily="34" charset="0"/>
              <a:buChar char="•"/>
            </a:pPr>
            <a:r>
              <a:rPr lang="en-US" sz="2000" dirty="0"/>
              <a:t>Temperature </a:t>
            </a:r>
          </a:p>
          <a:p>
            <a:pPr marL="742950" lvl="1" indent="-285750">
              <a:buFont typeface="Arial" panose="020B0604020202020204" pitchFamily="34" charset="0"/>
              <a:buChar char="•"/>
            </a:pPr>
            <a:r>
              <a:rPr lang="en-US" sz="2000" dirty="0"/>
              <a:t>Evapotranspiration potential</a:t>
            </a:r>
          </a:p>
          <a:p>
            <a:pPr marL="742950" lvl="1" indent="-285750">
              <a:buFont typeface="Arial" panose="020B0604020202020204" pitchFamily="34" charset="0"/>
              <a:buChar char="•"/>
            </a:pPr>
            <a:r>
              <a:rPr lang="en-US" sz="2000" dirty="0"/>
              <a:t>Snowmelt (moving to the basin model)</a:t>
            </a:r>
          </a:p>
          <a:p>
            <a:endParaRPr lang="en-US" dirty="0"/>
          </a:p>
        </p:txBody>
      </p:sp>
    </p:spTree>
    <p:extLst>
      <p:ext uri="{BB962C8B-B14F-4D97-AF65-F5344CB8AC3E}">
        <p14:creationId xmlns:p14="http://schemas.microsoft.com/office/powerpoint/2010/main" val="1749278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lstStyle/>
          <a:p>
            <a:r>
              <a:rPr lang="en-US" sz="3200" dirty="0"/>
              <a:t>Simulations</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21</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Picture 7">
            <a:extLst>
              <a:ext uri="{FF2B5EF4-FFF2-40B4-BE49-F238E27FC236}">
                <a16:creationId xmlns:a16="http://schemas.microsoft.com/office/drawing/2014/main" id="{673164F6-8250-4A8B-81DD-A62E0D7803B0}"/>
              </a:ext>
            </a:extLst>
          </p:cNvPr>
          <p:cNvPicPr>
            <a:picLocks noChangeAspect="1"/>
          </p:cNvPicPr>
          <p:nvPr/>
        </p:nvPicPr>
        <p:blipFill>
          <a:blip r:embed="rId3"/>
          <a:stretch>
            <a:fillRect/>
          </a:stretch>
        </p:blipFill>
        <p:spPr>
          <a:xfrm>
            <a:off x="4670971" y="504309"/>
            <a:ext cx="3638095" cy="2552381"/>
          </a:xfrm>
          <a:prstGeom prst="rect">
            <a:avLst/>
          </a:prstGeom>
          <a:ln>
            <a:solidFill>
              <a:schemeClr val="tx1"/>
            </a:solidFill>
          </a:ln>
        </p:spPr>
      </p:pic>
      <p:pic>
        <p:nvPicPr>
          <p:cNvPr id="5" name="Picture 4">
            <a:extLst>
              <a:ext uri="{FF2B5EF4-FFF2-40B4-BE49-F238E27FC236}">
                <a16:creationId xmlns:a16="http://schemas.microsoft.com/office/drawing/2014/main" id="{A1C942A2-A4DB-4951-BAC6-1640B41E29B5}"/>
              </a:ext>
            </a:extLst>
          </p:cNvPr>
          <p:cNvPicPr>
            <a:picLocks noChangeAspect="1"/>
          </p:cNvPicPr>
          <p:nvPr/>
        </p:nvPicPr>
        <p:blipFill>
          <a:blip r:embed="rId4"/>
          <a:stretch>
            <a:fillRect/>
          </a:stretch>
        </p:blipFill>
        <p:spPr>
          <a:xfrm>
            <a:off x="661416" y="2642476"/>
            <a:ext cx="7821168" cy="3938102"/>
          </a:xfrm>
          <a:prstGeom prst="rect">
            <a:avLst/>
          </a:prstGeom>
          <a:ln>
            <a:solidFill>
              <a:schemeClr val="tx1"/>
            </a:solidFill>
          </a:ln>
        </p:spPr>
      </p:pic>
      <p:pic>
        <p:nvPicPr>
          <p:cNvPr id="11" name="Picture 10">
            <a:extLst>
              <a:ext uri="{FF2B5EF4-FFF2-40B4-BE49-F238E27FC236}">
                <a16:creationId xmlns:a16="http://schemas.microsoft.com/office/drawing/2014/main" id="{3C340A21-18E6-4F54-8009-9A0BD767B4A6}"/>
              </a:ext>
            </a:extLst>
          </p:cNvPr>
          <p:cNvPicPr>
            <a:picLocks noChangeAspect="1"/>
          </p:cNvPicPr>
          <p:nvPr/>
        </p:nvPicPr>
        <p:blipFill>
          <a:blip r:embed="rId5"/>
          <a:stretch>
            <a:fillRect/>
          </a:stretch>
        </p:blipFill>
        <p:spPr>
          <a:xfrm>
            <a:off x="815887" y="1526233"/>
            <a:ext cx="3657143" cy="1047619"/>
          </a:xfrm>
          <a:prstGeom prst="rect">
            <a:avLst/>
          </a:prstGeom>
          <a:ln>
            <a:solidFill>
              <a:schemeClr val="tx1"/>
            </a:solidFill>
          </a:ln>
        </p:spPr>
      </p:pic>
      <p:sp>
        <p:nvSpPr>
          <p:cNvPr id="12" name="TextBox 11">
            <a:extLst>
              <a:ext uri="{FF2B5EF4-FFF2-40B4-BE49-F238E27FC236}">
                <a16:creationId xmlns:a16="http://schemas.microsoft.com/office/drawing/2014/main" id="{661A0702-2422-4590-BD42-1F47ECD01DAA}"/>
              </a:ext>
            </a:extLst>
          </p:cNvPr>
          <p:cNvSpPr txBox="1"/>
          <p:nvPr/>
        </p:nvSpPr>
        <p:spPr>
          <a:xfrm>
            <a:off x="2499588" y="2910386"/>
            <a:ext cx="1908785" cy="923330"/>
          </a:xfrm>
          <a:prstGeom prst="rect">
            <a:avLst/>
          </a:prstGeom>
          <a:noFill/>
        </p:spPr>
        <p:txBody>
          <a:bodyPr wrap="square" rtlCol="0">
            <a:spAutoFit/>
          </a:bodyPr>
          <a:lstStyle/>
          <a:p>
            <a:r>
              <a:rPr lang="en-US" b="1" dirty="0">
                <a:solidFill>
                  <a:srgbClr val="FF0000"/>
                </a:solidFill>
              </a:rPr>
              <a:t>Compute tab, Watershed Explorer</a:t>
            </a:r>
          </a:p>
        </p:txBody>
      </p:sp>
      <p:sp>
        <p:nvSpPr>
          <p:cNvPr id="13" name="TextBox 12">
            <a:extLst>
              <a:ext uri="{FF2B5EF4-FFF2-40B4-BE49-F238E27FC236}">
                <a16:creationId xmlns:a16="http://schemas.microsoft.com/office/drawing/2014/main" id="{B0405EEC-5FF2-49D9-869C-6002F128AABD}"/>
              </a:ext>
            </a:extLst>
          </p:cNvPr>
          <p:cNvSpPr txBox="1"/>
          <p:nvPr/>
        </p:nvSpPr>
        <p:spPr>
          <a:xfrm>
            <a:off x="731520" y="1177285"/>
            <a:ext cx="4007892" cy="369332"/>
          </a:xfrm>
          <a:prstGeom prst="rect">
            <a:avLst/>
          </a:prstGeom>
          <a:noFill/>
        </p:spPr>
        <p:txBody>
          <a:bodyPr wrap="square" rtlCol="0">
            <a:spAutoFit/>
          </a:bodyPr>
          <a:lstStyle/>
          <a:p>
            <a:r>
              <a:rPr lang="en-US" b="1" dirty="0">
                <a:solidFill>
                  <a:srgbClr val="FF0000"/>
                </a:solidFill>
              </a:rPr>
              <a:t>Compute Toolbar</a:t>
            </a:r>
          </a:p>
        </p:txBody>
      </p:sp>
      <p:sp>
        <p:nvSpPr>
          <p:cNvPr id="14" name="TextBox 13">
            <a:extLst>
              <a:ext uri="{FF2B5EF4-FFF2-40B4-BE49-F238E27FC236}">
                <a16:creationId xmlns:a16="http://schemas.microsoft.com/office/drawing/2014/main" id="{2910E4DB-8F3F-40F6-8DDC-2CD7812E9D83}"/>
              </a:ext>
            </a:extLst>
          </p:cNvPr>
          <p:cNvSpPr txBox="1"/>
          <p:nvPr/>
        </p:nvSpPr>
        <p:spPr>
          <a:xfrm>
            <a:off x="3453980" y="877783"/>
            <a:ext cx="4007892" cy="369332"/>
          </a:xfrm>
          <a:prstGeom prst="rect">
            <a:avLst/>
          </a:prstGeom>
          <a:noFill/>
        </p:spPr>
        <p:txBody>
          <a:bodyPr wrap="square" rtlCol="0">
            <a:spAutoFit/>
          </a:bodyPr>
          <a:lstStyle/>
          <a:p>
            <a:r>
              <a:rPr lang="en-US" b="1" dirty="0">
                <a:solidFill>
                  <a:srgbClr val="FF0000"/>
                </a:solidFill>
              </a:rPr>
              <a:t>Managers</a:t>
            </a:r>
          </a:p>
        </p:txBody>
      </p:sp>
    </p:spTree>
    <p:extLst>
      <p:ext uri="{BB962C8B-B14F-4D97-AF65-F5344CB8AC3E}">
        <p14:creationId xmlns:p14="http://schemas.microsoft.com/office/powerpoint/2010/main" val="3789337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Simulation Run</a:t>
            </a:r>
          </a:p>
        </p:txBody>
      </p:sp>
      <p:sp>
        <p:nvSpPr>
          <p:cNvPr id="22" name="Text Placeholder 21">
            <a:extLst>
              <a:ext uri="{FF2B5EF4-FFF2-40B4-BE49-F238E27FC236}">
                <a16:creationId xmlns:a16="http://schemas.microsoft.com/office/drawing/2014/main" id="{A05FFE37-A477-41EA-B4C9-D92C4035A0E6}"/>
              </a:ext>
            </a:extLst>
          </p:cNvPr>
          <p:cNvSpPr>
            <a:spLocks noGrp="1"/>
          </p:cNvSpPr>
          <p:nvPr>
            <p:ph type="body" sz="quarter" idx="13"/>
          </p:nvPr>
        </p:nvSpPr>
        <p:spPr>
          <a:xfrm>
            <a:off x="640081" y="1230511"/>
            <a:ext cx="3779520" cy="666241"/>
          </a:xfrm>
        </p:spPr>
        <p:txBody>
          <a:bodyPr/>
          <a:lstStyle/>
          <a:p>
            <a:r>
              <a:rPr lang="en-US" sz="2000" b="1" dirty="0"/>
              <a:t>Simulation Run</a:t>
            </a:r>
          </a:p>
        </p:txBody>
      </p:sp>
      <p:sp>
        <p:nvSpPr>
          <p:cNvPr id="25" name="Content Placeholder 24">
            <a:extLst>
              <a:ext uri="{FF2B5EF4-FFF2-40B4-BE49-F238E27FC236}">
                <a16:creationId xmlns:a16="http://schemas.microsoft.com/office/drawing/2014/main" id="{88DE435F-437D-4584-8409-437697136FD0}"/>
              </a:ext>
            </a:extLst>
          </p:cNvPr>
          <p:cNvSpPr>
            <a:spLocks noGrp="1"/>
          </p:cNvSpPr>
          <p:nvPr>
            <p:ph sz="quarter" idx="15"/>
          </p:nvPr>
        </p:nvSpPr>
        <p:spPr>
          <a:xfrm>
            <a:off x="640080" y="1981200"/>
            <a:ext cx="3779520" cy="3962400"/>
          </a:xfrm>
        </p:spPr>
        <p:txBody>
          <a:bodyPr/>
          <a:lstStyle/>
          <a:p>
            <a:r>
              <a:rPr lang="en-US" dirty="0"/>
              <a:t>Meteorologic Model</a:t>
            </a:r>
          </a:p>
          <a:p>
            <a:r>
              <a:rPr lang="en-US" dirty="0"/>
              <a:t>Basin Model</a:t>
            </a:r>
          </a:p>
          <a:p>
            <a:r>
              <a:rPr lang="en-US" dirty="0"/>
              <a:t>Control Specifications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673" y="1978225"/>
            <a:ext cx="228600" cy="2286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068" y="2276673"/>
            <a:ext cx="228600" cy="22860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912" y="2576756"/>
            <a:ext cx="228600" cy="228600"/>
          </a:xfrm>
          <a:prstGeom prst="rect">
            <a:avLst/>
          </a:prstGeom>
        </p:spPr>
      </p:pic>
      <p:sp>
        <p:nvSpPr>
          <p:cNvPr id="26" name="Rectangle 25"/>
          <p:cNvSpPr/>
          <p:nvPr/>
        </p:nvSpPr>
        <p:spPr>
          <a:xfrm>
            <a:off x="3352800" y="2088456"/>
            <a:ext cx="2155960" cy="685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Content Placeholder 35">
            <a:extLst>
              <a:ext uri="{FF2B5EF4-FFF2-40B4-BE49-F238E27FC236}">
                <a16:creationId xmlns:a16="http://schemas.microsoft.com/office/drawing/2014/main" id="{D6FC6AF6-B07C-4AD7-9C4B-09BA2A1C2E4B}"/>
              </a:ext>
            </a:extLst>
          </p:cNvPr>
          <p:cNvPicPr>
            <a:picLocks noGrp="1" noChangeAspect="1"/>
          </p:cNvPicPr>
          <p:nvPr>
            <p:ph sz="quarter" idx="16"/>
          </p:nvPr>
        </p:nvPicPr>
        <p:blipFill>
          <a:blip r:embed="rId6">
            <a:extLst>
              <a:ext uri="{28A0092B-C50C-407E-A947-70E740481C1C}">
                <a14:useLocalDpi xmlns:a14="http://schemas.microsoft.com/office/drawing/2010/main" val="0"/>
              </a:ext>
            </a:extLst>
          </a:blip>
          <a:stretch>
            <a:fillRect/>
          </a:stretch>
        </p:blipFill>
        <p:spPr>
          <a:xfrm>
            <a:off x="433344" y="1608294"/>
            <a:ext cx="274320" cy="274320"/>
          </a:xfrm>
        </p:spPr>
      </p:pic>
      <p:pic>
        <p:nvPicPr>
          <p:cNvPr id="43" name="Picture 42">
            <a:extLst>
              <a:ext uri="{FF2B5EF4-FFF2-40B4-BE49-F238E27FC236}">
                <a16:creationId xmlns:a16="http://schemas.microsoft.com/office/drawing/2014/main" id="{C4B8AE91-8979-4B10-AF1C-94A84E8DF68C}"/>
              </a:ext>
            </a:extLst>
          </p:cNvPr>
          <p:cNvPicPr>
            <a:picLocks noChangeAspect="1"/>
          </p:cNvPicPr>
          <p:nvPr/>
        </p:nvPicPr>
        <p:blipFill>
          <a:blip r:embed="rId7"/>
          <a:stretch>
            <a:fillRect/>
          </a:stretch>
        </p:blipFill>
        <p:spPr>
          <a:xfrm>
            <a:off x="2898649" y="1048800"/>
            <a:ext cx="5475074" cy="4606164"/>
          </a:xfrm>
          <a:prstGeom prst="rect">
            <a:avLst/>
          </a:prstGeom>
          <a:ln>
            <a:solidFill>
              <a:schemeClr val="tx1"/>
            </a:solidFill>
          </a:ln>
        </p:spPr>
      </p:pic>
      <p:sp>
        <p:nvSpPr>
          <p:cNvPr id="3" name="Slide Number Placeholder 2">
            <a:extLst>
              <a:ext uri="{FF2B5EF4-FFF2-40B4-BE49-F238E27FC236}">
                <a16:creationId xmlns:a16="http://schemas.microsoft.com/office/drawing/2014/main" id="{1822AD95-2F1B-41FA-8F82-31CE81052977}"/>
              </a:ext>
            </a:extLst>
          </p:cNvPr>
          <p:cNvSpPr>
            <a:spLocks noGrp="1"/>
          </p:cNvSpPr>
          <p:nvPr>
            <p:ph type="sldNum" sz="quarter" idx="17"/>
          </p:nvPr>
        </p:nvSpPr>
        <p:spPr/>
        <p:txBody>
          <a:bodyPr/>
          <a:lstStyle/>
          <a:p>
            <a:fld id="{3B773CDB-7973-454B-9699-5CCFA043586B}" type="slidenum">
              <a:rPr lang="en-US" smtClean="0"/>
              <a:pPr/>
              <a:t>22</a:t>
            </a:fld>
            <a:endParaRPr lang="en-US"/>
          </a:p>
        </p:txBody>
      </p:sp>
    </p:spTree>
    <p:extLst>
      <p:ext uri="{BB962C8B-B14F-4D97-AF65-F5344CB8AC3E}">
        <p14:creationId xmlns:p14="http://schemas.microsoft.com/office/powerpoint/2010/main" val="35891613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a:xfrm>
            <a:off x="304800" y="274637"/>
            <a:ext cx="8382000" cy="806451"/>
          </a:xfrm>
        </p:spPr>
        <p:txBody>
          <a:bodyPr/>
          <a:lstStyle/>
          <a:p>
            <a:pPr algn="ctr"/>
            <a:r>
              <a:rPr lang="en-US" sz="3200" dirty="0"/>
              <a:t>Five Result Displays in HEC-HMS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a:xfrm>
            <a:off x="617333" y="1137795"/>
            <a:ext cx="8382000" cy="4718050"/>
          </a:xfrm>
        </p:spPr>
        <p:txBody>
          <a:bodyPr/>
          <a:lstStyle/>
          <a:p>
            <a:pPr marL="457200" indent="-457200">
              <a:buFont typeface="+mj-lt"/>
              <a:buAutoNum type="arabicPeriod"/>
            </a:pPr>
            <a:r>
              <a:rPr lang="en-US" sz="2000" dirty="0"/>
              <a:t>Global summary tables</a:t>
            </a:r>
          </a:p>
          <a:p>
            <a:pPr marL="457200" indent="-457200">
              <a:buFont typeface="+mj-lt"/>
              <a:buAutoNum type="arabicPeriod"/>
            </a:pPr>
            <a:r>
              <a:rPr lang="en-US" sz="2000" dirty="0"/>
              <a:t>Element graph</a:t>
            </a:r>
          </a:p>
          <a:p>
            <a:pPr marL="457200" indent="-457200">
              <a:buFont typeface="+mj-lt"/>
              <a:buAutoNum type="arabicPeriod"/>
            </a:pPr>
            <a:r>
              <a:rPr lang="en-US" sz="2000" dirty="0"/>
              <a:t>Element summary table</a:t>
            </a:r>
          </a:p>
          <a:p>
            <a:pPr marL="457200" indent="-457200">
              <a:buFont typeface="+mj-lt"/>
              <a:buAutoNum type="arabicPeriod"/>
            </a:pPr>
            <a:r>
              <a:rPr lang="en-US" sz="2000" dirty="0"/>
              <a:t>Element time series</a:t>
            </a:r>
          </a:p>
          <a:p>
            <a:pPr marL="457200" indent="-457200">
              <a:buFont typeface="+mj-lt"/>
              <a:buAutoNum type="arabicPeriod"/>
            </a:pPr>
            <a:r>
              <a:rPr lang="en-US" sz="2000"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a:xfrm>
            <a:off x="8373723" y="6294379"/>
            <a:ext cx="727075" cy="365125"/>
          </a:xfrm>
        </p:spPr>
        <p:txBody>
          <a:bodyPr/>
          <a:lstStyle/>
          <a:p>
            <a:pPr lvl="0"/>
            <a:fld id="{0D0E9D3B-CB56-40AE-B0A9-8DA5E1AEFDB7}" type="slidenum">
              <a:rPr lang="en-US" noProof="0" smtClean="0"/>
              <a:pPr lvl="0"/>
              <a:t>23</a:t>
            </a:fld>
            <a:endParaRPr lang="en-US" noProof="0" dirty="0"/>
          </a:p>
        </p:txBody>
      </p:sp>
      <p:pic>
        <p:nvPicPr>
          <p:cNvPr id="7" name="Picture 6">
            <a:extLst>
              <a:ext uri="{FF2B5EF4-FFF2-40B4-BE49-F238E27FC236}">
                <a16:creationId xmlns:a16="http://schemas.microsoft.com/office/drawing/2014/main" id="{86DE038C-810A-457A-9AB0-34E9CA24E392}"/>
              </a:ext>
            </a:extLst>
          </p:cNvPr>
          <p:cNvPicPr>
            <a:picLocks noChangeAspect="1"/>
          </p:cNvPicPr>
          <p:nvPr/>
        </p:nvPicPr>
        <p:blipFill>
          <a:blip r:embed="rId3"/>
          <a:stretch>
            <a:fillRect/>
          </a:stretch>
        </p:blipFill>
        <p:spPr>
          <a:xfrm>
            <a:off x="4495800" y="874712"/>
            <a:ext cx="4117305" cy="2544183"/>
          </a:xfrm>
          <a:prstGeom prst="rect">
            <a:avLst/>
          </a:prstGeom>
          <a:ln>
            <a:solidFill>
              <a:schemeClr val="tx1"/>
            </a:solidFill>
          </a:ln>
        </p:spPr>
      </p:pic>
      <p:pic>
        <p:nvPicPr>
          <p:cNvPr id="8" name="Picture 7">
            <a:extLst>
              <a:ext uri="{FF2B5EF4-FFF2-40B4-BE49-F238E27FC236}">
                <a16:creationId xmlns:a16="http://schemas.microsoft.com/office/drawing/2014/main" id="{A74DCB15-600D-4C65-BDBA-CACE396B96F6}"/>
              </a:ext>
            </a:extLst>
          </p:cNvPr>
          <p:cNvPicPr>
            <a:picLocks noChangeAspect="1"/>
          </p:cNvPicPr>
          <p:nvPr/>
        </p:nvPicPr>
        <p:blipFill>
          <a:blip r:embed="rId4"/>
          <a:stretch>
            <a:fillRect/>
          </a:stretch>
        </p:blipFill>
        <p:spPr>
          <a:xfrm>
            <a:off x="304800" y="2999232"/>
            <a:ext cx="4082883" cy="3434918"/>
          </a:xfrm>
          <a:prstGeom prst="rect">
            <a:avLst/>
          </a:prstGeom>
          <a:ln>
            <a:solidFill>
              <a:schemeClr val="tx1"/>
            </a:solidFill>
          </a:ln>
        </p:spPr>
      </p:pic>
      <p:pic>
        <p:nvPicPr>
          <p:cNvPr id="9" name="Picture 8">
            <a:extLst>
              <a:ext uri="{FF2B5EF4-FFF2-40B4-BE49-F238E27FC236}">
                <a16:creationId xmlns:a16="http://schemas.microsoft.com/office/drawing/2014/main" id="{C44A8419-0D0C-440C-BC05-C2E85DFCE7E4}"/>
              </a:ext>
            </a:extLst>
          </p:cNvPr>
          <p:cNvPicPr>
            <a:picLocks noChangeAspect="1"/>
          </p:cNvPicPr>
          <p:nvPr/>
        </p:nvPicPr>
        <p:blipFill>
          <a:blip r:embed="rId5"/>
          <a:stretch>
            <a:fillRect/>
          </a:stretch>
        </p:blipFill>
        <p:spPr>
          <a:xfrm>
            <a:off x="4098964" y="4361452"/>
            <a:ext cx="3829402" cy="2221910"/>
          </a:xfrm>
          <a:prstGeom prst="rect">
            <a:avLst/>
          </a:prstGeom>
          <a:ln>
            <a:solidFill>
              <a:schemeClr val="tx1"/>
            </a:solidFill>
          </a:ln>
        </p:spPr>
      </p:pic>
      <p:pic>
        <p:nvPicPr>
          <p:cNvPr id="3" name="Picture 2">
            <a:extLst>
              <a:ext uri="{FF2B5EF4-FFF2-40B4-BE49-F238E27FC236}">
                <a16:creationId xmlns:a16="http://schemas.microsoft.com/office/drawing/2014/main" id="{A6EE8338-480E-4423-A021-16510B7366A1}"/>
              </a:ext>
            </a:extLst>
          </p:cNvPr>
          <p:cNvPicPr>
            <a:picLocks noChangeAspect="1"/>
          </p:cNvPicPr>
          <p:nvPr/>
        </p:nvPicPr>
        <p:blipFill>
          <a:blip r:embed="rId6"/>
          <a:stretch>
            <a:fillRect/>
          </a:stretch>
        </p:blipFill>
        <p:spPr>
          <a:xfrm>
            <a:off x="5045037" y="2580708"/>
            <a:ext cx="3692563" cy="2214110"/>
          </a:xfrm>
          <a:prstGeom prst="rect">
            <a:avLst/>
          </a:prstGeom>
          <a:ln>
            <a:solidFill>
              <a:schemeClr val="tx1"/>
            </a:solidFill>
          </a:ln>
        </p:spPr>
      </p:pic>
    </p:spTree>
    <p:extLst>
      <p:ext uri="{BB962C8B-B14F-4D97-AF65-F5344CB8AC3E}">
        <p14:creationId xmlns:p14="http://schemas.microsoft.com/office/powerpoint/2010/main" val="193952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02025"/>
            <a:ext cx="3731593" cy="4270507"/>
          </a:xfrm>
        </p:spPr>
        <p:txBody>
          <a:bodyPr/>
          <a:lstStyle/>
          <a:p>
            <a:pPr marL="609600" indent="-609600">
              <a:buFont typeface="Arial" panose="020B0604020202020204" pitchFamily="34" charset="0"/>
              <a:buChar char="•"/>
            </a:pPr>
            <a:r>
              <a:rPr lang="en-US" sz="2800" dirty="0"/>
              <a:t>Precipitation, excess, loss, snow, 2D output, etc.</a:t>
            </a:r>
          </a:p>
          <a:p>
            <a:pPr marL="609600" indent="-609600">
              <a:buFont typeface="Arial" panose="020B0604020202020204" pitchFamily="34" charset="0"/>
              <a:buChar char="•"/>
            </a:pPr>
            <a:r>
              <a:rPr lang="en-US" sz="2800" dirty="0"/>
              <a:t>Feature within v4.7 release</a:t>
            </a:r>
          </a:p>
        </p:txBody>
      </p:sp>
      <p:sp>
        <p:nvSpPr>
          <p:cNvPr id="4" name="Slide Number Placeholder 3"/>
          <p:cNvSpPr>
            <a:spLocks noGrp="1"/>
          </p:cNvSpPr>
          <p:nvPr>
            <p:ph type="sldNum" sz="quarter" idx="11"/>
          </p:nvPr>
        </p:nvSpPr>
        <p:spPr/>
        <p:txBody>
          <a:bodyPr/>
          <a:lstStyle/>
          <a:p>
            <a:fld id="{9A257827-C34C-4251-B995-96C9C233CCC8}" type="slidenum">
              <a:rPr lang="en-US" smtClean="0"/>
              <a:pPr/>
              <a:t>24</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14" name="169D0EE1-6723-4587-A560-2A1C7C85C538">
            <a:hlinkClick r:id="" action="ppaction://media"/>
            <a:extLst>
              <a:ext uri="{FF2B5EF4-FFF2-40B4-BE49-F238E27FC236}">
                <a16:creationId xmlns:a16="http://schemas.microsoft.com/office/drawing/2014/main" id="{B1B6629C-03C5-4293-8EB3-27DC232FE0AF}"/>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535559" y="1225311"/>
            <a:ext cx="3972049" cy="5377543"/>
          </a:xfrm>
          <a:prstGeom prst="rect">
            <a:avLst/>
          </a:prstGeom>
        </p:spPr>
      </p:pic>
      <p:grpSp>
        <p:nvGrpSpPr>
          <p:cNvPr id="15" name="Group 14">
            <a:extLst>
              <a:ext uri="{FF2B5EF4-FFF2-40B4-BE49-F238E27FC236}">
                <a16:creationId xmlns:a16="http://schemas.microsoft.com/office/drawing/2014/main" id="{F9F0E97D-C2E2-4F0E-BC3D-B0F2DBAD6B7B}"/>
              </a:ext>
            </a:extLst>
          </p:cNvPr>
          <p:cNvGrpSpPr/>
          <p:nvPr/>
        </p:nvGrpSpPr>
        <p:grpSpPr>
          <a:xfrm>
            <a:off x="4135506" y="4991938"/>
            <a:ext cx="1005293" cy="1610916"/>
            <a:chOff x="8462557" y="1449586"/>
            <a:chExt cx="1005293" cy="1610916"/>
          </a:xfrm>
        </p:grpSpPr>
        <p:sp>
          <p:nvSpPr>
            <p:cNvPr id="16" name="Rectangle 15">
              <a:extLst>
                <a:ext uri="{FF2B5EF4-FFF2-40B4-BE49-F238E27FC236}">
                  <a16:creationId xmlns:a16="http://schemas.microsoft.com/office/drawing/2014/main" id="{0741594D-8F76-4D90-96CB-7868C7541B5C}"/>
                </a:ext>
              </a:extLst>
            </p:cNvPr>
            <p:cNvSpPr/>
            <p:nvPr/>
          </p:nvSpPr>
          <p:spPr>
            <a:xfrm>
              <a:off x="8462557" y="1449586"/>
              <a:ext cx="1005293" cy="1610916"/>
            </a:xfrm>
            <a:prstGeom prst="rect">
              <a:avLst/>
            </a:prstGeom>
            <a:solidFill>
              <a:schemeClr val="tx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dirty="0"/>
            </a:p>
          </p:txBody>
        </p:sp>
        <p:sp>
          <p:nvSpPr>
            <p:cNvPr id="17" name="Rectangle 16">
              <a:extLst>
                <a:ext uri="{FF2B5EF4-FFF2-40B4-BE49-F238E27FC236}">
                  <a16:creationId xmlns:a16="http://schemas.microsoft.com/office/drawing/2014/main" id="{C24715FC-51DB-446D-A74C-64497B1134B2}"/>
                </a:ext>
              </a:extLst>
            </p:cNvPr>
            <p:cNvSpPr/>
            <p:nvPr/>
          </p:nvSpPr>
          <p:spPr>
            <a:xfrm>
              <a:off x="8601075" y="2028825"/>
              <a:ext cx="210098" cy="914400"/>
            </a:xfrm>
            <a:prstGeom prst="rect">
              <a:avLst/>
            </a:prstGeom>
            <a:gradFill flip="none" rotWithShape="1">
              <a:gsLst>
                <a:gs pos="83000">
                  <a:srgbClr val="FF5050"/>
                </a:gs>
                <a:gs pos="33000">
                  <a:srgbClr val="00B050"/>
                </a:gs>
                <a:gs pos="17000">
                  <a:srgbClr val="000099"/>
                </a:gs>
                <a:gs pos="0">
                  <a:srgbClr val="0066FF"/>
                </a:gs>
                <a:gs pos="67000">
                  <a:srgbClr val="FFC000"/>
                </a:gs>
                <a:gs pos="50000">
                  <a:srgbClr val="FFFF00"/>
                </a:gs>
                <a:gs pos="100000">
                  <a:srgbClr val="7030A0"/>
                </a:gs>
              </a:gsLst>
              <a:path path="circle">
                <a:fillToRect l="100000" b="100000"/>
              </a:path>
              <a:tileRect t="-100000" r="-10000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dirty="0"/>
            </a:p>
          </p:txBody>
        </p:sp>
        <p:sp>
          <p:nvSpPr>
            <p:cNvPr id="18" name="TextBox 60">
              <a:extLst>
                <a:ext uri="{FF2B5EF4-FFF2-40B4-BE49-F238E27FC236}">
                  <a16:creationId xmlns:a16="http://schemas.microsoft.com/office/drawing/2014/main" id="{A7D3328D-9739-4978-BF5A-450F64711FBA}"/>
                </a:ext>
              </a:extLst>
            </p:cNvPr>
            <p:cNvSpPr txBox="1"/>
            <p:nvPr/>
          </p:nvSpPr>
          <p:spPr>
            <a:xfrm>
              <a:off x="8773621" y="1905000"/>
              <a:ext cx="284052"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t>0</a:t>
              </a:r>
            </a:p>
          </p:txBody>
        </p:sp>
        <p:sp>
          <p:nvSpPr>
            <p:cNvPr id="19" name="TextBox 61">
              <a:extLst>
                <a:ext uri="{FF2B5EF4-FFF2-40B4-BE49-F238E27FC236}">
                  <a16:creationId xmlns:a16="http://schemas.microsoft.com/office/drawing/2014/main" id="{4FAEEEF0-716B-4091-87EF-F248FA3B6527}"/>
                </a:ext>
              </a:extLst>
            </p:cNvPr>
            <p:cNvSpPr txBox="1"/>
            <p:nvPr/>
          </p:nvSpPr>
          <p:spPr>
            <a:xfrm>
              <a:off x="8773621" y="2752725"/>
              <a:ext cx="383438"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t>50</a:t>
              </a:r>
            </a:p>
          </p:txBody>
        </p:sp>
        <p:sp>
          <p:nvSpPr>
            <p:cNvPr id="20" name="TextBox 63">
              <a:extLst>
                <a:ext uri="{FF2B5EF4-FFF2-40B4-BE49-F238E27FC236}">
                  <a16:creationId xmlns:a16="http://schemas.microsoft.com/office/drawing/2014/main" id="{DFEF3DEF-222C-4DB6-B33A-BBF742E2C7F9}"/>
                </a:ext>
              </a:extLst>
            </p:cNvPr>
            <p:cNvSpPr txBox="1"/>
            <p:nvPr/>
          </p:nvSpPr>
          <p:spPr>
            <a:xfrm>
              <a:off x="8462557" y="1449586"/>
              <a:ext cx="1005293" cy="523220"/>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err="1"/>
                <a:t>Precip</a:t>
              </a:r>
              <a:r>
                <a:rPr lang="en-US" sz="1400" dirty="0"/>
                <a:t> Depth (in)</a:t>
              </a:r>
            </a:p>
          </p:txBody>
        </p:sp>
      </p:grpSp>
    </p:spTree>
    <p:extLst>
      <p:ext uri="{BB962C8B-B14F-4D97-AF65-F5344CB8AC3E}">
        <p14:creationId xmlns:p14="http://schemas.microsoft.com/office/powerpoint/2010/main" val="175925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594"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4"/>
                                        </p:tgtEl>
                                      </p:cBhvr>
                                    </p:cmd>
                                  </p:childTnLst>
                                </p:cTn>
                              </p:par>
                            </p:childTnLst>
                          </p:cTn>
                        </p:par>
                      </p:childTnLst>
                    </p:cTn>
                  </p:par>
                </p:childTnLst>
              </p:cTn>
              <p:nextCondLst>
                <p:cond evt="onClick" delay="0">
                  <p:tgtEl>
                    <p:spTgt spid="14"/>
                  </p:tgtEl>
                </p:cond>
              </p:nextCondLst>
            </p:seq>
            <p:video>
              <p:cMediaNode vol="80000">
                <p:cTn id="12" repeatCount="indefinite" fill="hold" display="0">
                  <p:stCondLst>
                    <p:cond delay="indefinite"/>
                  </p:stCondLst>
                </p:cTn>
                <p:tgtEl>
                  <p:spTgt spid="14"/>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F2E2EBF-AAD1-41D8-BE9A-1A2B57C2F9F7}"/>
              </a:ext>
            </a:extLst>
          </p:cNvPr>
          <p:cNvPicPr>
            <a:picLocks noChangeAspect="1"/>
          </p:cNvPicPr>
          <p:nvPr/>
        </p:nvPicPr>
        <p:blipFill>
          <a:blip r:embed="rId3"/>
          <a:stretch>
            <a:fillRect/>
          </a:stretch>
        </p:blipFill>
        <p:spPr>
          <a:xfrm>
            <a:off x="3179719" y="1172837"/>
            <a:ext cx="5690180" cy="4754880"/>
          </a:xfrm>
          <a:prstGeom prst="rect">
            <a:avLst/>
          </a:prstGeom>
          <a:ln>
            <a:solidFill>
              <a:schemeClr val="tx1"/>
            </a:solidFill>
          </a:ln>
        </p:spPr>
      </p:pic>
      <p:sp>
        <p:nvSpPr>
          <p:cNvPr id="3" name="Content Placeholder 2"/>
          <p:cNvSpPr>
            <a:spLocks noGrp="1"/>
          </p:cNvSpPr>
          <p:nvPr>
            <p:ph idx="1"/>
          </p:nvPr>
        </p:nvSpPr>
        <p:spPr>
          <a:xfrm>
            <a:off x="304800" y="1657210"/>
            <a:ext cx="2895600" cy="4270507"/>
          </a:xfrm>
        </p:spPr>
        <p:txBody>
          <a:bodyPr/>
          <a:lstStyle/>
          <a:p>
            <a:pPr marL="609600" indent="-609600">
              <a:buFont typeface="Arial" panose="020B0604020202020204" pitchFamily="34" charset="0"/>
              <a:buChar char="•"/>
            </a:pPr>
            <a:r>
              <a:rPr lang="en-US" dirty="0"/>
              <a:t>Visualize time series of spatial results</a:t>
            </a:r>
          </a:p>
          <a:p>
            <a:pPr marL="609600" indent="-609600">
              <a:buFont typeface="Arial" panose="020B0604020202020204" pitchFamily="34" charset="0"/>
              <a:buChar char="•"/>
            </a:pPr>
            <a:r>
              <a:rPr lang="en-US" dirty="0"/>
              <a:t>Feature within v4.9 release</a:t>
            </a:r>
          </a:p>
        </p:txBody>
      </p:sp>
      <p:sp>
        <p:nvSpPr>
          <p:cNvPr id="4" name="Slide Number Placeholder 3"/>
          <p:cNvSpPr>
            <a:spLocks noGrp="1"/>
          </p:cNvSpPr>
          <p:nvPr>
            <p:ph type="sldNum" sz="quarter" idx="11"/>
          </p:nvPr>
        </p:nvSpPr>
        <p:spPr/>
        <p:txBody>
          <a:bodyPr/>
          <a:lstStyle/>
          <a:p>
            <a:fld id="{9A257827-C34C-4251-B995-96C9C233CCC8}" type="slidenum">
              <a:rPr lang="en-US" smtClean="0"/>
              <a:pPr/>
              <a:t>25</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spTree>
    <p:extLst>
      <p:ext uri="{BB962C8B-B14F-4D97-AF65-F5344CB8AC3E}">
        <p14:creationId xmlns:p14="http://schemas.microsoft.com/office/powerpoint/2010/main" val="40132650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2363E6C-F995-4E84-A7A3-F5E7F7953D56}"/>
              </a:ext>
            </a:extLst>
          </p:cNvPr>
          <p:cNvPicPr>
            <a:picLocks noChangeAspect="1"/>
          </p:cNvPicPr>
          <p:nvPr/>
        </p:nvPicPr>
        <p:blipFill>
          <a:blip r:embed="rId3"/>
          <a:stretch>
            <a:fillRect/>
          </a:stretch>
        </p:blipFill>
        <p:spPr>
          <a:xfrm>
            <a:off x="3232882" y="1172837"/>
            <a:ext cx="5690180" cy="4754880"/>
          </a:xfrm>
          <a:prstGeom prst="rect">
            <a:avLst/>
          </a:prstGeom>
          <a:ln>
            <a:solidFill>
              <a:schemeClr val="tx1"/>
            </a:solidFill>
          </a:ln>
        </p:spPr>
      </p:pic>
      <p:sp>
        <p:nvSpPr>
          <p:cNvPr id="3" name="Content Placeholder 2"/>
          <p:cNvSpPr>
            <a:spLocks noGrp="1"/>
          </p:cNvSpPr>
          <p:nvPr>
            <p:ph idx="1"/>
          </p:nvPr>
        </p:nvSpPr>
        <p:spPr>
          <a:xfrm>
            <a:off x="304801" y="1657210"/>
            <a:ext cx="2928081" cy="4270507"/>
          </a:xfrm>
        </p:spPr>
        <p:txBody>
          <a:bodyPr/>
          <a:lstStyle/>
          <a:p>
            <a:pPr marL="609600" indent="-609600">
              <a:buFont typeface="Arial" panose="020B0604020202020204" pitchFamily="34" charset="0"/>
              <a:buChar char="•"/>
            </a:pPr>
            <a:r>
              <a:rPr lang="en-US" dirty="0"/>
              <a:t>Visualize flow and SWE statistical metrics</a:t>
            </a:r>
          </a:p>
          <a:p>
            <a:pPr marL="609600" indent="-609600">
              <a:buFont typeface="Arial" panose="020B0604020202020204" pitchFamily="34" charset="0"/>
              <a:buChar char="•"/>
            </a:pPr>
            <a:r>
              <a:rPr lang="en-US" dirty="0"/>
              <a:t>Feature within v4.10-beta.1 release</a:t>
            </a:r>
          </a:p>
        </p:txBody>
      </p:sp>
      <p:sp>
        <p:nvSpPr>
          <p:cNvPr id="4" name="Slide Number Placeholder 3"/>
          <p:cNvSpPr>
            <a:spLocks noGrp="1"/>
          </p:cNvSpPr>
          <p:nvPr>
            <p:ph type="sldNum" sz="quarter" idx="11"/>
          </p:nvPr>
        </p:nvSpPr>
        <p:spPr/>
        <p:txBody>
          <a:bodyPr/>
          <a:lstStyle/>
          <a:p>
            <a:fld id="{9A257827-C34C-4251-B995-96C9C233CCC8}" type="slidenum">
              <a:rPr lang="en-US" smtClean="0"/>
              <a:pPr/>
              <a:t>26</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spTree>
    <p:extLst>
      <p:ext uri="{BB962C8B-B14F-4D97-AF65-F5344CB8AC3E}">
        <p14:creationId xmlns:p14="http://schemas.microsoft.com/office/powerpoint/2010/main" val="28028285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57210"/>
            <a:ext cx="3055088" cy="4270507"/>
          </a:xfrm>
        </p:spPr>
        <p:txBody>
          <a:bodyPr/>
          <a:lstStyle/>
          <a:p>
            <a:pPr marL="609600" indent="-609600">
              <a:buFont typeface="Arial" panose="020B0604020202020204" pitchFamily="34" charset="0"/>
              <a:buChar char="•"/>
            </a:pPr>
            <a:r>
              <a:rPr lang="en-US" sz="2400" dirty="0"/>
              <a:t>Export static map (e.g. .</a:t>
            </a:r>
            <a:r>
              <a:rPr lang="en-US" sz="2400" dirty="0" err="1"/>
              <a:t>tif</a:t>
            </a:r>
            <a:r>
              <a:rPr lang="en-US" sz="2400" dirty="0"/>
              <a:t>)</a:t>
            </a:r>
          </a:p>
          <a:p>
            <a:pPr marL="609600" indent="-609600">
              <a:buFont typeface="Arial" panose="020B0604020202020204" pitchFamily="34" charset="0"/>
              <a:buChar char="•"/>
            </a:pPr>
            <a:r>
              <a:rPr lang="en-US" dirty="0"/>
              <a:t>Export animation (e.g. .mp4)</a:t>
            </a:r>
          </a:p>
          <a:p>
            <a:pPr marL="609600" indent="-609600">
              <a:buFont typeface="Arial" panose="020B0604020202020204" pitchFamily="34" charset="0"/>
              <a:buChar char="•"/>
            </a:pPr>
            <a:r>
              <a:rPr lang="en-US" dirty="0"/>
              <a:t>Feature within an upcoming v4.10-beta release</a:t>
            </a:r>
          </a:p>
        </p:txBody>
      </p:sp>
      <p:sp>
        <p:nvSpPr>
          <p:cNvPr id="4" name="Slide Number Placeholder 3"/>
          <p:cNvSpPr>
            <a:spLocks noGrp="1"/>
          </p:cNvSpPr>
          <p:nvPr>
            <p:ph type="sldNum" sz="quarter" idx="11"/>
          </p:nvPr>
        </p:nvSpPr>
        <p:spPr/>
        <p:txBody>
          <a:bodyPr/>
          <a:lstStyle/>
          <a:p>
            <a:fld id="{9A257827-C34C-4251-B995-96C9C233CCC8}" type="slidenum">
              <a:rPr lang="en-US" smtClean="0"/>
              <a:pPr/>
              <a:t>27</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6" name="Picture 5">
            <a:extLst>
              <a:ext uri="{FF2B5EF4-FFF2-40B4-BE49-F238E27FC236}">
                <a16:creationId xmlns:a16="http://schemas.microsoft.com/office/drawing/2014/main" id="{81070CB8-1D96-475C-BB96-6FEE1CBFD522}"/>
              </a:ext>
            </a:extLst>
          </p:cNvPr>
          <p:cNvPicPr>
            <a:picLocks noChangeAspect="1"/>
          </p:cNvPicPr>
          <p:nvPr/>
        </p:nvPicPr>
        <p:blipFill>
          <a:blip r:embed="rId3"/>
          <a:stretch>
            <a:fillRect/>
          </a:stretch>
        </p:blipFill>
        <p:spPr>
          <a:xfrm>
            <a:off x="3359888" y="1172837"/>
            <a:ext cx="5510009" cy="4754880"/>
          </a:xfrm>
          <a:prstGeom prst="rect">
            <a:avLst/>
          </a:prstGeom>
        </p:spPr>
      </p:pic>
    </p:spTree>
    <p:extLst>
      <p:ext uri="{BB962C8B-B14F-4D97-AF65-F5344CB8AC3E}">
        <p14:creationId xmlns:p14="http://schemas.microsoft.com/office/powerpoint/2010/main" val="3784272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a:xfrm>
            <a:off x="304800" y="274637"/>
            <a:ext cx="8382000" cy="806451"/>
          </a:xfrm>
        </p:spPr>
        <p:txBody>
          <a:bodyPr/>
          <a:lstStyle/>
          <a:p>
            <a:pPr algn="ctr"/>
            <a:r>
              <a:rPr lang="en-US" sz="3200" dirty="0"/>
              <a:t>Six WAYS to Access results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a:xfrm>
            <a:off x="644693" y="1081088"/>
            <a:ext cx="8382000" cy="4718050"/>
          </a:xfrm>
        </p:spPr>
        <p:txBody>
          <a:bodyPr/>
          <a:lstStyle/>
          <a:p>
            <a:pPr marL="457200" indent="-457200">
              <a:buFont typeface="+mj-lt"/>
              <a:buAutoNum type="arabicPeriod"/>
            </a:pPr>
            <a:r>
              <a:rPr lang="en-US" sz="2000" dirty="0"/>
              <a:t>Watershed Explorer Results tab</a:t>
            </a:r>
          </a:p>
          <a:p>
            <a:pPr marL="457200" indent="-457200">
              <a:buFont typeface="+mj-lt"/>
              <a:buAutoNum type="arabicPeriod"/>
            </a:pPr>
            <a:r>
              <a:rPr lang="en-US" sz="2000" dirty="0"/>
              <a:t>Right-click option in basin map</a:t>
            </a:r>
          </a:p>
          <a:p>
            <a:pPr marL="457200" indent="-457200">
              <a:buFont typeface="+mj-lt"/>
              <a:buAutoNum type="arabicPeriod"/>
            </a:pPr>
            <a:r>
              <a:rPr lang="en-US" sz="2000" dirty="0"/>
              <a:t>Compute toolbar</a:t>
            </a:r>
          </a:p>
          <a:p>
            <a:pPr marL="457200" indent="-457200">
              <a:buFont typeface="+mj-lt"/>
              <a:buAutoNum type="arabicPeriod"/>
            </a:pPr>
            <a:r>
              <a:rPr lang="en-US" sz="2000" dirty="0"/>
              <a:t>Results menu</a:t>
            </a:r>
          </a:p>
          <a:p>
            <a:pPr marL="457200" indent="-457200">
              <a:buFont typeface="+mj-lt"/>
              <a:buAutoNum type="arabicPeriod"/>
            </a:pPr>
            <a:r>
              <a:rPr lang="en-US" sz="2000" dirty="0"/>
              <a:t>Animation Toolbar</a:t>
            </a:r>
          </a:p>
          <a:p>
            <a:pPr marL="457200" indent="-457200">
              <a:buFont typeface="+mj-lt"/>
              <a:buAutoNum type="arabicPeriod"/>
            </a:pPr>
            <a:r>
              <a:rPr lang="en-US" sz="2000" dirty="0"/>
              <a:t>Reports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a:xfrm>
            <a:off x="8373723" y="6294379"/>
            <a:ext cx="727075" cy="365125"/>
          </a:xfrm>
        </p:spPr>
        <p:txBody>
          <a:bodyPr/>
          <a:lstStyle/>
          <a:p>
            <a:pPr lvl="0"/>
            <a:fld id="{0D0E9D3B-CB56-40AE-B0A9-8DA5E1AEFDB7}" type="slidenum">
              <a:rPr lang="en-US" noProof="0" smtClean="0"/>
              <a:pPr lvl="0"/>
              <a:t>28</a:t>
            </a:fld>
            <a:endParaRPr lang="en-US" noProof="0" dirty="0"/>
          </a:p>
        </p:txBody>
      </p:sp>
      <p:pic>
        <p:nvPicPr>
          <p:cNvPr id="13" name="Picture 12">
            <a:extLst>
              <a:ext uri="{FF2B5EF4-FFF2-40B4-BE49-F238E27FC236}">
                <a16:creationId xmlns:a16="http://schemas.microsoft.com/office/drawing/2014/main" id="{56BEE9F7-8DD4-4719-969C-0486B2B10AD8}"/>
              </a:ext>
            </a:extLst>
          </p:cNvPr>
          <p:cNvPicPr>
            <a:picLocks noChangeAspect="1"/>
          </p:cNvPicPr>
          <p:nvPr/>
        </p:nvPicPr>
        <p:blipFill>
          <a:blip r:embed="rId3"/>
          <a:stretch>
            <a:fillRect/>
          </a:stretch>
        </p:blipFill>
        <p:spPr>
          <a:xfrm>
            <a:off x="644693" y="3401250"/>
            <a:ext cx="4265912" cy="3182112"/>
          </a:xfrm>
          <a:prstGeom prst="rect">
            <a:avLst/>
          </a:prstGeom>
          <a:ln>
            <a:solidFill>
              <a:schemeClr val="tx1"/>
            </a:solidFill>
          </a:ln>
        </p:spPr>
      </p:pic>
      <p:pic>
        <p:nvPicPr>
          <p:cNvPr id="15" name="Picture 14">
            <a:extLst>
              <a:ext uri="{FF2B5EF4-FFF2-40B4-BE49-F238E27FC236}">
                <a16:creationId xmlns:a16="http://schemas.microsoft.com/office/drawing/2014/main" id="{695D707E-617C-434A-8F6C-F4947346276C}"/>
              </a:ext>
            </a:extLst>
          </p:cNvPr>
          <p:cNvPicPr>
            <a:picLocks noChangeAspect="1"/>
          </p:cNvPicPr>
          <p:nvPr/>
        </p:nvPicPr>
        <p:blipFill>
          <a:blip r:embed="rId4"/>
          <a:stretch>
            <a:fillRect/>
          </a:stretch>
        </p:blipFill>
        <p:spPr>
          <a:xfrm>
            <a:off x="5250497" y="935536"/>
            <a:ext cx="3248286" cy="5647826"/>
          </a:xfrm>
          <a:prstGeom prst="rect">
            <a:avLst/>
          </a:prstGeom>
          <a:ln>
            <a:solidFill>
              <a:schemeClr val="tx1"/>
            </a:solidFill>
          </a:ln>
        </p:spPr>
      </p:pic>
    </p:spTree>
    <p:extLst>
      <p:ext uri="{BB962C8B-B14F-4D97-AF65-F5344CB8AC3E}">
        <p14:creationId xmlns:p14="http://schemas.microsoft.com/office/powerpoint/2010/main" val="38176913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Outline</a:t>
            </a:r>
          </a:p>
        </p:txBody>
      </p:sp>
      <p:sp>
        <p:nvSpPr>
          <p:cNvPr id="3" name="Content Placeholder 2"/>
          <p:cNvSpPr>
            <a:spLocks noGrp="1"/>
          </p:cNvSpPr>
          <p:nvPr>
            <p:ph sz="quarter" idx="16"/>
          </p:nvPr>
        </p:nvSpPr>
        <p:spPr>
          <a:xfrm>
            <a:off x="338817" y="1225550"/>
            <a:ext cx="4383789" cy="4718050"/>
          </a:xfrm>
        </p:spPr>
        <p:txBody>
          <a:bodyPr/>
          <a:lstStyle/>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Background</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Documentation</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Tech support</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Tech transfer</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HEC-HMS basics</a:t>
            </a:r>
          </a:p>
          <a:p>
            <a:pPr>
              <a:spcBef>
                <a:spcPts val="0"/>
              </a:spcBef>
              <a:spcAft>
                <a:spcPts val="300"/>
              </a:spcAft>
              <a:buFont typeface="Arial" panose="020B0604020202020204" pitchFamily="34" charset="0"/>
              <a:buChar char="•"/>
            </a:pPr>
            <a:r>
              <a:rPr lang="en-US" altLang="en-US" sz="3200" b="1" dirty="0">
                <a:ea typeface="ＭＳ Ｐゴシック" panose="020B0600070205080204" pitchFamily="34" charset="-128"/>
              </a:rPr>
              <a:t>New features NRCS staff should know about</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Questions</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29</a:t>
            </a:fld>
            <a:endParaRPr lang="en-US" altLang="en-US"/>
          </a:p>
        </p:txBody>
      </p:sp>
      <p:pic>
        <p:nvPicPr>
          <p:cNvPr id="4" name="Picture 3">
            <a:extLst>
              <a:ext uri="{FF2B5EF4-FFF2-40B4-BE49-F238E27FC236}">
                <a16:creationId xmlns:a16="http://schemas.microsoft.com/office/drawing/2014/main" id="{743AFCB7-F177-4278-945E-144BA61D5F47}"/>
              </a:ext>
            </a:extLst>
          </p:cNvPr>
          <p:cNvPicPr>
            <a:picLocks noChangeAspect="1"/>
          </p:cNvPicPr>
          <p:nvPr/>
        </p:nvPicPr>
        <p:blipFill>
          <a:blip r:embed="rId3"/>
          <a:stretch>
            <a:fillRect/>
          </a:stretch>
        </p:blipFill>
        <p:spPr>
          <a:xfrm>
            <a:off x="4561366" y="1404300"/>
            <a:ext cx="4271513" cy="4114800"/>
          </a:xfrm>
          <a:prstGeom prst="rect">
            <a:avLst/>
          </a:prstGeom>
        </p:spPr>
      </p:pic>
    </p:spTree>
    <p:extLst>
      <p:ext uri="{BB962C8B-B14F-4D97-AF65-F5344CB8AC3E}">
        <p14:creationId xmlns:p14="http://schemas.microsoft.com/office/powerpoint/2010/main" val="4090546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1" y="1402025"/>
            <a:ext cx="3252638" cy="4270507"/>
          </a:xfrm>
        </p:spPr>
        <p:txBody>
          <a:bodyPr/>
          <a:lstStyle/>
          <a:p>
            <a:pPr marL="609600" indent="-609600">
              <a:buFont typeface="Arial" panose="020B0604020202020204" pitchFamily="34" charset="0"/>
              <a:buChar char="•"/>
            </a:pPr>
            <a:r>
              <a:rPr lang="en-US" sz="2800" dirty="0"/>
              <a:t>Latest Release</a:t>
            </a:r>
          </a:p>
          <a:p>
            <a:pPr marL="1123950" lvl="1" indent="-609600">
              <a:buFont typeface="Arial" panose="020B0604020202020204" pitchFamily="34" charset="0"/>
              <a:buChar char="•"/>
            </a:pPr>
            <a:r>
              <a:rPr lang="en-US" dirty="0"/>
              <a:t>Version 4.9</a:t>
            </a:r>
          </a:p>
          <a:p>
            <a:pPr marL="609600" indent="-609600">
              <a:buFont typeface="Arial" panose="020B0604020202020204" pitchFamily="34" charset="0"/>
              <a:buChar char="•"/>
            </a:pPr>
            <a:r>
              <a:rPr lang="en-US" sz="2800" dirty="0"/>
              <a:t>Beta Release</a:t>
            </a:r>
          </a:p>
          <a:p>
            <a:pPr marL="1123950" lvl="1" indent="-609600">
              <a:buFont typeface="Arial" panose="020B0604020202020204" pitchFamily="34" charset="0"/>
              <a:buChar char="•"/>
            </a:pPr>
            <a:r>
              <a:rPr lang="en-US" dirty="0"/>
              <a:t>Version 4.10</a:t>
            </a:r>
          </a:p>
          <a:p>
            <a:pPr marL="609600" indent="-609600">
              <a:buFont typeface="Arial" panose="020B0604020202020204" pitchFamily="34" charset="0"/>
              <a:buChar char="•"/>
            </a:pPr>
            <a:r>
              <a:rPr lang="en-US" sz="2800" dirty="0"/>
              <a:t>MacOS and Linux versions available</a:t>
            </a:r>
          </a:p>
        </p:txBody>
      </p:sp>
      <p:sp>
        <p:nvSpPr>
          <p:cNvPr id="4" name="Slide Number Placeholder 3"/>
          <p:cNvSpPr>
            <a:spLocks noGrp="1"/>
          </p:cNvSpPr>
          <p:nvPr>
            <p:ph type="sldNum" sz="quarter" idx="11"/>
          </p:nvPr>
        </p:nvSpPr>
        <p:spPr/>
        <p:txBody>
          <a:bodyPr/>
          <a:lstStyle/>
          <a:p>
            <a:fld id="{9A257827-C34C-4251-B995-96C9C233CCC8}" type="slidenum">
              <a:rPr lang="en-US" smtClean="0"/>
              <a:pPr/>
              <a:t>3</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HEC-HMS</a:t>
            </a:r>
          </a:p>
        </p:txBody>
      </p:sp>
      <p:sp>
        <p:nvSpPr>
          <p:cNvPr id="5" name="TextBox 4">
            <a:extLst>
              <a:ext uri="{FF2B5EF4-FFF2-40B4-BE49-F238E27FC236}">
                <a16:creationId xmlns:a16="http://schemas.microsoft.com/office/drawing/2014/main" id="{C2C394C9-C90A-4907-852F-6579FEBE8DD7}"/>
              </a:ext>
            </a:extLst>
          </p:cNvPr>
          <p:cNvSpPr txBox="1"/>
          <p:nvPr/>
        </p:nvSpPr>
        <p:spPr>
          <a:xfrm>
            <a:off x="5292867" y="5538594"/>
            <a:ext cx="2309287" cy="369332"/>
          </a:xfrm>
          <a:prstGeom prst="rect">
            <a:avLst/>
          </a:prstGeom>
          <a:noFill/>
        </p:spPr>
        <p:txBody>
          <a:bodyPr wrap="none" rtlCol="0">
            <a:spAutoFit/>
          </a:bodyPr>
          <a:lstStyle/>
          <a:p>
            <a:r>
              <a:rPr lang="en-US" dirty="0">
                <a:hlinkClick r:id="rId3"/>
              </a:rPr>
              <a:t>HEC-HMS Webpage</a:t>
            </a:r>
            <a:endParaRPr lang="en-US" dirty="0"/>
          </a:p>
        </p:txBody>
      </p:sp>
      <p:pic>
        <p:nvPicPr>
          <p:cNvPr id="7" name="Picture 6">
            <a:extLst>
              <a:ext uri="{FF2B5EF4-FFF2-40B4-BE49-F238E27FC236}">
                <a16:creationId xmlns:a16="http://schemas.microsoft.com/office/drawing/2014/main" id="{B3C0DF37-D162-48B7-9C19-5E349952F0B9}"/>
              </a:ext>
            </a:extLst>
          </p:cNvPr>
          <p:cNvPicPr>
            <a:picLocks noChangeAspect="1"/>
          </p:cNvPicPr>
          <p:nvPr/>
        </p:nvPicPr>
        <p:blipFill>
          <a:blip r:embed="rId4"/>
          <a:stretch>
            <a:fillRect/>
          </a:stretch>
        </p:blipFill>
        <p:spPr>
          <a:xfrm>
            <a:off x="3557438" y="1185468"/>
            <a:ext cx="5281762" cy="4281274"/>
          </a:xfrm>
          <a:prstGeom prst="rect">
            <a:avLst/>
          </a:prstGeom>
          <a:ln>
            <a:solidFill>
              <a:schemeClr val="tx1"/>
            </a:solidFill>
          </a:ln>
        </p:spPr>
      </p:pic>
    </p:spTree>
    <p:extLst>
      <p:ext uri="{BB962C8B-B14F-4D97-AF65-F5344CB8AC3E}">
        <p14:creationId xmlns:p14="http://schemas.microsoft.com/office/powerpoint/2010/main" val="11887090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altLang="en-US" sz="3200" dirty="0">
                <a:ea typeface="ＭＳ Ｐゴシック" panose="020B0600070205080204" pitchFamily="34" charset="-128"/>
              </a:rPr>
              <a:t>New features NRCS staff should know about</a:t>
            </a:r>
            <a:endParaRPr lang="en-US" sz="3200" dirty="0"/>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30</a:t>
            </a:fld>
            <a:endParaRPr lang="en-US" altLang="en-US"/>
          </a:p>
        </p:txBody>
      </p:sp>
      <p:sp>
        <p:nvSpPr>
          <p:cNvPr id="7" name="TextBox 6">
            <a:extLst>
              <a:ext uri="{FF2B5EF4-FFF2-40B4-BE49-F238E27FC236}">
                <a16:creationId xmlns:a16="http://schemas.microsoft.com/office/drawing/2014/main" id="{C9282BFD-598A-4FAE-ADE8-0AC84DA2501E}"/>
              </a:ext>
            </a:extLst>
          </p:cNvPr>
          <p:cNvSpPr txBox="1"/>
          <p:nvPr/>
        </p:nvSpPr>
        <p:spPr>
          <a:xfrm>
            <a:off x="370500" y="1690062"/>
            <a:ext cx="7181368" cy="3785652"/>
          </a:xfrm>
          <a:prstGeom prst="rect">
            <a:avLst/>
          </a:prstGeom>
          <a:noFill/>
        </p:spPr>
        <p:txBody>
          <a:bodyPr wrap="square">
            <a:spAutoFit/>
          </a:bodyPr>
          <a:lstStyle/>
          <a:p>
            <a:pPr marL="342900" marR="0" lvl="0" indent="-342900">
              <a:spcBef>
                <a:spcPts val="0"/>
              </a:spcBef>
              <a:spcAft>
                <a:spcPts val="0"/>
              </a:spcAft>
              <a:buSzPct val="72000"/>
              <a:buFont typeface="Arial" panose="020B0604020202020204" pitchFamily="34" charset="0"/>
              <a:buChar char="•"/>
              <a:tabLst>
                <a:tab pos="457200" algn="l"/>
              </a:tabLst>
            </a:pPr>
            <a:r>
              <a:rPr lang="en-US" sz="2400" dirty="0">
                <a:effectLst/>
                <a:latin typeface="+mn-lt"/>
                <a:ea typeface="Times New Roman" panose="02020603050405020304" pitchFamily="18" charset="0"/>
              </a:rPr>
              <a:t>GIS delineation (including reconditioning)</a:t>
            </a:r>
            <a:endParaRPr lang="en-US" sz="2400" dirty="0">
              <a:effectLst/>
              <a:latin typeface="+mn-lt"/>
              <a:ea typeface="Calibri" panose="020F0502020204030204" pitchFamily="34" charset="0"/>
            </a:endParaRPr>
          </a:p>
          <a:p>
            <a:pPr marL="342900" marR="0" lvl="0" indent="-342900">
              <a:spcBef>
                <a:spcPts val="0"/>
              </a:spcBef>
              <a:spcAft>
                <a:spcPts val="0"/>
              </a:spcAft>
              <a:buSzPct val="72000"/>
              <a:buFont typeface="Arial" panose="020B0604020202020204" pitchFamily="34" charset="0"/>
              <a:buChar char="•"/>
              <a:tabLst>
                <a:tab pos="457200" algn="l"/>
              </a:tabLst>
            </a:pPr>
            <a:r>
              <a:rPr lang="en-US" sz="2400" dirty="0">
                <a:effectLst/>
                <a:latin typeface="+mn-lt"/>
                <a:ea typeface="Times New Roman" panose="02020603050405020304" pitchFamily="18" charset="0"/>
              </a:rPr>
              <a:t>GIS characteristics</a:t>
            </a:r>
            <a:endParaRPr lang="en-US" sz="2400" dirty="0">
              <a:effectLst/>
              <a:latin typeface="+mn-lt"/>
              <a:ea typeface="Calibri" panose="020F0502020204030204" pitchFamily="34" charset="0"/>
            </a:endParaRPr>
          </a:p>
          <a:p>
            <a:pPr marL="342900" marR="0" lvl="0" indent="-342900">
              <a:spcBef>
                <a:spcPts val="0"/>
              </a:spcBef>
              <a:spcAft>
                <a:spcPts val="0"/>
              </a:spcAft>
              <a:buSzPct val="72000"/>
              <a:buFont typeface="Arial" panose="020B0604020202020204" pitchFamily="34" charset="0"/>
              <a:buChar char="•"/>
              <a:tabLst>
                <a:tab pos="457200" algn="l"/>
              </a:tabLst>
            </a:pPr>
            <a:r>
              <a:rPr lang="en-US" sz="2400" dirty="0">
                <a:effectLst/>
                <a:latin typeface="+mn-lt"/>
                <a:ea typeface="Times New Roman" panose="02020603050405020304" pitchFamily="18" charset="0"/>
              </a:rPr>
              <a:t>GIS parameterization</a:t>
            </a:r>
            <a:endParaRPr lang="en-US" sz="2400" dirty="0">
              <a:effectLst/>
              <a:latin typeface="+mn-lt"/>
              <a:ea typeface="Calibri" panose="020F0502020204030204" pitchFamily="34" charset="0"/>
            </a:endParaRPr>
          </a:p>
          <a:p>
            <a:pPr marL="342900" marR="0" lvl="0" indent="-342900">
              <a:spcBef>
                <a:spcPts val="0"/>
              </a:spcBef>
              <a:spcAft>
                <a:spcPts val="0"/>
              </a:spcAft>
              <a:buSzPct val="72000"/>
              <a:buFont typeface="Arial" panose="020B0604020202020204" pitchFamily="34" charset="0"/>
              <a:buChar char="•"/>
              <a:tabLst>
                <a:tab pos="457200" algn="l"/>
              </a:tabLst>
            </a:pPr>
            <a:r>
              <a:rPr lang="en-US" sz="2400" dirty="0">
                <a:effectLst/>
                <a:latin typeface="+mn-lt"/>
                <a:ea typeface="Times New Roman" panose="02020603050405020304" pitchFamily="18" charset="0"/>
              </a:rPr>
              <a:t>Hypothetical storm </a:t>
            </a:r>
            <a:endParaRPr lang="en-US" sz="2400" dirty="0">
              <a:effectLst/>
              <a:latin typeface="+mn-lt"/>
              <a:ea typeface="Calibri" panose="020F0502020204030204" pitchFamily="34" charset="0"/>
            </a:endParaRPr>
          </a:p>
          <a:p>
            <a:pPr marL="800100" marR="0" lvl="1" indent="-342900">
              <a:spcBef>
                <a:spcPts val="0"/>
              </a:spcBef>
              <a:spcAft>
                <a:spcPts val="0"/>
              </a:spcAft>
              <a:buSzPct val="72000"/>
              <a:buFont typeface="Arial" panose="020B0604020202020204" pitchFamily="34" charset="0"/>
              <a:buChar char="•"/>
              <a:tabLst>
                <a:tab pos="914400" algn="l"/>
              </a:tabLst>
            </a:pPr>
            <a:r>
              <a:rPr lang="en-US" sz="2400" dirty="0">
                <a:effectLst/>
                <a:latin typeface="+mn-lt"/>
                <a:ea typeface="Times New Roman" panose="02020603050405020304" pitchFamily="18" charset="0"/>
                <a:cs typeface="Times New Roman" panose="02020603050405020304" pitchFamily="18" charset="0"/>
              </a:rPr>
              <a:t>Atlas 14 grid </a:t>
            </a:r>
            <a:endParaRPr lang="en-US" sz="2400" dirty="0">
              <a:effectLst/>
              <a:latin typeface="+mn-lt"/>
              <a:ea typeface="Calibri" panose="020F0502020204030204" pitchFamily="34" charset="0"/>
              <a:cs typeface="Times New Roman" panose="02020603050405020304" pitchFamily="18" charset="0"/>
            </a:endParaRPr>
          </a:p>
          <a:p>
            <a:pPr marL="800100" marR="0" lvl="1" indent="-342900">
              <a:spcBef>
                <a:spcPts val="0"/>
              </a:spcBef>
              <a:spcAft>
                <a:spcPts val="0"/>
              </a:spcAft>
              <a:buSzPct val="72000"/>
              <a:buFont typeface="Arial" panose="020B0604020202020204" pitchFamily="34" charset="0"/>
              <a:buChar char="•"/>
              <a:tabLst>
                <a:tab pos="914400" algn="l"/>
              </a:tabLst>
            </a:pPr>
            <a:r>
              <a:rPr lang="en-US" sz="2400" dirty="0">
                <a:effectLst/>
                <a:latin typeface="+mn-lt"/>
                <a:ea typeface="Times New Roman" panose="02020603050405020304" pitchFamily="18" charset="0"/>
                <a:cs typeface="Times New Roman" panose="02020603050405020304" pitchFamily="18" charset="0"/>
              </a:rPr>
              <a:t>User-defined temporal pattern</a:t>
            </a:r>
            <a:endParaRPr lang="en-US" sz="2400" dirty="0">
              <a:effectLst/>
              <a:latin typeface="+mn-lt"/>
              <a:ea typeface="Calibri" panose="020F0502020204030204" pitchFamily="34" charset="0"/>
              <a:cs typeface="Times New Roman" panose="02020603050405020304" pitchFamily="18" charset="0"/>
            </a:endParaRPr>
          </a:p>
          <a:p>
            <a:pPr marL="800100" marR="0" lvl="1" indent="-342900">
              <a:spcBef>
                <a:spcPts val="0"/>
              </a:spcBef>
              <a:spcAft>
                <a:spcPts val="0"/>
              </a:spcAft>
              <a:buSzPct val="72000"/>
              <a:buFont typeface="Arial" panose="020B0604020202020204" pitchFamily="34" charset="0"/>
              <a:buChar char="•"/>
              <a:tabLst>
                <a:tab pos="914400" algn="l"/>
              </a:tabLst>
            </a:pPr>
            <a:r>
              <a:rPr lang="en-US" sz="2400" dirty="0">
                <a:effectLst/>
                <a:latin typeface="+mn-lt"/>
                <a:ea typeface="Times New Roman" panose="02020603050405020304" pitchFamily="18" charset="0"/>
                <a:cs typeface="Times New Roman" panose="02020603050405020304" pitchFamily="18" charset="0"/>
              </a:rPr>
              <a:t>User-defined area-reduction curve</a:t>
            </a:r>
            <a:endParaRPr lang="en-US" sz="2400" dirty="0">
              <a:effectLst/>
              <a:latin typeface="+mn-lt"/>
              <a:ea typeface="Calibri" panose="020F0502020204030204" pitchFamily="34" charset="0"/>
              <a:cs typeface="Times New Roman" panose="02020603050405020304" pitchFamily="18" charset="0"/>
            </a:endParaRPr>
          </a:p>
          <a:p>
            <a:pPr marL="342900" marR="0" lvl="0" indent="-342900">
              <a:spcBef>
                <a:spcPts val="0"/>
              </a:spcBef>
              <a:spcAft>
                <a:spcPts val="0"/>
              </a:spcAft>
              <a:buSzPct val="72000"/>
              <a:buFont typeface="Arial" panose="020B0604020202020204" pitchFamily="34" charset="0"/>
              <a:buChar char="•"/>
              <a:tabLst>
                <a:tab pos="457200" algn="l"/>
              </a:tabLst>
            </a:pPr>
            <a:r>
              <a:rPr lang="en-US" sz="2400" dirty="0">
                <a:effectLst/>
                <a:latin typeface="+mn-lt"/>
                <a:ea typeface="Times New Roman" panose="02020603050405020304" pitchFamily="18" charset="0"/>
              </a:rPr>
              <a:t>Reports</a:t>
            </a:r>
            <a:endParaRPr lang="en-US" sz="2400" dirty="0">
              <a:effectLst/>
              <a:latin typeface="+mn-lt"/>
              <a:ea typeface="Calibri" panose="020F0502020204030204" pitchFamily="34" charset="0"/>
            </a:endParaRPr>
          </a:p>
          <a:p>
            <a:pPr marL="342900" marR="0" lvl="0" indent="-342900">
              <a:spcBef>
                <a:spcPts val="0"/>
              </a:spcBef>
              <a:spcAft>
                <a:spcPts val="0"/>
              </a:spcAft>
              <a:buSzPct val="72000"/>
              <a:buFont typeface="Arial" panose="020B0604020202020204" pitchFamily="34" charset="0"/>
              <a:buChar char="•"/>
              <a:tabLst>
                <a:tab pos="457200" algn="l"/>
              </a:tabLst>
            </a:pPr>
            <a:r>
              <a:rPr lang="en-US" sz="2400" dirty="0">
                <a:effectLst/>
                <a:latin typeface="+mn-lt"/>
                <a:ea typeface="Times New Roman" panose="02020603050405020304" pitchFamily="18" charset="0"/>
              </a:rPr>
              <a:t>PMP (HMR 52) optimization</a:t>
            </a:r>
          </a:p>
          <a:p>
            <a:pPr marL="342900" marR="0" lvl="0" indent="-342900">
              <a:spcBef>
                <a:spcPts val="0"/>
              </a:spcBef>
              <a:spcAft>
                <a:spcPts val="0"/>
              </a:spcAft>
              <a:buSzPct val="72000"/>
              <a:buFont typeface="Arial" panose="020B0604020202020204" pitchFamily="34" charset="0"/>
              <a:buChar char="•"/>
              <a:tabLst>
                <a:tab pos="457200" algn="l"/>
              </a:tabLst>
            </a:pPr>
            <a:r>
              <a:rPr lang="en-US" sz="2400" dirty="0">
                <a:latin typeface="+mn-lt"/>
                <a:ea typeface="Times New Roman" panose="02020603050405020304" pitchFamily="18" charset="0"/>
              </a:rPr>
              <a:t>Online documentation and training material</a:t>
            </a:r>
          </a:p>
        </p:txBody>
      </p:sp>
    </p:spTree>
    <p:extLst>
      <p:ext uri="{BB962C8B-B14F-4D97-AF65-F5344CB8AC3E}">
        <p14:creationId xmlns:p14="http://schemas.microsoft.com/office/powerpoint/2010/main" val="37350351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pPr algn="ctr"/>
            <a:r>
              <a:rPr lang="en-US" sz="3200" dirty="0"/>
              <a:t>HEC-HMS GIS Tools</a:t>
            </a:r>
          </a:p>
        </p:txBody>
      </p:sp>
      <p:sp>
        <p:nvSpPr>
          <p:cNvPr id="9218" name="Slide Number Placeholder 5"/>
          <p:cNvSpPr>
            <a:spLocks noGrp="1"/>
          </p:cNvSpPr>
          <p:nvPr>
            <p:ph type="sldNum" sz="quarter" idx="11"/>
          </p:nvPr>
        </p:nvSpPr>
        <p:spPr/>
        <p:txBody>
          <a:bodyPr/>
          <a:lstStyle/>
          <a:p>
            <a:fld id="{4108E0E0-9646-4A4E-A741-84E00DE05E10}" type="slidenum">
              <a:rPr lang="en-US" smtClean="0"/>
              <a:pPr/>
              <a:t>31</a:t>
            </a:fld>
            <a:endParaRPr lang="en-US"/>
          </a:p>
        </p:txBody>
      </p:sp>
      <p:sp>
        <p:nvSpPr>
          <p:cNvPr id="27" name="Text Box 5"/>
          <p:cNvSpPr txBox="1">
            <a:spLocks noChangeArrowheads="1"/>
          </p:cNvSpPr>
          <p:nvPr/>
        </p:nvSpPr>
        <p:spPr bwMode="auto">
          <a:xfrm>
            <a:off x="339724" y="1466088"/>
            <a:ext cx="4808325"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err="1"/>
              <a:t>TauDEM</a:t>
            </a:r>
            <a:r>
              <a:rPr lang="en-US" sz="2000" dirty="0"/>
              <a:t> GIS library is used to define the flow direction, flow accumulation, and stream grids</a:t>
            </a:r>
          </a:p>
          <a:p>
            <a:pPr marL="342900" indent="-342900">
              <a:spcBef>
                <a:spcPct val="50000"/>
              </a:spcBef>
              <a:buFont typeface="Arial" panose="020B0604020202020204" pitchFamily="34" charset="0"/>
              <a:buChar char="•"/>
            </a:pPr>
            <a:r>
              <a:rPr lang="en-US" sz="2000" dirty="0"/>
              <a:t>The user defines the stream threshold</a:t>
            </a:r>
          </a:p>
          <a:p>
            <a:pPr marL="342900" indent="-342900">
              <a:spcBef>
                <a:spcPct val="50000"/>
              </a:spcBef>
              <a:buFont typeface="Arial" panose="020B0604020202020204" pitchFamily="34" charset="0"/>
              <a:buChar char="•"/>
            </a:pPr>
            <a:r>
              <a:rPr lang="en-US" sz="2000" dirty="0"/>
              <a:t>A default delineation is performed</a:t>
            </a:r>
          </a:p>
          <a:p>
            <a:pPr marL="342900" indent="-342900">
              <a:spcBef>
                <a:spcPct val="50000"/>
              </a:spcBef>
              <a:buFont typeface="Arial" panose="020B0604020202020204" pitchFamily="34" charset="0"/>
              <a:buChar char="•"/>
            </a:pPr>
            <a:r>
              <a:rPr lang="en-US" sz="2000" dirty="0"/>
              <a:t>Tools are available to customize the delineation by merging elements or splitting subbasins and reaches</a:t>
            </a:r>
          </a:p>
          <a:p>
            <a:pPr marL="342900" indent="-342900">
              <a:spcBef>
                <a:spcPct val="50000"/>
              </a:spcBef>
              <a:buFont typeface="Arial" panose="020B0604020202020204" pitchFamily="34" charset="0"/>
              <a:buChar char="•"/>
            </a:pPr>
            <a:r>
              <a:rPr lang="en-US" sz="2000" dirty="0"/>
              <a:t>GIS tools are available for computing physical characteristics</a:t>
            </a:r>
          </a:p>
          <a:p>
            <a:pPr marL="342900" indent="-342900">
              <a:spcBef>
                <a:spcPct val="50000"/>
              </a:spcBef>
              <a:buFont typeface="Arial" panose="020B0604020202020204" pitchFamily="34" charset="0"/>
              <a:buChar char="•"/>
            </a:pPr>
            <a:r>
              <a:rPr lang="en-US" sz="2000" dirty="0"/>
              <a:t>GIS tools are available for estimating model parameters</a:t>
            </a:r>
          </a:p>
        </p:txBody>
      </p:sp>
      <p:pic>
        <p:nvPicPr>
          <p:cNvPr id="7" name="Picture 2">
            <a:extLst>
              <a:ext uri="{FF2B5EF4-FFF2-40B4-BE49-F238E27FC236}">
                <a16:creationId xmlns:a16="http://schemas.microsoft.com/office/drawing/2014/main" id="{57447493-DA22-416A-B670-2B6FC3F5CC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777" y="900896"/>
            <a:ext cx="3008398" cy="56854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73815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pPr algn="ctr" eaLnBrk="1" hangingPunct="1"/>
            <a:r>
              <a:rPr lang="en-US" sz="3200" dirty="0"/>
              <a:t>Automated Delineation</a:t>
            </a:r>
          </a:p>
        </p:txBody>
      </p:sp>
      <p:sp>
        <p:nvSpPr>
          <p:cNvPr id="23555" name="Slide Number Placeholder 4"/>
          <p:cNvSpPr>
            <a:spLocks noGrp="1"/>
          </p:cNvSpPr>
          <p:nvPr>
            <p:ph type="sldNum" sz="quarter" idx="11"/>
          </p:nvPr>
        </p:nvSpPr>
        <p:spPr>
          <a:prstGeom prst="rect">
            <a:avLst/>
          </a:prstGeom>
        </p:spPr>
        <p:txBody>
          <a:bodyPr/>
          <a:lstStyle/>
          <a:p>
            <a:fld id="{E14FD148-CF11-43C6-AA86-45B2324FC77A}" type="slidenum">
              <a:rPr lang="en-US" smtClean="0"/>
              <a:pPr/>
              <a:t>32</a:t>
            </a:fld>
            <a:endParaRPr lang="en-US"/>
          </a:p>
        </p:txBody>
      </p:sp>
      <p:grpSp>
        <p:nvGrpSpPr>
          <p:cNvPr id="2" name="Group 275"/>
          <p:cNvGrpSpPr>
            <a:grpSpLocks/>
          </p:cNvGrpSpPr>
          <p:nvPr/>
        </p:nvGrpSpPr>
        <p:grpSpPr bwMode="auto">
          <a:xfrm>
            <a:off x="1181100" y="1267618"/>
            <a:ext cx="6781800" cy="4322763"/>
            <a:chOff x="712" y="724"/>
            <a:chExt cx="4272" cy="2723"/>
          </a:xfrm>
        </p:grpSpPr>
        <p:sp>
          <p:nvSpPr>
            <p:cNvPr id="23558" name="Rectangle 3"/>
            <p:cNvSpPr>
              <a:spLocks noChangeArrowheads="1"/>
            </p:cNvSpPr>
            <p:nvPr/>
          </p:nvSpPr>
          <p:spPr bwMode="auto">
            <a:xfrm>
              <a:off x="888" y="2278"/>
              <a:ext cx="983" cy="134"/>
            </a:xfrm>
            <a:prstGeom prst="rect">
              <a:avLst/>
            </a:prstGeom>
            <a:noFill/>
            <a:ln w="9525">
              <a:noFill/>
              <a:miter lim="800000"/>
              <a:headEnd/>
              <a:tailEnd/>
            </a:ln>
          </p:spPr>
          <p:txBody>
            <a:bodyPr wrap="none" lIns="0" tIns="0" rIns="0" bIns="0">
              <a:spAutoFit/>
            </a:bodyPr>
            <a:lstStyle/>
            <a:p>
              <a:r>
                <a:rPr lang="en-US" sz="1400" b="1" dirty="0"/>
                <a:t>Flow direction codes</a:t>
              </a:r>
            </a:p>
          </p:txBody>
        </p:sp>
        <p:grpSp>
          <p:nvGrpSpPr>
            <p:cNvPr id="3" name="Group 268"/>
            <p:cNvGrpSpPr>
              <a:grpSpLocks/>
            </p:cNvGrpSpPr>
            <p:nvPr/>
          </p:nvGrpSpPr>
          <p:grpSpPr bwMode="auto">
            <a:xfrm>
              <a:off x="2235" y="724"/>
              <a:ext cx="1086" cy="1088"/>
              <a:chOff x="2235" y="724"/>
              <a:chExt cx="1086" cy="1088"/>
            </a:xfrm>
          </p:grpSpPr>
          <p:sp>
            <p:nvSpPr>
              <p:cNvPr id="23758" name="Rectangle 21"/>
              <p:cNvSpPr>
                <a:spLocks noChangeArrowheads="1"/>
              </p:cNvSpPr>
              <p:nvPr/>
            </p:nvSpPr>
            <p:spPr bwMode="auto">
              <a:xfrm>
                <a:off x="3110"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59" name="Rectangle 22"/>
              <p:cNvSpPr>
                <a:spLocks noChangeArrowheads="1"/>
              </p:cNvSpPr>
              <p:nvPr/>
            </p:nvSpPr>
            <p:spPr bwMode="auto">
              <a:xfrm>
                <a:off x="2891"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0" name="Rectangle 23"/>
              <p:cNvSpPr>
                <a:spLocks noChangeArrowheads="1"/>
              </p:cNvSpPr>
              <p:nvPr/>
            </p:nvSpPr>
            <p:spPr bwMode="auto">
              <a:xfrm>
                <a:off x="2891"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1" name="Rectangle 24"/>
              <p:cNvSpPr>
                <a:spLocks noChangeArrowheads="1"/>
              </p:cNvSpPr>
              <p:nvPr/>
            </p:nvSpPr>
            <p:spPr bwMode="auto">
              <a:xfrm>
                <a:off x="3110"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2" name="Rectangle 25"/>
              <p:cNvSpPr>
                <a:spLocks noChangeArrowheads="1"/>
              </p:cNvSpPr>
              <p:nvPr/>
            </p:nvSpPr>
            <p:spPr bwMode="auto">
              <a:xfrm>
                <a:off x="2891"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3" name="Rectangle 26"/>
              <p:cNvSpPr>
                <a:spLocks noChangeArrowheads="1"/>
              </p:cNvSpPr>
              <p:nvPr/>
            </p:nvSpPr>
            <p:spPr bwMode="auto">
              <a:xfrm>
                <a:off x="3110"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4" name="Rectangle 27"/>
              <p:cNvSpPr>
                <a:spLocks noChangeArrowheads="1"/>
              </p:cNvSpPr>
              <p:nvPr/>
            </p:nvSpPr>
            <p:spPr bwMode="auto">
              <a:xfrm>
                <a:off x="2956" y="783"/>
                <a:ext cx="112" cy="134"/>
              </a:xfrm>
              <a:prstGeom prst="rect">
                <a:avLst/>
              </a:prstGeom>
              <a:noFill/>
              <a:ln w="9525">
                <a:noFill/>
                <a:miter lim="800000"/>
                <a:headEnd/>
                <a:tailEnd/>
              </a:ln>
            </p:spPr>
            <p:txBody>
              <a:bodyPr wrap="none" lIns="0" tIns="0" rIns="0" bIns="0">
                <a:spAutoFit/>
              </a:bodyPr>
              <a:lstStyle/>
              <a:p>
                <a:r>
                  <a:rPr lang="en-US" sz="1400" b="1"/>
                  <a:t>71</a:t>
                </a:r>
              </a:p>
            </p:txBody>
          </p:sp>
          <p:sp>
            <p:nvSpPr>
              <p:cNvPr id="23765" name="Rectangle 28"/>
              <p:cNvSpPr>
                <a:spLocks noChangeArrowheads="1"/>
              </p:cNvSpPr>
              <p:nvPr/>
            </p:nvSpPr>
            <p:spPr bwMode="auto">
              <a:xfrm>
                <a:off x="2452"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6" name="Rectangle 29"/>
              <p:cNvSpPr>
                <a:spLocks noChangeArrowheads="1"/>
              </p:cNvSpPr>
              <p:nvPr/>
            </p:nvSpPr>
            <p:spPr bwMode="auto">
              <a:xfrm>
                <a:off x="2235" y="943"/>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7" name="Rectangle 30"/>
              <p:cNvSpPr>
                <a:spLocks noChangeArrowheads="1"/>
              </p:cNvSpPr>
              <p:nvPr/>
            </p:nvSpPr>
            <p:spPr bwMode="auto">
              <a:xfrm>
                <a:off x="2236" y="724"/>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8" name="Rectangle 31"/>
              <p:cNvSpPr>
                <a:spLocks noChangeArrowheads="1"/>
              </p:cNvSpPr>
              <p:nvPr/>
            </p:nvSpPr>
            <p:spPr bwMode="auto">
              <a:xfrm>
                <a:off x="2452"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9" name="Rectangle 32"/>
              <p:cNvSpPr>
                <a:spLocks noChangeArrowheads="1"/>
              </p:cNvSpPr>
              <p:nvPr/>
            </p:nvSpPr>
            <p:spPr bwMode="auto">
              <a:xfrm>
                <a:off x="2671"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0" name="Rectangle 33"/>
              <p:cNvSpPr>
                <a:spLocks noChangeArrowheads="1"/>
              </p:cNvSpPr>
              <p:nvPr/>
            </p:nvSpPr>
            <p:spPr bwMode="auto">
              <a:xfrm>
                <a:off x="2671"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1" name="Rectangle 34"/>
              <p:cNvSpPr>
                <a:spLocks noChangeArrowheads="1"/>
              </p:cNvSpPr>
              <p:nvPr/>
            </p:nvSpPr>
            <p:spPr bwMode="auto">
              <a:xfrm>
                <a:off x="2235" y="1162"/>
                <a:ext cx="213"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2" name="Rectangle 35"/>
              <p:cNvSpPr>
                <a:spLocks noChangeArrowheads="1"/>
              </p:cNvSpPr>
              <p:nvPr/>
            </p:nvSpPr>
            <p:spPr bwMode="auto">
              <a:xfrm>
                <a:off x="2452"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3" name="Rectangle 36"/>
              <p:cNvSpPr>
                <a:spLocks noChangeArrowheads="1"/>
              </p:cNvSpPr>
              <p:nvPr/>
            </p:nvSpPr>
            <p:spPr bwMode="auto">
              <a:xfrm>
                <a:off x="2671"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4" name="Rectangle 37"/>
              <p:cNvSpPr>
                <a:spLocks noChangeArrowheads="1"/>
              </p:cNvSpPr>
              <p:nvPr/>
            </p:nvSpPr>
            <p:spPr bwMode="auto">
              <a:xfrm>
                <a:off x="2730" y="1003"/>
                <a:ext cx="112" cy="134"/>
              </a:xfrm>
              <a:prstGeom prst="rect">
                <a:avLst/>
              </a:prstGeom>
              <a:noFill/>
              <a:ln w="9525">
                <a:noFill/>
                <a:miter lim="800000"/>
                <a:headEnd/>
                <a:tailEnd/>
              </a:ln>
            </p:spPr>
            <p:txBody>
              <a:bodyPr wrap="none" lIns="0" tIns="0" rIns="0" bIns="0">
                <a:spAutoFit/>
              </a:bodyPr>
              <a:lstStyle/>
              <a:p>
                <a:r>
                  <a:rPr lang="en-US" sz="1400" b="1" dirty="0"/>
                  <a:t>56</a:t>
                </a:r>
              </a:p>
            </p:txBody>
          </p:sp>
          <p:sp>
            <p:nvSpPr>
              <p:cNvPr id="23775" name="Rectangle 38"/>
              <p:cNvSpPr>
                <a:spLocks noChangeArrowheads="1"/>
              </p:cNvSpPr>
              <p:nvPr/>
            </p:nvSpPr>
            <p:spPr bwMode="auto">
              <a:xfrm>
                <a:off x="2733" y="1221"/>
                <a:ext cx="112" cy="134"/>
              </a:xfrm>
              <a:prstGeom prst="rect">
                <a:avLst/>
              </a:prstGeom>
              <a:noFill/>
              <a:ln w="9525">
                <a:noFill/>
                <a:miter lim="800000"/>
                <a:headEnd/>
                <a:tailEnd/>
              </a:ln>
            </p:spPr>
            <p:txBody>
              <a:bodyPr wrap="none" lIns="0" tIns="0" rIns="0" bIns="0">
                <a:spAutoFit/>
              </a:bodyPr>
              <a:lstStyle/>
              <a:p>
                <a:r>
                  <a:rPr lang="en-US" sz="1400" b="1" dirty="0"/>
                  <a:t>44</a:t>
                </a:r>
              </a:p>
            </p:txBody>
          </p:sp>
          <p:sp>
            <p:nvSpPr>
              <p:cNvPr id="23776" name="Rectangle 39"/>
              <p:cNvSpPr>
                <a:spLocks noChangeArrowheads="1"/>
              </p:cNvSpPr>
              <p:nvPr/>
            </p:nvSpPr>
            <p:spPr bwMode="auto">
              <a:xfrm>
                <a:off x="2518" y="1222"/>
                <a:ext cx="112" cy="134"/>
              </a:xfrm>
              <a:prstGeom prst="rect">
                <a:avLst/>
              </a:prstGeom>
              <a:noFill/>
              <a:ln w="9525">
                <a:noFill/>
                <a:miter lim="800000"/>
                <a:headEnd/>
                <a:tailEnd/>
              </a:ln>
            </p:spPr>
            <p:txBody>
              <a:bodyPr wrap="none" lIns="0" tIns="0" rIns="0" bIns="0">
                <a:spAutoFit/>
              </a:bodyPr>
              <a:lstStyle/>
              <a:p>
                <a:r>
                  <a:rPr lang="en-US" sz="1400" b="1" dirty="0"/>
                  <a:t>53</a:t>
                </a:r>
              </a:p>
            </p:txBody>
          </p:sp>
          <p:sp>
            <p:nvSpPr>
              <p:cNvPr id="23777" name="Rectangle 40"/>
              <p:cNvSpPr>
                <a:spLocks noChangeArrowheads="1"/>
              </p:cNvSpPr>
              <p:nvPr/>
            </p:nvSpPr>
            <p:spPr bwMode="auto">
              <a:xfrm>
                <a:off x="2302" y="1225"/>
                <a:ext cx="112" cy="134"/>
              </a:xfrm>
              <a:prstGeom prst="rect">
                <a:avLst/>
              </a:prstGeom>
              <a:noFill/>
              <a:ln w="9525">
                <a:noFill/>
                <a:miter lim="800000"/>
                <a:headEnd/>
                <a:tailEnd/>
              </a:ln>
            </p:spPr>
            <p:txBody>
              <a:bodyPr wrap="none" lIns="0" tIns="0" rIns="0" bIns="0">
                <a:spAutoFit/>
              </a:bodyPr>
              <a:lstStyle/>
              <a:p>
                <a:r>
                  <a:rPr lang="en-US" sz="1400" b="1" dirty="0"/>
                  <a:t>69</a:t>
                </a:r>
              </a:p>
            </p:txBody>
          </p:sp>
          <p:sp>
            <p:nvSpPr>
              <p:cNvPr id="23778" name="Rectangle 41"/>
              <p:cNvSpPr>
                <a:spLocks noChangeArrowheads="1"/>
              </p:cNvSpPr>
              <p:nvPr/>
            </p:nvSpPr>
            <p:spPr bwMode="auto">
              <a:xfrm>
                <a:off x="2304" y="1004"/>
                <a:ext cx="112" cy="134"/>
              </a:xfrm>
              <a:prstGeom prst="rect">
                <a:avLst/>
              </a:prstGeom>
              <a:noFill/>
              <a:ln w="9525">
                <a:noFill/>
                <a:miter lim="800000"/>
                <a:headEnd/>
                <a:tailEnd/>
              </a:ln>
            </p:spPr>
            <p:txBody>
              <a:bodyPr wrap="none" lIns="0" tIns="0" rIns="0" bIns="0">
                <a:spAutoFit/>
              </a:bodyPr>
              <a:lstStyle/>
              <a:p>
                <a:r>
                  <a:rPr lang="en-US" sz="1400" b="1"/>
                  <a:t>74</a:t>
                </a:r>
              </a:p>
            </p:txBody>
          </p:sp>
          <p:sp>
            <p:nvSpPr>
              <p:cNvPr id="23779" name="Rectangle 42"/>
              <p:cNvSpPr>
                <a:spLocks noChangeArrowheads="1"/>
              </p:cNvSpPr>
              <p:nvPr/>
            </p:nvSpPr>
            <p:spPr bwMode="auto">
              <a:xfrm>
                <a:off x="2298" y="783"/>
                <a:ext cx="112" cy="134"/>
              </a:xfrm>
              <a:prstGeom prst="rect">
                <a:avLst/>
              </a:prstGeom>
              <a:noFill/>
              <a:ln w="9525">
                <a:noFill/>
                <a:miter lim="800000"/>
                <a:headEnd/>
                <a:tailEnd/>
              </a:ln>
            </p:spPr>
            <p:txBody>
              <a:bodyPr wrap="none" lIns="0" tIns="0" rIns="0" bIns="0">
                <a:spAutoFit/>
              </a:bodyPr>
              <a:lstStyle/>
              <a:p>
                <a:r>
                  <a:rPr lang="en-US" sz="1400" b="1"/>
                  <a:t>78</a:t>
                </a:r>
              </a:p>
            </p:txBody>
          </p:sp>
          <p:sp>
            <p:nvSpPr>
              <p:cNvPr id="23780" name="Rectangle 43"/>
              <p:cNvSpPr>
                <a:spLocks noChangeArrowheads="1"/>
              </p:cNvSpPr>
              <p:nvPr/>
            </p:nvSpPr>
            <p:spPr bwMode="auto">
              <a:xfrm>
                <a:off x="2514" y="787"/>
                <a:ext cx="112" cy="134"/>
              </a:xfrm>
              <a:prstGeom prst="rect">
                <a:avLst/>
              </a:prstGeom>
              <a:noFill/>
              <a:ln w="9525">
                <a:noFill/>
                <a:miter lim="800000"/>
                <a:headEnd/>
                <a:tailEnd/>
              </a:ln>
            </p:spPr>
            <p:txBody>
              <a:bodyPr wrap="none" lIns="0" tIns="0" rIns="0" bIns="0">
                <a:spAutoFit/>
              </a:bodyPr>
              <a:lstStyle/>
              <a:p>
                <a:r>
                  <a:rPr lang="en-US" sz="1400" b="1"/>
                  <a:t>72</a:t>
                </a:r>
              </a:p>
            </p:txBody>
          </p:sp>
          <p:sp>
            <p:nvSpPr>
              <p:cNvPr id="23781" name="Rectangle 44"/>
              <p:cNvSpPr>
                <a:spLocks noChangeArrowheads="1"/>
              </p:cNvSpPr>
              <p:nvPr/>
            </p:nvSpPr>
            <p:spPr bwMode="auto">
              <a:xfrm>
                <a:off x="2738" y="782"/>
                <a:ext cx="112" cy="134"/>
              </a:xfrm>
              <a:prstGeom prst="rect">
                <a:avLst/>
              </a:prstGeom>
              <a:noFill/>
              <a:ln w="9525">
                <a:noFill/>
                <a:miter lim="800000"/>
                <a:headEnd/>
                <a:tailEnd/>
              </a:ln>
            </p:spPr>
            <p:txBody>
              <a:bodyPr wrap="none" lIns="0" tIns="0" rIns="0" bIns="0">
                <a:spAutoFit/>
              </a:bodyPr>
              <a:lstStyle/>
              <a:p>
                <a:r>
                  <a:rPr lang="en-US" sz="1400" b="1"/>
                  <a:t>69</a:t>
                </a:r>
              </a:p>
            </p:txBody>
          </p:sp>
          <p:sp>
            <p:nvSpPr>
              <p:cNvPr id="23782" name="Rectangle 45"/>
              <p:cNvSpPr>
                <a:spLocks noChangeArrowheads="1"/>
              </p:cNvSpPr>
              <p:nvPr/>
            </p:nvSpPr>
            <p:spPr bwMode="auto">
              <a:xfrm>
                <a:off x="3110"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3" name="Rectangle 46"/>
              <p:cNvSpPr>
                <a:spLocks noChangeArrowheads="1"/>
              </p:cNvSpPr>
              <p:nvPr/>
            </p:nvSpPr>
            <p:spPr bwMode="auto">
              <a:xfrm>
                <a:off x="2891"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4" name="Rectangle 47"/>
              <p:cNvSpPr>
                <a:spLocks noChangeArrowheads="1"/>
              </p:cNvSpPr>
              <p:nvPr/>
            </p:nvSpPr>
            <p:spPr bwMode="auto">
              <a:xfrm>
                <a:off x="2891"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5" name="Rectangle 48"/>
              <p:cNvSpPr>
                <a:spLocks noChangeArrowheads="1"/>
              </p:cNvSpPr>
              <p:nvPr/>
            </p:nvSpPr>
            <p:spPr bwMode="auto">
              <a:xfrm>
                <a:off x="3110"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6" name="Rectangle 49"/>
              <p:cNvSpPr>
                <a:spLocks noChangeArrowheads="1"/>
              </p:cNvSpPr>
              <p:nvPr/>
            </p:nvSpPr>
            <p:spPr bwMode="auto">
              <a:xfrm>
                <a:off x="2891"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7" name="Rectangle 50"/>
              <p:cNvSpPr>
                <a:spLocks noChangeArrowheads="1"/>
              </p:cNvSpPr>
              <p:nvPr/>
            </p:nvSpPr>
            <p:spPr bwMode="auto">
              <a:xfrm>
                <a:off x="3110"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8" name="Rectangle 51"/>
              <p:cNvSpPr>
                <a:spLocks noChangeArrowheads="1"/>
              </p:cNvSpPr>
              <p:nvPr/>
            </p:nvSpPr>
            <p:spPr bwMode="auto">
              <a:xfrm>
                <a:off x="2956" y="783"/>
                <a:ext cx="112" cy="134"/>
              </a:xfrm>
              <a:prstGeom prst="rect">
                <a:avLst/>
              </a:prstGeom>
              <a:noFill/>
              <a:ln w="9525">
                <a:noFill/>
                <a:miter lim="800000"/>
                <a:headEnd/>
                <a:tailEnd/>
              </a:ln>
            </p:spPr>
            <p:txBody>
              <a:bodyPr wrap="none" lIns="0" tIns="0" rIns="0" bIns="0">
                <a:spAutoFit/>
              </a:bodyPr>
              <a:lstStyle/>
              <a:p>
                <a:r>
                  <a:rPr lang="en-US" sz="1400" b="1"/>
                  <a:t>71</a:t>
                </a:r>
              </a:p>
            </p:txBody>
          </p:sp>
          <p:sp>
            <p:nvSpPr>
              <p:cNvPr id="23789" name="Rectangle 52"/>
              <p:cNvSpPr>
                <a:spLocks noChangeArrowheads="1"/>
              </p:cNvSpPr>
              <p:nvPr/>
            </p:nvSpPr>
            <p:spPr bwMode="auto">
              <a:xfrm>
                <a:off x="2452"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0" name="Rectangle 53"/>
              <p:cNvSpPr>
                <a:spLocks noChangeArrowheads="1"/>
              </p:cNvSpPr>
              <p:nvPr/>
            </p:nvSpPr>
            <p:spPr bwMode="auto">
              <a:xfrm>
                <a:off x="2235" y="1601"/>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1" name="Rectangle 54"/>
              <p:cNvSpPr>
                <a:spLocks noChangeArrowheads="1"/>
              </p:cNvSpPr>
              <p:nvPr/>
            </p:nvSpPr>
            <p:spPr bwMode="auto">
              <a:xfrm>
                <a:off x="2235" y="1382"/>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2" name="Rectangle 55"/>
              <p:cNvSpPr>
                <a:spLocks noChangeArrowheads="1"/>
              </p:cNvSpPr>
              <p:nvPr/>
            </p:nvSpPr>
            <p:spPr bwMode="auto">
              <a:xfrm>
                <a:off x="2452"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3" name="Rectangle 56"/>
              <p:cNvSpPr>
                <a:spLocks noChangeArrowheads="1"/>
              </p:cNvSpPr>
              <p:nvPr/>
            </p:nvSpPr>
            <p:spPr bwMode="auto">
              <a:xfrm>
                <a:off x="2671"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4" name="Rectangle 57"/>
              <p:cNvSpPr>
                <a:spLocks noChangeArrowheads="1"/>
              </p:cNvSpPr>
              <p:nvPr/>
            </p:nvSpPr>
            <p:spPr bwMode="auto">
              <a:xfrm>
                <a:off x="2671"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5" name="Rectangle 58"/>
              <p:cNvSpPr>
                <a:spLocks noChangeArrowheads="1"/>
              </p:cNvSpPr>
              <p:nvPr/>
            </p:nvSpPr>
            <p:spPr bwMode="auto">
              <a:xfrm>
                <a:off x="2738" y="1660"/>
                <a:ext cx="112" cy="134"/>
              </a:xfrm>
              <a:prstGeom prst="rect">
                <a:avLst/>
              </a:prstGeom>
              <a:noFill/>
              <a:ln w="9525">
                <a:noFill/>
                <a:miter lim="800000"/>
                <a:headEnd/>
                <a:tailEnd/>
              </a:ln>
            </p:spPr>
            <p:txBody>
              <a:bodyPr wrap="none" lIns="0" tIns="0" rIns="0" bIns="0">
                <a:spAutoFit/>
              </a:bodyPr>
              <a:lstStyle/>
              <a:p>
                <a:r>
                  <a:rPr lang="en-US" sz="1400" b="1" dirty="0"/>
                  <a:t>47</a:t>
                </a:r>
              </a:p>
            </p:txBody>
          </p:sp>
          <p:sp>
            <p:nvSpPr>
              <p:cNvPr id="23796" name="Rectangle 59"/>
              <p:cNvSpPr>
                <a:spLocks noChangeArrowheads="1"/>
              </p:cNvSpPr>
              <p:nvPr/>
            </p:nvSpPr>
            <p:spPr bwMode="auto">
              <a:xfrm>
                <a:off x="2304" y="1663"/>
                <a:ext cx="112" cy="134"/>
              </a:xfrm>
              <a:prstGeom prst="rect">
                <a:avLst/>
              </a:prstGeom>
              <a:noFill/>
              <a:ln w="9525">
                <a:noFill/>
                <a:miter lim="800000"/>
                <a:headEnd/>
                <a:tailEnd/>
              </a:ln>
            </p:spPr>
            <p:txBody>
              <a:bodyPr wrap="none" lIns="0" tIns="0" rIns="0" bIns="0">
                <a:spAutoFit/>
              </a:bodyPr>
              <a:lstStyle/>
              <a:p>
                <a:r>
                  <a:rPr lang="en-US" sz="1400" b="1" dirty="0"/>
                  <a:t>68</a:t>
                </a:r>
              </a:p>
            </p:txBody>
          </p:sp>
          <p:sp>
            <p:nvSpPr>
              <p:cNvPr id="23797" name="Rectangle 60"/>
              <p:cNvSpPr>
                <a:spLocks noChangeArrowheads="1"/>
              </p:cNvSpPr>
              <p:nvPr/>
            </p:nvSpPr>
            <p:spPr bwMode="auto">
              <a:xfrm>
                <a:off x="2514" y="1446"/>
                <a:ext cx="112" cy="134"/>
              </a:xfrm>
              <a:prstGeom prst="rect">
                <a:avLst/>
              </a:prstGeom>
              <a:noFill/>
              <a:ln w="9525">
                <a:noFill/>
                <a:miter lim="800000"/>
                <a:headEnd/>
                <a:tailEnd/>
              </a:ln>
            </p:spPr>
            <p:txBody>
              <a:bodyPr wrap="none" lIns="0" tIns="0" rIns="0" bIns="0">
                <a:spAutoFit/>
              </a:bodyPr>
              <a:lstStyle/>
              <a:p>
                <a:r>
                  <a:rPr lang="en-US" sz="1400" b="1"/>
                  <a:t>58</a:t>
                </a:r>
              </a:p>
            </p:txBody>
          </p:sp>
          <p:sp>
            <p:nvSpPr>
              <p:cNvPr id="23798" name="Rectangle 61"/>
              <p:cNvSpPr>
                <a:spLocks noChangeArrowheads="1"/>
              </p:cNvSpPr>
              <p:nvPr/>
            </p:nvSpPr>
            <p:spPr bwMode="auto">
              <a:xfrm>
                <a:off x="2736" y="1451"/>
                <a:ext cx="112" cy="134"/>
              </a:xfrm>
              <a:prstGeom prst="rect">
                <a:avLst/>
              </a:prstGeom>
              <a:noFill/>
              <a:ln w="9525">
                <a:noFill/>
                <a:miter lim="800000"/>
                <a:headEnd/>
                <a:tailEnd/>
              </a:ln>
            </p:spPr>
            <p:txBody>
              <a:bodyPr wrap="none" lIns="0" tIns="0" rIns="0" bIns="0">
                <a:spAutoFit/>
              </a:bodyPr>
              <a:lstStyle/>
              <a:p>
                <a:r>
                  <a:rPr lang="en-US" sz="1400" b="1" dirty="0"/>
                  <a:t>55</a:t>
                </a:r>
              </a:p>
            </p:txBody>
          </p:sp>
          <p:sp>
            <p:nvSpPr>
              <p:cNvPr id="23799" name="Rectangle 62"/>
              <p:cNvSpPr>
                <a:spLocks noChangeArrowheads="1"/>
              </p:cNvSpPr>
              <p:nvPr/>
            </p:nvSpPr>
            <p:spPr bwMode="auto">
              <a:xfrm>
                <a:off x="3110"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0" name="Rectangle 63"/>
              <p:cNvSpPr>
                <a:spLocks noChangeArrowheads="1"/>
              </p:cNvSpPr>
              <p:nvPr/>
            </p:nvSpPr>
            <p:spPr bwMode="auto">
              <a:xfrm>
                <a:off x="2891"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1" name="Rectangle 64"/>
              <p:cNvSpPr>
                <a:spLocks noChangeArrowheads="1"/>
              </p:cNvSpPr>
              <p:nvPr/>
            </p:nvSpPr>
            <p:spPr bwMode="auto">
              <a:xfrm>
                <a:off x="2891"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2" name="Rectangle 65"/>
              <p:cNvSpPr>
                <a:spLocks noChangeArrowheads="1"/>
              </p:cNvSpPr>
              <p:nvPr/>
            </p:nvSpPr>
            <p:spPr bwMode="auto">
              <a:xfrm>
                <a:off x="3110"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3" name="Rectangle 66"/>
              <p:cNvSpPr>
                <a:spLocks noChangeArrowheads="1"/>
              </p:cNvSpPr>
              <p:nvPr/>
            </p:nvSpPr>
            <p:spPr bwMode="auto">
              <a:xfrm>
                <a:off x="2950" y="1655"/>
                <a:ext cx="112" cy="134"/>
              </a:xfrm>
              <a:prstGeom prst="rect">
                <a:avLst/>
              </a:prstGeom>
              <a:noFill/>
              <a:ln w="9525">
                <a:noFill/>
                <a:miter lim="800000"/>
                <a:headEnd/>
                <a:tailEnd/>
              </a:ln>
            </p:spPr>
            <p:txBody>
              <a:bodyPr wrap="none" lIns="0" tIns="0" rIns="0" bIns="0">
                <a:spAutoFit/>
              </a:bodyPr>
              <a:lstStyle/>
              <a:p>
                <a:r>
                  <a:rPr lang="en-US" sz="1400" b="1" dirty="0"/>
                  <a:t>21</a:t>
                </a:r>
              </a:p>
            </p:txBody>
          </p:sp>
          <p:sp>
            <p:nvSpPr>
              <p:cNvPr id="23804" name="Rectangle 67"/>
              <p:cNvSpPr>
                <a:spLocks noChangeArrowheads="1"/>
              </p:cNvSpPr>
              <p:nvPr/>
            </p:nvSpPr>
            <p:spPr bwMode="auto">
              <a:xfrm>
                <a:off x="3174" y="1446"/>
                <a:ext cx="112" cy="134"/>
              </a:xfrm>
              <a:prstGeom prst="rect">
                <a:avLst/>
              </a:prstGeom>
              <a:noFill/>
              <a:ln w="9525">
                <a:noFill/>
                <a:miter lim="800000"/>
                <a:headEnd/>
                <a:tailEnd/>
              </a:ln>
            </p:spPr>
            <p:txBody>
              <a:bodyPr wrap="none" lIns="0" tIns="0" rIns="0" bIns="0">
                <a:spAutoFit/>
              </a:bodyPr>
              <a:lstStyle/>
              <a:p>
                <a:r>
                  <a:rPr lang="en-US" sz="1400" b="1"/>
                  <a:t>31</a:t>
                </a:r>
              </a:p>
            </p:txBody>
          </p:sp>
          <p:sp>
            <p:nvSpPr>
              <p:cNvPr id="23805" name="Rectangle 68"/>
              <p:cNvSpPr>
                <a:spLocks noChangeArrowheads="1"/>
              </p:cNvSpPr>
              <p:nvPr/>
            </p:nvSpPr>
            <p:spPr bwMode="auto">
              <a:xfrm>
                <a:off x="2518" y="1001"/>
                <a:ext cx="112" cy="134"/>
              </a:xfrm>
              <a:prstGeom prst="rect">
                <a:avLst/>
              </a:prstGeom>
              <a:noFill/>
              <a:ln w="9525">
                <a:noFill/>
                <a:miter lim="800000"/>
                <a:headEnd/>
                <a:tailEnd/>
              </a:ln>
            </p:spPr>
            <p:txBody>
              <a:bodyPr wrap="none" lIns="0" tIns="0" rIns="0" bIns="0">
                <a:spAutoFit/>
              </a:bodyPr>
              <a:lstStyle/>
              <a:p>
                <a:r>
                  <a:rPr lang="en-US" sz="1400" b="1"/>
                  <a:t>67</a:t>
                </a:r>
              </a:p>
            </p:txBody>
          </p:sp>
          <p:sp>
            <p:nvSpPr>
              <p:cNvPr id="23806" name="Rectangle 69"/>
              <p:cNvSpPr>
                <a:spLocks noChangeArrowheads="1"/>
              </p:cNvSpPr>
              <p:nvPr/>
            </p:nvSpPr>
            <p:spPr bwMode="auto">
              <a:xfrm>
                <a:off x="3178" y="776"/>
                <a:ext cx="93" cy="84"/>
              </a:xfrm>
              <a:prstGeom prst="rect">
                <a:avLst/>
              </a:prstGeom>
              <a:noFill/>
              <a:ln w="9525">
                <a:noFill/>
                <a:miter lim="800000"/>
                <a:headEnd/>
                <a:tailEnd/>
              </a:ln>
            </p:spPr>
            <p:txBody>
              <a:bodyPr wrap="none" lIns="0" tIns="0" rIns="0" bIns="0">
                <a:spAutoFit/>
              </a:bodyPr>
              <a:lstStyle/>
              <a:p>
                <a:r>
                  <a:rPr lang="en-US" sz="1400" b="1" dirty="0"/>
                  <a:t>58</a:t>
                </a:r>
              </a:p>
            </p:txBody>
          </p:sp>
          <p:sp>
            <p:nvSpPr>
              <p:cNvPr id="23807" name="Rectangle 70"/>
              <p:cNvSpPr>
                <a:spLocks noChangeArrowheads="1"/>
              </p:cNvSpPr>
              <p:nvPr/>
            </p:nvSpPr>
            <p:spPr bwMode="auto">
              <a:xfrm>
                <a:off x="2948" y="998"/>
                <a:ext cx="112" cy="134"/>
              </a:xfrm>
              <a:prstGeom prst="rect">
                <a:avLst/>
              </a:prstGeom>
              <a:noFill/>
              <a:ln w="9525">
                <a:noFill/>
                <a:miter lim="800000"/>
                <a:headEnd/>
                <a:tailEnd/>
              </a:ln>
            </p:spPr>
            <p:txBody>
              <a:bodyPr wrap="none" lIns="0" tIns="0" rIns="0" bIns="0">
                <a:spAutoFit/>
              </a:bodyPr>
              <a:lstStyle/>
              <a:p>
                <a:r>
                  <a:rPr lang="en-US" sz="1400" b="1" dirty="0"/>
                  <a:t>49</a:t>
                </a:r>
              </a:p>
            </p:txBody>
          </p:sp>
          <p:sp>
            <p:nvSpPr>
              <p:cNvPr id="23808" name="Rectangle 71"/>
              <p:cNvSpPr>
                <a:spLocks noChangeArrowheads="1"/>
              </p:cNvSpPr>
              <p:nvPr/>
            </p:nvSpPr>
            <p:spPr bwMode="auto">
              <a:xfrm>
                <a:off x="3176" y="994"/>
                <a:ext cx="115" cy="136"/>
              </a:xfrm>
              <a:prstGeom prst="rect">
                <a:avLst/>
              </a:prstGeom>
              <a:noFill/>
              <a:ln w="9525">
                <a:noFill/>
                <a:miter lim="800000"/>
                <a:headEnd/>
                <a:tailEnd/>
              </a:ln>
            </p:spPr>
            <p:txBody>
              <a:bodyPr wrap="none" lIns="0" tIns="0" rIns="0" bIns="0">
                <a:spAutoFit/>
              </a:bodyPr>
              <a:lstStyle/>
              <a:p>
                <a:r>
                  <a:rPr lang="en-US" sz="1400" b="1" u="sng" dirty="0">
                    <a:solidFill>
                      <a:srgbClr val="FF0000"/>
                    </a:solidFill>
                  </a:rPr>
                  <a:t>46</a:t>
                </a:r>
              </a:p>
            </p:txBody>
          </p:sp>
          <p:sp>
            <p:nvSpPr>
              <p:cNvPr id="23809" name="Rectangle 72"/>
              <p:cNvSpPr>
                <a:spLocks noChangeArrowheads="1"/>
              </p:cNvSpPr>
              <p:nvPr/>
            </p:nvSpPr>
            <p:spPr bwMode="auto">
              <a:xfrm>
                <a:off x="2948" y="1226"/>
                <a:ext cx="112" cy="134"/>
              </a:xfrm>
              <a:prstGeom prst="rect">
                <a:avLst/>
              </a:prstGeom>
              <a:noFill/>
              <a:ln w="9525">
                <a:noFill/>
                <a:miter lim="800000"/>
                <a:headEnd/>
                <a:tailEnd/>
              </a:ln>
            </p:spPr>
            <p:txBody>
              <a:bodyPr wrap="none" lIns="0" tIns="0" rIns="0" bIns="0">
                <a:spAutoFit/>
              </a:bodyPr>
              <a:lstStyle/>
              <a:p>
                <a:r>
                  <a:rPr lang="en-US" sz="1400" b="1" dirty="0"/>
                  <a:t>37</a:t>
                </a:r>
              </a:p>
            </p:txBody>
          </p:sp>
          <p:sp>
            <p:nvSpPr>
              <p:cNvPr id="23810" name="Rectangle 73"/>
              <p:cNvSpPr>
                <a:spLocks noChangeArrowheads="1"/>
              </p:cNvSpPr>
              <p:nvPr/>
            </p:nvSpPr>
            <p:spPr bwMode="auto">
              <a:xfrm>
                <a:off x="3168" y="1222"/>
                <a:ext cx="112" cy="134"/>
              </a:xfrm>
              <a:prstGeom prst="rect">
                <a:avLst/>
              </a:prstGeom>
              <a:noFill/>
              <a:ln w="9525">
                <a:noFill/>
                <a:miter lim="800000"/>
                <a:headEnd/>
                <a:tailEnd/>
              </a:ln>
            </p:spPr>
            <p:txBody>
              <a:bodyPr wrap="none" lIns="0" tIns="0" rIns="0" bIns="0">
                <a:spAutoFit/>
              </a:bodyPr>
              <a:lstStyle/>
              <a:p>
                <a:r>
                  <a:rPr lang="en-US" sz="1400" b="1" dirty="0"/>
                  <a:t>38</a:t>
                </a:r>
              </a:p>
            </p:txBody>
          </p:sp>
          <p:sp>
            <p:nvSpPr>
              <p:cNvPr id="23811" name="Rectangle 74"/>
              <p:cNvSpPr>
                <a:spLocks noChangeArrowheads="1"/>
              </p:cNvSpPr>
              <p:nvPr/>
            </p:nvSpPr>
            <p:spPr bwMode="auto">
              <a:xfrm>
                <a:off x="2300" y="1447"/>
                <a:ext cx="112" cy="134"/>
              </a:xfrm>
              <a:prstGeom prst="rect">
                <a:avLst/>
              </a:prstGeom>
              <a:noFill/>
              <a:ln w="9525">
                <a:noFill/>
                <a:miter lim="800000"/>
                <a:headEnd/>
                <a:tailEnd/>
              </a:ln>
            </p:spPr>
            <p:txBody>
              <a:bodyPr wrap="none" lIns="0" tIns="0" rIns="0" bIns="0">
                <a:spAutoFit/>
              </a:bodyPr>
              <a:lstStyle/>
              <a:p>
                <a:r>
                  <a:rPr lang="en-US" sz="1400" b="1" dirty="0"/>
                  <a:t>64</a:t>
                </a:r>
              </a:p>
            </p:txBody>
          </p:sp>
          <p:sp>
            <p:nvSpPr>
              <p:cNvPr id="23812" name="Rectangle 75"/>
              <p:cNvSpPr>
                <a:spLocks noChangeArrowheads="1"/>
              </p:cNvSpPr>
              <p:nvPr/>
            </p:nvSpPr>
            <p:spPr bwMode="auto">
              <a:xfrm>
                <a:off x="2948" y="1451"/>
                <a:ext cx="112" cy="134"/>
              </a:xfrm>
              <a:prstGeom prst="rect">
                <a:avLst/>
              </a:prstGeom>
              <a:noFill/>
              <a:ln w="9525">
                <a:noFill/>
                <a:miter lim="800000"/>
                <a:headEnd/>
                <a:tailEnd/>
              </a:ln>
            </p:spPr>
            <p:txBody>
              <a:bodyPr wrap="none" lIns="0" tIns="0" rIns="0" bIns="0">
                <a:spAutoFit/>
              </a:bodyPr>
              <a:lstStyle/>
              <a:p>
                <a:r>
                  <a:rPr lang="en-US" sz="1400" b="1" dirty="0"/>
                  <a:t>22</a:t>
                </a:r>
              </a:p>
            </p:txBody>
          </p:sp>
          <p:sp>
            <p:nvSpPr>
              <p:cNvPr id="23813" name="Rectangle 76"/>
              <p:cNvSpPr>
                <a:spLocks noChangeArrowheads="1"/>
              </p:cNvSpPr>
              <p:nvPr/>
            </p:nvSpPr>
            <p:spPr bwMode="auto">
              <a:xfrm>
                <a:off x="2516" y="1662"/>
                <a:ext cx="112" cy="134"/>
              </a:xfrm>
              <a:prstGeom prst="rect">
                <a:avLst/>
              </a:prstGeom>
              <a:noFill/>
              <a:ln w="9525">
                <a:noFill/>
                <a:miter lim="800000"/>
                <a:headEnd/>
                <a:tailEnd/>
              </a:ln>
            </p:spPr>
            <p:txBody>
              <a:bodyPr wrap="none" lIns="0" tIns="0" rIns="0" bIns="0">
                <a:spAutoFit/>
              </a:bodyPr>
              <a:lstStyle/>
              <a:p>
                <a:r>
                  <a:rPr lang="en-US" sz="1400" b="1" dirty="0"/>
                  <a:t>61</a:t>
                </a:r>
              </a:p>
            </p:txBody>
          </p:sp>
          <p:sp>
            <p:nvSpPr>
              <p:cNvPr id="23814" name="Rectangle 77"/>
              <p:cNvSpPr>
                <a:spLocks noChangeArrowheads="1"/>
              </p:cNvSpPr>
              <p:nvPr/>
            </p:nvSpPr>
            <p:spPr bwMode="auto">
              <a:xfrm>
                <a:off x="3172" y="1660"/>
                <a:ext cx="112" cy="134"/>
              </a:xfrm>
              <a:prstGeom prst="rect">
                <a:avLst/>
              </a:prstGeom>
              <a:noFill/>
              <a:ln w="9525">
                <a:noFill/>
                <a:miter lim="800000"/>
                <a:headEnd/>
                <a:tailEnd/>
              </a:ln>
            </p:spPr>
            <p:txBody>
              <a:bodyPr wrap="none" lIns="0" tIns="0" rIns="0" bIns="0">
                <a:spAutoFit/>
              </a:bodyPr>
              <a:lstStyle/>
              <a:p>
                <a:r>
                  <a:rPr lang="en-US" sz="1400" b="1" dirty="0"/>
                  <a:t>16</a:t>
                </a:r>
              </a:p>
            </p:txBody>
          </p:sp>
        </p:grpSp>
        <p:sp>
          <p:nvSpPr>
            <p:cNvPr id="23560" name="Rectangle 78"/>
            <p:cNvSpPr>
              <a:spLocks noChangeArrowheads="1"/>
            </p:cNvSpPr>
            <p:nvPr/>
          </p:nvSpPr>
          <p:spPr bwMode="auto">
            <a:xfrm>
              <a:off x="2040" y="1880"/>
              <a:ext cx="1464" cy="134"/>
            </a:xfrm>
            <a:prstGeom prst="rect">
              <a:avLst/>
            </a:prstGeom>
            <a:noFill/>
            <a:ln w="9525">
              <a:noFill/>
              <a:miter lim="800000"/>
              <a:headEnd/>
              <a:tailEnd/>
            </a:ln>
          </p:spPr>
          <p:txBody>
            <a:bodyPr wrap="none" lIns="0" tIns="0" rIns="0" bIns="0">
              <a:spAutoFit/>
            </a:bodyPr>
            <a:lstStyle/>
            <a:p>
              <a:r>
                <a:rPr lang="en-US" sz="1400" b="1"/>
                <a:t>Digital elevation model (DEM)</a:t>
              </a:r>
            </a:p>
          </p:txBody>
        </p:sp>
        <p:grpSp>
          <p:nvGrpSpPr>
            <p:cNvPr id="4" name="Group 269"/>
            <p:cNvGrpSpPr>
              <a:grpSpLocks/>
            </p:cNvGrpSpPr>
            <p:nvPr/>
          </p:nvGrpSpPr>
          <p:grpSpPr bwMode="auto">
            <a:xfrm>
              <a:off x="3895" y="724"/>
              <a:ext cx="1089" cy="1088"/>
              <a:chOff x="3895" y="724"/>
              <a:chExt cx="1089" cy="1088"/>
            </a:xfrm>
          </p:grpSpPr>
          <p:sp>
            <p:nvSpPr>
              <p:cNvPr id="23702" name="Rectangle 79"/>
              <p:cNvSpPr>
                <a:spLocks noChangeArrowheads="1"/>
              </p:cNvSpPr>
              <p:nvPr/>
            </p:nvSpPr>
            <p:spPr bwMode="auto">
              <a:xfrm>
                <a:off x="4773"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3" name="Rectangle 80"/>
              <p:cNvSpPr>
                <a:spLocks noChangeArrowheads="1"/>
              </p:cNvSpPr>
              <p:nvPr/>
            </p:nvSpPr>
            <p:spPr bwMode="auto">
              <a:xfrm>
                <a:off x="4554"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4" name="Rectangle 81"/>
              <p:cNvSpPr>
                <a:spLocks noChangeArrowheads="1"/>
              </p:cNvSpPr>
              <p:nvPr/>
            </p:nvSpPr>
            <p:spPr bwMode="auto">
              <a:xfrm>
                <a:off x="4554"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5" name="Rectangle 82"/>
              <p:cNvSpPr>
                <a:spLocks noChangeArrowheads="1"/>
              </p:cNvSpPr>
              <p:nvPr/>
            </p:nvSpPr>
            <p:spPr bwMode="auto">
              <a:xfrm>
                <a:off x="4773"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6" name="Rectangle 83"/>
              <p:cNvSpPr>
                <a:spLocks noChangeArrowheads="1"/>
              </p:cNvSpPr>
              <p:nvPr/>
            </p:nvSpPr>
            <p:spPr bwMode="auto">
              <a:xfrm>
                <a:off x="4554"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7" name="Rectangle 84"/>
              <p:cNvSpPr>
                <a:spLocks noChangeArrowheads="1"/>
              </p:cNvSpPr>
              <p:nvPr/>
            </p:nvSpPr>
            <p:spPr bwMode="auto">
              <a:xfrm>
                <a:off x="4773"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8" name="Rectangle 85"/>
              <p:cNvSpPr>
                <a:spLocks noChangeArrowheads="1"/>
              </p:cNvSpPr>
              <p:nvPr/>
            </p:nvSpPr>
            <p:spPr bwMode="auto">
              <a:xfrm>
                <a:off x="4114"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9" name="Rectangle 86"/>
              <p:cNvSpPr>
                <a:spLocks noChangeArrowheads="1"/>
              </p:cNvSpPr>
              <p:nvPr/>
            </p:nvSpPr>
            <p:spPr bwMode="auto">
              <a:xfrm>
                <a:off x="3895"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0" name="Rectangle 87"/>
              <p:cNvSpPr>
                <a:spLocks noChangeArrowheads="1"/>
              </p:cNvSpPr>
              <p:nvPr/>
            </p:nvSpPr>
            <p:spPr bwMode="auto">
              <a:xfrm>
                <a:off x="3895"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1" name="Rectangle 88"/>
              <p:cNvSpPr>
                <a:spLocks noChangeArrowheads="1"/>
              </p:cNvSpPr>
              <p:nvPr/>
            </p:nvSpPr>
            <p:spPr bwMode="auto">
              <a:xfrm>
                <a:off x="4114"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2" name="Rectangle 89"/>
              <p:cNvSpPr>
                <a:spLocks noChangeArrowheads="1"/>
              </p:cNvSpPr>
              <p:nvPr/>
            </p:nvSpPr>
            <p:spPr bwMode="auto">
              <a:xfrm>
                <a:off x="4334"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3" name="Rectangle 90"/>
              <p:cNvSpPr>
                <a:spLocks noChangeArrowheads="1"/>
              </p:cNvSpPr>
              <p:nvPr/>
            </p:nvSpPr>
            <p:spPr bwMode="auto">
              <a:xfrm>
                <a:off x="4334"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4" name="Rectangle 91"/>
              <p:cNvSpPr>
                <a:spLocks noChangeArrowheads="1"/>
              </p:cNvSpPr>
              <p:nvPr/>
            </p:nvSpPr>
            <p:spPr bwMode="auto">
              <a:xfrm>
                <a:off x="3895"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5" name="Rectangle 92"/>
              <p:cNvSpPr>
                <a:spLocks noChangeArrowheads="1"/>
              </p:cNvSpPr>
              <p:nvPr/>
            </p:nvSpPr>
            <p:spPr bwMode="auto">
              <a:xfrm>
                <a:off x="4114"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6" name="Rectangle 93"/>
              <p:cNvSpPr>
                <a:spLocks noChangeArrowheads="1"/>
              </p:cNvSpPr>
              <p:nvPr/>
            </p:nvSpPr>
            <p:spPr bwMode="auto">
              <a:xfrm>
                <a:off x="4334"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7" name="Rectangle 94"/>
              <p:cNvSpPr>
                <a:spLocks noChangeArrowheads="1"/>
              </p:cNvSpPr>
              <p:nvPr/>
            </p:nvSpPr>
            <p:spPr bwMode="auto">
              <a:xfrm>
                <a:off x="4409" y="997"/>
                <a:ext cx="97"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18" name="Rectangle 95"/>
              <p:cNvSpPr>
                <a:spLocks noChangeArrowheads="1"/>
              </p:cNvSpPr>
              <p:nvPr/>
            </p:nvSpPr>
            <p:spPr bwMode="auto">
              <a:xfrm>
                <a:off x="3996" y="999"/>
                <a:ext cx="110"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19" name="Rectangle 96"/>
              <p:cNvSpPr>
                <a:spLocks noChangeArrowheads="1"/>
              </p:cNvSpPr>
              <p:nvPr/>
            </p:nvSpPr>
            <p:spPr bwMode="auto">
              <a:xfrm>
                <a:off x="3910" y="790"/>
                <a:ext cx="182" cy="136"/>
              </a:xfrm>
              <a:prstGeom prst="rect">
                <a:avLst/>
              </a:prstGeom>
              <a:noFill/>
              <a:ln w="9525">
                <a:noFill/>
                <a:miter lim="800000"/>
                <a:headEnd/>
                <a:tailEnd/>
              </a:ln>
            </p:spPr>
            <p:txBody>
              <a:bodyPr wrap="square" lIns="0" tIns="0" rIns="0" bIns="0">
                <a:spAutoFit/>
              </a:bodyPr>
              <a:lstStyle/>
              <a:p>
                <a:pPr algn="ctr"/>
                <a:r>
                  <a:rPr lang="en-US" sz="1400" b="1" dirty="0"/>
                  <a:t>4</a:t>
                </a:r>
              </a:p>
            </p:txBody>
          </p:sp>
          <p:sp>
            <p:nvSpPr>
              <p:cNvPr id="23720" name="Rectangle 97"/>
              <p:cNvSpPr>
                <a:spLocks noChangeArrowheads="1"/>
              </p:cNvSpPr>
              <p:nvPr/>
            </p:nvSpPr>
            <p:spPr bwMode="auto">
              <a:xfrm>
                <a:off x="4126" y="795"/>
                <a:ext cx="181" cy="136"/>
              </a:xfrm>
              <a:prstGeom prst="rect">
                <a:avLst/>
              </a:prstGeom>
              <a:noFill/>
              <a:ln w="9525">
                <a:noFill/>
                <a:miter lim="800000"/>
                <a:headEnd/>
                <a:tailEnd/>
              </a:ln>
            </p:spPr>
            <p:txBody>
              <a:bodyPr wrap="square" lIns="0" tIns="0" rIns="0" bIns="0">
                <a:spAutoFit/>
              </a:bodyPr>
              <a:lstStyle/>
              <a:p>
                <a:pPr algn="ctr"/>
                <a:r>
                  <a:rPr lang="en-US" sz="1400" b="1" dirty="0"/>
                  <a:t>4</a:t>
                </a:r>
              </a:p>
            </p:txBody>
          </p:sp>
          <p:sp>
            <p:nvSpPr>
              <p:cNvPr id="23721" name="Rectangle 98"/>
              <p:cNvSpPr>
                <a:spLocks noChangeArrowheads="1"/>
              </p:cNvSpPr>
              <p:nvPr/>
            </p:nvSpPr>
            <p:spPr bwMode="auto">
              <a:xfrm>
                <a:off x="4413" y="795"/>
                <a:ext cx="75"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22" name="Rectangle 99"/>
              <p:cNvSpPr>
                <a:spLocks noChangeArrowheads="1"/>
              </p:cNvSpPr>
              <p:nvPr/>
            </p:nvSpPr>
            <p:spPr bwMode="auto">
              <a:xfrm>
                <a:off x="4773"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3" name="Rectangle 100"/>
              <p:cNvSpPr>
                <a:spLocks noChangeArrowheads="1"/>
              </p:cNvSpPr>
              <p:nvPr/>
            </p:nvSpPr>
            <p:spPr bwMode="auto">
              <a:xfrm>
                <a:off x="4554"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4" name="Rectangle 101"/>
              <p:cNvSpPr>
                <a:spLocks noChangeArrowheads="1"/>
              </p:cNvSpPr>
              <p:nvPr/>
            </p:nvSpPr>
            <p:spPr bwMode="auto">
              <a:xfrm>
                <a:off x="4554"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5" name="Rectangle 102"/>
              <p:cNvSpPr>
                <a:spLocks noChangeArrowheads="1"/>
              </p:cNvSpPr>
              <p:nvPr/>
            </p:nvSpPr>
            <p:spPr bwMode="auto">
              <a:xfrm>
                <a:off x="4773"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6" name="Rectangle 103"/>
              <p:cNvSpPr>
                <a:spLocks noChangeArrowheads="1"/>
              </p:cNvSpPr>
              <p:nvPr/>
            </p:nvSpPr>
            <p:spPr bwMode="auto">
              <a:xfrm>
                <a:off x="4554"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7" name="Rectangle 104"/>
              <p:cNvSpPr>
                <a:spLocks noChangeArrowheads="1"/>
              </p:cNvSpPr>
              <p:nvPr/>
            </p:nvSpPr>
            <p:spPr bwMode="auto">
              <a:xfrm>
                <a:off x="4773"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8" name="Rectangle 105"/>
              <p:cNvSpPr>
                <a:spLocks noChangeArrowheads="1"/>
              </p:cNvSpPr>
              <p:nvPr/>
            </p:nvSpPr>
            <p:spPr bwMode="auto">
              <a:xfrm>
                <a:off x="4114"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9" name="Rectangle 106"/>
              <p:cNvSpPr>
                <a:spLocks noChangeArrowheads="1"/>
              </p:cNvSpPr>
              <p:nvPr/>
            </p:nvSpPr>
            <p:spPr bwMode="auto">
              <a:xfrm>
                <a:off x="3895"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0" name="Rectangle 107"/>
              <p:cNvSpPr>
                <a:spLocks noChangeArrowheads="1"/>
              </p:cNvSpPr>
              <p:nvPr/>
            </p:nvSpPr>
            <p:spPr bwMode="auto">
              <a:xfrm>
                <a:off x="3895"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1" name="Rectangle 108"/>
              <p:cNvSpPr>
                <a:spLocks noChangeArrowheads="1"/>
              </p:cNvSpPr>
              <p:nvPr/>
            </p:nvSpPr>
            <p:spPr bwMode="auto">
              <a:xfrm>
                <a:off x="4114"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2" name="Rectangle 109"/>
              <p:cNvSpPr>
                <a:spLocks noChangeArrowheads="1"/>
              </p:cNvSpPr>
              <p:nvPr/>
            </p:nvSpPr>
            <p:spPr bwMode="auto">
              <a:xfrm>
                <a:off x="4334"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3" name="Rectangle 110"/>
              <p:cNvSpPr>
                <a:spLocks noChangeArrowheads="1"/>
              </p:cNvSpPr>
              <p:nvPr/>
            </p:nvSpPr>
            <p:spPr bwMode="auto">
              <a:xfrm>
                <a:off x="4334"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4" name="Rectangle 111"/>
              <p:cNvSpPr>
                <a:spLocks noChangeArrowheads="1"/>
              </p:cNvSpPr>
              <p:nvPr/>
            </p:nvSpPr>
            <p:spPr bwMode="auto">
              <a:xfrm>
                <a:off x="4773"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5" name="Rectangle 112"/>
              <p:cNvSpPr>
                <a:spLocks noChangeArrowheads="1"/>
              </p:cNvSpPr>
              <p:nvPr/>
            </p:nvSpPr>
            <p:spPr bwMode="auto">
              <a:xfrm>
                <a:off x="4554"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6" name="Rectangle 113"/>
              <p:cNvSpPr>
                <a:spLocks noChangeArrowheads="1"/>
              </p:cNvSpPr>
              <p:nvPr/>
            </p:nvSpPr>
            <p:spPr bwMode="auto">
              <a:xfrm>
                <a:off x="4554"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7" name="Rectangle 114"/>
              <p:cNvSpPr>
                <a:spLocks noChangeArrowheads="1"/>
              </p:cNvSpPr>
              <p:nvPr/>
            </p:nvSpPr>
            <p:spPr bwMode="auto">
              <a:xfrm>
                <a:off x="4773"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8" name="Rectangle 115"/>
              <p:cNvSpPr>
                <a:spLocks noChangeArrowheads="1"/>
              </p:cNvSpPr>
              <p:nvPr/>
            </p:nvSpPr>
            <p:spPr bwMode="auto">
              <a:xfrm>
                <a:off x="4189" y="1001"/>
                <a:ext cx="103"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39" name="Rectangle 116"/>
              <p:cNvSpPr>
                <a:spLocks noChangeArrowheads="1"/>
              </p:cNvSpPr>
              <p:nvPr/>
            </p:nvSpPr>
            <p:spPr bwMode="auto">
              <a:xfrm>
                <a:off x="4633" y="795"/>
                <a:ext cx="58" cy="136"/>
              </a:xfrm>
              <a:prstGeom prst="rect">
                <a:avLst/>
              </a:prstGeom>
              <a:noFill/>
              <a:ln w="9525">
                <a:noFill/>
                <a:miter lim="800000"/>
                <a:headEnd/>
                <a:tailEnd/>
              </a:ln>
            </p:spPr>
            <p:txBody>
              <a:bodyPr wrap="none" lIns="0" tIns="0" rIns="0" bIns="0">
                <a:spAutoFit/>
              </a:bodyPr>
              <a:lstStyle/>
              <a:p>
                <a:r>
                  <a:rPr lang="en-US" sz="1400" b="1" dirty="0"/>
                  <a:t>5</a:t>
                </a:r>
              </a:p>
            </p:txBody>
          </p:sp>
          <p:sp>
            <p:nvSpPr>
              <p:cNvPr id="23740" name="Rectangle 117"/>
              <p:cNvSpPr>
                <a:spLocks noChangeArrowheads="1"/>
              </p:cNvSpPr>
              <p:nvPr/>
            </p:nvSpPr>
            <p:spPr bwMode="auto">
              <a:xfrm>
                <a:off x="4841" y="799"/>
                <a:ext cx="87"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1" name="Rectangle 118"/>
              <p:cNvSpPr>
                <a:spLocks noChangeArrowheads="1"/>
              </p:cNvSpPr>
              <p:nvPr/>
            </p:nvSpPr>
            <p:spPr bwMode="auto">
              <a:xfrm>
                <a:off x="4627" y="999"/>
                <a:ext cx="106"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2" name="Rectangle 119"/>
              <p:cNvSpPr>
                <a:spLocks noChangeArrowheads="1"/>
              </p:cNvSpPr>
              <p:nvPr/>
            </p:nvSpPr>
            <p:spPr bwMode="auto">
              <a:xfrm>
                <a:off x="4840" y="998"/>
                <a:ext cx="88"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3" name="Rectangle 120"/>
              <p:cNvSpPr>
                <a:spLocks noChangeArrowheads="1"/>
              </p:cNvSpPr>
              <p:nvPr/>
            </p:nvSpPr>
            <p:spPr bwMode="auto">
              <a:xfrm>
                <a:off x="3976" y="1225"/>
                <a:ext cx="79"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44" name="Rectangle 121"/>
              <p:cNvSpPr>
                <a:spLocks noChangeArrowheads="1"/>
              </p:cNvSpPr>
              <p:nvPr/>
            </p:nvSpPr>
            <p:spPr bwMode="auto">
              <a:xfrm>
                <a:off x="4193" y="1225"/>
                <a:ext cx="106"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45" name="Rectangle 122"/>
              <p:cNvSpPr>
                <a:spLocks noChangeArrowheads="1"/>
              </p:cNvSpPr>
              <p:nvPr/>
            </p:nvSpPr>
            <p:spPr bwMode="auto">
              <a:xfrm>
                <a:off x="4411" y="1220"/>
                <a:ext cx="85"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46" name="Rectangle 123"/>
              <p:cNvSpPr>
                <a:spLocks noChangeArrowheads="1"/>
              </p:cNvSpPr>
              <p:nvPr/>
            </p:nvSpPr>
            <p:spPr bwMode="auto">
              <a:xfrm>
                <a:off x="4635" y="1224"/>
                <a:ext cx="120"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7" name="Rectangle 124"/>
              <p:cNvSpPr>
                <a:spLocks noChangeArrowheads="1"/>
              </p:cNvSpPr>
              <p:nvPr/>
            </p:nvSpPr>
            <p:spPr bwMode="auto">
              <a:xfrm>
                <a:off x="4847" y="1225"/>
                <a:ext cx="77" cy="136"/>
              </a:xfrm>
              <a:prstGeom prst="rect">
                <a:avLst/>
              </a:prstGeom>
              <a:noFill/>
              <a:ln w="9525">
                <a:noFill/>
                <a:miter lim="800000"/>
                <a:headEnd/>
                <a:tailEnd/>
              </a:ln>
            </p:spPr>
            <p:txBody>
              <a:bodyPr wrap="square" lIns="0" tIns="0" rIns="0" bIns="0">
                <a:spAutoFit/>
              </a:bodyPr>
              <a:lstStyle/>
              <a:p>
                <a:r>
                  <a:rPr lang="en-US" sz="1400" b="1" dirty="0"/>
                  <a:t>6</a:t>
                </a:r>
              </a:p>
            </p:txBody>
          </p:sp>
          <p:sp>
            <p:nvSpPr>
              <p:cNvPr id="23748" name="Rectangle 125"/>
              <p:cNvSpPr>
                <a:spLocks noChangeArrowheads="1"/>
              </p:cNvSpPr>
              <p:nvPr/>
            </p:nvSpPr>
            <p:spPr bwMode="auto">
              <a:xfrm>
                <a:off x="3973" y="1660"/>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49" name="Rectangle 126"/>
              <p:cNvSpPr>
                <a:spLocks noChangeArrowheads="1"/>
              </p:cNvSpPr>
              <p:nvPr/>
            </p:nvSpPr>
            <p:spPr bwMode="auto">
              <a:xfrm>
                <a:off x="4193" y="1443"/>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50" name="Rectangle 127"/>
              <p:cNvSpPr>
                <a:spLocks noChangeArrowheads="1"/>
              </p:cNvSpPr>
              <p:nvPr/>
            </p:nvSpPr>
            <p:spPr bwMode="auto">
              <a:xfrm>
                <a:off x="4418" y="1447"/>
                <a:ext cx="82"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1" name="Rectangle 128"/>
              <p:cNvSpPr>
                <a:spLocks noChangeArrowheads="1"/>
              </p:cNvSpPr>
              <p:nvPr/>
            </p:nvSpPr>
            <p:spPr bwMode="auto">
              <a:xfrm>
                <a:off x="4632" y="1450"/>
                <a:ext cx="93"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52" name="Rectangle 129"/>
              <p:cNvSpPr>
                <a:spLocks noChangeArrowheads="1"/>
              </p:cNvSpPr>
              <p:nvPr/>
            </p:nvSpPr>
            <p:spPr bwMode="auto">
              <a:xfrm>
                <a:off x="4843" y="1450"/>
                <a:ext cx="79"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53" name="Rectangle 130"/>
              <p:cNvSpPr>
                <a:spLocks noChangeArrowheads="1"/>
              </p:cNvSpPr>
              <p:nvPr/>
            </p:nvSpPr>
            <p:spPr bwMode="auto">
              <a:xfrm>
                <a:off x="4186" y="1659"/>
                <a:ext cx="92"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4" name="Rectangle 131"/>
              <p:cNvSpPr>
                <a:spLocks noChangeArrowheads="1"/>
              </p:cNvSpPr>
              <p:nvPr/>
            </p:nvSpPr>
            <p:spPr bwMode="auto">
              <a:xfrm>
                <a:off x="4418" y="1659"/>
                <a:ext cx="131"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5" name="Rectangle 132"/>
              <p:cNvSpPr>
                <a:spLocks noChangeArrowheads="1"/>
              </p:cNvSpPr>
              <p:nvPr/>
            </p:nvSpPr>
            <p:spPr bwMode="auto">
              <a:xfrm>
                <a:off x="4841" y="1666"/>
                <a:ext cx="89"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56" name="Rectangle 133"/>
              <p:cNvSpPr>
                <a:spLocks noChangeArrowheads="1"/>
              </p:cNvSpPr>
              <p:nvPr/>
            </p:nvSpPr>
            <p:spPr bwMode="auto">
              <a:xfrm>
                <a:off x="4627" y="1665"/>
                <a:ext cx="78"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7" name="Rectangle 134"/>
              <p:cNvSpPr>
                <a:spLocks noChangeArrowheads="1"/>
              </p:cNvSpPr>
              <p:nvPr/>
            </p:nvSpPr>
            <p:spPr bwMode="auto">
              <a:xfrm>
                <a:off x="3974" y="1446"/>
                <a:ext cx="58" cy="136"/>
              </a:xfrm>
              <a:prstGeom prst="rect">
                <a:avLst/>
              </a:prstGeom>
              <a:noFill/>
              <a:ln w="9525">
                <a:noFill/>
                <a:miter lim="800000"/>
                <a:headEnd/>
                <a:tailEnd/>
              </a:ln>
            </p:spPr>
            <p:txBody>
              <a:bodyPr wrap="none" lIns="0" tIns="0" rIns="0" bIns="0">
                <a:spAutoFit/>
              </a:bodyPr>
              <a:lstStyle/>
              <a:p>
                <a:r>
                  <a:rPr lang="en-US" sz="1400" b="1" dirty="0"/>
                  <a:t>2</a:t>
                </a:r>
              </a:p>
            </p:txBody>
          </p:sp>
        </p:grpSp>
        <p:sp>
          <p:nvSpPr>
            <p:cNvPr id="23562" name="Rectangle 135"/>
            <p:cNvSpPr>
              <a:spLocks noChangeArrowheads="1"/>
            </p:cNvSpPr>
            <p:nvPr/>
          </p:nvSpPr>
          <p:spPr bwMode="auto">
            <a:xfrm>
              <a:off x="4000" y="1888"/>
              <a:ext cx="920" cy="134"/>
            </a:xfrm>
            <a:prstGeom prst="rect">
              <a:avLst/>
            </a:prstGeom>
            <a:noFill/>
            <a:ln w="9525">
              <a:noFill/>
              <a:miter lim="800000"/>
              <a:headEnd/>
              <a:tailEnd/>
            </a:ln>
          </p:spPr>
          <p:txBody>
            <a:bodyPr wrap="none" lIns="0" tIns="0" rIns="0" bIns="0">
              <a:spAutoFit/>
            </a:bodyPr>
            <a:lstStyle/>
            <a:p>
              <a:r>
                <a:rPr lang="en-US" sz="1400" b="1"/>
                <a:t>Flow direction grid</a:t>
              </a:r>
            </a:p>
          </p:txBody>
        </p:sp>
        <p:sp>
          <p:nvSpPr>
            <p:cNvPr id="23563" name="Rectangle 167"/>
            <p:cNvSpPr>
              <a:spLocks noChangeArrowheads="1"/>
            </p:cNvSpPr>
            <p:nvPr/>
          </p:nvSpPr>
          <p:spPr bwMode="auto">
            <a:xfrm>
              <a:off x="4056" y="3313"/>
              <a:ext cx="793" cy="134"/>
            </a:xfrm>
            <a:prstGeom prst="rect">
              <a:avLst/>
            </a:prstGeom>
            <a:noFill/>
            <a:ln w="9525">
              <a:noFill/>
              <a:miter lim="800000"/>
              <a:headEnd/>
              <a:tailEnd/>
            </a:ln>
          </p:spPr>
          <p:txBody>
            <a:bodyPr wrap="none" lIns="0" tIns="0" rIns="0" bIns="0">
              <a:spAutoFit/>
            </a:bodyPr>
            <a:lstStyle/>
            <a:p>
              <a:r>
                <a:rPr lang="en-US" sz="1400" b="1"/>
                <a:t>Stream Network</a:t>
              </a:r>
            </a:p>
          </p:txBody>
        </p:sp>
        <p:sp>
          <p:nvSpPr>
            <p:cNvPr id="23564" name="Rectangle 199"/>
            <p:cNvSpPr>
              <a:spLocks noChangeArrowheads="1"/>
            </p:cNvSpPr>
            <p:nvPr/>
          </p:nvSpPr>
          <p:spPr bwMode="auto">
            <a:xfrm>
              <a:off x="2240" y="3304"/>
              <a:ext cx="1137" cy="134"/>
            </a:xfrm>
            <a:prstGeom prst="rect">
              <a:avLst/>
            </a:prstGeom>
            <a:noFill/>
            <a:ln w="9525">
              <a:noFill/>
              <a:miter lim="800000"/>
              <a:headEnd/>
              <a:tailEnd/>
            </a:ln>
          </p:spPr>
          <p:txBody>
            <a:bodyPr wrap="none" lIns="0" tIns="0" rIns="0" bIns="0">
              <a:spAutoFit/>
            </a:bodyPr>
            <a:lstStyle/>
            <a:p>
              <a:r>
                <a:rPr lang="en-US" sz="1400" b="1" dirty="0"/>
                <a:t>Flow accumulation grid</a:t>
              </a:r>
            </a:p>
          </p:txBody>
        </p:sp>
        <p:grpSp>
          <p:nvGrpSpPr>
            <p:cNvPr id="5" name="Group 271"/>
            <p:cNvGrpSpPr>
              <a:grpSpLocks/>
            </p:cNvGrpSpPr>
            <p:nvPr/>
          </p:nvGrpSpPr>
          <p:grpSpPr bwMode="auto">
            <a:xfrm>
              <a:off x="2250" y="2149"/>
              <a:ext cx="1088" cy="1090"/>
              <a:chOff x="2250" y="2149"/>
              <a:chExt cx="1088" cy="1090"/>
            </a:xfrm>
          </p:grpSpPr>
          <p:sp>
            <p:nvSpPr>
              <p:cNvPr id="23646" name="Rectangle 168"/>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7" name="Rectangle 169"/>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8" name="Rectangle 170"/>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9" name="Rectangle 171"/>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0" name="Rectangle 172"/>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1" name="Rectangle 173"/>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2" name="Rectangle 174"/>
              <p:cNvSpPr>
                <a:spLocks noChangeArrowheads="1"/>
              </p:cNvSpPr>
              <p:nvPr/>
            </p:nvSpPr>
            <p:spPr bwMode="auto">
              <a:xfrm>
                <a:off x="2470"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3" name="Rectangle 175"/>
              <p:cNvSpPr>
                <a:spLocks noChangeArrowheads="1"/>
              </p:cNvSpPr>
              <p:nvPr/>
            </p:nvSpPr>
            <p:spPr bwMode="auto">
              <a:xfrm>
                <a:off x="2250"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4" name="Rectangle 176"/>
              <p:cNvSpPr>
                <a:spLocks noChangeArrowheads="1"/>
              </p:cNvSpPr>
              <p:nvPr/>
            </p:nvSpPr>
            <p:spPr bwMode="auto">
              <a:xfrm>
                <a:off x="2250"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5" name="Rectangle 177"/>
              <p:cNvSpPr>
                <a:spLocks noChangeArrowheads="1"/>
              </p:cNvSpPr>
              <p:nvPr/>
            </p:nvSpPr>
            <p:spPr bwMode="auto">
              <a:xfrm>
                <a:off x="2470"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6" name="Rectangle 178"/>
              <p:cNvSpPr>
                <a:spLocks noChangeArrowheads="1"/>
              </p:cNvSpPr>
              <p:nvPr/>
            </p:nvSpPr>
            <p:spPr bwMode="auto">
              <a:xfrm>
                <a:off x="2689"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7" name="Rectangle 179"/>
              <p:cNvSpPr>
                <a:spLocks noChangeArrowheads="1"/>
              </p:cNvSpPr>
              <p:nvPr/>
            </p:nvSpPr>
            <p:spPr bwMode="auto">
              <a:xfrm>
                <a:off x="2689"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8" name="Rectangle 180"/>
              <p:cNvSpPr>
                <a:spLocks noChangeArrowheads="1"/>
              </p:cNvSpPr>
              <p:nvPr/>
            </p:nvSpPr>
            <p:spPr bwMode="auto">
              <a:xfrm>
                <a:off x="2250"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9" name="Rectangle 181"/>
              <p:cNvSpPr>
                <a:spLocks noChangeArrowheads="1"/>
              </p:cNvSpPr>
              <p:nvPr/>
            </p:nvSpPr>
            <p:spPr bwMode="auto">
              <a:xfrm>
                <a:off x="2470"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0" name="Rectangle 182"/>
              <p:cNvSpPr>
                <a:spLocks noChangeArrowheads="1"/>
              </p:cNvSpPr>
              <p:nvPr/>
            </p:nvSpPr>
            <p:spPr bwMode="auto">
              <a:xfrm>
                <a:off x="2689"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1" name="Rectangle 183"/>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2" name="Rectangle 184"/>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3" name="Rectangle 185"/>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4" name="Rectangle 186"/>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5" name="Rectangle 187"/>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6" name="Rectangle 188"/>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7" name="Rectangle 189"/>
              <p:cNvSpPr>
                <a:spLocks noChangeArrowheads="1"/>
              </p:cNvSpPr>
              <p:nvPr/>
            </p:nvSpPr>
            <p:spPr bwMode="auto">
              <a:xfrm>
                <a:off x="2470"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8" name="Rectangle 190"/>
              <p:cNvSpPr>
                <a:spLocks noChangeArrowheads="1"/>
              </p:cNvSpPr>
              <p:nvPr/>
            </p:nvSpPr>
            <p:spPr bwMode="auto">
              <a:xfrm>
                <a:off x="2250"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9" name="Rectangle 191"/>
              <p:cNvSpPr>
                <a:spLocks noChangeArrowheads="1"/>
              </p:cNvSpPr>
              <p:nvPr/>
            </p:nvSpPr>
            <p:spPr bwMode="auto">
              <a:xfrm>
                <a:off x="2250"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0" name="Rectangle 192"/>
              <p:cNvSpPr>
                <a:spLocks noChangeArrowheads="1"/>
              </p:cNvSpPr>
              <p:nvPr/>
            </p:nvSpPr>
            <p:spPr bwMode="auto">
              <a:xfrm>
                <a:off x="2470"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1" name="Rectangle 193"/>
              <p:cNvSpPr>
                <a:spLocks noChangeArrowheads="1"/>
              </p:cNvSpPr>
              <p:nvPr/>
            </p:nvSpPr>
            <p:spPr bwMode="auto">
              <a:xfrm>
                <a:off x="2689"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2" name="Rectangle 194"/>
              <p:cNvSpPr>
                <a:spLocks noChangeArrowheads="1"/>
              </p:cNvSpPr>
              <p:nvPr/>
            </p:nvSpPr>
            <p:spPr bwMode="auto">
              <a:xfrm>
                <a:off x="2689"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3" name="Rectangle 195"/>
              <p:cNvSpPr>
                <a:spLocks noChangeArrowheads="1"/>
              </p:cNvSpPr>
              <p:nvPr/>
            </p:nvSpPr>
            <p:spPr bwMode="auto">
              <a:xfrm>
                <a:off x="3127"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4" name="Rectangle 196"/>
              <p:cNvSpPr>
                <a:spLocks noChangeArrowheads="1"/>
              </p:cNvSpPr>
              <p:nvPr/>
            </p:nvSpPr>
            <p:spPr bwMode="auto">
              <a:xfrm>
                <a:off x="2908"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5" name="Rectangle 197"/>
              <p:cNvSpPr>
                <a:spLocks noChangeArrowheads="1"/>
              </p:cNvSpPr>
              <p:nvPr/>
            </p:nvSpPr>
            <p:spPr bwMode="auto">
              <a:xfrm>
                <a:off x="2908"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6" name="Rectangle 198"/>
              <p:cNvSpPr>
                <a:spLocks noChangeArrowheads="1"/>
              </p:cNvSpPr>
              <p:nvPr/>
            </p:nvSpPr>
            <p:spPr bwMode="auto">
              <a:xfrm>
                <a:off x="3127"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7" name="Rectangle 200"/>
              <p:cNvSpPr>
                <a:spLocks noChangeArrowheads="1"/>
              </p:cNvSpPr>
              <p:nvPr/>
            </p:nvSpPr>
            <p:spPr bwMode="auto">
              <a:xfrm>
                <a:off x="2332"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8" name="Rectangle 201"/>
              <p:cNvSpPr>
                <a:spLocks noChangeArrowheads="1"/>
              </p:cNvSpPr>
              <p:nvPr/>
            </p:nvSpPr>
            <p:spPr bwMode="auto">
              <a:xfrm>
                <a:off x="2555"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9" name="Rectangle 202"/>
              <p:cNvSpPr>
                <a:spLocks noChangeArrowheads="1"/>
              </p:cNvSpPr>
              <p:nvPr/>
            </p:nvSpPr>
            <p:spPr bwMode="auto">
              <a:xfrm>
                <a:off x="2778" y="2217"/>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0" name="Rectangle 203"/>
              <p:cNvSpPr>
                <a:spLocks noChangeArrowheads="1"/>
              </p:cNvSpPr>
              <p:nvPr/>
            </p:nvSpPr>
            <p:spPr bwMode="auto">
              <a:xfrm>
                <a:off x="2991" y="2214"/>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81" name="Rectangle 204"/>
              <p:cNvSpPr>
                <a:spLocks noChangeArrowheads="1"/>
              </p:cNvSpPr>
              <p:nvPr/>
            </p:nvSpPr>
            <p:spPr bwMode="auto">
              <a:xfrm>
                <a:off x="3213" y="2220"/>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2" name="Rectangle 205"/>
              <p:cNvSpPr>
                <a:spLocks noChangeArrowheads="1"/>
              </p:cNvSpPr>
              <p:nvPr/>
            </p:nvSpPr>
            <p:spPr bwMode="auto">
              <a:xfrm>
                <a:off x="2336" y="243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3" name="Rectangle 206"/>
              <p:cNvSpPr>
                <a:spLocks noChangeArrowheads="1"/>
              </p:cNvSpPr>
              <p:nvPr/>
            </p:nvSpPr>
            <p:spPr bwMode="auto">
              <a:xfrm>
                <a:off x="2566" y="2440"/>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84" name="Rectangle 207"/>
              <p:cNvSpPr>
                <a:spLocks noChangeArrowheads="1"/>
              </p:cNvSpPr>
              <p:nvPr/>
            </p:nvSpPr>
            <p:spPr bwMode="auto">
              <a:xfrm>
                <a:off x="2778" y="2439"/>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5" name="Rectangle 208"/>
              <p:cNvSpPr>
                <a:spLocks noChangeArrowheads="1"/>
              </p:cNvSpPr>
              <p:nvPr/>
            </p:nvSpPr>
            <p:spPr bwMode="auto">
              <a:xfrm>
                <a:off x="2987" y="2443"/>
                <a:ext cx="56" cy="134"/>
              </a:xfrm>
              <a:prstGeom prst="rect">
                <a:avLst/>
              </a:prstGeom>
              <a:noFill/>
              <a:ln w="9525">
                <a:noFill/>
                <a:miter lim="800000"/>
                <a:headEnd/>
                <a:tailEnd/>
              </a:ln>
            </p:spPr>
            <p:txBody>
              <a:bodyPr wrap="none" lIns="0" tIns="0" rIns="0" bIns="0">
                <a:spAutoFit/>
              </a:bodyPr>
              <a:lstStyle/>
              <a:p>
                <a:r>
                  <a:rPr lang="en-US" sz="1400" b="1"/>
                  <a:t>2</a:t>
                </a:r>
              </a:p>
            </p:txBody>
          </p:sp>
          <p:sp>
            <p:nvSpPr>
              <p:cNvPr id="23686" name="Rectangle 209"/>
              <p:cNvSpPr>
                <a:spLocks noChangeArrowheads="1"/>
              </p:cNvSpPr>
              <p:nvPr/>
            </p:nvSpPr>
            <p:spPr bwMode="auto">
              <a:xfrm>
                <a:off x="3213" y="2442"/>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7" name="Rectangle 210"/>
              <p:cNvSpPr>
                <a:spLocks noChangeArrowheads="1"/>
              </p:cNvSpPr>
              <p:nvPr/>
            </p:nvSpPr>
            <p:spPr bwMode="auto">
              <a:xfrm>
                <a:off x="2332" y="2659"/>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8" name="Rectangle 211"/>
              <p:cNvSpPr>
                <a:spLocks noChangeArrowheads="1"/>
              </p:cNvSpPr>
              <p:nvPr/>
            </p:nvSpPr>
            <p:spPr bwMode="auto">
              <a:xfrm>
                <a:off x="2336" y="2875"/>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9" name="Rectangle 212"/>
              <p:cNvSpPr>
                <a:spLocks noChangeArrowheads="1"/>
              </p:cNvSpPr>
              <p:nvPr/>
            </p:nvSpPr>
            <p:spPr bwMode="auto">
              <a:xfrm>
                <a:off x="2332" y="30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90" name="Rectangle 213"/>
              <p:cNvSpPr>
                <a:spLocks noChangeArrowheads="1"/>
              </p:cNvSpPr>
              <p:nvPr/>
            </p:nvSpPr>
            <p:spPr bwMode="auto">
              <a:xfrm>
                <a:off x="2558" y="3087"/>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91" name="Rectangle 214"/>
              <p:cNvSpPr>
                <a:spLocks noChangeArrowheads="1"/>
              </p:cNvSpPr>
              <p:nvPr/>
            </p:nvSpPr>
            <p:spPr bwMode="auto">
              <a:xfrm>
                <a:off x="2775" y="3087"/>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692" name="Rectangle 215"/>
              <p:cNvSpPr>
                <a:spLocks noChangeArrowheads="1"/>
              </p:cNvSpPr>
              <p:nvPr/>
            </p:nvSpPr>
            <p:spPr bwMode="auto">
              <a:xfrm>
                <a:off x="2555" y="2659"/>
                <a:ext cx="56" cy="134"/>
              </a:xfrm>
              <a:prstGeom prst="rect">
                <a:avLst/>
              </a:prstGeom>
              <a:noFill/>
              <a:ln w="9525">
                <a:noFill/>
                <a:miter lim="800000"/>
                <a:headEnd/>
                <a:tailEnd/>
              </a:ln>
            </p:spPr>
            <p:txBody>
              <a:bodyPr wrap="none" lIns="0" tIns="0" rIns="0" bIns="0">
                <a:spAutoFit/>
              </a:bodyPr>
              <a:lstStyle/>
              <a:p>
                <a:r>
                  <a:rPr lang="en-US" sz="1400" b="1"/>
                  <a:t>3</a:t>
                </a:r>
              </a:p>
            </p:txBody>
          </p:sp>
          <p:sp>
            <p:nvSpPr>
              <p:cNvPr id="23693" name="Rectangle 216"/>
              <p:cNvSpPr>
                <a:spLocks noChangeArrowheads="1"/>
              </p:cNvSpPr>
              <p:nvPr/>
            </p:nvSpPr>
            <p:spPr bwMode="auto">
              <a:xfrm>
                <a:off x="2780" y="2658"/>
                <a:ext cx="56" cy="134"/>
              </a:xfrm>
              <a:prstGeom prst="rect">
                <a:avLst/>
              </a:prstGeom>
              <a:noFill/>
              <a:ln w="9525">
                <a:noFill/>
                <a:miter lim="800000"/>
                <a:headEnd/>
                <a:tailEnd/>
              </a:ln>
            </p:spPr>
            <p:txBody>
              <a:bodyPr wrap="none" lIns="0" tIns="0" rIns="0" bIns="0">
                <a:spAutoFit/>
              </a:bodyPr>
              <a:lstStyle/>
              <a:p>
                <a:r>
                  <a:rPr lang="en-US" sz="1400" b="1" dirty="0"/>
                  <a:t>8</a:t>
                </a:r>
              </a:p>
            </p:txBody>
          </p:sp>
          <p:sp>
            <p:nvSpPr>
              <p:cNvPr id="23694" name="Rectangle 217"/>
              <p:cNvSpPr>
                <a:spLocks noChangeArrowheads="1"/>
              </p:cNvSpPr>
              <p:nvPr/>
            </p:nvSpPr>
            <p:spPr bwMode="auto">
              <a:xfrm>
                <a:off x="2987" y="2658"/>
                <a:ext cx="56" cy="134"/>
              </a:xfrm>
              <a:prstGeom prst="rect">
                <a:avLst/>
              </a:prstGeom>
              <a:noFill/>
              <a:ln w="9525">
                <a:noFill/>
                <a:miter lim="800000"/>
                <a:headEnd/>
                <a:tailEnd/>
              </a:ln>
            </p:spPr>
            <p:txBody>
              <a:bodyPr wrap="none" lIns="0" tIns="0" rIns="0" bIns="0">
                <a:spAutoFit/>
              </a:bodyPr>
              <a:lstStyle/>
              <a:p>
                <a:r>
                  <a:rPr lang="en-US" sz="1400" b="1" dirty="0"/>
                  <a:t>5</a:t>
                </a:r>
              </a:p>
            </p:txBody>
          </p:sp>
          <p:sp>
            <p:nvSpPr>
              <p:cNvPr id="23695" name="Rectangle 218"/>
              <p:cNvSpPr>
                <a:spLocks noChangeArrowheads="1"/>
              </p:cNvSpPr>
              <p:nvPr/>
            </p:nvSpPr>
            <p:spPr bwMode="auto">
              <a:xfrm>
                <a:off x="3211" y="2659"/>
                <a:ext cx="56" cy="134"/>
              </a:xfrm>
              <a:prstGeom prst="rect">
                <a:avLst/>
              </a:prstGeom>
              <a:noFill/>
              <a:ln w="9525">
                <a:noFill/>
                <a:miter lim="800000"/>
                <a:headEnd/>
                <a:tailEnd/>
              </a:ln>
            </p:spPr>
            <p:txBody>
              <a:bodyPr wrap="none" lIns="0" tIns="0" rIns="0" bIns="0">
                <a:spAutoFit/>
              </a:bodyPr>
              <a:lstStyle/>
              <a:p>
                <a:r>
                  <a:rPr lang="en-US" sz="1400" b="1" dirty="0"/>
                  <a:t>2</a:t>
                </a:r>
              </a:p>
            </p:txBody>
          </p:sp>
          <p:sp>
            <p:nvSpPr>
              <p:cNvPr id="23696" name="Rectangle 219"/>
              <p:cNvSpPr>
                <a:spLocks noChangeArrowheads="1"/>
              </p:cNvSpPr>
              <p:nvPr/>
            </p:nvSpPr>
            <p:spPr bwMode="auto">
              <a:xfrm>
                <a:off x="2566" y="2875"/>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97" name="Rectangle 220"/>
              <p:cNvSpPr>
                <a:spLocks noChangeArrowheads="1"/>
              </p:cNvSpPr>
              <p:nvPr/>
            </p:nvSpPr>
            <p:spPr bwMode="auto">
              <a:xfrm>
                <a:off x="2778" y="2878"/>
                <a:ext cx="58" cy="136"/>
              </a:xfrm>
              <a:prstGeom prst="rect">
                <a:avLst/>
              </a:prstGeom>
              <a:noFill/>
              <a:ln w="9525">
                <a:noFill/>
                <a:miter lim="800000"/>
                <a:headEnd/>
                <a:tailEnd/>
              </a:ln>
            </p:spPr>
            <p:txBody>
              <a:bodyPr wrap="none" lIns="0" tIns="0" rIns="0" bIns="0">
                <a:spAutoFit/>
              </a:bodyPr>
              <a:lstStyle/>
              <a:p>
                <a:r>
                  <a:rPr lang="en-US" sz="1400" b="1" dirty="0"/>
                  <a:t>0</a:t>
                </a:r>
              </a:p>
            </p:txBody>
          </p:sp>
          <p:sp>
            <p:nvSpPr>
              <p:cNvPr id="23698" name="Rectangle 221"/>
              <p:cNvSpPr>
                <a:spLocks noChangeArrowheads="1"/>
              </p:cNvSpPr>
              <p:nvPr/>
            </p:nvSpPr>
            <p:spPr bwMode="auto">
              <a:xfrm>
                <a:off x="2955" y="2875"/>
                <a:ext cx="115" cy="136"/>
              </a:xfrm>
              <a:prstGeom prst="rect">
                <a:avLst/>
              </a:prstGeom>
              <a:noFill/>
              <a:ln w="9525">
                <a:noFill/>
                <a:miter lim="800000"/>
                <a:headEnd/>
                <a:tailEnd/>
              </a:ln>
            </p:spPr>
            <p:txBody>
              <a:bodyPr wrap="none" lIns="0" tIns="0" rIns="0" bIns="0">
                <a:spAutoFit/>
              </a:bodyPr>
              <a:lstStyle/>
              <a:p>
                <a:r>
                  <a:rPr lang="en-US" sz="1400" b="1" dirty="0"/>
                  <a:t>19</a:t>
                </a:r>
              </a:p>
            </p:txBody>
          </p:sp>
          <p:sp>
            <p:nvSpPr>
              <p:cNvPr id="23699" name="Rectangle 222"/>
              <p:cNvSpPr>
                <a:spLocks noChangeArrowheads="1"/>
              </p:cNvSpPr>
              <p:nvPr/>
            </p:nvSpPr>
            <p:spPr bwMode="auto">
              <a:xfrm>
                <a:off x="3215" y="28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700" name="Rectangle 223"/>
              <p:cNvSpPr>
                <a:spLocks noChangeArrowheads="1"/>
              </p:cNvSpPr>
              <p:nvPr/>
            </p:nvSpPr>
            <p:spPr bwMode="auto">
              <a:xfrm>
                <a:off x="2999" y="3087"/>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01" name="Rectangle 224"/>
              <p:cNvSpPr>
                <a:spLocks noChangeArrowheads="1"/>
              </p:cNvSpPr>
              <p:nvPr/>
            </p:nvSpPr>
            <p:spPr bwMode="auto">
              <a:xfrm>
                <a:off x="3170" y="3087"/>
                <a:ext cx="112" cy="134"/>
              </a:xfrm>
              <a:prstGeom prst="rect">
                <a:avLst/>
              </a:prstGeom>
              <a:noFill/>
              <a:ln w="9525">
                <a:noFill/>
                <a:miter lim="800000"/>
                <a:headEnd/>
                <a:tailEnd/>
              </a:ln>
            </p:spPr>
            <p:txBody>
              <a:bodyPr wrap="none" lIns="0" tIns="0" rIns="0" bIns="0">
                <a:spAutoFit/>
              </a:bodyPr>
              <a:lstStyle/>
              <a:p>
                <a:r>
                  <a:rPr lang="en-US" sz="1400" b="1" dirty="0"/>
                  <a:t>24</a:t>
                </a:r>
              </a:p>
            </p:txBody>
          </p:sp>
        </p:grpSp>
        <p:grpSp>
          <p:nvGrpSpPr>
            <p:cNvPr id="6" name="Group 270"/>
            <p:cNvGrpSpPr>
              <a:grpSpLocks/>
            </p:cNvGrpSpPr>
            <p:nvPr/>
          </p:nvGrpSpPr>
          <p:grpSpPr bwMode="auto">
            <a:xfrm>
              <a:off x="3895" y="2149"/>
              <a:ext cx="1089" cy="1211"/>
              <a:chOff x="3895" y="2149"/>
              <a:chExt cx="1089" cy="1211"/>
            </a:xfrm>
          </p:grpSpPr>
          <p:sp>
            <p:nvSpPr>
              <p:cNvPr id="23590" name="Rectangle 136"/>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1" name="Rectangle 137"/>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2" name="Rectangle 138"/>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3" name="Rectangle 139"/>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4" name="Rectangle 140"/>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5" name="Rectangle 141"/>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6" name="Rectangle 142"/>
              <p:cNvSpPr>
                <a:spLocks noChangeArrowheads="1"/>
              </p:cNvSpPr>
              <p:nvPr/>
            </p:nvSpPr>
            <p:spPr bwMode="auto">
              <a:xfrm>
                <a:off x="411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7" name="Rectangle 143"/>
              <p:cNvSpPr>
                <a:spLocks noChangeArrowheads="1"/>
              </p:cNvSpPr>
              <p:nvPr/>
            </p:nvSpPr>
            <p:spPr bwMode="auto">
              <a:xfrm>
                <a:off x="3895"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8" name="Rectangle 144"/>
              <p:cNvSpPr>
                <a:spLocks noChangeArrowheads="1"/>
              </p:cNvSpPr>
              <p:nvPr/>
            </p:nvSpPr>
            <p:spPr bwMode="auto">
              <a:xfrm>
                <a:off x="3895"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9" name="Rectangle 145"/>
              <p:cNvSpPr>
                <a:spLocks noChangeArrowheads="1"/>
              </p:cNvSpPr>
              <p:nvPr/>
            </p:nvSpPr>
            <p:spPr bwMode="auto">
              <a:xfrm>
                <a:off x="411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0" name="Rectangle 146"/>
              <p:cNvSpPr>
                <a:spLocks noChangeArrowheads="1"/>
              </p:cNvSpPr>
              <p:nvPr/>
            </p:nvSpPr>
            <p:spPr bwMode="auto">
              <a:xfrm>
                <a:off x="433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1" name="Rectangle 147"/>
              <p:cNvSpPr>
                <a:spLocks noChangeArrowheads="1"/>
              </p:cNvSpPr>
              <p:nvPr/>
            </p:nvSpPr>
            <p:spPr bwMode="auto">
              <a:xfrm>
                <a:off x="433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2" name="Rectangle 148"/>
              <p:cNvSpPr>
                <a:spLocks noChangeArrowheads="1"/>
              </p:cNvSpPr>
              <p:nvPr/>
            </p:nvSpPr>
            <p:spPr bwMode="auto">
              <a:xfrm>
                <a:off x="3895"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3" name="Rectangle 149"/>
              <p:cNvSpPr>
                <a:spLocks noChangeArrowheads="1"/>
              </p:cNvSpPr>
              <p:nvPr/>
            </p:nvSpPr>
            <p:spPr bwMode="auto">
              <a:xfrm>
                <a:off x="411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4" name="Rectangle 150"/>
              <p:cNvSpPr>
                <a:spLocks noChangeArrowheads="1"/>
              </p:cNvSpPr>
              <p:nvPr/>
            </p:nvSpPr>
            <p:spPr bwMode="auto">
              <a:xfrm>
                <a:off x="433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5" name="Rectangle 151"/>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6" name="Rectangle 152"/>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7" name="Rectangle 153"/>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8" name="Rectangle 154"/>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9" name="Rectangle 155"/>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0" name="Rectangle 156"/>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1" name="Rectangle 157"/>
              <p:cNvSpPr>
                <a:spLocks noChangeArrowheads="1"/>
              </p:cNvSpPr>
              <p:nvPr/>
            </p:nvSpPr>
            <p:spPr bwMode="auto">
              <a:xfrm>
                <a:off x="411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2" name="Rectangle 158"/>
              <p:cNvSpPr>
                <a:spLocks noChangeArrowheads="1"/>
              </p:cNvSpPr>
              <p:nvPr/>
            </p:nvSpPr>
            <p:spPr bwMode="auto">
              <a:xfrm>
                <a:off x="3895"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3" name="Rectangle 159"/>
              <p:cNvSpPr>
                <a:spLocks noChangeArrowheads="1"/>
              </p:cNvSpPr>
              <p:nvPr/>
            </p:nvSpPr>
            <p:spPr bwMode="auto">
              <a:xfrm>
                <a:off x="3895"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4" name="Rectangle 160"/>
              <p:cNvSpPr>
                <a:spLocks noChangeArrowheads="1"/>
              </p:cNvSpPr>
              <p:nvPr/>
            </p:nvSpPr>
            <p:spPr bwMode="auto">
              <a:xfrm>
                <a:off x="411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5" name="Rectangle 161"/>
              <p:cNvSpPr>
                <a:spLocks noChangeArrowheads="1"/>
              </p:cNvSpPr>
              <p:nvPr/>
            </p:nvSpPr>
            <p:spPr bwMode="auto">
              <a:xfrm>
                <a:off x="433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6" name="Rectangle 162"/>
              <p:cNvSpPr>
                <a:spLocks noChangeArrowheads="1"/>
              </p:cNvSpPr>
              <p:nvPr/>
            </p:nvSpPr>
            <p:spPr bwMode="auto">
              <a:xfrm>
                <a:off x="433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7" name="Rectangle 163"/>
              <p:cNvSpPr>
                <a:spLocks noChangeArrowheads="1"/>
              </p:cNvSpPr>
              <p:nvPr/>
            </p:nvSpPr>
            <p:spPr bwMode="auto">
              <a:xfrm>
                <a:off x="4773"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8" name="Rectangle 164"/>
              <p:cNvSpPr>
                <a:spLocks noChangeArrowheads="1"/>
              </p:cNvSpPr>
              <p:nvPr/>
            </p:nvSpPr>
            <p:spPr bwMode="auto">
              <a:xfrm>
                <a:off x="4554"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9" name="Rectangle 165"/>
              <p:cNvSpPr>
                <a:spLocks noChangeArrowheads="1"/>
              </p:cNvSpPr>
              <p:nvPr/>
            </p:nvSpPr>
            <p:spPr bwMode="auto">
              <a:xfrm>
                <a:off x="4554"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0" name="Rectangle 166"/>
              <p:cNvSpPr>
                <a:spLocks noChangeArrowheads="1"/>
              </p:cNvSpPr>
              <p:nvPr/>
            </p:nvSpPr>
            <p:spPr bwMode="auto">
              <a:xfrm>
                <a:off x="4773"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1" name="Line 225"/>
              <p:cNvSpPr>
                <a:spLocks noChangeShapeType="1"/>
              </p:cNvSpPr>
              <p:nvPr/>
            </p:nvSpPr>
            <p:spPr bwMode="auto">
              <a:xfrm>
                <a:off x="4441"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2" name="Line 226"/>
              <p:cNvSpPr>
                <a:spLocks noChangeShapeType="1"/>
              </p:cNvSpPr>
              <p:nvPr/>
            </p:nvSpPr>
            <p:spPr bwMode="auto">
              <a:xfrm>
                <a:off x="4009" y="2264"/>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3" name="Line 227"/>
              <p:cNvSpPr>
                <a:spLocks noChangeShapeType="1"/>
              </p:cNvSpPr>
              <p:nvPr/>
            </p:nvSpPr>
            <p:spPr bwMode="auto">
              <a:xfrm>
                <a:off x="4223" y="2258"/>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4" name="Line 228"/>
              <p:cNvSpPr>
                <a:spLocks noChangeShapeType="1"/>
              </p:cNvSpPr>
              <p:nvPr/>
            </p:nvSpPr>
            <p:spPr bwMode="auto">
              <a:xfrm>
                <a:off x="4444" y="2257"/>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5" name="Line 229"/>
              <p:cNvSpPr>
                <a:spLocks noChangeShapeType="1"/>
              </p:cNvSpPr>
              <p:nvPr/>
            </p:nvSpPr>
            <p:spPr bwMode="auto">
              <a:xfrm>
                <a:off x="4003"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6" name="Line 230"/>
              <p:cNvSpPr>
                <a:spLocks noChangeShapeType="1"/>
              </p:cNvSpPr>
              <p:nvPr/>
            </p:nvSpPr>
            <p:spPr bwMode="auto">
              <a:xfrm>
                <a:off x="4227" y="2481"/>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7" name="Line 231"/>
              <p:cNvSpPr>
                <a:spLocks noChangeShapeType="1"/>
              </p:cNvSpPr>
              <p:nvPr/>
            </p:nvSpPr>
            <p:spPr bwMode="auto">
              <a:xfrm>
                <a:off x="4664" y="225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8" name="Line 232"/>
              <p:cNvSpPr>
                <a:spLocks noChangeShapeType="1"/>
              </p:cNvSpPr>
              <p:nvPr/>
            </p:nvSpPr>
            <p:spPr bwMode="auto">
              <a:xfrm>
                <a:off x="4881" y="2263"/>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9" name="Line 233"/>
              <p:cNvSpPr>
                <a:spLocks noChangeShapeType="1"/>
              </p:cNvSpPr>
              <p:nvPr/>
            </p:nvSpPr>
            <p:spPr bwMode="auto">
              <a:xfrm>
                <a:off x="4880" y="2490"/>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0" name="Line 234"/>
              <p:cNvSpPr>
                <a:spLocks noChangeShapeType="1"/>
              </p:cNvSpPr>
              <p:nvPr/>
            </p:nvSpPr>
            <p:spPr bwMode="auto">
              <a:xfrm>
                <a:off x="4665" y="2485"/>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1" name="Line 235"/>
              <p:cNvSpPr>
                <a:spLocks noChangeShapeType="1"/>
              </p:cNvSpPr>
              <p:nvPr/>
            </p:nvSpPr>
            <p:spPr bwMode="auto">
              <a:xfrm>
                <a:off x="4664" y="2708"/>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2" name="Line 236"/>
              <p:cNvSpPr>
                <a:spLocks noChangeShapeType="1"/>
              </p:cNvSpPr>
              <p:nvPr/>
            </p:nvSpPr>
            <p:spPr bwMode="auto">
              <a:xfrm>
                <a:off x="4886" y="291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3" name="Line 237"/>
              <p:cNvSpPr>
                <a:spLocks noChangeShapeType="1"/>
              </p:cNvSpPr>
              <p:nvPr/>
            </p:nvSpPr>
            <p:spPr bwMode="auto">
              <a:xfrm>
                <a:off x="4886" y="3141"/>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4" name="Line 238"/>
              <p:cNvSpPr>
                <a:spLocks noChangeShapeType="1"/>
              </p:cNvSpPr>
              <p:nvPr/>
            </p:nvSpPr>
            <p:spPr bwMode="auto">
              <a:xfrm>
                <a:off x="4449" y="270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5" name="Line 239"/>
              <p:cNvSpPr>
                <a:spLocks noChangeShapeType="1"/>
              </p:cNvSpPr>
              <p:nvPr/>
            </p:nvSpPr>
            <p:spPr bwMode="auto">
              <a:xfrm>
                <a:off x="4666" y="292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6" name="Line 240"/>
              <p:cNvSpPr>
                <a:spLocks noChangeShapeType="1"/>
              </p:cNvSpPr>
              <p:nvPr/>
            </p:nvSpPr>
            <p:spPr bwMode="auto">
              <a:xfrm>
                <a:off x="3991" y="2700"/>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7" name="Line 241"/>
              <p:cNvSpPr>
                <a:spLocks noChangeShapeType="1"/>
              </p:cNvSpPr>
              <p:nvPr/>
            </p:nvSpPr>
            <p:spPr bwMode="auto">
              <a:xfrm>
                <a:off x="4214" y="270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8" name="Line 242"/>
              <p:cNvSpPr>
                <a:spLocks noChangeShapeType="1"/>
              </p:cNvSpPr>
              <p:nvPr/>
            </p:nvSpPr>
            <p:spPr bwMode="auto">
              <a:xfrm>
                <a:off x="4652"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9" name="Line 243"/>
              <p:cNvSpPr>
                <a:spLocks noChangeShapeType="1"/>
              </p:cNvSpPr>
              <p:nvPr/>
            </p:nvSpPr>
            <p:spPr bwMode="auto">
              <a:xfrm>
                <a:off x="4423"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0" name="Line 244"/>
              <p:cNvSpPr>
                <a:spLocks noChangeShapeType="1"/>
              </p:cNvSpPr>
              <p:nvPr/>
            </p:nvSpPr>
            <p:spPr bwMode="auto">
              <a:xfrm>
                <a:off x="4436" y="2925"/>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1" name="Line 245"/>
              <p:cNvSpPr>
                <a:spLocks noChangeShapeType="1"/>
              </p:cNvSpPr>
              <p:nvPr/>
            </p:nvSpPr>
            <p:spPr bwMode="auto">
              <a:xfrm flipH="1">
                <a:off x="4658" y="2711"/>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2" name="Line 246"/>
              <p:cNvSpPr>
                <a:spLocks noChangeShapeType="1"/>
              </p:cNvSpPr>
              <p:nvPr/>
            </p:nvSpPr>
            <p:spPr bwMode="auto">
              <a:xfrm flipV="1">
                <a:off x="3996" y="2698"/>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3" name="Line 247"/>
              <p:cNvSpPr>
                <a:spLocks noChangeShapeType="1"/>
              </p:cNvSpPr>
              <p:nvPr/>
            </p:nvSpPr>
            <p:spPr bwMode="auto">
              <a:xfrm flipV="1">
                <a:off x="4219" y="2697"/>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4" name="Line 248"/>
              <p:cNvSpPr>
                <a:spLocks noChangeShapeType="1"/>
              </p:cNvSpPr>
              <p:nvPr/>
            </p:nvSpPr>
            <p:spPr bwMode="auto">
              <a:xfrm flipV="1">
                <a:off x="3987" y="2925"/>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5" name="Line 249"/>
              <p:cNvSpPr>
                <a:spLocks noChangeShapeType="1"/>
              </p:cNvSpPr>
              <p:nvPr/>
            </p:nvSpPr>
            <p:spPr bwMode="auto">
              <a:xfrm>
                <a:off x="4227" y="3135"/>
                <a:ext cx="201" cy="6"/>
              </a:xfrm>
              <a:prstGeom prst="line">
                <a:avLst/>
              </a:prstGeom>
              <a:noFill/>
              <a:ln w="12700">
                <a:solidFill>
                  <a:schemeClr val="tx1"/>
                </a:solidFill>
                <a:round/>
                <a:headEnd type="none" w="sm" len="sm"/>
                <a:tailEnd type="stealth" w="med" len="med"/>
              </a:ln>
            </p:spPr>
            <p:txBody>
              <a:bodyPr wrap="none" anchor="ctr"/>
              <a:lstStyle/>
              <a:p>
                <a:endParaRPr lang="en-US"/>
              </a:p>
            </p:txBody>
          </p:sp>
        </p:grpSp>
        <p:grpSp>
          <p:nvGrpSpPr>
            <p:cNvPr id="7" name="Group 267"/>
            <p:cNvGrpSpPr>
              <a:grpSpLocks/>
            </p:cNvGrpSpPr>
            <p:nvPr/>
          </p:nvGrpSpPr>
          <p:grpSpPr bwMode="auto">
            <a:xfrm>
              <a:off x="960" y="1444"/>
              <a:ext cx="766" cy="766"/>
              <a:chOff x="960" y="1444"/>
              <a:chExt cx="766" cy="766"/>
            </a:xfrm>
          </p:grpSpPr>
          <p:sp>
            <p:nvSpPr>
              <p:cNvPr id="23569" name="Rectangle 4"/>
              <p:cNvSpPr>
                <a:spLocks noChangeArrowheads="1"/>
              </p:cNvSpPr>
              <p:nvPr/>
            </p:nvSpPr>
            <p:spPr bwMode="auto">
              <a:xfrm>
                <a:off x="1217" y="1702"/>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0" name="Rectangle 5"/>
              <p:cNvSpPr>
                <a:spLocks noChangeArrowheads="1"/>
              </p:cNvSpPr>
              <p:nvPr/>
            </p:nvSpPr>
            <p:spPr bwMode="auto">
              <a:xfrm>
                <a:off x="960" y="1702"/>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1" name="Rectangle 6"/>
              <p:cNvSpPr>
                <a:spLocks noChangeArrowheads="1"/>
              </p:cNvSpPr>
              <p:nvPr/>
            </p:nvSpPr>
            <p:spPr bwMode="auto">
              <a:xfrm>
                <a:off x="960" y="1444"/>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2" name="Rectangle 7"/>
              <p:cNvSpPr>
                <a:spLocks noChangeArrowheads="1"/>
              </p:cNvSpPr>
              <p:nvPr/>
            </p:nvSpPr>
            <p:spPr bwMode="auto">
              <a:xfrm>
                <a:off x="1217" y="1444"/>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3" name="Rectangle 8"/>
              <p:cNvSpPr>
                <a:spLocks noChangeArrowheads="1"/>
              </p:cNvSpPr>
              <p:nvPr/>
            </p:nvSpPr>
            <p:spPr bwMode="auto">
              <a:xfrm>
                <a:off x="1475" y="1444"/>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4" name="Rectangle 9"/>
              <p:cNvSpPr>
                <a:spLocks noChangeArrowheads="1"/>
              </p:cNvSpPr>
              <p:nvPr/>
            </p:nvSpPr>
            <p:spPr bwMode="auto">
              <a:xfrm>
                <a:off x="1475" y="1702"/>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5" name="Rectangle 10"/>
              <p:cNvSpPr>
                <a:spLocks noChangeArrowheads="1"/>
              </p:cNvSpPr>
              <p:nvPr/>
            </p:nvSpPr>
            <p:spPr bwMode="auto">
              <a:xfrm>
                <a:off x="960" y="1960"/>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6" name="Rectangle 11"/>
              <p:cNvSpPr>
                <a:spLocks noChangeArrowheads="1"/>
              </p:cNvSpPr>
              <p:nvPr/>
            </p:nvSpPr>
            <p:spPr bwMode="auto">
              <a:xfrm>
                <a:off x="1217" y="1960"/>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7" name="Rectangle 12"/>
              <p:cNvSpPr>
                <a:spLocks noChangeArrowheads="1"/>
              </p:cNvSpPr>
              <p:nvPr/>
            </p:nvSpPr>
            <p:spPr bwMode="auto">
              <a:xfrm>
                <a:off x="1475" y="1960"/>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8" name="Rectangle 13"/>
              <p:cNvSpPr>
                <a:spLocks noChangeArrowheads="1"/>
              </p:cNvSpPr>
              <p:nvPr/>
            </p:nvSpPr>
            <p:spPr bwMode="auto">
              <a:xfrm>
                <a:off x="1572" y="1775"/>
                <a:ext cx="58" cy="136"/>
              </a:xfrm>
              <a:prstGeom prst="rect">
                <a:avLst/>
              </a:prstGeom>
              <a:noFill/>
              <a:ln w="9525">
                <a:noFill/>
                <a:miter lim="800000"/>
                <a:headEnd/>
                <a:tailEnd/>
              </a:ln>
            </p:spPr>
            <p:txBody>
              <a:bodyPr wrap="none" lIns="0" tIns="0" rIns="0" bIns="0">
                <a:spAutoFit/>
              </a:bodyPr>
              <a:lstStyle/>
              <a:p>
                <a:r>
                  <a:rPr lang="en-US" sz="1400" b="1" dirty="0"/>
                  <a:t>3</a:t>
                </a:r>
              </a:p>
            </p:txBody>
          </p:sp>
          <p:sp>
            <p:nvSpPr>
              <p:cNvPr id="23579" name="Rectangle 14"/>
              <p:cNvSpPr>
                <a:spLocks noChangeArrowheads="1"/>
              </p:cNvSpPr>
              <p:nvPr/>
            </p:nvSpPr>
            <p:spPr bwMode="auto">
              <a:xfrm>
                <a:off x="1572" y="2031"/>
                <a:ext cx="81"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580" name="Rectangle 15"/>
              <p:cNvSpPr>
                <a:spLocks noChangeArrowheads="1"/>
              </p:cNvSpPr>
              <p:nvPr/>
            </p:nvSpPr>
            <p:spPr bwMode="auto">
              <a:xfrm>
                <a:off x="1314" y="2031"/>
                <a:ext cx="68"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581" name="Rectangle 16"/>
              <p:cNvSpPr>
                <a:spLocks noChangeArrowheads="1"/>
              </p:cNvSpPr>
              <p:nvPr/>
            </p:nvSpPr>
            <p:spPr bwMode="auto">
              <a:xfrm>
                <a:off x="1038" y="2031"/>
                <a:ext cx="101" cy="136"/>
              </a:xfrm>
              <a:prstGeom prst="rect">
                <a:avLst/>
              </a:prstGeom>
              <a:noFill/>
              <a:ln w="9525">
                <a:noFill/>
                <a:miter lim="800000"/>
                <a:headEnd/>
                <a:tailEnd/>
              </a:ln>
            </p:spPr>
            <p:txBody>
              <a:bodyPr wrap="square" lIns="0" tIns="0" rIns="0" bIns="0">
                <a:spAutoFit/>
              </a:bodyPr>
              <a:lstStyle/>
              <a:p>
                <a:r>
                  <a:rPr lang="en-US" sz="1400" b="1" dirty="0"/>
                  <a:t>6</a:t>
                </a:r>
              </a:p>
            </p:txBody>
          </p:sp>
          <p:sp>
            <p:nvSpPr>
              <p:cNvPr id="23582" name="Rectangle 17"/>
              <p:cNvSpPr>
                <a:spLocks noChangeArrowheads="1"/>
              </p:cNvSpPr>
              <p:nvPr/>
            </p:nvSpPr>
            <p:spPr bwMode="auto">
              <a:xfrm>
                <a:off x="1044" y="1775"/>
                <a:ext cx="58" cy="136"/>
              </a:xfrm>
              <a:prstGeom prst="rect">
                <a:avLst/>
              </a:prstGeom>
              <a:noFill/>
              <a:ln w="9525">
                <a:noFill/>
                <a:miter lim="800000"/>
                <a:headEnd/>
                <a:tailEnd/>
              </a:ln>
            </p:spPr>
            <p:txBody>
              <a:bodyPr wrap="none" lIns="0" tIns="0" rIns="0" bIns="0">
                <a:spAutoFit/>
              </a:bodyPr>
              <a:lstStyle/>
              <a:p>
                <a:r>
                  <a:rPr lang="en-US" sz="1400" b="1" dirty="0"/>
                  <a:t>7</a:t>
                </a:r>
              </a:p>
            </p:txBody>
          </p:sp>
          <p:sp>
            <p:nvSpPr>
              <p:cNvPr id="23583" name="Rectangle 18"/>
              <p:cNvSpPr>
                <a:spLocks noChangeArrowheads="1"/>
              </p:cNvSpPr>
              <p:nvPr/>
            </p:nvSpPr>
            <p:spPr bwMode="auto">
              <a:xfrm>
                <a:off x="1038" y="1513"/>
                <a:ext cx="58" cy="136"/>
              </a:xfrm>
              <a:prstGeom prst="rect">
                <a:avLst/>
              </a:prstGeom>
              <a:noFill/>
              <a:ln w="9525">
                <a:noFill/>
                <a:miter lim="800000"/>
                <a:headEnd/>
                <a:tailEnd/>
              </a:ln>
            </p:spPr>
            <p:txBody>
              <a:bodyPr wrap="none" lIns="0" tIns="0" rIns="0" bIns="0">
                <a:spAutoFit/>
              </a:bodyPr>
              <a:lstStyle/>
              <a:p>
                <a:r>
                  <a:rPr lang="en-US" sz="1400" b="1" dirty="0"/>
                  <a:t>8</a:t>
                </a:r>
              </a:p>
            </p:txBody>
          </p:sp>
          <p:sp>
            <p:nvSpPr>
              <p:cNvPr id="23584" name="Rectangle 19"/>
              <p:cNvSpPr>
                <a:spLocks noChangeArrowheads="1"/>
              </p:cNvSpPr>
              <p:nvPr/>
            </p:nvSpPr>
            <p:spPr bwMode="auto">
              <a:xfrm>
                <a:off x="1318" y="1511"/>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585" name="Rectangle 20"/>
              <p:cNvSpPr>
                <a:spLocks noChangeArrowheads="1"/>
              </p:cNvSpPr>
              <p:nvPr/>
            </p:nvSpPr>
            <p:spPr bwMode="auto">
              <a:xfrm>
                <a:off x="1564" y="1511"/>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586" name="Line 252"/>
              <p:cNvSpPr>
                <a:spLocks noChangeShapeType="1"/>
              </p:cNvSpPr>
              <p:nvPr/>
            </p:nvSpPr>
            <p:spPr bwMode="auto">
              <a:xfrm flipV="1">
                <a:off x="1222" y="1830"/>
                <a:ext cx="241" cy="2"/>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7" name="Line 253"/>
              <p:cNvSpPr>
                <a:spLocks noChangeShapeType="1"/>
              </p:cNvSpPr>
              <p:nvPr/>
            </p:nvSpPr>
            <p:spPr bwMode="auto">
              <a:xfrm flipV="1">
                <a:off x="1344" y="1714"/>
                <a:ext cx="0" cy="235"/>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8" name="Line 254"/>
              <p:cNvSpPr>
                <a:spLocks noChangeShapeType="1"/>
              </p:cNvSpPr>
              <p:nvPr/>
            </p:nvSpPr>
            <p:spPr bwMode="auto">
              <a:xfrm flipV="1">
                <a:off x="1226" y="1719"/>
                <a:ext cx="227" cy="227"/>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9" name="Line 255"/>
              <p:cNvSpPr>
                <a:spLocks noChangeShapeType="1"/>
              </p:cNvSpPr>
              <p:nvPr/>
            </p:nvSpPr>
            <p:spPr bwMode="auto">
              <a:xfrm flipH="1" flipV="1">
                <a:off x="1228" y="1712"/>
                <a:ext cx="227" cy="227"/>
              </a:xfrm>
              <a:prstGeom prst="line">
                <a:avLst/>
              </a:prstGeom>
              <a:noFill/>
              <a:ln w="12700">
                <a:solidFill>
                  <a:schemeClr val="tx1"/>
                </a:solidFill>
                <a:round/>
                <a:headEnd type="stealth" w="med" len="med"/>
                <a:tailEnd type="stealth" w="med" len="med"/>
              </a:ln>
            </p:spPr>
            <p:txBody>
              <a:bodyPr wrap="none" anchor="ctr"/>
              <a:lstStyle/>
              <a:p>
                <a:endParaRPr lang="en-US"/>
              </a:p>
            </p:txBody>
          </p:sp>
        </p:grpSp>
        <p:sp>
          <p:nvSpPr>
            <p:cNvPr id="23568" name="Text Box 256"/>
            <p:cNvSpPr txBox="1">
              <a:spLocks noChangeArrowheads="1"/>
            </p:cNvSpPr>
            <p:nvPr/>
          </p:nvSpPr>
          <p:spPr bwMode="auto">
            <a:xfrm>
              <a:off x="712" y="1152"/>
              <a:ext cx="1328" cy="231"/>
            </a:xfrm>
            <a:prstGeom prst="rect">
              <a:avLst/>
            </a:prstGeom>
            <a:noFill/>
            <a:ln w="12700">
              <a:noFill/>
              <a:miter lim="800000"/>
              <a:headEnd type="none" w="sm" len="sm"/>
              <a:tailEnd type="none" w="sm" len="sm"/>
            </a:ln>
          </p:spPr>
          <p:txBody>
            <a:bodyPr>
              <a:spAutoFit/>
            </a:bodyPr>
            <a:lstStyle/>
            <a:p>
              <a:pPr algn="ctr">
                <a:spcBef>
                  <a:spcPct val="50000"/>
                </a:spcBef>
              </a:pPr>
              <a:r>
                <a:rPr lang="en-US" sz="1800" dirty="0"/>
                <a:t>8-point pour model</a:t>
              </a:r>
            </a:p>
          </p:txBody>
        </p:sp>
      </p:grpSp>
    </p:spTree>
    <p:extLst>
      <p:ext uri="{BB962C8B-B14F-4D97-AF65-F5344CB8AC3E}">
        <p14:creationId xmlns:p14="http://schemas.microsoft.com/office/powerpoint/2010/main" val="3828115099"/>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pPr algn="ctr" eaLnBrk="1" hangingPunct="1"/>
            <a:r>
              <a:rPr lang="en-US" sz="3200" dirty="0"/>
              <a:t>Automated Delineation</a:t>
            </a:r>
          </a:p>
        </p:txBody>
      </p:sp>
      <p:sp>
        <p:nvSpPr>
          <p:cNvPr id="23555" name="Slide Number Placeholder 4"/>
          <p:cNvSpPr>
            <a:spLocks noGrp="1"/>
          </p:cNvSpPr>
          <p:nvPr>
            <p:ph type="sldNum" sz="quarter" idx="11"/>
          </p:nvPr>
        </p:nvSpPr>
        <p:spPr>
          <a:prstGeom prst="rect">
            <a:avLst/>
          </a:prstGeom>
        </p:spPr>
        <p:txBody>
          <a:bodyPr/>
          <a:lstStyle/>
          <a:p>
            <a:fld id="{E14FD148-CF11-43C6-AA86-45B2324FC77A}" type="slidenum">
              <a:rPr lang="en-US" smtClean="0"/>
              <a:pPr/>
              <a:t>33</a:t>
            </a:fld>
            <a:endParaRPr lang="en-US"/>
          </a:p>
        </p:txBody>
      </p:sp>
      <p:sp>
        <p:nvSpPr>
          <p:cNvPr id="23563" name="Rectangle 167"/>
          <p:cNvSpPr>
            <a:spLocks noChangeArrowheads="1"/>
          </p:cNvSpPr>
          <p:nvPr/>
        </p:nvSpPr>
        <p:spPr bwMode="auto">
          <a:xfrm>
            <a:off x="5318315" y="3667506"/>
            <a:ext cx="1258888" cy="212725"/>
          </a:xfrm>
          <a:prstGeom prst="rect">
            <a:avLst/>
          </a:prstGeom>
          <a:noFill/>
          <a:ln w="9525">
            <a:noFill/>
            <a:miter lim="800000"/>
            <a:headEnd/>
            <a:tailEnd/>
          </a:ln>
        </p:spPr>
        <p:txBody>
          <a:bodyPr wrap="none" lIns="0" tIns="0" rIns="0" bIns="0">
            <a:spAutoFit/>
          </a:bodyPr>
          <a:lstStyle/>
          <a:p>
            <a:r>
              <a:rPr lang="en-US" sz="1400" b="1"/>
              <a:t>Stream Network</a:t>
            </a:r>
          </a:p>
        </p:txBody>
      </p:sp>
      <p:sp>
        <p:nvSpPr>
          <p:cNvPr id="23564" name="Rectangle 199"/>
          <p:cNvSpPr>
            <a:spLocks noChangeArrowheads="1"/>
          </p:cNvSpPr>
          <p:nvPr/>
        </p:nvSpPr>
        <p:spPr bwMode="auto">
          <a:xfrm>
            <a:off x="2435415" y="3653218"/>
            <a:ext cx="1804988" cy="212725"/>
          </a:xfrm>
          <a:prstGeom prst="rect">
            <a:avLst/>
          </a:prstGeom>
          <a:noFill/>
          <a:ln w="9525">
            <a:noFill/>
            <a:miter lim="800000"/>
            <a:headEnd/>
            <a:tailEnd/>
          </a:ln>
        </p:spPr>
        <p:txBody>
          <a:bodyPr wrap="none" lIns="0" tIns="0" rIns="0" bIns="0">
            <a:spAutoFit/>
          </a:bodyPr>
          <a:lstStyle/>
          <a:p>
            <a:r>
              <a:rPr lang="en-US" sz="1400" b="1" dirty="0"/>
              <a:t>Flow accumulation grid</a:t>
            </a:r>
          </a:p>
        </p:txBody>
      </p:sp>
      <p:grpSp>
        <p:nvGrpSpPr>
          <p:cNvPr id="5" name="Group 271"/>
          <p:cNvGrpSpPr>
            <a:grpSpLocks/>
          </p:cNvGrpSpPr>
          <p:nvPr/>
        </p:nvGrpSpPr>
        <p:grpSpPr bwMode="auto">
          <a:xfrm>
            <a:off x="2451290" y="1819656"/>
            <a:ext cx="1727200" cy="1730375"/>
            <a:chOff x="2250" y="2149"/>
            <a:chExt cx="1088" cy="1090"/>
          </a:xfrm>
        </p:grpSpPr>
        <p:sp>
          <p:nvSpPr>
            <p:cNvPr id="23646" name="Rectangle 168"/>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7" name="Rectangle 169"/>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8" name="Rectangle 170"/>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9" name="Rectangle 171"/>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0" name="Rectangle 172"/>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1" name="Rectangle 173"/>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2" name="Rectangle 174"/>
            <p:cNvSpPr>
              <a:spLocks noChangeArrowheads="1"/>
            </p:cNvSpPr>
            <p:nvPr/>
          </p:nvSpPr>
          <p:spPr bwMode="auto">
            <a:xfrm>
              <a:off x="2470"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3" name="Rectangle 175"/>
            <p:cNvSpPr>
              <a:spLocks noChangeArrowheads="1"/>
            </p:cNvSpPr>
            <p:nvPr/>
          </p:nvSpPr>
          <p:spPr bwMode="auto">
            <a:xfrm>
              <a:off x="2250"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4" name="Rectangle 176"/>
            <p:cNvSpPr>
              <a:spLocks noChangeArrowheads="1"/>
            </p:cNvSpPr>
            <p:nvPr/>
          </p:nvSpPr>
          <p:spPr bwMode="auto">
            <a:xfrm>
              <a:off x="2250"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5" name="Rectangle 177"/>
            <p:cNvSpPr>
              <a:spLocks noChangeArrowheads="1"/>
            </p:cNvSpPr>
            <p:nvPr/>
          </p:nvSpPr>
          <p:spPr bwMode="auto">
            <a:xfrm>
              <a:off x="2470"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6" name="Rectangle 178"/>
            <p:cNvSpPr>
              <a:spLocks noChangeArrowheads="1"/>
            </p:cNvSpPr>
            <p:nvPr/>
          </p:nvSpPr>
          <p:spPr bwMode="auto">
            <a:xfrm>
              <a:off x="2689"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7" name="Rectangle 179"/>
            <p:cNvSpPr>
              <a:spLocks noChangeArrowheads="1"/>
            </p:cNvSpPr>
            <p:nvPr/>
          </p:nvSpPr>
          <p:spPr bwMode="auto">
            <a:xfrm>
              <a:off x="2689"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8" name="Rectangle 180"/>
            <p:cNvSpPr>
              <a:spLocks noChangeArrowheads="1"/>
            </p:cNvSpPr>
            <p:nvPr/>
          </p:nvSpPr>
          <p:spPr bwMode="auto">
            <a:xfrm>
              <a:off x="2250"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9" name="Rectangle 181"/>
            <p:cNvSpPr>
              <a:spLocks noChangeArrowheads="1"/>
            </p:cNvSpPr>
            <p:nvPr/>
          </p:nvSpPr>
          <p:spPr bwMode="auto">
            <a:xfrm>
              <a:off x="2470"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0" name="Rectangle 182"/>
            <p:cNvSpPr>
              <a:spLocks noChangeArrowheads="1"/>
            </p:cNvSpPr>
            <p:nvPr/>
          </p:nvSpPr>
          <p:spPr bwMode="auto">
            <a:xfrm>
              <a:off x="2689"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1" name="Rectangle 183"/>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2" name="Rectangle 184"/>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3" name="Rectangle 185"/>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4" name="Rectangle 186"/>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5" name="Rectangle 187"/>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6" name="Rectangle 188"/>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7" name="Rectangle 189"/>
            <p:cNvSpPr>
              <a:spLocks noChangeArrowheads="1"/>
            </p:cNvSpPr>
            <p:nvPr/>
          </p:nvSpPr>
          <p:spPr bwMode="auto">
            <a:xfrm>
              <a:off x="2470"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8" name="Rectangle 190"/>
            <p:cNvSpPr>
              <a:spLocks noChangeArrowheads="1"/>
            </p:cNvSpPr>
            <p:nvPr/>
          </p:nvSpPr>
          <p:spPr bwMode="auto">
            <a:xfrm>
              <a:off x="2250"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9" name="Rectangle 191"/>
            <p:cNvSpPr>
              <a:spLocks noChangeArrowheads="1"/>
            </p:cNvSpPr>
            <p:nvPr/>
          </p:nvSpPr>
          <p:spPr bwMode="auto">
            <a:xfrm>
              <a:off x="2250"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0" name="Rectangle 192"/>
            <p:cNvSpPr>
              <a:spLocks noChangeArrowheads="1"/>
            </p:cNvSpPr>
            <p:nvPr/>
          </p:nvSpPr>
          <p:spPr bwMode="auto">
            <a:xfrm>
              <a:off x="2470"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1" name="Rectangle 193"/>
            <p:cNvSpPr>
              <a:spLocks noChangeArrowheads="1"/>
            </p:cNvSpPr>
            <p:nvPr/>
          </p:nvSpPr>
          <p:spPr bwMode="auto">
            <a:xfrm>
              <a:off x="2689"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2" name="Rectangle 194"/>
            <p:cNvSpPr>
              <a:spLocks noChangeArrowheads="1"/>
            </p:cNvSpPr>
            <p:nvPr/>
          </p:nvSpPr>
          <p:spPr bwMode="auto">
            <a:xfrm>
              <a:off x="2689"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3" name="Rectangle 195"/>
            <p:cNvSpPr>
              <a:spLocks noChangeArrowheads="1"/>
            </p:cNvSpPr>
            <p:nvPr/>
          </p:nvSpPr>
          <p:spPr bwMode="auto">
            <a:xfrm>
              <a:off x="3127"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4" name="Rectangle 196"/>
            <p:cNvSpPr>
              <a:spLocks noChangeArrowheads="1"/>
            </p:cNvSpPr>
            <p:nvPr/>
          </p:nvSpPr>
          <p:spPr bwMode="auto">
            <a:xfrm>
              <a:off x="2908"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5" name="Rectangle 197"/>
            <p:cNvSpPr>
              <a:spLocks noChangeArrowheads="1"/>
            </p:cNvSpPr>
            <p:nvPr/>
          </p:nvSpPr>
          <p:spPr bwMode="auto">
            <a:xfrm>
              <a:off x="2908"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6" name="Rectangle 198"/>
            <p:cNvSpPr>
              <a:spLocks noChangeArrowheads="1"/>
            </p:cNvSpPr>
            <p:nvPr/>
          </p:nvSpPr>
          <p:spPr bwMode="auto">
            <a:xfrm>
              <a:off x="3127"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7" name="Rectangle 200"/>
            <p:cNvSpPr>
              <a:spLocks noChangeArrowheads="1"/>
            </p:cNvSpPr>
            <p:nvPr/>
          </p:nvSpPr>
          <p:spPr bwMode="auto">
            <a:xfrm>
              <a:off x="2332"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8" name="Rectangle 201"/>
            <p:cNvSpPr>
              <a:spLocks noChangeArrowheads="1"/>
            </p:cNvSpPr>
            <p:nvPr/>
          </p:nvSpPr>
          <p:spPr bwMode="auto">
            <a:xfrm>
              <a:off x="2555"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9" name="Rectangle 202"/>
            <p:cNvSpPr>
              <a:spLocks noChangeArrowheads="1"/>
            </p:cNvSpPr>
            <p:nvPr/>
          </p:nvSpPr>
          <p:spPr bwMode="auto">
            <a:xfrm>
              <a:off x="2778" y="2217"/>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0" name="Rectangle 203"/>
            <p:cNvSpPr>
              <a:spLocks noChangeArrowheads="1"/>
            </p:cNvSpPr>
            <p:nvPr/>
          </p:nvSpPr>
          <p:spPr bwMode="auto">
            <a:xfrm>
              <a:off x="2991" y="2214"/>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81" name="Rectangle 204"/>
            <p:cNvSpPr>
              <a:spLocks noChangeArrowheads="1"/>
            </p:cNvSpPr>
            <p:nvPr/>
          </p:nvSpPr>
          <p:spPr bwMode="auto">
            <a:xfrm>
              <a:off x="3213" y="2220"/>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2" name="Rectangle 205"/>
            <p:cNvSpPr>
              <a:spLocks noChangeArrowheads="1"/>
            </p:cNvSpPr>
            <p:nvPr/>
          </p:nvSpPr>
          <p:spPr bwMode="auto">
            <a:xfrm>
              <a:off x="2336" y="243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3" name="Rectangle 206"/>
            <p:cNvSpPr>
              <a:spLocks noChangeArrowheads="1"/>
            </p:cNvSpPr>
            <p:nvPr/>
          </p:nvSpPr>
          <p:spPr bwMode="auto">
            <a:xfrm>
              <a:off x="2566" y="2440"/>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84" name="Rectangle 207"/>
            <p:cNvSpPr>
              <a:spLocks noChangeArrowheads="1"/>
            </p:cNvSpPr>
            <p:nvPr/>
          </p:nvSpPr>
          <p:spPr bwMode="auto">
            <a:xfrm>
              <a:off x="2778" y="2439"/>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5" name="Rectangle 208"/>
            <p:cNvSpPr>
              <a:spLocks noChangeArrowheads="1"/>
            </p:cNvSpPr>
            <p:nvPr/>
          </p:nvSpPr>
          <p:spPr bwMode="auto">
            <a:xfrm>
              <a:off x="2987" y="2443"/>
              <a:ext cx="56" cy="134"/>
            </a:xfrm>
            <a:prstGeom prst="rect">
              <a:avLst/>
            </a:prstGeom>
            <a:noFill/>
            <a:ln w="9525">
              <a:noFill/>
              <a:miter lim="800000"/>
              <a:headEnd/>
              <a:tailEnd/>
            </a:ln>
          </p:spPr>
          <p:txBody>
            <a:bodyPr wrap="none" lIns="0" tIns="0" rIns="0" bIns="0">
              <a:spAutoFit/>
            </a:bodyPr>
            <a:lstStyle/>
            <a:p>
              <a:r>
                <a:rPr lang="en-US" sz="1400" b="1"/>
                <a:t>2</a:t>
              </a:r>
            </a:p>
          </p:txBody>
        </p:sp>
        <p:sp>
          <p:nvSpPr>
            <p:cNvPr id="23686" name="Rectangle 209"/>
            <p:cNvSpPr>
              <a:spLocks noChangeArrowheads="1"/>
            </p:cNvSpPr>
            <p:nvPr/>
          </p:nvSpPr>
          <p:spPr bwMode="auto">
            <a:xfrm>
              <a:off x="3213" y="2442"/>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7" name="Rectangle 210"/>
            <p:cNvSpPr>
              <a:spLocks noChangeArrowheads="1"/>
            </p:cNvSpPr>
            <p:nvPr/>
          </p:nvSpPr>
          <p:spPr bwMode="auto">
            <a:xfrm>
              <a:off x="2332" y="2659"/>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8" name="Rectangle 211"/>
            <p:cNvSpPr>
              <a:spLocks noChangeArrowheads="1"/>
            </p:cNvSpPr>
            <p:nvPr/>
          </p:nvSpPr>
          <p:spPr bwMode="auto">
            <a:xfrm>
              <a:off x="2336" y="2875"/>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9" name="Rectangle 212"/>
            <p:cNvSpPr>
              <a:spLocks noChangeArrowheads="1"/>
            </p:cNvSpPr>
            <p:nvPr/>
          </p:nvSpPr>
          <p:spPr bwMode="auto">
            <a:xfrm>
              <a:off x="2332" y="30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90" name="Rectangle 213"/>
            <p:cNvSpPr>
              <a:spLocks noChangeArrowheads="1"/>
            </p:cNvSpPr>
            <p:nvPr/>
          </p:nvSpPr>
          <p:spPr bwMode="auto">
            <a:xfrm>
              <a:off x="2558" y="3087"/>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91" name="Rectangle 214"/>
            <p:cNvSpPr>
              <a:spLocks noChangeArrowheads="1"/>
            </p:cNvSpPr>
            <p:nvPr/>
          </p:nvSpPr>
          <p:spPr bwMode="auto">
            <a:xfrm>
              <a:off x="2775" y="3087"/>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692" name="Rectangle 215"/>
            <p:cNvSpPr>
              <a:spLocks noChangeArrowheads="1"/>
            </p:cNvSpPr>
            <p:nvPr/>
          </p:nvSpPr>
          <p:spPr bwMode="auto">
            <a:xfrm>
              <a:off x="2555" y="2659"/>
              <a:ext cx="56" cy="134"/>
            </a:xfrm>
            <a:prstGeom prst="rect">
              <a:avLst/>
            </a:prstGeom>
            <a:noFill/>
            <a:ln w="9525">
              <a:noFill/>
              <a:miter lim="800000"/>
              <a:headEnd/>
              <a:tailEnd/>
            </a:ln>
          </p:spPr>
          <p:txBody>
            <a:bodyPr wrap="none" lIns="0" tIns="0" rIns="0" bIns="0">
              <a:spAutoFit/>
            </a:bodyPr>
            <a:lstStyle/>
            <a:p>
              <a:r>
                <a:rPr lang="en-US" sz="1400" b="1"/>
                <a:t>3</a:t>
              </a:r>
            </a:p>
          </p:txBody>
        </p:sp>
        <p:sp>
          <p:nvSpPr>
            <p:cNvPr id="23693" name="Rectangle 216"/>
            <p:cNvSpPr>
              <a:spLocks noChangeArrowheads="1"/>
            </p:cNvSpPr>
            <p:nvPr/>
          </p:nvSpPr>
          <p:spPr bwMode="auto">
            <a:xfrm>
              <a:off x="2780" y="2658"/>
              <a:ext cx="56" cy="134"/>
            </a:xfrm>
            <a:prstGeom prst="rect">
              <a:avLst/>
            </a:prstGeom>
            <a:noFill/>
            <a:ln w="9525">
              <a:noFill/>
              <a:miter lim="800000"/>
              <a:headEnd/>
              <a:tailEnd/>
            </a:ln>
          </p:spPr>
          <p:txBody>
            <a:bodyPr wrap="none" lIns="0" tIns="0" rIns="0" bIns="0">
              <a:spAutoFit/>
            </a:bodyPr>
            <a:lstStyle/>
            <a:p>
              <a:r>
                <a:rPr lang="en-US" sz="1400" b="1" dirty="0"/>
                <a:t>8</a:t>
              </a:r>
            </a:p>
          </p:txBody>
        </p:sp>
        <p:sp>
          <p:nvSpPr>
            <p:cNvPr id="23694" name="Rectangle 217"/>
            <p:cNvSpPr>
              <a:spLocks noChangeArrowheads="1"/>
            </p:cNvSpPr>
            <p:nvPr/>
          </p:nvSpPr>
          <p:spPr bwMode="auto">
            <a:xfrm>
              <a:off x="2987" y="2658"/>
              <a:ext cx="56" cy="134"/>
            </a:xfrm>
            <a:prstGeom prst="rect">
              <a:avLst/>
            </a:prstGeom>
            <a:noFill/>
            <a:ln w="9525">
              <a:noFill/>
              <a:miter lim="800000"/>
              <a:headEnd/>
              <a:tailEnd/>
            </a:ln>
          </p:spPr>
          <p:txBody>
            <a:bodyPr wrap="none" lIns="0" tIns="0" rIns="0" bIns="0">
              <a:spAutoFit/>
            </a:bodyPr>
            <a:lstStyle/>
            <a:p>
              <a:r>
                <a:rPr lang="en-US" sz="1400" b="1" dirty="0"/>
                <a:t>5</a:t>
              </a:r>
            </a:p>
          </p:txBody>
        </p:sp>
        <p:sp>
          <p:nvSpPr>
            <p:cNvPr id="23695" name="Rectangle 218"/>
            <p:cNvSpPr>
              <a:spLocks noChangeArrowheads="1"/>
            </p:cNvSpPr>
            <p:nvPr/>
          </p:nvSpPr>
          <p:spPr bwMode="auto">
            <a:xfrm>
              <a:off x="3211" y="2659"/>
              <a:ext cx="56" cy="134"/>
            </a:xfrm>
            <a:prstGeom prst="rect">
              <a:avLst/>
            </a:prstGeom>
            <a:noFill/>
            <a:ln w="9525">
              <a:noFill/>
              <a:miter lim="800000"/>
              <a:headEnd/>
              <a:tailEnd/>
            </a:ln>
          </p:spPr>
          <p:txBody>
            <a:bodyPr wrap="none" lIns="0" tIns="0" rIns="0" bIns="0">
              <a:spAutoFit/>
            </a:bodyPr>
            <a:lstStyle/>
            <a:p>
              <a:r>
                <a:rPr lang="en-US" sz="1400" b="1" dirty="0"/>
                <a:t>2</a:t>
              </a:r>
            </a:p>
          </p:txBody>
        </p:sp>
        <p:sp>
          <p:nvSpPr>
            <p:cNvPr id="23696" name="Rectangle 219"/>
            <p:cNvSpPr>
              <a:spLocks noChangeArrowheads="1"/>
            </p:cNvSpPr>
            <p:nvPr/>
          </p:nvSpPr>
          <p:spPr bwMode="auto">
            <a:xfrm>
              <a:off x="2566" y="2875"/>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97" name="Rectangle 220"/>
            <p:cNvSpPr>
              <a:spLocks noChangeArrowheads="1"/>
            </p:cNvSpPr>
            <p:nvPr/>
          </p:nvSpPr>
          <p:spPr bwMode="auto">
            <a:xfrm>
              <a:off x="2778" y="2878"/>
              <a:ext cx="58" cy="136"/>
            </a:xfrm>
            <a:prstGeom prst="rect">
              <a:avLst/>
            </a:prstGeom>
            <a:noFill/>
            <a:ln w="9525">
              <a:noFill/>
              <a:miter lim="800000"/>
              <a:headEnd/>
              <a:tailEnd/>
            </a:ln>
          </p:spPr>
          <p:txBody>
            <a:bodyPr wrap="none" lIns="0" tIns="0" rIns="0" bIns="0">
              <a:spAutoFit/>
            </a:bodyPr>
            <a:lstStyle/>
            <a:p>
              <a:r>
                <a:rPr lang="en-US" sz="1400" b="1" dirty="0"/>
                <a:t>0</a:t>
              </a:r>
            </a:p>
          </p:txBody>
        </p:sp>
        <p:sp>
          <p:nvSpPr>
            <p:cNvPr id="23698" name="Rectangle 221"/>
            <p:cNvSpPr>
              <a:spLocks noChangeArrowheads="1"/>
            </p:cNvSpPr>
            <p:nvPr/>
          </p:nvSpPr>
          <p:spPr bwMode="auto">
            <a:xfrm>
              <a:off x="2955" y="2875"/>
              <a:ext cx="115" cy="136"/>
            </a:xfrm>
            <a:prstGeom prst="rect">
              <a:avLst/>
            </a:prstGeom>
            <a:noFill/>
            <a:ln w="9525">
              <a:noFill/>
              <a:miter lim="800000"/>
              <a:headEnd/>
              <a:tailEnd/>
            </a:ln>
          </p:spPr>
          <p:txBody>
            <a:bodyPr wrap="none" lIns="0" tIns="0" rIns="0" bIns="0">
              <a:spAutoFit/>
            </a:bodyPr>
            <a:lstStyle/>
            <a:p>
              <a:r>
                <a:rPr lang="en-US" sz="1400" b="1" dirty="0"/>
                <a:t>19</a:t>
              </a:r>
            </a:p>
          </p:txBody>
        </p:sp>
        <p:sp>
          <p:nvSpPr>
            <p:cNvPr id="23699" name="Rectangle 222"/>
            <p:cNvSpPr>
              <a:spLocks noChangeArrowheads="1"/>
            </p:cNvSpPr>
            <p:nvPr/>
          </p:nvSpPr>
          <p:spPr bwMode="auto">
            <a:xfrm>
              <a:off x="3215" y="28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700" name="Rectangle 223"/>
            <p:cNvSpPr>
              <a:spLocks noChangeArrowheads="1"/>
            </p:cNvSpPr>
            <p:nvPr/>
          </p:nvSpPr>
          <p:spPr bwMode="auto">
            <a:xfrm>
              <a:off x="2999" y="3087"/>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01" name="Rectangle 224"/>
            <p:cNvSpPr>
              <a:spLocks noChangeArrowheads="1"/>
            </p:cNvSpPr>
            <p:nvPr/>
          </p:nvSpPr>
          <p:spPr bwMode="auto">
            <a:xfrm>
              <a:off x="3170" y="3087"/>
              <a:ext cx="112" cy="134"/>
            </a:xfrm>
            <a:prstGeom prst="rect">
              <a:avLst/>
            </a:prstGeom>
            <a:noFill/>
            <a:ln w="9525">
              <a:noFill/>
              <a:miter lim="800000"/>
              <a:headEnd/>
              <a:tailEnd/>
            </a:ln>
          </p:spPr>
          <p:txBody>
            <a:bodyPr wrap="none" lIns="0" tIns="0" rIns="0" bIns="0">
              <a:spAutoFit/>
            </a:bodyPr>
            <a:lstStyle/>
            <a:p>
              <a:r>
                <a:rPr lang="en-US" sz="1400" b="1" dirty="0"/>
                <a:t>24</a:t>
              </a:r>
            </a:p>
          </p:txBody>
        </p:sp>
      </p:grpSp>
      <p:grpSp>
        <p:nvGrpSpPr>
          <p:cNvPr id="6" name="Group 270"/>
          <p:cNvGrpSpPr>
            <a:grpSpLocks/>
          </p:cNvGrpSpPr>
          <p:nvPr/>
        </p:nvGrpSpPr>
        <p:grpSpPr bwMode="auto">
          <a:xfrm>
            <a:off x="5062728" y="1819656"/>
            <a:ext cx="1728788" cy="1922463"/>
            <a:chOff x="3895" y="2149"/>
            <a:chExt cx="1089" cy="1211"/>
          </a:xfrm>
        </p:grpSpPr>
        <p:sp>
          <p:nvSpPr>
            <p:cNvPr id="23590" name="Rectangle 136"/>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1" name="Rectangle 137"/>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2" name="Rectangle 138"/>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3" name="Rectangle 139"/>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4" name="Rectangle 140"/>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5" name="Rectangle 141"/>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6" name="Rectangle 142"/>
            <p:cNvSpPr>
              <a:spLocks noChangeArrowheads="1"/>
            </p:cNvSpPr>
            <p:nvPr/>
          </p:nvSpPr>
          <p:spPr bwMode="auto">
            <a:xfrm>
              <a:off x="411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7" name="Rectangle 143"/>
            <p:cNvSpPr>
              <a:spLocks noChangeArrowheads="1"/>
            </p:cNvSpPr>
            <p:nvPr/>
          </p:nvSpPr>
          <p:spPr bwMode="auto">
            <a:xfrm>
              <a:off x="3895"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8" name="Rectangle 144"/>
            <p:cNvSpPr>
              <a:spLocks noChangeArrowheads="1"/>
            </p:cNvSpPr>
            <p:nvPr/>
          </p:nvSpPr>
          <p:spPr bwMode="auto">
            <a:xfrm>
              <a:off x="3895"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9" name="Rectangle 145"/>
            <p:cNvSpPr>
              <a:spLocks noChangeArrowheads="1"/>
            </p:cNvSpPr>
            <p:nvPr/>
          </p:nvSpPr>
          <p:spPr bwMode="auto">
            <a:xfrm>
              <a:off x="411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0" name="Rectangle 146"/>
            <p:cNvSpPr>
              <a:spLocks noChangeArrowheads="1"/>
            </p:cNvSpPr>
            <p:nvPr/>
          </p:nvSpPr>
          <p:spPr bwMode="auto">
            <a:xfrm>
              <a:off x="433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1" name="Rectangle 147"/>
            <p:cNvSpPr>
              <a:spLocks noChangeArrowheads="1"/>
            </p:cNvSpPr>
            <p:nvPr/>
          </p:nvSpPr>
          <p:spPr bwMode="auto">
            <a:xfrm>
              <a:off x="433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2" name="Rectangle 148"/>
            <p:cNvSpPr>
              <a:spLocks noChangeArrowheads="1"/>
            </p:cNvSpPr>
            <p:nvPr/>
          </p:nvSpPr>
          <p:spPr bwMode="auto">
            <a:xfrm>
              <a:off x="3895"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3" name="Rectangle 149"/>
            <p:cNvSpPr>
              <a:spLocks noChangeArrowheads="1"/>
            </p:cNvSpPr>
            <p:nvPr/>
          </p:nvSpPr>
          <p:spPr bwMode="auto">
            <a:xfrm>
              <a:off x="411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4" name="Rectangle 150"/>
            <p:cNvSpPr>
              <a:spLocks noChangeArrowheads="1"/>
            </p:cNvSpPr>
            <p:nvPr/>
          </p:nvSpPr>
          <p:spPr bwMode="auto">
            <a:xfrm>
              <a:off x="433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5" name="Rectangle 151"/>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6" name="Rectangle 152"/>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7" name="Rectangle 153"/>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8" name="Rectangle 154"/>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9" name="Rectangle 155"/>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0" name="Rectangle 156"/>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1" name="Rectangle 157"/>
            <p:cNvSpPr>
              <a:spLocks noChangeArrowheads="1"/>
            </p:cNvSpPr>
            <p:nvPr/>
          </p:nvSpPr>
          <p:spPr bwMode="auto">
            <a:xfrm>
              <a:off x="411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2" name="Rectangle 158"/>
            <p:cNvSpPr>
              <a:spLocks noChangeArrowheads="1"/>
            </p:cNvSpPr>
            <p:nvPr/>
          </p:nvSpPr>
          <p:spPr bwMode="auto">
            <a:xfrm>
              <a:off x="3895"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3" name="Rectangle 159"/>
            <p:cNvSpPr>
              <a:spLocks noChangeArrowheads="1"/>
            </p:cNvSpPr>
            <p:nvPr/>
          </p:nvSpPr>
          <p:spPr bwMode="auto">
            <a:xfrm>
              <a:off x="3895"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4" name="Rectangle 160"/>
            <p:cNvSpPr>
              <a:spLocks noChangeArrowheads="1"/>
            </p:cNvSpPr>
            <p:nvPr/>
          </p:nvSpPr>
          <p:spPr bwMode="auto">
            <a:xfrm>
              <a:off x="411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5" name="Rectangle 161"/>
            <p:cNvSpPr>
              <a:spLocks noChangeArrowheads="1"/>
            </p:cNvSpPr>
            <p:nvPr/>
          </p:nvSpPr>
          <p:spPr bwMode="auto">
            <a:xfrm>
              <a:off x="433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6" name="Rectangle 162"/>
            <p:cNvSpPr>
              <a:spLocks noChangeArrowheads="1"/>
            </p:cNvSpPr>
            <p:nvPr/>
          </p:nvSpPr>
          <p:spPr bwMode="auto">
            <a:xfrm>
              <a:off x="433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7" name="Rectangle 163"/>
            <p:cNvSpPr>
              <a:spLocks noChangeArrowheads="1"/>
            </p:cNvSpPr>
            <p:nvPr/>
          </p:nvSpPr>
          <p:spPr bwMode="auto">
            <a:xfrm>
              <a:off x="4773"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8" name="Rectangle 164"/>
            <p:cNvSpPr>
              <a:spLocks noChangeArrowheads="1"/>
            </p:cNvSpPr>
            <p:nvPr/>
          </p:nvSpPr>
          <p:spPr bwMode="auto">
            <a:xfrm>
              <a:off x="4554"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9" name="Rectangle 165"/>
            <p:cNvSpPr>
              <a:spLocks noChangeArrowheads="1"/>
            </p:cNvSpPr>
            <p:nvPr/>
          </p:nvSpPr>
          <p:spPr bwMode="auto">
            <a:xfrm>
              <a:off x="4554"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0" name="Rectangle 166"/>
            <p:cNvSpPr>
              <a:spLocks noChangeArrowheads="1"/>
            </p:cNvSpPr>
            <p:nvPr/>
          </p:nvSpPr>
          <p:spPr bwMode="auto">
            <a:xfrm>
              <a:off x="4773"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1" name="Line 225"/>
            <p:cNvSpPr>
              <a:spLocks noChangeShapeType="1"/>
            </p:cNvSpPr>
            <p:nvPr/>
          </p:nvSpPr>
          <p:spPr bwMode="auto">
            <a:xfrm>
              <a:off x="4441"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2" name="Line 226"/>
            <p:cNvSpPr>
              <a:spLocks noChangeShapeType="1"/>
            </p:cNvSpPr>
            <p:nvPr/>
          </p:nvSpPr>
          <p:spPr bwMode="auto">
            <a:xfrm>
              <a:off x="4009" y="2264"/>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3" name="Line 227"/>
            <p:cNvSpPr>
              <a:spLocks noChangeShapeType="1"/>
            </p:cNvSpPr>
            <p:nvPr/>
          </p:nvSpPr>
          <p:spPr bwMode="auto">
            <a:xfrm>
              <a:off x="4223" y="2258"/>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4" name="Line 228"/>
            <p:cNvSpPr>
              <a:spLocks noChangeShapeType="1"/>
            </p:cNvSpPr>
            <p:nvPr/>
          </p:nvSpPr>
          <p:spPr bwMode="auto">
            <a:xfrm>
              <a:off x="4444" y="2257"/>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5" name="Line 229"/>
            <p:cNvSpPr>
              <a:spLocks noChangeShapeType="1"/>
            </p:cNvSpPr>
            <p:nvPr/>
          </p:nvSpPr>
          <p:spPr bwMode="auto">
            <a:xfrm>
              <a:off x="4003"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6" name="Line 230"/>
            <p:cNvSpPr>
              <a:spLocks noChangeShapeType="1"/>
            </p:cNvSpPr>
            <p:nvPr/>
          </p:nvSpPr>
          <p:spPr bwMode="auto">
            <a:xfrm>
              <a:off x="4227" y="2481"/>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7" name="Line 231"/>
            <p:cNvSpPr>
              <a:spLocks noChangeShapeType="1"/>
            </p:cNvSpPr>
            <p:nvPr/>
          </p:nvSpPr>
          <p:spPr bwMode="auto">
            <a:xfrm>
              <a:off x="4664" y="225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8" name="Line 232"/>
            <p:cNvSpPr>
              <a:spLocks noChangeShapeType="1"/>
            </p:cNvSpPr>
            <p:nvPr/>
          </p:nvSpPr>
          <p:spPr bwMode="auto">
            <a:xfrm>
              <a:off x="4881" y="2263"/>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9" name="Line 233"/>
            <p:cNvSpPr>
              <a:spLocks noChangeShapeType="1"/>
            </p:cNvSpPr>
            <p:nvPr/>
          </p:nvSpPr>
          <p:spPr bwMode="auto">
            <a:xfrm>
              <a:off x="4880" y="2490"/>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0" name="Line 234"/>
            <p:cNvSpPr>
              <a:spLocks noChangeShapeType="1"/>
            </p:cNvSpPr>
            <p:nvPr/>
          </p:nvSpPr>
          <p:spPr bwMode="auto">
            <a:xfrm>
              <a:off x="4665" y="2485"/>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1" name="Line 235"/>
            <p:cNvSpPr>
              <a:spLocks noChangeShapeType="1"/>
            </p:cNvSpPr>
            <p:nvPr/>
          </p:nvSpPr>
          <p:spPr bwMode="auto">
            <a:xfrm>
              <a:off x="4664" y="2708"/>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2" name="Line 236"/>
            <p:cNvSpPr>
              <a:spLocks noChangeShapeType="1"/>
            </p:cNvSpPr>
            <p:nvPr/>
          </p:nvSpPr>
          <p:spPr bwMode="auto">
            <a:xfrm>
              <a:off x="4886" y="291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3" name="Line 237"/>
            <p:cNvSpPr>
              <a:spLocks noChangeShapeType="1"/>
            </p:cNvSpPr>
            <p:nvPr/>
          </p:nvSpPr>
          <p:spPr bwMode="auto">
            <a:xfrm>
              <a:off x="4886" y="3141"/>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4" name="Line 238"/>
            <p:cNvSpPr>
              <a:spLocks noChangeShapeType="1"/>
            </p:cNvSpPr>
            <p:nvPr/>
          </p:nvSpPr>
          <p:spPr bwMode="auto">
            <a:xfrm>
              <a:off x="4449" y="270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5" name="Line 239"/>
            <p:cNvSpPr>
              <a:spLocks noChangeShapeType="1"/>
            </p:cNvSpPr>
            <p:nvPr/>
          </p:nvSpPr>
          <p:spPr bwMode="auto">
            <a:xfrm>
              <a:off x="4666" y="292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6" name="Line 240"/>
            <p:cNvSpPr>
              <a:spLocks noChangeShapeType="1"/>
            </p:cNvSpPr>
            <p:nvPr/>
          </p:nvSpPr>
          <p:spPr bwMode="auto">
            <a:xfrm>
              <a:off x="3991" y="2700"/>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7" name="Line 241"/>
            <p:cNvSpPr>
              <a:spLocks noChangeShapeType="1"/>
            </p:cNvSpPr>
            <p:nvPr/>
          </p:nvSpPr>
          <p:spPr bwMode="auto">
            <a:xfrm>
              <a:off x="4214" y="270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8" name="Line 242"/>
            <p:cNvSpPr>
              <a:spLocks noChangeShapeType="1"/>
            </p:cNvSpPr>
            <p:nvPr/>
          </p:nvSpPr>
          <p:spPr bwMode="auto">
            <a:xfrm>
              <a:off x="4652"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9" name="Line 243"/>
            <p:cNvSpPr>
              <a:spLocks noChangeShapeType="1"/>
            </p:cNvSpPr>
            <p:nvPr/>
          </p:nvSpPr>
          <p:spPr bwMode="auto">
            <a:xfrm>
              <a:off x="4423"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0" name="Line 244"/>
            <p:cNvSpPr>
              <a:spLocks noChangeShapeType="1"/>
            </p:cNvSpPr>
            <p:nvPr/>
          </p:nvSpPr>
          <p:spPr bwMode="auto">
            <a:xfrm>
              <a:off x="4436" y="2925"/>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1" name="Line 245"/>
            <p:cNvSpPr>
              <a:spLocks noChangeShapeType="1"/>
            </p:cNvSpPr>
            <p:nvPr/>
          </p:nvSpPr>
          <p:spPr bwMode="auto">
            <a:xfrm flipH="1">
              <a:off x="4658" y="2711"/>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2" name="Line 246"/>
            <p:cNvSpPr>
              <a:spLocks noChangeShapeType="1"/>
            </p:cNvSpPr>
            <p:nvPr/>
          </p:nvSpPr>
          <p:spPr bwMode="auto">
            <a:xfrm flipV="1">
              <a:off x="3996" y="2698"/>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3" name="Line 247"/>
            <p:cNvSpPr>
              <a:spLocks noChangeShapeType="1"/>
            </p:cNvSpPr>
            <p:nvPr/>
          </p:nvSpPr>
          <p:spPr bwMode="auto">
            <a:xfrm flipV="1">
              <a:off x="4219" y="2697"/>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4" name="Line 248"/>
            <p:cNvSpPr>
              <a:spLocks noChangeShapeType="1"/>
            </p:cNvSpPr>
            <p:nvPr/>
          </p:nvSpPr>
          <p:spPr bwMode="auto">
            <a:xfrm flipV="1">
              <a:off x="3987" y="2925"/>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5" name="Line 249"/>
            <p:cNvSpPr>
              <a:spLocks noChangeShapeType="1"/>
            </p:cNvSpPr>
            <p:nvPr/>
          </p:nvSpPr>
          <p:spPr bwMode="auto">
            <a:xfrm>
              <a:off x="4227" y="3135"/>
              <a:ext cx="201" cy="6"/>
            </a:xfrm>
            <a:prstGeom prst="line">
              <a:avLst/>
            </a:prstGeom>
            <a:noFill/>
            <a:ln w="12700">
              <a:solidFill>
                <a:schemeClr val="tx1"/>
              </a:solidFill>
              <a:round/>
              <a:headEnd type="none" w="sm" len="sm"/>
              <a:tailEnd type="stealth" w="med" len="med"/>
            </a:ln>
          </p:spPr>
          <p:txBody>
            <a:bodyPr wrap="none" anchor="ctr"/>
            <a:lstStyle/>
            <a:p>
              <a:endParaRPr lang="en-US"/>
            </a:p>
          </p:txBody>
        </p:sp>
      </p:grpSp>
      <p:cxnSp>
        <p:nvCxnSpPr>
          <p:cNvPr id="9" name="Straight Connector 8">
            <a:extLst>
              <a:ext uri="{FF2B5EF4-FFF2-40B4-BE49-F238E27FC236}">
                <a16:creationId xmlns:a16="http://schemas.microsoft.com/office/drawing/2014/main" id="{4C198A8C-4289-4883-8264-53F25E17A7E0}"/>
              </a:ext>
            </a:extLst>
          </p:cNvPr>
          <p:cNvCxnSpPr>
            <a:cxnSpLocks/>
          </p:cNvCxnSpPr>
          <p:nvPr/>
        </p:nvCxnSpPr>
        <p:spPr>
          <a:xfrm>
            <a:off x="5911256" y="2672947"/>
            <a:ext cx="1035050" cy="10541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a:extLst>
              <a:ext uri="{FF2B5EF4-FFF2-40B4-BE49-F238E27FC236}">
                <a16:creationId xmlns:a16="http://schemas.microsoft.com/office/drawing/2014/main" id="{483C9E89-FA4B-4D09-BE93-2746A491AEA9}"/>
              </a:ext>
            </a:extLst>
          </p:cNvPr>
          <p:cNvCxnSpPr>
            <a:cxnSpLocks/>
            <a:stCxn id="23641" idx="1"/>
          </p:cNvCxnSpPr>
          <p:nvPr/>
        </p:nvCxnSpPr>
        <p:spPr>
          <a:xfrm flipV="1">
            <a:off x="6273991" y="2678495"/>
            <a:ext cx="11112" cy="3825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a:extLst>
              <a:ext uri="{FF2B5EF4-FFF2-40B4-BE49-F238E27FC236}">
                <a16:creationId xmlns:a16="http://schemas.microsoft.com/office/drawing/2014/main" id="{B7316001-6973-42AF-92EA-980F15E73C86}"/>
              </a:ext>
            </a:extLst>
          </p:cNvPr>
          <p:cNvCxnSpPr>
            <a:cxnSpLocks/>
            <a:stCxn id="23642" idx="1"/>
          </p:cNvCxnSpPr>
          <p:nvPr/>
        </p:nvCxnSpPr>
        <p:spPr>
          <a:xfrm flipV="1">
            <a:off x="5570729" y="2681670"/>
            <a:ext cx="328612" cy="95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67" name="Text Box 5">
            <a:extLst>
              <a:ext uri="{FF2B5EF4-FFF2-40B4-BE49-F238E27FC236}">
                <a16:creationId xmlns:a16="http://schemas.microsoft.com/office/drawing/2014/main" id="{6CD3AAAB-E8D3-4937-95EA-4BBDC80FF086}"/>
              </a:ext>
            </a:extLst>
          </p:cNvPr>
          <p:cNvSpPr txBox="1">
            <a:spLocks noChangeArrowheads="1"/>
          </p:cNvSpPr>
          <p:nvPr/>
        </p:nvSpPr>
        <p:spPr bwMode="auto">
          <a:xfrm>
            <a:off x="1802799" y="4138993"/>
            <a:ext cx="5757857" cy="707886"/>
          </a:xfrm>
          <a:prstGeom prst="rect">
            <a:avLst/>
          </a:prstGeom>
          <a:noFill/>
          <a:ln w="9525">
            <a:noFill/>
            <a:miter lim="800000"/>
            <a:headEnd/>
            <a:tailEnd/>
          </a:ln>
        </p:spPr>
        <p:txBody>
          <a:bodyPr wrap="square">
            <a:spAutoFit/>
          </a:bodyPr>
          <a:lstStyle/>
          <a:p>
            <a:pPr>
              <a:spcBef>
                <a:spcPct val="50000"/>
              </a:spcBef>
            </a:pPr>
            <a:r>
              <a:rPr lang="en-US" sz="2000" dirty="0"/>
              <a:t>How many subbasins and reaches would be delineated if the stream threshold was set to 3 cells?</a:t>
            </a:r>
          </a:p>
        </p:txBody>
      </p:sp>
      <p:cxnSp>
        <p:nvCxnSpPr>
          <p:cNvPr id="13" name="Straight Connector 12">
            <a:extLst>
              <a:ext uri="{FF2B5EF4-FFF2-40B4-BE49-F238E27FC236}">
                <a16:creationId xmlns:a16="http://schemas.microsoft.com/office/drawing/2014/main" id="{C224C03D-0FC0-4526-AAB7-F69C96585ED4}"/>
              </a:ext>
            </a:extLst>
          </p:cNvPr>
          <p:cNvCxnSpPr>
            <a:cxnSpLocks/>
          </p:cNvCxnSpPr>
          <p:nvPr/>
        </p:nvCxnSpPr>
        <p:spPr>
          <a:xfrm flipH="1" flipV="1">
            <a:off x="5407430" y="3212687"/>
            <a:ext cx="2961" cy="33734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a:extLst>
              <a:ext uri="{FF2B5EF4-FFF2-40B4-BE49-F238E27FC236}">
                <a16:creationId xmlns:a16="http://schemas.microsoft.com/office/drawing/2014/main" id="{ED3D63CC-EAA2-40BA-A88B-C3A881A5DC27}"/>
              </a:ext>
            </a:extLst>
          </p:cNvPr>
          <p:cNvCxnSpPr>
            <a:cxnSpLocks/>
            <a:stCxn id="23619" idx="2"/>
            <a:endCxn id="23640" idx="1"/>
          </p:cNvCxnSpPr>
          <p:nvPr/>
        </p:nvCxnSpPr>
        <p:spPr>
          <a:xfrm flipH="1" flipV="1">
            <a:off x="6269229" y="3051557"/>
            <a:ext cx="7144" cy="14763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a:extLst>
              <a:ext uri="{FF2B5EF4-FFF2-40B4-BE49-F238E27FC236}">
                <a16:creationId xmlns:a16="http://schemas.microsoft.com/office/drawing/2014/main" id="{43597E44-4BAA-41A7-86C2-84DAD76F4E74}"/>
              </a:ext>
            </a:extLst>
          </p:cNvPr>
          <p:cNvCxnSpPr>
            <a:cxnSpLocks/>
          </p:cNvCxnSpPr>
          <p:nvPr/>
        </p:nvCxnSpPr>
        <p:spPr>
          <a:xfrm flipV="1">
            <a:off x="5402462" y="3203376"/>
            <a:ext cx="893764" cy="1587"/>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a:extLst>
              <a:ext uri="{FF2B5EF4-FFF2-40B4-BE49-F238E27FC236}">
                <a16:creationId xmlns:a16="http://schemas.microsoft.com/office/drawing/2014/main" id="{BF6175AB-8FDD-4ED6-AB5C-E34633743164}"/>
              </a:ext>
            </a:extLst>
          </p:cNvPr>
          <p:cNvCxnSpPr>
            <a:cxnSpLocks/>
          </p:cNvCxnSpPr>
          <p:nvPr/>
        </p:nvCxnSpPr>
        <p:spPr>
          <a:xfrm flipV="1">
            <a:off x="5062728" y="1819656"/>
            <a:ext cx="0" cy="1748631"/>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090A7623-B345-451C-801F-63E827AB90C6}"/>
              </a:ext>
            </a:extLst>
          </p:cNvPr>
          <p:cNvCxnSpPr>
            <a:cxnSpLocks/>
          </p:cNvCxnSpPr>
          <p:nvPr/>
        </p:nvCxnSpPr>
        <p:spPr>
          <a:xfrm flipV="1">
            <a:off x="5407430" y="1819656"/>
            <a:ext cx="0" cy="3436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76ED90DF-B7C7-4E1E-8156-A0DA35A1ADDC}"/>
              </a:ext>
            </a:extLst>
          </p:cNvPr>
          <p:cNvCxnSpPr>
            <a:cxnSpLocks/>
          </p:cNvCxnSpPr>
          <p:nvPr/>
        </p:nvCxnSpPr>
        <p:spPr>
          <a:xfrm flipH="1">
            <a:off x="5062729" y="1819656"/>
            <a:ext cx="344701"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a:extLst>
              <a:ext uri="{FF2B5EF4-FFF2-40B4-BE49-F238E27FC236}">
                <a16:creationId xmlns:a16="http://schemas.microsoft.com/office/drawing/2014/main" id="{CFE2CB52-E354-4EA3-84A4-A3A60B1E6893}"/>
              </a:ext>
            </a:extLst>
          </p:cNvPr>
          <p:cNvCxnSpPr>
            <a:cxnSpLocks/>
          </p:cNvCxnSpPr>
          <p:nvPr/>
        </p:nvCxnSpPr>
        <p:spPr>
          <a:xfrm flipV="1">
            <a:off x="5758053" y="2150650"/>
            <a:ext cx="0" cy="3436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a:extLst>
              <a:ext uri="{FF2B5EF4-FFF2-40B4-BE49-F238E27FC236}">
                <a16:creationId xmlns:a16="http://schemas.microsoft.com/office/drawing/2014/main" id="{DFBDDF13-5197-4FEC-AE66-CBDF755B557D}"/>
              </a:ext>
            </a:extLst>
          </p:cNvPr>
          <p:cNvCxnSpPr>
            <a:cxnSpLocks/>
          </p:cNvCxnSpPr>
          <p:nvPr/>
        </p:nvCxnSpPr>
        <p:spPr>
          <a:xfrm flipH="1">
            <a:off x="5396103" y="2164938"/>
            <a:ext cx="366713" cy="793"/>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a:extLst>
              <a:ext uri="{FF2B5EF4-FFF2-40B4-BE49-F238E27FC236}">
                <a16:creationId xmlns:a16="http://schemas.microsoft.com/office/drawing/2014/main" id="{D23F2EF2-B1AD-4902-86FA-08F218E10096}"/>
              </a:ext>
            </a:extLst>
          </p:cNvPr>
          <p:cNvCxnSpPr>
            <a:cxnSpLocks/>
          </p:cNvCxnSpPr>
          <p:nvPr/>
        </p:nvCxnSpPr>
        <p:spPr>
          <a:xfrm flipH="1" flipV="1">
            <a:off x="6099106" y="2507837"/>
            <a:ext cx="9785" cy="332582"/>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a:extLst>
              <a:ext uri="{FF2B5EF4-FFF2-40B4-BE49-F238E27FC236}">
                <a16:creationId xmlns:a16="http://schemas.microsoft.com/office/drawing/2014/main" id="{4EE43149-A88E-4BDF-A2EC-086C925F6F28}"/>
              </a:ext>
            </a:extLst>
          </p:cNvPr>
          <p:cNvCxnSpPr>
            <a:cxnSpLocks/>
          </p:cNvCxnSpPr>
          <p:nvPr/>
        </p:nvCxnSpPr>
        <p:spPr>
          <a:xfrm flipH="1">
            <a:off x="5761229" y="2507838"/>
            <a:ext cx="334169" cy="5558"/>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1FECC382-071B-4A45-BB02-B8BE66CA6BED}"/>
              </a:ext>
            </a:extLst>
          </p:cNvPr>
          <p:cNvCxnSpPr>
            <a:cxnSpLocks/>
          </p:cNvCxnSpPr>
          <p:nvPr/>
        </p:nvCxnSpPr>
        <p:spPr>
          <a:xfrm flipH="1" flipV="1">
            <a:off x="6127138" y="2853119"/>
            <a:ext cx="156379" cy="155593"/>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081471D4-EAE3-4C81-8038-27053F7EE5F0}"/>
              </a:ext>
            </a:extLst>
          </p:cNvPr>
          <p:cNvCxnSpPr>
            <a:cxnSpLocks/>
            <a:endCxn id="23619" idx="3"/>
          </p:cNvCxnSpPr>
          <p:nvPr/>
        </p:nvCxnSpPr>
        <p:spPr>
          <a:xfrm flipV="1">
            <a:off x="6285103" y="3031713"/>
            <a:ext cx="158751" cy="7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21ABA5A8-C68A-4A41-9EC9-103B59CC573B}"/>
              </a:ext>
            </a:extLst>
          </p:cNvPr>
          <p:cNvCxnSpPr>
            <a:cxnSpLocks/>
          </p:cNvCxnSpPr>
          <p:nvPr/>
        </p:nvCxnSpPr>
        <p:spPr>
          <a:xfrm flipV="1">
            <a:off x="6453181" y="2842076"/>
            <a:ext cx="2081" cy="20075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B0DEAF18-E228-4F10-94B0-56BB90F38FF3}"/>
              </a:ext>
            </a:extLst>
          </p:cNvPr>
          <p:cNvCxnSpPr>
            <a:cxnSpLocks/>
          </p:cNvCxnSpPr>
          <p:nvPr/>
        </p:nvCxnSpPr>
        <p:spPr>
          <a:xfrm>
            <a:off x="6445739" y="2851532"/>
            <a:ext cx="345777"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708F19F5-17F0-4D17-8CDA-EDF53E0E3371}"/>
              </a:ext>
            </a:extLst>
          </p:cNvPr>
          <p:cNvCxnSpPr>
            <a:cxnSpLocks/>
          </p:cNvCxnSpPr>
          <p:nvPr/>
        </p:nvCxnSpPr>
        <p:spPr>
          <a:xfrm>
            <a:off x="5416534" y="1819656"/>
            <a:ext cx="1374982"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8B0099C9-371C-4C4D-824A-C1F5AAC63E54}"/>
              </a:ext>
            </a:extLst>
          </p:cNvPr>
          <p:cNvCxnSpPr>
            <a:cxnSpLocks/>
          </p:cNvCxnSpPr>
          <p:nvPr/>
        </p:nvCxnSpPr>
        <p:spPr>
          <a:xfrm flipV="1">
            <a:off x="6791516" y="1819656"/>
            <a:ext cx="0" cy="104457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a:extLst>
              <a:ext uri="{FF2B5EF4-FFF2-40B4-BE49-F238E27FC236}">
                <a16:creationId xmlns:a16="http://schemas.microsoft.com/office/drawing/2014/main" id="{9978CD23-1414-45F6-8F71-E40E18AAB987}"/>
              </a:ext>
            </a:extLst>
          </p:cNvPr>
          <p:cNvCxnSpPr>
            <a:cxnSpLocks/>
          </p:cNvCxnSpPr>
          <p:nvPr/>
        </p:nvCxnSpPr>
        <p:spPr>
          <a:xfrm flipH="1">
            <a:off x="5062728" y="3549761"/>
            <a:ext cx="319881"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9154F930-76A8-43C0-A678-0DB4F3CD856D}"/>
              </a:ext>
            </a:extLst>
          </p:cNvPr>
          <p:cNvCxnSpPr>
            <a:cxnSpLocks/>
          </p:cNvCxnSpPr>
          <p:nvPr/>
        </p:nvCxnSpPr>
        <p:spPr>
          <a:xfrm flipH="1">
            <a:off x="5416534" y="3547397"/>
            <a:ext cx="1411495" cy="79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a:extLst>
              <a:ext uri="{FF2B5EF4-FFF2-40B4-BE49-F238E27FC236}">
                <a16:creationId xmlns:a16="http://schemas.microsoft.com/office/drawing/2014/main" id="{B25EE962-73F4-4E4F-82CC-2C5DCDC07A7E}"/>
              </a:ext>
            </a:extLst>
          </p:cNvPr>
          <p:cNvCxnSpPr>
            <a:cxnSpLocks/>
          </p:cNvCxnSpPr>
          <p:nvPr/>
        </p:nvCxnSpPr>
        <p:spPr>
          <a:xfrm flipV="1">
            <a:off x="6791516" y="2864231"/>
            <a:ext cx="0" cy="68316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5342328"/>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lstStyle/>
          <a:p>
            <a:pPr algn="ctr"/>
            <a:r>
              <a:rPr lang="en-US" sz="3200" dirty="0"/>
              <a:t>Define the Coordinate System</a:t>
            </a:r>
          </a:p>
        </p:txBody>
      </p:sp>
      <p:sp>
        <p:nvSpPr>
          <p:cNvPr id="26627" name="Slide Number Placeholder 3"/>
          <p:cNvSpPr>
            <a:spLocks noGrp="1"/>
          </p:cNvSpPr>
          <p:nvPr>
            <p:ph type="sldNum" sz="quarter" idx="11"/>
          </p:nvPr>
        </p:nvSpPr>
        <p:spPr>
          <a:prstGeom prst="rect">
            <a:avLst/>
          </a:prstGeom>
        </p:spPr>
        <p:txBody>
          <a:bodyPr/>
          <a:lstStyle/>
          <a:p>
            <a:fld id="{C48F914A-72D0-4C93-BB8D-81FBE4B25741}" type="slidenum">
              <a:rPr lang="en-US" smtClean="0"/>
              <a:pPr/>
              <a:t>34</a:t>
            </a:fld>
            <a:endParaRPr lang="en-US"/>
          </a:p>
        </p:txBody>
      </p:sp>
      <p:pic>
        <p:nvPicPr>
          <p:cNvPr id="2" name="Picture 1"/>
          <p:cNvPicPr>
            <a:picLocks noChangeAspect="1"/>
          </p:cNvPicPr>
          <p:nvPr/>
        </p:nvPicPr>
        <p:blipFill>
          <a:blip r:embed="rId3"/>
          <a:stretch>
            <a:fillRect/>
          </a:stretch>
        </p:blipFill>
        <p:spPr>
          <a:xfrm>
            <a:off x="3420660" y="1228397"/>
            <a:ext cx="4495800" cy="3176784"/>
          </a:xfrm>
          <a:prstGeom prst="rect">
            <a:avLst/>
          </a:prstGeom>
          <a:ln>
            <a:solidFill>
              <a:schemeClr val="tx1"/>
            </a:solidFill>
          </a:ln>
        </p:spPr>
      </p:pic>
      <p:sp>
        <p:nvSpPr>
          <p:cNvPr id="6" name="Text Box 5"/>
          <p:cNvSpPr txBox="1">
            <a:spLocks noChangeArrowheads="1"/>
          </p:cNvSpPr>
          <p:nvPr/>
        </p:nvSpPr>
        <p:spPr bwMode="auto">
          <a:xfrm>
            <a:off x="229250" y="1228397"/>
            <a:ext cx="3191409" cy="4708981"/>
          </a:xfrm>
          <a:prstGeom prst="rect">
            <a:avLst/>
          </a:prstGeom>
          <a:noFill/>
          <a:ln w="9525">
            <a:noFill/>
            <a:miter lim="800000"/>
            <a:headEnd/>
            <a:tailEnd/>
          </a:ln>
        </p:spPr>
        <p:txBody>
          <a:bodyPr wrap="square">
            <a:spAutoFit/>
          </a:bodyPr>
          <a:lstStyle/>
          <a:p>
            <a:pPr>
              <a:spcBef>
                <a:spcPct val="50000"/>
              </a:spcBef>
            </a:pPr>
            <a:r>
              <a:rPr lang="en-US" sz="2000" dirty="0"/>
              <a:t>There are three ways to define the coordinate system: </a:t>
            </a:r>
          </a:p>
          <a:p>
            <a:pPr marL="342900" indent="-342900">
              <a:spcBef>
                <a:spcPct val="50000"/>
              </a:spcBef>
              <a:buFont typeface="Arial" panose="020B0604020202020204" pitchFamily="34" charset="0"/>
              <a:buChar char="•"/>
            </a:pPr>
            <a:r>
              <a:rPr lang="en-US" sz="2000" dirty="0"/>
              <a:t>Choose from a predefined system; UTM or Albers projections</a:t>
            </a:r>
          </a:p>
          <a:p>
            <a:pPr marL="342900" indent="-342900">
              <a:spcBef>
                <a:spcPct val="50000"/>
              </a:spcBef>
              <a:buFont typeface="Arial" panose="020B0604020202020204" pitchFamily="34" charset="0"/>
              <a:buChar char="•"/>
            </a:pPr>
            <a:r>
              <a:rPr lang="en-US" sz="2000" dirty="0"/>
              <a:t>Choose an existing projection file with well known text</a:t>
            </a:r>
          </a:p>
          <a:p>
            <a:pPr marL="342900" indent="-342900">
              <a:spcBef>
                <a:spcPct val="50000"/>
              </a:spcBef>
              <a:buFont typeface="Arial" panose="020B0604020202020204" pitchFamily="34" charset="0"/>
              <a:buChar char="•"/>
            </a:pPr>
            <a:r>
              <a:rPr lang="en-US" sz="2000" dirty="0"/>
              <a:t>Use the terrain data’s projection</a:t>
            </a:r>
          </a:p>
          <a:p>
            <a:pPr>
              <a:spcBef>
                <a:spcPct val="50000"/>
              </a:spcBef>
            </a:pPr>
            <a:endParaRPr lang="en-US" sz="2000" dirty="0"/>
          </a:p>
        </p:txBody>
      </p:sp>
      <p:pic>
        <p:nvPicPr>
          <p:cNvPr id="205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8824" y="2236065"/>
            <a:ext cx="3695925" cy="260532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55B0BB0D-6718-4042-B1CE-5042EC8FF0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9313" y="4552490"/>
            <a:ext cx="4562475" cy="1352550"/>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7581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7C30DB0-B704-44D0-8F4F-2DC7818750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9134" y="3063603"/>
            <a:ext cx="3720689" cy="3439428"/>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26626" name="Title 12"/>
          <p:cNvSpPr>
            <a:spLocks noGrp="1"/>
          </p:cNvSpPr>
          <p:nvPr>
            <p:ph type="title"/>
          </p:nvPr>
        </p:nvSpPr>
        <p:spPr/>
        <p:txBody>
          <a:bodyPr>
            <a:noAutofit/>
          </a:bodyPr>
          <a:lstStyle/>
          <a:p>
            <a:pPr algn="ctr"/>
            <a:r>
              <a:rPr lang="en-US" sz="3200" dirty="0"/>
              <a:t>Choose a Terrain Dataset for the Basin Model</a:t>
            </a:r>
          </a:p>
        </p:txBody>
      </p:sp>
      <p:sp>
        <p:nvSpPr>
          <p:cNvPr id="26627" name="Slide Number Placeholder 3"/>
          <p:cNvSpPr>
            <a:spLocks noGrp="1"/>
          </p:cNvSpPr>
          <p:nvPr>
            <p:ph type="sldNum" sz="quarter" idx="11"/>
          </p:nvPr>
        </p:nvSpPr>
        <p:spPr>
          <a:prstGeom prst="rect">
            <a:avLst/>
          </a:prstGeom>
        </p:spPr>
        <p:txBody>
          <a:bodyPr/>
          <a:lstStyle/>
          <a:p>
            <a:fld id="{C48F914A-72D0-4C93-BB8D-81FBE4B25741}" type="slidenum">
              <a:rPr lang="en-US" smtClean="0"/>
              <a:pPr/>
              <a:t>35</a:t>
            </a:fld>
            <a:endParaRPr lang="en-US"/>
          </a:p>
        </p:txBody>
      </p:sp>
      <p:sp>
        <p:nvSpPr>
          <p:cNvPr id="6" name="Text Box 5"/>
          <p:cNvSpPr txBox="1">
            <a:spLocks noChangeArrowheads="1"/>
          </p:cNvSpPr>
          <p:nvPr/>
        </p:nvSpPr>
        <p:spPr bwMode="auto">
          <a:xfrm>
            <a:off x="198067" y="1410187"/>
            <a:ext cx="3518480"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Once the projection has been defined and the terrain data selected, the terrain is displayed in the basin model map</a:t>
            </a:r>
          </a:p>
          <a:p>
            <a:pPr marL="342900" indent="-342900">
              <a:spcBef>
                <a:spcPct val="50000"/>
              </a:spcBef>
              <a:buFont typeface="Arial" panose="020B0604020202020204" pitchFamily="34" charset="0"/>
              <a:buChar char="•"/>
            </a:pPr>
            <a:r>
              <a:rPr lang="en-US" sz="2000" dirty="0"/>
              <a:t>The draw properties for the terrain can be modified from the Map Layers editor </a:t>
            </a:r>
          </a:p>
          <a:p>
            <a:pPr marL="342900" indent="-342900">
              <a:spcBef>
                <a:spcPct val="50000"/>
              </a:spcBef>
              <a:buFont typeface="Arial" panose="020B0604020202020204" pitchFamily="34" charset="0"/>
              <a:buChar char="•"/>
            </a:pPr>
            <a:r>
              <a:rPr lang="en-US" sz="2000" dirty="0"/>
              <a:t>GIS delineation tools can now be applied to the terrain data</a:t>
            </a:r>
          </a:p>
          <a:p>
            <a:pPr>
              <a:spcBef>
                <a:spcPct val="50000"/>
              </a:spcBef>
            </a:pPr>
            <a:endParaRPr lang="en-US" sz="2000" dirty="0"/>
          </a:p>
        </p:txBody>
      </p:sp>
      <p:pic>
        <p:nvPicPr>
          <p:cNvPr id="4098" name="Picture 2">
            <a:extLst>
              <a:ext uri="{FF2B5EF4-FFF2-40B4-BE49-F238E27FC236}">
                <a16:creationId xmlns:a16="http://schemas.microsoft.com/office/drawing/2014/main" id="{C0CD31AE-5E7D-4168-B725-D3E2A4DE55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6548" y="1216676"/>
            <a:ext cx="4685862" cy="1861396"/>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3191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Autofit/>
          </a:bodyPr>
          <a:lstStyle/>
          <a:p>
            <a:pPr algn="ctr"/>
            <a:r>
              <a:rPr lang="en-US" sz="3200" dirty="0"/>
              <a:t>Terrain Reconditioning</a:t>
            </a:r>
          </a:p>
        </p:txBody>
      </p:sp>
      <p:sp>
        <p:nvSpPr>
          <p:cNvPr id="18435" name="Slide Number Placeholder 5"/>
          <p:cNvSpPr>
            <a:spLocks noGrp="1"/>
          </p:cNvSpPr>
          <p:nvPr>
            <p:ph type="sldNum" sz="quarter" idx="11"/>
          </p:nvPr>
        </p:nvSpPr>
        <p:spPr/>
        <p:txBody>
          <a:bodyPr/>
          <a:lstStyle/>
          <a:p>
            <a:fld id="{201E11B0-F895-43FA-8E5A-CE6AF4DF12DF}" type="slidenum">
              <a:rPr lang="en-US" smtClean="0"/>
              <a:pPr/>
              <a:t>36</a:t>
            </a:fld>
            <a:endParaRPr lang="en-US"/>
          </a:p>
        </p:txBody>
      </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767876" y="4837419"/>
            <a:ext cx="3423802" cy="1015663"/>
          </a:xfrm>
          <a:prstGeom prst="rect">
            <a:avLst/>
          </a:prstGeom>
          <a:noFill/>
          <a:ln w="9525">
            <a:noFill/>
            <a:miter lim="800000"/>
            <a:headEnd/>
            <a:tailEnd/>
          </a:ln>
        </p:spPr>
        <p:txBody>
          <a:bodyPr wrap="square">
            <a:spAutoFit/>
          </a:bodyPr>
          <a:lstStyle/>
          <a:p>
            <a:pPr>
              <a:spcBef>
                <a:spcPct val="50000"/>
              </a:spcBef>
            </a:pPr>
            <a:r>
              <a:rPr lang="en-US" sz="2000" dirty="0"/>
              <a:t>Original Terrain with desired subbasin boundaries (red) and a stream network (blue) </a:t>
            </a:r>
          </a:p>
        </p:txBody>
      </p:sp>
      <p:pic>
        <p:nvPicPr>
          <p:cNvPr id="5" name="Picture 4" descr="A close up of a map&#10;&#10;Description automatically generated">
            <a:extLst>
              <a:ext uri="{FF2B5EF4-FFF2-40B4-BE49-F238E27FC236}">
                <a16:creationId xmlns:a16="http://schemas.microsoft.com/office/drawing/2014/main" id="{FBF586C8-8791-48CF-B61D-4129CB7466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074" y="1772599"/>
            <a:ext cx="3337604" cy="3040193"/>
          </a:xfrm>
          <a:prstGeom prst="rect">
            <a:avLst/>
          </a:prstGeom>
          <a:ln>
            <a:solidFill>
              <a:schemeClr val="tx1"/>
            </a:solidFill>
          </a:ln>
        </p:spPr>
      </p:pic>
      <p:pic>
        <p:nvPicPr>
          <p:cNvPr id="7" name="Picture 6" descr="A close up of a map&#10;&#10;Description automatically generated">
            <a:extLst>
              <a:ext uri="{FF2B5EF4-FFF2-40B4-BE49-F238E27FC236}">
                <a16:creationId xmlns:a16="http://schemas.microsoft.com/office/drawing/2014/main" id="{06AB7D18-F844-46CF-ABAC-08FC09908F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83054" y="1772599"/>
            <a:ext cx="3457929" cy="3040193"/>
          </a:xfrm>
          <a:prstGeom prst="rect">
            <a:avLst/>
          </a:prstGeom>
          <a:ln>
            <a:solidFill>
              <a:schemeClr val="tx1"/>
            </a:solidFill>
          </a:ln>
        </p:spPr>
      </p:pic>
      <p:sp>
        <p:nvSpPr>
          <p:cNvPr id="22" name="Text Box 5">
            <a:extLst>
              <a:ext uri="{FF2B5EF4-FFF2-40B4-BE49-F238E27FC236}">
                <a16:creationId xmlns:a16="http://schemas.microsoft.com/office/drawing/2014/main" id="{BDEBC5AF-C6EE-4966-B21D-9EA0B223530A}"/>
              </a:ext>
            </a:extLst>
          </p:cNvPr>
          <p:cNvSpPr txBox="1">
            <a:spLocks noChangeArrowheads="1"/>
          </p:cNvSpPr>
          <p:nvPr/>
        </p:nvSpPr>
        <p:spPr bwMode="auto">
          <a:xfrm>
            <a:off x="4844718" y="4812792"/>
            <a:ext cx="3423802" cy="400110"/>
          </a:xfrm>
          <a:prstGeom prst="rect">
            <a:avLst/>
          </a:prstGeom>
          <a:noFill/>
          <a:ln w="9525">
            <a:noFill/>
            <a:miter lim="800000"/>
            <a:headEnd/>
            <a:tailEnd/>
          </a:ln>
        </p:spPr>
        <p:txBody>
          <a:bodyPr wrap="square">
            <a:spAutoFit/>
          </a:bodyPr>
          <a:lstStyle/>
          <a:p>
            <a:pPr>
              <a:spcBef>
                <a:spcPct val="50000"/>
              </a:spcBef>
            </a:pPr>
            <a:r>
              <a:rPr lang="en-US" sz="2000" dirty="0"/>
              <a:t>Reconditioned Terrain </a:t>
            </a:r>
          </a:p>
        </p:txBody>
      </p:sp>
    </p:spTree>
    <p:extLst>
      <p:ext uri="{BB962C8B-B14F-4D97-AF65-F5344CB8AC3E}">
        <p14:creationId xmlns:p14="http://schemas.microsoft.com/office/powerpoint/2010/main" val="2870914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algn="ctr"/>
            <a:r>
              <a:rPr lang="en-US" sz="3200" dirty="0"/>
              <a:t>Terrain Reconditioning</a:t>
            </a:r>
          </a:p>
        </p:txBody>
      </p:sp>
      <p:sp>
        <p:nvSpPr>
          <p:cNvPr id="18435" name="Slide Number Placeholder 5"/>
          <p:cNvSpPr>
            <a:spLocks noGrp="1"/>
          </p:cNvSpPr>
          <p:nvPr>
            <p:ph type="sldNum" sz="quarter" idx="11"/>
          </p:nvPr>
        </p:nvSpPr>
        <p:spPr/>
        <p:txBody>
          <a:bodyPr/>
          <a:lstStyle/>
          <a:p>
            <a:fld id="{201E11B0-F895-43FA-8E5A-CE6AF4DF12DF}" type="slidenum">
              <a:rPr lang="en-US" smtClean="0"/>
              <a:pPr/>
              <a:t>37</a:t>
            </a:fld>
            <a:endParaRPr lang="en-US"/>
          </a:p>
        </p:txBody>
      </p:sp>
      <p:grpSp>
        <p:nvGrpSpPr>
          <p:cNvPr id="2" name="Group 1">
            <a:extLst>
              <a:ext uri="{FF2B5EF4-FFF2-40B4-BE49-F238E27FC236}">
                <a16:creationId xmlns:a16="http://schemas.microsoft.com/office/drawing/2014/main" id="{849AB4CF-AD40-47F7-BF98-1D41D833146F}"/>
              </a:ext>
            </a:extLst>
          </p:cNvPr>
          <p:cNvGrpSpPr/>
          <p:nvPr/>
        </p:nvGrpSpPr>
        <p:grpSpPr>
          <a:xfrm>
            <a:off x="3173073" y="1542991"/>
            <a:ext cx="5200650" cy="4933950"/>
            <a:chOff x="2108854" y="1754031"/>
            <a:chExt cx="5200650" cy="4933950"/>
          </a:xfrm>
        </p:grpSpPr>
        <p:grpSp>
          <p:nvGrpSpPr>
            <p:cNvPr id="3" name="Group 16"/>
            <p:cNvGrpSpPr>
              <a:grpSpLocks/>
            </p:cNvGrpSpPr>
            <p:nvPr/>
          </p:nvGrpSpPr>
          <p:grpSpPr bwMode="auto">
            <a:xfrm>
              <a:off x="2108854" y="1754031"/>
              <a:ext cx="5200650" cy="4933950"/>
              <a:chOff x="1724025" y="1066800"/>
              <a:chExt cx="6116120" cy="5551020"/>
            </a:xfrm>
          </p:grpSpPr>
          <p:pic>
            <p:nvPicPr>
              <p:cNvPr id="18440" name="Picture 10"/>
              <p:cNvPicPr>
                <a:picLocks noChangeAspect="1" noChangeArrowheads="1"/>
              </p:cNvPicPr>
              <p:nvPr/>
            </p:nvPicPr>
            <p:blipFill>
              <a:blip r:embed="rId3" cstate="print"/>
              <a:srcRect t="3220" b="1135"/>
              <a:stretch>
                <a:fillRect/>
              </a:stretch>
            </p:blipFill>
            <p:spPr bwMode="auto">
              <a:xfrm>
                <a:off x="1724025" y="1100144"/>
                <a:ext cx="5819775" cy="5517676"/>
              </a:xfrm>
              <a:prstGeom prst="rect">
                <a:avLst/>
              </a:prstGeom>
              <a:noFill/>
              <a:ln w="9525">
                <a:noFill/>
                <a:miter lim="800000"/>
                <a:headEnd/>
                <a:tailEnd/>
              </a:ln>
            </p:spPr>
          </p:pic>
          <p:sp>
            <p:nvSpPr>
              <p:cNvPr id="18442" name="Text Box 12"/>
              <p:cNvSpPr txBox="1">
                <a:spLocks noChangeArrowheads="1"/>
              </p:cNvSpPr>
              <p:nvPr/>
            </p:nvSpPr>
            <p:spPr bwMode="auto">
              <a:xfrm>
                <a:off x="1828800" y="3886200"/>
                <a:ext cx="1447800" cy="519404"/>
              </a:xfrm>
              <a:prstGeom prst="rect">
                <a:avLst/>
              </a:prstGeom>
              <a:noFill/>
              <a:ln w="9525">
                <a:noFill/>
                <a:miter lim="800000"/>
                <a:headEnd/>
                <a:tailEnd/>
              </a:ln>
            </p:spPr>
            <p:txBody>
              <a:bodyPr>
                <a:spAutoFit/>
              </a:bodyPr>
              <a:lstStyle/>
              <a:p>
                <a:r>
                  <a:rPr lang="en-US" sz="1200" b="1" dirty="0">
                    <a:solidFill>
                      <a:srgbClr val="000000"/>
                    </a:solidFill>
                  </a:rPr>
                  <a:t>Auto = 17.9</a:t>
                </a:r>
              </a:p>
              <a:p>
                <a:r>
                  <a:rPr lang="en-US" sz="1200" b="1" dirty="0">
                    <a:solidFill>
                      <a:srgbClr val="FF0000"/>
                    </a:solidFill>
                  </a:rPr>
                  <a:t>NRCS = 17.8</a:t>
                </a:r>
              </a:p>
            </p:txBody>
          </p:sp>
          <p:sp>
            <p:nvSpPr>
              <p:cNvPr id="18443" name="Text Box 13"/>
              <p:cNvSpPr txBox="1">
                <a:spLocks noChangeArrowheads="1"/>
              </p:cNvSpPr>
              <p:nvPr/>
            </p:nvSpPr>
            <p:spPr bwMode="auto">
              <a:xfrm>
                <a:off x="4938910" y="1066800"/>
                <a:ext cx="1461892" cy="519352"/>
              </a:xfrm>
              <a:prstGeom prst="rect">
                <a:avLst/>
              </a:prstGeom>
              <a:noFill/>
              <a:ln w="9525">
                <a:noFill/>
                <a:miter lim="800000"/>
                <a:headEnd/>
                <a:tailEnd/>
              </a:ln>
            </p:spPr>
            <p:txBody>
              <a:bodyPr>
                <a:spAutoFit/>
              </a:bodyPr>
              <a:lstStyle/>
              <a:p>
                <a:r>
                  <a:rPr lang="en-US" sz="1200" b="1" dirty="0">
                    <a:solidFill>
                      <a:srgbClr val="000000"/>
                    </a:solidFill>
                  </a:rPr>
                  <a:t>Auto = 35.7</a:t>
                </a:r>
              </a:p>
              <a:p>
                <a:r>
                  <a:rPr lang="en-US" sz="1200" b="1" dirty="0">
                    <a:solidFill>
                      <a:srgbClr val="FF0000"/>
                    </a:solidFill>
                  </a:rPr>
                  <a:t>NRCS = 35.7</a:t>
                </a:r>
              </a:p>
            </p:txBody>
          </p:sp>
          <p:sp>
            <p:nvSpPr>
              <p:cNvPr id="18444" name="Text Box 15"/>
              <p:cNvSpPr txBox="1">
                <a:spLocks noChangeArrowheads="1"/>
              </p:cNvSpPr>
              <p:nvPr/>
            </p:nvSpPr>
            <p:spPr bwMode="auto">
              <a:xfrm>
                <a:off x="6324600" y="3657600"/>
                <a:ext cx="1515545" cy="519352"/>
              </a:xfrm>
              <a:prstGeom prst="rect">
                <a:avLst/>
              </a:prstGeom>
              <a:noFill/>
              <a:ln w="9525">
                <a:noFill/>
                <a:miter lim="800000"/>
                <a:headEnd/>
                <a:tailEnd/>
              </a:ln>
            </p:spPr>
            <p:txBody>
              <a:bodyPr>
                <a:spAutoFit/>
              </a:bodyPr>
              <a:lstStyle/>
              <a:p>
                <a:r>
                  <a:rPr lang="en-US" sz="1200" b="1" dirty="0">
                    <a:solidFill>
                      <a:srgbClr val="000000"/>
                    </a:solidFill>
                  </a:rPr>
                  <a:t>Auto = 62.9</a:t>
                </a:r>
              </a:p>
              <a:p>
                <a:r>
                  <a:rPr lang="en-US" sz="1200" b="1" dirty="0">
                    <a:solidFill>
                      <a:srgbClr val="FF0000"/>
                    </a:solidFill>
                  </a:rPr>
                  <a:t>NRCS = 61.2</a:t>
                </a:r>
              </a:p>
            </p:txBody>
          </p:sp>
          <p:sp>
            <p:nvSpPr>
              <p:cNvPr id="18445" name="Text Box 16"/>
              <p:cNvSpPr txBox="1">
                <a:spLocks noChangeArrowheads="1"/>
              </p:cNvSpPr>
              <p:nvPr/>
            </p:nvSpPr>
            <p:spPr bwMode="auto">
              <a:xfrm>
                <a:off x="4419600" y="1905000"/>
                <a:ext cx="1524000" cy="727165"/>
              </a:xfrm>
              <a:prstGeom prst="rect">
                <a:avLst/>
              </a:prstGeom>
              <a:noFill/>
              <a:ln w="9525">
                <a:noFill/>
                <a:miter lim="800000"/>
                <a:headEnd/>
                <a:tailEnd/>
              </a:ln>
            </p:spPr>
            <p:txBody>
              <a:bodyPr>
                <a:spAutoFit/>
              </a:bodyPr>
              <a:lstStyle/>
              <a:p>
                <a:r>
                  <a:rPr lang="en-US" sz="1200" b="1" dirty="0">
                    <a:solidFill>
                      <a:srgbClr val="000000"/>
                    </a:solidFill>
                  </a:rPr>
                  <a:t>Total</a:t>
                </a:r>
              </a:p>
              <a:p>
                <a:r>
                  <a:rPr lang="en-US" sz="1200" b="1" dirty="0">
                    <a:solidFill>
                      <a:srgbClr val="000000"/>
                    </a:solidFill>
                  </a:rPr>
                  <a:t>Auto = 809</a:t>
                </a:r>
              </a:p>
              <a:p>
                <a:r>
                  <a:rPr lang="en-US" sz="1200" b="1" dirty="0">
                    <a:solidFill>
                      <a:srgbClr val="FF0000"/>
                    </a:solidFill>
                  </a:rPr>
                  <a:t>NRCS = 798</a:t>
                </a:r>
              </a:p>
            </p:txBody>
          </p:sp>
          <p:sp>
            <p:nvSpPr>
              <p:cNvPr id="18446" name="Line 17"/>
              <p:cNvSpPr>
                <a:spLocks noChangeShapeType="1"/>
              </p:cNvSpPr>
              <p:nvPr/>
            </p:nvSpPr>
            <p:spPr bwMode="auto">
              <a:xfrm flipV="1">
                <a:off x="2286000" y="3581400"/>
                <a:ext cx="838200" cy="304800"/>
              </a:xfrm>
              <a:prstGeom prst="line">
                <a:avLst/>
              </a:prstGeom>
              <a:noFill/>
              <a:ln w="28575">
                <a:solidFill>
                  <a:srgbClr val="000000"/>
                </a:solidFill>
                <a:round/>
                <a:headEnd/>
                <a:tailEnd type="triangle" w="med" len="med"/>
              </a:ln>
            </p:spPr>
            <p:txBody>
              <a:bodyPr/>
              <a:lstStyle/>
              <a:p>
                <a:endParaRPr lang="en-US"/>
              </a:p>
            </p:txBody>
          </p:sp>
          <p:sp>
            <p:nvSpPr>
              <p:cNvPr id="18447" name="Line 19"/>
              <p:cNvSpPr>
                <a:spLocks noChangeShapeType="1"/>
              </p:cNvSpPr>
              <p:nvPr/>
            </p:nvSpPr>
            <p:spPr bwMode="auto">
              <a:xfrm>
                <a:off x="5486400" y="1524000"/>
                <a:ext cx="609600" cy="533400"/>
              </a:xfrm>
              <a:prstGeom prst="line">
                <a:avLst/>
              </a:prstGeom>
              <a:noFill/>
              <a:ln w="28575">
                <a:solidFill>
                  <a:srgbClr val="000000"/>
                </a:solidFill>
                <a:round/>
                <a:headEnd/>
                <a:tailEnd type="triangle" w="med" len="med"/>
              </a:ln>
            </p:spPr>
            <p:txBody>
              <a:bodyPr/>
              <a:lstStyle/>
              <a:p>
                <a:endParaRPr lang="en-US"/>
              </a:p>
            </p:txBody>
          </p:sp>
          <p:sp>
            <p:nvSpPr>
              <p:cNvPr id="18448" name="Line 20"/>
              <p:cNvSpPr>
                <a:spLocks noChangeShapeType="1"/>
              </p:cNvSpPr>
              <p:nvPr/>
            </p:nvSpPr>
            <p:spPr bwMode="auto">
              <a:xfrm flipH="1">
                <a:off x="5867400" y="3886200"/>
                <a:ext cx="533400" cy="152400"/>
              </a:xfrm>
              <a:prstGeom prst="line">
                <a:avLst/>
              </a:prstGeom>
              <a:noFill/>
              <a:ln w="28575">
                <a:solidFill>
                  <a:srgbClr val="000000"/>
                </a:solidFill>
                <a:round/>
                <a:headEnd/>
                <a:tailEnd type="triangle" w="med" len="med"/>
              </a:ln>
            </p:spPr>
            <p:txBody>
              <a:bodyPr/>
              <a:lstStyle/>
              <a:p>
                <a:endParaRPr lang="en-US"/>
              </a:p>
            </p:txBody>
          </p:sp>
          <p:sp>
            <p:nvSpPr>
              <p:cNvPr id="18449" name="Line 21"/>
              <p:cNvSpPr>
                <a:spLocks noChangeShapeType="1"/>
              </p:cNvSpPr>
              <p:nvPr/>
            </p:nvSpPr>
            <p:spPr bwMode="auto">
              <a:xfrm flipH="1">
                <a:off x="5943600" y="5410200"/>
                <a:ext cx="381000" cy="381000"/>
              </a:xfrm>
              <a:prstGeom prst="line">
                <a:avLst/>
              </a:prstGeom>
              <a:noFill/>
              <a:ln w="28575">
                <a:solidFill>
                  <a:srgbClr val="000000"/>
                </a:solidFill>
                <a:round/>
                <a:headEnd/>
                <a:tailEnd type="triangle" w="med" len="med"/>
              </a:ln>
            </p:spPr>
            <p:txBody>
              <a:bodyPr/>
              <a:lstStyle/>
              <a:p>
                <a:endParaRPr lang="en-US"/>
              </a:p>
            </p:txBody>
          </p:sp>
        </p:grpSp>
        <p:sp>
          <p:nvSpPr>
            <p:cNvPr id="18439" name="Text Box 14"/>
            <p:cNvSpPr txBox="1">
              <a:spLocks noChangeArrowheads="1"/>
            </p:cNvSpPr>
            <p:nvPr/>
          </p:nvSpPr>
          <p:spPr bwMode="auto">
            <a:xfrm>
              <a:off x="5791200" y="5225160"/>
              <a:ext cx="1384978" cy="461665"/>
            </a:xfrm>
            <a:prstGeom prst="rect">
              <a:avLst/>
            </a:prstGeom>
            <a:noFill/>
            <a:ln w="9525">
              <a:noFill/>
              <a:miter lim="800000"/>
              <a:headEnd/>
              <a:tailEnd/>
            </a:ln>
          </p:spPr>
          <p:txBody>
            <a:bodyPr>
              <a:spAutoFit/>
            </a:bodyPr>
            <a:lstStyle/>
            <a:p>
              <a:r>
                <a:rPr lang="en-US" sz="1200" b="1" dirty="0">
                  <a:solidFill>
                    <a:srgbClr val="000000"/>
                  </a:solidFill>
                </a:rPr>
                <a:t>Auto = 69.6</a:t>
              </a:r>
            </a:p>
            <a:p>
              <a:r>
                <a:rPr lang="en-US" sz="1200" b="1" dirty="0">
                  <a:solidFill>
                    <a:srgbClr val="FF0000"/>
                  </a:solidFill>
                </a:rPr>
                <a:t>NRCS = 78.8</a:t>
              </a:r>
            </a:p>
          </p:txBody>
        </p:sp>
      </p:gr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233484" y="1243108"/>
            <a:ext cx="3329745" cy="363176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Automated delineation tools can result in subbasin boundaries and reach lines that do not match published information </a:t>
            </a:r>
          </a:p>
          <a:p>
            <a:pPr marL="342900" indent="-342900">
              <a:spcBef>
                <a:spcPct val="50000"/>
              </a:spcBef>
              <a:buFont typeface="Arial" panose="020B0604020202020204" pitchFamily="34" charset="0"/>
              <a:buChar char="•"/>
            </a:pPr>
            <a:r>
              <a:rPr lang="en-US" sz="2000" dirty="0"/>
              <a:t>The terrain reconditioning tool in HEC-HMS can be used to modify the terrain so subbasin and reach delineation better matches published information</a:t>
            </a:r>
          </a:p>
        </p:txBody>
      </p:sp>
    </p:spTree>
    <p:extLst>
      <p:ext uri="{BB962C8B-B14F-4D97-AF65-F5344CB8AC3E}">
        <p14:creationId xmlns:p14="http://schemas.microsoft.com/office/powerpoint/2010/main" val="34103567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Autofit/>
          </a:bodyPr>
          <a:lstStyle/>
          <a:p>
            <a:pPr algn="ctr"/>
            <a:r>
              <a:rPr lang="en-US" sz="3200" dirty="0"/>
              <a:t>Burning Streams with a Smooth and Sharp Drop</a:t>
            </a:r>
          </a:p>
        </p:txBody>
      </p:sp>
      <p:sp>
        <p:nvSpPr>
          <p:cNvPr id="19459" name="Slide Number Placeholder 5"/>
          <p:cNvSpPr>
            <a:spLocks noGrp="1"/>
          </p:cNvSpPr>
          <p:nvPr>
            <p:ph type="sldNum" sz="quarter" idx="11"/>
          </p:nvPr>
        </p:nvSpPr>
        <p:spPr>
          <a:prstGeom prst="rect">
            <a:avLst/>
          </a:prstGeom>
        </p:spPr>
        <p:txBody>
          <a:bodyPr/>
          <a:lstStyle/>
          <a:p>
            <a:fld id="{10376EC9-4C9F-4F00-ABC5-3F2ADCD2C81E}" type="slidenum">
              <a:rPr lang="en-US" smtClean="0"/>
              <a:pPr/>
              <a:t>38</a:t>
            </a:fld>
            <a:endParaRPr lang="en-US"/>
          </a:p>
        </p:txBody>
      </p:sp>
      <p:sp>
        <p:nvSpPr>
          <p:cNvPr id="27" name="Freeform: Shape 26">
            <a:extLst>
              <a:ext uri="{FF2B5EF4-FFF2-40B4-BE49-F238E27FC236}">
                <a16:creationId xmlns:a16="http://schemas.microsoft.com/office/drawing/2014/main" id="{27C81AF1-67C6-43E0-B1A9-D08CA129E487}"/>
              </a:ext>
            </a:extLst>
          </p:cNvPr>
          <p:cNvSpPr/>
          <p:nvPr/>
        </p:nvSpPr>
        <p:spPr>
          <a:xfrm>
            <a:off x="5005316" y="2217958"/>
            <a:ext cx="2920620" cy="1535188"/>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83391 w 2920620"/>
              <a:gd name="connsiteY7" fmla="*/ 965732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97679 w 2920620"/>
              <a:gd name="connsiteY7" fmla="*/ 1165757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5481"/>
              <a:gd name="connsiteX1" fmla="*/ 300250 w 2920620"/>
              <a:gd name="connsiteY1" fmla="*/ 276520 h 1285481"/>
              <a:gd name="connsiteX2" fmla="*/ 545910 w 2920620"/>
              <a:gd name="connsiteY2" fmla="*/ 692777 h 1285481"/>
              <a:gd name="connsiteX3" fmla="*/ 880280 w 2920620"/>
              <a:gd name="connsiteY3" fmla="*/ 1156800 h 1285481"/>
              <a:gd name="connsiteX4" fmla="*/ 1044053 w 2920620"/>
              <a:gd name="connsiteY4" fmla="*/ 1279630 h 1285481"/>
              <a:gd name="connsiteX5" fmla="*/ 1341461 w 2920620"/>
              <a:gd name="connsiteY5" fmla="*/ 1261718 h 1285481"/>
              <a:gd name="connsiteX6" fmla="*/ 1582998 w 2920620"/>
              <a:gd name="connsiteY6" fmla="*/ 1225750 h 1285481"/>
              <a:gd name="connsiteX7" fmla="*/ 1897679 w 2920620"/>
              <a:gd name="connsiteY7" fmla="*/ 1165757 h 1285481"/>
              <a:gd name="connsiteX8" fmla="*/ 2094931 w 2920620"/>
              <a:gd name="connsiteY8" fmla="*/ 917965 h 1285481"/>
              <a:gd name="connsiteX9" fmla="*/ 2197289 w 2920620"/>
              <a:gd name="connsiteY9" fmla="*/ 733720 h 1285481"/>
              <a:gd name="connsiteX10" fmla="*/ 2490716 w 2920620"/>
              <a:gd name="connsiteY10" fmla="*/ 317463 h 1285481"/>
              <a:gd name="connsiteX11" fmla="*/ 2750023 w 2920620"/>
              <a:gd name="connsiteY11" fmla="*/ 37684 h 1285481"/>
              <a:gd name="connsiteX12" fmla="*/ 2920620 w 2920620"/>
              <a:gd name="connsiteY12" fmla="*/ 10388 h 1285481"/>
              <a:gd name="connsiteX0" fmla="*/ 0 w 2920620"/>
              <a:gd name="connsiteY0" fmla="*/ 187809 h 1294398"/>
              <a:gd name="connsiteX1" fmla="*/ 300250 w 2920620"/>
              <a:gd name="connsiteY1" fmla="*/ 276520 h 1294398"/>
              <a:gd name="connsiteX2" fmla="*/ 545910 w 2920620"/>
              <a:gd name="connsiteY2" fmla="*/ 692777 h 1294398"/>
              <a:gd name="connsiteX3" fmla="*/ 880280 w 2920620"/>
              <a:gd name="connsiteY3" fmla="*/ 1156800 h 1294398"/>
              <a:gd name="connsiteX4" fmla="*/ 1044053 w 2920620"/>
              <a:gd name="connsiteY4" fmla="*/ 1279630 h 1294398"/>
              <a:gd name="connsiteX5" fmla="*/ 1147763 w 2920620"/>
              <a:gd name="connsiteY5" fmla="*/ 1290223 h 1294398"/>
              <a:gd name="connsiteX6" fmla="*/ 1341461 w 2920620"/>
              <a:gd name="connsiteY6" fmla="*/ 1261718 h 1294398"/>
              <a:gd name="connsiteX7" fmla="*/ 1582998 w 2920620"/>
              <a:gd name="connsiteY7" fmla="*/ 1225750 h 1294398"/>
              <a:gd name="connsiteX8" fmla="*/ 1897679 w 2920620"/>
              <a:gd name="connsiteY8" fmla="*/ 1165757 h 1294398"/>
              <a:gd name="connsiteX9" fmla="*/ 2094931 w 2920620"/>
              <a:gd name="connsiteY9" fmla="*/ 917965 h 1294398"/>
              <a:gd name="connsiteX10" fmla="*/ 2197289 w 2920620"/>
              <a:gd name="connsiteY10" fmla="*/ 733720 h 1294398"/>
              <a:gd name="connsiteX11" fmla="*/ 2490716 w 2920620"/>
              <a:gd name="connsiteY11" fmla="*/ 317463 h 1294398"/>
              <a:gd name="connsiteX12" fmla="*/ 2750023 w 2920620"/>
              <a:gd name="connsiteY12" fmla="*/ 37684 h 1294398"/>
              <a:gd name="connsiteX13" fmla="*/ 2920620 w 2920620"/>
              <a:gd name="connsiteY13" fmla="*/ 10388 h 1294398"/>
              <a:gd name="connsiteX0" fmla="*/ 0 w 2920620"/>
              <a:gd name="connsiteY0" fmla="*/ 187809 h 1311510"/>
              <a:gd name="connsiteX1" fmla="*/ 300250 w 2920620"/>
              <a:gd name="connsiteY1" fmla="*/ 276520 h 1311510"/>
              <a:gd name="connsiteX2" fmla="*/ 545910 w 2920620"/>
              <a:gd name="connsiteY2" fmla="*/ 692777 h 1311510"/>
              <a:gd name="connsiteX3" fmla="*/ 880280 w 2920620"/>
              <a:gd name="connsiteY3" fmla="*/ 1156800 h 1311510"/>
              <a:gd name="connsiteX4" fmla="*/ 1044053 w 2920620"/>
              <a:gd name="connsiteY4" fmla="*/ 1279630 h 1311510"/>
              <a:gd name="connsiteX5" fmla="*/ 1147763 w 2920620"/>
              <a:gd name="connsiteY5" fmla="*/ 1290223 h 1311510"/>
              <a:gd name="connsiteX6" fmla="*/ 1336698 w 2920620"/>
              <a:gd name="connsiteY6" fmla="*/ 1309343 h 1311510"/>
              <a:gd name="connsiteX7" fmla="*/ 1582998 w 2920620"/>
              <a:gd name="connsiteY7" fmla="*/ 1225750 h 1311510"/>
              <a:gd name="connsiteX8" fmla="*/ 1897679 w 2920620"/>
              <a:gd name="connsiteY8" fmla="*/ 1165757 h 1311510"/>
              <a:gd name="connsiteX9" fmla="*/ 2094931 w 2920620"/>
              <a:gd name="connsiteY9" fmla="*/ 917965 h 1311510"/>
              <a:gd name="connsiteX10" fmla="*/ 2197289 w 2920620"/>
              <a:gd name="connsiteY10" fmla="*/ 733720 h 1311510"/>
              <a:gd name="connsiteX11" fmla="*/ 2490716 w 2920620"/>
              <a:gd name="connsiteY11" fmla="*/ 317463 h 1311510"/>
              <a:gd name="connsiteX12" fmla="*/ 2750023 w 2920620"/>
              <a:gd name="connsiteY12" fmla="*/ 37684 h 1311510"/>
              <a:gd name="connsiteX13" fmla="*/ 2920620 w 2920620"/>
              <a:gd name="connsiteY13" fmla="*/ 10388 h 1311510"/>
              <a:gd name="connsiteX0" fmla="*/ 0 w 2920620"/>
              <a:gd name="connsiteY0" fmla="*/ 187809 h 1309486"/>
              <a:gd name="connsiteX1" fmla="*/ 300250 w 2920620"/>
              <a:gd name="connsiteY1" fmla="*/ 276520 h 1309486"/>
              <a:gd name="connsiteX2" fmla="*/ 545910 w 2920620"/>
              <a:gd name="connsiteY2" fmla="*/ 692777 h 1309486"/>
              <a:gd name="connsiteX3" fmla="*/ 880280 w 2920620"/>
              <a:gd name="connsiteY3" fmla="*/ 1156800 h 1309486"/>
              <a:gd name="connsiteX4" fmla="*/ 1044053 w 2920620"/>
              <a:gd name="connsiteY4" fmla="*/ 1279630 h 1309486"/>
              <a:gd name="connsiteX5" fmla="*/ 1147763 w 2920620"/>
              <a:gd name="connsiteY5" fmla="*/ 1290223 h 1309486"/>
              <a:gd name="connsiteX6" fmla="*/ 1336698 w 2920620"/>
              <a:gd name="connsiteY6" fmla="*/ 1309343 h 1309486"/>
              <a:gd name="connsiteX7" fmla="*/ 1582998 w 2920620"/>
              <a:gd name="connsiteY7" fmla="*/ 1225750 h 1309486"/>
              <a:gd name="connsiteX8" fmla="*/ 1897679 w 2920620"/>
              <a:gd name="connsiteY8" fmla="*/ 1165757 h 1309486"/>
              <a:gd name="connsiteX9" fmla="*/ 2094931 w 2920620"/>
              <a:gd name="connsiteY9" fmla="*/ 917965 h 1309486"/>
              <a:gd name="connsiteX10" fmla="*/ 2197289 w 2920620"/>
              <a:gd name="connsiteY10" fmla="*/ 733720 h 1309486"/>
              <a:gd name="connsiteX11" fmla="*/ 2490716 w 2920620"/>
              <a:gd name="connsiteY11" fmla="*/ 317463 h 1309486"/>
              <a:gd name="connsiteX12" fmla="*/ 2750023 w 2920620"/>
              <a:gd name="connsiteY12" fmla="*/ 37684 h 1309486"/>
              <a:gd name="connsiteX13" fmla="*/ 2920620 w 2920620"/>
              <a:gd name="connsiteY13" fmla="*/ 10388 h 1309486"/>
              <a:gd name="connsiteX0" fmla="*/ 0 w 2920620"/>
              <a:gd name="connsiteY0" fmla="*/ 187809 h 1378109"/>
              <a:gd name="connsiteX1" fmla="*/ 300250 w 2920620"/>
              <a:gd name="connsiteY1" fmla="*/ 276520 h 1378109"/>
              <a:gd name="connsiteX2" fmla="*/ 545910 w 2920620"/>
              <a:gd name="connsiteY2" fmla="*/ 692777 h 1378109"/>
              <a:gd name="connsiteX3" fmla="*/ 880280 w 2920620"/>
              <a:gd name="connsiteY3" fmla="*/ 1156800 h 1378109"/>
              <a:gd name="connsiteX4" fmla="*/ 1044053 w 2920620"/>
              <a:gd name="connsiteY4" fmla="*/ 1279630 h 1378109"/>
              <a:gd name="connsiteX5" fmla="*/ 1147763 w 2920620"/>
              <a:gd name="connsiteY5" fmla="*/ 1290223 h 1378109"/>
              <a:gd name="connsiteX6" fmla="*/ 1336698 w 2920620"/>
              <a:gd name="connsiteY6" fmla="*/ 1309343 h 1378109"/>
              <a:gd name="connsiteX7" fmla="*/ 1621098 w 2920620"/>
              <a:gd name="connsiteY7" fmla="*/ 1373387 h 1378109"/>
              <a:gd name="connsiteX8" fmla="*/ 1897679 w 2920620"/>
              <a:gd name="connsiteY8" fmla="*/ 1165757 h 1378109"/>
              <a:gd name="connsiteX9" fmla="*/ 2094931 w 2920620"/>
              <a:gd name="connsiteY9" fmla="*/ 917965 h 1378109"/>
              <a:gd name="connsiteX10" fmla="*/ 2197289 w 2920620"/>
              <a:gd name="connsiteY10" fmla="*/ 733720 h 1378109"/>
              <a:gd name="connsiteX11" fmla="*/ 2490716 w 2920620"/>
              <a:gd name="connsiteY11" fmla="*/ 317463 h 1378109"/>
              <a:gd name="connsiteX12" fmla="*/ 2750023 w 2920620"/>
              <a:gd name="connsiteY12" fmla="*/ 37684 h 1378109"/>
              <a:gd name="connsiteX13" fmla="*/ 2920620 w 2920620"/>
              <a:gd name="connsiteY13" fmla="*/ 10388 h 1378109"/>
              <a:gd name="connsiteX0" fmla="*/ 0 w 2920620"/>
              <a:gd name="connsiteY0" fmla="*/ 187809 h 1373834"/>
              <a:gd name="connsiteX1" fmla="*/ 300250 w 2920620"/>
              <a:gd name="connsiteY1" fmla="*/ 276520 h 1373834"/>
              <a:gd name="connsiteX2" fmla="*/ 545910 w 2920620"/>
              <a:gd name="connsiteY2" fmla="*/ 692777 h 1373834"/>
              <a:gd name="connsiteX3" fmla="*/ 880280 w 2920620"/>
              <a:gd name="connsiteY3" fmla="*/ 1156800 h 1373834"/>
              <a:gd name="connsiteX4" fmla="*/ 1044053 w 2920620"/>
              <a:gd name="connsiteY4" fmla="*/ 1279630 h 1373834"/>
              <a:gd name="connsiteX5" fmla="*/ 1147763 w 2920620"/>
              <a:gd name="connsiteY5" fmla="*/ 1290223 h 1373834"/>
              <a:gd name="connsiteX6" fmla="*/ 1336698 w 2920620"/>
              <a:gd name="connsiteY6" fmla="*/ 1309343 h 1373834"/>
              <a:gd name="connsiteX7" fmla="*/ 1621098 w 2920620"/>
              <a:gd name="connsiteY7" fmla="*/ 1373387 h 1373834"/>
              <a:gd name="connsiteX8" fmla="*/ 1897679 w 2920620"/>
              <a:gd name="connsiteY8" fmla="*/ 1165757 h 1373834"/>
              <a:gd name="connsiteX9" fmla="*/ 2094931 w 2920620"/>
              <a:gd name="connsiteY9" fmla="*/ 917965 h 1373834"/>
              <a:gd name="connsiteX10" fmla="*/ 2197289 w 2920620"/>
              <a:gd name="connsiteY10" fmla="*/ 733720 h 1373834"/>
              <a:gd name="connsiteX11" fmla="*/ 2490716 w 2920620"/>
              <a:gd name="connsiteY11" fmla="*/ 317463 h 1373834"/>
              <a:gd name="connsiteX12" fmla="*/ 2750023 w 2920620"/>
              <a:gd name="connsiteY12" fmla="*/ 37684 h 1373834"/>
              <a:gd name="connsiteX13" fmla="*/ 2920620 w 2920620"/>
              <a:gd name="connsiteY13" fmla="*/ 10388 h 1373834"/>
              <a:gd name="connsiteX0" fmla="*/ 0 w 2920620"/>
              <a:gd name="connsiteY0" fmla="*/ 187809 h 1376935"/>
              <a:gd name="connsiteX1" fmla="*/ 300250 w 2920620"/>
              <a:gd name="connsiteY1" fmla="*/ 276520 h 1376935"/>
              <a:gd name="connsiteX2" fmla="*/ 545910 w 2920620"/>
              <a:gd name="connsiteY2" fmla="*/ 692777 h 1376935"/>
              <a:gd name="connsiteX3" fmla="*/ 880280 w 2920620"/>
              <a:gd name="connsiteY3" fmla="*/ 1156800 h 1376935"/>
              <a:gd name="connsiteX4" fmla="*/ 1044053 w 2920620"/>
              <a:gd name="connsiteY4" fmla="*/ 1279630 h 1376935"/>
              <a:gd name="connsiteX5" fmla="*/ 1147763 w 2920620"/>
              <a:gd name="connsiteY5" fmla="*/ 1290223 h 1376935"/>
              <a:gd name="connsiteX6" fmla="*/ 1336698 w 2920620"/>
              <a:gd name="connsiteY6" fmla="*/ 1309343 h 1376935"/>
              <a:gd name="connsiteX7" fmla="*/ 1621098 w 2920620"/>
              <a:gd name="connsiteY7" fmla="*/ 1373387 h 1376935"/>
              <a:gd name="connsiteX8" fmla="*/ 1926254 w 2920620"/>
              <a:gd name="connsiteY8" fmla="*/ 1189570 h 1376935"/>
              <a:gd name="connsiteX9" fmla="*/ 2094931 w 2920620"/>
              <a:gd name="connsiteY9" fmla="*/ 917965 h 1376935"/>
              <a:gd name="connsiteX10" fmla="*/ 2197289 w 2920620"/>
              <a:gd name="connsiteY10" fmla="*/ 733720 h 1376935"/>
              <a:gd name="connsiteX11" fmla="*/ 2490716 w 2920620"/>
              <a:gd name="connsiteY11" fmla="*/ 317463 h 1376935"/>
              <a:gd name="connsiteX12" fmla="*/ 2750023 w 2920620"/>
              <a:gd name="connsiteY12" fmla="*/ 37684 h 1376935"/>
              <a:gd name="connsiteX13" fmla="*/ 2920620 w 2920620"/>
              <a:gd name="connsiteY13" fmla="*/ 10388 h 1376935"/>
              <a:gd name="connsiteX0" fmla="*/ 0 w 2920620"/>
              <a:gd name="connsiteY0" fmla="*/ 187809 h 1404729"/>
              <a:gd name="connsiteX1" fmla="*/ 300250 w 2920620"/>
              <a:gd name="connsiteY1" fmla="*/ 276520 h 1404729"/>
              <a:gd name="connsiteX2" fmla="*/ 545910 w 2920620"/>
              <a:gd name="connsiteY2" fmla="*/ 692777 h 1404729"/>
              <a:gd name="connsiteX3" fmla="*/ 880280 w 2920620"/>
              <a:gd name="connsiteY3" fmla="*/ 1156800 h 1404729"/>
              <a:gd name="connsiteX4" fmla="*/ 1044053 w 2920620"/>
              <a:gd name="connsiteY4" fmla="*/ 1279630 h 1404729"/>
              <a:gd name="connsiteX5" fmla="*/ 1147763 w 2920620"/>
              <a:gd name="connsiteY5" fmla="*/ 1290223 h 1404729"/>
              <a:gd name="connsiteX6" fmla="*/ 1336698 w 2920620"/>
              <a:gd name="connsiteY6" fmla="*/ 1309343 h 1404729"/>
              <a:gd name="connsiteX7" fmla="*/ 1773498 w 2920620"/>
              <a:gd name="connsiteY7" fmla="*/ 1401962 h 1404729"/>
              <a:gd name="connsiteX8" fmla="*/ 1926254 w 2920620"/>
              <a:gd name="connsiteY8" fmla="*/ 1189570 h 1404729"/>
              <a:gd name="connsiteX9" fmla="*/ 2094931 w 2920620"/>
              <a:gd name="connsiteY9" fmla="*/ 917965 h 1404729"/>
              <a:gd name="connsiteX10" fmla="*/ 2197289 w 2920620"/>
              <a:gd name="connsiteY10" fmla="*/ 733720 h 1404729"/>
              <a:gd name="connsiteX11" fmla="*/ 2490716 w 2920620"/>
              <a:gd name="connsiteY11" fmla="*/ 317463 h 1404729"/>
              <a:gd name="connsiteX12" fmla="*/ 2750023 w 2920620"/>
              <a:gd name="connsiteY12" fmla="*/ 37684 h 1404729"/>
              <a:gd name="connsiteX13" fmla="*/ 2920620 w 2920620"/>
              <a:gd name="connsiteY13" fmla="*/ 10388 h 1404729"/>
              <a:gd name="connsiteX0" fmla="*/ 0 w 2920620"/>
              <a:gd name="connsiteY0" fmla="*/ 187809 h 1407002"/>
              <a:gd name="connsiteX1" fmla="*/ 300250 w 2920620"/>
              <a:gd name="connsiteY1" fmla="*/ 276520 h 1407002"/>
              <a:gd name="connsiteX2" fmla="*/ 545910 w 2920620"/>
              <a:gd name="connsiteY2" fmla="*/ 692777 h 1407002"/>
              <a:gd name="connsiteX3" fmla="*/ 880280 w 2920620"/>
              <a:gd name="connsiteY3" fmla="*/ 1156800 h 1407002"/>
              <a:gd name="connsiteX4" fmla="*/ 1044053 w 2920620"/>
              <a:gd name="connsiteY4" fmla="*/ 1279630 h 1407002"/>
              <a:gd name="connsiteX5" fmla="*/ 1147763 w 2920620"/>
              <a:gd name="connsiteY5" fmla="*/ 1290223 h 1407002"/>
              <a:gd name="connsiteX6" fmla="*/ 1336698 w 2920620"/>
              <a:gd name="connsiteY6" fmla="*/ 1309343 h 1407002"/>
              <a:gd name="connsiteX7" fmla="*/ 1452563 w 2920620"/>
              <a:gd name="connsiteY7" fmla="*/ 1337847 h 1407002"/>
              <a:gd name="connsiteX8" fmla="*/ 1773498 w 2920620"/>
              <a:gd name="connsiteY8" fmla="*/ 1401962 h 1407002"/>
              <a:gd name="connsiteX9" fmla="*/ 1926254 w 2920620"/>
              <a:gd name="connsiteY9" fmla="*/ 1189570 h 1407002"/>
              <a:gd name="connsiteX10" fmla="*/ 2094931 w 2920620"/>
              <a:gd name="connsiteY10" fmla="*/ 917965 h 1407002"/>
              <a:gd name="connsiteX11" fmla="*/ 2197289 w 2920620"/>
              <a:gd name="connsiteY11" fmla="*/ 733720 h 1407002"/>
              <a:gd name="connsiteX12" fmla="*/ 2490716 w 2920620"/>
              <a:gd name="connsiteY12" fmla="*/ 317463 h 1407002"/>
              <a:gd name="connsiteX13" fmla="*/ 2750023 w 2920620"/>
              <a:gd name="connsiteY13" fmla="*/ 37684 h 1407002"/>
              <a:gd name="connsiteX14" fmla="*/ 2920620 w 2920620"/>
              <a:gd name="connsiteY14" fmla="*/ 10388 h 1407002"/>
              <a:gd name="connsiteX0" fmla="*/ 0 w 2920620"/>
              <a:gd name="connsiteY0" fmla="*/ 187809 h 1412509"/>
              <a:gd name="connsiteX1" fmla="*/ 300250 w 2920620"/>
              <a:gd name="connsiteY1" fmla="*/ 276520 h 1412509"/>
              <a:gd name="connsiteX2" fmla="*/ 545910 w 2920620"/>
              <a:gd name="connsiteY2" fmla="*/ 692777 h 1412509"/>
              <a:gd name="connsiteX3" fmla="*/ 880280 w 2920620"/>
              <a:gd name="connsiteY3" fmla="*/ 1156800 h 1412509"/>
              <a:gd name="connsiteX4" fmla="*/ 1044053 w 2920620"/>
              <a:gd name="connsiteY4" fmla="*/ 1279630 h 1412509"/>
              <a:gd name="connsiteX5" fmla="*/ 1147763 w 2920620"/>
              <a:gd name="connsiteY5" fmla="*/ 1290223 h 1412509"/>
              <a:gd name="connsiteX6" fmla="*/ 1336698 w 2920620"/>
              <a:gd name="connsiteY6" fmla="*/ 1309343 h 1412509"/>
              <a:gd name="connsiteX7" fmla="*/ 1452563 w 2920620"/>
              <a:gd name="connsiteY7" fmla="*/ 1337847 h 1412509"/>
              <a:gd name="connsiteX8" fmla="*/ 1581150 w 2920620"/>
              <a:gd name="connsiteY8" fmla="*/ 1375946 h 1412509"/>
              <a:gd name="connsiteX9" fmla="*/ 1773498 w 2920620"/>
              <a:gd name="connsiteY9" fmla="*/ 1401962 h 1412509"/>
              <a:gd name="connsiteX10" fmla="*/ 1926254 w 2920620"/>
              <a:gd name="connsiteY10" fmla="*/ 1189570 h 1412509"/>
              <a:gd name="connsiteX11" fmla="*/ 2094931 w 2920620"/>
              <a:gd name="connsiteY11" fmla="*/ 917965 h 1412509"/>
              <a:gd name="connsiteX12" fmla="*/ 2197289 w 2920620"/>
              <a:gd name="connsiteY12" fmla="*/ 733720 h 1412509"/>
              <a:gd name="connsiteX13" fmla="*/ 2490716 w 2920620"/>
              <a:gd name="connsiteY13" fmla="*/ 317463 h 1412509"/>
              <a:gd name="connsiteX14" fmla="*/ 2750023 w 2920620"/>
              <a:gd name="connsiteY14" fmla="*/ 37684 h 1412509"/>
              <a:gd name="connsiteX15" fmla="*/ 2920620 w 2920620"/>
              <a:gd name="connsiteY15" fmla="*/ 10388 h 1412509"/>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37847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452563 w 2920620"/>
              <a:gd name="connsiteY6" fmla="*/ 1380709 h 1419478"/>
              <a:gd name="connsiteX7" fmla="*/ 1624013 w 2920620"/>
              <a:gd name="connsiteY7" fmla="*/ 1399758 h 1419478"/>
              <a:gd name="connsiteX8" fmla="*/ 1773498 w 2920620"/>
              <a:gd name="connsiteY8" fmla="*/ 1401962 h 1419478"/>
              <a:gd name="connsiteX9" fmla="*/ 1926254 w 2920620"/>
              <a:gd name="connsiteY9" fmla="*/ 1189570 h 1419478"/>
              <a:gd name="connsiteX10" fmla="*/ 2094931 w 2920620"/>
              <a:gd name="connsiteY10" fmla="*/ 917965 h 1419478"/>
              <a:gd name="connsiteX11" fmla="*/ 2197289 w 2920620"/>
              <a:gd name="connsiteY11" fmla="*/ 733720 h 1419478"/>
              <a:gd name="connsiteX12" fmla="*/ 2490716 w 2920620"/>
              <a:gd name="connsiteY12" fmla="*/ 317463 h 1419478"/>
              <a:gd name="connsiteX13" fmla="*/ 2750023 w 2920620"/>
              <a:gd name="connsiteY13" fmla="*/ 37684 h 1419478"/>
              <a:gd name="connsiteX14" fmla="*/ 2920620 w 2920620"/>
              <a:gd name="connsiteY14" fmla="*/ 10388 h 1419478"/>
              <a:gd name="connsiteX0" fmla="*/ 0 w 2920620"/>
              <a:gd name="connsiteY0" fmla="*/ 187809 h 1435178"/>
              <a:gd name="connsiteX1" fmla="*/ 300250 w 2920620"/>
              <a:gd name="connsiteY1" fmla="*/ 276520 h 1435178"/>
              <a:gd name="connsiteX2" fmla="*/ 545910 w 2920620"/>
              <a:gd name="connsiteY2" fmla="*/ 692777 h 1435178"/>
              <a:gd name="connsiteX3" fmla="*/ 880280 w 2920620"/>
              <a:gd name="connsiteY3" fmla="*/ 1156800 h 1435178"/>
              <a:gd name="connsiteX4" fmla="*/ 1044053 w 2920620"/>
              <a:gd name="connsiteY4" fmla="*/ 1279630 h 1435178"/>
              <a:gd name="connsiteX5" fmla="*/ 1204913 w 2920620"/>
              <a:gd name="connsiteY5" fmla="*/ 1318798 h 1435178"/>
              <a:gd name="connsiteX6" fmla="*/ 1452563 w 2920620"/>
              <a:gd name="connsiteY6" fmla="*/ 1380709 h 1435178"/>
              <a:gd name="connsiteX7" fmla="*/ 1624013 w 2920620"/>
              <a:gd name="connsiteY7" fmla="*/ 1428333 h 1435178"/>
              <a:gd name="connsiteX8" fmla="*/ 1773498 w 2920620"/>
              <a:gd name="connsiteY8" fmla="*/ 1401962 h 1435178"/>
              <a:gd name="connsiteX9" fmla="*/ 1926254 w 2920620"/>
              <a:gd name="connsiteY9" fmla="*/ 1189570 h 1435178"/>
              <a:gd name="connsiteX10" fmla="*/ 2094931 w 2920620"/>
              <a:gd name="connsiteY10" fmla="*/ 917965 h 1435178"/>
              <a:gd name="connsiteX11" fmla="*/ 2197289 w 2920620"/>
              <a:gd name="connsiteY11" fmla="*/ 733720 h 1435178"/>
              <a:gd name="connsiteX12" fmla="*/ 2490716 w 2920620"/>
              <a:gd name="connsiteY12" fmla="*/ 317463 h 1435178"/>
              <a:gd name="connsiteX13" fmla="*/ 2750023 w 2920620"/>
              <a:gd name="connsiteY13" fmla="*/ 37684 h 1435178"/>
              <a:gd name="connsiteX14" fmla="*/ 2920620 w 2920620"/>
              <a:gd name="connsiteY14" fmla="*/ 10388 h 1435178"/>
              <a:gd name="connsiteX0" fmla="*/ 0 w 2920620"/>
              <a:gd name="connsiteY0" fmla="*/ 187809 h 1438879"/>
              <a:gd name="connsiteX1" fmla="*/ 300250 w 2920620"/>
              <a:gd name="connsiteY1" fmla="*/ 276520 h 1438879"/>
              <a:gd name="connsiteX2" fmla="*/ 545910 w 2920620"/>
              <a:gd name="connsiteY2" fmla="*/ 692777 h 1438879"/>
              <a:gd name="connsiteX3" fmla="*/ 880280 w 2920620"/>
              <a:gd name="connsiteY3" fmla="*/ 1156800 h 1438879"/>
              <a:gd name="connsiteX4" fmla="*/ 1044053 w 2920620"/>
              <a:gd name="connsiteY4" fmla="*/ 1279630 h 1438879"/>
              <a:gd name="connsiteX5" fmla="*/ 1204913 w 2920620"/>
              <a:gd name="connsiteY5" fmla="*/ 1318798 h 1438879"/>
              <a:gd name="connsiteX6" fmla="*/ 1452563 w 2920620"/>
              <a:gd name="connsiteY6" fmla="*/ 1380709 h 1438879"/>
              <a:gd name="connsiteX7" fmla="*/ 1624013 w 2920620"/>
              <a:gd name="connsiteY7" fmla="*/ 1428333 h 1438879"/>
              <a:gd name="connsiteX8" fmla="*/ 1816360 w 2920620"/>
              <a:gd name="connsiteY8" fmla="*/ 1411487 h 1438879"/>
              <a:gd name="connsiteX9" fmla="*/ 1926254 w 2920620"/>
              <a:gd name="connsiteY9" fmla="*/ 1189570 h 1438879"/>
              <a:gd name="connsiteX10" fmla="*/ 2094931 w 2920620"/>
              <a:gd name="connsiteY10" fmla="*/ 917965 h 1438879"/>
              <a:gd name="connsiteX11" fmla="*/ 2197289 w 2920620"/>
              <a:gd name="connsiteY11" fmla="*/ 733720 h 1438879"/>
              <a:gd name="connsiteX12" fmla="*/ 2490716 w 2920620"/>
              <a:gd name="connsiteY12" fmla="*/ 317463 h 1438879"/>
              <a:gd name="connsiteX13" fmla="*/ 2750023 w 2920620"/>
              <a:gd name="connsiteY13" fmla="*/ 37684 h 1438879"/>
              <a:gd name="connsiteX14" fmla="*/ 2920620 w 2920620"/>
              <a:gd name="connsiteY14" fmla="*/ 10388 h 1438879"/>
              <a:gd name="connsiteX0" fmla="*/ 0 w 2920620"/>
              <a:gd name="connsiteY0" fmla="*/ 187809 h 1441857"/>
              <a:gd name="connsiteX1" fmla="*/ 300250 w 2920620"/>
              <a:gd name="connsiteY1" fmla="*/ 276520 h 1441857"/>
              <a:gd name="connsiteX2" fmla="*/ 545910 w 2920620"/>
              <a:gd name="connsiteY2" fmla="*/ 692777 h 1441857"/>
              <a:gd name="connsiteX3" fmla="*/ 880280 w 2920620"/>
              <a:gd name="connsiteY3" fmla="*/ 1156800 h 1441857"/>
              <a:gd name="connsiteX4" fmla="*/ 1044053 w 2920620"/>
              <a:gd name="connsiteY4" fmla="*/ 1279630 h 1441857"/>
              <a:gd name="connsiteX5" fmla="*/ 1204913 w 2920620"/>
              <a:gd name="connsiteY5" fmla="*/ 1318798 h 1441857"/>
              <a:gd name="connsiteX6" fmla="*/ 1452563 w 2920620"/>
              <a:gd name="connsiteY6" fmla="*/ 1380709 h 1441857"/>
              <a:gd name="connsiteX7" fmla="*/ 1624013 w 2920620"/>
              <a:gd name="connsiteY7" fmla="*/ 1433096 h 1441857"/>
              <a:gd name="connsiteX8" fmla="*/ 1816360 w 2920620"/>
              <a:gd name="connsiteY8" fmla="*/ 1411487 h 1441857"/>
              <a:gd name="connsiteX9" fmla="*/ 1926254 w 2920620"/>
              <a:gd name="connsiteY9" fmla="*/ 1189570 h 1441857"/>
              <a:gd name="connsiteX10" fmla="*/ 2094931 w 2920620"/>
              <a:gd name="connsiteY10" fmla="*/ 917965 h 1441857"/>
              <a:gd name="connsiteX11" fmla="*/ 2197289 w 2920620"/>
              <a:gd name="connsiteY11" fmla="*/ 733720 h 1441857"/>
              <a:gd name="connsiteX12" fmla="*/ 2490716 w 2920620"/>
              <a:gd name="connsiteY12" fmla="*/ 317463 h 1441857"/>
              <a:gd name="connsiteX13" fmla="*/ 2750023 w 2920620"/>
              <a:gd name="connsiteY13" fmla="*/ 37684 h 1441857"/>
              <a:gd name="connsiteX14" fmla="*/ 2920620 w 2920620"/>
              <a:gd name="connsiteY14" fmla="*/ 10388 h 1441857"/>
              <a:gd name="connsiteX0" fmla="*/ 0 w 2920620"/>
              <a:gd name="connsiteY0" fmla="*/ 187809 h 1442367"/>
              <a:gd name="connsiteX1" fmla="*/ 300250 w 2920620"/>
              <a:gd name="connsiteY1" fmla="*/ 276520 h 1442367"/>
              <a:gd name="connsiteX2" fmla="*/ 545910 w 2920620"/>
              <a:gd name="connsiteY2" fmla="*/ 692777 h 1442367"/>
              <a:gd name="connsiteX3" fmla="*/ 880280 w 2920620"/>
              <a:gd name="connsiteY3" fmla="*/ 1156800 h 1442367"/>
              <a:gd name="connsiteX4" fmla="*/ 1044053 w 2920620"/>
              <a:gd name="connsiteY4" fmla="*/ 1279630 h 1442367"/>
              <a:gd name="connsiteX5" fmla="*/ 1204913 w 2920620"/>
              <a:gd name="connsiteY5" fmla="*/ 1318798 h 1442367"/>
              <a:gd name="connsiteX6" fmla="*/ 1452563 w 2920620"/>
              <a:gd name="connsiteY6" fmla="*/ 1380709 h 1442367"/>
              <a:gd name="connsiteX7" fmla="*/ 1624013 w 2920620"/>
              <a:gd name="connsiteY7" fmla="*/ 1433096 h 1442367"/>
              <a:gd name="connsiteX8" fmla="*/ 1816360 w 2920620"/>
              <a:gd name="connsiteY8" fmla="*/ 1411487 h 1442367"/>
              <a:gd name="connsiteX9" fmla="*/ 1973879 w 2920620"/>
              <a:gd name="connsiteY9" fmla="*/ 1180045 h 1442367"/>
              <a:gd name="connsiteX10" fmla="*/ 2094931 w 2920620"/>
              <a:gd name="connsiteY10" fmla="*/ 917965 h 1442367"/>
              <a:gd name="connsiteX11" fmla="*/ 2197289 w 2920620"/>
              <a:gd name="connsiteY11" fmla="*/ 733720 h 1442367"/>
              <a:gd name="connsiteX12" fmla="*/ 2490716 w 2920620"/>
              <a:gd name="connsiteY12" fmla="*/ 317463 h 1442367"/>
              <a:gd name="connsiteX13" fmla="*/ 2750023 w 2920620"/>
              <a:gd name="connsiteY13" fmla="*/ 37684 h 1442367"/>
              <a:gd name="connsiteX14" fmla="*/ 2920620 w 2920620"/>
              <a:gd name="connsiteY14" fmla="*/ 10388 h 1442367"/>
              <a:gd name="connsiteX0" fmla="*/ 0 w 2920620"/>
              <a:gd name="connsiteY0" fmla="*/ 187809 h 1444483"/>
              <a:gd name="connsiteX1" fmla="*/ 300250 w 2920620"/>
              <a:gd name="connsiteY1" fmla="*/ 276520 h 1444483"/>
              <a:gd name="connsiteX2" fmla="*/ 545910 w 2920620"/>
              <a:gd name="connsiteY2" fmla="*/ 692777 h 1444483"/>
              <a:gd name="connsiteX3" fmla="*/ 880280 w 2920620"/>
              <a:gd name="connsiteY3" fmla="*/ 1156800 h 1444483"/>
              <a:gd name="connsiteX4" fmla="*/ 1044053 w 2920620"/>
              <a:gd name="connsiteY4" fmla="*/ 1279630 h 1444483"/>
              <a:gd name="connsiteX5" fmla="*/ 1204913 w 2920620"/>
              <a:gd name="connsiteY5" fmla="*/ 1318798 h 1444483"/>
              <a:gd name="connsiteX6" fmla="*/ 1452563 w 2920620"/>
              <a:gd name="connsiteY6" fmla="*/ 1380709 h 1444483"/>
              <a:gd name="connsiteX7" fmla="*/ 1624013 w 2920620"/>
              <a:gd name="connsiteY7" fmla="*/ 1433096 h 1444483"/>
              <a:gd name="connsiteX8" fmla="*/ 1665027 w 2920620"/>
              <a:gd name="connsiteY8" fmla="*/ 1443055 h 1444483"/>
              <a:gd name="connsiteX9" fmla="*/ 1816360 w 2920620"/>
              <a:gd name="connsiteY9" fmla="*/ 1411487 h 1444483"/>
              <a:gd name="connsiteX10" fmla="*/ 1973879 w 2920620"/>
              <a:gd name="connsiteY10" fmla="*/ 1180045 h 1444483"/>
              <a:gd name="connsiteX11" fmla="*/ 2094931 w 2920620"/>
              <a:gd name="connsiteY11" fmla="*/ 917965 h 1444483"/>
              <a:gd name="connsiteX12" fmla="*/ 2197289 w 2920620"/>
              <a:gd name="connsiteY12" fmla="*/ 733720 h 1444483"/>
              <a:gd name="connsiteX13" fmla="*/ 2490716 w 2920620"/>
              <a:gd name="connsiteY13" fmla="*/ 317463 h 1444483"/>
              <a:gd name="connsiteX14" fmla="*/ 2750023 w 2920620"/>
              <a:gd name="connsiteY14" fmla="*/ 37684 h 1444483"/>
              <a:gd name="connsiteX15" fmla="*/ 2920620 w 2920620"/>
              <a:gd name="connsiteY15" fmla="*/ 10388 h 1444483"/>
              <a:gd name="connsiteX0" fmla="*/ 0 w 2920620"/>
              <a:gd name="connsiteY0" fmla="*/ 187809 h 1443473"/>
              <a:gd name="connsiteX1" fmla="*/ 300250 w 2920620"/>
              <a:gd name="connsiteY1" fmla="*/ 276520 h 1443473"/>
              <a:gd name="connsiteX2" fmla="*/ 545910 w 2920620"/>
              <a:gd name="connsiteY2" fmla="*/ 692777 h 1443473"/>
              <a:gd name="connsiteX3" fmla="*/ 880280 w 2920620"/>
              <a:gd name="connsiteY3" fmla="*/ 1156800 h 1443473"/>
              <a:gd name="connsiteX4" fmla="*/ 1044053 w 2920620"/>
              <a:gd name="connsiteY4" fmla="*/ 1279630 h 1443473"/>
              <a:gd name="connsiteX5" fmla="*/ 1204913 w 2920620"/>
              <a:gd name="connsiteY5" fmla="*/ 1318798 h 1443473"/>
              <a:gd name="connsiteX6" fmla="*/ 1452563 w 2920620"/>
              <a:gd name="connsiteY6" fmla="*/ 1380709 h 1443473"/>
              <a:gd name="connsiteX7" fmla="*/ 1624013 w 2920620"/>
              <a:gd name="connsiteY7" fmla="*/ 1433096 h 1443473"/>
              <a:gd name="connsiteX8" fmla="*/ 1665027 w 2920620"/>
              <a:gd name="connsiteY8" fmla="*/ 1443055 h 1443473"/>
              <a:gd name="connsiteX9" fmla="*/ 1777621 w 2920620"/>
              <a:gd name="connsiteY9" fmla="*/ 1425995 h 1443473"/>
              <a:gd name="connsiteX10" fmla="*/ 1816360 w 2920620"/>
              <a:gd name="connsiteY10" fmla="*/ 1411487 h 1443473"/>
              <a:gd name="connsiteX11" fmla="*/ 1973879 w 2920620"/>
              <a:gd name="connsiteY11" fmla="*/ 1180045 h 1443473"/>
              <a:gd name="connsiteX12" fmla="*/ 2094931 w 2920620"/>
              <a:gd name="connsiteY12" fmla="*/ 917965 h 1443473"/>
              <a:gd name="connsiteX13" fmla="*/ 2197289 w 2920620"/>
              <a:gd name="connsiteY13" fmla="*/ 733720 h 1443473"/>
              <a:gd name="connsiteX14" fmla="*/ 2490716 w 2920620"/>
              <a:gd name="connsiteY14" fmla="*/ 317463 h 1443473"/>
              <a:gd name="connsiteX15" fmla="*/ 2750023 w 2920620"/>
              <a:gd name="connsiteY15" fmla="*/ 37684 h 1443473"/>
              <a:gd name="connsiteX16" fmla="*/ 2920620 w 2920620"/>
              <a:gd name="connsiteY16" fmla="*/ 10388 h 1443473"/>
              <a:gd name="connsiteX0" fmla="*/ 0 w 2920620"/>
              <a:gd name="connsiteY0" fmla="*/ 187809 h 1521764"/>
              <a:gd name="connsiteX1" fmla="*/ 300250 w 2920620"/>
              <a:gd name="connsiteY1" fmla="*/ 276520 h 1521764"/>
              <a:gd name="connsiteX2" fmla="*/ 545910 w 2920620"/>
              <a:gd name="connsiteY2" fmla="*/ 692777 h 1521764"/>
              <a:gd name="connsiteX3" fmla="*/ 880280 w 2920620"/>
              <a:gd name="connsiteY3" fmla="*/ 1156800 h 1521764"/>
              <a:gd name="connsiteX4" fmla="*/ 1044053 w 2920620"/>
              <a:gd name="connsiteY4" fmla="*/ 1279630 h 1521764"/>
              <a:gd name="connsiteX5" fmla="*/ 1204913 w 2920620"/>
              <a:gd name="connsiteY5" fmla="*/ 1318798 h 1521764"/>
              <a:gd name="connsiteX6" fmla="*/ 1452563 w 2920620"/>
              <a:gd name="connsiteY6" fmla="*/ 1380709 h 1521764"/>
              <a:gd name="connsiteX7" fmla="*/ 1624013 w 2920620"/>
              <a:gd name="connsiteY7" fmla="*/ 1433096 h 1521764"/>
              <a:gd name="connsiteX8" fmla="*/ 1665027 w 2920620"/>
              <a:gd name="connsiteY8" fmla="*/ 1443055 h 1521764"/>
              <a:gd name="connsiteX9" fmla="*/ 1804917 w 2920620"/>
              <a:gd name="connsiteY9" fmla="*/ 1521530 h 1521764"/>
              <a:gd name="connsiteX10" fmla="*/ 1816360 w 2920620"/>
              <a:gd name="connsiteY10" fmla="*/ 1411487 h 1521764"/>
              <a:gd name="connsiteX11" fmla="*/ 1973879 w 2920620"/>
              <a:gd name="connsiteY11" fmla="*/ 1180045 h 1521764"/>
              <a:gd name="connsiteX12" fmla="*/ 2094931 w 2920620"/>
              <a:gd name="connsiteY12" fmla="*/ 917965 h 1521764"/>
              <a:gd name="connsiteX13" fmla="*/ 2197289 w 2920620"/>
              <a:gd name="connsiteY13" fmla="*/ 733720 h 1521764"/>
              <a:gd name="connsiteX14" fmla="*/ 2490716 w 2920620"/>
              <a:gd name="connsiteY14" fmla="*/ 317463 h 1521764"/>
              <a:gd name="connsiteX15" fmla="*/ 2750023 w 2920620"/>
              <a:gd name="connsiteY15" fmla="*/ 37684 h 1521764"/>
              <a:gd name="connsiteX16" fmla="*/ 2920620 w 2920620"/>
              <a:gd name="connsiteY16" fmla="*/ 10388 h 1521764"/>
              <a:gd name="connsiteX0" fmla="*/ 0 w 2920620"/>
              <a:gd name="connsiteY0" fmla="*/ 187809 h 1535188"/>
              <a:gd name="connsiteX1" fmla="*/ 300250 w 2920620"/>
              <a:gd name="connsiteY1" fmla="*/ 276520 h 1535188"/>
              <a:gd name="connsiteX2" fmla="*/ 545910 w 2920620"/>
              <a:gd name="connsiteY2" fmla="*/ 692777 h 1535188"/>
              <a:gd name="connsiteX3" fmla="*/ 880280 w 2920620"/>
              <a:gd name="connsiteY3" fmla="*/ 1156800 h 1535188"/>
              <a:gd name="connsiteX4" fmla="*/ 1044053 w 2920620"/>
              <a:gd name="connsiteY4" fmla="*/ 1279630 h 1535188"/>
              <a:gd name="connsiteX5" fmla="*/ 1204913 w 2920620"/>
              <a:gd name="connsiteY5" fmla="*/ 1318798 h 1535188"/>
              <a:gd name="connsiteX6" fmla="*/ 1452563 w 2920620"/>
              <a:gd name="connsiteY6" fmla="*/ 1380709 h 1535188"/>
              <a:gd name="connsiteX7" fmla="*/ 1624013 w 2920620"/>
              <a:gd name="connsiteY7" fmla="*/ 1433096 h 1535188"/>
              <a:gd name="connsiteX8" fmla="*/ 1651379 w 2920620"/>
              <a:gd name="connsiteY8" fmla="*/ 1535177 h 1535188"/>
              <a:gd name="connsiteX9" fmla="*/ 1804917 w 2920620"/>
              <a:gd name="connsiteY9" fmla="*/ 1521530 h 1535188"/>
              <a:gd name="connsiteX10" fmla="*/ 1816360 w 2920620"/>
              <a:gd name="connsiteY10" fmla="*/ 1411487 h 1535188"/>
              <a:gd name="connsiteX11" fmla="*/ 1973879 w 2920620"/>
              <a:gd name="connsiteY11" fmla="*/ 1180045 h 1535188"/>
              <a:gd name="connsiteX12" fmla="*/ 2094931 w 2920620"/>
              <a:gd name="connsiteY12" fmla="*/ 917965 h 1535188"/>
              <a:gd name="connsiteX13" fmla="*/ 2197289 w 2920620"/>
              <a:gd name="connsiteY13" fmla="*/ 733720 h 1535188"/>
              <a:gd name="connsiteX14" fmla="*/ 2490716 w 2920620"/>
              <a:gd name="connsiteY14" fmla="*/ 317463 h 1535188"/>
              <a:gd name="connsiteX15" fmla="*/ 2750023 w 2920620"/>
              <a:gd name="connsiteY15" fmla="*/ 37684 h 1535188"/>
              <a:gd name="connsiteX16" fmla="*/ 2920620 w 2920620"/>
              <a:gd name="connsiteY16" fmla="*/ 10388 h 1535188"/>
              <a:gd name="connsiteX0" fmla="*/ 0 w 2920620"/>
              <a:gd name="connsiteY0" fmla="*/ 187809 h 1535188"/>
              <a:gd name="connsiteX1" fmla="*/ 300250 w 2920620"/>
              <a:gd name="connsiteY1" fmla="*/ 276520 h 1535188"/>
              <a:gd name="connsiteX2" fmla="*/ 545910 w 2920620"/>
              <a:gd name="connsiteY2" fmla="*/ 692777 h 1535188"/>
              <a:gd name="connsiteX3" fmla="*/ 880280 w 2920620"/>
              <a:gd name="connsiteY3" fmla="*/ 1156800 h 1535188"/>
              <a:gd name="connsiteX4" fmla="*/ 1044053 w 2920620"/>
              <a:gd name="connsiteY4" fmla="*/ 1279630 h 1535188"/>
              <a:gd name="connsiteX5" fmla="*/ 1204913 w 2920620"/>
              <a:gd name="connsiteY5" fmla="*/ 1318798 h 1535188"/>
              <a:gd name="connsiteX6" fmla="*/ 1452563 w 2920620"/>
              <a:gd name="connsiteY6" fmla="*/ 1380709 h 1535188"/>
              <a:gd name="connsiteX7" fmla="*/ 1624013 w 2920620"/>
              <a:gd name="connsiteY7" fmla="*/ 1433096 h 1535188"/>
              <a:gd name="connsiteX8" fmla="*/ 1651379 w 2920620"/>
              <a:gd name="connsiteY8" fmla="*/ 1535177 h 1535188"/>
              <a:gd name="connsiteX9" fmla="*/ 1801505 w 2920620"/>
              <a:gd name="connsiteY9" fmla="*/ 1531766 h 1535188"/>
              <a:gd name="connsiteX10" fmla="*/ 1816360 w 2920620"/>
              <a:gd name="connsiteY10" fmla="*/ 1411487 h 1535188"/>
              <a:gd name="connsiteX11" fmla="*/ 1973879 w 2920620"/>
              <a:gd name="connsiteY11" fmla="*/ 1180045 h 1535188"/>
              <a:gd name="connsiteX12" fmla="*/ 2094931 w 2920620"/>
              <a:gd name="connsiteY12" fmla="*/ 917965 h 1535188"/>
              <a:gd name="connsiteX13" fmla="*/ 2197289 w 2920620"/>
              <a:gd name="connsiteY13" fmla="*/ 733720 h 1535188"/>
              <a:gd name="connsiteX14" fmla="*/ 2490716 w 2920620"/>
              <a:gd name="connsiteY14" fmla="*/ 317463 h 1535188"/>
              <a:gd name="connsiteX15" fmla="*/ 2750023 w 2920620"/>
              <a:gd name="connsiteY15" fmla="*/ 37684 h 1535188"/>
              <a:gd name="connsiteX16" fmla="*/ 2920620 w 2920620"/>
              <a:gd name="connsiteY16" fmla="*/ 10388 h 1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20620" h="1535188">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89948" y="1252630"/>
                  <a:pt x="1044053" y="1279630"/>
                </a:cubicBezTo>
                <a:cubicBezTo>
                  <a:pt x="1098158" y="1306630"/>
                  <a:pt x="1136828" y="1301952"/>
                  <a:pt x="1204913" y="1318798"/>
                </a:cubicBezTo>
                <a:cubicBezTo>
                  <a:pt x="1272998" y="1335644"/>
                  <a:pt x="1382713" y="1367216"/>
                  <a:pt x="1452563" y="1380709"/>
                </a:cubicBezTo>
                <a:cubicBezTo>
                  <a:pt x="1522413" y="1394202"/>
                  <a:pt x="1588602" y="1422705"/>
                  <a:pt x="1624013" y="1433096"/>
                </a:cubicBezTo>
                <a:cubicBezTo>
                  <a:pt x="1659424" y="1443487"/>
                  <a:pt x="1625778" y="1536361"/>
                  <a:pt x="1651379" y="1535177"/>
                </a:cubicBezTo>
                <a:cubicBezTo>
                  <a:pt x="1676980" y="1533994"/>
                  <a:pt x="1776283" y="1537027"/>
                  <a:pt x="1801505" y="1531766"/>
                </a:cubicBezTo>
                <a:cubicBezTo>
                  <a:pt x="1826727" y="1526505"/>
                  <a:pt x="1787631" y="1470107"/>
                  <a:pt x="1816360" y="1411487"/>
                </a:cubicBezTo>
                <a:cubicBezTo>
                  <a:pt x="1845089" y="1352867"/>
                  <a:pt x="1927451" y="1262299"/>
                  <a:pt x="1973879" y="1180045"/>
                </a:cubicBezTo>
                <a:cubicBezTo>
                  <a:pt x="2020308" y="1097791"/>
                  <a:pt x="2057696" y="992352"/>
                  <a:pt x="2094931" y="917965"/>
                </a:cubicBezTo>
                <a:cubicBezTo>
                  <a:pt x="2132166" y="843578"/>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ln w="25400" cap="flat" cmpd="sng" algn="ctr">
            <a:solidFill>
              <a:schemeClr val="accent6">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075762" y="4396718"/>
            <a:ext cx="2964355" cy="1200329"/>
          </a:xfrm>
          <a:prstGeom prst="rect">
            <a:avLst/>
          </a:prstGeom>
          <a:noFill/>
        </p:spPr>
        <p:txBody>
          <a:bodyPr wrap="square" rtlCol="0">
            <a:spAutoFit/>
          </a:bodyPr>
          <a:lstStyle/>
          <a:p>
            <a:r>
              <a:rPr lang="en-US" sz="2400" dirty="0"/>
              <a:t>Buffer = 2 cells</a:t>
            </a:r>
          </a:p>
          <a:p>
            <a:r>
              <a:rPr lang="en-US" sz="2400" dirty="0"/>
              <a:t>Smooth drop = 5 ft</a:t>
            </a:r>
          </a:p>
          <a:p>
            <a:r>
              <a:rPr lang="en-US" sz="2400" dirty="0"/>
              <a:t>Sharp drop = 1 ft</a:t>
            </a:r>
          </a:p>
        </p:txBody>
      </p:sp>
      <p:sp>
        <p:nvSpPr>
          <p:cNvPr id="46" name="Oval 45">
            <a:extLst>
              <a:ext uri="{FF2B5EF4-FFF2-40B4-BE49-F238E27FC236}">
                <a16:creationId xmlns:a16="http://schemas.microsoft.com/office/drawing/2014/main" id="{56025BFA-8E9C-4233-B5A4-344BEA6DD1E9}"/>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EDA78FF5-A6B2-4292-9331-3AEF3CA9FB15}"/>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a:extLst>
              <a:ext uri="{FF2B5EF4-FFF2-40B4-BE49-F238E27FC236}">
                <a16:creationId xmlns:a16="http://schemas.microsoft.com/office/drawing/2014/main" id="{D7C41224-2932-4AB1-89BD-5F4296CD5056}"/>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A73E0BE-775E-4ECC-A88F-7B1C4776311D}"/>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1837AD1-ED8A-4022-AA39-55D6FB3246A8}"/>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09554C3-09F7-4D2F-A6DA-F13D1C8FCB17}"/>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7648887-59D9-4270-938B-C6ED9D4FD108}"/>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1A8EB85-6000-4DD6-AECD-6ED26D8C878D}"/>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B2E1219-8360-4791-AD52-379DA821D6AF}"/>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0EBD0EB-9FF0-42E7-9227-B944785E969F}"/>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EDB61C4-66C1-49BA-9995-FBC94A68AFC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C94096-A5D0-4DE4-B1DD-C75FEDD4DAA9}"/>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20E83C7A-DC77-4FE2-A367-5EE07217545F}"/>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CD2DE42-2D51-4D5D-88F7-227190A536BB}"/>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7AC50F0-E7AC-4511-9E4A-5C6CF4A1D341}"/>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38D0A0C-B83C-4F72-8342-38A8D2E2271B}"/>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26A29B0-C6B4-43ED-B066-759A92DFFDB9}"/>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95A396E-B8BA-47FC-8921-2CC2434A4B6D}"/>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D04D299C-83CB-4858-A74B-310744D632F2}"/>
              </a:ext>
            </a:extLst>
          </p:cNvPr>
          <p:cNvSpPr/>
          <p:nvPr/>
        </p:nvSpPr>
        <p:spPr>
          <a:xfrm>
            <a:off x="6598911" y="2942148"/>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Shape 64">
            <a:extLst>
              <a:ext uri="{FF2B5EF4-FFF2-40B4-BE49-F238E27FC236}">
                <a16:creationId xmlns:a16="http://schemas.microsoft.com/office/drawing/2014/main" id="{E8760871-83EE-48A1-9F73-C1857A70FDD7}"/>
              </a:ext>
            </a:extLst>
          </p:cNvPr>
          <p:cNvSpPr/>
          <p:nvPr/>
        </p:nvSpPr>
        <p:spPr>
          <a:xfrm>
            <a:off x="4999672" y="2209139"/>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68971A6-C288-493D-A153-C1647E95338B}"/>
              </a:ext>
            </a:extLst>
          </p:cNvPr>
          <p:cNvCxnSpPr/>
          <p:nvPr/>
        </p:nvCxnSpPr>
        <p:spPr>
          <a:xfrm flipH="1">
            <a:off x="4927704" y="24222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D6558A82-C4E1-4EED-9300-D497916B8178}"/>
              </a:ext>
            </a:extLst>
          </p:cNvPr>
          <p:cNvCxnSpPr/>
          <p:nvPr/>
        </p:nvCxnSpPr>
        <p:spPr>
          <a:xfrm flipH="1">
            <a:off x="5176915" y="249585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8062EE8A-CCBF-4AFC-BBF5-950FEFE47581}"/>
              </a:ext>
            </a:extLst>
          </p:cNvPr>
          <p:cNvCxnSpPr/>
          <p:nvPr/>
        </p:nvCxnSpPr>
        <p:spPr>
          <a:xfrm flipH="1">
            <a:off x="5297806" y="2688164"/>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CBB05A50-BDF9-46C8-AD20-FF234F5D96AF}"/>
              </a:ext>
            </a:extLst>
          </p:cNvPr>
          <p:cNvCxnSpPr/>
          <p:nvPr/>
        </p:nvCxnSpPr>
        <p:spPr>
          <a:xfrm flipH="1">
            <a:off x="5399754" y="2879694"/>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7004043-4AF2-452E-BF2C-1F3007C61C30}"/>
              </a:ext>
            </a:extLst>
          </p:cNvPr>
          <p:cNvCxnSpPr/>
          <p:nvPr/>
        </p:nvCxnSpPr>
        <p:spPr>
          <a:xfrm flipH="1">
            <a:off x="5518044" y="309807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A541719-719A-45D3-8916-4E9EA903EF5C}"/>
              </a:ext>
            </a:extLst>
          </p:cNvPr>
          <p:cNvCxnSpPr/>
          <p:nvPr/>
        </p:nvCxnSpPr>
        <p:spPr>
          <a:xfrm flipH="1">
            <a:off x="5672700" y="328874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80FD42B2-7A2C-429D-AC94-433B2EE06CEC}"/>
              </a:ext>
            </a:extLst>
          </p:cNvPr>
          <p:cNvCxnSpPr>
            <a:cxnSpLocks/>
          </p:cNvCxnSpPr>
          <p:nvPr/>
        </p:nvCxnSpPr>
        <p:spPr>
          <a:xfrm flipH="1">
            <a:off x="5814900" y="345215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1A008965-EA58-4F72-AC22-D6DDA19297E4}"/>
              </a:ext>
            </a:extLst>
          </p:cNvPr>
          <p:cNvCxnSpPr>
            <a:cxnSpLocks/>
          </p:cNvCxnSpPr>
          <p:nvPr/>
        </p:nvCxnSpPr>
        <p:spPr>
          <a:xfrm>
            <a:off x="7766094" y="226614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ADA3003-D599-47D6-B640-D7E92CA6E170}"/>
              </a:ext>
            </a:extLst>
          </p:cNvPr>
          <p:cNvCxnSpPr>
            <a:cxnSpLocks/>
          </p:cNvCxnSpPr>
          <p:nvPr/>
        </p:nvCxnSpPr>
        <p:spPr>
          <a:xfrm>
            <a:off x="7123982" y="311327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5A6757D-9DD1-48C6-A62D-119DF3CC1766}"/>
              </a:ext>
            </a:extLst>
          </p:cNvPr>
          <p:cNvCxnSpPr>
            <a:cxnSpLocks/>
          </p:cNvCxnSpPr>
          <p:nvPr/>
        </p:nvCxnSpPr>
        <p:spPr>
          <a:xfrm>
            <a:off x="7245116" y="2909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73CC1B1-1587-4A42-9220-D5040FB54A7C}"/>
              </a:ext>
            </a:extLst>
          </p:cNvPr>
          <p:cNvCxnSpPr>
            <a:cxnSpLocks/>
          </p:cNvCxnSpPr>
          <p:nvPr/>
        </p:nvCxnSpPr>
        <p:spPr>
          <a:xfrm>
            <a:off x="7411847" y="269264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25F521AC-FDA7-4E02-A43D-58374C089554}"/>
              </a:ext>
            </a:extLst>
          </p:cNvPr>
          <p:cNvCxnSpPr>
            <a:cxnSpLocks/>
          </p:cNvCxnSpPr>
          <p:nvPr/>
        </p:nvCxnSpPr>
        <p:spPr>
          <a:xfrm>
            <a:off x="7579648" y="2430752"/>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DEFD0069-73BB-4340-8FE2-90281B0050C4}"/>
              </a:ext>
            </a:extLst>
          </p:cNvPr>
          <p:cNvCxnSpPr>
            <a:cxnSpLocks/>
          </p:cNvCxnSpPr>
          <p:nvPr/>
        </p:nvCxnSpPr>
        <p:spPr>
          <a:xfrm>
            <a:off x="7750163" y="3129101"/>
            <a:ext cx="0" cy="599798"/>
          </a:xfrm>
          <a:prstGeom prst="line">
            <a:avLst/>
          </a:prstGeom>
          <a:ln w="15875"/>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87A4AA87-83B7-4EE3-A075-08FD73BA8AA5}"/>
              </a:ext>
            </a:extLst>
          </p:cNvPr>
          <p:cNvCxnSpPr>
            <a:cxnSpLocks/>
          </p:cNvCxnSpPr>
          <p:nvPr/>
        </p:nvCxnSpPr>
        <p:spPr>
          <a:xfrm flipH="1">
            <a:off x="7664579" y="3132439"/>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5E73D11A-A3CF-4468-AAAD-68A78B24A174}"/>
              </a:ext>
            </a:extLst>
          </p:cNvPr>
          <p:cNvCxnSpPr>
            <a:cxnSpLocks/>
          </p:cNvCxnSpPr>
          <p:nvPr/>
        </p:nvCxnSpPr>
        <p:spPr>
          <a:xfrm flipH="1">
            <a:off x="7667689" y="3737138"/>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B8009992-5A8E-45DB-BE69-363CBA85565D}"/>
              </a:ext>
            </a:extLst>
          </p:cNvPr>
          <p:cNvCxnSpPr>
            <a:cxnSpLocks/>
          </p:cNvCxnSpPr>
          <p:nvPr/>
        </p:nvCxnSpPr>
        <p:spPr>
          <a:xfrm flipH="1">
            <a:off x="7662385" y="3615161"/>
            <a:ext cx="164947" cy="0"/>
          </a:xfrm>
          <a:prstGeom prst="line">
            <a:avLst/>
          </a:prstGeom>
          <a:ln w="15875"/>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3AE83F8A-9C7D-4E23-823E-303AB73B09E4}"/>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sp>
        <p:nvSpPr>
          <p:cNvPr id="81" name="TextBox 80">
            <a:extLst>
              <a:ext uri="{FF2B5EF4-FFF2-40B4-BE49-F238E27FC236}">
                <a16:creationId xmlns:a16="http://schemas.microsoft.com/office/drawing/2014/main" id="{1F2F727A-786C-4D87-9BD8-CE560EAE1AE1}"/>
              </a:ext>
            </a:extLst>
          </p:cNvPr>
          <p:cNvSpPr txBox="1"/>
          <p:nvPr/>
        </p:nvSpPr>
        <p:spPr>
          <a:xfrm>
            <a:off x="7767744" y="3518638"/>
            <a:ext cx="438086" cy="276999"/>
          </a:xfrm>
          <a:prstGeom prst="rect">
            <a:avLst/>
          </a:prstGeom>
          <a:noFill/>
        </p:spPr>
        <p:txBody>
          <a:bodyPr wrap="square" rtlCol="0">
            <a:spAutoFit/>
          </a:bodyPr>
          <a:lstStyle/>
          <a:p>
            <a:r>
              <a:rPr lang="en-US" sz="1200" dirty="0"/>
              <a:t>1 ft</a:t>
            </a:r>
          </a:p>
        </p:txBody>
      </p:sp>
    </p:spTree>
    <p:extLst>
      <p:ext uri="{BB962C8B-B14F-4D97-AF65-F5344CB8AC3E}">
        <p14:creationId xmlns:p14="http://schemas.microsoft.com/office/powerpoint/2010/main" val="23030645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algn="ctr"/>
            <a:r>
              <a:rPr lang="en-US" sz="3200" dirty="0"/>
              <a:t>Terrain Reconditioning</a:t>
            </a:r>
          </a:p>
        </p:txBody>
      </p:sp>
      <p:sp>
        <p:nvSpPr>
          <p:cNvPr id="19459" name="Slide Number Placeholder 5"/>
          <p:cNvSpPr>
            <a:spLocks noGrp="1"/>
          </p:cNvSpPr>
          <p:nvPr>
            <p:ph type="sldNum" sz="quarter" idx="11"/>
          </p:nvPr>
        </p:nvSpPr>
        <p:spPr>
          <a:prstGeom prst="rect">
            <a:avLst/>
          </a:prstGeom>
        </p:spPr>
        <p:txBody>
          <a:bodyPr/>
          <a:lstStyle/>
          <a:p>
            <a:fld id="{10376EC9-4C9F-4F00-ABC5-3F2ADCD2C81E}" type="slidenum">
              <a:rPr lang="en-US" smtClean="0"/>
              <a:pPr/>
              <a:t>39</a:t>
            </a:fld>
            <a:endParaRPr lang="en-US"/>
          </a:p>
        </p:txBody>
      </p:sp>
      <p:pic>
        <p:nvPicPr>
          <p:cNvPr id="1026" name="Picture 2">
            <a:extLst>
              <a:ext uri="{FF2B5EF4-FFF2-40B4-BE49-F238E27FC236}">
                <a16:creationId xmlns:a16="http://schemas.microsoft.com/office/drawing/2014/main" id="{8D87AC10-E58D-4BEE-B8D5-36C0268BAE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7243" y="1263835"/>
            <a:ext cx="6629514" cy="40870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 name="Oval 2">
            <a:extLst>
              <a:ext uri="{FF2B5EF4-FFF2-40B4-BE49-F238E27FC236}">
                <a16:creationId xmlns:a16="http://schemas.microsoft.com/office/drawing/2014/main" id="{106140D3-35CB-46B6-A2D1-9CF638810B0A}"/>
              </a:ext>
            </a:extLst>
          </p:cNvPr>
          <p:cNvSpPr/>
          <p:nvPr/>
        </p:nvSpPr>
        <p:spPr>
          <a:xfrm>
            <a:off x="1755648" y="4078224"/>
            <a:ext cx="1691640" cy="1609344"/>
          </a:xfrm>
          <a:prstGeom prst="ellipse">
            <a:avLst/>
          </a:prstGeom>
          <a:noFill/>
          <a:ln w="47625">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23286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02025"/>
            <a:ext cx="3678615" cy="4270507"/>
          </a:xfrm>
        </p:spPr>
        <p:txBody>
          <a:bodyPr/>
          <a:lstStyle/>
          <a:p>
            <a:pPr marL="609600" indent="-609600">
              <a:buFont typeface="Arial" panose="020B0604020202020204" pitchFamily="34" charset="0"/>
              <a:buChar char="•"/>
            </a:pPr>
            <a:r>
              <a:rPr lang="en-US" sz="2800" dirty="0"/>
              <a:t>Release Notes</a:t>
            </a:r>
          </a:p>
          <a:p>
            <a:pPr marL="609600" indent="-609600">
              <a:buFont typeface="Arial" panose="020B0604020202020204" pitchFamily="34" charset="0"/>
              <a:buChar char="•"/>
            </a:pPr>
            <a:r>
              <a:rPr lang="en-US" sz="2800" dirty="0"/>
              <a:t>User’s Manual</a:t>
            </a:r>
          </a:p>
          <a:p>
            <a:pPr marL="609600" indent="-609600">
              <a:buFont typeface="Arial" panose="020B0604020202020204" pitchFamily="34" charset="0"/>
              <a:buChar char="•"/>
            </a:pPr>
            <a:r>
              <a:rPr lang="en-US" sz="2800" dirty="0"/>
              <a:t>Technical Reference Manual</a:t>
            </a:r>
          </a:p>
          <a:p>
            <a:pPr marL="609600" indent="-609600">
              <a:buFont typeface="Arial" panose="020B0604020202020204" pitchFamily="34" charset="0"/>
              <a:buChar char="•"/>
            </a:pPr>
            <a:r>
              <a:rPr lang="en-US" sz="2800" dirty="0"/>
              <a:t>Applications Guide</a:t>
            </a:r>
          </a:p>
          <a:p>
            <a:pPr marL="609600" indent="-609600">
              <a:buFont typeface="Arial" panose="020B0604020202020204" pitchFamily="34" charset="0"/>
              <a:buChar char="•"/>
            </a:pPr>
            <a:r>
              <a:rPr lang="en-US" sz="2800" dirty="0"/>
              <a:t>Validation Guide</a:t>
            </a:r>
          </a:p>
          <a:p>
            <a:pPr marL="609600" indent="-609600">
              <a:buFont typeface="Arial" panose="020B0604020202020204" pitchFamily="34" charset="0"/>
              <a:buChar char="•"/>
            </a:pPr>
            <a:r>
              <a:rPr lang="en-US" sz="2800" dirty="0">
                <a:hlinkClick r:id="rId3"/>
              </a:rPr>
              <a:t>HEC-HMS Documentation</a:t>
            </a:r>
            <a:endParaRPr lang="en-US" sz="2800"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4</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Documentation</a:t>
            </a:r>
          </a:p>
        </p:txBody>
      </p:sp>
      <p:pic>
        <p:nvPicPr>
          <p:cNvPr id="7" name="Picture 6">
            <a:extLst>
              <a:ext uri="{FF2B5EF4-FFF2-40B4-BE49-F238E27FC236}">
                <a16:creationId xmlns:a16="http://schemas.microsoft.com/office/drawing/2014/main" id="{EAB6AC7B-7F78-4307-BBFC-CF7B5D1C5C9A}"/>
              </a:ext>
            </a:extLst>
          </p:cNvPr>
          <p:cNvPicPr>
            <a:picLocks noChangeAspect="1"/>
          </p:cNvPicPr>
          <p:nvPr/>
        </p:nvPicPr>
        <p:blipFill>
          <a:blip r:embed="rId4"/>
          <a:stretch>
            <a:fillRect/>
          </a:stretch>
        </p:blipFill>
        <p:spPr>
          <a:xfrm>
            <a:off x="3855821" y="1412658"/>
            <a:ext cx="5021689" cy="3383920"/>
          </a:xfrm>
          <a:prstGeom prst="rect">
            <a:avLst/>
          </a:prstGeom>
          <a:ln>
            <a:solidFill>
              <a:schemeClr val="tx1"/>
            </a:solidFill>
          </a:ln>
        </p:spPr>
      </p:pic>
    </p:spTree>
    <p:extLst>
      <p:ext uri="{BB962C8B-B14F-4D97-AF65-F5344CB8AC3E}">
        <p14:creationId xmlns:p14="http://schemas.microsoft.com/office/powerpoint/2010/main" val="40053932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pPr algn="ctr"/>
            <a:r>
              <a:rPr lang="en-US" sz="3200" dirty="0"/>
              <a:t>Preprocess Sinks</a:t>
            </a:r>
          </a:p>
        </p:txBody>
      </p:sp>
      <p:sp>
        <p:nvSpPr>
          <p:cNvPr id="26627" name="Slide Number Placeholder 3"/>
          <p:cNvSpPr>
            <a:spLocks noGrp="1"/>
          </p:cNvSpPr>
          <p:nvPr>
            <p:ph type="sldNum" sz="quarter" idx="11"/>
          </p:nvPr>
        </p:nvSpPr>
        <p:spPr>
          <a:prstGeom prst="rect">
            <a:avLst/>
          </a:prstGeom>
        </p:spPr>
        <p:txBody>
          <a:bodyPr/>
          <a:lstStyle/>
          <a:p>
            <a:fld id="{C48F914A-72D0-4C93-BB8D-81FBE4B25741}" type="slidenum">
              <a:rPr lang="en-US" smtClean="0"/>
              <a:pPr/>
              <a:t>40</a:t>
            </a:fld>
            <a:endParaRPr lang="en-US"/>
          </a:p>
        </p:txBody>
      </p:sp>
      <p:sp>
        <p:nvSpPr>
          <p:cNvPr id="6" name="Text Box 5"/>
          <p:cNvSpPr txBox="1">
            <a:spLocks noChangeArrowheads="1"/>
          </p:cNvSpPr>
          <p:nvPr/>
        </p:nvSpPr>
        <p:spPr bwMode="auto">
          <a:xfrm>
            <a:off x="146678" y="1310583"/>
            <a:ext cx="3226977" cy="4708981"/>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Preprocess Sinks </a:t>
            </a:r>
            <a:r>
              <a:rPr lang="en-US" sz="2000" dirty="0"/>
              <a:t>automatically fills in low spots that prevent water from flowing across the terrain</a:t>
            </a:r>
          </a:p>
          <a:p>
            <a:pPr marL="342900" indent="-342900">
              <a:spcBef>
                <a:spcPct val="50000"/>
              </a:spcBef>
              <a:buFont typeface="Arial" panose="020B0604020202020204" pitchFamily="34" charset="0"/>
              <a:buChar char="•"/>
            </a:pPr>
            <a:r>
              <a:rPr lang="en-US" sz="2000" dirty="0"/>
              <a:t>A Sink Fill terrain layer is created, this is the hydrologically corrected DEM</a:t>
            </a:r>
          </a:p>
          <a:p>
            <a:pPr marL="342900" indent="-342900">
              <a:spcBef>
                <a:spcPct val="50000"/>
              </a:spcBef>
              <a:buFont typeface="Arial" panose="020B0604020202020204" pitchFamily="34" charset="0"/>
              <a:buChar char="•"/>
            </a:pPr>
            <a:r>
              <a:rPr lang="en-US" sz="2000" dirty="0"/>
              <a:t>A Sink Location raster is created showing the locations of the sinks and amount of fill needed</a:t>
            </a:r>
          </a:p>
        </p:txBody>
      </p:sp>
      <p:pic>
        <p:nvPicPr>
          <p:cNvPr id="5" name="Picture 4"/>
          <p:cNvPicPr>
            <a:picLocks noChangeAspect="1"/>
          </p:cNvPicPr>
          <p:nvPr/>
        </p:nvPicPr>
        <p:blipFill>
          <a:blip r:embed="rId3"/>
          <a:stretch>
            <a:fillRect/>
          </a:stretch>
        </p:blipFill>
        <p:spPr>
          <a:xfrm>
            <a:off x="3646060" y="1733276"/>
            <a:ext cx="5193140" cy="3328762"/>
          </a:xfrm>
          <a:prstGeom prst="rect">
            <a:avLst/>
          </a:prstGeom>
          <a:ln>
            <a:solidFill>
              <a:srgbClr val="000000"/>
            </a:solidFill>
          </a:ln>
        </p:spPr>
      </p:pic>
      <p:pic>
        <p:nvPicPr>
          <p:cNvPr id="8" name="Picture 2">
            <a:extLst>
              <a:ext uri="{FF2B5EF4-FFF2-40B4-BE49-F238E27FC236}">
                <a16:creationId xmlns:a16="http://schemas.microsoft.com/office/drawing/2014/main" id="{86492A6A-4989-4464-982E-314E42EBBB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1900" y="1385887"/>
            <a:ext cx="2162175" cy="4086225"/>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0BFD5D5A-3B14-4239-BD55-F88F7F9DE152}"/>
              </a:ext>
            </a:extLst>
          </p:cNvPr>
          <p:cNvSpPr/>
          <p:nvPr/>
        </p:nvSpPr>
        <p:spPr>
          <a:xfrm>
            <a:off x="6761900" y="2062734"/>
            <a:ext cx="2001100" cy="31406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02317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494608" y="1535764"/>
            <a:ext cx="5315600" cy="3789206"/>
          </a:xfrm>
          <a:prstGeom prst="rect">
            <a:avLst/>
          </a:prstGeom>
          <a:ln>
            <a:solidFill>
              <a:schemeClr val="tx1"/>
            </a:solidFill>
          </a:ln>
        </p:spPr>
      </p:pic>
      <p:sp>
        <p:nvSpPr>
          <p:cNvPr id="26626" name="Title 12"/>
          <p:cNvSpPr>
            <a:spLocks noGrp="1"/>
          </p:cNvSpPr>
          <p:nvPr>
            <p:ph type="title"/>
          </p:nvPr>
        </p:nvSpPr>
        <p:spPr/>
        <p:txBody>
          <a:bodyPr>
            <a:normAutofit/>
          </a:bodyPr>
          <a:lstStyle/>
          <a:p>
            <a:pPr algn="ctr"/>
            <a:r>
              <a:rPr lang="en-US" sz="3200" dirty="0"/>
              <a:t>Preprocess Drainage</a:t>
            </a:r>
          </a:p>
        </p:txBody>
      </p:sp>
      <p:sp>
        <p:nvSpPr>
          <p:cNvPr id="26627" name="Slide Number Placeholder 3"/>
          <p:cNvSpPr>
            <a:spLocks noGrp="1"/>
          </p:cNvSpPr>
          <p:nvPr>
            <p:ph type="sldNum" sz="quarter" idx="11"/>
          </p:nvPr>
        </p:nvSpPr>
        <p:spPr>
          <a:prstGeom prst="rect">
            <a:avLst/>
          </a:prstGeom>
        </p:spPr>
        <p:txBody>
          <a:bodyPr/>
          <a:lstStyle/>
          <a:p>
            <a:fld id="{C48F914A-72D0-4C93-BB8D-81FBE4B25741}" type="slidenum">
              <a:rPr lang="en-US" smtClean="0"/>
              <a:pPr/>
              <a:t>41</a:t>
            </a:fld>
            <a:endParaRPr lang="en-US"/>
          </a:p>
        </p:txBody>
      </p:sp>
      <p:sp>
        <p:nvSpPr>
          <p:cNvPr id="6" name="Text Box 5"/>
          <p:cNvSpPr txBox="1">
            <a:spLocks noChangeArrowheads="1"/>
          </p:cNvSpPr>
          <p:nvPr/>
        </p:nvSpPr>
        <p:spPr bwMode="auto">
          <a:xfrm>
            <a:off x="150607" y="1355194"/>
            <a:ext cx="3307385"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Preprocess Drainage </a:t>
            </a:r>
            <a:r>
              <a:rPr lang="en-US" sz="2000" dirty="0"/>
              <a:t>runs the flow direction and flow accumulation processes</a:t>
            </a:r>
          </a:p>
          <a:p>
            <a:pPr marL="342900" indent="-342900">
              <a:spcBef>
                <a:spcPct val="50000"/>
              </a:spcBef>
              <a:buFont typeface="Arial" panose="020B0604020202020204" pitchFamily="34" charset="0"/>
              <a:buChar char="•"/>
            </a:pPr>
            <a:r>
              <a:rPr lang="en-US" sz="2000" dirty="0"/>
              <a:t>New grid layers are added to the project and displayed in the basin model map</a:t>
            </a:r>
          </a:p>
          <a:p>
            <a:pPr marL="342900" indent="-342900">
              <a:spcBef>
                <a:spcPct val="50000"/>
              </a:spcBef>
              <a:buFont typeface="Arial" panose="020B0604020202020204" pitchFamily="34" charset="0"/>
              <a:buChar char="•"/>
            </a:pPr>
            <a:r>
              <a:rPr lang="en-US" sz="2000" dirty="0"/>
              <a:t>The flow accumulation grid shows the detailed stream network</a:t>
            </a:r>
          </a:p>
        </p:txBody>
      </p:sp>
      <p:pic>
        <p:nvPicPr>
          <p:cNvPr id="8" name="Picture 2">
            <a:extLst>
              <a:ext uri="{FF2B5EF4-FFF2-40B4-BE49-F238E27FC236}">
                <a16:creationId xmlns:a16="http://schemas.microsoft.com/office/drawing/2014/main" id="{684CC7C1-F61F-45C7-8C69-235369DEF2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7606" y="1355194"/>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994754A4-1CF1-42B4-AC0B-6B7C23B7FD45}"/>
              </a:ext>
            </a:extLst>
          </p:cNvPr>
          <p:cNvSpPr/>
          <p:nvPr/>
        </p:nvSpPr>
        <p:spPr>
          <a:xfrm>
            <a:off x="6772532" y="2331721"/>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9073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pPr algn="ctr"/>
            <a:r>
              <a:rPr lang="en-US" sz="3200" dirty="0"/>
              <a:t>Identify Streams</a:t>
            </a:r>
          </a:p>
        </p:txBody>
      </p:sp>
      <p:sp>
        <p:nvSpPr>
          <p:cNvPr id="26627" name="Slide Number Placeholder 3"/>
          <p:cNvSpPr>
            <a:spLocks noGrp="1"/>
          </p:cNvSpPr>
          <p:nvPr>
            <p:ph type="sldNum" sz="quarter" idx="11"/>
          </p:nvPr>
        </p:nvSpPr>
        <p:spPr>
          <a:prstGeom prst="rect">
            <a:avLst/>
          </a:prstGeom>
        </p:spPr>
        <p:txBody>
          <a:bodyPr/>
          <a:lstStyle/>
          <a:p>
            <a:fld id="{C48F914A-72D0-4C93-BB8D-81FBE4B25741}" type="slidenum">
              <a:rPr lang="en-US" smtClean="0"/>
              <a:pPr/>
              <a:t>42</a:t>
            </a:fld>
            <a:endParaRPr lang="en-US"/>
          </a:p>
        </p:txBody>
      </p:sp>
      <p:sp>
        <p:nvSpPr>
          <p:cNvPr id="6" name="Text Box 5"/>
          <p:cNvSpPr txBox="1">
            <a:spLocks noChangeArrowheads="1"/>
          </p:cNvSpPr>
          <p:nvPr/>
        </p:nvSpPr>
        <p:spPr bwMode="auto">
          <a:xfrm>
            <a:off x="161366" y="1151453"/>
            <a:ext cx="3494676" cy="4862870"/>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user must define the drainage area threshold for initiating a stream segment</a:t>
            </a:r>
          </a:p>
          <a:p>
            <a:pPr marL="342900" indent="-342900">
              <a:spcBef>
                <a:spcPct val="50000"/>
              </a:spcBef>
              <a:buFont typeface="Arial" panose="020B0604020202020204" pitchFamily="34" charset="0"/>
              <a:buChar char="•"/>
            </a:pPr>
            <a:r>
              <a:rPr lang="en-US" sz="2000" dirty="0"/>
              <a:t>Once the drainage area exceeds the threshold, the program will identify a stream segment</a:t>
            </a:r>
          </a:p>
          <a:p>
            <a:pPr marL="342900" indent="-342900">
              <a:spcBef>
                <a:spcPct val="50000"/>
              </a:spcBef>
              <a:buFont typeface="Arial" panose="020B0604020202020204" pitchFamily="34" charset="0"/>
              <a:buChar char="•"/>
            </a:pPr>
            <a:r>
              <a:rPr lang="en-US" sz="2000" dirty="0"/>
              <a:t>A new stream segment is identified when there is a confluence</a:t>
            </a:r>
          </a:p>
          <a:p>
            <a:pPr marL="342900" indent="-342900">
              <a:spcBef>
                <a:spcPct val="50000"/>
              </a:spcBef>
              <a:buFont typeface="Arial" panose="020B0604020202020204" pitchFamily="34" charset="0"/>
              <a:buChar char="•"/>
            </a:pPr>
            <a:r>
              <a:rPr lang="en-US" sz="2000" dirty="0"/>
              <a:t>A subbasin will be created for the drainage area of each stream segment</a:t>
            </a:r>
          </a:p>
        </p:txBody>
      </p:sp>
      <p:pic>
        <p:nvPicPr>
          <p:cNvPr id="7" name="Picture 6"/>
          <p:cNvPicPr>
            <a:picLocks noChangeAspect="1"/>
          </p:cNvPicPr>
          <p:nvPr/>
        </p:nvPicPr>
        <p:blipFill>
          <a:blip r:embed="rId3"/>
          <a:stretch>
            <a:fillRect/>
          </a:stretch>
        </p:blipFill>
        <p:spPr>
          <a:xfrm>
            <a:off x="3551948" y="1627632"/>
            <a:ext cx="5351570" cy="3818392"/>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5937571" y="1905000"/>
            <a:ext cx="2749230" cy="1295400"/>
          </a:xfrm>
          <a:prstGeom prst="rect">
            <a:avLst/>
          </a:prstGeom>
          <a:ln>
            <a:solidFill>
              <a:schemeClr val="tx1"/>
            </a:solidFill>
          </a:ln>
        </p:spPr>
      </p:pic>
    </p:spTree>
    <p:extLst>
      <p:ext uri="{BB962C8B-B14F-4D97-AF65-F5344CB8AC3E}">
        <p14:creationId xmlns:p14="http://schemas.microsoft.com/office/powerpoint/2010/main" val="21975516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pPr algn="ctr"/>
            <a:r>
              <a:rPr lang="en-US" sz="3200" dirty="0"/>
              <a:t>Break Points</a:t>
            </a:r>
          </a:p>
        </p:txBody>
      </p:sp>
      <p:sp>
        <p:nvSpPr>
          <p:cNvPr id="26627" name="Slide Number Placeholder 3"/>
          <p:cNvSpPr>
            <a:spLocks noGrp="1"/>
          </p:cNvSpPr>
          <p:nvPr>
            <p:ph type="sldNum" sz="quarter" idx="11"/>
          </p:nvPr>
        </p:nvSpPr>
        <p:spPr>
          <a:prstGeom prst="rect">
            <a:avLst/>
          </a:prstGeom>
        </p:spPr>
        <p:txBody>
          <a:bodyPr/>
          <a:lstStyle/>
          <a:p>
            <a:fld id="{C48F914A-72D0-4C93-BB8D-81FBE4B25741}" type="slidenum">
              <a:rPr lang="en-US" smtClean="0"/>
              <a:pPr/>
              <a:t>43</a:t>
            </a:fld>
            <a:endParaRPr lang="en-US"/>
          </a:p>
        </p:txBody>
      </p:sp>
      <p:sp>
        <p:nvSpPr>
          <p:cNvPr id="6" name="Text Box 5"/>
          <p:cNvSpPr txBox="1">
            <a:spLocks noChangeArrowheads="1"/>
          </p:cNvSpPr>
          <p:nvPr/>
        </p:nvSpPr>
        <p:spPr bwMode="auto">
          <a:xfrm>
            <a:off x="139850" y="1081088"/>
            <a:ext cx="3824262" cy="4708981"/>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Break points are used to define the </a:t>
            </a:r>
            <a:r>
              <a:rPr lang="en-US" sz="2000" u="sng" dirty="0"/>
              <a:t>outlet of the basin model</a:t>
            </a:r>
            <a:r>
              <a:rPr lang="en-US" sz="2000" dirty="0"/>
              <a:t> and any location where the user knows a subbasin outlet is required, like at a gage location </a:t>
            </a:r>
          </a:p>
          <a:p>
            <a:pPr marL="342900" indent="-342900">
              <a:spcBef>
                <a:spcPct val="50000"/>
              </a:spcBef>
              <a:buFont typeface="Arial" panose="020B0604020202020204" pitchFamily="34" charset="0"/>
              <a:buChar char="•"/>
            </a:pPr>
            <a:r>
              <a:rPr lang="en-US" sz="2000" dirty="0"/>
              <a:t>The break point must be added so that it falls on top of the identified streams layer</a:t>
            </a:r>
          </a:p>
          <a:p>
            <a:pPr marL="342900" indent="-342900">
              <a:spcBef>
                <a:spcPct val="50000"/>
              </a:spcBef>
              <a:buFont typeface="Arial" panose="020B0604020202020204" pitchFamily="34" charset="0"/>
              <a:buChar char="•"/>
            </a:pPr>
            <a:r>
              <a:rPr lang="en-US" sz="2000" dirty="0"/>
              <a:t>Use the break point creation tool and click within the basin model map to add a new break point</a:t>
            </a:r>
          </a:p>
        </p:txBody>
      </p:sp>
      <p:pic>
        <p:nvPicPr>
          <p:cNvPr id="4" name="Picture 3"/>
          <p:cNvPicPr>
            <a:picLocks noChangeAspect="1"/>
          </p:cNvPicPr>
          <p:nvPr/>
        </p:nvPicPr>
        <p:blipFill>
          <a:blip r:embed="rId3"/>
          <a:stretch>
            <a:fillRect/>
          </a:stretch>
        </p:blipFill>
        <p:spPr>
          <a:xfrm>
            <a:off x="3964112" y="1300147"/>
            <a:ext cx="4951413" cy="2581305"/>
          </a:xfrm>
          <a:prstGeom prst="rect">
            <a:avLst/>
          </a:prstGeom>
          <a:ln>
            <a:solidFill>
              <a:schemeClr val="tx1"/>
            </a:solidFill>
          </a:ln>
        </p:spPr>
      </p:pic>
      <p:pic>
        <p:nvPicPr>
          <p:cNvPr id="2" name="Picture 1"/>
          <p:cNvPicPr>
            <a:picLocks noChangeAspect="1"/>
          </p:cNvPicPr>
          <p:nvPr/>
        </p:nvPicPr>
        <p:blipFill>
          <a:blip r:embed="rId4"/>
          <a:stretch>
            <a:fillRect/>
          </a:stretch>
        </p:blipFill>
        <p:spPr>
          <a:xfrm>
            <a:off x="3708795" y="1887539"/>
            <a:ext cx="3109229" cy="449619"/>
          </a:xfrm>
          <a:prstGeom prst="rect">
            <a:avLst/>
          </a:prstGeom>
          <a:ln>
            <a:solidFill>
              <a:schemeClr val="tx1"/>
            </a:solidFill>
          </a:ln>
        </p:spPr>
      </p:pic>
      <p:cxnSp>
        <p:nvCxnSpPr>
          <p:cNvPr id="5" name="Straight Arrow Connector 4">
            <a:extLst>
              <a:ext uri="{FF2B5EF4-FFF2-40B4-BE49-F238E27FC236}">
                <a16:creationId xmlns:a16="http://schemas.microsoft.com/office/drawing/2014/main" id="{2524564C-CA76-4527-992D-59C16BAB2880}"/>
              </a:ext>
            </a:extLst>
          </p:cNvPr>
          <p:cNvCxnSpPr>
            <a:cxnSpLocks/>
          </p:cNvCxnSpPr>
          <p:nvPr/>
        </p:nvCxnSpPr>
        <p:spPr>
          <a:xfrm>
            <a:off x="5586984" y="2368296"/>
            <a:ext cx="2462080" cy="118009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0067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pPr algn="ctr"/>
            <a:r>
              <a:rPr lang="en-US" sz="3200" dirty="0"/>
              <a:t>Delineate Elements</a:t>
            </a:r>
          </a:p>
        </p:txBody>
      </p:sp>
      <p:sp>
        <p:nvSpPr>
          <p:cNvPr id="26627" name="Slide Number Placeholder 3"/>
          <p:cNvSpPr>
            <a:spLocks noGrp="1"/>
          </p:cNvSpPr>
          <p:nvPr>
            <p:ph type="sldNum" sz="quarter" idx="11"/>
          </p:nvPr>
        </p:nvSpPr>
        <p:spPr>
          <a:prstGeom prst="rect">
            <a:avLst/>
          </a:prstGeom>
        </p:spPr>
        <p:txBody>
          <a:bodyPr/>
          <a:lstStyle/>
          <a:p>
            <a:fld id="{C48F914A-72D0-4C93-BB8D-81FBE4B25741}" type="slidenum">
              <a:rPr lang="en-US" smtClean="0"/>
              <a:pPr/>
              <a:t>44</a:t>
            </a:fld>
            <a:endParaRPr lang="en-US"/>
          </a:p>
        </p:txBody>
      </p:sp>
      <p:sp>
        <p:nvSpPr>
          <p:cNvPr id="6" name="Text Box 5"/>
          <p:cNvSpPr txBox="1">
            <a:spLocks noChangeArrowheads="1"/>
          </p:cNvSpPr>
          <p:nvPr/>
        </p:nvSpPr>
        <p:spPr bwMode="auto">
          <a:xfrm>
            <a:off x="256737" y="1081088"/>
            <a:ext cx="3553264"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Delineate Elements </a:t>
            </a:r>
            <a:r>
              <a:rPr lang="en-US" sz="2000" dirty="0"/>
              <a:t>will create the default element network (based on the stream threshold)</a:t>
            </a:r>
          </a:p>
          <a:p>
            <a:pPr marL="342900" indent="-342900">
              <a:spcBef>
                <a:spcPct val="50000"/>
              </a:spcBef>
              <a:buFont typeface="Arial" panose="020B0604020202020204" pitchFamily="34" charset="0"/>
              <a:buChar char="•"/>
            </a:pPr>
            <a:r>
              <a:rPr lang="en-US" sz="2000" dirty="0"/>
              <a:t>There are options to set prefix names for subbasins, reaches, and junctions</a:t>
            </a:r>
          </a:p>
          <a:p>
            <a:pPr marL="342900" indent="-342900">
              <a:spcBef>
                <a:spcPct val="50000"/>
              </a:spcBef>
              <a:buFont typeface="Arial" panose="020B0604020202020204" pitchFamily="34" charset="0"/>
              <a:buChar char="•"/>
            </a:pPr>
            <a:r>
              <a:rPr lang="en-US" sz="2000" dirty="0"/>
              <a:t>Insert junction elements between subbasin and reach elements is a user option</a:t>
            </a:r>
          </a:p>
          <a:p>
            <a:pPr marL="342900" indent="-342900">
              <a:spcBef>
                <a:spcPct val="50000"/>
              </a:spcBef>
              <a:buFont typeface="Arial" panose="020B0604020202020204" pitchFamily="34" charset="0"/>
              <a:buChar char="•"/>
            </a:pPr>
            <a:r>
              <a:rPr lang="en-US" sz="2000" dirty="0"/>
              <a:t>Converting break points to computation points is a user option</a:t>
            </a:r>
          </a:p>
        </p:txBody>
      </p:sp>
      <p:pic>
        <p:nvPicPr>
          <p:cNvPr id="307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3984" y="3040111"/>
            <a:ext cx="4114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4"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1900" y="1150216"/>
            <a:ext cx="3124200" cy="220841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86188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Autofit/>
          </a:bodyPr>
          <a:lstStyle/>
          <a:p>
            <a:pPr algn="ctr"/>
            <a:r>
              <a:rPr lang="en-US" sz="3200" dirty="0"/>
              <a:t>Merging Subbasin and Reach Elements</a:t>
            </a:r>
          </a:p>
        </p:txBody>
      </p:sp>
      <p:sp>
        <p:nvSpPr>
          <p:cNvPr id="26627" name="Slide Number Placeholder 3"/>
          <p:cNvSpPr>
            <a:spLocks noGrp="1"/>
          </p:cNvSpPr>
          <p:nvPr>
            <p:ph type="sldNum" sz="quarter" idx="11"/>
          </p:nvPr>
        </p:nvSpPr>
        <p:spPr>
          <a:prstGeom prst="rect">
            <a:avLst/>
          </a:prstGeom>
        </p:spPr>
        <p:txBody>
          <a:bodyPr/>
          <a:lstStyle/>
          <a:p>
            <a:fld id="{C48F914A-72D0-4C93-BB8D-81FBE4B25741}" type="slidenum">
              <a:rPr lang="en-US" smtClean="0"/>
              <a:pPr/>
              <a:t>45</a:t>
            </a:fld>
            <a:endParaRPr lang="en-US"/>
          </a:p>
        </p:txBody>
      </p:sp>
      <p:sp>
        <p:nvSpPr>
          <p:cNvPr id="13" name="Text Box 5"/>
          <p:cNvSpPr txBox="1">
            <a:spLocks noChangeArrowheads="1"/>
          </p:cNvSpPr>
          <p:nvPr/>
        </p:nvSpPr>
        <p:spPr bwMode="auto">
          <a:xfrm>
            <a:off x="202151" y="1575154"/>
            <a:ext cx="3575945" cy="4708981"/>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Subbasin and reach elements must be hydrologically adjacent in order to merge</a:t>
            </a:r>
          </a:p>
          <a:p>
            <a:pPr marL="342900" indent="-342900">
              <a:spcBef>
                <a:spcPct val="50000"/>
              </a:spcBef>
              <a:buFont typeface="Arial" panose="020B0604020202020204" pitchFamily="34" charset="0"/>
              <a:buChar char="•"/>
            </a:pPr>
            <a:r>
              <a:rPr lang="en-US" sz="2000" dirty="0"/>
              <a:t>Select the elements to merge in the watershed explorer or through the basin model map</a:t>
            </a:r>
          </a:p>
          <a:p>
            <a:pPr marL="342900" indent="-342900">
              <a:spcBef>
                <a:spcPct val="50000"/>
              </a:spcBef>
              <a:buFont typeface="Arial" panose="020B0604020202020204" pitchFamily="34" charset="0"/>
              <a:buChar char="•"/>
            </a:pPr>
            <a:r>
              <a:rPr lang="en-US" sz="2000" dirty="0"/>
              <a:t>Two or more elements can be merged at one time</a:t>
            </a:r>
          </a:p>
          <a:p>
            <a:pPr marL="342900" indent="-342900">
              <a:spcBef>
                <a:spcPct val="50000"/>
              </a:spcBef>
              <a:buFont typeface="Arial" panose="020B0604020202020204" pitchFamily="34" charset="0"/>
              <a:buChar char="•"/>
            </a:pPr>
            <a:r>
              <a:rPr lang="en-US" sz="2000" dirty="0"/>
              <a:t>The program automatically names the new element</a:t>
            </a:r>
          </a:p>
          <a:p>
            <a:pPr>
              <a:spcBef>
                <a:spcPct val="50000"/>
              </a:spcBef>
            </a:pPr>
            <a:endParaRPr lang="en-US" sz="2000" dirty="0"/>
          </a:p>
        </p:txBody>
      </p:sp>
      <p:pic>
        <p:nvPicPr>
          <p:cNvPr id="10" name="Picture 1">
            <a:extLst>
              <a:ext uri="{FF2B5EF4-FFF2-40B4-BE49-F238E27FC236}">
                <a16:creationId xmlns:a16="http://schemas.microsoft.com/office/drawing/2014/main" id="{940C191B-FFD8-40FF-A7F2-BFBDCEEC5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151"/>
          <a:stretch>
            <a:fillRect/>
          </a:stretch>
        </p:blipFill>
        <p:spPr bwMode="auto">
          <a:xfrm>
            <a:off x="3654654" y="1071943"/>
            <a:ext cx="4572000" cy="440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178F1A92-BE0C-45B9-AE21-E2EC80EC3224}"/>
              </a:ext>
            </a:extLst>
          </p:cNvPr>
          <p:cNvPicPr>
            <a:picLocks noChangeAspect="1"/>
          </p:cNvPicPr>
          <p:nvPr/>
        </p:nvPicPr>
        <p:blipFill>
          <a:blip r:embed="rId4"/>
          <a:stretch>
            <a:fillRect/>
          </a:stretch>
        </p:blipFill>
        <p:spPr>
          <a:xfrm>
            <a:off x="5962021" y="1856918"/>
            <a:ext cx="2666867" cy="4738452"/>
          </a:xfrm>
          <a:prstGeom prst="rect">
            <a:avLst/>
          </a:prstGeom>
          <a:ln>
            <a:solidFill>
              <a:schemeClr val="tx1"/>
            </a:solidFill>
          </a:ln>
        </p:spPr>
      </p:pic>
      <p:sp>
        <p:nvSpPr>
          <p:cNvPr id="9" name="Rectangle 8">
            <a:extLst>
              <a:ext uri="{FF2B5EF4-FFF2-40B4-BE49-F238E27FC236}">
                <a16:creationId xmlns:a16="http://schemas.microsoft.com/office/drawing/2014/main" id="{E7427557-1B0F-495F-AB06-0C34035C3245}"/>
              </a:ext>
            </a:extLst>
          </p:cNvPr>
          <p:cNvSpPr/>
          <p:nvPr/>
        </p:nvSpPr>
        <p:spPr>
          <a:xfrm>
            <a:off x="5976035" y="4509516"/>
            <a:ext cx="206114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715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Autofit/>
          </a:bodyPr>
          <a:lstStyle/>
          <a:p>
            <a:pPr algn="ctr"/>
            <a:r>
              <a:rPr lang="en-US" sz="3200" dirty="0"/>
              <a:t>Merging Subbasin and Reach Elements</a:t>
            </a:r>
          </a:p>
        </p:txBody>
      </p:sp>
      <p:sp>
        <p:nvSpPr>
          <p:cNvPr id="26627" name="Slide Number Placeholder 3"/>
          <p:cNvSpPr>
            <a:spLocks noGrp="1"/>
          </p:cNvSpPr>
          <p:nvPr>
            <p:ph type="sldNum" sz="quarter" idx="11"/>
          </p:nvPr>
        </p:nvSpPr>
        <p:spPr>
          <a:prstGeom prst="rect">
            <a:avLst/>
          </a:prstGeom>
        </p:spPr>
        <p:txBody>
          <a:bodyPr/>
          <a:lstStyle/>
          <a:p>
            <a:fld id="{C48F914A-72D0-4C93-BB8D-81FBE4B25741}" type="slidenum">
              <a:rPr lang="en-US" smtClean="0"/>
              <a:pPr/>
              <a:t>46</a:t>
            </a:fld>
            <a:endParaRPr lang="en-US"/>
          </a:p>
        </p:txBody>
      </p:sp>
      <p:sp>
        <p:nvSpPr>
          <p:cNvPr id="13" name="Text Box 5"/>
          <p:cNvSpPr txBox="1">
            <a:spLocks noChangeArrowheads="1"/>
          </p:cNvSpPr>
          <p:nvPr/>
        </p:nvSpPr>
        <p:spPr bwMode="auto">
          <a:xfrm>
            <a:off x="191008" y="1392342"/>
            <a:ext cx="3138318"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Check reach elements after merging subbasin elements</a:t>
            </a:r>
          </a:p>
          <a:p>
            <a:pPr marL="342900" indent="-342900">
              <a:spcBef>
                <a:spcPct val="50000"/>
              </a:spcBef>
              <a:buFont typeface="Arial" panose="020B0604020202020204" pitchFamily="34" charset="0"/>
              <a:buChar char="•"/>
            </a:pPr>
            <a:r>
              <a:rPr lang="en-US" sz="2000" dirty="0"/>
              <a:t>HEC-HMS will automatically delete reach elements when merging headwater subbasins</a:t>
            </a:r>
          </a:p>
          <a:p>
            <a:pPr marL="342900" indent="-342900">
              <a:spcBef>
                <a:spcPct val="50000"/>
              </a:spcBef>
              <a:buFont typeface="Arial" panose="020B0604020202020204" pitchFamily="34" charset="0"/>
              <a:buChar char="•"/>
            </a:pPr>
            <a:r>
              <a:rPr lang="en-US" sz="2000" dirty="0"/>
              <a:t>There can be multiple reach elements within interior subbasins, these can be merged</a:t>
            </a:r>
          </a:p>
          <a:p>
            <a:pPr>
              <a:spcBef>
                <a:spcPct val="50000"/>
              </a:spcBef>
            </a:pPr>
            <a:endParaRPr lang="en-US" sz="2000" dirty="0"/>
          </a:p>
        </p:txBody>
      </p:sp>
      <p:pic>
        <p:nvPicPr>
          <p:cNvPr id="2" name="Picture 1">
            <a:extLst>
              <a:ext uri="{FF2B5EF4-FFF2-40B4-BE49-F238E27FC236}">
                <a16:creationId xmlns:a16="http://schemas.microsoft.com/office/drawing/2014/main" id="{65CE52C4-FF79-4DBE-BB13-45C82A16A69D}"/>
              </a:ext>
            </a:extLst>
          </p:cNvPr>
          <p:cNvPicPr>
            <a:picLocks noChangeAspect="1"/>
          </p:cNvPicPr>
          <p:nvPr/>
        </p:nvPicPr>
        <p:blipFill>
          <a:blip r:embed="rId3"/>
          <a:stretch>
            <a:fillRect/>
          </a:stretch>
        </p:blipFill>
        <p:spPr>
          <a:xfrm>
            <a:off x="3237780" y="1631741"/>
            <a:ext cx="5682022" cy="3708580"/>
          </a:xfrm>
          <a:prstGeom prst="rect">
            <a:avLst/>
          </a:prstGeom>
          <a:ln>
            <a:solidFill>
              <a:schemeClr val="tx1"/>
            </a:solidFill>
          </a:ln>
        </p:spPr>
      </p:pic>
      <p:sp>
        <p:nvSpPr>
          <p:cNvPr id="11" name="Rectangle 10">
            <a:extLst>
              <a:ext uri="{FF2B5EF4-FFF2-40B4-BE49-F238E27FC236}">
                <a16:creationId xmlns:a16="http://schemas.microsoft.com/office/drawing/2014/main" id="{57B9BB73-EB8E-4A80-9A69-3C7D7F7E1BBE}"/>
              </a:ext>
            </a:extLst>
          </p:cNvPr>
          <p:cNvSpPr/>
          <p:nvPr/>
        </p:nvSpPr>
        <p:spPr>
          <a:xfrm>
            <a:off x="3248751" y="2105787"/>
            <a:ext cx="151032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Box 5">
            <a:extLst>
              <a:ext uri="{FF2B5EF4-FFF2-40B4-BE49-F238E27FC236}">
                <a16:creationId xmlns:a16="http://schemas.microsoft.com/office/drawing/2014/main" id="{56581938-3BF4-4D07-BD51-AD1B1F22D805}"/>
              </a:ext>
            </a:extLst>
          </p:cNvPr>
          <p:cNvSpPr txBox="1">
            <a:spLocks noChangeArrowheads="1"/>
          </p:cNvSpPr>
          <p:nvPr/>
        </p:nvSpPr>
        <p:spPr bwMode="auto">
          <a:xfrm>
            <a:off x="4722353" y="1618454"/>
            <a:ext cx="3138318" cy="1169551"/>
          </a:xfrm>
          <a:prstGeom prst="rect">
            <a:avLst/>
          </a:prstGeom>
          <a:noFill/>
          <a:ln w="9525">
            <a:noFill/>
            <a:miter lim="800000"/>
            <a:headEnd/>
            <a:tailEnd/>
          </a:ln>
        </p:spPr>
        <p:txBody>
          <a:bodyPr wrap="square">
            <a:spAutoFit/>
          </a:bodyPr>
          <a:lstStyle/>
          <a:p>
            <a:pPr>
              <a:spcBef>
                <a:spcPct val="50000"/>
              </a:spcBef>
            </a:pPr>
            <a:r>
              <a:rPr lang="en-US" sz="2000" dirty="0"/>
              <a:t>Four reach segments in this interior subbasin</a:t>
            </a:r>
          </a:p>
          <a:p>
            <a:pPr>
              <a:spcBef>
                <a:spcPct val="50000"/>
              </a:spcBef>
            </a:pPr>
            <a:endParaRPr lang="en-US" sz="2000" dirty="0"/>
          </a:p>
        </p:txBody>
      </p:sp>
      <p:cxnSp>
        <p:nvCxnSpPr>
          <p:cNvPr id="5" name="Straight Arrow Connector 4">
            <a:extLst>
              <a:ext uri="{FF2B5EF4-FFF2-40B4-BE49-F238E27FC236}">
                <a16:creationId xmlns:a16="http://schemas.microsoft.com/office/drawing/2014/main" id="{766D164A-25A7-471A-AF12-F1D3AB669CF2}"/>
              </a:ext>
            </a:extLst>
          </p:cNvPr>
          <p:cNvCxnSpPr/>
          <p:nvPr/>
        </p:nvCxnSpPr>
        <p:spPr>
          <a:xfrm>
            <a:off x="4839864" y="2572512"/>
            <a:ext cx="1719432" cy="13716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5524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noAutofit/>
          </a:bodyPr>
          <a:lstStyle/>
          <a:p>
            <a:pPr algn="ctr" eaLnBrk="1" hangingPunct="1"/>
            <a:r>
              <a:rPr lang="en-US" sz="3200" dirty="0"/>
              <a:t>Split Subbasin and Reach Elements</a:t>
            </a:r>
          </a:p>
        </p:txBody>
      </p:sp>
      <p:sp>
        <p:nvSpPr>
          <p:cNvPr id="28675" name="Slide Number Placeholder 3"/>
          <p:cNvSpPr>
            <a:spLocks noGrp="1"/>
          </p:cNvSpPr>
          <p:nvPr>
            <p:ph type="sldNum" sz="quarter" idx="11"/>
          </p:nvPr>
        </p:nvSpPr>
        <p:spPr>
          <a:prstGeom prst="rect">
            <a:avLst/>
          </a:prstGeom>
        </p:spPr>
        <p:txBody>
          <a:bodyPr/>
          <a:lstStyle/>
          <a:p>
            <a:fld id="{ADAC985F-8A56-474B-AA92-79922EBF72BF}" type="slidenum">
              <a:rPr lang="en-US" smtClean="0"/>
              <a:pPr/>
              <a:t>47</a:t>
            </a:fld>
            <a:endParaRPr lang="en-US"/>
          </a:p>
        </p:txBody>
      </p:sp>
      <p:sp>
        <p:nvSpPr>
          <p:cNvPr id="5" name="Text Box 5"/>
          <p:cNvSpPr txBox="1">
            <a:spLocks noChangeArrowheads="1"/>
          </p:cNvSpPr>
          <p:nvPr/>
        </p:nvSpPr>
        <p:spPr bwMode="auto">
          <a:xfrm>
            <a:off x="251499" y="1151453"/>
            <a:ext cx="3673426"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New subbasin and reach elements can be added using the </a:t>
            </a:r>
            <a:r>
              <a:rPr lang="en-US" sz="2000" b="1" dirty="0"/>
              <a:t>Split Element </a:t>
            </a:r>
            <a:r>
              <a:rPr lang="en-US" sz="2000" dirty="0"/>
              <a:t>tool </a:t>
            </a:r>
          </a:p>
          <a:p>
            <a:pPr marL="342900" indent="-342900">
              <a:spcBef>
                <a:spcPct val="50000"/>
              </a:spcBef>
              <a:buFont typeface="Arial" panose="020B0604020202020204" pitchFamily="34" charset="0"/>
              <a:buChar char="•"/>
            </a:pPr>
            <a:r>
              <a:rPr lang="en-US" sz="2000" dirty="0"/>
              <a:t>First, select an element in the basin model</a:t>
            </a:r>
          </a:p>
          <a:p>
            <a:pPr marL="342900" indent="-342900">
              <a:spcBef>
                <a:spcPct val="50000"/>
              </a:spcBef>
              <a:buFont typeface="Arial" panose="020B0604020202020204" pitchFamily="34" charset="0"/>
              <a:buChar char="•"/>
            </a:pPr>
            <a:r>
              <a:rPr lang="en-US" sz="2000" dirty="0"/>
              <a:t>Then, select the Split Element option on the GIS menu</a:t>
            </a:r>
          </a:p>
          <a:p>
            <a:pPr marL="342900" indent="-342900">
              <a:spcBef>
                <a:spcPct val="50000"/>
              </a:spcBef>
              <a:buFont typeface="Arial" panose="020B0604020202020204" pitchFamily="34" charset="0"/>
              <a:buChar char="•"/>
            </a:pPr>
            <a:r>
              <a:rPr lang="en-US" sz="2000" dirty="0"/>
              <a:t>Zoom into the location where the split will occur and click on an existing identified stream grid cell (or on a stream identified in the flow accumulation grid)</a:t>
            </a:r>
          </a:p>
        </p:txBody>
      </p:sp>
      <p:pic>
        <p:nvPicPr>
          <p:cNvPr id="2" name="Picture 1"/>
          <p:cNvPicPr>
            <a:picLocks noChangeAspect="1"/>
          </p:cNvPicPr>
          <p:nvPr/>
        </p:nvPicPr>
        <p:blipFill>
          <a:blip r:embed="rId3"/>
          <a:stretch>
            <a:fillRect/>
          </a:stretch>
        </p:blipFill>
        <p:spPr>
          <a:xfrm>
            <a:off x="3924925" y="1808992"/>
            <a:ext cx="4812335" cy="4197106"/>
          </a:xfrm>
          <a:prstGeom prst="rect">
            <a:avLst/>
          </a:prstGeom>
          <a:ln>
            <a:solidFill>
              <a:schemeClr val="tx1"/>
            </a:solidFill>
          </a:ln>
        </p:spPr>
      </p:pic>
      <p:pic>
        <p:nvPicPr>
          <p:cNvPr id="3" name="Picture 2">
            <a:extLst>
              <a:ext uri="{FF2B5EF4-FFF2-40B4-BE49-F238E27FC236}">
                <a16:creationId xmlns:a16="http://schemas.microsoft.com/office/drawing/2014/main" id="{AB127EAE-BF18-449B-9E01-21C0ABDC5043}"/>
              </a:ext>
            </a:extLst>
          </p:cNvPr>
          <p:cNvPicPr>
            <a:picLocks noChangeAspect="1"/>
          </p:cNvPicPr>
          <p:nvPr/>
        </p:nvPicPr>
        <p:blipFill>
          <a:blip r:embed="rId4"/>
          <a:stretch>
            <a:fillRect/>
          </a:stretch>
        </p:blipFill>
        <p:spPr>
          <a:xfrm>
            <a:off x="3711616" y="1290130"/>
            <a:ext cx="2114286" cy="3838095"/>
          </a:xfrm>
          <a:prstGeom prst="rect">
            <a:avLst/>
          </a:prstGeom>
          <a:ln>
            <a:solidFill>
              <a:schemeClr val="tx1"/>
            </a:solid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algn="ctr"/>
            <a:r>
              <a:rPr lang="en-US" sz="3200" dirty="0"/>
              <a:t>Split Subbasin and Reach Elements</a:t>
            </a:r>
          </a:p>
        </p:txBody>
      </p:sp>
      <p:sp>
        <p:nvSpPr>
          <p:cNvPr id="28675" name="Slide Number Placeholder 3"/>
          <p:cNvSpPr>
            <a:spLocks noGrp="1"/>
          </p:cNvSpPr>
          <p:nvPr>
            <p:ph type="sldNum" sz="quarter" idx="11"/>
          </p:nvPr>
        </p:nvSpPr>
        <p:spPr>
          <a:prstGeom prst="rect">
            <a:avLst/>
          </a:prstGeom>
        </p:spPr>
        <p:txBody>
          <a:bodyPr/>
          <a:lstStyle/>
          <a:p>
            <a:fld id="{ADAC985F-8A56-474B-AA92-79922EBF72BF}" type="slidenum">
              <a:rPr lang="en-US" smtClean="0"/>
              <a:pPr/>
              <a:t>48</a:t>
            </a:fld>
            <a:endParaRPr lang="en-US"/>
          </a:p>
        </p:txBody>
      </p:sp>
      <p:sp>
        <p:nvSpPr>
          <p:cNvPr id="5" name="Text Box 5"/>
          <p:cNvSpPr txBox="1">
            <a:spLocks noChangeArrowheads="1"/>
          </p:cNvSpPr>
          <p:nvPr/>
        </p:nvSpPr>
        <p:spPr bwMode="auto">
          <a:xfrm>
            <a:off x="198067" y="1427329"/>
            <a:ext cx="31242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A temporary GIS feature will show the results of the split</a:t>
            </a:r>
          </a:p>
          <a:p>
            <a:pPr marL="342900" indent="-342900">
              <a:spcBef>
                <a:spcPct val="50000"/>
              </a:spcBef>
              <a:buFont typeface="Arial" panose="020B0604020202020204" pitchFamily="34" charset="0"/>
              <a:buChar char="•"/>
            </a:pPr>
            <a:r>
              <a:rPr lang="en-US" sz="2000" dirty="0"/>
              <a:t>Accept the action and a new subbasin and reach elements will be added to the project</a:t>
            </a:r>
          </a:p>
          <a:p>
            <a:pPr marL="342900" indent="-342900">
              <a:spcBef>
                <a:spcPct val="50000"/>
              </a:spcBef>
              <a:buFont typeface="Arial" panose="020B0604020202020204" pitchFamily="34" charset="0"/>
              <a:buChar char="•"/>
            </a:pPr>
            <a:r>
              <a:rPr lang="en-US" sz="2000" dirty="0"/>
              <a:t>A new junction will be added if that option was selected when initially delineating the network </a:t>
            </a:r>
          </a:p>
        </p:txBody>
      </p:sp>
      <p:pic>
        <p:nvPicPr>
          <p:cNvPr id="4" name="Picture 3"/>
          <p:cNvPicPr>
            <a:picLocks noChangeAspect="1"/>
          </p:cNvPicPr>
          <p:nvPr/>
        </p:nvPicPr>
        <p:blipFill>
          <a:blip r:embed="rId3"/>
          <a:stretch>
            <a:fillRect/>
          </a:stretch>
        </p:blipFill>
        <p:spPr>
          <a:xfrm>
            <a:off x="3210348" y="1500274"/>
            <a:ext cx="5626855" cy="3712707"/>
          </a:xfrm>
          <a:prstGeom prst="rect">
            <a:avLst/>
          </a:prstGeom>
          <a:ln>
            <a:solidFill>
              <a:schemeClr val="tx1"/>
            </a:solidFill>
          </a:ln>
        </p:spPr>
      </p:pic>
    </p:spTree>
    <p:extLst>
      <p:ext uri="{BB962C8B-B14F-4D97-AF65-F5344CB8AC3E}">
        <p14:creationId xmlns:p14="http://schemas.microsoft.com/office/powerpoint/2010/main" val="26699408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algn="ctr"/>
            <a:r>
              <a:rPr lang="en-US" sz="3200" dirty="0"/>
              <a:t>Split Subbasin and Reach Elements</a:t>
            </a:r>
          </a:p>
        </p:txBody>
      </p:sp>
      <p:sp>
        <p:nvSpPr>
          <p:cNvPr id="28675" name="Slide Number Placeholder 3"/>
          <p:cNvSpPr>
            <a:spLocks noGrp="1"/>
          </p:cNvSpPr>
          <p:nvPr>
            <p:ph type="sldNum" sz="quarter" idx="11"/>
          </p:nvPr>
        </p:nvSpPr>
        <p:spPr>
          <a:prstGeom prst="rect">
            <a:avLst/>
          </a:prstGeom>
        </p:spPr>
        <p:txBody>
          <a:bodyPr/>
          <a:lstStyle/>
          <a:p>
            <a:fld id="{ADAC985F-8A56-474B-AA92-79922EBF72BF}" type="slidenum">
              <a:rPr lang="en-US" smtClean="0"/>
              <a:pPr/>
              <a:t>49</a:t>
            </a:fld>
            <a:endParaRPr lang="en-US"/>
          </a:p>
        </p:txBody>
      </p:sp>
      <p:sp>
        <p:nvSpPr>
          <p:cNvPr id="5" name="Text Box 5"/>
          <p:cNvSpPr txBox="1">
            <a:spLocks noChangeArrowheads="1"/>
          </p:cNvSpPr>
          <p:nvPr/>
        </p:nvSpPr>
        <p:spPr bwMode="auto">
          <a:xfrm>
            <a:off x="5107933" y="1699813"/>
            <a:ext cx="3578867" cy="1323439"/>
          </a:xfrm>
          <a:prstGeom prst="rect">
            <a:avLst/>
          </a:prstGeom>
          <a:noFill/>
          <a:ln w="9525">
            <a:noFill/>
            <a:miter lim="800000"/>
            <a:headEnd/>
            <a:tailEnd/>
          </a:ln>
        </p:spPr>
        <p:txBody>
          <a:bodyPr wrap="square">
            <a:spAutoFit/>
          </a:bodyPr>
          <a:lstStyle/>
          <a:p>
            <a:pPr>
              <a:spcBef>
                <a:spcPct val="50000"/>
              </a:spcBef>
            </a:pPr>
            <a:r>
              <a:rPr lang="en-US" sz="2000" dirty="0"/>
              <a:t>HEC-HMS will add a new subbasin element with an outlet at the split subbasin point</a:t>
            </a:r>
          </a:p>
        </p:txBody>
      </p:sp>
      <p:pic>
        <p:nvPicPr>
          <p:cNvPr id="2" name="Picture 1">
            <a:extLst>
              <a:ext uri="{FF2B5EF4-FFF2-40B4-BE49-F238E27FC236}">
                <a16:creationId xmlns:a16="http://schemas.microsoft.com/office/drawing/2014/main" id="{30269ADC-3993-49DF-818C-24FE01BC2FE2}"/>
              </a:ext>
            </a:extLst>
          </p:cNvPr>
          <p:cNvPicPr>
            <a:picLocks noChangeAspect="1"/>
          </p:cNvPicPr>
          <p:nvPr/>
        </p:nvPicPr>
        <p:blipFill>
          <a:blip r:embed="rId3"/>
          <a:stretch>
            <a:fillRect/>
          </a:stretch>
        </p:blipFill>
        <p:spPr>
          <a:xfrm>
            <a:off x="286551" y="1339976"/>
            <a:ext cx="4621173" cy="3446776"/>
          </a:xfrm>
          <a:prstGeom prst="rect">
            <a:avLst/>
          </a:prstGeom>
          <a:ln>
            <a:solidFill>
              <a:schemeClr val="tx1"/>
            </a:solidFill>
          </a:ln>
        </p:spPr>
      </p:pic>
      <p:pic>
        <p:nvPicPr>
          <p:cNvPr id="3" name="Picture 2">
            <a:extLst>
              <a:ext uri="{FF2B5EF4-FFF2-40B4-BE49-F238E27FC236}">
                <a16:creationId xmlns:a16="http://schemas.microsoft.com/office/drawing/2014/main" id="{B4AFE10B-4878-4492-B20A-A9312A5B8591}"/>
              </a:ext>
            </a:extLst>
          </p:cNvPr>
          <p:cNvPicPr>
            <a:picLocks noChangeAspect="1"/>
          </p:cNvPicPr>
          <p:nvPr/>
        </p:nvPicPr>
        <p:blipFill>
          <a:blip r:embed="rId4"/>
          <a:stretch>
            <a:fillRect/>
          </a:stretch>
        </p:blipFill>
        <p:spPr>
          <a:xfrm>
            <a:off x="3408363" y="3132396"/>
            <a:ext cx="5050582" cy="3446776"/>
          </a:xfrm>
          <a:prstGeom prst="rect">
            <a:avLst/>
          </a:prstGeom>
          <a:ln>
            <a:solidFill>
              <a:schemeClr val="tx1"/>
            </a:solidFill>
          </a:ln>
        </p:spPr>
      </p:pic>
    </p:spTree>
    <p:extLst>
      <p:ext uri="{BB962C8B-B14F-4D97-AF65-F5344CB8AC3E}">
        <p14:creationId xmlns:p14="http://schemas.microsoft.com/office/powerpoint/2010/main" val="2246538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5</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Tech Support</a:t>
            </a:r>
          </a:p>
        </p:txBody>
      </p:sp>
      <p:sp>
        <p:nvSpPr>
          <p:cNvPr id="5" name="TextBox 4">
            <a:extLst>
              <a:ext uri="{FF2B5EF4-FFF2-40B4-BE49-F238E27FC236}">
                <a16:creationId xmlns:a16="http://schemas.microsoft.com/office/drawing/2014/main" id="{C2C394C9-C90A-4907-852F-6579FEBE8DD7}"/>
              </a:ext>
            </a:extLst>
          </p:cNvPr>
          <p:cNvSpPr txBox="1"/>
          <p:nvPr/>
        </p:nvSpPr>
        <p:spPr>
          <a:xfrm>
            <a:off x="3966706" y="6114495"/>
            <a:ext cx="1210588" cy="369332"/>
          </a:xfrm>
          <a:prstGeom prst="rect">
            <a:avLst/>
          </a:prstGeom>
          <a:noFill/>
        </p:spPr>
        <p:txBody>
          <a:bodyPr wrap="none" rtlCol="0">
            <a:spAutoFit/>
          </a:bodyPr>
          <a:lstStyle/>
          <a:p>
            <a:r>
              <a:rPr lang="en-US" dirty="0">
                <a:hlinkClick r:id="rId3"/>
              </a:rPr>
              <a:t>Discourse</a:t>
            </a:r>
            <a:endParaRPr lang="en-US" dirty="0"/>
          </a:p>
        </p:txBody>
      </p:sp>
      <p:pic>
        <p:nvPicPr>
          <p:cNvPr id="10" name="Picture 9">
            <a:extLst>
              <a:ext uri="{FF2B5EF4-FFF2-40B4-BE49-F238E27FC236}">
                <a16:creationId xmlns:a16="http://schemas.microsoft.com/office/drawing/2014/main" id="{A7A9EB32-164E-436C-9E7A-6D655A825D05}"/>
              </a:ext>
            </a:extLst>
          </p:cNvPr>
          <p:cNvPicPr>
            <a:picLocks noChangeAspect="1"/>
          </p:cNvPicPr>
          <p:nvPr/>
        </p:nvPicPr>
        <p:blipFill>
          <a:blip r:embed="rId4"/>
          <a:stretch>
            <a:fillRect/>
          </a:stretch>
        </p:blipFill>
        <p:spPr>
          <a:xfrm>
            <a:off x="842630" y="1081088"/>
            <a:ext cx="7458739" cy="5026152"/>
          </a:xfrm>
          <a:prstGeom prst="rect">
            <a:avLst/>
          </a:prstGeom>
          <a:ln>
            <a:solidFill>
              <a:schemeClr val="tx1"/>
            </a:solidFill>
          </a:ln>
        </p:spPr>
      </p:pic>
    </p:spTree>
    <p:extLst>
      <p:ext uri="{BB962C8B-B14F-4D97-AF65-F5344CB8AC3E}">
        <p14:creationId xmlns:p14="http://schemas.microsoft.com/office/powerpoint/2010/main" val="20387248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US" sz="3200" dirty="0"/>
              <a:t>GIS Data Management</a:t>
            </a:r>
          </a:p>
        </p:txBody>
      </p:sp>
      <p:sp>
        <p:nvSpPr>
          <p:cNvPr id="19459" name="Slide Number Placeholder 5"/>
          <p:cNvSpPr>
            <a:spLocks noGrp="1"/>
          </p:cNvSpPr>
          <p:nvPr>
            <p:ph type="sldNum" sz="quarter" idx="11"/>
          </p:nvPr>
        </p:nvSpPr>
        <p:spPr>
          <a:prstGeom prst="rect">
            <a:avLst/>
          </a:prstGeom>
        </p:spPr>
        <p:txBody>
          <a:bodyPr/>
          <a:lstStyle/>
          <a:p>
            <a:fld id="{10376EC9-4C9F-4F00-ABC5-3F2ADCD2C81E}" type="slidenum">
              <a:rPr lang="en-US" smtClean="0"/>
              <a:pPr/>
              <a:t>50</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33246" y="1205384"/>
            <a:ext cx="3912294" cy="4862870"/>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Manually add background shapefiles to the </a:t>
            </a:r>
            <a:r>
              <a:rPr lang="en-US" sz="2000" b="1" dirty="0"/>
              <a:t>maps</a:t>
            </a:r>
            <a:r>
              <a:rPr lang="en-US" sz="2000" dirty="0"/>
              <a:t> folder before adding them to a basin model (makes the files relative to the project)</a:t>
            </a:r>
          </a:p>
          <a:p>
            <a:pPr marL="342900" indent="-342900">
              <a:spcBef>
                <a:spcPct val="50000"/>
              </a:spcBef>
              <a:buFont typeface="Arial" panose="020B0604020202020204" pitchFamily="34" charset="0"/>
              <a:buChar char="•"/>
            </a:pPr>
            <a:r>
              <a:rPr lang="en-US" sz="2000" dirty="0"/>
              <a:t>HEC-HMS will save GIS files created during automated delineation to the </a:t>
            </a:r>
            <a:r>
              <a:rPr lang="en-US" sz="2000" b="1" dirty="0" err="1"/>
              <a:t>gis</a:t>
            </a:r>
            <a:r>
              <a:rPr lang="en-US" sz="2000" dirty="0"/>
              <a:t> folder</a:t>
            </a:r>
          </a:p>
          <a:p>
            <a:pPr marL="342900" indent="-342900">
              <a:spcBef>
                <a:spcPct val="50000"/>
              </a:spcBef>
              <a:buFont typeface="Arial" panose="020B0604020202020204" pitchFamily="34" charset="0"/>
              <a:buChar char="•"/>
            </a:pPr>
            <a:r>
              <a:rPr lang="en-US" sz="2000" dirty="0"/>
              <a:t>HEC-HMS will save terrain files to the </a:t>
            </a:r>
            <a:r>
              <a:rPr lang="en-US" sz="2000" b="1" dirty="0"/>
              <a:t>terrain</a:t>
            </a:r>
            <a:r>
              <a:rPr lang="en-US" sz="2000" dirty="0"/>
              <a:t> folder </a:t>
            </a:r>
          </a:p>
          <a:p>
            <a:pPr marL="342900" indent="-342900">
              <a:spcBef>
                <a:spcPct val="50000"/>
              </a:spcBef>
              <a:buFont typeface="Arial" panose="020B0604020202020204" pitchFamily="34" charset="0"/>
              <a:buChar char="•"/>
            </a:pPr>
            <a:r>
              <a:rPr lang="en-US" sz="2000" dirty="0"/>
              <a:t>The *.</a:t>
            </a:r>
            <a:r>
              <a:rPr lang="en-US" sz="2000" dirty="0" err="1"/>
              <a:t>sqlite</a:t>
            </a:r>
            <a:r>
              <a:rPr lang="en-US" sz="2000" dirty="0"/>
              <a:t> file contains information for georeferenced elements, including discretization </a:t>
            </a:r>
          </a:p>
        </p:txBody>
      </p:sp>
      <p:pic>
        <p:nvPicPr>
          <p:cNvPr id="2" name="Picture 1">
            <a:extLst>
              <a:ext uri="{FF2B5EF4-FFF2-40B4-BE49-F238E27FC236}">
                <a16:creationId xmlns:a16="http://schemas.microsoft.com/office/drawing/2014/main" id="{3C3FCDE1-BE7A-45EA-99B0-DD0F22D8E283}"/>
              </a:ext>
            </a:extLst>
          </p:cNvPr>
          <p:cNvPicPr>
            <a:picLocks noChangeAspect="1"/>
          </p:cNvPicPr>
          <p:nvPr/>
        </p:nvPicPr>
        <p:blipFill>
          <a:blip r:embed="rId3"/>
          <a:stretch>
            <a:fillRect/>
          </a:stretch>
        </p:blipFill>
        <p:spPr>
          <a:xfrm>
            <a:off x="4174138" y="2031395"/>
            <a:ext cx="4736616" cy="3358200"/>
          </a:xfrm>
          <a:prstGeom prst="rect">
            <a:avLst/>
          </a:prstGeom>
          <a:ln>
            <a:solidFill>
              <a:schemeClr val="tx1"/>
            </a:solidFill>
          </a:ln>
        </p:spPr>
      </p:pic>
      <p:sp>
        <p:nvSpPr>
          <p:cNvPr id="8" name="Text Box 5">
            <a:extLst>
              <a:ext uri="{FF2B5EF4-FFF2-40B4-BE49-F238E27FC236}">
                <a16:creationId xmlns:a16="http://schemas.microsoft.com/office/drawing/2014/main" id="{6338A7A9-E33D-4F68-AD7D-7BC0877AEACB}"/>
              </a:ext>
            </a:extLst>
          </p:cNvPr>
          <p:cNvSpPr txBox="1">
            <a:spLocks noChangeArrowheads="1"/>
          </p:cNvSpPr>
          <p:nvPr/>
        </p:nvSpPr>
        <p:spPr bwMode="auto">
          <a:xfrm>
            <a:off x="4174138" y="1631285"/>
            <a:ext cx="4722317" cy="400110"/>
          </a:xfrm>
          <a:prstGeom prst="rect">
            <a:avLst/>
          </a:prstGeom>
          <a:noFill/>
          <a:ln w="9525">
            <a:noFill/>
            <a:miter lim="800000"/>
            <a:headEnd/>
            <a:tailEnd/>
          </a:ln>
        </p:spPr>
        <p:txBody>
          <a:bodyPr wrap="square">
            <a:spAutoFit/>
          </a:bodyPr>
          <a:lstStyle/>
          <a:p>
            <a:pPr algn="ctr">
              <a:spcBef>
                <a:spcPct val="50000"/>
              </a:spcBef>
            </a:pPr>
            <a:r>
              <a:rPr lang="en-US" sz="2000" dirty="0"/>
              <a:t>Typical HEC-HMS Project Directory</a:t>
            </a:r>
          </a:p>
        </p:txBody>
      </p:sp>
      <p:cxnSp>
        <p:nvCxnSpPr>
          <p:cNvPr id="4" name="Straight Arrow Connector 3">
            <a:extLst>
              <a:ext uri="{FF2B5EF4-FFF2-40B4-BE49-F238E27FC236}">
                <a16:creationId xmlns:a16="http://schemas.microsoft.com/office/drawing/2014/main" id="{6E7655F3-A7EB-4E0A-8228-2569556E2107}"/>
              </a:ext>
            </a:extLst>
          </p:cNvPr>
          <p:cNvCxnSpPr/>
          <p:nvPr/>
        </p:nvCxnSpPr>
        <p:spPr>
          <a:xfrm flipH="1">
            <a:off x="5604378" y="4554641"/>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583001D-96AA-4291-93D9-C884519E877E}"/>
              </a:ext>
            </a:extLst>
          </p:cNvPr>
          <p:cNvCxnSpPr/>
          <p:nvPr/>
        </p:nvCxnSpPr>
        <p:spPr>
          <a:xfrm flipH="1">
            <a:off x="5071613" y="3277916"/>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4755EF1-D64B-41AF-A01B-145ECBEA942C}"/>
              </a:ext>
            </a:extLst>
          </p:cNvPr>
          <p:cNvCxnSpPr/>
          <p:nvPr/>
        </p:nvCxnSpPr>
        <p:spPr>
          <a:xfrm flipH="1">
            <a:off x="5071613" y="3426853"/>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0ABC02A-B98D-4E07-94ED-9E891DBFA241}"/>
              </a:ext>
            </a:extLst>
          </p:cNvPr>
          <p:cNvCxnSpPr/>
          <p:nvPr/>
        </p:nvCxnSpPr>
        <p:spPr>
          <a:xfrm flipH="1">
            <a:off x="5519288" y="5255480"/>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24922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US" sz="3200" dirty="0"/>
              <a:t>Subbasin Characteristics</a:t>
            </a:r>
          </a:p>
        </p:txBody>
      </p:sp>
      <p:sp>
        <p:nvSpPr>
          <p:cNvPr id="19459" name="Slide Number Placeholder 5"/>
          <p:cNvSpPr>
            <a:spLocks noGrp="1"/>
          </p:cNvSpPr>
          <p:nvPr>
            <p:ph type="sldNum" sz="quarter" idx="11"/>
          </p:nvPr>
        </p:nvSpPr>
        <p:spPr>
          <a:prstGeom prst="rect">
            <a:avLst/>
          </a:prstGeom>
        </p:spPr>
        <p:txBody>
          <a:bodyPr/>
          <a:lstStyle/>
          <a:p>
            <a:fld id="{10376EC9-4C9F-4F00-ABC5-3F2ADCD2C81E}" type="slidenum">
              <a:rPr lang="en-US" smtClean="0"/>
              <a:pPr/>
              <a:t>51</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1290406" y="3943698"/>
            <a:ext cx="4247949" cy="1754326"/>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Longest </a:t>
            </a:r>
            <a:r>
              <a:rPr lang="en-US" dirty="0" err="1"/>
              <a:t>Flowpath</a:t>
            </a:r>
            <a:r>
              <a:rPr lang="en-US" dirty="0"/>
              <a:t> Length</a:t>
            </a:r>
          </a:p>
          <a:p>
            <a:pPr marL="285750" indent="-285750">
              <a:buFont typeface="Arial" panose="020B0604020202020204" pitchFamily="34" charset="0"/>
              <a:buChar char="•"/>
            </a:pPr>
            <a:r>
              <a:rPr lang="en-US" dirty="0"/>
              <a:t>Longest </a:t>
            </a:r>
            <a:r>
              <a:rPr lang="en-US" dirty="0" err="1"/>
              <a:t>Flowpath</a:t>
            </a:r>
            <a:r>
              <a:rPr lang="en-US" dirty="0"/>
              <a:t> Slope</a:t>
            </a:r>
          </a:p>
          <a:p>
            <a:pPr marL="285750" indent="-285750">
              <a:buFont typeface="Arial" panose="020B0604020202020204" pitchFamily="34" charset="0"/>
              <a:buChar char="•"/>
            </a:pPr>
            <a:r>
              <a:rPr lang="en-US" dirty="0"/>
              <a:t>Centroidal </a:t>
            </a:r>
            <a:r>
              <a:rPr lang="en-US" dirty="0" err="1"/>
              <a:t>Flowpath</a:t>
            </a:r>
            <a:r>
              <a:rPr lang="en-US" dirty="0"/>
              <a:t> Length</a:t>
            </a:r>
          </a:p>
          <a:p>
            <a:pPr marL="285750" indent="-285750">
              <a:buFont typeface="Arial" panose="020B0604020202020204" pitchFamily="34" charset="0"/>
              <a:buChar char="•"/>
            </a:pPr>
            <a:r>
              <a:rPr lang="en-US" dirty="0"/>
              <a:t>Centroidal </a:t>
            </a:r>
            <a:r>
              <a:rPr lang="en-US" dirty="0" err="1"/>
              <a:t>Flowpath</a:t>
            </a:r>
            <a:r>
              <a:rPr lang="en-US" dirty="0"/>
              <a:t> Slope</a:t>
            </a:r>
          </a:p>
          <a:p>
            <a:pPr marL="285750" indent="-285750">
              <a:buFont typeface="Arial" panose="020B0604020202020204" pitchFamily="34" charset="0"/>
              <a:buChar char="•"/>
            </a:pPr>
            <a:r>
              <a:rPr lang="en-US" dirty="0"/>
              <a:t>10-85 </a:t>
            </a:r>
            <a:r>
              <a:rPr lang="en-US" dirty="0" err="1"/>
              <a:t>Flowpath</a:t>
            </a:r>
            <a:r>
              <a:rPr lang="en-US" dirty="0"/>
              <a:t> Length</a:t>
            </a:r>
          </a:p>
          <a:p>
            <a:pPr marL="285750" indent="-285750">
              <a:buFont typeface="Arial" panose="020B0604020202020204" pitchFamily="34" charset="0"/>
              <a:buChar char="•"/>
            </a:pPr>
            <a:r>
              <a:rPr lang="en-US" dirty="0"/>
              <a:t>10-85 Slope</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a:blip r:embed="rId3"/>
          <a:stretch>
            <a:fillRect/>
          </a:stretch>
        </p:blipFill>
        <p:spPr>
          <a:xfrm>
            <a:off x="526582" y="1291787"/>
            <a:ext cx="8090836" cy="2592141"/>
          </a:xfrm>
          <a:prstGeom prst="rect">
            <a:avLst/>
          </a:prstGeom>
          <a:ln>
            <a:solidFill>
              <a:schemeClr val="tx1"/>
            </a:solidFill>
          </a:ln>
        </p:spPr>
      </p:pic>
      <p:sp>
        <p:nvSpPr>
          <p:cNvPr id="8" name="Text Box 5">
            <a:extLst>
              <a:ext uri="{FF2B5EF4-FFF2-40B4-BE49-F238E27FC236}">
                <a16:creationId xmlns:a16="http://schemas.microsoft.com/office/drawing/2014/main" id="{04BE6696-6A10-43B0-86D8-63B85F8C8823}"/>
              </a:ext>
            </a:extLst>
          </p:cNvPr>
          <p:cNvSpPr txBox="1">
            <a:spLocks noChangeArrowheads="1"/>
          </p:cNvSpPr>
          <p:nvPr/>
        </p:nvSpPr>
        <p:spPr bwMode="auto">
          <a:xfrm>
            <a:off x="5124543" y="3943698"/>
            <a:ext cx="4267200" cy="1477328"/>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Basin Slope</a:t>
            </a:r>
          </a:p>
          <a:p>
            <a:pPr marL="285750" indent="-285750">
              <a:buFont typeface="Arial" panose="020B0604020202020204" pitchFamily="34" charset="0"/>
              <a:buChar char="•"/>
            </a:pPr>
            <a:r>
              <a:rPr lang="en-US" dirty="0"/>
              <a:t>Basin Relief</a:t>
            </a:r>
          </a:p>
          <a:p>
            <a:pPr marL="285750" indent="-285750">
              <a:buFont typeface="Arial" panose="020B0604020202020204" pitchFamily="34" charset="0"/>
              <a:buChar char="•"/>
            </a:pPr>
            <a:r>
              <a:rPr lang="en-US" dirty="0"/>
              <a:t>Relief Ratio</a:t>
            </a:r>
          </a:p>
          <a:p>
            <a:pPr marL="285750" indent="-285750">
              <a:buFont typeface="Arial" panose="020B0604020202020204" pitchFamily="34" charset="0"/>
              <a:buChar char="•"/>
            </a:pPr>
            <a:r>
              <a:rPr lang="en-US" dirty="0"/>
              <a:t>Elongation Ratio</a:t>
            </a:r>
          </a:p>
          <a:p>
            <a:pPr marL="285750" indent="-285750">
              <a:buFont typeface="Arial" panose="020B0604020202020204" pitchFamily="34" charset="0"/>
              <a:buChar char="•"/>
            </a:pPr>
            <a:r>
              <a:rPr lang="en-US" dirty="0"/>
              <a:t>Drainage Density</a:t>
            </a:r>
          </a:p>
        </p:txBody>
      </p:sp>
    </p:spTree>
    <p:extLst>
      <p:ext uri="{BB962C8B-B14F-4D97-AF65-F5344CB8AC3E}">
        <p14:creationId xmlns:p14="http://schemas.microsoft.com/office/powerpoint/2010/main" val="23171259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US" sz="3200" dirty="0"/>
              <a:t>Reach Characteristics</a:t>
            </a:r>
          </a:p>
        </p:txBody>
      </p:sp>
      <p:sp>
        <p:nvSpPr>
          <p:cNvPr id="19459" name="Slide Number Placeholder 5"/>
          <p:cNvSpPr>
            <a:spLocks noGrp="1"/>
          </p:cNvSpPr>
          <p:nvPr>
            <p:ph type="sldNum" sz="quarter" idx="11"/>
          </p:nvPr>
        </p:nvSpPr>
        <p:spPr>
          <a:prstGeom prst="rect">
            <a:avLst/>
          </a:prstGeom>
        </p:spPr>
        <p:txBody>
          <a:bodyPr/>
          <a:lstStyle/>
          <a:p>
            <a:fld id="{10376EC9-4C9F-4F00-ABC5-3F2ADCD2C81E}" type="slidenum">
              <a:rPr lang="en-US" smtClean="0"/>
              <a:pPr/>
              <a:t>52</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4247949" cy="1200329"/>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Reach Length</a:t>
            </a:r>
          </a:p>
          <a:p>
            <a:pPr marL="285750" indent="-285750">
              <a:buFont typeface="Arial" panose="020B0604020202020204" pitchFamily="34" charset="0"/>
              <a:buChar char="•"/>
            </a:pPr>
            <a:r>
              <a:rPr lang="en-US" dirty="0"/>
              <a:t>Reach Slope</a:t>
            </a:r>
          </a:p>
          <a:p>
            <a:pPr marL="285750" indent="-285750">
              <a:buFont typeface="Arial" panose="020B0604020202020204" pitchFamily="34" charset="0"/>
              <a:buChar char="•"/>
            </a:pPr>
            <a:r>
              <a:rPr lang="en-US" dirty="0"/>
              <a:t>Reach Sinuosity</a:t>
            </a:r>
          </a:p>
          <a:p>
            <a:pPr marL="285750" indent="-285750">
              <a:buFont typeface="Arial" panose="020B0604020202020204" pitchFamily="34" charset="0"/>
              <a:buChar char="•"/>
            </a:pPr>
            <a:r>
              <a:rPr lang="en-US" dirty="0"/>
              <a:t>Reach Relief</a:t>
            </a:r>
          </a:p>
        </p:txBody>
      </p:sp>
      <p:pic>
        <p:nvPicPr>
          <p:cNvPr id="11" name="Picture 10">
            <a:extLst>
              <a:ext uri="{FF2B5EF4-FFF2-40B4-BE49-F238E27FC236}">
                <a16:creationId xmlns:a16="http://schemas.microsoft.com/office/drawing/2014/main" id="{34A406D9-85E5-4140-8F6B-3894053476CA}"/>
              </a:ext>
            </a:extLst>
          </p:cNvPr>
          <p:cNvPicPr>
            <a:picLocks noChangeAspect="1"/>
          </p:cNvPicPr>
          <p:nvPr/>
        </p:nvPicPr>
        <p:blipFill rotWithShape="1">
          <a:blip r:embed="rId3"/>
          <a:srcRect r="61905"/>
          <a:stretch/>
        </p:blipFill>
        <p:spPr>
          <a:xfrm>
            <a:off x="2721294" y="1149574"/>
            <a:ext cx="3549011" cy="5327367"/>
          </a:xfrm>
          <a:prstGeom prst="rect">
            <a:avLst/>
          </a:prstGeom>
          <a:ln>
            <a:solidFill>
              <a:schemeClr val="tx1"/>
            </a:solidFill>
          </a:ln>
        </p:spPr>
      </p:pic>
    </p:spTree>
    <p:extLst>
      <p:ext uri="{BB962C8B-B14F-4D97-AF65-F5344CB8AC3E}">
        <p14:creationId xmlns:p14="http://schemas.microsoft.com/office/powerpoint/2010/main" val="155074157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US" sz="3200" dirty="0"/>
              <a:t>Parameter Expression Calculator</a:t>
            </a:r>
          </a:p>
        </p:txBody>
      </p:sp>
      <p:sp>
        <p:nvSpPr>
          <p:cNvPr id="19459" name="Slide Number Placeholder 5"/>
          <p:cNvSpPr>
            <a:spLocks noGrp="1"/>
          </p:cNvSpPr>
          <p:nvPr>
            <p:ph type="sldNum" sz="quarter" idx="11"/>
          </p:nvPr>
        </p:nvSpPr>
        <p:spPr>
          <a:prstGeom prst="rect">
            <a:avLst/>
          </a:prstGeom>
        </p:spPr>
        <p:txBody>
          <a:bodyPr/>
          <a:lstStyle/>
          <a:p>
            <a:fld id="{10376EC9-4C9F-4F00-ABC5-3F2ADCD2C81E}" type="slidenum">
              <a:rPr lang="en-US" smtClean="0"/>
              <a:pPr/>
              <a:t>53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187036" y="1176635"/>
            <a:ext cx="8769927" cy="1477328"/>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HEC-HMS has a built-in </a:t>
            </a:r>
            <a:r>
              <a:rPr lang="en-US" sz="2000" i="1" dirty="0"/>
              <a:t>Expression Calculator </a:t>
            </a:r>
            <a:r>
              <a:rPr lang="en-US" sz="2000" dirty="0"/>
              <a:t>that can be used to facilitate canopy, surface, loss, transform, baseflow, and routing parameter estimation from GIS data.</a:t>
            </a:r>
          </a:p>
          <a:p>
            <a:pPr marL="342900" indent="-342900">
              <a:spcBef>
                <a:spcPct val="50000"/>
              </a:spcBef>
              <a:buFont typeface="Arial" panose="020B0604020202020204" pitchFamily="34" charset="0"/>
              <a:buChar char="•"/>
            </a:pPr>
            <a:r>
              <a:rPr lang="en-US" sz="2000" dirty="0"/>
              <a:t>The Expression Calculator can be launched from global editors. </a:t>
            </a:r>
          </a:p>
        </p:txBody>
      </p:sp>
      <p:pic>
        <p:nvPicPr>
          <p:cNvPr id="8" name="Picture 7" descr="A screenshot of a cell phone&#10;&#10;Description automatically generated">
            <a:extLst>
              <a:ext uri="{FF2B5EF4-FFF2-40B4-BE49-F238E27FC236}">
                <a16:creationId xmlns:a16="http://schemas.microsoft.com/office/drawing/2014/main" id="{4AF22FF4-5363-4C44-B941-AFF963B47C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907" y="2685136"/>
            <a:ext cx="4149658" cy="3929400"/>
          </a:xfrm>
          <a:prstGeom prst="rect">
            <a:avLst/>
          </a:prstGeom>
          <a:ln>
            <a:solidFill>
              <a:schemeClr val="tx1"/>
            </a:solidFill>
          </a:ln>
        </p:spPr>
      </p:pic>
      <p:pic>
        <p:nvPicPr>
          <p:cNvPr id="14" name="Picture 13">
            <a:extLst>
              <a:ext uri="{FF2B5EF4-FFF2-40B4-BE49-F238E27FC236}">
                <a16:creationId xmlns:a16="http://schemas.microsoft.com/office/drawing/2014/main" id="{35461B1C-F769-4891-8DDC-CBA2E4418F54}"/>
              </a:ext>
            </a:extLst>
          </p:cNvPr>
          <p:cNvPicPr>
            <a:picLocks noChangeAspect="1"/>
          </p:cNvPicPr>
          <p:nvPr/>
        </p:nvPicPr>
        <p:blipFill>
          <a:blip r:embed="rId4"/>
          <a:stretch>
            <a:fillRect/>
          </a:stretch>
        </p:blipFill>
        <p:spPr>
          <a:xfrm>
            <a:off x="4771904" y="2680855"/>
            <a:ext cx="3790206" cy="3902508"/>
          </a:xfrm>
          <a:prstGeom prst="rect">
            <a:avLst/>
          </a:prstGeom>
          <a:ln>
            <a:solidFill>
              <a:schemeClr val="tx1"/>
            </a:solidFill>
          </a:ln>
        </p:spPr>
      </p:pic>
    </p:spTree>
    <p:extLst>
      <p:ext uri="{BB962C8B-B14F-4D97-AF65-F5344CB8AC3E}">
        <p14:creationId xmlns:p14="http://schemas.microsoft.com/office/powerpoint/2010/main" val="19320004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US" sz="3200" dirty="0"/>
              <a:t>Parameter Expression Calculator</a:t>
            </a:r>
          </a:p>
        </p:txBody>
      </p:sp>
      <p:sp>
        <p:nvSpPr>
          <p:cNvPr id="19459" name="Slide Number Placeholder 5"/>
          <p:cNvSpPr>
            <a:spLocks noGrp="1"/>
          </p:cNvSpPr>
          <p:nvPr>
            <p:ph type="sldNum" sz="quarter" idx="11"/>
          </p:nvPr>
        </p:nvSpPr>
        <p:spPr>
          <a:prstGeom prst="rect">
            <a:avLst/>
          </a:prstGeom>
        </p:spPr>
        <p:txBody>
          <a:bodyPr/>
          <a:lstStyle/>
          <a:p>
            <a:fld id="{10376EC9-4C9F-4F00-ABC5-3F2ADCD2C81E}" type="slidenum">
              <a:rPr lang="en-US" smtClean="0"/>
              <a:pPr/>
              <a:t>54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418557" y="1409272"/>
            <a:ext cx="8382000" cy="1015663"/>
          </a:xfrm>
          <a:prstGeom prst="rect">
            <a:avLst/>
          </a:prstGeom>
          <a:noFill/>
          <a:ln w="9525">
            <a:noFill/>
            <a:miter lim="800000"/>
            <a:headEnd/>
            <a:tailEnd/>
          </a:ln>
        </p:spPr>
        <p:txBody>
          <a:bodyPr wrap="square">
            <a:spAutoFit/>
          </a:bodyPr>
          <a:lstStyle/>
          <a:p>
            <a:r>
              <a:rPr lang="en-US" sz="2000" dirty="0"/>
              <a:t>When clicking “Calculate” within the </a:t>
            </a:r>
            <a:r>
              <a:rPr lang="en-US" sz="2000" i="1" dirty="0"/>
              <a:t>Expression Calculator</a:t>
            </a:r>
            <a:r>
              <a:rPr lang="en-US" sz="2000" dirty="0"/>
              <a:t>, the parameter estimates are computed and automatically populated in the Global Editor table. </a:t>
            </a:r>
            <a:endParaRPr lang="en-US" sz="2400" dirty="0"/>
          </a:p>
        </p:txBody>
      </p:sp>
      <p:pic>
        <p:nvPicPr>
          <p:cNvPr id="4" name="Picture 3" descr="A screenshot of a social media post&#10;&#10;Description automatically generated">
            <a:extLst>
              <a:ext uri="{FF2B5EF4-FFF2-40B4-BE49-F238E27FC236}">
                <a16:creationId xmlns:a16="http://schemas.microsoft.com/office/drawing/2014/main" id="{3C981213-2936-447D-8061-F97075788B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444" y="2421910"/>
            <a:ext cx="7011112" cy="3682209"/>
          </a:xfrm>
          <a:prstGeom prst="rect">
            <a:avLst/>
          </a:prstGeom>
          <a:ln>
            <a:solidFill>
              <a:schemeClr val="tx1"/>
            </a:solidFill>
          </a:ln>
        </p:spPr>
      </p:pic>
    </p:spTree>
    <p:extLst>
      <p:ext uri="{BB962C8B-B14F-4D97-AF65-F5344CB8AC3E}">
        <p14:creationId xmlns:p14="http://schemas.microsoft.com/office/powerpoint/2010/main" val="404789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en-US" sz="3200" dirty="0"/>
              <a:t>Parameter Expression Calculator</a:t>
            </a:r>
          </a:p>
        </p:txBody>
      </p:sp>
      <p:sp>
        <p:nvSpPr>
          <p:cNvPr id="19459" name="Slide Number Placeholder 5"/>
          <p:cNvSpPr>
            <a:spLocks noGrp="1"/>
          </p:cNvSpPr>
          <p:nvPr>
            <p:ph type="sldNum" sz="quarter" idx="11"/>
          </p:nvPr>
        </p:nvSpPr>
        <p:spPr/>
        <p:txBody>
          <a:bodyPr/>
          <a:lstStyle/>
          <a:p>
            <a:fld id="{10376EC9-4C9F-4F00-ABC5-3F2ADCD2C81E}" type="slidenum">
              <a:rPr lang="en-US" smtClean="0"/>
              <a:pPr/>
              <a:t>55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162659"/>
            <a:ext cx="4267200" cy="2769989"/>
          </a:xfrm>
          <a:prstGeom prst="rect">
            <a:avLst/>
          </a:prstGeom>
          <a:noFill/>
          <a:ln w="9525">
            <a:noFill/>
            <a:miter lim="800000"/>
            <a:headEnd/>
            <a:tailEnd/>
          </a:ln>
        </p:spPr>
        <p:txBody>
          <a:bodyPr wrap="square">
            <a:spAutoFit/>
          </a:bodyPr>
          <a:lstStyle/>
          <a:p>
            <a:r>
              <a:rPr lang="en-US" dirty="0"/>
              <a:t>In the </a:t>
            </a:r>
            <a:r>
              <a:rPr lang="en-US" b="1" dirty="0"/>
              <a:t>Expression Calculator</a:t>
            </a:r>
            <a:r>
              <a:rPr lang="en-US" dirty="0"/>
              <a:t>, grids can also be used as variables if they have been previously imported into HEC-HMS. Grids are available from the Grids tab. When a grid is included in the expression, </a:t>
            </a:r>
            <a:r>
              <a:rPr lang="en-US" u="sng" dirty="0"/>
              <a:t>a zonal average </a:t>
            </a:r>
            <a:r>
              <a:rPr lang="en-US" dirty="0"/>
              <a:t>value of the feature on the grid is used in the calculation.</a:t>
            </a:r>
          </a:p>
          <a:p>
            <a:pPr>
              <a:spcBef>
                <a:spcPct val="50000"/>
              </a:spcBef>
            </a:pPr>
            <a:endParaRPr lang="en-US" sz="2000" dirty="0"/>
          </a:p>
        </p:txBody>
      </p:sp>
      <p:pic>
        <p:nvPicPr>
          <p:cNvPr id="14" name="Picture 13">
            <a:extLst>
              <a:ext uri="{FF2B5EF4-FFF2-40B4-BE49-F238E27FC236}">
                <a16:creationId xmlns:a16="http://schemas.microsoft.com/office/drawing/2014/main" id="{35461B1C-F769-4891-8DDC-CBA2E4418F54}"/>
              </a:ext>
            </a:extLst>
          </p:cNvPr>
          <p:cNvPicPr>
            <a:picLocks noChangeAspect="1"/>
          </p:cNvPicPr>
          <p:nvPr/>
        </p:nvPicPr>
        <p:blipFill>
          <a:blip r:embed="rId3"/>
          <a:stretch>
            <a:fillRect/>
          </a:stretch>
        </p:blipFill>
        <p:spPr>
          <a:xfrm>
            <a:off x="4943932" y="1162659"/>
            <a:ext cx="3618178" cy="3725383"/>
          </a:xfrm>
          <a:prstGeom prst="rect">
            <a:avLst/>
          </a:prstGeom>
        </p:spPr>
      </p:pic>
      <p:pic>
        <p:nvPicPr>
          <p:cNvPr id="1026" name="Picture 2">
            <a:extLst>
              <a:ext uri="{FF2B5EF4-FFF2-40B4-BE49-F238E27FC236}">
                <a16:creationId xmlns:a16="http://schemas.microsoft.com/office/drawing/2014/main" id="{C3D4E6C6-5B20-4A36-AF59-EC90668472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711" y="3438665"/>
            <a:ext cx="4262014" cy="29773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CB9C790-A6CF-4B9A-8504-03CF4E81A4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2680" y="3623336"/>
            <a:ext cx="2618628" cy="295583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2108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pPr algn="ctr"/>
            <a:r>
              <a:rPr lang="en-US" sz="3200" dirty="0"/>
              <a:t>Hypothetical Storm</a:t>
            </a:r>
          </a:p>
        </p:txBody>
      </p:sp>
      <p:sp>
        <p:nvSpPr>
          <p:cNvPr id="3" name="Content Placeholder 2"/>
          <p:cNvSpPr>
            <a:spLocks noGrp="1"/>
          </p:cNvSpPr>
          <p:nvPr>
            <p:ph idx="1"/>
          </p:nvPr>
        </p:nvSpPr>
        <p:spPr>
          <a:xfrm>
            <a:off x="304800" y="1225550"/>
            <a:ext cx="4058191" cy="4718050"/>
          </a:xfrm>
        </p:spPr>
        <p:txBody>
          <a:bodyPr/>
          <a:lstStyle/>
          <a:p>
            <a:pPr marL="342900" indent="-342900">
              <a:buFont typeface="Arial" panose="020B0604020202020204" pitchFamily="34" charset="0"/>
              <a:buChar char="•"/>
            </a:pPr>
            <a:r>
              <a:rPr lang="en-US" dirty="0"/>
              <a:t>User-specified temporal pattern (could be NRCS patterns)</a:t>
            </a:r>
          </a:p>
          <a:p>
            <a:pPr marL="342900" indent="-342900">
              <a:buFont typeface="Arial" panose="020B0604020202020204" pitchFamily="34" charset="0"/>
              <a:buChar char="•"/>
            </a:pPr>
            <a:r>
              <a:rPr lang="en-US" dirty="0"/>
              <a:t>Storm duration</a:t>
            </a:r>
          </a:p>
          <a:p>
            <a:pPr marL="342900" indent="-342900">
              <a:buFont typeface="Arial" panose="020B0604020202020204" pitchFamily="34" charset="0"/>
              <a:buChar char="•"/>
            </a:pPr>
            <a:r>
              <a:rPr lang="en-US" dirty="0"/>
              <a:t>User-specified storm depth or extract from a grid</a:t>
            </a:r>
          </a:p>
          <a:p>
            <a:pPr marL="342900" indent="-342900">
              <a:buFont typeface="Arial" panose="020B0604020202020204" pitchFamily="34" charset="0"/>
              <a:buChar char="•"/>
            </a:pPr>
            <a:r>
              <a:rPr lang="en-US" dirty="0"/>
              <a:t>Depth-area reduction </a:t>
            </a:r>
          </a:p>
          <a:p>
            <a:pPr marL="857250" lvl="1" indent="-342900">
              <a:buFont typeface="Arial" panose="020B0604020202020204" pitchFamily="34" charset="0"/>
              <a:buChar char="•"/>
            </a:pPr>
            <a:r>
              <a:rPr lang="en-US" dirty="0"/>
              <a:t>TP 40 or user-specified</a:t>
            </a:r>
          </a:p>
          <a:p>
            <a:pPr marL="857250" lvl="1" indent="-342900">
              <a:buFont typeface="Arial" panose="020B0604020202020204" pitchFamily="34" charset="0"/>
              <a:buChar char="•"/>
            </a:pPr>
            <a:r>
              <a:rPr lang="en-US" dirty="0"/>
              <a:t>Enter storm area or choose a computation point</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56</a:t>
            </a:fld>
            <a:endParaRPr lang="en-US"/>
          </a:p>
        </p:txBody>
      </p:sp>
      <p:pic>
        <p:nvPicPr>
          <p:cNvPr id="6" name="Picture 5">
            <a:extLst>
              <a:ext uri="{FF2B5EF4-FFF2-40B4-BE49-F238E27FC236}">
                <a16:creationId xmlns:a16="http://schemas.microsoft.com/office/drawing/2014/main" id="{47020C20-98C9-477C-AF26-B98470A376D8}"/>
              </a:ext>
            </a:extLst>
          </p:cNvPr>
          <p:cNvPicPr>
            <a:picLocks noChangeAspect="1"/>
          </p:cNvPicPr>
          <p:nvPr/>
        </p:nvPicPr>
        <p:blipFill>
          <a:blip r:embed="rId3"/>
          <a:stretch>
            <a:fillRect/>
          </a:stretch>
        </p:blipFill>
        <p:spPr>
          <a:xfrm>
            <a:off x="4362991" y="1362866"/>
            <a:ext cx="4323809" cy="2447619"/>
          </a:xfrm>
          <a:prstGeom prst="rect">
            <a:avLst/>
          </a:prstGeom>
          <a:ln>
            <a:solidFill>
              <a:schemeClr val="tx1"/>
            </a:solidFill>
          </a:ln>
        </p:spPr>
      </p:pic>
    </p:spTree>
    <p:extLst>
      <p:ext uri="{BB962C8B-B14F-4D97-AF65-F5344CB8AC3E}">
        <p14:creationId xmlns:p14="http://schemas.microsoft.com/office/powerpoint/2010/main" val="5652787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pPr algn="ctr"/>
            <a:r>
              <a:rPr lang="en-US" sz="3200" dirty="0"/>
              <a:t>Hypothetical Storm</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57</a:t>
            </a:fld>
            <a:endParaRPr lang="en-US"/>
          </a:p>
        </p:txBody>
      </p:sp>
      <p:pic>
        <p:nvPicPr>
          <p:cNvPr id="5" name="Picture 4">
            <a:extLst>
              <a:ext uri="{FF2B5EF4-FFF2-40B4-BE49-F238E27FC236}">
                <a16:creationId xmlns:a16="http://schemas.microsoft.com/office/drawing/2014/main" id="{757D86D8-FB72-4259-81FF-68A7A5A0B100}"/>
              </a:ext>
            </a:extLst>
          </p:cNvPr>
          <p:cNvPicPr>
            <a:picLocks noChangeAspect="1"/>
          </p:cNvPicPr>
          <p:nvPr/>
        </p:nvPicPr>
        <p:blipFill>
          <a:blip r:embed="rId3"/>
          <a:stretch>
            <a:fillRect/>
          </a:stretch>
        </p:blipFill>
        <p:spPr>
          <a:xfrm>
            <a:off x="1499616" y="2921009"/>
            <a:ext cx="7187184" cy="3738495"/>
          </a:xfrm>
          <a:prstGeom prst="rect">
            <a:avLst/>
          </a:prstGeom>
          <a:ln>
            <a:solidFill>
              <a:schemeClr val="accent1"/>
            </a:solidFill>
          </a:ln>
        </p:spPr>
      </p:pic>
      <p:pic>
        <p:nvPicPr>
          <p:cNvPr id="12" name="Picture 11">
            <a:extLst>
              <a:ext uri="{FF2B5EF4-FFF2-40B4-BE49-F238E27FC236}">
                <a16:creationId xmlns:a16="http://schemas.microsoft.com/office/drawing/2014/main" id="{1EA5FFF4-D39E-4C3E-B22B-15BA3BCD3F31}"/>
              </a:ext>
            </a:extLst>
          </p:cNvPr>
          <p:cNvPicPr>
            <a:picLocks noChangeAspect="1"/>
          </p:cNvPicPr>
          <p:nvPr/>
        </p:nvPicPr>
        <p:blipFill>
          <a:blip r:embed="rId4"/>
          <a:stretch>
            <a:fillRect/>
          </a:stretch>
        </p:blipFill>
        <p:spPr>
          <a:xfrm>
            <a:off x="304800" y="980448"/>
            <a:ext cx="5828571" cy="2476190"/>
          </a:xfrm>
          <a:prstGeom prst="rect">
            <a:avLst/>
          </a:prstGeom>
          <a:ln>
            <a:solidFill>
              <a:schemeClr val="accent1"/>
            </a:solidFill>
          </a:ln>
        </p:spPr>
      </p:pic>
      <p:sp>
        <p:nvSpPr>
          <p:cNvPr id="10" name="Content Placeholder 2">
            <a:extLst>
              <a:ext uri="{FF2B5EF4-FFF2-40B4-BE49-F238E27FC236}">
                <a16:creationId xmlns:a16="http://schemas.microsoft.com/office/drawing/2014/main" id="{D3BDDA8D-AB48-408B-BC09-6C5C2AB39C46}"/>
              </a:ext>
            </a:extLst>
          </p:cNvPr>
          <p:cNvSpPr>
            <a:spLocks noGrp="1"/>
          </p:cNvSpPr>
          <p:nvPr>
            <p:ph idx="1"/>
          </p:nvPr>
        </p:nvSpPr>
        <p:spPr>
          <a:xfrm>
            <a:off x="6133370" y="980448"/>
            <a:ext cx="2836893" cy="2247384"/>
          </a:xfrm>
        </p:spPr>
        <p:txBody>
          <a:bodyPr/>
          <a:lstStyle/>
          <a:p>
            <a:r>
              <a:rPr lang="en-US" sz="2000" dirty="0"/>
              <a:t>Download precipitation-frequency grids from https://hdsc.nws.noaa.gov/hdsc/pfds/pfds_gis.html</a:t>
            </a:r>
          </a:p>
        </p:txBody>
      </p:sp>
    </p:spTree>
    <p:extLst>
      <p:ext uri="{BB962C8B-B14F-4D97-AF65-F5344CB8AC3E}">
        <p14:creationId xmlns:p14="http://schemas.microsoft.com/office/powerpoint/2010/main" val="2483319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pPr algn="ctr"/>
            <a:r>
              <a:rPr lang="en-US" sz="3200" dirty="0"/>
              <a:t>Hypothetical Storm</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b="1" dirty="0"/>
              <a:t>New</a:t>
            </a:r>
            <a:r>
              <a:rPr lang="en-US" dirty="0"/>
              <a:t> Precipitation-Frequency Grid Importer</a:t>
            </a:r>
          </a:p>
          <a:p>
            <a:pPr marL="342900" indent="-342900">
              <a:buFont typeface="Arial" panose="020B0604020202020204" pitchFamily="34" charset="0"/>
              <a:buChar char="•"/>
            </a:pPr>
            <a:r>
              <a:rPr lang="en-US" dirty="0"/>
              <a:t>Choose the grid, name, units and scale factor</a:t>
            </a:r>
          </a:p>
          <a:p>
            <a:pPr marL="342900" indent="-342900">
              <a:buFont typeface="Arial" panose="020B0604020202020204" pitchFamily="34" charset="0"/>
              <a:buChar char="•"/>
            </a:pPr>
            <a:r>
              <a:rPr lang="en-US" dirty="0"/>
              <a:t>The program will copy the file into the project directory and create the grid object</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58</a:t>
            </a:fld>
            <a:endParaRPr lang="en-US"/>
          </a:p>
        </p:txBody>
      </p:sp>
      <p:pic>
        <p:nvPicPr>
          <p:cNvPr id="6" name="Picture 5">
            <a:extLst>
              <a:ext uri="{FF2B5EF4-FFF2-40B4-BE49-F238E27FC236}">
                <a16:creationId xmlns:a16="http://schemas.microsoft.com/office/drawing/2014/main" id="{7E308E78-F374-4282-BBFB-0538DE006D87}"/>
              </a:ext>
            </a:extLst>
          </p:cNvPr>
          <p:cNvPicPr>
            <a:picLocks noChangeAspect="1"/>
          </p:cNvPicPr>
          <p:nvPr/>
        </p:nvPicPr>
        <p:blipFill>
          <a:blip r:embed="rId3"/>
          <a:stretch>
            <a:fillRect/>
          </a:stretch>
        </p:blipFill>
        <p:spPr>
          <a:xfrm>
            <a:off x="955548" y="2953512"/>
            <a:ext cx="7232904" cy="2759295"/>
          </a:xfrm>
          <a:prstGeom prst="rect">
            <a:avLst/>
          </a:prstGeom>
          <a:ln>
            <a:solidFill>
              <a:schemeClr val="tx1"/>
            </a:solidFill>
          </a:ln>
        </p:spPr>
      </p:pic>
    </p:spTree>
    <p:extLst>
      <p:ext uri="{BB962C8B-B14F-4D97-AF65-F5344CB8AC3E}">
        <p14:creationId xmlns:p14="http://schemas.microsoft.com/office/powerpoint/2010/main" val="281542485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pPr algn="ctr"/>
            <a:r>
              <a:rPr lang="en-US" sz="3200" dirty="0"/>
              <a:t>Hypothetical Storm</a:t>
            </a:r>
          </a:p>
        </p:txBody>
      </p:sp>
      <p:sp>
        <p:nvSpPr>
          <p:cNvPr id="3" name="Content Placeholder 2"/>
          <p:cNvSpPr>
            <a:spLocks noGrp="1"/>
          </p:cNvSpPr>
          <p:nvPr>
            <p:ph idx="1"/>
          </p:nvPr>
        </p:nvSpPr>
        <p:spPr>
          <a:xfrm>
            <a:off x="304800" y="1225550"/>
            <a:ext cx="8382000" cy="4718049"/>
          </a:xfrm>
        </p:spPr>
        <p:txBody>
          <a:bodyPr/>
          <a:lstStyle/>
          <a:p>
            <a:r>
              <a:rPr lang="en-US" dirty="0"/>
              <a:t>User-specified temporal patterns can be created using </a:t>
            </a:r>
            <a:r>
              <a:rPr lang="en-US" b="1" dirty="0"/>
              <a:t>Percentage Curves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59</a:t>
            </a:fld>
            <a:endParaRPr lang="en-US"/>
          </a:p>
        </p:txBody>
      </p:sp>
      <p:pic>
        <p:nvPicPr>
          <p:cNvPr id="2050" name="Picture 2">
            <a:extLst>
              <a:ext uri="{FF2B5EF4-FFF2-40B4-BE49-F238E27FC236}">
                <a16:creationId xmlns:a16="http://schemas.microsoft.com/office/drawing/2014/main" id="{3EC261B4-512E-46BC-86A1-A9E2FF26C4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216" y="2004256"/>
            <a:ext cx="4895850" cy="21621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3AA1D767-2C13-4253-9FB5-3401F4013FF9}"/>
              </a:ext>
            </a:extLst>
          </p:cNvPr>
          <p:cNvPicPr>
            <a:picLocks noChangeAspect="1"/>
          </p:cNvPicPr>
          <p:nvPr/>
        </p:nvPicPr>
        <p:blipFill>
          <a:blip r:embed="rId4"/>
          <a:stretch>
            <a:fillRect/>
          </a:stretch>
        </p:blipFill>
        <p:spPr>
          <a:xfrm>
            <a:off x="5005691" y="1689300"/>
            <a:ext cx="3952381" cy="3190476"/>
          </a:xfrm>
          <a:prstGeom prst="rect">
            <a:avLst/>
          </a:prstGeom>
          <a:ln>
            <a:solidFill>
              <a:schemeClr val="tx1"/>
            </a:solidFill>
          </a:ln>
        </p:spPr>
      </p:pic>
      <p:pic>
        <p:nvPicPr>
          <p:cNvPr id="5" name="Picture 4">
            <a:extLst>
              <a:ext uri="{FF2B5EF4-FFF2-40B4-BE49-F238E27FC236}">
                <a16:creationId xmlns:a16="http://schemas.microsoft.com/office/drawing/2014/main" id="{8307EEE1-157E-407E-ADE9-DEDEFDBE8B16}"/>
              </a:ext>
            </a:extLst>
          </p:cNvPr>
          <p:cNvPicPr>
            <a:picLocks noChangeAspect="1"/>
          </p:cNvPicPr>
          <p:nvPr/>
        </p:nvPicPr>
        <p:blipFill>
          <a:blip r:embed="rId5"/>
          <a:stretch>
            <a:fillRect/>
          </a:stretch>
        </p:blipFill>
        <p:spPr>
          <a:xfrm>
            <a:off x="2505333" y="3364266"/>
            <a:ext cx="4133333" cy="3295238"/>
          </a:xfrm>
          <a:prstGeom prst="rect">
            <a:avLst/>
          </a:prstGeom>
          <a:ln>
            <a:solidFill>
              <a:schemeClr val="tx1"/>
            </a:solidFill>
          </a:ln>
        </p:spPr>
      </p:pic>
    </p:spTree>
    <p:extLst>
      <p:ext uri="{BB962C8B-B14F-4D97-AF65-F5344CB8AC3E}">
        <p14:creationId xmlns:p14="http://schemas.microsoft.com/office/powerpoint/2010/main" val="2337722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6</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Tech Transfer</a:t>
            </a:r>
          </a:p>
        </p:txBody>
      </p:sp>
      <p:sp>
        <p:nvSpPr>
          <p:cNvPr id="7" name="TextBox 6">
            <a:extLst>
              <a:ext uri="{FF2B5EF4-FFF2-40B4-BE49-F238E27FC236}">
                <a16:creationId xmlns:a16="http://schemas.microsoft.com/office/drawing/2014/main" id="{0A28C8AA-A580-4EE3-A0DD-B4E66767B3C9}"/>
              </a:ext>
            </a:extLst>
          </p:cNvPr>
          <p:cNvSpPr txBox="1"/>
          <p:nvPr/>
        </p:nvSpPr>
        <p:spPr>
          <a:xfrm>
            <a:off x="3419569" y="6118242"/>
            <a:ext cx="2304862" cy="369332"/>
          </a:xfrm>
          <a:prstGeom prst="rect">
            <a:avLst/>
          </a:prstGeom>
          <a:noFill/>
        </p:spPr>
        <p:txBody>
          <a:bodyPr wrap="none" rtlCol="0">
            <a:spAutoFit/>
          </a:bodyPr>
          <a:lstStyle/>
          <a:p>
            <a:r>
              <a:rPr lang="en-US" dirty="0">
                <a:hlinkClick r:id="rId3"/>
              </a:rPr>
              <a:t>Tutorials and Guides</a:t>
            </a:r>
            <a:endParaRPr lang="en-US" dirty="0"/>
          </a:p>
        </p:txBody>
      </p:sp>
      <p:pic>
        <p:nvPicPr>
          <p:cNvPr id="3" name="Picture 2">
            <a:extLst>
              <a:ext uri="{FF2B5EF4-FFF2-40B4-BE49-F238E27FC236}">
                <a16:creationId xmlns:a16="http://schemas.microsoft.com/office/drawing/2014/main" id="{E3FB7F22-4480-423E-A27D-9BB2C1AC1D1A}"/>
              </a:ext>
            </a:extLst>
          </p:cNvPr>
          <p:cNvPicPr>
            <a:picLocks noChangeAspect="1"/>
          </p:cNvPicPr>
          <p:nvPr/>
        </p:nvPicPr>
        <p:blipFill>
          <a:blip r:embed="rId4"/>
          <a:stretch>
            <a:fillRect/>
          </a:stretch>
        </p:blipFill>
        <p:spPr>
          <a:xfrm>
            <a:off x="1227395" y="1036656"/>
            <a:ext cx="6689210" cy="5126019"/>
          </a:xfrm>
          <a:prstGeom prst="rect">
            <a:avLst/>
          </a:prstGeom>
          <a:ln>
            <a:solidFill>
              <a:schemeClr val="tx1"/>
            </a:solidFill>
          </a:ln>
        </p:spPr>
      </p:pic>
    </p:spTree>
    <p:extLst>
      <p:ext uri="{BB962C8B-B14F-4D97-AF65-F5344CB8AC3E}">
        <p14:creationId xmlns:p14="http://schemas.microsoft.com/office/powerpoint/2010/main" val="38819011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pPr algn="ctr"/>
            <a:r>
              <a:rPr lang="en-US" sz="3200" dirty="0"/>
              <a:t>Hypothetical Storm</a:t>
            </a:r>
          </a:p>
        </p:txBody>
      </p:sp>
      <p:sp>
        <p:nvSpPr>
          <p:cNvPr id="3" name="Content Placeholder 2"/>
          <p:cNvSpPr>
            <a:spLocks noGrp="1"/>
          </p:cNvSpPr>
          <p:nvPr>
            <p:ph idx="1"/>
          </p:nvPr>
        </p:nvSpPr>
        <p:spPr>
          <a:xfrm>
            <a:off x="304800" y="1225550"/>
            <a:ext cx="8382000" cy="4718049"/>
          </a:xfrm>
        </p:spPr>
        <p:txBody>
          <a:bodyPr/>
          <a:lstStyle/>
          <a:p>
            <a:pPr algn="ctr"/>
            <a:r>
              <a:rPr lang="en-US" dirty="0"/>
              <a:t>Depth Area Reduction – TP40 or User-Specified</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60</a:t>
            </a:fld>
            <a:endParaRPr lang="en-US"/>
          </a:p>
        </p:txBody>
      </p:sp>
      <p:pic>
        <p:nvPicPr>
          <p:cNvPr id="5" name="Picture 4">
            <a:extLst>
              <a:ext uri="{FF2B5EF4-FFF2-40B4-BE49-F238E27FC236}">
                <a16:creationId xmlns:a16="http://schemas.microsoft.com/office/drawing/2014/main" id="{D153DCE1-BC9C-421B-A8C7-3DB5DD9FF25B}"/>
              </a:ext>
            </a:extLst>
          </p:cNvPr>
          <p:cNvPicPr>
            <a:picLocks noChangeAspect="1"/>
          </p:cNvPicPr>
          <p:nvPr/>
        </p:nvPicPr>
        <p:blipFill>
          <a:blip r:embed="rId3"/>
          <a:stretch>
            <a:fillRect/>
          </a:stretch>
        </p:blipFill>
        <p:spPr>
          <a:xfrm>
            <a:off x="609932" y="4442905"/>
            <a:ext cx="7969160" cy="2119777"/>
          </a:xfrm>
          <a:prstGeom prst="rect">
            <a:avLst/>
          </a:prstGeom>
          <a:ln>
            <a:solidFill>
              <a:schemeClr val="tx1"/>
            </a:solidFill>
          </a:ln>
        </p:spPr>
      </p:pic>
      <p:pic>
        <p:nvPicPr>
          <p:cNvPr id="7" name="Picture 6">
            <a:extLst>
              <a:ext uri="{FF2B5EF4-FFF2-40B4-BE49-F238E27FC236}">
                <a16:creationId xmlns:a16="http://schemas.microsoft.com/office/drawing/2014/main" id="{E1D92341-0BEA-4E15-8D64-F51455E4D145}"/>
              </a:ext>
            </a:extLst>
          </p:cNvPr>
          <p:cNvPicPr>
            <a:picLocks noChangeAspect="1"/>
          </p:cNvPicPr>
          <p:nvPr/>
        </p:nvPicPr>
        <p:blipFill>
          <a:blip r:embed="rId4"/>
          <a:stretch>
            <a:fillRect/>
          </a:stretch>
        </p:blipFill>
        <p:spPr>
          <a:xfrm>
            <a:off x="588416" y="1805427"/>
            <a:ext cx="3628571" cy="2819048"/>
          </a:xfrm>
          <a:prstGeom prst="rect">
            <a:avLst/>
          </a:prstGeom>
          <a:ln>
            <a:solidFill>
              <a:schemeClr val="tx1"/>
            </a:solidFill>
          </a:ln>
        </p:spPr>
      </p:pic>
      <p:pic>
        <p:nvPicPr>
          <p:cNvPr id="10" name="Picture 9">
            <a:extLst>
              <a:ext uri="{FF2B5EF4-FFF2-40B4-BE49-F238E27FC236}">
                <a16:creationId xmlns:a16="http://schemas.microsoft.com/office/drawing/2014/main" id="{B868E9AA-52D4-4023-B33A-F696613CC7D7}"/>
              </a:ext>
            </a:extLst>
          </p:cNvPr>
          <p:cNvPicPr>
            <a:picLocks noChangeAspect="1"/>
          </p:cNvPicPr>
          <p:nvPr/>
        </p:nvPicPr>
        <p:blipFill>
          <a:blip r:embed="rId5"/>
          <a:stretch>
            <a:fillRect/>
          </a:stretch>
        </p:blipFill>
        <p:spPr>
          <a:xfrm>
            <a:off x="4927015" y="1805427"/>
            <a:ext cx="3673605" cy="2819049"/>
          </a:xfrm>
          <a:prstGeom prst="rect">
            <a:avLst/>
          </a:prstGeom>
          <a:ln>
            <a:solidFill>
              <a:schemeClr val="tx1"/>
            </a:solidFill>
          </a:ln>
        </p:spPr>
      </p:pic>
    </p:spTree>
    <p:extLst>
      <p:ext uri="{BB962C8B-B14F-4D97-AF65-F5344CB8AC3E}">
        <p14:creationId xmlns:p14="http://schemas.microsoft.com/office/powerpoint/2010/main" val="258827402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2448"/>
            <a:ext cx="4267200" cy="4270507"/>
          </a:xfrm>
        </p:spPr>
        <p:txBody>
          <a:bodyPr/>
          <a:lstStyle/>
          <a:p>
            <a:pPr marL="182880" indent="-182880">
              <a:buFont typeface="Arial" panose="020B0604020202020204" pitchFamily="34" charset="0"/>
              <a:buChar char="•"/>
            </a:pPr>
            <a:r>
              <a:rPr lang="en-US" sz="1800" dirty="0"/>
              <a:t>Frequency Analysis Compute</a:t>
            </a:r>
          </a:p>
          <a:p>
            <a:pPr marL="182880" indent="-182880">
              <a:buFont typeface="Arial" panose="020B0604020202020204" pitchFamily="34" charset="0"/>
              <a:buChar char="•"/>
            </a:pPr>
            <a:r>
              <a:rPr lang="en-US" sz="1800" dirty="0"/>
              <a:t>Combines multiple Met/Basin combinations to compute a frequency curve</a:t>
            </a:r>
          </a:p>
          <a:p>
            <a:pPr marL="182880" indent="-182880">
              <a:buFont typeface="Arial" panose="020B0604020202020204" pitchFamily="34" charset="0"/>
              <a:buChar char="•"/>
            </a:pPr>
            <a:r>
              <a:rPr lang="en-US" sz="1800" dirty="0">
                <a:solidFill>
                  <a:schemeClr val="tx1"/>
                </a:solidFill>
                <a:hlinkClick r:id="rId3">
                  <a:extLst>
                    <a:ext uri="{A12FA001-AC4F-418D-AE19-62706E023703}">
                      <ahyp:hlinkClr xmlns:ahyp="http://schemas.microsoft.com/office/drawing/2018/hyperlinkcolor" val="tx"/>
                    </a:ext>
                  </a:extLst>
                </a:hlinkClick>
              </a:rPr>
              <a:t>Presentation</a:t>
            </a:r>
            <a:endParaRPr lang="en-US" sz="1800" dirty="0">
              <a:solidFill>
                <a:schemeClr val="tx1"/>
              </a:solidFill>
            </a:endParaRPr>
          </a:p>
        </p:txBody>
      </p:sp>
      <p:sp>
        <p:nvSpPr>
          <p:cNvPr id="4" name="Slide Number Placeholder 3"/>
          <p:cNvSpPr>
            <a:spLocks noGrp="1"/>
          </p:cNvSpPr>
          <p:nvPr>
            <p:ph type="sldNum" sz="quarter" idx="11"/>
          </p:nvPr>
        </p:nvSpPr>
        <p:spPr/>
        <p:txBody>
          <a:bodyPr/>
          <a:lstStyle/>
          <a:p>
            <a:fld id="{9A257827-C34C-4251-B995-96C9C233CCC8}" type="slidenum">
              <a:rPr lang="en-US" smtClean="0"/>
              <a:pPr/>
              <a:t>61</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Frequency Analysis Compute</a:t>
            </a:r>
          </a:p>
        </p:txBody>
      </p:sp>
      <p:pic>
        <p:nvPicPr>
          <p:cNvPr id="5" name="Picture 4">
            <a:extLst>
              <a:ext uri="{FF2B5EF4-FFF2-40B4-BE49-F238E27FC236}">
                <a16:creationId xmlns:a16="http://schemas.microsoft.com/office/drawing/2014/main" id="{843934A2-4339-455A-AF14-13403CF20800}"/>
              </a:ext>
            </a:extLst>
          </p:cNvPr>
          <p:cNvPicPr>
            <a:picLocks noChangeAspect="1"/>
          </p:cNvPicPr>
          <p:nvPr/>
        </p:nvPicPr>
        <p:blipFill>
          <a:blip r:embed="rId4"/>
          <a:stretch>
            <a:fillRect/>
          </a:stretch>
        </p:blipFill>
        <p:spPr>
          <a:xfrm>
            <a:off x="4739548" y="1648519"/>
            <a:ext cx="4099652" cy="3560961"/>
          </a:xfrm>
          <a:prstGeom prst="rect">
            <a:avLst/>
          </a:prstGeom>
          <a:ln>
            <a:solidFill>
              <a:schemeClr val="tx1"/>
            </a:solidFill>
          </a:ln>
        </p:spPr>
      </p:pic>
      <p:pic>
        <p:nvPicPr>
          <p:cNvPr id="7" name="Picture 6">
            <a:extLst>
              <a:ext uri="{FF2B5EF4-FFF2-40B4-BE49-F238E27FC236}">
                <a16:creationId xmlns:a16="http://schemas.microsoft.com/office/drawing/2014/main" id="{8C314E8D-2830-4043-9F19-B5258B53E20C}"/>
              </a:ext>
            </a:extLst>
          </p:cNvPr>
          <p:cNvPicPr>
            <a:picLocks noChangeAspect="1"/>
          </p:cNvPicPr>
          <p:nvPr/>
        </p:nvPicPr>
        <p:blipFill>
          <a:blip r:embed="rId5"/>
          <a:stretch>
            <a:fillRect/>
          </a:stretch>
        </p:blipFill>
        <p:spPr>
          <a:xfrm>
            <a:off x="351867" y="3009338"/>
            <a:ext cx="4173066" cy="3485992"/>
          </a:xfrm>
          <a:prstGeom prst="rect">
            <a:avLst/>
          </a:prstGeom>
          <a:ln>
            <a:solidFill>
              <a:schemeClr val="tx1"/>
            </a:solidFill>
          </a:ln>
        </p:spPr>
      </p:pic>
    </p:spTree>
    <p:extLst>
      <p:ext uri="{BB962C8B-B14F-4D97-AF65-F5344CB8AC3E}">
        <p14:creationId xmlns:p14="http://schemas.microsoft.com/office/powerpoint/2010/main" val="10158647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Basin Model Reports</a:t>
            </a:r>
          </a:p>
        </p:txBody>
      </p:sp>
      <p:sp>
        <p:nvSpPr>
          <p:cNvPr id="8" name="Rectangle 3"/>
          <p:cNvSpPr>
            <a:spLocks noGrp="1" noChangeArrowheads="1"/>
          </p:cNvSpPr>
          <p:nvPr>
            <p:ph idx="1"/>
          </p:nvPr>
        </p:nvSpPr>
        <p:spPr/>
        <p:txBody>
          <a:bodyPr/>
          <a:lstStyle/>
          <a:p>
            <a:pPr marL="609600" indent="-609600"/>
            <a:r>
              <a:rPr lang="en-US" sz="2400" dirty="0"/>
              <a:t>Standard Report Option</a:t>
            </a:r>
          </a:p>
          <a:p>
            <a:pPr marL="609600" indent="-609600"/>
            <a:endParaRPr lang="en-US" sz="2400" dirty="0"/>
          </a:p>
        </p:txBody>
      </p:sp>
      <p:sp>
        <p:nvSpPr>
          <p:cNvPr id="38" name="Slide Number Placeholder 6"/>
          <p:cNvSpPr>
            <a:spLocks noGrp="1"/>
          </p:cNvSpPr>
          <p:nvPr>
            <p:ph type="sldNum" sz="quarter" idx="11"/>
          </p:nvPr>
        </p:nvSpPr>
        <p:spPr>
          <a:prstGeom prst="rect">
            <a:avLst/>
          </a:prstGeom>
        </p:spPr>
        <p:txBody>
          <a:bodyPr/>
          <a:lstStyle/>
          <a:p>
            <a:fld id="{E1E0F02E-7969-4BEE-9378-2872419946F2}" type="slidenum">
              <a:rPr lang="en-US" smtClean="0">
                <a:latin typeface="Arial" charset="0"/>
              </a:rPr>
              <a:t>62</a:t>
            </a:fld>
            <a:endParaRPr lang="en-US" dirty="0">
              <a:latin typeface="Arial" charset="0"/>
            </a:endParaRPr>
          </a:p>
        </p:txBody>
      </p:sp>
      <p:pic>
        <p:nvPicPr>
          <p:cNvPr id="1026" name="Picture 2" descr="https://www.hec.usace.army.mil/confluence/hmsdocs/hmsum/files/latest/27231963/29294766/1/1592506682412/image2020-6-18_11-55-3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219200"/>
            <a:ext cx="3581400" cy="47751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304800" y="1642443"/>
            <a:ext cx="4746283" cy="3725515"/>
          </a:xfrm>
          <a:prstGeom prst="rect">
            <a:avLst/>
          </a:prstGeom>
          <a:ln>
            <a:solidFill>
              <a:schemeClr val="accent1"/>
            </a:solidFill>
          </a:ln>
        </p:spPr>
      </p:pic>
    </p:spTree>
    <p:extLst>
      <p:ext uri="{BB962C8B-B14F-4D97-AF65-F5344CB8AC3E}">
        <p14:creationId xmlns:p14="http://schemas.microsoft.com/office/powerpoint/2010/main" val="37143758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Simulation Results Report</a:t>
            </a:r>
          </a:p>
        </p:txBody>
      </p:sp>
      <p:sp>
        <p:nvSpPr>
          <p:cNvPr id="8" name="Rectangle 3"/>
          <p:cNvSpPr>
            <a:spLocks noGrp="1" noChangeArrowheads="1"/>
          </p:cNvSpPr>
          <p:nvPr>
            <p:ph idx="1"/>
          </p:nvPr>
        </p:nvSpPr>
        <p:spPr/>
        <p:txBody>
          <a:bodyPr/>
          <a:lstStyle/>
          <a:p>
            <a:pPr marL="609600" indent="-609600"/>
            <a:r>
              <a:rPr lang="en-US" sz="2400" dirty="0"/>
              <a:t>Statistics Report Option</a:t>
            </a:r>
          </a:p>
          <a:p>
            <a:pPr marL="609600" indent="-609600"/>
            <a:endParaRPr lang="en-US" sz="2400" dirty="0"/>
          </a:p>
        </p:txBody>
      </p:sp>
      <p:sp>
        <p:nvSpPr>
          <p:cNvPr id="38" name="Slide Number Placeholder 6"/>
          <p:cNvSpPr>
            <a:spLocks noGrp="1"/>
          </p:cNvSpPr>
          <p:nvPr>
            <p:ph type="sldNum" sz="quarter" idx="11"/>
          </p:nvPr>
        </p:nvSpPr>
        <p:spPr>
          <a:prstGeom prst="rect">
            <a:avLst/>
          </a:prstGeom>
        </p:spPr>
        <p:txBody>
          <a:bodyPr/>
          <a:lstStyle/>
          <a:p>
            <a:fld id="{E1E0F02E-7969-4BEE-9378-2872419946F2}" type="slidenum">
              <a:rPr lang="en-US" smtClean="0">
                <a:latin typeface="Arial" charset="0"/>
              </a:rPr>
              <a:t>63</a:t>
            </a:fld>
            <a:endParaRPr lang="en-US" dirty="0">
              <a:latin typeface="Arial" charset="0"/>
            </a:endParaRPr>
          </a:p>
        </p:txBody>
      </p:sp>
      <p:pic>
        <p:nvPicPr>
          <p:cNvPr id="5" name="Picture 4">
            <a:extLst>
              <a:ext uri="{FF2B5EF4-FFF2-40B4-BE49-F238E27FC236}">
                <a16:creationId xmlns:a16="http://schemas.microsoft.com/office/drawing/2014/main" id="{71E56000-14F8-4070-833D-E432837BF68C}"/>
              </a:ext>
            </a:extLst>
          </p:cNvPr>
          <p:cNvPicPr>
            <a:picLocks noChangeAspect="1"/>
          </p:cNvPicPr>
          <p:nvPr/>
        </p:nvPicPr>
        <p:blipFill>
          <a:blip r:embed="rId2"/>
          <a:stretch>
            <a:fillRect/>
          </a:stretch>
        </p:blipFill>
        <p:spPr>
          <a:xfrm>
            <a:off x="562476" y="1842295"/>
            <a:ext cx="8019048" cy="3685714"/>
          </a:xfrm>
          <a:prstGeom prst="rect">
            <a:avLst/>
          </a:prstGeom>
          <a:solidFill>
            <a:srgbClr val="D8D8D8"/>
          </a:solidFill>
          <a:ln>
            <a:solidFill>
              <a:schemeClr val="accent1"/>
            </a:solidFill>
          </a:ln>
        </p:spPr>
      </p:pic>
    </p:spTree>
    <p:extLst>
      <p:ext uri="{BB962C8B-B14F-4D97-AF65-F5344CB8AC3E}">
        <p14:creationId xmlns:p14="http://schemas.microsoft.com/office/powerpoint/2010/main" val="38991490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6F7126B-4CA7-4643-B966-DF30166C0D17}"/>
              </a:ext>
            </a:extLst>
          </p:cNvPr>
          <p:cNvPicPr>
            <a:picLocks noChangeAspect="1"/>
          </p:cNvPicPr>
          <p:nvPr/>
        </p:nvPicPr>
        <p:blipFill>
          <a:blip r:embed="rId3"/>
          <a:stretch>
            <a:fillRect/>
          </a:stretch>
        </p:blipFill>
        <p:spPr>
          <a:xfrm>
            <a:off x="304800" y="2567095"/>
            <a:ext cx="3180952" cy="1723810"/>
          </a:xfrm>
          <a:prstGeom prst="rect">
            <a:avLst/>
          </a:prstGeom>
          <a:ln>
            <a:solidFill>
              <a:schemeClr val="tx1"/>
            </a:solidFill>
          </a:ln>
        </p:spPr>
      </p:pic>
      <p:sp>
        <p:nvSpPr>
          <p:cNvPr id="8" name="Title 1"/>
          <p:cNvSpPr>
            <a:spLocks noGrp="1"/>
          </p:cNvSpPr>
          <p:nvPr>
            <p:ph type="title"/>
          </p:nvPr>
        </p:nvSpPr>
        <p:spPr>
          <a:xfrm>
            <a:off x="304800" y="274637"/>
            <a:ext cx="8382000" cy="806451"/>
          </a:xfrm>
        </p:spPr>
        <p:txBody>
          <a:bodyPr/>
          <a:lstStyle/>
          <a:p>
            <a:pPr algn="ctr"/>
            <a:r>
              <a:rPr lang="en-US" sz="3200" dirty="0"/>
              <a:t>HMR 52 Storm Optimization</a:t>
            </a:r>
          </a:p>
        </p:txBody>
      </p:sp>
      <p:sp>
        <p:nvSpPr>
          <p:cNvPr id="3" name="Content Placeholder 2"/>
          <p:cNvSpPr>
            <a:spLocks noGrp="1"/>
          </p:cNvSpPr>
          <p:nvPr>
            <p:ph idx="1"/>
          </p:nvPr>
        </p:nvSpPr>
        <p:spPr>
          <a:xfrm>
            <a:off x="304800" y="1225550"/>
            <a:ext cx="8430410" cy="4718049"/>
          </a:xfrm>
        </p:spPr>
        <p:txBody>
          <a:bodyPr/>
          <a:lstStyle/>
          <a:p>
            <a:r>
              <a:rPr lang="en-US" dirty="0"/>
              <a:t>HMR 52 Storm parameters can be automatically adjusted to maximize peak flow, volume, and reservoir stage</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64</a:t>
            </a:fld>
            <a:endParaRPr lang="en-US"/>
          </a:p>
        </p:txBody>
      </p:sp>
      <p:pic>
        <p:nvPicPr>
          <p:cNvPr id="7" name="Picture 6">
            <a:extLst>
              <a:ext uri="{FF2B5EF4-FFF2-40B4-BE49-F238E27FC236}">
                <a16:creationId xmlns:a16="http://schemas.microsoft.com/office/drawing/2014/main" id="{E17928F4-B21F-474C-9970-6DF51D6B9295}"/>
              </a:ext>
            </a:extLst>
          </p:cNvPr>
          <p:cNvPicPr>
            <a:picLocks noChangeAspect="1"/>
          </p:cNvPicPr>
          <p:nvPr/>
        </p:nvPicPr>
        <p:blipFill>
          <a:blip r:embed="rId4"/>
          <a:stretch>
            <a:fillRect/>
          </a:stretch>
        </p:blipFill>
        <p:spPr>
          <a:xfrm>
            <a:off x="3004697" y="1995855"/>
            <a:ext cx="5535498" cy="4587508"/>
          </a:xfrm>
          <a:prstGeom prst="rect">
            <a:avLst/>
          </a:prstGeom>
          <a:ln>
            <a:solidFill>
              <a:schemeClr val="tx1"/>
            </a:solidFill>
          </a:ln>
        </p:spPr>
      </p:pic>
    </p:spTree>
    <p:extLst>
      <p:ext uri="{BB962C8B-B14F-4D97-AF65-F5344CB8AC3E}">
        <p14:creationId xmlns:p14="http://schemas.microsoft.com/office/powerpoint/2010/main" val="20930909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pPr algn="ctr"/>
            <a:r>
              <a:rPr lang="en-US" sz="3200" dirty="0"/>
              <a:t>Link to Training Material</a:t>
            </a:r>
          </a:p>
        </p:txBody>
      </p:sp>
      <p:sp>
        <p:nvSpPr>
          <p:cNvPr id="3" name="Content Placeholder 2"/>
          <p:cNvSpPr>
            <a:spLocks noGrp="1"/>
          </p:cNvSpPr>
          <p:nvPr>
            <p:ph idx="1"/>
          </p:nvPr>
        </p:nvSpPr>
        <p:spPr>
          <a:xfrm>
            <a:off x="304800" y="1225550"/>
            <a:ext cx="8382000" cy="4718049"/>
          </a:xfrm>
        </p:spPr>
        <p:txBody>
          <a:bodyPr/>
          <a:lstStyle/>
          <a:p>
            <a:r>
              <a:rPr lang="en-US" sz="2000" b="1" dirty="0"/>
              <a:t>GIS related tutorials:</a:t>
            </a:r>
          </a:p>
          <a:p>
            <a:r>
              <a:rPr lang="en-US" sz="2000" dirty="0">
                <a:hlinkClick r:id="rId3"/>
              </a:rPr>
              <a:t>https://www.hec.usace.army.mil/confluence/hmsdocs/hmsguides/creating-a-georeferenced-model-using-hec-hms-gis-tools</a:t>
            </a:r>
            <a:r>
              <a:rPr lang="en-US" sz="2000" dirty="0"/>
              <a:t> </a:t>
            </a:r>
          </a:p>
          <a:p>
            <a:r>
              <a:rPr lang="en-US" sz="2000" dirty="0">
                <a:hlinkClick r:id="rId4"/>
              </a:rPr>
              <a:t>https://www.hec.usace.army.mil/confluence/hmsdocs/hmsguides/gis-tutorials-and-guides</a:t>
            </a:r>
            <a:endParaRPr lang="en-US" sz="2000" dirty="0"/>
          </a:p>
          <a:p>
            <a:r>
              <a:rPr lang="en-US" sz="2000" b="1" dirty="0"/>
              <a:t>GIS Parameter Estimation tutorials:</a:t>
            </a:r>
          </a:p>
          <a:p>
            <a:r>
              <a:rPr lang="en-US" sz="2000" dirty="0">
                <a:hlinkClick r:id="rId5"/>
              </a:rPr>
              <a:t>https://www.hec.usace.army.mil/confluence/hmsdocs/hmsguides/applying-hec-hms-gis-parameter-estimation-tools</a:t>
            </a:r>
            <a:endParaRPr lang="en-US" sz="2000" dirty="0"/>
          </a:p>
          <a:p>
            <a:r>
              <a:rPr lang="en-US" sz="2000" b="1" dirty="0"/>
              <a:t>Hypothetical Storm tutorials:</a:t>
            </a:r>
          </a:p>
          <a:p>
            <a:r>
              <a:rPr lang="en-US" sz="2000" dirty="0">
                <a:hlinkClick r:id="rId6"/>
              </a:rPr>
              <a:t>https://www.hec.usace.army.mil/confluence/hmsdocs/hmsguides/working-with-hypothetical-precipitation-methods-in-a-meteorologic-model</a:t>
            </a:r>
            <a:endParaRPr lang="en-US" sz="2000" dirty="0"/>
          </a:p>
          <a:p>
            <a:r>
              <a:rPr lang="en-US" sz="2000" b="1" dirty="0"/>
              <a:t>HMR 52 Storm tutorials:</a:t>
            </a:r>
          </a:p>
          <a:p>
            <a:r>
              <a:rPr lang="en-US" sz="2000" dirty="0">
                <a:hlinkClick r:id="rId7"/>
              </a:rPr>
              <a:t>https://www.hec.usace.army.mil/confluence/hmsdocs/hmsguides/developing-probable-maximum-precipitation-pmp-estimates</a:t>
            </a:r>
            <a:endParaRPr lang="en-US" sz="2000" dirty="0"/>
          </a:p>
          <a:p>
            <a:endParaRPr lang="en-US" sz="1600" dirty="0"/>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65</a:t>
            </a:fld>
            <a:endParaRPr lang="en-US"/>
          </a:p>
        </p:txBody>
      </p:sp>
    </p:spTree>
    <p:extLst>
      <p:ext uri="{BB962C8B-B14F-4D97-AF65-F5344CB8AC3E}">
        <p14:creationId xmlns:p14="http://schemas.microsoft.com/office/powerpoint/2010/main" val="184425530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200" dirty="0"/>
              <a:t>Conclusion</a:t>
            </a:r>
          </a:p>
        </p:txBody>
      </p:sp>
      <p:sp>
        <p:nvSpPr>
          <p:cNvPr id="3" name="Content Placeholder 2"/>
          <p:cNvSpPr>
            <a:spLocks noGrp="1"/>
          </p:cNvSpPr>
          <p:nvPr>
            <p:ph sz="quarter" idx="16"/>
          </p:nvPr>
        </p:nvSpPr>
        <p:spPr>
          <a:xfrm>
            <a:off x="338818" y="1225550"/>
            <a:ext cx="8496838" cy="4718050"/>
          </a:xfrm>
        </p:spPr>
        <p:txBody>
          <a:bodyPr/>
          <a:lstStyle/>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Latest release: v4.9</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More enhancements are being delivered within version 4.10 (April 2022)</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Documentation is continuously updated</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HEC-HMS training is continuously updated</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We would appreciate any feedback and ideas for improvement</a:t>
            </a:r>
          </a:p>
          <a:p>
            <a:pPr>
              <a:spcBef>
                <a:spcPts val="0"/>
              </a:spcBef>
              <a:spcAft>
                <a:spcPts val="300"/>
              </a:spcAft>
              <a:buFont typeface="Arial" panose="020B0604020202020204" pitchFamily="34" charset="0"/>
              <a:buChar char="•"/>
            </a:pPr>
            <a:endParaRPr lang="en-US" altLang="en-US" sz="3200" dirty="0">
              <a:ea typeface="ＭＳ Ｐゴシック" panose="020B0600070205080204" pitchFamily="34" charset="-128"/>
            </a:endParaRP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66</a:t>
            </a:fld>
            <a:endParaRPr lang="en-US" altLang="en-US"/>
          </a:p>
        </p:txBody>
      </p:sp>
    </p:spTree>
    <p:extLst>
      <p:ext uri="{BB962C8B-B14F-4D97-AF65-F5344CB8AC3E}">
        <p14:creationId xmlns:p14="http://schemas.microsoft.com/office/powerpoint/2010/main" val="268050424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2B67D-F29F-4A3C-A0C4-48654A696031}"/>
              </a:ext>
            </a:extLst>
          </p:cNvPr>
          <p:cNvSpPr>
            <a:spLocks noGrp="1"/>
          </p:cNvSpPr>
          <p:nvPr>
            <p:ph type="title"/>
          </p:nvPr>
        </p:nvSpPr>
        <p:spPr/>
        <p:txBody>
          <a:bodyPr/>
          <a:lstStyle/>
          <a:p>
            <a:pPr algn="ctr"/>
            <a:r>
              <a:rPr lang="en-US" sz="3200" dirty="0"/>
              <a:t>Questions</a:t>
            </a:r>
            <a:r>
              <a:rPr lang="en-US" dirty="0"/>
              <a:t>?</a:t>
            </a:r>
          </a:p>
        </p:txBody>
      </p:sp>
      <p:pic>
        <p:nvPicPr>
          <p:cNvPr id="6" name="Content Placeholder 5">
            <a:extLst>
              <a:ext uri="{FF2B5EF4-FFF2-40B4-BE49-F238E27FC236}">
                <a16:creationId xmlns:a16="http://schemas.microsoft.com/office/drawing/2014/main" id="{3A90BBF1-0CD3-4286-9845-8F9DA56D3191}"/>
              </a:ext>
            </a:extLst>
          </p:cNvPr>
          <p:cNvPicPr>
            <a:picLocks noGrp="1" noChangeAspect="1"/>
          </p:cNvPicPr>
          <p:nvPr>
            <p:ph idx="1"/>
          </p:nvPr>
        </p:nvPicPr>
        <p:blipFill>
          <a:blip r:embed="rId2"/>
          <a:stretch>
            <a:fillRect/>
          </a:stretch>
        </p:blipFill>
        <p:spPr>
          <a:xfrm>
            <a:off x="1620881" y="978290"/>
            <a:ext cx="5902238" cy="4007223"/>
          </a:xfrm>
          <a:ln>
            <a:solidFill>
              <a:schemeClr val="accent1"/>
            </a:solidFill>
          </a:ln>
        </p:spPr>
      </p:pic>
      <p:sp>
        <p:nvSpPr>
          <p:cNvPr id="4" name="Slide Number Placeholder 3">
            <a:extLst>
              <a:ext uri="{FF2B5EF4-FFF2-40B4-BE49-F238E27FC236}">
                <a16:creationId xmlns:a16="http://schemas.microsoft.com/office/drawing/2014/main" id="{FF8C1DC1-AAB6-4085-ACFD-A2F3B97BDEA7}"/>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67</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TextBox 6">
            <a:extLst>
              <a:ext uri="{FF2B5EF4-FFF2-40B4-BE49-F238E27FC236}">
                <a16:creationId xmlns:a16="http://schemas.microsoft.com/office/drawing/2014/main" id="{44552CF5-E921-411B-A7B5-48B15014581C}"/>
              </a:ext>
            </a:extLst>
          </p:cNvPr>
          <p:cNvSpPr txBox="1"/>
          <p:nvPr/>
        </p:nvSpPr>
        <p:spPr>
          <a:xfrm>
            <a:off x="365760" y="4882714"/>
            <a:ext cx="8538323" cy="1200329"/>
          </a:xfrm>
          <a:prstGeom prst="rect">
            <a:avLst/>
          </a:prstGeom>
          <a:noFill/>
        </p:spPr>
        <p:txBody>
          <a:bodyPr wrap="square" rtlCol="0">
            <a:spAutoFit/>
          </a:bodyPr>
          <a:lstStyle/>
          <a:p>
            <a:r>
              <a:rPr lang="en-US" dirty="0"/>
              <a:t>Docs: </a:t>
            </a:r>
            <a:r>
              <a:rPr lang="en-US" dirty="0">
                <a:hlinkClick r:id="rId3"/>
              </a:rPr>
              <a:t>https://www.hec.usace.army.mil/confluence/hmsdocs</a:t>
            </a:r>
            <a:endParaRPr lang="en-US" dirty="0"/>
          </a:p>
          <a:p>
            <a:endParaRPr lang="en-US" dirty="0"/>
          </a:p>
          <a:p>
            <a:r>
              <a:rPr lang="en-US" b="0" i="0" dirty="0">
                <a:solidFill>
                  <a:srgbClr val="000000"/>
                </a:solidFill>
                <a:effectLst/>
                <a:latin typeface="+mn-lt"/>
              </a:rPr>
              <a:t>To be added to the list, send an email to </a:t>
            </a:r>
            <a:r>
              <a:rPr lang="en-US" b="0" i="0" u="none" strike="noStrike" dirty="0">
                <a:solidFill>
                  <a:srgbClr val="0066CC"/>
                </a:solidFill>
                <a:effectLst/>
                <a:latin typeface="+mn-lt"/>
                <a:hlinkClick r:id="rId4"/>
              </a:rPr>
              <a:t>hec.hms@usace.army.mil</a:t>
            </a:r>
            <a:r>
              <a:rPr lang="en-US" b="0" i="0" dirty="0">
                <a:solidFill>
                  <a:srgbClr val="000000"/>
                </a:solidFill>
                <a:effectLst/>
                <a:latin typeface="+mn-lt"/>
              </a:rPr>
              <a:t> with “subscribe” in the title or body.</a:t>
            </a:r>
            <a:endParaRPr lang="en-US" dirty="0">
              <a:latin typeface="+mn-lt"/>
            </a:endParaRPr>
          </a:p>
        </p:txBody>
      </p:sp>
    </p:spTree>
    <p:extLst>
      <p:ext uri="{BB962C8B-B14F-4D97-AF65-F5344CB8AC3E}">
        <p14:creationId xmlns:p14="http://schemas.microsoft.com/office/powerpoint/2010/main" val="3597682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7</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Tech Transfer</a:t>
            </a:r>
          </a:p>
        </p:txBody>
      </p:sp>
      <p:sp>
        <p:nvSpPr>
          <p:cNvPr id="2" name="TextBox 1">
            <a:extLst>
              <a:ext uri="{FF2B5EF4-FFF2-40B4-BE49-F238E27FC236}">
                <a16:creationId xmlns:a16="http://schemas.microsoft.com/office/drawing/2014/main" id="{60901CD1-5CD0-4FCB-8AF6-82CC9ED5F2E7}"/>
              </a:ext>
            </a:extLst>
          </p:cNvPr>
          <p:cNvSpPr txBox="1"/>
          <p:nvPr/>
        </p:nvSpPr>
        <p:spPr>
          <a:xfrm>
            <a:off x="2806132" y="6118240"/>
            <a:ext cx="3531736" cy="369332"/>
          </a:xfrm>
          <a:prstGeom prst="rect">
            <a:avLst/>
          </a:prstGeom>
          <a:noFill/>
        </p:spPr>
        <p:txBody>
          <a:bodyPr wrap="none" rtlCol="0">
            <a:spAutoFit/>
          </a:bodyPr>
          <a:lstStyle/>
          <a:p>
            <a:r>
              <a:rPr lang="en-US" dirty="0">
                <a:hlinkClick r:id="rId3"/>
              </a:rPr>
              <a:t>Basic HEC-HMS Class Materials</a:t>
            </a:r>
            <a:endParaRPr lang="en-US" dirty="0"/>
          </a:p>
        </p:txBody>
      </p:sp>
      <p:pic>
        <p:nvPicPr>
          <p:cNvPr id="9" name="Picture 8">
            <a:extLst>
              <a:ext uri="{FF2B5EF4-FFF2-40B4-BE49-F238E27FC236}">
                <a16:creationId xmlns:a16="http://schemas.microsoft.com/office/drawing/2014/main" id="{53CD5143-8804-4256-ADCC-4ACFBA1E6F23}"/>
              </a:ext>
            </a:extLst>
          </p:cNvPr>
          <p:cNvPicPr>
            <a:picLocks noChangeAspect="1"/>
          </p:cNvPicPr>
          <p:nvPr/>
        </p:nvPicPr>
        <p:blipFill>
          <a:blip r:embed="rId4"/>
          <a:stretch>
            <a:fillRect/>
          </a:stretch>
        </p:blipFill>
        <p:spPr>
          <a:xfrm>
            <a:off x="840369" y="1071425"/>
            <a:ext cx="7463261" cy="5029200"/>
          </a:xfrm>
          <a:prstGeom prst="rect">
            <a:avLst/>
          </a:prstGeom>
          <a:ln>
            <a:solidFill>
              <a:schemeClr val="tx1"/>
            </a:solidFill>
          </a:ln>
        </p:spPr>
      </p:pic>
    </p:spTree>
    <p:extLst>
      <p:ext uri="{BB962C8B-B14F-4D97-AF65-F5344CB8AC3E}">
        <p14:creationId xmlns:p14="http://schemas.microsoft.com/office/powerpoint/2010/main" val="455257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02025"/>
            <a:ext cx="8459056" cy="4270507"/>
          </a:xfrm>
        </p:spPr>
        <p:txBody>
          <a:bodyPr/>
          <a:lstStyle/>
          <a:p>
            <a:pPr marL="609600" indent="-609600">
              <a:buFont typeface="Arial" panose="020B0604020202020204" pitchFamily="34" charset="0"/>
              <a:buChar char="•"/>
            </a:pPr>
            <a:r>
              <a:rPr lang="en-US" sz="3200" dirty="0"/>
              <a:t>The HEC-HMS team has been providing quarterly webinars since 18Feb2021</a:t>
            </a:r>
          </a:p>
          <a:p>
            <a:pPr marL="609600" indent="-609600">
              <a:buFont typeface="Arial" panose="020B0604020202020204" pitchFamily="34" charset="0"/>
              <a:buChar char="•"/>
            </a:pPr>
            <a:r>
              <a:rPr lang="en-US" sz="3200" dirty="0"/>
              <a:t>Increase awareness of new features and materials</a:t>
            </a:r>
          </a:p>
          <a:p>
            <a:pPr marL="609600" indent="-609600">
              <a:buFont typeface="Arial" panose="020B0604020202020204" pitchFamily="34" charset="0"/>
              <a:buChar char="•"/>
            </a:pPr>
            <a:r>
              <a:rPr lang="en-US" sz="3200" dirty="0"/>
              <a:t>Focus on 2 to 3 new features and demo their usage</a:t>
            </a:r>
          </a:p>
          <a:p>
            <a:pPr marL="609600" indent="-609600">
              <a:buFont typeface="Arial" panose="020B0604020202020204" pitchFamily="34" charset="0"/>
              <a:buChar char="•"/>
            </a:pPr>
            <a:r>
              <a:rPr lang="en-US" sz="3200" dirty="0"/>
              <a:t>Dedicated time for Q&amp;A</a:t>
            </a:r>
          </a:p>
          <a:p>
            <a:pPr marL="609600" indent="-609600">
              <a:buFont typeface="Arial" panose="020B0604020202020204" pitchFamily="34" charset="0"/>
              <a:buChar char="•"/>
            </a:pPr>
            <a:r>
              <a:rPr lang="en-US" sz="3200" dirty="0"/>
              <a:t>Next webinar: April 2022</a:t>
            </a:r>
          </a:p>
        </p:txBody>
      </p:sp>
      <p:sp>
        <p:nvSpPr>
          <p:cNvPr id="4" name="Slide Number Placeholder 3"/>
          <p:cNvSpPr>
            <a:spLocks noGrp="1"/>
          </p:cNvSpPr>
          <p:nvPr>
            <p:ph type="sldNum" sz="quarter" idx="11"/>
          </p:nvPr>
        </p:nvSpPr>
        <p:spPr/>
        <p:txBody>
          <a:bodyPr/>
          <a:lstStyle/>
          <a:p>
            <a:fld id="{9A257827-C34C-4251-B995-96C9C233CCC8}" type="slidenum">
              <a:rPr lang="en-US" smtClean="0"/>
              <a:pPr/>
              <a:t>8</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Tech Transfer</a:t>
            </a:r>
          </a:p>
        </p:txBody>
      </p:sp>
    </p:spTree>
    <p:extLst>
      <p:ext uri="{BB962C8B-B14F-4D97-AF65-F5344CB8AC3E}">
        <p14:creationId xmlns:p14="http://schemas.microsoft.com/office/powerpoint/2010/main" val="3012345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9</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Tech Transfer</a:t>
            </a:r>
          </a:p>
        </p:txBody>
      </p:sp>
      <p:sp>
        <p:nvSpPr>
          <p:cNvPr id="2" name="TextBox 1">
            <a:extLst>
              <a:ext uri="{FF2B5EF4-FFF2-40B4-BE49-F238E27FC236}">
                <a16:creationId xmlns:a16="http://schemas.microsoft.com/office/drawing/2014/main" id="{60901CD1-5CD0-4FCB-8AF6-82CC9ED5F2E7}"/>
              </a:ext>
            </a:extLst>
          </p:cNvPr>
          <p:cNvSpPr txBox="1"/>
          <p:nvPr/>
        </p:nvSpPr>
        <p:spPr>
          <a:xfrm>
            <a:off x="2079329" y="6128969"/>
            <a:ext cx="4985339" cy="369332"/>
          </a:xfrm>
          <a:prstGeom prst="rect">
            <a:avLst/>
          </a:prstGeom>
          <a:noFill/>
        </p:spPr>
        <p:txBody>
          <a:bodyPr wrap="none" rtlCol="0">
            <a:spAutoFit/>
          </a:bodyPr>
          <a:lstStyle/>
          <a:p>
            <a:r>
              <a:rPr lang="en-US" dirty="0">
                <a:hlinkClick r:id="rId3"/>
              </a:rPr>
              <a:t>HEC-HMS USACE HH&amp;C CoP Webinar Series</a:t>
            </a:r>
            <a:endParaRPr lang="en-US" dirty="0"/>
          </a:p>
        </p:txBody>
      </p:sp>
      <p:pic>
        <p:nvPicPr>
          <p:cNvPr id="5" name="Picture 4">
            <a:extLst>
              <a:ext uri="{FF2B5EF4-FFF2-40B4-BE49-F238E27FC236}">
                <a16:creationId xmlns:a16="http://schemas.microsoft.com/office/drawing/2014/main" id="{4415CBE7-D0BB-492D-98E0-86A5D1FA597F}"/>
              </a:ext>
            </a:extLst>
          </p:cNvPr>
          <p:cNvPicPr>
            <a:picLocks noChangeAspect="1"/>
          </p:cNvPicPr>
          <p:nvPr/>
        </p:nvPicPr>
        <p:blipFill>
          <a:blip r:embed="rId4"/>
          <a:stretch>
            <a:fillRect/>
          </a:stretch>
        </p:blipFill>
        <p:spPr>
          <a:xfrm>
            <a:off x="840369" y="1081088"/>
            <a:ext cx="7463261" cy="5029200"/>
          </a:xfrm>
          <a:prstGeom prst="rect">
            <a:avLst/>
          </a:prstGeom>
          <a:ln>
            <a:solidFill>
              <a:schemeClr val="tx1"/>
            </a:solidFill>
          </a:ln>
        </p:spPr>
      </p:pic>
    </p:spTree>
    <p:extLst>
      <p:ext uri="{BB962C8B-B14F-4D97-AF65-F5344CB8AC3E}">
        <p14:creationId xmlns:p14="http://schemas.microsoft.com/office/powerpoint/2010/main" val="2009782297"/>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39605</TotalTime>
  <Words>2198</Words>
  <Application>Microsoft Office PowerPoint</Application>
  <PresentationFormat>On-screen Show (4:3)</PresentationFormat>
  <Paragraphs>559</Paragraphs>
  <Slides>67</Slides>
  <Notes>64</Notes>
  <HiddenSlides>0</HiddenSlides>
  <MMClips>1</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67</vt:i4>
      </vt:variant>
    </vt:vector>
  </HeadingPairs>
  <TitlesOfParts>
    <vt:vector size="72" baseType="lpstr">
      <vt:lpstr>Calibri</vt:lpstr>
      <vt:lpstr>Arial</vt:lpstr>
      <vt:lpstr>Title Slide Templates</vt:lpstr>
      <vt:lpstr>Content Templates</vt:lpstr>
      <vt:lpstr>1_Content Templates</vt:lpstr>
      <vt:lpstr>PowerPoint Presentation</vt:lpstr>
      <vt:lpstr>Outline</vt:lpstr>
      <vt:lpstr>HEC-HMS</vt:lpstr>
      <vt:lpstr>Documentation</vt:lpstr>
      <vt:lpstr>Tech Support</vt:lpstr>
      <vt:lpstr>Tech Transfer</vt:lpstr>
      <vt:lpstr>Tech Transfer</vt:lpstr>
      <vt:lpstr>Tech Transfer</vt:lpstr>
      <vt:lpstr>Tech Transfer</vt:lpstr>
      <vt:lpstr>Outline</vt:lpstr>
      <vt:lpstr>Hydrologic Modeling System</vt:lpstr>
      <vt:lpstr>Empirical, conceptual, or physically based</vt:lpstr>
      <vt:lpstr>Subbasin-average or Gridded</vt:lpstr>
      <vt:lpstr>Event OR Continuous</vt:lpstr>
      <vt:lpstr>Deterministic or Stochastic</vt:lpstr>
      <vt:lpstr>GIS Processing</vt:lpstr>
      <vt:lpstr>User Interface</vt:lpstr>
      <vt:lpstr>Simple Basin Model</vt:lpstr>
      <vt:lpstr>Georeferenced Basin model</vt:lpstr>
      <vt:lpstr>Meteorologic Model</vt:lpstr>
      <vt:lpstr>Simulations</vt:lpstr>
      <vt:lpstr>Simulation Run</vt:lpstr>
      <vt:lpstr>Five Result Displays in HEC-HMS</vt:lpstr>
      <vt:lpstr>Spatial Results</vt:lpstr>
      <vt:lpstr>Spatial Results</vt:lpstr>
      <vt:lpstr>Spatial Results</vt:lpstr>
      <vt:lpstr>Spatial Results</vt:lpstr>
      <vt:lpstr>Six WAYS to Access results</vt:lpstr>
      <vt:lpstr>Outline</vt:lpstr>
      <vt:lpstr>New features NRCS staff should know about</vt:lpstr>
      <vt:lpstr>HEC-HMS GIS Tools</vt:lpstr>
      <vt:lpstr>Automated Delineation</vt:lpstr>
      <vt:lpstr>Automated Delineation</vt:lpstr>
      <vt:lpstr>Define the Coordinate System</vt:lpstr>
      <vt:lpstr>Choose a Terrain Dataset for the Basin Model</vt:lpstr>
      <vt:lpstr>Terrain Reconditioning</vt:lpstr>
      <vt:lpstr>Terrain Reconditioning</vt:lpstr>
      <vt:lpstr>Burning Streams with a Smooth and Sharp Drop</vt:lpstr>
      <vt:lpstr>Terrain Reconditioning</vt:lpstr>
      <vt:lpstr>Preprocess Sinks</vt:lpstr>
      <vt:lpstr>Preprocess Drainage</vt:lpstr>
      <vt:lpstr>Identify Streams</vt:lpstr>
      <vt:lpstr>Break Points</vt:lpstr>
      <vt:lpstr>Delineate Elements</vt:lpstr>
      <vt:lpstr>Merging Subbasin and Reach Elements</vt:lpstr>
      <vt:lpstr>Merging Subbasin and Reach Elements</vt:lpstr>
      <vt:lpstr>Split Subbasin and Reach Elements</vt:lpstr>
      <vt:lpstr>Split Subbasin and Reach Elements</vt:lpstr>
      <vt:lpstr>Split Subbasin and Reach Elements</vt:lpstr>
      <vt:lpstr>GIS Data Management</vt:lpstr>
      <vt:lpstr>Subbasin Characteristics</vt:lpstr>
      <vt:lpstr>Reach Characteristics</vt:lpstr>
      <vt:lpstr>Parameter Expression Calculator</vt:lpstr>
      <vt:lpstr>Parameter Expression Calculator</vt:lpstr>
      <vt:lpstr>Parameter Expression Calculator</vt:lpstr>
      <vt:lpstr>Hypothetical Storm</vt:lpstr>
      <vt:lpstr>Hypothetical Storm</vt:lpstr>
      <vt:lpstr>Hypothetical Storm</vt:lpstr>
      <vt:lpstr>Hypothetical Storm</vt:lpstr>
      <vt:lpstr>Hypothetical Storm</vt:lpstr>
      <vt:lpstr>Frequency Analysis Compute</vt:lpstr>
      <vt:lpstr>Basin Model Reports</vt:lpstr>
      <vt:lpstr>Simulation Results Report</vt:lpstr>
      <vt:lpstr>HMR 52 Storm Optimization</vt:lpstr>
      <vt:lpstr>Link to Training Material</vt:lpstr>
      <vt:lpstr>Conclusion</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Fleming, Matthew J CIV USARMY CEIWR (USA)</cp:lastModifiedBy>
  <cp:revision>1128</cp:revision>
  <cp:lastPrinted>2019-06-24T00:23:09Z</cp:lastPrinted>
  <dcterms:created xsi:type="dcterms:W3CDTF">2009-05-21T17:19:18Z</dcterms:created>
  <dcterms:modified xsi:type="dcterms:W3CDTF">2022-03-06T21:32:24Z</dcterms:modified>
</cp:coreProperties>
</file>