
<file path=[Content_Types].xml><?xml version="1.0" encoding="utf-8"?>
<Types xmlns="http://schemas.openxmlformats.org/package/2006/content-types">
  <Default Extension="fntdata" ContentType="application/x-fontdata"/>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20"/>
  </p:notesMasterIdLst>
  <p:handoutMasterIdLst>
    <p:handoutMasterId r:id="rId21"/>
  </p:handoutMasterIdLst>
  <p:sldIdLst>
    <p:sldId id="435" r:id="rId4"/>
    <p:sldId id="1006" r:id="rId5"/>
    <p:sldId id="988" r:id="rId6"/>
    <p:sldId id="959" r:id="rId7"/>
    <p:sldId id="1060" r:id="rId8"/>
    <p:sldId id="1061" r:id="rId9"/>
    <p:sldId id="1062" r:id="rId10"/>
    <p:sldId id="1063" r:id="rId11"/>
    <p:sldId id="1064" r:id="rId12"/>
    <p:sldId id="1066" r:id="rId13"/>
    <p:sldId id="1065" r:id="rId14"/>
    <p:sldId id="1059" r:id="rId15"/>
    <p:sldId id="1058" r:id="rId16"/>
    <p:sldId id="1021" r:id="rId17"/>
    <p:sldId id="1020" r:id="rId18"/>
    <p:sldId id="1056" r:id="rId19"/>
  </p:sldIdLst>
  <p:sldSz cx="9144000" cy="6858000" type="screen4x3"/>
  <p:notesSz cx="7010400" cy="9296400"/>
  <p:embeddedFontLst>
    <p:embeddedFont>
      <p:font typeface="Calibri" panose="020F0502020204030204" pitchFamily="34" charset="0"/>
      <p:regular r:id="rId22"/>
      <p:bold r:id="rId23"/>
      <p:italic r:id="rId24"/>
      <p:boldItalic r:id="rId25"/>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C40C94"/>
    <a:srgbClr val="0066FF"/>
    <a:srgbClr val="FF6600"/>
    <a:srgbClr val="336699"/>
    <a:srgbClr val="00B050"/>
    <a:srgbClr val="FF5050"/>
    <a:srgbClr val="00B0F0"/>
    <a:srgbClr val="007A37"/>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93" autoAdjust="0"/>
    <p:restoredTop sz="86406" autoAdjust="0"/>
  </p:normalViewPr>
  <p:slideViewPr>
    <p:cSldViewPr snapToGrid="0">
      <p:cViewPr varScale="1">
        <p:scale>
          <a:sx n="98" d="100"/>
          <a:sy n="98" d="100"/>
        </p:scale>
        <p:origin x="1764" y="90"/>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194"/>
    </p:cViewPr>
  </p:sorterViewPr>
  <p:notesViewPr>
    <p:cSldViewPr snapToGrid="0">
      <p:cViewPr varScale="1">
        <p:scale>
          <a:sx n="93" d="100"/>
          <a:sy n="93" d="100"/>
        </p:scale>
        <p:origin x="357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font" Target="fonts/font4.fntdata"/><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font" Target="fonts/font3.fntdata"/><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2.fntdata"/><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1.fntdata"/><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12/13/2022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3028254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8183927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9208357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0303926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465205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8892494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757731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a:t>
            </a:fld>
            <a:endParaRPr lang="en-US" altLang="en-US"/>
          </a:p>
        </p:txBody>
      </p:sp>
    </p:spTree>
    <p:extLst>
      <p:ext uri="{BB962C8B-B14F-4D97-AF65-F5344CB8AC3E}">
        <p14:creationId xmlns:p14="http://schemas.microsoft.com/office/powerpoint/2010/main" val="33001659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557127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9012212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2749518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7724022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141368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7015380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baseline="0">
                <a:solidFill>
                  <a:schemeClr val="tx1"/>
                </a:solidFill>
              </a:defRPr>
            </a:lvl1pPr>
          </a:lstStyle>
          <a:p>
            <a:fld id="{9A257827-C34C-4251-B995-96C9C233CCC8}" type="slidenum">
              <a:rPr lang="en-US" smtClean="0"/>
              <a:pPr/>
              <a:t>‹#›</a:t>
            </a:fld>
            <a:endParaRPr lang="en-US" dirty="0"/>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lvl1pPr algn="l">
              <a:defRPr sz="2800" b="1"/>
            </a:lvl1p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2FAA1D-E6A5-497E-869D-21A075CF69C3}" type="slidenum">
              <a:rPr lang="en-US" altLang="en-US"/>
              <a:pPr>
                <a:defRPr/>
              </a:pPr>
              <a:t>‹#›</a:t>
            </a:fld>
            <a:endParaRPr lang="en-US" altLang="en-US"/>
          </a:p>
        </p:txBody>
      </p:sp>
    </p:spTree>
    <p:extLst>
      <p:ext uri="{BB962C8B-B14F-4D97-AF65-F5344CB8AC3E}">
        <p14:creationId xmlns:p14="http://schemas.microsoft.com/office/powerpoint/2010/main" val="39590635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06FA82FB-7C14-46DB-9746-128BC0F449F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917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theme" Target="../theme/theme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image" Target="../media/image2.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5.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image" Target="../media/image1.png"/><Relationship Id="rId30"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8"/>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9"/>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 id="2147483751" r:id="rId25"/>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hec.usace.army.mil/software/hec-hms/downloads.aspx" TargetMode="External"/><Relationship Id="rId2" Type="http://schemas.openxmlformats.org/officeDocument/2006/relationships/notesSlide" Target="../notesSlides/notesSlide10.xml"/><Relationship Id="rId1" Type="http://schemas.openxmlformats.org/officeDocument/2006/relationships/slideLayout" Target="../slideLayouts/slideLayout38.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hyperlink" Target="https://www.hec.usace.army.mil/software/hec-hms/downloads.aspx" TargetMode="External"/><Relationship Id="rId2" Type="http://schemas.openxmlformats.org/officeDocument/2006/relationships/notesSlide" Target="../notesSlides/notesSlide11.xml"/><Relationship Id="rId1" Type="http://schemas.openxmlformats.org/officeDocument/2006/relationships/slideLayout" Target="../slideLayouts/slideLayout38.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2.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38.xml"/><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38.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hyperlink" Target="https://www.hec.usace.army.mil/confluence/hmsdocs" TargetMode="External"/><Relationship Id="rId2" Type="http://schemas.openxmlformats.org/officeDocument/2006/relationships/image" Target="../media/image28.png"/><Relationship Id="rId1" Type="http://schemas.openxmlformats.org/officeDocument/2006/relationships/slideLayout" Target="../slideLayouts/slideLayout38.xml"/><Relationship Id="rId4" Type="http://schemas.openxmlformats.org/officeDocument/2006/relationships/hyperlink" Target="mailto:hec.hms@usace.army.mi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45.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s://www.hec.usace.army.mil/confluence/hmsdocs/hmsguides/gis-tutorials-and-guides/geo-referencing-existing-basin-model-elements-using-shapefile-information" TargetMode="External"/><Relationship Id="rId7" Type="http://schemas.openxmlformats.org/officeDocument/2006/relationships/hyperlink" Target="https://www.hec.usace.army.mil/software/hec-hms/downloads.aspx" TargetMode="External"/><Relationship Id="rId2" Type="http://schemas.openxmlformats.org/officeDocument/2006/relationships/notesSlide" Target="../notesSlides/notesSlide4.xml"/><Relationship Id="rId1" Type="http://schemas.openxmlformats.org/officeDocument/2006/relationships/slideLayout" Target="../slideLayouts/slideLayout38.xml"/><Relationship Id="rId6" Type="http://schemas.openxmlformats.org/officeDocument/2006/relationships/hyperlink" Target="https://www.hec.usace.army.mil/confluence/hmsdocs/hmsguides/spatial-results-tutorials/viewing-spatial-results-for-a-structured-discretization" TargetMode="External"/><Relationship Id="rId5" Type="http://schemas.openxmlformats.org/officeDocument/2006/relationships/hyperlink" Target="https://www.hec.usace.army.mil/confluence/hmsdocs/hmsguides/gis-tutorials-and-guides/reducing-your-project-s-footprint" TargetMode="External"/><Relationship Id="rId4" Type="http://schemas.openxmlformats.org/officeDocument/2006/relationships/hyperlink" Target="https://www.hec.usace.army.mil/confluence/hmsdocs/hmsguides/gis-tutorials-and-guides/comparing-gis-processing-run-times-with-different-size-terrain-models-and-computer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hec.usace.army.mil/software/hec-hms/downloads.aspx" TargetMode="External"/><Relationship Id="rId2" Type="http://schemas.openxmlformats.org/officeDocument/2006/relationships/notesSlide" Target="../notesSlides/notesSlide5.xml"/><Relationship Id="rId1" Type="http://schemas.openxmlformats.org/officeDocument/2006/relationships/slideLayout" Target="../slideLayouts/slideLayout38.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hyperlink" Target="https://www.hec.usace.army.mil/software/hec-hms/downloads.aspx" TargetMode="External"/><Relationship Id="rId2" Type="http://schemas.openxmlformats.org/officeDocument/2006/relationships/notesSlide" Target="../notesSlides/notesSlide6.xml"/><Relationship Id="rId1" Type="http://schemas.openxmlformats.org/officeDocument/2006/relationships/slideLayout" Target="../slideLayouts/slideLayout38.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hyperlink" Target="https://www.hec.usace.army.mil/software/hec-hms/downloads.aspx" TargetMode="External"/><Relationship Id="rId2" Type="http://schemas.openxmlformats.org/officeDocument/2006/relationships/notesSlide" Target="../notesSlides/notesSlide7.xml"/><Relationship Id="rId1" Type="http://schemas.openxmlformats.org/officeDocument/2006/relationships/slideLayout" Target="../slideLayouts/slideLayout38.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hyperlink" Target="https://www.hec.usace.army.mil/software/hec-hms/downloads.aspx" TargetMode="External"/><Relationship Id="rId2" Type="http://schemas.openxmlformats.org/officeDocument/2006/relationships/notesSlide" Target="../notesSlides/notesSlide8.xml"/><Relationship Id="rId1" Type="http://schemas.openxmlformats.org/officeDocument/2006/relationships/slideLayout" Target="../slideLayouts/slideLayout38.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hyperlink" Target="https://www.hec.usace.army.mil/software/hec-hms/downloads.aspx" TargetMode="External"/><Relationship Id="rId2" Type="http://schemas.openxmlformats.org/officeDocument/2006/relationships/notesSlide" Target="../notesSlides/notesSlide9.xml"/><Relationship Id="rId1" Type="http://schemas.openxmlformats.org/officeDocument/2006/relationships/slideLayout" Target="../slideLayouts/slideLayout3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sp>
        <p:nvSpPr>
          <p:cNvPr id="9" name="Text Placeholder 2"/>
          <p:cNvSpPr txBox="1">
            <a:spLocks/>
          </p:cNvSpPr>
          <p:nvPr/>
        </p:nvSpPr>
        <p:spPr>
          <a:xfrm>
            <a:off x="457199" y="3717704"/>
            <a:ext cx="7660258" cy="124747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1600" dirty="0">
                <a:solidFill>
                  <a:schemeClr val="bg1"/>
                </a:solidFill>
              </a:rPr>
              <a:t>Alex Davis, E.I.T.</a:t>
            </a:r>
          </a:p>
          <a:p>
            <a:pPr fontAlgn="auto">
              <a:spcAft>
                <a:spcPts val="0"/>
              </a:spcAft>
            </a:pPr>
            <a:r>
              <a:rPr lang="en-US" sz="1600" dirty="0">
                <a:solidFill>
                  <a:schemeClr val="bg1"/>
                </a:solidFill>
              </a:rPr>
              <a:t>Matt Fleming, P.E.</a:t>
            </a:r>
          </a:p>
          <a:p>
            <a:pPr fontAlgn="auto">
              <a:spcAft>
                <a:spcPts val="0"/>
              </a:spcAft>
            </a:pPr>
            <a:r>
              <a:rPr lang="en-US" sz="1600" dirty="0">
                <a:solidFill>
                  <a:schemeClr val="bg1"/>
                </a:solidFill>
              </a:rPr>
              <a:t>Hydrologic Engineering Center</a:t>
            </a:r>
          </a:p>
          <a:p>
            <a:pPr fontAlgn="auto">
              <a:spcAft>
                <a:spcPts val="0"/>
              </a:spcAft>
            </a:pPr>
            <a:r>
              <a:rPr lang="en-US" sz="1600" dirty="0">
                <a:solidFill>
                  <a:schemeClr val="bg1"/>
                </a:solidFill>
              </a:rPr>
              <a:t>U.S. Army Corps of Engineers</a:t>
            </a:r>
            <a:br>
              <a:rPr lang="en-US" sz="1400" dirty="0"/>
            </a:br>
            <a:br>
              <a:rPr lang="en-US" sz="800" dirty="0"/>
            </a:br>
            <a:br>
              <a:rPr lang="en-US" sz="1400" dirty="0"/>
            </a:br>
            <a:endParaRPr lang="en-US" sz="1400" dirty="0"/>
          </a:p>
          <a:p>
            <a:pPr fontAlgn="auto">
              <a:spcAft>
                <a:spcPts val="0"/>
              </a:spcAft>
            </a:pPr>
            <a:endParaRPr lang="en-US" sz="1600" dirty="0">
              <a:solidFill>
                <a:srgbClr val="FFFFFF"/>
              </a:solidFill>
            </a:endParaRPr>
          </a:p>
        </p:txBody>
      </p:sp>
      <p:sp>
        <p:nvSpPr>
          <p:cNvPr id="10" name="Title 1"/>
          <p:cNvSpPr txBox="1">
            <a:spLocks/>
          </p:cNvSpPr>
          <p:nvPr/>
        </p:nvSpPr>
        <p:spPr>
          <a:xfrm>
            <a:off x="457199" y="935915"/>
            <a:ext cx="7848600" cy="2819464"/>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endParaRPr lang="en-US" sz="2400" dirty="0"/>
          </a:p>
          <a:p>
            <a:pPr fontAlgn="auto">
              <a:spcAft>
                <a:spcPts val="0"/>
              </a:spcAft>
            </a:pPr>
            <a:endParaRPr lang="en-US" sz="2400" dirty="0"/>
          </a:p>
          <a:p>
            <a:pPr fontAlgn="auto">
              <a:spcAft>
                <a:spcPts val="0"/>
              </a:spcAft>
            </a:pPr>
            <a:r>
              <a:rPr lang="en-US" sz="2400" cap="none" dirty="0"/>
              <a:t>CWMS Modeling Webinars</a:t>
            </a:r>
          </a:p>
          <a:p>
            <a:pPr fontAlgn="auto">
              <a:spcAft>
                <a:spcPts val="0"/>
              </a:spcAft>
            </a:pPr>
            <a:endParaRPr lang="en-US" sz="2400" cap="none" dirty="0"/>
          </a:p>
        </p:txBody>
      </p:sp>
      <p:sp>
        <p:nvSpPr>
          <p:cNvPr id="15" name="Title 1"/>
          <p:cNvSpPr txBox="1">
            <a:spLocks/>
          </p:cNvSpPr>
          <p:nvPr/>
        </p:nvSpPr>
        <p:spPr>
          <a:xfrm>
            <a:off x="534837" y="349850"/>
            <a:ext cx="7152070" cy="1118396"/>
          </a:xfrm>
          <a:prstGeom prst="rect">
            <a:avLst/>
          </a:prstGeom>
        </p:spPr>
        <p:txBody>
          <a:bodyPr vert="horz" lIns="91440" tIns="45720" rIns="91440" bIns="45720" rtlCol="0" anchor="t">
            <a:normAutofit fontScale="52500" lnSpcReduction="20000"/>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7200" dirty="0"/>
              <a:t>HEC-HMS Terrain Data Management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3821" y="4559810"/>
            <a:ext cx="7066694" cy="455652"/>
          </a:xfrm>
        </p:spPr>
        <p:txBody>
          <a:bodyPr/>
          <a:lstStyle/>
          <a:p>
            <a:pPr>
              <a:spcBef>
                <a:spcPct val="50000"/>
              </a:spcBef>
            </a:pPr>
            <a:r>
              <a:rPr lang="en-US" sz="1800" dirty="0"/>
              <a:t>Subbasin area is similar when burning in a detailed stream network from the National Hydrography Dataset. </a:t>
            </a:r>
          </a:p>
          <a:p>
            <a:endParaRPr lang="en-US" sz="2000" b="0" i="0" dirty="0">
              <a:solidFill>
                <a:srgbClr val="000C34"/>
              </a:solidFill>
              <a:effectLst/>
              <a:latin typeface="+mn-lt"/>
            </a:endParaRPr>
          </a:p>
          <a:p>
            <a:br>
              <a:rPr lang="en-US" sz="2000" b="0" dirty="0">
                <a:solidFill>
                  <a:srgbClr val="000C34"/>
                </a:solidFill>
                <a:effectLst/>
                <a:latin typeface="roboto-regular"/>
              </a:rPr>
            </a:br>
            <a:endParaRPr lang="en-US" sz="2000" b="0" i="0" dirty="0">
              <a:solidFill>
                <a:srgbClr val="000C34"/>
              </a:solidFill>
              <a:effectLst/>
              <a:latin typeface="roboto-medium"/>
            </a:endParaRPr>
          </a:p>
          <a:p>
            <a:br>
              <a:rPr lang="en-US" dirty="0">
                <a:effectLst/>
              </a:rPr>
            </a:br>
            <a:endParaRPr lang="en-US" b="0" i="0" dirty="0">
              <a:solidFill>
                <a:srgbClr val="000C34"/>
              </a:solidFill>
              <a:effectLst/>
              <a:latin typeface="roboto-medium"/>
            </a:endParaRPr>
          </a:p>
          <a:p>
            <a:endParaRPr lang="en-US"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10</a:t>
            </a:fld>
            <a:endParaRPr lang="en-US"/>
          </a:p>
        </p:txBody>
      </p:sp>
      <p:sp>
        <p:nvSpPr>
          <p:cNvPr id="8" name="Title 1"/>
          <p:cNvSpPr>
            <a:spLocks noGrp="1"/>
          </p:cNvSpPr>
          <p:nvPr>
            <p:ph type="title"/>
          </p:nvPr>
        </p:nvSpPr>
        <p:spPr>
          <a:xfrm>
            <a:off x="184826" y="274637"/>
            <a:ext cx="8793803" cy="806451"/>
          </a:xfrm>
        </p:spPr>
        <p:txBody>
          <a:bodyPr/>
          <a:lstStyle/>
          <a:p>
            <a:pPr algn="ctr"/>
            <a:r>
              <a:rPr lang="en-US" sz="3600" dirty="0"/>
              <a:t>Terrain File Size and Processing Times</a:t>
            </a:r>
          </a:p>
        </p:txBody>
      </p:sp>
      <p:sp>
        <p:nvSpPr>
          <p:cNvPr id="5" name="TextBox 4">
            <a:extLst>
              <a:ext uri="{FF2B5EF4-FFF2-40B4-BE49-F238E27FC236}">
                <a16:creationId xmlns:a16="http://schemas.microsoft.com/office/drawing/2014/main" id="{C2C394C9-C90A-4907-852F-6579FEBE8DD7}"/>
              </a:ext>
            </a:extLst>
          </p:cNvPr>
          <p:cNvSpPr txBox="1"/>
          <p:nvPr/>
        </p:nvSpPr>
        <p:spPr>
          <a:xfrm>
            <a:off x="642822" y="5993469"/>
            <a:ext cx="2309287" cy="369332"/>
          </a:xfrm>
          <a:prstGeom prst="rect">
            <a:avLst/>
          </a:prstGeom>
          <a:noFill/>
        </p:spPr>
        <p:txBody>
          <a:bodyPr wrap="none" rtlCol="0">
            <a:spAutoFit/>
          </a:bodyPr>
          <a:lstStyle/>
          <a:p>
            <a:r>
              <a:rPr lang="en-US" dirty="0">
                <a:hlinkClick r:id="rId3"/>
              </a:rPr>
              <a:t>HEC-HMS Webpage</a:t>
            </a:r>
            <a:endParaRPr lang="en-US" dirty="0"/>
          </a:p>
        </p:txBody>
      </p:sp>
      <p:pic>
        <p:nvPicPr>
          <p:cNvPr id="6" name="Picture 5">
            <a:extLst>
              <a:ext uri="{FF2B5EF4-FFF2-40B4-BE49-F238E27FC236}">
                <a16:creationId xmlns:a16="http://schemas.microsoft.com/office/drawing/2014/main" id="{6A0DDCE2-04AA-4B63-A377-CE62537DE346}"/>
              </a:ext>
            </a:extLst>
          </p:cNvPr>
          <p:cNvPicPr>
            <a:picLocks noChangeAspect="1"/>
          </p:cNvPicPr>
          <p:nvPr/>
        </p:nvPicPr>
        <p:blipFill>
          <a:blip r:embed="rId4"/>
          <a:stretch>
            <a:fillRect/>
          </a:stretch>
        </p:blipFill>
        <p:spPr>
          <a:xfrm>
            <a:off x="893821" y="1326506"/>
            <a:ext cx="7356357" cy="3166601"/>
          </a:xfrm>
          <a:prstGeom prst="rect">
            <a:avLst/>
          </a:prstGeom>
          <a:ln>
            <a:solidFill>
              <a:schemeClr val="tx1"/>
            </a:solidFill>
          </a:ln>
        </p:spPr>
      </p:pic>
    </p:spTree>
    <p:extLst>
      <p:ext uri="{BB962C8B-B14F-4D97-AF65-F5344CB8AC3E}">
        <p14:creationId xmlns:p14="http://schemas.microsoft.com/office/powerpoint/2010/main" val="984008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4826" y="1393994"/>
            <a:ext cx="3029748" cy="4270507"/>
          </a:xfrm>
        </p:spPr>
        <p:txBody>
          <a:bodyPr/>
          <a:lstStyle/>
          <a:p>
            <a:pPr marL="285750" indent="-285750">
              <a:spcBef>
                <a:spcPct val="50000"/>
              </a:spcBef>
              <a:buFont typeface="Arial" panose="020B0604020202020204" pitchFamily="34" charset="0"/>
              <a:buChar char="•"/>
            </a:pPr>
            <a:r>
              <a:rPr lang="en-US" sz="1800" dirty="0"/>
              <a:t>Manually delete GIS files in working basin models</a:t>
            </a:r>
          </a:p>
          <a:p>
            <a:pPr marL="285750" indent="-285750">
              <a:spcBef>
                <a:spcPct val="50000"/>
              </a:spcBef>
              <a:buFont typeface="Arial" panose="020B0604020202020204" pitchFamily="34" charset="0"/>
              <a:buChar char="•"/>
            </a:pPr>
            <a:r>
              <a:rPr lang="en-US" sz="1800" dirty="0"/>
              <a:t>Keep original GIS files for “base” basin model</a:t>
            </a:r>
          </a:p>
          <a:p>
            <a:pPr marL="285750" indent="-285750">
              <a:spcBef>
                <a:spcPct val="50000"/>
              </a:spcBef>
              <a:buFont typeface="Arial" panose="020B0604020202020204" pitchFamily="34" charset="0"/>
              <a:buChar char="•"/>
            </a:pPr>
            <a:r>
              <a:rPr lang="en-US" sz="1800" dirty="0"/>
              <a:t>Resample Terrain dataset in working basin model GIS directories to improve render times</a:t>
            </a:r>
          </a:p>
          <a:p>
            <a:pPr marL="285750" indent="-285750">
              <a:spcBef>
                <a:spcPct val="50000"/>
              </a:spcBef>
              <a:buFont typeface="Arial" panose="020B0604020202020204" pitchFamily="34" charset="0"/>
              <a:buChar char="•"/>
            </a:pPr>
            <a:r>
              <a:rPr lang="en-US" sz="1800" dirty="0"/>
              <a:t>If you change subbasin names, then you will need to update the grid cell information</a:t>
            </a:r>
          </a:p>
          <a:p>
            <a:endParaRPr lang="en-US" sz="2000" b="0" i="0" dirty="0">
              <a:solidFill>
                <a:srgbClr val="000C34"/>
              </a:solidFill>
              <a:effectLst/>
              <a:latin typeface="+mn-lt"/>
            </a:endParaRPr>
          </a:p>
          <a:p>
            <a:br>
              <a:rPr lang="en-US" sz="2000" b="0" dirty="0">
                <a:solidFill>
                  <a:srgbClr val="000C34"/>
                </a:solidFill>
                <a:effectLst/>
                <a:latin typeface="roboto-regular"/>
              </a:rPr>
            </a:br>
            <a:endParaRPr lang="en-US" sz="2000" b="0" i="0" dirty="0">
              <a:solidFill>
                <a:srgbClr val="000C34"/>
              </a:solidFill>
              <a:effectLst/>
              <a:latin typeface="roboto-medium"/>
            </a:endParaRPr>
          </a:p>
          <a:p>
            <a:br>
              <a:rPr lang="en-US" dirty="0">
                <a:effectLst/>
              </a:rPr>
            </a:br>
            <a:endParaRPr lang="en-US" b="0" i="0" dirty="0">
              <a:solidFill>
                <a:srgbClr val="000C34"/>
              </a:solidFill>
              <a:effectLst/>
              <a:latin typeface="roboto-medium"/>
            </a:endParaRPr>
          </a:p>
          <a:p>
            <a:pPr marL="609600" indent="-6096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11</a:t>
            </a:fld>
            <a:endParaRPr lang="en-US"/>
          </a:p>
        </p:txBody>
      </p:sp>
      <p:sp>
        <p:nvSpPr>
          <p:cNvPr id="8" name="Title 1"/>
          <p:cNvSpPr>
            <a:spLocks noGrp="1"/>
          </p:cNvSpPr>
          <p:nvPr>
            <p:ph type="title"/>
          </p:nvPr>
        </p:nvSpPr>
        <p:spPr>
          <a:xfrm>
            <a:off x="184826" y="274637"/>
            <a:ext cx="8793803" cy="806451"/>
          </a:xfrm>
        </p:spPr>
        <p:txBody>
          <a:bodyPr/>
          <a:lstStyle/>
          <a:p>
            <a:pPr algn="ctr"/>
            <a:r>
              <a:rPr lang="en-US" sz="3600" dirty="0"/>
              <a:t>Reducing your model’s footprint</a:t>
            </a:r>
          </a:p>
        </p:txBody>
      </p:sp>
      <p:sp>
        <p:nvSpPr>
          <p:cNvPr id="5" name="TextBox 4">
            <a:extLst>
              <a:ext uri="{FF2B5EF4-FFF2-40B4-BE49-F238E27FC236}">
                <a16:creationId xmlns:a16="http://schemas.microsoft.com/office/drawing/2014/main" id="{C2C394C9-C90A-4907-852F-6579FEBE8DD7}"/>
              </a:ext>
            </a:extLst>
          </p:cNvPr>
          <p:cNvSpPr txBox="1"/>
          <p:nvPr/>
        </p:nvSpPr>
        <p:spPr>
          <a:xfrm>
            <a:off x="642822" y="5993469"/>
            <a:ext cx="2309287" cy="369332"/>
          </a:xfrm>
          <a:prstGeom prst="rect">
            <a:avLst/>
          </a:prstGeom>
          <a:noFill/>
        </p:spPr>
        <p:txBody>
          <a:bodyPr wrap="none" rtlCol="0">
            <a:spAutoFit/>
          </a:bodyPr>
          <a:lstStyle/>
          <a:p>
            <a:r>
              <a:rPr lang="en-US" dirty="0">
                <a:hlinkClick r:id="rId3"/>
              </a:rPr>
              <a:t>HEC-HMS Webpage</a:t>
            </a:r>
            <a:endParaRPr lang="en-US" dirty="0"/>
          </a:p>
        </p:txBody>
      </p:sp>
      <p:pic>
        <p:nvPicPr>
          <p:cNvPr id="2" name="Picture 1">
            <a:extLst>
              <a:ext uri="{FF2B5EF4-FFF2-40B4-BE49-F238E27FC236}">
                <a16:creationId xmlns:a16="http://schemas.microsoft.com/office/drawing/2014/main" id="{9A75FD54-47E2-41D1-9810-52AB22E9A977}"/>
              </a:ext>
            </a:extLst>
          </p:cNvPr>
          <p:cNvPicPr>
            <a:picLocks noChangeAspect="1"/>
          </p:cNvPicPr>
          <p:nvPr/>
        </p:nvPicPr>
        <p:blipFill>
          <a:blip r:embed="rId4"/>
          <a:stretch>
            <a:fillRect/>
          </a:stretch>
        </p:blipFill>
        <p:spPr>
          <a:xfrm>
            <a:off x="3213414" y="1732280"/>
            <a:ext cx="5697941" cy="3393440"/>
          </a:xfrm>
          <a:prstGeom prst="rect">
            <a:avLst/>
          </a:prstGeom>
          <a:ln>
            <a:solidFill>
              <a:schemeClr val="tx1"/>
            </a:solidFill>
          </a:ln>
        </p:spPr>
      </p:pic>
    </p:spTree>
    <p:extLst>
      <p:ext uri="{BB962C8B-B14F-4D97-AF65-F5344CB8AC3E}">
        <p14:creationId xmlns:p14="http://schemas.microsoft.com/office/powerpoint/2010/main" val="1539811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539" y="2861718"/>
            <a:ext cx="5000931" cy="2817996"/>
          </a:xfrm>
        </p:spPr>
        <p:txBody>
          <a:bodyPr/>
          <a:lstStyle/>
          <a:p>
            <a:pPr marL="1123950" lvl="1" indent="-609600">
              <a:buFont typeface="Arial" panose="020B0604020202020204" pitchFamily="34" charset="0"/>
              <a:buChar char="•"/>
            </a:pPr>
            <a:r>
              <a:rPr lang="en-US" dirty="0"/>
              <a:t>Incremental/Cumulative Precipitation, Loss and Excess </a:t>
            </a:r>
          </a:p>
          <a:p>
            <a:pPr marL="1123950" lvl="1" indent="-609600">
              <a:buFont typeface="Arial" panose="020B0604020202020204" pitchFamily="34" charset="0"/>
              <a:buChar char="•"/>
            </a:pPr>
            <a:r>
              <a:rPr lang="en-US" dirty="0"/>
              <a:t>Temperature </a:t>
            </a:r>
          </a:p>
          <a:p>
            <a:pPr marL="1123950" lvl="1" indent="-609600">
              <a:buFont typeface="Arial" panose="020B0604020202020204" pitchFamily="34" charset="0"/>
              <a:buChar char="•"/>
            </a:pPr>
            <a:r>
              <a:rPr lang="en-US" dirty="0"/>
              <a:t>Snow</a:t>
            </a:r>
          </a:p>
          <a:p>
            <a:pPr marL="1123950" lvl="1" indent="-609600">
              <a:buFont typeface="Arial" panose="020B0604020202020204" pitchFamily="34" charset="0"/>
              <a:buChar char="•"/>
            </a:pPr>
            <a:r>
              <a:rPr lang="en-US" dirty="0"/>
              <a:t>2D Transform Output</a:t>
            </a:r>
          </a:p>
          <a:p>
            <a:pPr marL="1123950" lvl="1" indent="-609600">
              <a:buFont typeface="Arial" panose="020B0604020202020204" pitchFamily="34" charset="0"/>
              <a:buChar char="•"/>
            </a:pPr>
            <a:r>
              <a:rPr lang="en-US" dirty="0"/>
              <a:t>Calibration Metrics</a:t>
            </a:r>
          </a:p>
          <a:p>
            <a:endParaRPr lang="en-US" sz="2800"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12</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5" name="Picture 4">
            <a:extLst>
              <a:ext uri="{FF2B5EF4-FFF2-40B4-BE49-F238E27FC236}">
                <a16:creationId xmlns:a16="http://schemas.microsoft.com/office/drawing/2014/main" id="{700E45DE-2F24-430F-A6D7-CB69379FCFD3}"/>
              </a:ext>
            </a:extLst>
          </p:cNvPr>
          <p:cNvPicPr>
            <a:picLocks noChangeAspect="1"/>
          </p:cNvPicPr>
          <p:nvPr/>
        </p:nvPicPr>
        <p:blipFill>
          <a:blip r:embed="rId3"/>
          <a:stretch>
            <a:fillRect/>
          </a:stretch>
        </p:blipFill>
        <p:spPr>
          <a:xfrm>
            <a:off x="520266" y="1081088"/>
            <a:ext cx="8103467" cy="1780630"/>
          </a:xfrm>
          <a:prstGeom prst="rect">
            <a:avLst/>
          </a:prstGeom>
          <a:ln>
            <a:solidFill>
              <a:schemeClr val="tx1"/>
            </a:solidFill>
          </a:ln>
        </p:spPr>
      </p:pic>
      <p:sp>
        <p:nvSpPr>
          <p:cNvPr id="21" name="Content Placeholder 2">
            <a:extLst>
              <a:ext uri="{FF2B5EF4-FFF2-40B4-BE49-F238E27FC236}">
                <a16:creationId xmlns:a16="http://schemas.microsoft.com/office/drawing/2014/main" id="{BA781831-04F9-42C5-A288-B3E07DC1D69D}"/>
              </a:ext>
            </a:extLst>
          </p:cNvPr>
          <p:cNvSpPr txBox="1">
            <a:spLocks/>
          </p:cNvSpPr>
          <p:nvPr/>
        </p:nvSpPr>
        <p:spPr bwMode="auto">
          <a:xfrm>
            <a:off x="4753933" y="2861718"/>
            <a:ext cx="3983327" cy="343266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300"/>
              </a:spcBef>
              <a:spcAft>
                <a:spcPct val="0"/>
              </a:spcAft>
              <a:buFont typeface="Arial" pitchFamily="34" charset="0"/>
              <a:buNone/>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buFont typeface="Arial" pitchFamily="34" charset="0"/>
              <a:buChar char="•"/>
            </a:pPr>
            <a:r>
              <a:rPr lang="en-US" dirty="0"/>
              <a:t>Animation Controls</a:t>
            </a:r>
          </a:p>
          <a:p>
            <a:pPr marL="609600" indent="-609600">
              <a:buFont typeface="Arial" pitchFamily="34" charset="0"/>
              <a:buChar char="•"/>
            </a:pPr>
            <a:r>
              <a:rPr lang="en-US" dirty="0"/>
              <a:t>Min/Max Results</a:t>
            </a:r>
          </a:p>
          <a:p>
            <a:pPr marL="609600" indent="-609600">
              <a:buFont typeface="Arial" pitchFamily="34" charset="0"/>
              <a:buChar char="•"/>
            </a:pPr>
            <a:r>
              <a:rPr lang="en-US" dirty="0"/>
              <a:t>Display Properties</a:t>
            </a:r>
          </a:p>
          <a:p>
            <a:pPr marL="609600" indent="-609600">
              <a:buFont typeface="Arial" pitchFamily="34" charset="0"/>
              <a:buChar char="•"/>
            </a:pPr>
            <a:r>
              <a:rPr lang="en-US" dirty="0"/>
              <a:t>Capture and Export Animation</a:t>
            </a:r>
          </a:p>
          <a:p>
            <a:pPr marL="609600" indent="-609600">
              <a:buFont typeface="Arial" pitchFamily="34" charset="0"/>
              <a:buChar char="•"/>
            </a:pPr>
            <a:r>
              <a:rPr lang="en-US" dirty="0"/>
              <a:t>Export Grid</a:t>
            </a:r>
          </a:p>
          <a:p>
            <a:pPr marL="609600" indent="-609600">
              <a:buFont typeface="Arial" pitchFamily="34" charset="0"/>
              <a:buChar char="•"/>
            </a:pPr>
            <a:endParaRPr lang="en-US" sz="2800" dirty="0"/>
          </a:p>
        </p:txBody>
      </p:sp>
    </p:spTree>
    <p:extLst>
      <p:ext uri="{BB962C8B-B14F-4D97-AF65-F5344CB8AC3E}">
        <p14:creationId xmlns:p14="http://schemas.microsoft.com/office/powerpoint/2010/main" val="2255937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13</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6" name="CumulativePrecipitation">
            <a:hlinkClick r:id="" action="ppaction://media"/>
            <a:extLst>
              <a:ext uri="{FF2B5EF4-FFF2-40B4-BE49-F238E27FC236}">
                <a16:creationId xmlns:a16="http://schemas.microsoft.com/office/drawing/2014/main" id="{C1CAEF01-C08D-42C6-A6AA-828C6726F12D}"/>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1524000" y="1189455"/>
            <a:ext cx="6096000" cy="4718050"/>
          </a:xfrm>
          <a:ln>
            <a:solidFill>
              <a:schemeClr val="tx1"/>
            </a:solidFill>
          </a:ln>
        </p:spPr>
      </p:pic>
    </p:spTree>
    <p:extLst>
      <p:ext uri="{BB962C8B-B14F-4D97-AF65-F5344CB8AC3E}">
        <p14:creationId xmlns:p14="http://schemas.microsoft.com/office/powerpoint/2010/main" val="3117473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87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14</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9" name="Picture 8">
            <a:extLst>
              <a:ext uri="{FF2B5EF4-FFF2-40B4-BE49-F238E27FC236}">
                <a16:creationId xmlns:a16="http://schemas.microsoft.com/office/drawing/2014/main" id="{C7438C3F-31AF-4C97-9C62-8B15E0464258}"/>
              </a:ext>
            </a:extLst>
          </p:cNvPr>
          <p:cNvPicPr>
            <a:picLocks noChangeAspect="1"/>
          </p:cNvPicPr>
          <p:nvPr/>
        </p:nvPicPr>
        <p:blipFill>
          <a:blip r:embed="rId3"/>
          <a:stretch>
            <a:fillRect/>
          </a:stretch>
        </p:blipFill>
        <p:spPr>
          <a:xfrm>
            <a:off x="448787" y="1210883"/>
            <a:ext cx="5088933" cy="5083496"/>
          </a:xfrm>
          <a:prstGeom prst="rect">
            <a:avLst/>
          </a:prstGeom>
          <a:ln>
            <a:solidFill>
              <a:schemeClr val="tx1"/>
            </a:solidFill>
          </a:ln>
        </p:spPr>
      </p:pic>
      <p:pic>
        <p:nvPicPr>
          <p:cNvPr id="11" name="Picture 10">
            <a:extLst>
              <a:ext uri="{FF2B5EF4-FFF2-40B4-BE49-F238E27FC236}">
                <a16:creationId xmlns:a16="http://schemas.microsoft.com/office/drawing/2014/main" id="{46F5A333-1D7F-4FBB-9624-D203ACBF1109}"/>
              </a:ext>
            </a:extLst>
          </p:cNvPr>
          <p:cNvPicPr>
            <a:picLocks noChangeAspect="1"/>
          </p:cNvPicPr>
          <p:nvPr/>
        </p:nvPicPr>
        <p:blipFill>
          <a:blip r:embed="rId4"/>
          <a:stretch>
            <a:fillRect/>
          </a:stretch>
        </p:blipFill>
        <p:spPr>
          <a:xfrm>
            <a:off x="5755028" y="1210883"/>
            <a:ext cx="2931772" cy="2466491"/>
          </a:xfrm>
          <a:prstGeom prst="rect">
            <a:avLst/>
          </a:prstGeom>
        </p:spPr>
      </p:pic>
      <p:pic>
        <p:nvPicPr>
          <p:cNvPr id="13" name="Picture 12">
            <a:extLst>
              <a:ext uri="{FF2B5EF4-FFF2-40B4-BE49-F238E27FC236}">
                <a16:creationId xmlns:a16="http://schemas.microsoft.com/office/drawing/2014/main" id="{58D27B6B-C484-4DE3-A572-CC3EF4426463}"/>
              </a:ext>
            </a:extLst>
          </p:cNvPr>
          <p:cNvPicPr>
            <a:picLocks noChangeAspect="1"/>
          </p:cNvPicPr>
          <p:nvPr/>
        </p:nvPicPr>
        <p:blipFill>
          <a:blip r:embed="rId5"/>
          <a:stretch>
            <a:fillRect/>
          </a:stretch>
        </p:blipFill>
        <p:spPr>
          <a:xfrm>
            <a:off x="5755028" y="3647586"/>
            <a:ext cx="2931772" cy="2435702"/>
          </a:xfrm>
          <a:prstGeom prst="rect">
            <a:avLst/>
          </a:prstGeom>
        </p:spPr>
      </p:pic>
    </p:spTree>
    <p:extLst>
      <p:ext uri="{BB962C8B-B14F-4D97-AF65-F5344CB8AC3E}">
        <p14:creationId xmlns:p14="http://schemas.microsoft.com/office/powerpoint/2010/main" val="4013265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15</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3" name="Picture 2">
            <a:extLst>
              <a:ext uri="{FF2B5EF4-FFF2-40B4-BE49-F238E27FC236}">
                <a16:creationId xmlns:a16="http://schemas.microsoft.com/office/drawing/2014/main" id="{584B260F-F415-4CEC-8774-5F44110B6A34}"/>
              </a:ext>
            </a:extLst>
          </p:cNvPr>
          <p:cNvPicPr>
            <a:picLocks noChangeAspect="1"/>
          </p:cNvPicPr>
          <p:nvPr/>
        </p:nvPicPr>
        <p:blipFill>
          <a:blip r:embed="rId3"/>
          <a:stretch>
            <a:fillRect/>
          </a:stretch>
        </p:blipFill>
        <p:spPr>
          <a:xfrm>
            <a:off x="304800" y="964804"/>
            <a:ext cx="5332453" cy="5536734"/>
          </a:xfrm>
          <a:prstGeom prst="rect">
            <a:avLst/>
          </a:prstGeom>
          <a:ln>
            <a:solidFill>
              <a:schemeClr val="tx1"/>
            </a:solidFill>
          </a:ln>
        </p:spPr>
      </p:pic>
      <p:pic>
        <p:nvPicPr>
          <p:cNvPr id="7" name="Picture 6">
            <a:extLst>
              <a:ext uri="{FF2B5EF4-FFF2-40B4-BE49-F238E27FC236}">
                <a16:creationId xmlns:a16="http://schemas.microsoft.com/office/drawing/2014/main" id="{DBCF5A98-FA4C-432A-AAFB-32C1CB94DCCF}"/>
              </a:ext>
            </a:extLst>
          </p:cNvPr>
          <p:cNvPicPr>
            <a:picLocks noChangeAspect="1"/>
          </p:cNvPicPr>
          <p:nvPr/>
        </p:nvPicPr>
        <p:blipFill>
          <a:blip r:embed="rId4"/>
          <a:stretch>
            <a:fillRect/>
          </a:stretch>
        </p:blipFill>
        <p:spPr>
          <a:xfrm>
            <a:off x="5247944" y="1081088"/>
            <a:ext cx="3515089" cy="3984746"/>
          </a:xfrm>
          <a:prstGeom prst="rect">
            <a:avLst/>
          </a:prstGeom>
          <a:noFill/>
          <a:ln>
            <a:solidFill>
              <a:schemeClr val="tx1"/>
            </a:solidFill>
          </a:ln>
        </p:spPr>
      </p:pic>
    </p:spTree>
    <p:extLst>
      <p:ext uri="{BB962C8B-B14F-4D97-AF65-F5344CB8AC3E}">
        <p14:creationId xmlns:p14="http://schemas.microsoft.com/office/powerpoint/2010/main" val="2802828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2B67D-F29F-4A3C-A0C4-48654A696031}"/>
              </a:ext>
            </a:extLst>
          </p:cNvPr>
          <p:cNvSpPr>
            <a:spLocks noGrp="1"/>
          </p:cNvSpPr>
          <p:nvPr>
            <p:ph type="title"/>
          </p:nvPr>
        </p:nvSpPr>
        <p:spPr/>
        <p:txBody>
          <a:bodyPr/>
          <a:lstStyle/>
          <a:p>
            <a:pPr algn="ctr"/>
            <a:r>
              <a:rPr lang="en-US" sz="3200" dirty="0"/>
              <a:t>Questions?</a:t>
            </a:r>
          </a:p>
        </p:txBody>
      </p:sp>
      <p:pic>
        <p:nvPicPr>
          <p:cNvPr id="6" name="Content Placeholder 5">
            <a:extLst>
              <a:ext uri="{FF2B5EF4-FFF2-40B4-BE49-F238E27FC236}">
                <a16:creationId xmlns:a16="http://schemas.microsoft.com/office/drawing/2014/main" id="{3A90BBF1-0CD3-4286-9845-8F9DA56D3191}"/>
              </a:ext>
            </a:extLst>
          </p:cNvPr>
          <p:cNvPicPr>
            <a:picLocks noGrp="1" noChangeAspect="1"/>
          </p:cNvPicPr>
          <p:nvPr>
            <p:ph idx="1"/>
          </p:nvPr>
        </p:nvPicPr>
        <p:blipFill>
          <a:blip r:embed="rId2"/>
          <a:stretch>
            <a:fillRect/>
          </a:stretch>
        </p:blipFill>
        <p:spPr>
          <a:xfrm>
            <a:off x="1620881" y="978290"/>
            <a:ext cx="5902238" cy="4007223"/>
          </a:xfrm>
          <a:ln>
            <a:solidFill>
              <a:schemeClr val="accent1"/>
            </a:solidFill>
          </a:ln>
        </p:spPr>
      </p:pic>
      <p:sp>
        <p:nvSpPr>
          <p:cNvPr id="4" name="Slide Number Placeholder 3">
            <a:extLst>
              <a:ext uri="{FF2B5EF4-FFF2-40B4-BE49-F238E27FC236}">
                <a16:creationId xmlns:a16="http://schemas.microsoft.com/office/drawing/2014/main" id="{FF8C1DC1-AAB6-4085-ACFD-A2F3B97BDEA7}"/>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16</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TextBox 6">
            <a:extLst>
              <a:ext uri="{FF2B5EF4-FFF2-40B4-BE49-F238E27FC236}">
                <a16:creationId xmlns:a16="http://schemas.microsoft.com/office/drawing/2014/main" id="{44552CF5-E921-411B-A7B5-48B15014581C}"/>
              </a:ext>
            </a:extLst>
          </p:cNvPr>
          <p:cNvSpPr txBox="1"/>
          <p:nvPr/>
        </p:nvSpPr>
        <p:spPr>
          <a:xfrm>
            <a:off x="365760" y="4882714"/>
            <a:ext cx="8538323" cy="1200329"/>
          </a:xfrm>
          <a:prstGeom prst="rect">
            <a:avLst/>
          </a:prstGeom>
          <a:noFill/>
        </p:spPr>
        <p:txBody>
          <a:bodyPr wrap="square" rtlCol="0">
            <a:spAutoFit/>
          </a:bodyPr>
          <a:lstStyle/>
          <a:p>
            <a:r>
              <a:rPr lang="en-US" dirty="0"/>
              <a:t>Docs: </a:t>
            </a:r>
            <a:r>
              <a:rPr lang="en-US" dirty="0">
                <a:hlinkClick r:id="rId3"/>
              </a:rPr>
              <a:t>https://www.hec.usace.army.mil/confluence/hmsdocs</a:t>
            </a:r>
            <a:endParaRPr lang="en-US" dirty="0"/>
          </a:p>
          <a:p>
            <a:endParaRPr lang="en-US" dirty="0"/>
          </a:p>
          <a:p>
            <a:r>
              <a:rPr lang="en-US" b="0" i="0" dirty="0">
                <a:solidFill>
                  <a:srgbClr val="000000"/>
                </a:solidFill>
                <a:effectLst/>
                <a:latin typeface="+mn-lt"/>
              </a:rPr>
              <a:t>To be added to the list, send an email to </a:t>
            </a:r>
            <a:r>
              <a:rPr lang="en-US" b="0" i="0" u="none" strike="noStrike" dirty="0">
                <a:solidFill>
                  <a:srgbClr val="0066CC"/>
                </a:solidFill>
                <a:effectLst/>
                <a:latin typeface="+mn-lt"/>
                <a:hlinkClick r:id="rId4"/>
              </a:rPr>
              <a:t>hec.hms@usace.army.mil</a:t>
            </a:r>
            <a:r>
              <a:rPr lang="en-US" b="0" i="0" dirty="0">
                <a:solidFill>
                  <a:srgbClr val="000000"/>
                </a:solidFill>
                <a:effectLst/>
                <a:latin typeface="+mn-lt"/>
              </a:rPr>
              <a:t> with “subscribe” in the title or body.</a:t>
            </a:r>
            <a:endParaRPr lang="en-US" dirty="0">
              <a:latin typeface="+mn-lt"/>
            </a:endParaRPr>
          </a:p>
        </p:txBody>
      </p:sp>
    </p:spTree>
    <p:extLst>
      <p:ext uri="{BB962C8B-B14F-4D97-AF65-F5344CB8AC3E}">
        <p14:creationId xmlns:p14="http://schemas.microsoft.com/office/powerpoint/2010/main" val="3597682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4088" y="1087595"/>
            <a:ext cx="8696721" cy="2817996"/>
          </a:xfrm>
        </p:spPr>
        <p:txBody>
          <a:bodyPr/>
          <a:lstStyle/>
          <a:p>
            <a:pPr marL="342900" indent="-342900">
              <a:buFont typeface="Arial" panose="020B0604020202020204" pitchFamily="34" charset="0"/>
              <a:buChar char="•"/>
            </a:pPr>
            <a:r>
              <a:rPr lang="en-US" sz="2800" dirty="0"/>
              <a:t>Decrease the amount of time to delineate HEC-HMS basin models (so you can spend more time calibrating and validating your model)</a:t>
            </a:r>
          </a:p>
          <a:p>
            <a:pPr marL="342900" indent="-342900">
              <a:buFont typeface="Arial" panose="020B0604020202020204" pitchFamily="34" charset="0"/>
              <a:buChar char="•"/>
            </a:pPr>
            <a:r>
              <a:rPr lang="en-US" sz="2800" dirty="0"/>
              <a:t>Decrease file sizes and upload/download times</a:t>
            </a:r>
          </a:p>
          <a:p>
            <a:pPr marL="857250" lvl="1" indent="-342900">
              <a:buFont typeface="Arial" panose="020B0604020202020204" pitchFamily="34" charset="0"/>
              <a:buChar char="•"/>
            </a:pPr>
            <a:r>
              <a:rPr lang="en-US" sz="2800" dirty="0"/>
              <a:t>Happens when creating a forecast</a:t>
            </a:r>
          </a:p>
          <a:p>
            <a:pPr marL="342900" indent="-342900">
              <a:buFont typeface="Arial" panose="020B0604020202020204" pitchFamily="34" charset="0"/>
              <a:buChar char="•"/>
            </a:pPr>
            <a:r>
              <a:rPr lang="en-US" sz="2800" dirty="0"/>
              <a:t>Utilize new spatial results visualization tools</a:t>
            </a:r>
          </a:p>
          <a:p>
            <a:endParaRPr lang="en-US" sz="2800"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2</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Why this Topic is important</a:t>
            </a:r>
          </a:p>
        </p:txBody>
      </p:sp>
      <p:pic>
        <p:nvPicPr>
          <p:cNvPr id="2" name="Picture 1">
            <a:extLst>
              <a:ext uri="{FF2B5EF4-FFF2-40B4-BE49-F238E27FC236}">
                <a16:creationId xmlns:a16="http://schemas.microsoft.com/office/drawing/2014/main" id="{1D6EEA8F-58E4-49B4-B074-EDEAA5810109}"/>
              </a:ext>
            </a:extLst>
          </p:cNvPr>
          <p:cNvPicPr>
            <a:picLocks noChangeAspect="1"/>
          </p:cNvPicPr>
          <p:nvPr/>
        </p:nvPicPr>
        <p:blipFill>
          <a:blip r:embed="rId3"/>
          <a:stretch>
            <a:fillRect/>
          </a:stretch>
        </p:blipFill>
        <p:spPr>
          <a:xfrm>
            <a:off x="2495378" y="3795024"/>
            <a:ext cx="4153244" cy="2864480"/>
          </a:xfrm>
          <a:prstGeom prst="rect">
            <a:avLst/>
          </a:prstGeom>
        </p:spPr>
      </p:pic>
    </p:spTree>
    <p:extLst>
      <p:ext uri="{BB962C8B-B14F-4D97-AF65-F5344CB8AC3E}">
        <p14:creationId xmlns:p14="http://schemas.microsoft.com/office/powerpoint/2010/main" val="1759258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Outline</a:t>
            </a:r>
          </a:p>
        </p:txBody>
      </p:sp>
      <p:sp>
        <p:nvSpPr>
          <p:cNvPr id="3" name="Content Placeholder 2"/>
          <p:cNvSpPr>
            <a:spLocks noGrp="1"/>
          </p:cNvSpPr>
          <p:nvPr>
            <p:ph sz="quarter" idx="16"/>
          </p:nvPr>
        </p:nvSpPr>
        <p:spPr>
          <a:xfrm>
            <a:off x="304800" y="1081088"/>
            <a:ext cx="4033736" cy="5058929"/>
          </a:xfrm>
        </p:spPr>
        <p:txBody>
          <a:bodyPr/>
          <a:lstStyle/>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Technology Transfer</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HEC-HMS GIS Menu</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HEC-HMS GIS Data Management</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Geo-Reference Existing Models</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Terrain File Size and Processing Times</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Reducing your Model’s Footprint</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Spatial Results</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Questions</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3</a:t>
            </a:fld>
            <a:endParaRPr lang="en-US" altLang="en-US"/>
          </a:p>
        </p:txBody>
      </p:sp>
      <p:pic>
        <p:nvPicPr>
          <p:cNvPr id="5" name="Picture 4">
            <a:extLst>
              <a:ext uri="{FF2B5EF4-FFF2-40B4-BE49-F238E27FC236}">
                <a16:creationId xmlns:a16="http://schemas.microsoft.com/office/drawing/2014/main" id="{2E4A5891-7C30-4063-A547-61B78BD21FD9}"/>
              </a:ext>
            </a:extLst>
          </p:cNvPr>
          <p:cNvPicPr>
            <a:picLocks noChangeAspect="1"/>
          </p:cNvPicPr>
          <p:nvPr/>
        </p:nvPicPr>
        <p:blipFill>
          <a:blip r:embed="rId3"/>
          <a:stretch>
            <a:fillRect/>
          </a:stretch>
        </p:blipFill>
        <p:spPr>
          <a:xfrm>
            <a:off x="4030775" y="1081088"/>
            <a:ext cx="4650709" cy="4830600"/>
          </a:xfrm>
          <a:prstGeom prst="rect">
            <a:avLst/>
          </a:prstGeom>
        </p:spPr>
      </p:pic>
    </p:spTree>
    <p:extLst>
      <p:ext uri="{BB962C8B-B14F-4D97-AF65-F5344CB8AC3E}">
        <p14:creationId xmlns:p14="http://schemas.microsoft.com/office/powerpoint/2010/main" val="3887201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9417" y="987234"/>
            <a:ext cx="8745166" cy="4270507"/>
          </a:xfrm>
        </p:spPr>
        <p:txBody>
          <a:bodyPr/>
          <a:lstStyle/>
          <a:p>
            <a:pPr marL="609600" indent="-609600">
              <a:buFont typeface="Arial" panose="020B0604020202020204" pitchFamily="34" charset="0"/>
              <a:buChar char="•"/>
            </a:pPr>
            <a:r>
              <a:rPr lang="en-US" sz="2000" dirty="0">
                <a:latin typeface="+mn-lt"/>
                <a:hlinkClick r:id="rId3"/>
              </a:rPr>
              <a:t>Geo-Referencing Existing Basin Model Elements using Shapefile Information</a:t>
            </a:r>
            <a:endParaRPr lang="en-US" sz="2000" dirty="0">
              <a:latin typeface="+mn-lt"/>
            </a:endParaRPr>
          </a:p>
          <a:p>
            <a:pPr marL="609600" indent="-609600">
              <a:buFont typeface="Arial" panose="020B0604020202020204" pitchFamily="34" charset="0"/>
              <a:buChar char="•"/>
            </a:pPr>
            <a:r>
              <a:rPr lang="en-US" sz="2000" b="0" i="0" dirty="0">
                <a:solidFill>
                  <a:srgbClr val="000C34"/>
                </a:solidFill>
                <a:effectLst/>
                <a:latin typeface="+mn-lt"/>
                <a:hlinkClick r:id="rId4"/>
              </a:rPr>
              <a:t>Comparing GIS Processing Run Times with Different Size Terrain Models and Computers</a:t>
            </a:r>
            <a:endParaRPr lang="en-US" sz="2000" dirty="0">
              <a:solidFill>
                <a:srgbClr val="000C34"/>
              </a:solidFill>
              <a:latin typeface="+mn-lt"/>
            </a:endParaRPr>
          </a:p>
          <a:p>
            <a:pPr marL="609600" indent="-609600">
              <a:buFont typeface="Arial" panose="020B0604020202020204" pitchFamily="34" charset="0"/>
              <a:buChar char="•"/>
            </a:pPr>
            <a:r>
              <a:rPr lang="en-US" sz="2000" b="0" i="0" dirty="0">
                <a:solidFill>
                  <a:srgbClr val="000C34"/>
                </a:solidFill>
                <a:effectLst/>
                <a:latin typeface="+mn-lt"/>
                <a:hlinkClick r:id="rId5"/>
              </a:rPr>
              <a:t>Reducing Your Project's Footprint</a:t>
            </a:r>
            <a:endParaRPr lang="en-US" sz="2000" dirty="0">
              <a:solidFill>
                <a:srgbClr val="000C34"/>
              </a:solidFill>
              <a:latin typeface="+mn-lt"/>
            </a:endParaRPr>
          </a:p>
          <a:p>
            <a:pPr marL="609600" indent="-609600">
              <a:buFont typeface="Arial" panose="020B0604020202020204" pitchFamily="34" charset="0"/>
              <a:buChar char="•"/>
            </a:pPr>
            <a:r>
              <a:rPr lang="en-US" sz="2000" b="0" i="0" dirty="0">
                <a:solidFill>
                  <a:srgbClr val="000C34"/>
                </a:solidFill>
                <a:effectLst/>
                <a:latin typeface="+mn-lt"/>
                <a:hlinkClick r:id="rId6"/>
              </a:rPr>
              <a:t>Viewing Spatial Results for a Structured Discretization</a:t>
            </a:r>
            <a:endParaRPr lang="en-US" sz="2000" b="0" i="0" dirty="0">
              <a:solidFill>
                <a:srgbClr val="000C34"/>
              </a:solidFill>
              <a:effectLst/>
              <a:latin typeface="+mn-lt"/>
            </a:endParaRPr>
          </a:p>
          <a:p>
            <a:br>
              <a:rPr lang="en-US" sz="2000" b="0" dirty="0">
                <a:solidFill>
                  <a:srgbClr val="000C34"/>
                </a:solidFill>
                <a:effectLst/>
                <a:latin typeface="roboto-regular"/>
              </a:rPr>
            </a:br>
            <a:endParaRPr lang="en-US" sz="2000" b="0" i="0" dirty="0">
              <a:solidFill>
                <a:srgbClr val="000C34"/>
              </a:solidFill>
              <a:effectLst/>
              <a:latin typeface="roboto-medium"/>
            </a:endParaRPr>
          </a:p>
          <a:p>
            <a:br>
              <a:rPr lang="en-US" dirty="0">
                <a:effectLst/>
              </a:rPr>
            </a:br>
            <a:endParaRPr lang="en-US" b="0" i="0" dirty="0">
              <a:solidFill>
                <a:srgbClr val="000C34"/>
              </a:solidFill>
              <a:effectLst/>
              <a:latin typeface="roboto-medium"/>
            </a:endParaRPr>
          </a:p>
          <a:p>
            <a:pPr marL="609600" indent="-6096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4</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Technology Transfer</a:t>
            </a:r>
          </a:p>
        </p:txBody>
      </p:sp>
      <p:sp>
        <p:nvSpPr>
          <p:cNvPr id="5" name="TextBox 4">
            <a:extLst>
              <a:ext uri="{FF2B5EF4-FFF2-40B4-BE49-F238E27FC236}">
                <a16:creationId xmlns:a16="http://schemas.microsoft.com/office/drawing/2014/main" id="{C2C394C9-C90A-4907-852F-6579FEBE8DD7}"/>
              </a:ext>
            </a:extLst>
          </p:cNvPr>
          <p:cNvSpPr txBox="1"/>
          <p:nvPr/>
        </p:nvSpPr>
        <p:spPr>
          <a:xfrm>
            <a:off x="304800" y="5970338"/>
            <a:ext cx="2309287" cy="369332"/>
          </a:xfrm>
          <a:prstGeom prst="rect">
            <a:avLst/>
          </a:prstGeom>
          <a:noFill/>
        </p:spPr>
        <p:txBody>
          <a:bodyPr wrap="none" rtlCol="0">
            <a:spAutoFit/>
          </a:bodyPr>
          <a:lstStyle/>
          <a:p>
            <a:r>
              <a:rPr lang="en-US" dirty="0">
                <a:hlinkClick r:id="rId7"/>
              </a:rPr>
              <a:t>HEC-HMS Webpage</a:t>
            </a:r>
            <a:endParaRPr lang="en-US" dirty="0"/>
          </a:p>
        </p:txBody>
      </p:sp>
      <p:pic>
        <p:nvPicPr>
          <p:cNvPr id="6" name="Picture 5">
            <a:extLst>
              <a:ext uri="{FF2B5EF4-FFF2-40B4-BE49-F238E27FC236}">
                <a16:creationId xmlns:a16="http://schemas.microsoft.com/office/drawing/2014/main" id="{3550CAAD-418E-4330-9447-77C8EB308797}"/>
              </a:ext>
            </a:extLst>
          </p:cNvPr>
          <p:cNvPicPr>
            <a:picLocks noChangeAspect="1"/>
          </p:cNvPicPr>
          <p:nvPr/>
        </p:nvPicPr>
        <p:blipFill>
          <a:blip r:embed="rId8"/>
          <a:stretch>
            <a:fillRect/>
          </a:stretch>
        </p:blipFill>
        <p:spPr>
          <a:xfrm>
            <a:off x="2705374" y="3047941"/>
            <a:ext cx="3733252" cy="3429000"/>
          </a:xfrm>
          <a:prstGeom prst="rect">
            <a:avLst/>
          </a:prstGeom>
          <a:ln>
            <a:solidFill>
              <a:schemeClr val="tx1"/>
            </a:solidFill>
          </a:ln>
        </p:spPr>
      </p:pic>
    </p:spTree>
    <p:extLst>
      <p:ext uri="{BB962C8B-B14F-4D97-AF65-F5344CB8AC3E}">
        <p14:creationId xmlns:p14="http://schemas.microsoft.com/office/powerpoint/2010/main" val="1188709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20597"/>
            <a:ext cx="5102157" cy="4270507"/>
          </a:xfrm>
        </p:spPr>
        <p:txBody>
          <a:bodyPr/>
          <a:lstStyle/>
          <a:p>
            <a:pPr marL="342900" indent="-342900">
              <a:spcBef>
                <a:spcPct val="50000"/>
              </a:spcBef>
              <a:buFont typeface="Arial" panose="020B0604020202020204" pitchFamily="34" charset="0"/>
              <a:buChar char="•"/>
            </a:pPr>
            <a:r>
              <a:rPr lang="en-US" sz="2000" dirty="0"/>
              <a:t>Terrain reconditioning creates a modified terrain</a:t>
            </a:r>
          </a:p>
          <a:p>
            <a:pPr marL="342900" indent="-342900">
              <a:spcBef>
                <a:spcPct val="50000"/>
              </a:spcBef>
              <a:buFont typeface="Arial" panose="020B0604020202020204" pitchFamily="34" charset="0"/>
              <a:buChar char="•"/>
            </a:pPr>
            <a:r>
              <a:rPr lang="en-US" sz="2000" dirty="0" err="1"/>
              <a:t>TauDEM</a:t>
            </a:r>
            <a:r>
              <a:rPr lang="en-US" sz="2000" dirty="0"/>
              <a:t> GIS library is used to define the flow direction, flow accumulation, and stream grids</a:t>
            </a:r>
          </a:p>
          <a:p>
            <a:pPr marL="342900" indent="-342900">
              <a:spcBef>
                <a:spcPct val="50000"/>
              </a:spcBef>
              <a:buFont typeface="Arial" panose="020B0604020202020204" pitchFamily="34" charset="0"/>
              <a:buChar char="•"/>
            </a:pPr>
            <a:r>
              <a:rPr lang="en-US" sz="2000" dirty="0"/>
              <a:t>The user defines the stream threshold</a:t>
            </a:r>
          </a:p>
          <a:p>
            <a:pPr marL="342900" indent="-342900">
              <a:spcBef>
                <a:spcPct val="50000"/>
              </a:spcBef>
              <a:buFont typeface="Arial" panose="020B0604020202020204" pitchFamily="34" charset="0"/>
              <a:buChar char="•"/>
            </a:pPr>
            <a:r>
              <a:rPr lang="en-US" sz="2000" dirty="0"/>
              <a:t>A default delineation is performed</a:t>
            </a:r>
          </a:p>
          <a:p>
            <a:pPr marL="342900" indent="-342900">
              <a:spcBef>
                <a:spcPct val="50000"/>
              </a:spcBef>
              <a:buFont typeface="Arial" panose="020B0604020202020204" pitchFamily="34" charset="0"/>
              <a:buChar char="•"/>
            </a:pPr>
            <a:r>
              <a:rPr lang="en-US" sz="2000" dirty="0"/>
              <a:t>Tools are available to customize the delineation by merging elements or splitting subbasins and reaches</a:t>
            </a:r>
          </a:p>
          <a:p>
            <a:pPr marL="342900" indent="-342900">
              <a:spcBef>
                <a:spcPct val="50000"/>
              </a:spcBef>
              <a:buFont typeface="Arial" panose="020B0604020202020204" pitchFamily="34" charset="0"/>
              <a:buChar char="•"/>
            </a:pPr>
            <a:r>
              <a:rPr lang="en-US" sz="2000" dirty="0"/>
              <a:t>Compute grid cell information </a:t>
            </a:r>
          </a:p>
          <a:p>
            <a:pPr marL="609600" indent="-609600">
              <a:buFont typeface="Arial" panose="020B0604020202020204" pitchFamily="34" charset="0"/>
              <a:buChar char="•"/>
            </a:pPr>
            <a:endParaRPr lang="en-US" sz="2000" b="0" i="0" dirty="0">
              <a:solidFill>
                <a:srgbClr val="000C34"/>
              </a:solidFill>
              <a:effectLst/>
              <a:latin typeface="+mn-lt"/>
            </a:endParaRPr>
          </a:p>
          <a:p>
            <a:br>
              <a:rPr lang="en-US" sz="2000" b="0" dirty="0">
                <a:solidFill>
                  <a:srgbClr val="000C34"/>
                </a:solidFill>
                <a:effectLst/>
                <a:latin typeface="roboto-regular"/>
              </a:rPr>
            </a:br>
            <a:endParaRPr lang="en-US" sz="2000" b="0" i="0" dirty="0">
              <a:solidFill>
                <a:srgbClr val="000C34"/>
              </a:solidFill>
              <a:effectLst/>
              <a:latin typeface="roboto-medium"/>
            </a:endParaRPr>
          </a:p>
          <a:p>
            <a:br>
              <a:rPr lang="en-US" dirty="0">
                <a:effectLst/>
              </a:rPr>
            </a:br>
            <a:endParaRPr lang="en-US" b="0" i="0" dirty="0">
              <a:solidFill>
                <a:srgbClr val="000C34"/>
              </a:solidFill>
              <a:effectLst/>
              <a:latin typeface="roboto-medium"/>
            </a:endParaRPr>
          </a:p>
          <a:p>
            <a:pPr marL="609600" indent="-6096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5</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HEC-HMS GIS Menu</a:t>
            </a:r>
          </a:p>
        </p:txBody>
      </p:sp>
      <p:sp>
        <p:nvSpPr>
          <p:cNvPr id="5" name="TextBox 4">
            <a:extLst>
              <a:ext uri="{FF2B5EF4-FFF2-40B4-BE49-F238E27FC236}">
                <a16:creationId xmlns:a16="http://schemas.microsoft.com/office/drawing/2014/main" id="{C2C394C9-C90A-4907-852F-6579FEBE8DD7}"/>
              </a:ext>
            </a:extLst>
          </p:cNvPr>
          <p:cNvSpPr txBox="1"/>
          <p:nvPr/>
        </p:nvSpPr>
        <p:spPr>
          <a:xfrm>
            <a:off x="642822" y="5993469"/>
            <a:ext cx="2309287" cy="369332"/>
          </a:xfrm>
          <a:prstGeom prst="rect">
            <a:avLst/>
          </a:prstGeom>
          <a:noFill/>
        </p:spPr>
        <p:txBody>
          <a:bodyPr wrap="none" rtlCol="0">
            <a:spAutoFit/>
          </a:bodyPr>
          <a:lstStyle/>
          <a:p>
            <a:r>
              <a:rPr lang="en-US" dirty="0">
                <a:hlinkClick r:id="rId3"/>
              </a:rPr>
              <a:t>HEC-HMS Webpage</a:t>
            </a:r>
            <a:endParaRPr lang="en-US" dirty="0"/>
          </a:p>
        </p:txBody>
      </p:sp>
      <p:pic>
        <p:nvPicPr>
          <p:cNvPr id="2" name="Picture 1">
            <a:extLst>
              <a:ext uri="{FF2B5EF4-FFF2-40B4-BE49-F238E27FC236}">
                <a16:creationId xmlns:a16="http://schemas.microsoft.com/office/drawing/2014/main" id="{4E9FC5E4-51C7-41DB-85F0-F785425DFA2A}"/>
              </a:ext>
            </a:extLst>
          </p:cNvPr>
          <p:cNvPicPr>
            <a:picLocks noChangeAspect="1"/>
          </p:cNvPicPr>
          <p:nvPr/>
        </p:nvPicPr>
        <p:blipFill>
          <a:blip r:embed="rId4"/>
          <a:stretch>
            <a:fillRect/>
          </a:stretch>
        </p:blipFill>
        <p:spPr>
          <a:xfrm>
            <a:off x="5589714" y="1128979"/>
            <a:ext cx="2511699" cy="4724980"/>
          </a:xfrm>
          <a:prstGeom prst="rect">
            <a:avLst/>
          </a:prstGeom>
        </p:spPr>
      </p:pic>
    </p:spTree>
    <p:extLst>
      <p:ext uri="{BB962C8B-B14F-4D97-AF65-F5344CB8AC3E}">
        <p14:creationId xmlns:p14="http://schemas.microsoft.com/office/powerpoint/2010/main" val="416435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126" y="1402025"/>
            <a:ext cx="3552707" cy="4270507"/>
          </a:xfrm>
        </p:spPr>
        <p:txBody>
          <a:bodyPr/>
          <a:lstStyle/>
          <a:p>
            <a:pPr marL="342900" indent="-342900">
              <a:spcBef>
                <a:spcPct val="50000"/>
              </a:spcBef>
              <a:buFont typeface="Arial" panose="020B0604020202020204" pitchFamily="34" charset="0"/>
              <a:buChar char="•"/>
            </a:pPr>
            <a:r>
              <a:rPr lang="en-US" sz="1800" dirty="0"/>
              <a:t>Manually add background shapefiles to the </a:t>
            </a:r>
            <a:r>
              <a:rPr lang="en-US" sz="1800" b="1" dirty="0"/>
              <a:t>maps</a:t>
            </a:r>
            <a:r>
              <a:rPr lang="en-US" sz="1800" dirty="0"/>
              <a:t> folder before adding them to a basin model (makes the files relative to the project)</a:t>
            </a:r>
          </a:p>
          <a:p>
            <a:pPr marL="342900" indent="-342900">
              <a:spcBef>
                <a:spcPct val="50000"/>
              </a:spcBef>
              <a:buFont typeface="Arial" panose="020B0604020202020204" pitchFamily="34" charset="0"/>
              <a:buChar char="•"/>
            </a:pPr>
            <a:r>
              <a:rPr lang="en-US" sz="1800" dirty="0"/>
              <a:t>HEC-HMS will save GIS files created during automated delineation to the </a:t>
            </a:r>
            <a:r>
              <a:rPr lang="en-US" sz="1800" b="1" dirty="0" err="1"/>
              <a:t>gis</a:t>
            </a:r>
            <a:r>
              <a:rPr lang="en-US" sz="1800" dirty="0"/>
              <a:t> folder</a:t>
            </a:r>
          </a:p>
          <a:p>
            <a:pPr marL="342900" indent="-342900">
              <a:spcBef>
                <a:spcPct val="50000"/>
              </a:spcBef>
              <a:buFont typeface="Arial" panose="020B0604020202020204" pitchFamily="34" charset="0"/>
              <a:buChar char="•"/>
            </a:pPr>
            <a:r>
              <a:rPr lang="en-US" sz="1800" dirty="0"/>
              <a:t>HEC-HMS will save terrain files to the </a:t>
            </a:r>
            <a:r>
              <a:rPr lang="en-US" sz="1800" b="1" dirty="0"/>
              <a:t>terrain</a:t>
            </a:r>
            <a:r>
              <a:rPr lang="en-US" sz="1800" dirty="0"/>
              <a:t> folder </a:t>
            </a:r>
          </a:p>
          <a:p>
            <a:pPr marL="342900" indent="-342900">
              <a:spcBef>
                <a:spcPct val="50000"/>
              </a:spcBef>
              <a:buFont typeface="Arial" panose="020B0604020202020204" pitchFamily="34" charset="0"/>
              <a:buChar char="•"/>
            </a:pPr>
            <a:r>
              <a:rPr lang="en-US" sz="1800" dirty="0"/>
              <a:t>The *.</a:t>
            </a:r>
            <a:r>
              <a:rPr lang="en-US" sz="1800" dirty="0" err="1"/>
              <a:t>sqlite</a:t>
            </a:r>
            <a:r>
              <a:rPr lang="en-US" sz="1800" dirty="0"/>
              <a:t> file contains information for georeferenced elements, including discretization </a:t>
            </a:r>
          </a:p>
          <a:p>
            <a:pPr marL="609600" indent="-609600">
              <a:buFont typeface="Arial" panose="020B0604020202020204" pitchFamily="34" charset="0"/>
              <a:buChar char="•"/>
            </a:pPr>
            <a:endParaRPr lang="en-US" sz="2000" b="0" i="0" dirty="0">
              <a:solidFill>
                <a:srgbClr val="000C34"/>
              </a:solidFill>
              <a:effectLst/>
              <a:latin typeface="+mn-lt"/>
            </a:endParaRPr>
          </a:p>
          <a:p>
            <a:br>
              <a:rPr lang="en-US" sz="2000" b="0" dirty="0">
                <a:solidFill>
                  <a:srgbClr val="000C34"/>
                </a:solidFill>
                <a:effectLst/>
                <a:latin typeface="roboto-regular"/>
              </a:rPr>
            </a:br>
            <a:endParaRPr lang="en-US" sz="2000" b="0" i="0" dirty="0">
              <a:solidFill>
                <a:srgbClr val="000C34"/>
              </a:solidFill>
              <a:effectLst/>
              <a:latin typeface="roboto-medium"/>
            </a:endParaRPr>
          </a:p>
          <a:p>
            <a:br>
              <a:rPr lang="en-US" dirty="0">
                <a:effectLst/>
              </a:rPr>
            </a:br>
            <a:endParaRPr lang="en-US" b="0" i="0" dirty="0">
              <a:solidFill>
                <a:srgbClr val="000C34"/>
              </a:solidFill>
              <a:effectLst/>
              <a:latin typeface="roboto-medium"/>
            </a:endParaRPr>
          </a:p>
          <a:p>
            <a:pPr marL="609600" indent="-6096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6</a:t>
            </a:fld>
            <a:endParaRPr lang="en-US"/>
          </a:p>
        </p:txBody>
      </p:sp>
      <p:sp>
        <p:nvSpPr>
          <p:cNvPr id="8" name="Title 1"/>
          <p:cNvSpPr>
            <a:spLocks noGrp="1"/>
          </p:cNvSpPr>
          <p:nvPr>
            <p:ph type="title"/>
          </p:nvPr>
        </p:nvSpPr>
        <p:spPr>
          <a:xfrm>
            <a:off x="304800" y="274637"/>
            <a:ext cx="8382000" cy="806451"/>
          </a:xfrm>
        </p:spPr>
        <p:txBody>
          <a:bodyPr/>
          <a:lstStyle/>
          <a:p>
            <a:pPr algn="ctr"/>
            <a:r>
              <a:rPr lang="en-US" sz="3600" dirty="0"/>
              <a:t>HEC-HMS GIS Data Management</a:t>
            </a:r>
          </a:p>
        </p:txBody>
      </p:sp>
      <p:sp>
        <p:nvSpPr>
          <p:cNvPr id="5" name="TextBox 4">
            <a:extLst>
              <a:ext uri="{FF2B5EF4-FFF2-40B4-BE49-F238E27FC236}">
                <a16:creationId xmlns:a16="http://schemas.microsoft.com/office/drawing/2014/main" id="{C2C394C9-C90A-4907-852F-6579FEBE8DD7}"/>
              </a:ext>
            </a:extLst>
          </p:cNvPr>
          <p:cNvSpPr txBox="1"/>
          <p:nvPr/>
        </p:nvSpPr>
        <p:spPr>
          <a:xfrm>
            <a:off x="642822" y="5993469"/>
            <a:ext cx="2309287" cy="369332"/>
          </a:xfrm>
          <a:prstGeom prst="rect">
            <a:avLst/>
          </a:prstGeom>
          <a:noFill/>
        </p:spPr>
        <p:txBody>
          <a:bodyPr wrap="none" rtlCol="0">
            <a:spAutoFit/>
          </a:bodyPr>
          <a:lstStyle/>
          <a:p>
            <a:r>
              <a:rPr lang="en-US" dirty="0">
                <a:hlinkClick r:id="rId3"/>
              </a:rPr>
              <a:t>HEC-HMS Webpage</a:t>
            </a:r>
            <a:endParaRPr lang="en-US" dirty="0"/>
          </a:p>
        </p:txBody>
      </p:sp>
      <p:pic>
        <p:nvPicPr>
          <p:cNvPr id="7" name="Picture 6">
            <a:extLst>
              <a:ext uri="{FF2B5EF4-FFF2-40B4-BE49-F238E27FC236}">
                <a16:creationId xmlns:a16="http://schemas.microsoft.com/office/drawing/2014/main" id="{4C88A1C3-A058-47D4-B5A6-296D5C88552C}"/>
              </a:ext>
            </a:extLst>
          </p:cNvPr>
          <p:cNvPicPr>
            <a:picLocks noChangeAspect="1"/>
          </p:cNvPicPr>
          <p:nvPr/>
        </p:nvPicPr>
        <p:blipFill>
          <a:blip r:embed="rId4"/>
          <a:stretch>
            <a:fillRect/>
          </a:stretch>
        </p:blipFill>
        <p:spPr>
          <a:xfrm>
            <a:off x="3857507" y="1628813"/>
            <a:ext cx="5029367" cy="3565757"/>
          </a:xfrm>
          <a:prstGeom prst="rect">
            <a:avLst/>
          </a:prstGeom>
          <a:ln>
            <a:solidFill>
              <a:schemeClr val="tx1"/>
            </a:solidFill>
          </a:ln>
        </p:spPr>
      </p:pic>
      <p:sp>
        <p:nvSpPr>
          <p:cNvPr id="9" name="Text Box 5">
            <a:extLst>
              <a:ext uri="{FF2B5EF4-FFF2-40B4-BE49-F238E27FC236}">
                <a16:creationId xmlns:a16="http://schemas.microsoft.com/office/drawing/2014/main" id="{C034B4A3-CFF2-44D2-954B-96270B6CA19B}"/>
              </a:ext>
            </a:extLst>
          </p:cNvPr>
          <p:cNvSpPr txBox="1">
            <a:spLocks noChangeArrowheads="1"/>
          </p:cNvSpPr>
          <p:nvPr/>
        </p:nvSpPr>
        <p:spPr bwMode="auto">
          <a:xfrm>
            <a:off x="3728563" y="1228703"/>
            <a:ext cx="4926660" cy="400110"/>
          </a:xfrm>
          <a:prstGeom prst="rect">
            <a:avLst/>
          </a:prstGeom>
          <a:noFill/>
          <a:ln w="9525">
            <a:noFill/>
            <a:miter lim="800000"/>
            <a:headEnd/>
            <a:tailEnd/>
          </a:ln>
        </p:spPr>
        <p:txBody>
          <a:bodyPr wrap="square">
            <a:spAutoFit/>
          </a:bodyPr>
          <a:lstStyle/>
          <a:p>
            <a:pPr algn="ctr">
              <a:spcBef>
                <a:spcPct val="50000"/>
              </a:spcBef>
            </a:pPr>
            <a:r>
              <a:rPr lang="en-US" sz="2000" dirty="0"/>
              <a:t>Typical HEC-HMS Project Directory</a:t>
            </a:r>
          </a:p>
        </p:txBody>
      </p:sp>
    </p:spTree>
    <p:extLst>
      <p:ext uri="{BB962C8B-B14F-4D97-AF65-F5344CB8AC3E}">
        <p14:creationId xmlns:p14="http://schemas.microsoft.com/office/powerpoint/2010/main" val="3545002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127" y="1402025"/>
            <a:ext cx="3029748" cy="4270507"/>
          </a:xfrm>
        </p:spPr>
        <p:txBody>
          <a:bodyPr/>
          <a:lstStyle/>
          <a:p>
            <a:pPr marL="285750" indent="-285750">
              <a:spcBef>
                <a:spcPct val="50000"/>
              </a:spcBef>
              <a:buFont typeface="Arial" panose="020B0604020202020204" pitchFamily="34" charset="0"/>
              <a:buChar char="•"/>
            </a:pPr>
            <a:r>
              <a:rPr lang="en-US" sz="1800" dirty="0"/>
              <a:t>The </a:t>
            </a:r>
            <a:r>
              <a:rPr lang="en-US" sz="1800" b="1" dirty="0" err="1"/>
              <a:t>gis</a:t>
            </a:r>
            <a:r>
              <a:rPr lang="en-US" sz="1800" dirty="0"/>
              <a:t> directory is where HEC-HMS saves files created during the delineation process</a:t>
            </a:r>
          </a:p>
          <a:p>
            <a:pPr marL="285750" indent="-285750">
              <a:spcBef>
                <a:spcPct val="50000"/>
              </a:spcBef>
              <a:buFont typeface="Arial" panose="020B0604020202020204" pitchFamily="34" charset="0"/>
              <a:buChar char="•"/>
            </a:pPr>
            <a:r>
              <a:rPr lang="en-US" sz="1800" b="1" dirty="0" err="1"/>
              <a:t>elevation.tif</a:t>
            </a:r>
            <a:r>
              <a:rPr lang="en-US" sz="1800" b="1" dirty="0"/>
              <a:t> </a:t>
            </a:r>
            <a:r>
              <a:rPr lang="en-US" sz="1800" dirty="0"/>
              <a:t>– terrain layer converted to basin model’s projection</a:t>
            </a:r>
          </a:p>
          <a:p>
            <a:pPr marL="285750" indent="-285750">
              <a:spcBef>
                <a:spcPct val="50000"/>
              </a:spcBef>
              <a:buFont typeface="Arial" panose="020B0604020202020204" pitchFamily="34" charset="0"/>
              <a:buChar char="•"/>
            </a:pPr>
            <a:r>
              <a:rPr lang="en-US" sz="1800" dirty="0"/>
              <a:t>Other files are created during the preprocessing sinks and drainage, identify streams, and delineate elements steps</a:t>
            </a:r>
          </a:p>
          <a:p>
            <a:endParaRPr lang="en-US" sz="2000" b="0" i="0" dirty="0">
              <a:solidFill>
                <a:srgbClr val="000C34"/>
              </a:solidFill>
              <a:effectLst/>
              <a:latin typeface="+mn-lt"/>
            </a:endParaRPr>
          </a:p>
          <a:p>
            <a:br>
              <a:rPr lang="en-US" sz="2000" b="0" dirty="0">
                <a:solidFill>
                  <a:srgbClr val="000C34"/>
                </a:solidFill>
                <a:effectLst/>
                <a:latin typeface="roboto-regular"/>
              </a:rPr>
            </a:br>
            <a:endParaRPr lang="en-US" sz="2000" b="0" i="0" dirty="0">
              <a:solidFill>
                <a:srgbClr val="000C34"/>
              </a:solidFill>
              <a:effectLst/>
              <a:latin typeface="roboto-medium"/>
            </a:endParaRPr>
          </a:p>
          <a:p>
            <a:br>
              <a:rPr lang="en-US" dirty="0">
                <a:effectLst/>
              </a:rPr>
            </a:br>
            <a:endParaRPr lang="en-US" b="0" i="0" dirty="0">
              <a:solidFill>
                <a:srgbClr val="000C34"/>
              </a:solidFill>
              <a:effectLst/>
              <a:latin typeface="roboto-medium"/>
            </a:endParaRPr>
          </a:p>
          <a:p>
            <a:pPr marL="609600" indent="-6096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7</a:t>
            </a:fld>
            <a:endParaRPr lang="en-US"/>
          </a:p>
        </p:txBody>
      </p:sp>
      <p:sp>
        <p:nvSpPr>
          <p:cNvPr id="8" name="Title 1"/>
          <p:cNvSpPr>
            <a:spLocks noGrp="1"/>
          </p:cNvSpPr>
          <p:nvPr>
            <p:ph type="title"/>
          </p:nvPr>
        </p:nvSpPr>
        <p:spPr>
          <a:xfrm>
            <a:off x="304800" y="274637"/>
            <a:ext cx="8382000" cy="806451"/>
          </a:xfrm>
        </p:spPr>
        <p:txBody>
          <a:bodyPr/>
          <a:lstStyle/>
          <a:p>
            <a:pPr algn="ctr"/>
            <a:r>
              <a:rPr lang="en-US" sz="3600" dirty="0"/>
              <a:t>HEC-HMS GIS Data Management</a:t>
            </a:r>
          </a:p>
        </p:txBody>
      </p:sp>
      <p:sp>
        <p:nvSpPr>
          <p:cNvPr id="5" name="TextBox 4">
            <a:extLst>
              <a:ext uri="{FF2B5EF4-FFF2-40B4-BE49-F238E27FC236}">
                <a16:creationId xmlns:a16="http://schemas.microsoft.com/office/drawing/2014/main" id="{C2C394C9-C90A-4907-852F-6579FEBE8DD7}"/>
              </a:ext>
            </a:extLst>
          </p:cNvPr>
          <p:cNvSpPr txBox="1"/>
          <p:nvPr/>
        </p:nvSpPr>
        <p:spPr>
          <a:xfrm>
            <a:off x="642822" y="5993469"/>
            <a:ext cx="2309287" cy="369332"/>
          </a:xfrm>
          <a:prstGeom prst="rect">
            <a:avLst/>
          </a:prstGeom>
          <a:noFill/>
        </p:spPr>
        <p:txBody>
          <a:bodyPr wrap="none" rtlCol="0">
            <a:spAutoFit/>
          </a:bodyPr>
          <a:lstStyle/>
          <a:p>
            <a:r>
              <a:rPr lang="en-US" dirty="0">
                <a:hlinkClick r:id="rId3"/>
              </a:rPr>
              <a:t>HEC-HMS Webpage</a:t>
            </a:r>
            <a:endParaRPr lang="en-US" dirty="0"/>
          </a:p>
        </p:txBody>
      </p:sp>
      <p:pic>
        <p:nvPicPr>
          <p:cNvPr id="10" name="Picture 9">
            <a:extLst>
              <a:ext uri="{FF2B5EF4-FFF2-40B4-BE49-F238E27FC236}">
                <a16:creationId xmlns:a16="http://schemas.microsoft.com/office/drawing/2014/main" id="{7C06FE90-51D9-4AC0-8FF6-6C896FC91CB1}"/>
              </a:ext>
            </a:extLst>
          </p:cNvPr>
          <p:cNvPicPr>
            <a:picLocks noChangeAspect="1"/>
          </p:cNvPicPr>
          <p:nvPr/>
        </p:nvPicPr>
        <p:blipFill>
          <a:blip r:embed="rId4"/>
          <a:stretch>
            <a:fillRect/>
          </a:stretch>
        </p:blipFill>
        <p:spPr>
          <a:xfrm>
            <a:off x="3410959" y="1203549"/>
            <a:ext cx="5351831" cy="2402196"/>
          </a:xfrm>
          <a:prstGeom prst="rect">
            <a:avLst/>
          </a:prstGeom>
          <a:ln>
            <a:solidFill>
              <a:schemeClr val="tx1"/>
            </a:solidFill>
          </a:ln>
        </p:spPr>
      </p:pic>
      <p:pic>
        <p:nvPicPr>
          <p:cNvPr id="11" name="Picture 10">
            <a:extLst>
              <a:ext uri="{FF2B5EF4-FFF2-40B4-BE49-F238E27FC236}">
                <a16:creationId xmlns:a16="http://schemas.microsoft.com/office/drawing/2014/main" id="{3E7CC632-6C71-4552-94A2-398F8496803F}"/>
              </a:ext>
            </a:extLst>
          </p:cNvPr>
          <p:cNvPicPr>
            <a:picLocks noChangeAspect="1"/>
          </p:cNvPicPr>
          <p:nvPr/>
        </p:nvPicPr>
        <p:blipFill>
          <a:blip r:embed="rId5"/>
          <a:stretch>
            <a:fillRect/>
          </a:stretch>
        </p:blipFill>
        <p:spPr>
          <a:xfrm>
            <a:off x="3286874" y="3080619"/>
            <a:ext cx="5600000" cy="2752381"/>
          </a:xfrm>
          <a:prstGeom prst="rect">
            <a:avLst/>
          </a:prstGeom>
          <a:ln>
            <a:solidFill>
              <a:schemeClr val="tx1"/>
            </a:solidFill>
          </a:ln>
        </p:spPr>
      </p:pic>
    </p:spTree>
    <p:extLst>
      <p:ext uri="{BB962C8B-B14F-4D97-AF65-F5344CB8AC3E}">
        <p14:creationId xmlns:p14="http://schemas.microsoft.com/office/powerpoint/2010/main" val="2739478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7126" y="1402025"/>
            <a:ext cx="3349579" cy="4270507"/>
          </a:xfrm>
        </p:spPr>
        <p:txBody>
          <a:bodyPr/>
          <a:lstStyle/>
          <a:p>
            <a:pPr marL="285750" indent="-285750">
              <a:spcBef>
                <a:spcPct val="50000"/>
              </a:spcBef>
              <a:buFont typeface="Arial" panose="020B0604020202020204" pitchFamily="34" charset="0"/>
              <a:buChar char="•"/>
            </a:pPr>
            <a:r>
              <a:rPr lang="en-US" sz="1800" dirty="0"/>
              <a:t>Shapefile projection must match basin model’s projection</a:t>
            </a:r>
          </a:p>
          <a:p>
            <a:pPr marL="285750" indent="-285750">
              <a:spcBef>
                <a:spcPct val="50000"/>
              </a:spcBef>
              <a:buFont typeface="Arial" panose="020B0604020202020204" pitchFamily="34" charset="0"/>
              <a:buChar char="•"/>
            </a:pPr>
            <a:r>
              <a:rPr lang="en-US" sz="1800" dirty="0"/>
              <a:t>GIS features are saved in the SQLite file</a:t>
            </a:r>
          </a:p>
          <a:p>
            <a:pPr marL="285750" indent="-285750">
              <a:spcBef>
                <a:spcPct val="50000"/>
              </a:spcBef>
              <a:buFont typeface="Arial" panose="020B0604020202020204" pitchFamily="34" charset="0"/>
              <a:buChar char="•"/>
            </a:pPr>
            <a:r>
              <a:rPr lang="en-US" sz="1800" dirty="0"/>
              <a:t>If you want to see spatial results, load a terrain model and generate the flow direction and flow accumulation raster datasets</a:t>
            </a:r>
          </a:p>
          <a:p>
            <a:pPr marL="285750" indent="-285750">
              <a:spcBef>
                <a:spcPct val="50000"/>
              </a:spcBef>
              <a:buFont typeface="Arial" panose="020B0604020202020204" pitchFamily="34" charset="0"/>
              <a:buChar char="•"/>
            </a:pPr>
            <a:r>
              <a:rPr lang="en-US" sz="1800" dirty="0"/>
              <a:t>Draw time for georeferenced elements is much faster than shapefiles</a:t>
            </a:r>
          </a:p>
          <a:p>
            <a:endParaRPr lang="en-US" sz="2000" b="0" i="0" dirty="0">
              <a:solidFill>
                <a:srgbClr val="000C34"/>
              </a:solidFill>
              <a:effectLst/>
              <a:latin typeface="+mn-lt"/>
            </a:endParaRPr>
          </a:p>
          <a:p>
            <a:br>
              <a:rPr lang="en-US" sz="2000" b="0" dirty="0">
                <a:solidFill>
                  <a:srgbClr val="000C34"/>
                </a:solidFill>
                <a:effectLst/>
                <a:latin typeface="roboto-regular"/>
              </a:rPr>
            </a:br>
            <a:endParaRPr lang="en-US" sz="2000" b="0" i="0" dirty="0">
              <a:solidFill>
                <a:srgbClr val="000C34"/>
              </a:solidFill>
              <a:effectLst/>
              <a:latin typeface="roboto-medium"/>
            </a:endParaRPr>
          </a:p>
          <a:p>
            <a:br>
              <a:rPr lang="en-US" dirty="0">
                <a:effectLst/>
              </a:rPr>
            </a:br>
            <a:endParaRPr lang="en-US" b="0" i="0" dirty="0">
              <a:solidFill>
                <a:srgbClr val="000C34"/>
              </a:solidFill>
              <a:effectLst/>
              <a:latin typeface="roboto-medium"/>
            </a:endParaRPr>
          </a:p>
          <a:p>
            <a:pPr marL="609600" indent="-609600">
              <a:buFont typeface="Arial" panose="020B0604020202020204" pitchFamily="34" charset="0"/>
              <a:buChar char="•"/>
            </a:pPr>
            <a:endParaRPr lang="en-US"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8</a:t>
            </a:fld>
            <a:endParaRPr lang="en-US"/>
          </a:p>
        </p:txBody>
      </p:sp>
      <p:sp>
        <p:nvSpPr>
          <p:cNvPr id="8" name="Title 1"/>
          <p:cNvSpPr>
            <a:spLocks noGrp="1"/>
          </p:cNvSpPr>
          <p:nvPr>
            <p:ph type="title"/>
          </p:nvPr>
        </p:nvSpPr>
        <p:spPr>
          <a:xfrm>
            <a:off x="184826" y="274637"/>
            <a:ext cx="8793803" cy="806451"/>
          </a:xfrm>
        </p:spPr>
        <p:txBody>
          <a:bodyPr/>
          <a:lstStyle/>
          <a:p>
            <a:pPr algn="ctr"/>
            <a:r>
              <a:rPr lang="en-US" sz="3600" dirty="0"/>
              <a:t>Geo-Reference Existing Models</a:t>
            </a:r>
          </a:p>
        </p:txBody>
      </p:sp>
      <p:sp>
        <p:nvSpPr>
          <p:cNvPr id="5" name="TextBox 4">
            <a:extLst>
              <a:ext uri="{FF2B5EF4-FFF2-40B4-BE49-F238E27FC236}">
                <a16:creationId xmlns:a16="http://schemas.microsoft.com/office/drawing/2014/main" id="{C2C394C9-C90A-4907-852F-6579FEBE8DD7}"/>
              </a:ext>
            </a:extLst>
          </p:cNvPr>
          <p:cNvSpPr txBox="1"/>
          <p:nvPr/>
        </p:nvSpPr>
        <p:spPr>
          <a:xfrm>
            <a:off x="642822" y="5993469"/>
            <a:ext cx="2309287" cy="369332"/>
          </a:xfrm>
          <a:prstGeom prst="rect">
            <a:avLst/>
          </a:prstGeom>
          <a:noFill/>
        </p:spPr>
        <p:txBody>
          <a:bodyPr wrap="none" rtlCol="0">
            <a:spAutoFit/>
          </a:bodyPr>
          <a:lstStyle/>
          <a:p>
            <a:r>
              <a:rPr lang="en-US" dirty="0">
                <a:hlinkClick r:id="rId3"/>
              </a:rPr>
              <a:t>HEC-HMS Webpage</a:t>
            </a:r>
            <a:endParaRPr lang="en-US" dirty="0"/>
          </a:p>
        </p:txBody>
      </p:sp>
      <p:pic>
        <p:nvPicPr>
          <p:cNvPr id="2" name="Picture 1">
            <a:extLst>
              <a:ext uri="{FF2B5EF4-FFF2-40B4-BE49-F238E27FC236}">
                <a16:creationId xmlns:a16="http://schemas.microsoft.com/office/drawing/2014/main" id="{2C619468-9086-4BB0-B5F5-1ACD5C066947}"/>
              </a:ext>
            </a:extLst>
          </p:cNvPr>
          <p:cNvPicPr>
            <a:picLocks noChangeAspect="1"/>
          </p:cNvPicPr>
          <p:nvPr/>
        </p:nvPicPr>
        <p:blipFill>
          <a:blip r:embed="rId4"/>
          <a:stretch>
            <a:fillRect/>
          </a:stretch>
        </p:blipFill>
        <p:spPr>
          <a:xfrm>
            <a:off x="3820631" y="918775"/>
            <a:ext cx="5066242" cy="2446887"/>
          </a:xfrm>
          <a:prstGeom prst="rect">
            <a:avLst/>
          </a:prstGeom>
        </p:spPr>
      </p:pic>
      <p:pic>
        <p:nvPicPr>
          <p:cNvPr id="6" name="Picture 5">
            <a:extLst>
              <a:ext uri="{FF2B5EF4-FFF2-40B4-BE49-F238E27FC236}">
                <a16:creationId xmlns:a16="http://schemas.microsoft.com/office/drawing/2014/main" id="{D7135491-EF64-4278-9D00-88AF9BF89DC6}"/>
              </a:ext>
            </a:extLst>
          </p:cNvPr>
          <p:cNvPicPr>
            <a:picLocks noChangeAspect="1"/>
          </p:cNvPicPr>
          <p:nvPr/>
        </p:nvPicPr>
        <p:blipFill>
          <a:blip r:embed="rId5"/>
          <a:stretch>
            <a:fillRect/>
          </a:stretch>
        </p:blipFill>
        <p:spPr>
          <a:xfrm>
            <a:off x="3820631" y="3091695"/>
            <a:ext cx="5066242" cy="3491668"/>
          </a:xfrm>
          <a:prstGeom prst="rect">
            <a:avLst/>
          </a:prstGeom>
        </p:spPr>
      </p:pic>
    </p:spTree>
    <p:extLst>
      <p:ext uri="{BB962C8B-B14F-4D97-AF65-F5344CB8AC3E}">
        <p14:creationId xmlns:p14="http://schemas.microsoft.com/office/powerpoint/2010/main" val="3149296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7374" y="5628648"/>
            <a:ext cx="7066694" cy="455652"/>
          </a:xfrm>
        </p:spPr>
        <p:txBody>
          <a:bodyPr/>
          <a:lstStyle/>
          <a:p>
            <a:pPr>
              <a:spcBef>
                <a:spcPct val="50000"/>
              </a:spcBef>
            </a:pPr>
            <a:r>
              <a:rPr lang="en-US" sz="1800" dirty="0"/>
              <a:t>There is a program setting for choosing the number of cores</a:t>
            </a:r>
          </a:p>
          <a:p>
            <a:endParaRPr lang="en-US" sz="2000" b="0" i="0" dirty="0">
              <a:solidFill>
                <a:srgbClr val="000C34"/>
              </a:solidFill>
              <a:effectLst/>
              <a:latin typeface="+mn-lt"/>
            </a:endParaRPr>
          </a:p>
          <a:p>
            <a:br>
              <a:rPr lang="en-US" sz="2000" b="0" dirty="0">
                <a:solidFill>
                  <a:srgbClr val="000C34"/>
                </a:solidFill>
                <a:effectLst/>
                <a:latin typeface="roboto-regular"/>
              </a:rPr>
            </a:br>
            <a:endParaRPr lang="en-US" sz="2000" b="0" i="0" dirty="0">
              <a:solidFill>
                <a:srgbClr val="000C34"/>
              </a:solidFill>
              <a:effectLst/>
              <a:latin typeface="roboto-medium"/>
            </a:endParaRPr>
          </a:p>
          <a:p>
            <a:br>
              <a:rPr lang="en-US" dirty="0">
                <a:effectLst/>
              </a:rPr>
            </a:br>
            <a:endParaRPr lang="en-US" b="0" i="0" dirty="0">
              <a:solidFill>
                <a:srgbClr val="000C34"/>
              </a:solidFill>
              <a:effectLst/>
              <a:latin typeface="roboto-medium"/>
            </a:endParaRPr>
          </a:p>
          <a:p>
            <a:endParaRPr lang="en-US"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9</a:t>
            </a:fld>
            <a:endParaRPr lang="en-US"/>
          </a:p>
        </p:txBody>
      </p:sp>
      <p:sp>
        <p:nvSpPr>
          <p:cNvPr id="8" name="Title 1"/>
          <p:cNvSpPr>
            <a:spLocks noGrp="1"/>
          </p:cNvSpPr>
          <p:nvPr>
            <p:ph type="title"/>
          </p:nvPr>
        </p:nvSpPr>
        <p:spPr>
          <a:xfrm>
            <a:off x="184826" y="274637"/>
            <a:ext cx="8793803" cy="806451"/>
          </a:xfrm>
        </p:spPr>
        <p:txBody>
          <a:bodyPr/>
          <a:lstStyle/>
          <a:p>
            <a:pPr algn="ctr"/>
            <a:r>
              <a:rPr lang="en-US" sz="3600" dirty="0"/>
              <a:t>Terrain File Size and Processing Times</a:t>
            </a:r>
          </a:p>
        </p:txBody>
      </p:sp>
      <p:sp>
        <p:nvSpPr>
          <p:cNvPr id="5" name="TextBox 4">
            <a:extLst>
              <a:ext uri="{FF2B5EF4-FFF2-40B4-BE49-F238E27FC236}">
                <a16:creationId xmlns:a16="http://schemas.microsoft.com/office/drawing/2014/main" id="{C2C394C9-C90A-4907-852F-6579FEBE8DD7}"/>
              </a:ext>
            </a:extLst>
          </p:cNvPr>
          <p:cNvSpPr txBox="1"/>
          <p:nvPr/>
        </p:nvSpPr>
        <p:spPr>
          <a:xfrm>
            <a:off x="642822" y="5993469"/>
            <a:ext cx="2309287" cy="369332"/>
          </a:xfrm>
          <a:prstGeom prst="rect">
            <a:avLst/>
          </a:prstGeom>
          <a:noFill/>
        </p:spPr>
        <p:txBody>
          <a:bodyPr wrap="none" rtlCol="0">
            <a:spAutoFit/>
          </a:bodyPr>
          <a:lstStyle/>
          <a:p>
            <a:r>
              <a:rPr lang="en-US" dirty="0">
                <a:hlinkClick r:id="rId3"/>
              </a:rPr>
              <a:t>HEC-HMS Webpage</a:t>
            </a:r>
            <a:endParaRPr lang="en-US" dirty="0"/>
          </a:p>
        </p:txBody>
      </p:sp>
      <p:pic>
        <p:nvPicPr>
          <p:cNvPr id="9" name="Picture 8">
            <a:extLst>
              <a:ext uri="{FF2B5EF4-FFF2-40B4-BE49-F238E27FC236}">
                <a16:creationId xmlns:a16="http://schemas.microsoft.com/office/drawing/2014/main" id="{E7EE5579-C088-4E22-BC4C-E8C2AD737870}"/>
              </a:ext>
            </a:extLst>
          </p:cNvPr>
          <p:cNvPicPr>
            <a:picLocks noChangeAspect="1"/>
          </p:cNvPicPr>
          <p:nvPr/>
        </p:nvPicPr>
        <p:blipFill>
          <a:blip r:embed="rId4"/>
          <a:stretch>
            <a:fillRect/>
          </a:stretch>
        </p:blipFill>
        <p:spPr>
          <a:xfrm>
            <a:off x="1605103" y="2562605"/>
            <a:ext cx="5907024" cy="1332501"/>
          </a:xfrm>
          <a:prstGeom prst="rect">
            <a:avLst/>
          </a:prstGeom>
          <a:ln>
            <a:solidFill>
              <a:schemeClr val="tx1"/>
            </a:solidFill>
          </a:ln>
        </p:spPr>
      </p:pic>
      <p:pic>
        <p:nvPicPr>
          <p:cNvPr id="11" name="Picture 10">
            <a:extLst>
              <a:ext uri="{FF2B5EF4-FFF2-40B4-BE49-F238E27FC236}">
                <a16:creationId xmlns:a16="http://schemas.microsoft.com/office/drawing/2014/main" id="{349E3269-9D95-4826-8820-73CE971EA451}"/>
              </a:ext>
            </a:extLst>
          </p:cNvPr>
          <p:cNvPicPr>
            <a:picLocks noChangeAspect="1"/>
          </p:cNvPicPr>
          <p:nvPr/>
        </p:nvPicPr>
        <p:blipFill>
          <a:blip r:embed="rId5"/>
          <a:stretch>
            <a:fillRect/>
          </a:stretch>
        </p:blipFill>
        <p:spPr>
          <a:xfrm>
            <a:off x="1619407" y="1231445"/>
            <a:ext cx="5905186" cy="1204794"/>
          </a:xfrm>
          <a:prstGeom prst="rect">
            <a:avLst/>
          </a:prstGeom>
          <a:ln>
            <a:solidFill>
              <a:schemeClr val="tx1"/>
            </a:solidFill>
          </a:ln>
        </p:spPr>
      </p:pic>
      <p:pic>
        <p:nvPicPr>
          <p:cNvPr id="13" name="Picture 12">
            <a:extLst>
              <a:ext uri="{FF2B5EF4-FFF2-40B4-BE49-F238E27FC236}">
                <a16:creationId xmlns:a16="http://schemas.microsoft.com/office/drawing/2014/main" id="{492B654E-F6CA-4CA9-A2E8-33C44A260B9D}"/>
              </a:ext>
            </a:extLst>
          </p:cNvPr>
          <p:cNvPicPr>
            <a:picLocks noChangeAspect="1"/>
          </p:cNvPicPr>
          <p:nvPr/>
        </p:nvPicPr>
        <p:blipFill>
          <a:blip r:embed="rId6"/>
          <a:stretch>
            <a:fillRect/>
          </a:stretch>
        </p:blipFill>
        <p:spPr>
          <a:xfrm>
            <a:off x="1612351" y="4053125"/>
            <a:ext cx="5907024" cy="1632132"/>
          </a:xfrm>
          <a:prstGeom prst="rect">
            <a:avLst/>
          </a:prstGeom>
          <a:ln>
            <a:solidFill>
              <a:schemeClr val="tx1"/>
            </a:solidFill>
          </a:ln>
        </p:spPr>
      </p:pic>
    </p:spTree>
    <p:extLst>
      <p:ext uri="{BB962C8B-B14F-4D97-AF65-F5344CB8AC3E}">
        <p14:creationId xmlns:p14="http://schemas.microsoft.com/office/powerpoint/2010/main" val="1774463282"/>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45370</TotalTime>
  <Words>606</Words>
  <Application>Microsoft Office PowerPoint</Application>
  <PresentationFormat>On-screen Show (4:3)</PresentationFormat>
  <Paragraphs>139</Paragraphs>
  <Slides>16</Slides>
  <Notes>15</Notes>
  <HiddenSlides>0</HiddenSlides>
  <MMClips>1</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16</vt:i4>
      </vt:variant>
    </vt:vector>
  </HeadingPairs>
  <TitlesOfParts>
    <vt:vector size="23" baseType="lpstr">
      <vt:lpstr>Calibri</vt:lpstr>
      <vt:lpstr>Arial</vt:lpstr>
      <vt:lpstr>roboto-regular</vt:lpstr>
      <vt:lpstr>roboto-medium</vt:lpstr>
      <vt:lpstr>Title Slide Templates</vt:lpstr>
      <vt:lpstr>Content Templates</vt:lpstr>
      <vt:lpstr>1_Content Templates</vt:lpstr>
      <vt:lpstr>PowerPoint Presentation</vt:lpstr>
      <vt:lpstr>Why this Topic is important</vt:lpstr>
      <vt:lpstr>Outline</vt:lpstr>
      <vt:lpstr>Technology Transfer</vt:lpstr>
      <vt:lpstr>HEC-HMS GIS Menu</vt:lpstr>
      <vt:lpstr>HEC-HMS GIS Data Management</vt:lpstr>
      <vt:lpstr>HEC-HMS GIS Data Management</vt:lpstr>
      <vt:lpstr>Geo-Reference Existing Models</vt:lpstr>
      <vt:lpstr>Terrain File Size and Processing Times</vt:lpstr>
      <vt:lpstr>Terrain File Size and Processing Times</vt:lpstr>
      <vt:lpstr>Reducing your model’s footprint</vt:lpstr>
      <vt:lpstr>Spatial Results</vt:lpstr>
      <vt:lpstr>Spatial Results</vt:lpstr>
      <vt:lpstr>Spatial Results</vt:lpstr>
      <vt:lpstr>Spatial Results</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Fleming, Matthew J CIV USARMY CEIWR (USA)</cp:lastModifiedBy>
  <cp:revision>1205</cp:revision>
  <cp:lastPrinted>2019-06-24T00:23:09Z</cp:lastPrinted>
  <dcterms:created xsi:type="dcterms:W3CDTF">2009-05-21T17:19:18Z</dcterms:created>
  <dcterms:modified xsi:type="dcterms:W3CDTF">2022-12-14T13:33:46Z</dcterms:modified>
</cp:coreProperties>
</file>