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 id="2147483714" r:id="rId2"/>
    <p:sldMasterId id="2147483739" r:id="rId3"/>
  </p:sldMasterIdLst>
  <p:notesMasterIdLst>
    <p:notesMasterId r:id="rId18"/>
  </p:notesMasterIdLst>
  <p:sldIdLst>
    <p:sldId id="265" r:id="rId4"/>
    <p:sldId id="291" r:id="rId5"/>
    <p:sldId id="286" r:id="rId6"/>
    <p:sldId id="287" r:id="rId7"/>
    <p:sldId id="288" r:id="rId8"/>
    <p:sldId id="289" r:id="rId9"/>
    <p:sldId id="298" r:id="rId10"/>
    <p:sldId id="294" r:id="rId11"/>
    <p:sldId id="295" r:id="rId12"/>
    <p:sldId id="296" r:id="rId13"/>
    <p:sldId id="299" r:id="rId14"/>
    <p:sldId id="292" r:id="rId15"/>
    <p:sldId id="300" r:id="rId16"/>
    <p:sldId id="28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85" autoAdjust="0"/>
    <p:restoredTop sz="97628" autoAdjust="0"/>
  </p:normalViewPr>
  <p:slideViewPr>
    <p:cSldViewPr snapToGrid="0">
      <p:cViewPr>
        <p:scale>
          <a:sx n="190" d="100"/>
          <a:sy n="190" d="100"/>
        </p:scale>
        <p:origin x="132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B375B1-6120-446C-A49B-ADD6809D01BC}" type="datetimeFigureOut">
              <a:rPr lang="en-US" smtClean="0"/>
              <a:t>11/8/2021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DBBA80-3F3B-42AF-8D0C-353E406EFBD9}" type="slidenum">
              <a:rPr lang="en-US" smtClean="0"/>
              <a:t>‹#›</a:t>
            </a:fld>
            <a:endParaRPr lang="en-US"/>
          </a:p>
        </p:txBody>
      </p:sp>
    </p:spTree>
    <p:extLst>
      <p:ext uri="{BB962C8B-B14F-4D97-AF65-F5344CB8AC3E}">
        <p14:creationId xmlns:p14="http://schemas.microsoft.com/office/powerpoint/2010/main" val="3732668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This is the </a:t>
            </a:r>
            <a:r>
              <a:rPr lang="en-US"/>
              <a:t>first video </a:t>
            </a:r>
            <a:r>
              <a:rPr lang="en-US" dirty="0"/>
              <a:t>in a series of videos where I’m going to build a basic HEC-HMS model. In this video I’m going to create a new project, and build a basin model. As we go through the process you should gain familiarity with HEC-HMS project components.</a:t>
            </a:r>
          </a:p>
        </p:txBody>
      </p:sp>
      <p:sp>
        <p:nvSpPr>
          <p:cNvPr id="4" name="Slide Number Placeholder 3"/>
          <p:cNvSpPr>
            <a:spLocks noGrp="1"/>
          </p:cNvSpPr>
          <p:nvPr>
            <p:ph type="sldNum" sz="quarter" idx="5"/>
          </p:nvPr>
        </p:nvSpPr>
        <p:spPr/>
        <p:txBody>
          <a:bodyPr/>
          <a:lstStyle/>
          <a:p>
            <a:fld id="{F1DBBA80-3F3B-42AF-8D0C-353E406EFBD9}" type="slidenum">
              <a:rPr lang="en-US" smtClean="0"/>
              <a:t>1</a:t>
            </a:fld>
            <a:endParaRPr lang="en-US"/>
          </a:p>
        </p:txBody>
      </p:sp>
    </p:spTree>
    <p:extLst>
      <p:ext uri="{BB962C8B-B14F-4D97-AF65-F5344CB8AC3E}">
        <p14:creationId xmlns:p14="http://schemas.microsoft.com/office/powerpoint/2010/main" val="1887396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10</a:t>
            </a:fld>
            <a:endParaRPr lang="en-US"/>
          </a:p>
        </p:txBody>
      </p:sp>
    </p:spTree>
    <p:extLst>
      <p:ext uri="{BB962C8B-B14F-4D97-AF65-F5344CB8AC3E}">
        <p14:creationId xmlns:p14="http://schemas.microsoft.com/office/powerpoint/2010/main" val="3440557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11</a:t>
            </a:fld>
            <a:endParaRPr lang="en-US"/>
          </a:p>
        </p:txBody>
      </p:sp>
    </p:spTree>
    <p:extLst>
      <p:ext uri="{BB962C8B-B14F-4D97-AF65-F5344CB8AC3E}">
        <p14:creationId xmlns:p14="http://schemas.microsoft.com/office/powerpoint/2010/main" val="33906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12</a:t>
            </a:fld>
            <a:endParaRPr lang="en-US"/>
          </a:p>
        </p:txBody>
      </p:sp>
    </p:spTree>
    <p:extLst>
      <p:ext uri="{BB962C8B-B14F-4D97-AF65-F5344CB8AC3E}">
        <p14:creationId xmlns:p14="http://schemas.microsoft.com/office/powerpoint/2010/main" val="4156739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13</a:t>
            </a:fld>
            <a:endParaRPr lang="en-US"/>
          </a:p>
        </p:txBody>
      </p:sp>
    </p:spTree>
    <p:extLst>
      <p:ext uri="{BB962C8B-B14F-4D97-AF65-F5344CB8AC3E}">
        <p14:creationId xmlns:p14="http://schemas.microsoft.com/office/powerpoint/2010/main" val="1291728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2</a:t>
            </a:fld>
            <a:endParaRPr lang="en-US"/>
          </a:p>
        </p:txBody>
      </p:sp>
    </p:spTree>
    <p:extLst>
      <p:ext uri="{BB962C8B-B14F-4D97-AF65-F5344CB8AC3E}">
        <p14:creationId xmlns:p14="http://schemas.microsoft.com/office/powerpoint/2010/main" val="58271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3</a:t>
            </a:fld>
            <a:endParaRPr lang="en-US"/>
          </a:p>
        </p:txBody>
      </p:sp>
    </p:spTree>
    <p:extLst>
      <p:ext uri="{BB962C8B-B14F-4D97-AF65-F5344CB8AC3E}">
        <p14:creationId xmlns:p14="http://schemas.microsoft.com/office/powerpoint/2010/main" val="1590563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4</a:t>
            </a:fld>
            <a:endParaRPr lang="en-US"/>
          </a:p>
        </p:txBody>
      </p:sp>
    </p:spTree>
    <p:extLst>
      <p:ext uri="{BB962C8B-B14F-4D97-AF65-F5344CB8AC3E}">
        <p14:creationId xmlns:p14="http://schemas.microsoft.com/office/powerpoint/2010/main" val="3767014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5</a:t>
            </a:fld>
            <a:endParaRPr lang="en-US"/>
          </a:p>
        </p:txBody>
      </p:sp>
    </p:spTree>
    <p:extLst>
      <p:ext uri="{BB962C8B-B14F-4D97-AF65-F5344CB8AC3E}">
        <p14:creationId xmlns:p14="http://schemas.microsoft.com/office/powerpoint/2010/main" val="4097290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6</a:t>
            </a:fld>
            <a:endParaRPr lang="en-US"/>
          </a:p>
        </p:txBody>
      </p:sp>
    </p:spTree>
    <p:extLst>
      <p:ext uri="{BB962C8B-B14F-4D97-AF65-F5344CB8AC3E}">
        <p14:creationId xmlns:p14="http://schemas.microsoft.com/office/powerpoint/2010/main" val="3130107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7</a:t>
            </a:fld>
            <a:endParaRPr lang="en-US"/>
          </a:p>
        </p:txBody>
      </p:sp>
    </p:spTree>
    <p:extLst>
      <p:ext uri="{BB962C8B-B14F-4D97-AF65-F5344CB8AC3E}">
        <p14:creationId xmlns:p14="http://schemas.microsoft.com/office/powerpoint/2010/main" val="1957804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8</a:t>
            </a:fld>
            <a:endParaRPr lang="en-US"/>
          </a:p>
        </p:txBody>
      </p:sp>
    </p:spTree>
    <p:extLst>
      <p:ext uri="{BB962C8B-B14F-4D97-AF65-F5344CB8AC3E}">
        <p14:creationId xmlns:p14="http://schemas.microsoft.com/office/powerpoint/2010/main" val="4089518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9</a:t>
            </a:fld>
            <a:endParaRPr lang="en-US"/>
          </a:p>
        </p:txBody>
      </p:sp>
    </p:spTree>
    <p:extLst>
      <p:ext uri="{BB962C8B-B14F-4D97-AF65-F5344CB8AC3E}">
        <p14:creationId xmlns:p14="http://schemas.microsoft.com/office/powerpoint/2010/main" val="3826624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68465783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198204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0FCD627-44FF-47A1-8CF2-DCEAA2411CCA}"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1588697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F794631-A7C0-40A3-90C7-BFD6F6F83EAC}"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9771770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75301471"/>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093DC64-74E0-4A49-9888-59622548030D}"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3689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B773CDB-7973-454B-9699-5CCFA043586B}"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Calibri" panose="020F0502020204030204"/>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5019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058763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515941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65062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9494867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mn-ea"/>
                <a:cs typeface="+mn-cs"/>
              </a:rPr>
              <a:t>File Name</a:t>
            </a:r>
          </a:p>
        </p:txBody>
      </p:sp>
    </p:spTree>
    <p:extLst>
      <p:ext uri="{BB962C8B-B14F-4D97-AF65-F5344CB8AC3E}">
        <p14:creationId xmlns:p14="http://schemas.microsoft.com/office/powerpoint/2010/main" val="2314828117"/>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36127894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73789616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298742246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6239012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31795279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11078081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75675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4861711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9357212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3514199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626027305"/>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42965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5916726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5488767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4"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B694574C-E5D2-4987-ADCE-9F4F1F300184}"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9996258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69380109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3"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80DD7862-628A-4EC2-9AFF-4F23903537D2}"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6905975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bg1"/>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83847A"/>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83847A"/>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3847A"/>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5167662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tx2">
                    <a:lumMod val="9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FFFF">
                    <a:lumMod val="95000"/>
                  </a:srgbClr>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FFFFFF">
                    <a:lumMod val="95000"/>
                  </a:srgbClr>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FFFFFF">
                  <a:lumMod val="95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816907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
        <p:nvSpPr>
          <p:cNvPr id="3" name="Slide Number Placeholder 2"/>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0289464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06FA82FB-7C14-46DB-9746-128BC0F449F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2118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45248067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3525260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6503977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5673702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74877576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46053665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01673080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1"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07101697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5045210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3"/>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10620361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1"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6"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547890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10045091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2"/>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00236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7"/>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389474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8" name="Content Placeholder 2"/>
          <p:cNvSpPr>
            <a:spLocks noGrp="1"/>
          </p:cNvSpPr>
          <p:nvPr>
            <p:ph sz="quarter" idx="15"/>
          </p:nvPr>
        </p:nvSpPr>
        <p:spPr>
          <a:xfrm>
            <a:off x="304800" y="942977"/>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7"/>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1182261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7" name="Content Placeholder 2"/>
          <p:cNvSpPr>
            <a:spLocks noGrp="1"/>
          </p:cNvSpPr>
          <p:nvPr>
            <p:ph sz="quarter" idx="15"/>
          </p:nvPr>
        </p:nvSpPr>
        <p:spPr>
          <a:xfrm>
            <a:off x="304801" y="942977"/>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6" y="942977"/>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6117157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7"/>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2990819"/>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4"/>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20257433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4752924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B694574C-E5D2-4987-ADCE-9F4F1F30018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7121764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840073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80DD7862-628A-4EC2-9AFF-4F23903537D2}"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566211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949998517"/>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7" y="6470428"/>
            <a:ext cx="2900362" cy="217493"/>
          </a:xfrm>
          <a:prstGeom prst="rect">
            <a:avLst/>
          </a:prstGeom>
        </p:spPr>
        <p:txBody>
          <a:bodyPr/>
          <a:lstStyle>
            <a:lvl1pPr>
              <a:defRPr>
                <a:solidFill>
                  <a:schemeClr val="bg1"/>
                </a:solidFill>
              </a:defRPr>
            </a:lvl1pPr>
          </a:lstStyle>
          <a:p>
            <a:pPr fontAlgn="base">
              <a:spcBef>
                <a:spcPct val="0"/>
              </a:spcBef>
              <a:spcAft>
                <a:spcPct val="0"/>
              </a:spcAft>
              <a:defRPr/>
            </a:pPr>
            <a:r>
              <a:rPr lang="en-US">
                <a:solidFill>
                  <a:srgbClr val="83847A"/>
                </a:solidFill>
              </a:rPr>
              <a:t>File Name</a:t>
            </a:r>
            <a:endParaRPr lang="en-US" dirty="0">
              <a:solidFill>
                <a:srgbClr val="83847A"/>
              </a:solidFill>
            </a:endParaRP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fontAlgn="base">
              <a:spcBef>
                <a:spcPct val="0"/>
              </a:spcBef>
              <a:spcAft>
                <a:spcPct val="0"/>
              </a:spcAft>
              <a:defRPr/>
            </a:pPr>
            <a:fld id="{251E400F-A7F1-4EA8-93DC-39E6F5A643D7}" type="slidenum">
              <a:rPr lang="en-US" smtClean="0">
                <a:solidFill>
                  <a:srgbClr val="83847A"/>
                </a:solidFill>
              </a:rPr>
              <a:pPr fontAlgn="base">
                <a:spcBef>
                  <a:spcPct val="0"/>
                </a:spcBef>
                <a:spcAft>
                  <a:spcPct val="0"/>
                </a:spcAft>
                <a:defRPr/>
              </a:pPr>
              <a:t>‹#›</a:t>
            </a:fld>
            <a:endParaRPr lang="en-US" dirty="0">
              <a:solidFill>
                <a:srgbClr val="83847A"/>
              </a:solidFill>
            </a:endParaRPr>
          </a:p>
        </p:txBody>
      </p:sp>
    </p:spTree>
    <p:extLst>
      <p:ext uri="{BB962C8B-B14F-4D97-AF65-F5344CB8AC3E}">
        <p14:creationId xmlns:p14="http://schemas.microsoft.com/office/powerpoint/2010/main" val="40673550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7" y="6470428"/>
            <a:ext cx="2900362" cy="217493"/>
          </a:xfrm>
          <a:prstGeom prst="rect">
            <a:avLst/>
          </a:prstGeom>
        </p:spPr>
        <p:txBody>
          <a:bodyPr/>
          <a:lstStyle>
            <a:lvl1pPr>
              <a:defRPr>
                <a:solidFill>
                  <a:schemeClr val="tx2">
                    <a:lumMod val="95000"/>
                  </a:schemeClr>
                </a:solidFill>
              </a:defRPr>
            </a:lvl1pPr>
          </a:lstStyle>
          <a:p>
            <a:pPr fontAlgn="base">
              <a:spcBef>
                <a:spcPct val="0"/>
              </a:spcBef>
              <a:spcAft>
                <a:spcPct val="0"/>
              </a:spcAft>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fontAlgn="base">
              <a:spcBef>
                <a:spcPct val="0"/>
              </a:spcBef>
              <a:spcAft>
                <a:spcPct val="0"/>
              </a:spcAft>
              <a:defRPr/>
            </a:pPr>
            <a:fld id="{251E400F-A7F1-4EA8-93DC-39E6F5A643D7}" type="slidenum">
              <a:rPr lang="en-US" smtClean="0">
                <a:solidFill>
                  <a:srgbClr val="FFFFFF">
                    <a:lumMod val="95000"/>
                  </a:srgbClr>
                </a:solidFill>
              </a:rPr>
              <a:pPr fontAlgn="base">
                <a:spcBef>
                  <a:spcPct val="0"/>
                </a:spcBef>
                <a:spcAft>
                  <a:spcPct val="0"/>
                </a:spcAft>
                <a:defRPr/>
              </a:pPr>
              <a:t>‹#›</a:t>
            </a:fld>
            <a:endParaRPr lang="en-US">
              <a:solidFill>
                <a:srgbClr val="FFFFFF">
                  <a:lumMod val="95000"/>
                </a:srgbClr>
              </a:solidFill>
            </a:endParaRPr>
          </a:p>
        </p:txBody>
      </p:sp>
    </p:spTree>
    <p:extLst>
      <p:ext uri="{BB962C8B-B14F-4D97-AF65-F5344CB8AC3E}">
        <p14:creationId xmlns:p14="http://schemas.microsoft.com/office/powerpoint/2010/main" val="32514513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pPr fontAlgn="base">
              <a:spcBef>
                <a:spcPct val="0"/>
              </a:spcBef>
              <a:spcAft>
                <a:spcPct val="0"/>
              </a:spcAft>
              <a:defRPr/>
            </a:pPr>
            <a:fld id="{139BD942-CC14-44A4-87FB-46239297AFE5}"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77609591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fontAlgn="base">
              <a:spcBef>
                <a:spcPct val="0"/>
              </a:spcBef>
              <a:spcAft>
                <a:spcPct val="0"/>
              </a:spcAft>
              <a:defRPr/>
            </a:pPr>
            <a:fld id="{06FA82FB-7C14-46DB-9746-128BC0F449F8}" type="slidenum">
              <a:rPr lang="en-US" smtClean="0"/>
              <a:pPr fontAlgn="base">
                <a:spcBef>
                  <a:spcPct val="0"/>
                </a:spcBef>
                <a:spcAft>
                  <a:spcPct val="0"/>
                </a:spcAft>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59145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364776689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65276064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CC56DF7-367E-4811-9330-C007CC4274B2}"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888888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image" Target="../media/image1.png"/><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28" Type="http://schemas.openxmlformats.org/officeDocument/2006/relationships/image" Target="../media/image4.png"/><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 Id="rId27"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image" Target="../media/image1.png"/><Relationship Id="rId3" Type="http://schemas.openxmlformats.org/officeDocument/2006/relationships/slideLayout" Target="../slideLayouts/slideLayout42.xml"/><Relationship Id="rId21" Type="http://schemas.openxmlformats.org/officeDocument/2006/relationships/slideLayout" Target="../slideLayouts/slideLayout60.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theme" Target="../theme/theme3.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image" Target="../media/image4.png"/><Relationship Id="rId10" Type="http://schemas.openxmlformats.org/officeDocument/2006/relationships/slideLayout" Target="../slideLayouts/slideLayout49.xml"/><Relationship Id="rId19" Type="http://schemas.openxmlformats.org/officeDocument/2006/relationships/slideLayout" Target="../slideLayouts/slideLayout58.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pitchFamily="34" charset="0"/>
              <a:ea typeface="ＭＳ Ｐゴシック" pitchFamily="34" charset="-128"/>
              <a:cs typeface="+mn-cs"/>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92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56</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80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174</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.59</a:t>
            </a:r>
          </a:p>
        </p:txBody>
      </p:sp>
      <p:pic>
        <p:nvPicPr>
          <p:cNvPr id="58" name="Picture 6"/>
          <p:cNvPicPr>
            <a:picLocks noChangeAspect="1"/>
          </p:cNvPicPr>
          <p:nvPr userDrawn="1"/>
        </p:nvPicPr>
        <p:blipFill>
          <a:blip r:embed="rId18"/>
          <a:srcRect/>
          <a:stretch>
            <a:fillRect/>
          </a:stretch>
        </p:blipFill>
        <p:spPr bwMode="auto">
          <a:xfrm>
            <a:off x="4559300" y="3416300"/>
            <a:ext cx="19050" cy="3175"/>
          </a:xfrm>
          <a:prstGeom prst="rect">
            <a:avLst/>
          </a:prstGeom>
          <a:noFill/>
          <a:ln w="9525">
            <a:noFill/>
            <a:miter lim="800000"/>
            <a:headEnd/>
            <a:tailEnd/>
          </a:ln>
        </p:spPr>
      </p:pic>
      <p:pic>
        <p:nvPicPr>
          <p:cNvPr id="39" name="Picture 38"/>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7613650" y="5619823"/>
            <a:ext cx="1197513" cy="907785"/>
          </a:xfrm>
          <a:prstGeom prst="rect">
            <a:avLst/>
          </a:prstGeom>
        </p:spPr>
      </p:pic>
    </p:spTree>
    <p:extLst>
      <p:ext uri="{BB962C8B-B14F-4D97-AF65-F5344CB8AC3E}">
        <p14:creationId xmlns:p14="http://schemas.microsoft.com/office/powerpoint/2010/main" val="231054024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pitchFamily="34" charset="0"/>
                <a:ea typeface="ＭＳ Ｐゴシック" pitchFamily="34" charset="-128"/>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98989"/>
              </a:solidFill>
              <a:effectLst/>
              <a:uLnTx/>
              <a:uFillTx/>
              <a:latin typeface="Arial" pitchFamily="34" charset="0"/>
              <a:ea typeface="ＭＳ Ｐゴシック" pitchFamily="34" charset="-128"/>
              <a:cs typeface="Arial" pitchFamily="34" charset="0"/>
            </a:endParaRPr>
          </a:p>
        </p:txBody>
      </p:sp>
      <p:pic>
        <p:nvPicPr>
          <p:cNvPr id="1033" name="Picture 6"/>
          <p:cNvPicPr>
            <a:picLocks noChangeAspect="1"/>
          </p:cNvPicPr>
          <p:nvPr/>
        </p:nvPicPr>
        <p:blipFill>
          <a:blip r:embed="rId27"/>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7850648" y="6005721"/>
            <a:ext cx="761571" cy="577315"/>
          </a:xfrm>
          <a:prstGeom prst="rect">
            <a:avLst/>
          </a:prstGeom>
        </p:spPr>
      </p:pic>
    </p:spTree>
    <p:extLst>
      <p:ext uri="{BB962C8B-B14F-4D97-AF65-F5344CB8AC3E}">
        <p14:creationId xmlns:p14="http://schemas.microsoft.com/office/powerpoint/2010/main" val="688200279"/>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3" y="165464"/>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4" y="6294381"/>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pic>
        <p:nvPicPr>
          <p:cNvPr id="1033" name="Picture 6"/>
          <p:cNvPicPr>
            <a:picLocks noChangeAspect="1"/>
          </p:cNvPicPr>
          <p:nvPr/>
        </p:nvPicPr>
        <p:blipFill>
          <a:blip r:embed="rId27"/>
          <a:srcRect/>
          <a:stretch>
            <a:fillRect/>
          </a:stretch>
        </p:blipFill>
        <p:spPr bwMode="auto">
          <a:xfrm>
            <a:off x="4559300" y="3416302"/>
            <a:ext cx="19050" cy="3175"/>
          </a:xfrm>
          <a:prstGeom prst="rect">
            <a:avLst/>
          </a:prstGeom>
          <a:noFill/>
          <a:ln w="9525">
            <a:noFill/>
            <a:miter lim="800000"/>
            <a:headEnd/>
            <a:tailEnd/>
          </a:ln>
        </p:spPr>
      </p:pic>
      <p:pic>
        <p:nvPicPr>
          <p:cNvPr id="18" name="Picture 1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7850648" y="6005723"/>
            <a:ext cx="761571" cy="577315"/>
          </a:xfrm>
          <a:prstGeom prst="rect">
            <a:avLst/>
          </a:prstGeom>
        </p:spPr>
      </p:pic>
    </p:spTree>
    <p:extLst>
      <p:ext uri="{BB962C8B-B14F-4D97-AF65-F5344CB8AC3E}">
        <p14:creationId xmlns:p14="http://schemas.microsoft.com/office/powerpoint/2010/main" val="2613489350"/>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 id="2147483756" r:id="rId17"/>
    <p:sldLayoutId id="2147483757" r:id="rId18"/>
    <p:sldLayoutId id="2147483758" r:id="rId19"/>
    <p:sldLayoutId id="2147483759" r:id="rId20"/>
    <p:sldLayoutId id="2147483760" r:id="rId21"/>
    <p:sldLayoutId id="2147483761" r:id="rId22"/>
    <p:sldLayoutId id="2147483762" r:id="rId23"/>
    <p:sldLayoutId id="2147483763"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6.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hyperlink" Target="https://www.hec.usace.army.mil/confluence/hmsdocs/hmsguides/working-with-save-states/applying-the-save-states-option-to-initialize-snowmelt-parameters" TargetMode="External"/><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hyperlink" Target="https://www.hec.usace.army.mil/confluence/hmsdocs/hmsag/flood-forecasting-applications/case-study-flood-forecasting-in-the-kaskaskia-watershed"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hec.usace.army.mil/confluence/hmsdocs" TargetMode="External"/><Relationship Id="rId2" Type="http://schemas.openxmlformats.org/officeDocument/2006/relationships/image" Target="../media/image18.png"/><Relationship Id="rId1" Type="http://schemas.openxmlformats.org/officeDocument/2006/relationships/slideLayout" Target="../slideLayouts/slideLayout17.xml"/><Relationship Id="rId4" Type="http://schemas.openxmlformats.org/officeDocument/2006/relationships/hyperlink" Target="https://www.youtube.com/channel/UCwZPbGxI5IzjwhYtHUMSh4g/video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hyperlink" Target="https://www.hec.usace.army.mil/confluence/display/HMSUM/.Forecast+Alternatives+v4.9"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hyperlink" Target="https://www.hec.usace.army.mil/confluence/display/HMSUM/.v.4.9.0+Release+Notes+v4.9"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hyperlink" Target="https://www.hec.usace.army.mil/confluence/display/HMSUM/.v.4.9.0+Release+Notes+v4.9" TargetMode="External"/><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hyperlink" Target="https://www.hec.usace.army.mil/confluence/display/HMSUM/.v.4.9.0+Release+Notes+v4.9" TargetMode="External"/><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45059D8-2CF2-45B7-B51C-097B8EED4502}"/>
              </a:ext>
            </a:extLst>
          </p:cNvPr>
          <p:cNvPicPr>
            <a:picLocks noChangeAspect="1"/>
          </p:cNvPicPr>
          <p:nvPr/>
        </p:nvPicPr>
        <p:blipFill>
          <a:blip r:embed="rId3">
            <a:alphaModFix amt="88000"/>
            <a:extLst>
              <a:ext uri="{BEBA8EAE-BF5A-486C-A8C5-ECC9F3942E4B}">
                <a14:imgProps xmlns:a14="http://schemas.microsoft.com/office/drawing/2010/main">
                  <a14:imgLayer r:embed="rId4">
                    <a14:imgEffect>
                      <a14:colorTemperature colorTemp="6483"/>
                    </a14:imgEffect>
                    <a14:imgEffect>
                      <a14:brightnessContrast bright="15000"/>
                    </a14:imgEffect>
                  </a14:imgLayer>
                </a14:imgProps>
              </a:ext>
            </a:extLst>
          </a:blip>
          <a:stretch>
            <a:fillRect/>
          </a:stretch>
        </p:blipFill>
        <p:spPr>
          <a:xfrm>
            <a:off x="483084" y="246962"/>
            <a:ext cx="7566718" cy="50266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 Placeholder 2">
            <a:extLst>
              <a:ext uri="{FF2B5EF4-FFF2-40B4-BE49-F238E27FC236}">
                <a16:creationId xmlns:a16="http://schemas.microsoft.com/office/drawing/2014/main" id="{125220B9-48CF-4590-912A-36E4B281ED6A}"/>
              </a:ext>
            </a:extLst>
          </p:cNvPr>
          <p:cNvSpPr>
            <a:spLocks noGrp="1"/>
          </p:cNvSpPr>
          <p:nvPr>
            <p:ph type="body" sz="quarter" idx="12"/>
          </p:nvPr>
        </p:nvSpPr>
        <p:spPr>
          <a:xfrm>
            <a:off x="520571" y="4087504"/>
            <a:ext cx="7491745" cy="1261207"/>
          </a:xfrm>
        </p:spPr>
        <p:txBody>
          <a:bodyPr/>
          <a:lstStyle/>
          <a:p>
            <a:pPr algn="r" fontAlgn="base">
              <a:spcBef>
                <a:spcPts val="600"/>
              </a:spcBef>
              <a:spcAft>
                <a:spcPct val="0"/>
              </a:spcAft>
            </a:pPr>
            <a:r>
              <a:rPr lang="en-US" sz="2000" b="1" dirty="0">
                <a:solidFill>
                  <a:schemeClr val="bg1"/>
                </a:solidFill>
                <a:latin typeface="Arial" charset="0"/>
              </a:rPr>
              <a:t>Hydrologic Engineering Center</a:t>
            </a:r>
          </a:p>
          <a:p>
            <a:pPr algn="r" fontAlgn="base">
              <a:spcBef>
                <a:spcPts val="600"/>
              </a:spcBef>
              <a:spcAft>
                <a:spcPct val="0"/>
              </a:spcAft>
            </a:pPr>
            <a:r>
              <a:rPr lang="en-US" sz="2000" b="1" dirty="0">
                <a:solidFill>
                  <a:schemeClr val="bg1"/>
                </a:solidFill>
                <a:latin typeface="Arial" charset="0"/>
              </a:rPr>
              <a:t>09 November 2021</a:t>
            </a:r>
            <a:endParaRPr lang="en-US" sz="2000" dirty="0">
              <a:solidFill>
                <a:schemeClr val="bg1"/>
              </a:solidFill>
              <a:latin typeface="Arial" charset="0"/>
            </a:endParaRPr>
          </a:p>
          <a:p>
            <a:pPr algn="r"/>
            <a:endParaRPr lang="en-US" dirty="0">
              <a:solidFill>
                <a:schemeClr val="bg1"/>
              </a:solidFill>
            </a:endParaRPr>
          </a:p>
        </p:txBody>
      </p:sp>
      <p:sp>
        <p:nvSpPr>
          <p:cNvPr id="4098" name="Rectangle 2"/>
          <p:cNvSpPr>
            <a:spLocks noGrp="1" noChangeArrowheads="1"/>
          </p:cNvSpPr>
          <p:nvPr>
            <p:ph type="title"/>
          </p:nvPr>
        </p:nvSpPr>
        <p:spPr>
          <a:xfrm>
            <a:off x="457199" y="419100"/>
            <a:ext cx="7410261" cy="2552700"/>
          </a:xfrm>
        </p:spPr>
        <p:txBody>
          <a:bodyPr/>
          <a:lstStyle/>
          <a:p>
            <a:pPr eaLnBrk="1" hangingPunct="1"/>
            <a:r>
              <a:rPr lang="en-US" sz="3200" dirty="0"/>
              <a:t>HEC-</a:t>
            </a:r>
            <a:r>
              <a:rPr lang="en-US" sz="3200" dirty="0" err="1"/>
              <a:t>hms</a:t>
            </a:r>
            <a:r>
              <a:rPr lang="en-US" sz="3200" dirty="0"/>
              <a:t> Forecasting Enhancements webinar</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Forecast Overview</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800" y="1225550"/>
            <a:ext cx="3476642" cy="4718049"/>
          </a:xfrm>
        </p:spPr>
        <p:txBody>
          <a:bodyPr/>
          <a:lstStyle/>
          <a:p>
            <a:pPr marL="342900" indent="-342900">
              <a:buFont typeface="Arial" panose="020B0604020202020204" pitchFamily="34" charset="0"/>
              <a:buChar char="•"/>
            </a:pPr>
            <a:r>
              <a:rPr lang="en-US" sz="2000" dirty="0"/>
              <a:t>Setup/Extract</a:t>
            </a:r>
          </a:p>
          <a:p>
            <a:pPr marL="342900" indent="-342900">
              <a:buFont typeface="Arial" panose="020B0604020202020204" pitchFamily="34" charset="0"/>
              <a:buChar char="•"/>
            </a:pPr>
            <a:r>
              <a:rPr lang="en-US" sz="2000" dirty="0"/>
              <a:t>Calibrate using the zonal editors</a:t>
            </a:r>
          </a:p>
          <a:p>
            <a:pPr marL="342900" indent="-342900">
              <a:buFont typeface="Arial" panose="020B0604020202020204" pitchFamily="34" charset="0"/>
              <a:buChar char="•"/>
            </a:pPr>
            <a:r>
              <a:rPr lang="en-US" sz="2000" dirty="0"/>
              <a:t>Soil Moisture “Accounting” using Deficit Constant, Simple Canopy and ET Gages for each zone</a:t>
            </a:r>
          </a:p>
          <a:p>
            <a:pPr marL="342900" indent="-342900">
              <a:buFont typeface="Arial" panose="020B0604020202020204" pitchFamily="34" charset="0"/>
              <a:buChar char="•"/>
            </a:pPr>
            <a:r>
              <a:rPr lang="en-US" sz="2000" dirty="0"/>
              <a:t>Overriding the DSS Filenames</a:t>
            </a:r>
          </a:p>
          <a:p>
            <a:pPr marL="342900" indent="-342900">
              <a:buFont typeface="Arial" panose="020B0604020202020204" pitchFamily="34" charset="0"/>
              <a:buChar char="•"/>
            </a:pPr>
            <a:r>
              <a:rPr lang="en-US" sz="2000" dirty="0"/>
              <a:t>Sam Rayburn Reservoir Releases – Iterative Process for surcharge releases – No </a:t>
            </a:r>
            <a:r>
              <a:rPr lang="en-US" sz="2000" dirty="0" err="1"/>
              <a:t>ResSim</a:t>
            </a:r>
            <a:r>
              <a:rPr lang="en-US" sz="2000" dirty="0"/>
              <a:t> setup for the run.</a:t>
            </a:r>
          </a:p>
          <a:p>
            <a:endParaRPr lang="en-US" dirty="0"/>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3" name="Picture 2">
            <a:extLst>
              <a:ext uri="{FF2B5EF4-FFF2-40B4-BE49-F238E27FC236}">
                <a16:creationId xmlns:a16="http://schemas.microsoft.com/office/drawing/2014/main" id="{389316BE-EE8E-4D89-9CB8-4D010A97205F}"/>
              </a:ext>
            </a:extLst>
          </p:cNvPr>
          <p:cNvPicPr>
            <a:picLocks noChangeAspect="1"/>
          </p:cNvPicPr>
          <p:nvPr/>
        </p:nvPicPr>
        <p:blipFill>
          <a:blip r:embed="rId3"/>
          <a:stretch>
            <a:fillRect/>
          </a:stretch>
        </p:blipFill>
        <p:spPr>
          <a:xfrm>
            <a:off x="4436076" y="302295"/>
            <a:ext cx="4501839" cy="3328593"/>
          </a:xfrm>
          <a:prstGeom prst="rect">
            <a:avLst/>
          </a:prstGeom>
        </p:spPr>
      </p:pic>
      <p:pic>
        <p:nvPicPr>
          <p:cNvPr id="7" name="Picture 6">
            <a:extLst>
              <a:ext uri="{FF2B5EF4-FFF2-40B4-BE49-F238E27FC236}">
                <a16:creationId xmlns:a16="http://schemas.microsoft.com/office/drawing/2014/main" id="{128E3371-0192-4030-BBCD-B36520B7A3E6}"/>
              </a:ext>
            </a:extLst>
          </p:cNvPr>
          <p:cNvPicPr>
            <a:picLocks noChangeAspect="1"/>
          </p:cNvPicPr>
          <p:nvPr/>
        </p:nvPicPr>
        <p:blipFill>
          <a:blip r:embed="rId4"/>
          <a:stretch>
            <a:fillRect/>
          </a:stretch>
        </p:blipFill>
        <p:spPr>
          <a:xfrm>
            <a:off x="3500526" y="3707028"/>
            <a:ext cx="5437389" cy="2952476"/>
          </a:xfrm>
          <a:prstGeom prst="rect">
            <a:avLst/>
          </a:prstGeom>
        </p:spPr>
      </p:pic>
    </p:spTree>
    <p:extLst>
      <p:ext uri="{BB962C8B-B14F-4D97-AF65-F5344CB8AC3E}">
        <p14:creationId xmlns:p14="http://schemas.microsoft.com/office/powerpoint/2010/main" val="3552238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Webinar outline</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800" y="1225550"/>
            <a:ext cx="5218670" cy="4718049"/>
          </a:xfrm>
        </p:spPr>
        <p:txBody>
          <a:bodyPr/>
          <a:lstStyle/>
          <a:p>
            <a:pPr marL="342900" indent="-342900">
              <a:buFont typeface="Arial" panose="020B0604020202020204" pitchFamily="34" charset="0"/>
              <a:buChar char="•"/>
            </a:pPr>
            <a:r>
              <a:rPr lang="en-US" dirty="0"/>
              <a:t>Demo of new HEC-HMS features</a:t>
            </a:r>
          </a:p>
          <a:p>
            <a:pPr marL="857250" lvl="1" indent="-342900">
              <a:buFont typeface="Arial" panose="020B0604020202020204" pitchFamily="34" charset="0"/>
              <a:buChar char="•"/>
            </a:pPr>
            <a:r>
              <a:rPr lang="en-US" dirty="0"/>
              <a:t>Automated Forecast Tool</a:t>
            </a:r>
          </a:p>
          <a:p>
            <a:pPr marL="857250" lvl="1" indent="-342900">
              <a:buFont typeface="Arial" panose="020B0604020202020204" pitchFamily="34" charset="0"/>
              <a:buChar char="•"/>
            </a:pPr>
            <a:r>
              <a:rPr lang="en-US" dirty="0"/>
              <a:t>DSS Grid Record Validator</a:t>
            </a:r>
          </a:p>
          <a:p>
            <a:pPr marL="857250" lvl="1" indent="-342900">
              <a:buFont typeface="Arial" panose="020B0604020202020204" pitchFamily="34" charset="0"/>
              <a:buChar char="•"/>
            </a:pPr>
            <a:r>
              <a:rPr lang="en-US" dirty="0"/>
              <a:t>Global File Reference Table</a:t>
            </a:r>
          </a:p>
          <a:p>
            <a:pPr marL="857250" lvl="1" indent="-342900">
              <a:buFont typeface="Arial" panose="020B0604020202020204" pitchFamily="34" charset="0"/>
              <a:buChar char="•"/>
            </a:pPr>
            <a:r>
              <a:rPr lang="en-US" dirty="0"/>
              <a:t>Spatial Results</a:t>
            </a:r>
          </a:p>
          <a:p>
            <a:pPr marL="342900" indent="-342900">
              <a:buFont typeface="Arial" panose="020B0604020202020204" pitchFamily="34" charset="0"/>
              <a:buChar char="•"/>
            </a:pPr>
            <a:r>
              <a:rPr lang="en-US" dirty="0"/>
              <a:t>Highlight of May 2021 Flood and Forecasting at Sam Rayburn Reservoir</a:t>
            </a:r>
          </a:p>
          <a:p>
            <a:pPr marL="342900" indent="-342900">
              <a:buFont typeface="Arial" panose="020B0604020202020204" pitchFamily="34" charset="0"/>
              <a:buChar char="•"/>
            </a:pPr>
            <a:r>
              <a:rPr lang="en-US" b="1" dirty="0"/>
              <a:t>Future HEC-HMS enhancements related to forecasting</a:t>
            </a:r>
          </a:p>
          <a:p>
            <a:pPr marL="342900" indent="-342900">
              <a:buFont typeface="Arial" panose="020B0604020202020204" pitchFamily="34" charset="0"/>
              <a:buChar char="•"/>
            </a:pPr>
            <a:r>
              <a:rPr lang="en-US" dirty="0"/>
              <a:t>Open Discussion/Questions</a:t>
            </a:r>
          </a:p>
          <a:p>
            <a:pPr marL="342900" indent="-342900">
              <a:buFont typeface="Arial" panose="020B0604020202020204" pitchFamily="34" charset="0"/>
              <a:buChar char="•"/>
            </a:pPr>
            <a:endParaRPr lang="en-US" dirty="0"/>
          </a:p>
          <a:p>
            <a:pPr marL="857250" lvl="1"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3" name="Picture 2">
            <a:extLst>
              <a:ext uri="{FF2B5EF4-FFF2-40B4-BE49-F238E27FC236}">
                <a16:creationId xmlns:a16="http://schemas.microsoft.com/office/drawing/2014/main" id="{E9CFA9A6-5079-40C5-BCB5-0D56AFB8AC4B}"/>
              </a:ext>
            </a:extLst>
          </p:cNvPr>
          <p:cNvPicPr>
            <a:picLocks noChangeAspect="1"/>
          </p:cNvPicPr>
          <p:nvPr/>
        </p:nvPicPr>
        <p:blipFill>
          <a:blip r:embed="rId3"/>
          <a:stretch>
            <a:fillRect/>
          </a:stretch>
        </p:blipFill>
        <p:spPr>
          <a:xfrm>
            <a:off x="5659949" y="1225550"/>
            <a:ext cx="2866213" cy="4050785"/>
          </a:xfrm>
          <a:prstGeom prst="rect">
            <a:avLst/>
          </a:prstGeom>
        </p:spPr>
      </p:pic>
    </p:spTree>
    <p:extLst>
      <p:ext uri="{BB962C8B-B14F-4D97-AF65-F5344CB8AC3E}">
        <p14:creationId xmlns:p14="http://schemas.microsoft.com/office/powerpoint/2010/main" val="2828065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Future HEC-HMS Enhancement Plans</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800" y="989414"/>
            <a:ext cx="4764593" cy="4718049"/>
          </a:xfrm>
        </p:spPr>
        <p:txBody>
          <a:bodyPr/>
          <a:lstStyle/>
          <a:p>
            <a:pPr marL="342900" indent="-342900">
              <a:buFont typeface="Arial" panose="020B0604020202020204" pitchFamily="34" charset="0"/>
              <a:buChar char="•"/>
            </a:pPr>
            <a:r>
              <a:rPr lang="en-US" dirty="0"/>
              <a:t>Time varying parameters</a:t>
            </a:r>
          </a:p>
          <a:p>
            <a:pPr marL="857250" lvl="1" indent="-342900">
              <a:buFont typeface="Arial" panose="020B0604020202020204" pitchFamily="34" charset="0"/>
              <a:buChar char="•"/>
            </a:pPr>
            <a:r>
              <a:rPr lang="en-US" sz="1600" dirty="0"/>
              <a:t>Ability to specify a parameter value (i.e. constant loss rate) at each time step within a time-series or annual pattern</a:t>
            </a:r>
          </a:p>
          <a:p>
            <a:pPr marL="342900" indent="-342900">
              <a:buFont typeface="Arial" panose="020B0604020202020204" pitchFamily="34" charset="0"/>
              <a:buChar char="•"/>
            </a:pPr>
            <a:r>
              <a:rPr lang="en-US" dirty="0"/>
              <a:t>Storm shifting</a:t>
            </a:r>
          </a:p>
          <a:p>
            <a:pPr marL="857250" lvl="1" indent="-342900">
              <a:buFont typeface="Arial" panose="020B0604020202020204" pitchFamily="34" charset="0"/>
              <a:buChar char="•"/>
            </a:pPr>
            <a:r>
              <a:rPr lang="en-US" sz="1600" dirty="0"/>
              <a:t>Although the emphasis is in laying the foundation for SST analysis in HEC-HMS, the ability to shift and optimize gridded precipitation such as QPE grids might be useful </a:t>
            </a:r>
            <a:r>
              <a:rPr lang="en-US" sz="1600"/>
              <a:t>for forecasters  </a:t>
            </a:r>
            <a:endParaRPr lang="en-US" sz="1600" dirty="0"/>
          </a:p>
          <a:p>
            <a:pPr marL="342900" indent="-342900">
              <a:buFont typeface="Arial" panose="020B0604020202020204" pitchFamily="34" charset="0"/>
              <a:buChar char="•"/>
            </a:pPr>
            <a:r>
              <a:rPr lang="en-US" dirty="0"/>
              <a:t>Simplified rule-based reservoir operations</a:t>
            </a:r>
          </a:p>
          <a:p>
            <a:pPr marL="857250" lvl="1" indent="-342900">
              <a:buFont typeface="Arial" panose="020B0604020202020204" pitchFamily="34" charset="0"/>
              <a:buChar char="•"/>
            </a:pPr>
            <a:r>
              <a:rPr lang="en-US" sz="1600" dirty="0"/>
              <a:t>This will open up the ability to specify a downstream control point and set a threshold (i.e. max flow)</a:t>
            </a:r>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3" name="Picture 2">
            <a:extLst>
              <a:ext uri="{FF2B5EF4-FFF2-40B4-BE49-F238E27FC236}">
                <a16:creationId xmlns:a16="http://schemas.microsoft.com/office/drawing/2014/main" id="{53396790-83CB-41FA-82EA-E1E770C129CE}"/>
              </a:ext>
            </a:extLst>
          </p:cNvPr>
          <p:cNvPicPr>
            <a:picLocks noChangeAspect="1"/>
          </p:cNvPicPr>
          <p:nvPr/>
        </p:nvPicPr>
        <p:blipFill>
          <a:blip r:embed="rId3"/>
          <a:stretch>
            <a:fillRect/>
          </a:stretch>
        </p:blipFill>
        <p:spPr>
          <a:xfrm>
            <a:off x="5352700" y="1014885"/>
            <a:ext cx="2007717" cy="1510168"/>
          </a:xfrm>
          <a:prstGeom prst="rect">
            <a:avLst/>
          </a:prstGeom>
        </p:spPr>
      </p:pic>
      <p:pic>
        <p:nvPicPr>
          <p:cNvPr id="7" name="Picture 6">
            <a:extLst>
              <a:ext uri="{FF2B5EF4-FFF2-40B4-BE49-F238E27FC236}">
                <a16:creationId xmlns:a16="http://schemas.microsoft.com/office/drawing/2014/main" id="{6388BEE7-0E6D-4BB4-B162-8DFF91E47C0F}"/>
              </a:ext>
            </a:extLst>
          </p:cNvPr>
          <p:cNvPicPr>
            <a:picLocks noChangeAspect="1"/>
          </p:cNvPicPr>
          <p:nvPr/>
        </p:nvPicPr>
        <p:blipFill>
          <a:blip r:embed="rId4"/>
          <a:stretch>
            <a:fillRect/>
          </a:stretch>
        </p:blipFill>
        <p:spPr>
          <a:xfrm>
            <a:off x="5352700" y="2627240"/>
            <a:ext cx="3486499" cy="2120987"/>
          </a:xfrm>
          <a:prstGeom prst="rect">
            <a:avLst/>
          </a:prstGeom>
        </p:spPr>
      </p:pic>
      <p:pic>
        <p:nvPicPr>
          <p:cNvPr id="8" name="Picture 7">
            <a:extLst>
              <a:ext uri="{FF2B5EF4-FFF2-40B4-BE49-F238E27FC236}">
                <a16:creationId xmlns:a16="http://schemas.microsoft.com/office/drawing/2014/main" id="{1E9B87A5-2356-462B-BB59-4D8A317B1744}"/>
              </a:ext>
            </a:extLst>
          </p:cNvPr>
          <p:cNvPicPr>
            <a:picLocks noChangeAspect="1"/>
          </p:cNvPicPr>
          <p:nvPr/>
        </p:nvPicPr>
        <p:blipFill>
          <a:blip r:embed="rId5"/>
          <a:stretch>
            <a:fillRect/>
          </a:stretch>
        </p:blipFill>
        <p:spPr>
          <a:xfrm>
            <a:off x="5352700" y="5094515"/>
            <a:ext cx="3282035" cy="673238"/>
          </a:xfrm>
          <a:prstGeom prst="rect">
            <a:avLst/>
          </a:prstGeom>
        </p:spPr>
      </p:pic>
    </p:spTree>
    <p:extLst>
      <p:ext uri="{BB962C8B-B14F-4D97-AF65-F5344CB8AC3E}">
        <p14:creationId xmlns:p14="http://schemas.microsoft.com/office/powerpoint/2010/main" val="3744811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Forecasting-Related Tutorial and Guides</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799" y="1225550"/>
            <a:ext cx="8261421" cy="4778340"/>
          </a:xfrm>
        </p:spPr>
        <p:txBody>
          <a:bodyPr/>
          <a:lstStyle/>
          <a:p>
            <a:pPr marL="342900" indent="-342900">
              <a:buFont typeface="Arial" panose="020B0604020202020204" pitchFamily="34" charset="0"/>
              <a:buChar char="•"/>
            </a:pPr>
            <a:r>
              <a:rPr lang="en-US" sz="2000" dirty="0"/>
              <a:t>Check out this new tutorial on using save states within a forecast alternative</a:t>
            </a:r>
          </a:p>
          <a:p>
            <a:pPr marL="857250" lvl="1" indent="-342900">
              <a:buFont typeface="Arial" panose="020B0604020202020204" pitchFamily="34" charset="0"/>
              <a:buChar char="•"/>
            </a:pPr>
            <a:r>
              <a:rPr lang="en-US" sz="1600" dirty="0">
                <a:hlinkClick r:id="rId3"/>
              </a:rPr>
              <a:t>https://www.hec.usace.army.mil/confluence/hmsdocs/hmsguides/working-with-save-states/applying-the-save-states-option-to-initialize-snowmelt-parameters</a:t>
            </a:r>
            <a:endParaRPr lang="en-US" sz="1600" dirty="0"/>
          </a:p>
          <a:p>
            <a:pPr marL="342900" indent="-342900">
              <a:buFont typeface="Arial" panose="020B0604020202020204" pitchFamily="34" charset="0"/>
              <a:buChar char="•"/>
            </a:pPr>
            <a:r>
              <a:rPr lang="en-US" sz="2000" dirty="0"/>
              <a:t>Check out this new flood forecasting case study in the HEC-HMS applications guide</a:t>
            </a:r>
          </a:p>
          <a:p>
            <a:pPr marL="857250" lvl="1" indent="-342900">
              <a:buFont typeface="Arial" panose="020B0604020202020204" pitchFamily="34" charset="0"/>
              <a:buChar char="•"/>
            </a:pPr>
            <a:r>
              <a:rPr lang="en-US" sz="1600" dirty="0">
                <a:hlinkClick r:id="rId4"/>
              </a:rPr>
              <a:t>https://www.hec.usace.army.mil/confluence/hmsdocs/hmsag/flood-forecasting-applications/case-study-flood-forecasting-in-the-kaskaskia-watershed</a:t>
            </a:r>
            <a:endParaRPr lang="en-US" sz="1800" dirty="0"/>
          </a:p>
          <a:p>
            <a:pPr marL="342900" indent="-342900">
              <a:buFont typeface="Arial" panose="020B0604020202020204" pitchFamily="34" charset="0"/>
              <a:buChar char="•"/>
            </a:pPr>
            <a:r>
              <a:rPr lang="en-US" sz="2000" dirty="0"/>
              <a:t>Future Tutorial and Guide Topics </a:t>
            </a:r>
          </a:p>
          <a:p>
            <a:pPr marL="857250" lvl="1" indent="-342900">
              <a:buFont typeface="Arial" panose="020B0604020202020204" pitchFamily="34" charset="0"/>
              <a:buChar char="•"/>
            </a:pPr>
            <a:r>
              <a:rPr lang="en-US" sz="1600" dirty="0"/>
              <a:t>How is blending useful and how is it incorporated within HEC-HMS?</a:t>
            </a:r>
          </a:p>
          <a:p>
            <a:pPr marL="857250" lvl="1" indent="-342900">
              <a:buFont typeface="Arial" panose="020B0604020202020204" pitchFamily="34" charset="0"/>
              <a:buChar char="•"/>
            </a:pPr>
            <a:r>
              <a:rPr lang="en-US" sz="1600" dirty="0"/>
              <a:t>Why are local flow time-series important and how are they computed within HEC-HMS?</a:t>
            </a:r>
          </a:p>
          <a:p>
            <a:pPr marL="857250" lvl="1" indent="-342900">
              <a:buFont typeface="Arial" panose="020B0604020202020204" pitchFamily="34" charset="0"/>
              <a:buChar char="•"/>
            </a:pPr>
            <a:r>
              <a:rPr lang="en-US" sz="1600" dirty="0"/>
              <a:t>Computing and interpreting unregulated flow within HEC-HMS</a:t>
            </a:r>
          </a:p>
          <a:p>
            <a:pPr marL="857250" lvl="1" indent="-342900">
              <a:buFont typeface="Arial" panose="020B0604020202020204" pitchFamily="34" charset="0"/>
              <a:buChar char="•"/>
            </a:pPr>
            <a:r>
              <a:rPr lang="en-US" sz="1600" dirty="0"/>
              <a:t>How are basin model parameters, zonal adjustments, element overrides, saved state adjustments, reservoir initialization/reset, and automatic baseflow initialization combined to produce parameter estimates within a forecast alternative?</a:t>
            </a:r>
          </a:p>
          <a:p>
            <a:pPr lvl="1" indent="0">
              <a:buNone/>
            </a:pPr>
            <a:endParaRPr lang="en-US" dirty="0"/>
          </a:p>
          <a:p>
            <a:endParaRPr lang="en-US" dirty="0"/>
          </a:p>
          <a:p>
            <a:pPr marL="857250" lvl="1"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3357046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2B67D-F29F-4A3C-A0C4-48654A696031}"/>
              </a:ext>
            </a:extLst>
          </p:cNvPr>
          <p:cNvSpPr>
            <a:spLocks noGrp="1"/>
          </p:cNvSpPr>
          <p:nvPr>
            <p:ph type="title"/>
          </p:nvPr>
        </p:nvSpPr>
        <p:spPr/>
        <p:txBody>
          <a:bodyPr/>
          <a:lstStyle/>
          <a:p>
            <a:r>
              <a:rPr lang="en-US" dirty="0"/>
              <a:t>Questions?</a:t>
            </a:r>
          </a:p>
        </p:txBody>
      </p:sp>
      <p:pic>
        <p:nvPicPr>
          <p:cNvPr id="6" name="Content Placeholder 5">
            <a:extLst>
              <a:ext uri="{FF2B5EF4-FFF2-40B4-BE49-F238E27FC236}">
                <a16:creationId xmlns:a16="http://schemas.microsoft.com/office/drawing/2014/main" id="{3A90BBF1-0CD3-4286-9845-8F9DA56D3191}"/>
              </a:ext>
            </a:extLst>
          </p:cNvPr>
          <p:cNvPicPr>
            <a:picLocks noGrp="1" noChangeAspect="1"/>
          </p:cNvPicPr>
          <p:nvPr>
            <p:ph idx="1"/>
          </p:nvPr>
        </p:nvPicPr>
        <p:blipFill>
          <a:blip r:embed="rId2"/>
          <a:stretch>
            <a:fillRect/>
          </a:stretch>
        </p:blipFill>
        <p:spPr>
          <a:xfrm>
            <a:off x="1882196" y="1230322"/>
            <a:ext cx="5379608" cy="3652392"/>
          </a:xfrm>
        </p:spPr>
      </p:pic>
      <p:sp>
        <p:nvSpPr>
          <p:cNvPr id="4" name="Slide Number Placeholder 3">
            <a:extLst>
              <a:ext uri="{FF2B5EF4-FFF2-40B4-BE49-F238E27FC236}">
                <a16:creationId xmlns:a16="http://schemas.microsoft.com/office/drawing/2014/main" id="{FF8C1DC1-AAB6-4085-ACFD-A2F3B97BDEA7}"/>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TextBox 6">
            <a:extLst>
              <a:ext uri="{FF2B5EF4-FFF2-40B4-BE49-F238E27FC236}">
                <a16:creationId xmlns:a16="http://schemas.microsoft.com/office/drawing/2014/main" id="{44552CF5-E921-411B-A7B5-48B15014581C}"/>
              </a:ext>
            </a:extLst>
          </p:cNvPr>
          <p:cNvSpPr txBox="1"/>
          <p:nvPr/>
        </p:nvSpPr>
        <p:spPr>
          <a:xfrm>
            <a:off x="365760" y="4882714"/>
            <a:ext cx="8538323" cy="646331"/>
          </a:xfrm>
          <a:prstGeom prst="rect">
            <a:avLst/>
          </a:prstGeom>
          <a:noFill/>
        </p:spPr>
        <p:txBody>
          <a:bodyPr wrap="square" rtlCol="0">
            <a:spAutoFit/>
          </a:bodyPr>
          <a:lstStyle/>
          <a:p>
            <a:r>
              <a:rPr lang="en-US" dirty="0"/>
              <a:t>Docs: </a:t>
            </a:r>
            <a:r>
              <a:rPr lang="en-US" dirty="0">
                <a:hlinkClick r:id="rId3"/>
              </a:rPr>
              <a:t>https://www.hec.usace.army.mil/confluence/hmsdocs</a:t>
            </a:r>
            <a:endParaRPr lang="en-US" dirty="0"/>
          </a:p>
          <a:p>
            <a:r>
              <a:rPr lang="en-US" dirty="0"/>
              <a:t>Videos: </a:t>
            </a:r>
            <a:r>
              <a:rPr lang="en-US" dirty="0">
                <a:hlinkClick r:id="rId4"/>
              </a:rPr>
              <a:t>https://www.youtube.com/channel/UCwZPbGxI5IzjwhYtHUMSh4g/videos</a:t>
            </a:r>
            <a:r>
              <a:rPr lang="en-US" dirty="0"/>
              <a:t> </a:t>
            </a:r>
          </a:p>
        </p:txBody>
      </p:sp>
    </p:spTree>
    <p:extLst>
      <p:ext uri="{BB962C8B-B14F-4D97-AF65-F5344CB8AC3E}">
        <p14:creationId xmlns:p14="http://schemas.microsoft.com/office/powerpoint/2010/main" val="3597682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Webinar outline</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800" y="1225550"/>
            <a:ext cx="5218670" cy="4718049"/>
          </a:xfrm>
        </p:spPr>
        <p:txBody>
          <a:bodyPr/>
          <a:lstStyle/>
          <a:p>
            <a:pPr marL="342900" indent="-342900">
              <a:buFont typeface="Arial" panose="020B0604020202020204" pitchFamily="34" charset="0"/>
              <a:buChar char="•"/>
            </a:pPr>
            <a:r>
              <a:rPr lang="en-US" b="1" dirty="0"/>
              <a:t>Demo of new HEC-HMS features</a:t>
            </a:r>
          </a:p>
          <a:p>
            <a:pPr marL="857250" lvl="1" indent="-342900">
              <a:buFont typeface="Arial" panose="020B0604020202020204" pitchFamily="34" charset="0"/>
              <a:buChar char="•"/>
            </a:pPr>
            <a:r>
              <a:rPr lang="en-US" dirty="0"/>
              <a:t>Automated Forecast Tool</a:t>
            </a:r>
          </a:p>
          <a:p>
            <a:pPr marL="857250" lvl="1" indent="-342900">
              <a:buFont typeface="Arial" panose="020B0604020202020204" pitchFamily="34" charset="0"/>
              <a:buChar char="•"/>
            </a:pPr>
            <a:r>
              <a:rPr lang="en-US" dirty="0"/>
              <a:t>DSS Grid Record Validator</a:t>
            </a:r>
          </a:p>
          <a:p>
            <a:pPr marL="857250" lvl="1" indent="-342900">
              <a:buFont typeface="Arial" panose="020B0604020202020204" pitchFamily="34" charset="0"/>
              <a:buChar char="•"/>
            </a:pPr>
            <a:r>
              <a:rPr lang="en-US" dirty="0"/>
              <a:t>Global File Reference Table</a:t>
            </a:r>
          </a:p>
          <a:p>
            <a:pPr marL="857250" lvl="1" indent="-342900">
              <a:buFont typeface="Arial" panose="020B0604020202020204" pitchFamily="34" charset="0"/>
              <a:buChar char="•"/>
            </a:pPr>
            <a:r>
              <a:rPr lang="en-US" dirty="0"/>
              <a:t>Spatial Results</a:t>
            </a:r>
          </a:p>
          <a:p>
            <a:pPr marL="342900" indent="-342900">
              <a:buFont typeface="Arial" panose="020B0604020202020204" pitchFamily="34" charset="0"/>
              <a:buChar char="•"/>
            </a:pPr>
            <a:r>
              <a:rPr lang="en-US" dirty="0"/>
              <a:t>Highlight of May 2021 Flood and Forecasting at Sam Rayburn Reservoir</a:t>
            </a:r>
          </a:p>
          <a:p>
            <a:pPr marL="342900" indent="-342900">
              <a:buFont typeface="Arial" panose="020B0604020202020204" pitchFamily="34" charset="0"/>
              <a:buChar char="•"/>
            </a:pPr>
            <a:r>
              <a:rPr lang="en-US" dirty="0"/>
              <a:t>Future HEC-HMS enhancements related to forecasting</a:t>
            </a:r>
          </a:p>
          <a:p>
            <a:pPr marL="342900" indent="-342900">
              <a:buFont typeface="Arial" panose="020B0604020202020204" pitchFamily="34" charset="0"/>
              <a:buChar char="•"/>
            </a:pPr>
            <a:r>
              <a:rPr lang="en-US" dirty="0"/>
              <a:t>Open Discussion/Questions</a:t>
            </a:r>
          </a:p>
          <a:p>
            <a:pPr marL="342900" indent="-342900">
              <a:buFont typeface="Arial" panose="020B0604020202020204" pitchFamily="34" charset="0"/>
              <a:buChar char="•"/>
            </a:pPr>
            <a:endParaRPr lang="en-US" dirty="0"/>
          </a:p>
          <a:p>
            <a:pPr marL="857250" lvl="1"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3" name="Picture 2">
            <a:extLst>
              <a:ext uri="{FF2B5EF4-FFF2-40B4-BE49-F238E27FC236}">
                <a16:creationId xmlns:a16="http://schemas.microsoft.com/office/drawing/2014/main" id="{E9CFA9A6-5079-40C5-BCB5-0D56AFB8AC4B}"/>
              </a:ext>
            </a:extLst>
          </p:cNvPr>
          <p:cNvPicPr>
            <a:picLocks noChangeAspect="1"/>
          </p:cNvPicPr>
          <p:nvPr/>
        </p:nvPicPr>
        <p:blipFill>
          <a:blip r:embed="rId3"/>
          <a:stretch>
            <a:fillRect/>
          </a:stretch>
        </p:blipFill>
        <p:spPr>
          <a:xfrm>
            <a:off x="5659949" y="1225550"/>
            <a:ext cx="2866213" cy="4050785"/>
          </a:xfrm>
          <a:prstGeom prst="rect">
            <a:avLst/>
          </a:prstGeom>
        </p:spPr>
      </p:pic>
    </p:spTree>
    <p:extLst>
      <p:ext uri="{BB962C8B-B14F-4D97-AF65-F5344CB8AC3E}">
        <p14:creationId xmlns:p14="http://schemas.microsoft.com/office/powerpoint/2010/main" val="1823122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Demo: Automated Forecast Tool</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800" y="1225550"/>
            <a:ext cx="4477265" cy="4718049"/>
          </a:xfrm>
        </p:spPr>
        <p:txBody>
          <a:bodyPr/>
          <a:lstStyle/>
          <a:p>
            <a:pPr marL="342900" indent="-342900">
              <a:buFont typeface="Arial" panose="020B0604020202020204" pitchFamily="34" charset="0"/>
              <a:buChar char="•"/>
            </a:pPr>
            <a:r>
              <a:rPr lang="en-US" dirty="0"/>
              <a:t>Automated Forecast Tool </a:t>
            </a:r>
            <a:r>
              <a:rPr lang="en-US" dirty="0">
                <a:sym typeface="Wingdings" panose="05000000000000000000" pitchFamily="2" charset="2"/>
              </a:rPr>
              <a:t> this tool automatically pulls data from the web and generates a continuous forecast with look back and forecast period data. </a:t>
            </a:r>
            <a:endParaRPr lang="en-US" dirty="0"/>
          </a:p>
          <a:p>
            <a:pPr marL="342900" indent="-342900">
              <a:buFont typeface="Arial" panose="020B0604020202020204" pitchFamily="34" charset="0"/>
              <a:buChar char="•"/>
            </a:pPr>
            <a:r>
              <a:rPr lang="en-US" dirty="0"/>
              <a:t>Documentation</a:t>
            </a:r>
          </a:p>
          <a:p>
            <a:pPr marL="857250" lvl="1" indent="-342900">
              <a:buFont typeface="Arial" panose="020B0604020202020204" pitchFamily="34" charset="0"/>
              <a:buChar char="•"/>
            </a:pPr>
            <a:r>
              <a:rPr lang="en-US" dirty="0">
                <a:hlinkClick r:id="rId3"/>
              </a:rPr>
              <a:t>https://www.hec.usace.army.mil/confluence/display/HMSUM/.Forecast+Alternatives+v4.9</a:t>
            </a:r>
            <a:endParaRPr lang="en-US" dirty="0"/>
          </a:p>
          <a:p>
            <a:pPr marL="342900" indent="-342900">
              <a:buFont typeface="Arial" panose="020B0604020202020204" pitchFamily="34" charset="0"/>
              <a:buChar char="•"/>
            </a:pPr>
            <a:endParaRPr lang="en-US" dirty="0"/>
          </a:p>
          <a:p>
            <a:pPr marL="857250" lvl="1"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3" name="Picture 2">
            <a:extLst>
              <a:ext uri="{FF2B5EF4-FFF2-40B4-BE49-F238E27FC236}">
                <a16:creationId xmlns:a16="http://schemas.microsoft.com/office/drawing/2014/main" id="{42DFB8E0-FD72-42DA-AAD6-6243A55A7469}"/>
              </a:ext>
            </a:extLst>
          </p:cNvPr>
          <p:cNvPicPr>
            <a:picLocks noChangeAspect="1"/>
          </p:cNvPicPr>
          <p:nvPr/>
        </p:nvPicPr>
        <p:blipFill>
          <a:blip r:embed="rId4"/>
          <a:stretch>
            <a:fillRect/>
          </a:stretch>
        </p:blipFill>
        <p:spPr>
          <a:xfrm>
            <a:off x="5017873" y="1225550"/>
            <a:ext cx="3581400" cy="2886075"/>
          </a:xfrm>
          <a:prstGeom prst="rect">
            <a:avLst/>
          </a:prstGeom>
        </p:spPr>
      </p:pic>
    </p:spTree>
    <p:extLst>
      <p:ext uri="{BB962C8B-B14F-4D97-AF65-F5344CB8AC3E}">
        <p14:creationId xmlns:p14="http://schemas.microsoft.com/office/powerpoint/2010/main" val="3170859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Demo: DSS Grid Record Validator</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800" y="1225550"/>
            <a:ext cx="4477265" cy="4718049"/>
          </a:xfrm>
        </p:spPr>
        <p:txBody>
          <a:bodyPr/>
          <a:lstStyle/>
          <a:p>
            <a:pPr marL="342900" indent="-342900">
              <a:buFont typeface="Arial" panose="020B0604020202020204" pitchFamily="34" charset="0"/>
              <a:buChar char="•"/>
            </a:pPr>
            <a:r>
              <a:rPr lang="en-US" dirty="0"/>
              <a:t>Grid Record Validator</a:t>
            </a:r>
            <a:r>
              <a:rPr lang="en-US" dirty="0">
                <a:sym typeface="Wingdings" panose="05000000000000000000" pitchFamily="2" charset="2"/>
              </a:rPr>
              <a:t> this utility helps modelers quickly identify issues with gridded boundary conditions that would prevent a simulation from successfully completing</a:t>
            </a:r>
            <a:endParaRPr lang="en-US" dirty="0"/>
          </a:p>
          <a:p>
            <a:pPr marL="342900" indent="-342900">
              <a:buFont typeface="Arial" panose="020B0604020202020204" pitchFamily="34" charset="0"/>
              <a:buChar char="•"/>
            </a:pPr>
            <a:r>
              <a:rPr lang="en-US" dirty="0"/>
              <a:t>Documentation</a:t>
            </a:r>
          </a:p>
          <a:p>
            <a:pPr marL="857250" lvl="1" indent="-342900">
              <a:buFont typeface="Arial" panose="020B0604020202020204" pitchFamily="34" charset="0"/>
              <a:buChar char="•"/>
            </a:pPr>
            <a:r>
              <a:rPr lang="en-US" dirty="0">
                <a:hlinkClick r:id="rId3"/>
              </a:rPr>
              <a:t>https://www.hec.usace.army.mil/confluence/display/HMSUM/.v.4.9.0+Release+Notes+v4.9</a:t>
            </a:r>
            <a:endParaRPr lang="en-US" dirty="0"/>
          </a:p>
          <a:p>
            <a:pPr marL="857250" lvl="1"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6" name="Picture 5">
            <a:extLst>
              <a:ext uri="{FF2B5EF4-FFF2-40B4-BE49-F238E27FC236}">
                <a16:creationId xmlns:a16="http://schemas.microsoft.com/office/drawing/2014/main" id="{09B732F1-B1D9-4EEE-91E3-B3EA63148383}"/>
              </a:ext>
            </a:extLst>
          </p:cNvPr>
          <p:cNvPicPr>
            <a:picLocks noChangeAspect="1"/>
          </p:cNvPicPr>
          <p:nvPr/>
        </p:nvPicPr>
        <p:blipFill>
          <a:blip r:embed="rId4"/>
          <a:stretch>
            <a:fillRect/>
          </a:stretch>
        </p:blipFill>
        <p:spPr>
          <a:xfrm>
            <a:off x="5245185" y="1225549"/>
            <a:ext cx="2737279" cy="4075047"/>
          </a:xfrm>
          <a:prstGeom prst="rect">
            <a:avLst/>
          </a:prstGeom>
        </p:spPr>
      </p:pic>
    </p:spTree>
    <p:extLst>
      <p:ext uri="{BB962C8B-B14F-4D97-AF65-F5344CB8AC3E}">
        <p14:creationId xmlns:p14="http://schemas.microsoft.com/office/powerpoint/2010/main" val="443823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Demo: Global File Reference Table</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801" y="1225550"/>
            <a:ext cx="3414583" cy="4718049"/>
          </a:xfrm>
        </p:spPr>
        <p:txBody>
          <a:bodyPr/>
          <a:lstStyle/>
          <a:p>
            <a:pPr marL="342900" indent="-342900">
              <a:buFont typeface="Arial" panose="020B0604020202020204" pitchFamily="34" charset="0"/>
              <a:buChar char="•"/>
            </a:pPr>
            <a:r>
              <a:rPr lang="en-US" dirty="0"/>
              <a:t>File Reference Table</a:t>
            </a:r>
            <a:r>
              <a:rPr lang="en-US" dirty="0">
                <a:sym typeface="Wingdings" panose="05000000000000000000" pitchFamily="2" charset="2"/>
              </a:rPr>
              <a:t> this table displays file references for shared data and simulations</a:t>
            </a:r>
            <a:endParaRPr lang="en-US" dirty="0"/>
          </a:p>
          <a:p>
            <a:pPr marL="342900" indent="-342900">
              <a:buFont typeface="Arial" panose="020B0604020202020204" pitchFamily="34" charset="0"/>
              <a:buChar char="•"/>
            </a:pPr>
            <a:r>
              <a:rPr lang="en-US" dirty="0"/>
              <a:t>Documentation</a:t>
            </a:r>
          </a:p>
          <a:p>
            <a:pPr marL="857250" lvl="1" indent="-342900">
              <a:buFont typeface="Arial" panose="020B0604020202020204" pitchFamily="34" charset="0"/>
              <a:buChar char="•"/>
            </a:pPr>
            <a:r>
              <a:rPr lang="en-US" dirty="0">
                <a:hlinkClick r:id="rId3"/>
              </a:rPr>
              <a:t>https://www.hec.usace.army.mil/confluence/display/HMSUM/.v.4.9.0+Release+Notes+v4.9</a:t>
            </a:r>
            <a:endParaRPr lang="en-US" dirty="0"/>
          </a:p>
          <a:p>
            <a:pPr marL="857250" lvl="1"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3" name="Picture 2">
            <a:extLst>
              <a:ext uri="{FF2B5EF4-FFF2-40B4-BE49-F238E27FC236}">
                <a16:creationId xmlns:a16="http://schemas.microsoft.com/office/drawing/2014/main" id="{EA462F80-F841-4447-A54E-6FDE1894D190}"/>
              </a:ext>
            </a:extLst>
          </p:cNvPr>
          <p:cNvPicPr>
            <a:picLocks noChangeAspect="1"/>
          </p:cNvPicPr>
          <p:nvPr/>
        </p:nvPicPr>
        <p:blipFill rotWithShape="1">
          <a:blip r:embed="rId4"/>
          <a:srcRect r="33513"/>
          <a:stretch/>
        </p:blipFill>
        <p:spPr>
          <a:xfrm>
            <a:off x="3820170" y="1075508"/>
            <a:ext cx="5093171" cy="4901521"/>
          </a:xfrm>
          <a:prstGeom prst="rect">
            <a:avLst/>
          </a:prstGeom>
        </p:spPr>
      </p:pic>
    </p:spTree>
    <p:extLst>
      <p:ext uri="{BB962C8B-B14F-4D97-AF65-F5344CB8AC3E}">
        <p14:creationId xmlns:p14="http://schemas.microsoft.com/office/powerpoint/2010/main" val="3886328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Demo: Spatial Results Enhancements</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800" y="1225550"/>
            <a:ext cx="4477265" cy="4718049"/>
          </a:xfrm>
        </p:spPr>
        <p:txBody>
          <a:bodyPr/>
          <a:lstStyle/>
          <a:p>
            <a:pPr marL="342900" indent="-342900">
              <a:buFont typeface="Arial" panose="020B0604020202020204" pitchFamily="34" charset="0"/>
              <a:buChar char="•"/>
            </a:pPr>
            <a:r>
              <a:rPr lang="en-US" dirty="0"/>
              <a:t>Spatial Results</a:t>
            </a:r>
            <a:r>
              <a:rPr lang="en-US" dirty="0">
                <a:sym typeface="Wingdings" panose="05000000000000000000" pitchFamily="2" charset="2"/>
              </a:rPr>
              <a:t> some new features include tool tips at spatial result cells, time-series plots at user-selected cells, and an updated raster display editor.</a:t>
            </a:r>
            <a:endParaRPr lang="en-US" dirty="0"/>
          </a:p>
          <a:p>
            <a:pPr marL="342900" indent="-342900">
              <a:buFont typeface="Arial" panose="020B0604020202020204" pitchFamily="34" charset="0"/>
              <a:buChar char="•"/>
            </a:pPr>
            <a:r>
              <a:rPr lang="en-US" dirty="0"/>
              <a:t>Documentation</a:t>
            </a:r>
          </a:p>
          <a:p>
            <a:pPr marL="857250" lvl="1" indent="-342900">
              <a:buFont typeface="Arial" panose="020B0604020202020204" pitchFamily="34" charset="0"/>
              <a:buChar char="•"/>
            </a:pPr>
            <a:r>
              <a:rPr lang="en-US" dirty="0">
                <a:hlinkClick r:id="rId3"/>
              </a:rPr>
              <a:t>https://www.hec.usace.army.mil/confluence/display/HMSUM/.v.4.9.0+Release+Notes+v4.9</a:t>
            </a:r>
            <a:endParaRPr lang="en-US" dirty="0"/>
          </a:p>
          <a:p>
            <a:pPr marL="857250" lvl="1"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3" name="Picture 2">
            <a:extLst>
              <a:ext uri="{FF2B5EF4-FFF2-40B4-BE49-F238E27FC236}">
                <a16:creationId xmlns:a16="http://schemas.microsoft.com/office/drawing/2014/main" id="{B88EFE63-74C3-48C9-B21B-216F60000F29}"/>
              </a:ext>
            </a:extLst>
          </p:cNvPr>
          <p:cNvPicPr>
            <a:picLocks noChangeAspect="1"/>
          </p:cNvPicPr>
          <p:nvPr/>
        </p:nvPicPr>
        <p:blipFill>
          <a:blip r:embed="rId4"/>
          <a:stretch>
            <a:fillRect/>
          </a:stretch>
        </p:blipFill>
        <p:spPr>
          <a:xfrm>
            <a:off x="4788243" y="1225549"/>
            <a:ext cx="4139889" cy="3420591"/>
          </a:xfrm>
          <a:prstGeom prst="rect">
            <a:avLst/>
          </a:prstGeom>
        </p:spPr>
      </p:pic>
    </p:spTree>
    <p:extLst>
      <p:ext uri="{BB962C8B-B14F-4D97-AF65-F5344CB8AC3E}">
        <p14:creationId xmlns:p14="http://schemas.microsoft.com/office/powerpoint/2010/main" val="4150155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Webinar outline</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800" y="1225550"/>
            <a:ext cx="5218670" cy="4718049"/>
          </a:xfrm>
        </p:spPr>
        <p:txBody>
          <a:bodyPr/>
          <a:lstStyle/>
          <a:p>
            <a:pPr marL="342900" indent="-342900">
              <a:buFont typeface="Arial" panose="020B0604020202020204" pitchFamily="34" charset="0"/>
              <a:buChar char="•"/>
            </a:pPr>
            <a:r>
              <a:rPr lang="en-US" dirty="0"/>
              <a:t>Demo of new HEC-HMS features</a:t>
            </a:r>
          </a:p>
          <a:p>
            <a:pPr marL="857250" lvl="1" indent="-342900">
              <a:buFont typeface="Arial" panose="020B0604020202020204" pitchFamily="34" charset="0"/>
              <a:buChar char="•"/>
            </a:pPr>
            <a:r>
              <a:rPr lang="en-US" dirty="0"/>
              <a:t>Automated Forecast Tool</a:t>
            </a:r>
          </a:p>
          <a:p>
            <a:pPr marL="857250" lvl="1" indent="-342900">
              <a:buFont typeface="Arial" panose="020B0604020202020204" pitchFamily="34" charset="0"/>
              <a:buChar char="•"/>
            </a:pPr>
            <a:r>
              <a:rPr lang="en-US" dirty="0"/>
              <a:t>DSS Grid Record Validator</a:t>
            </a:r>
          </a:p>
          <a:p>
            <a:pPr marL="857250" lvl="1" indent="-342900">
              <a:buFont typeface="Arial" panose="020B0604020202020204" pitchFamily="34" charset="0"/>
              <a:buChar char="•"/>
            </a:pPr>
            <a:r>
              <a:rPr lang="en-US" dirty="0"/>
              <a:t>Global File Reference Table</a:t>
            </a:r>
          </a:p>
          <a:p>
            <a:pPr marL="857250" lvl="1" indent="-342900">
              <a:buFont typeface="Arial" panose="020B0604020202020204" pitchFamily="34" charset="0"/>
              <a:buChar char="•"/>
            </a:pPr>
            <a:r>
              <a:rPr lang="en-US" dirty="0"/>
              <a:t>Spatial Results</a:t>
            </a:r>
          </a:p>
          <a:p>
            <a:pPr marL="342900" indent="-342900">
              <a:buFont typeface="Arial" panose="020B0604020202020204" pitchFamily="34" charset="0"/>
              <a:buChar char="•"/>
            </a:pPr>
            <a:r>
              <a:rPr lang="en-US" b="1" dirty="0"/>
              <a:t>Highlight of May 2021 Flood and Forecasting at Sam Rayburn Reservoir</a:t>
            </a:r>
          </a:p>
          <a:p>
            <a:pPr marL="342900" indent="-342900">
              <a:buFont typeface="Arial" panose="020B0604020202020204" pitchFamily="34" charset="0"/>
              <a:buChar char="•"/>
            </a:pPr>
            <a:r>
              <a:rPr lang="en-US" dirty="0"/>
              <a:t>Future HEC-HMS enhancements related to forecasting</a:t>
            </a:r>
          </a:p>
          <a:p>
            <a:pPr marL="342900" indent="-342900">
              <a:buFont typeface="Arial" panose="020B0604020202020204" pitchFamily="34" charset="0"/>
              <a:buChar char="•"/>
            </a:pPr>
            <a:r>
              <a:rPr lang="en-US" dirty="0"/>
              <a:t>Open Discussion/Questions</a:t>
            </a:r>
          </a:p>
          <a:p>
            <a:pPr marL="342900" indent="-342900">
              <a:buFont typeface="Arial" panose="020B0604020202020204" pitchFamily="34" charset="0"/>
              <a:buChar char="•"/>
            </a:pPr>
            <a:endParaRPr lang="en-US" dirty="0"/>
          </a:p>
          <a:p>
            <a:pPr marL="857250" lvl="1"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3" name="Picture 2">
            <a:extLst>
              <a:ext uri="{FF2B5EF4-FFF2-40B4-BE49-F238E27FC236}">
                <a16:creationId xmlns:a16="http://schemas.microsoft.com/office/drawing/2014/main" id="{E9CFA9A6-5079-40C5-BCB5-0D56AFB8AC4B}"/>
              </a:ext>
            </a:extLst>
          </p:cNvPr>
          <p:cNvPicPr>
            <a:picLocks noChangeAspect="1"/>
          </p:cNvPicPr>
          <p:nvPr/>
        </p:nvPicPr>
        <p:blipFill>
          <a:blip r:embed="rId3"/>
          <a:stretch>
            <a:fillRect/>
          </a:stretch>
        </p:blipFill>
        <p:spPr>
          <a:xfrm>
            <a:off x="5659949" y="1225550"/>
            <a:ext cx="2866213" cy="4050785"/>
          </a:xfrm>
          <a:prstGeom prst="rect">
            <a:avLst/>
          </a:prstGeom>
        </p:spPr>
      </p:pic>
    </p:spTree>
    <p:extLst>
      <p:ext uri="{BB962C8B-B14F-4D97-AF65-F5344CB8AC3E}">
        <p14:creationId xmlns:p14="http://schemas.microsoft.com/office/powerpoint/2010/main" val="3905760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Sam Rayburn Reservoir and the Neches Watershed</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800" y="1225550"/>
            <a:ext cx="4366054" cy="4718049"/>
          </a:xfrm>
        </p:spPr>
        <p:txBody>
          <a:bodyPr/>
          <a:lstStyle/>
          <a:p>
            <a:pPr marL="342900" indent="-342900">
              <a:buFont typeface="Arial" panose="020B0604020202020204" pitchFamily="34" charset="0"/>
              <a:buChar char="•"/>
            </a:pPr>
            <a:r>
              <a:rPr lang="en-US" dirty="0"/>
              <a:t>Neches watershed –10,011 square miles</a:t>
            </a:r>
          </a:p>
          <a:p>
            <a:pPr marL="342900" indent="-342900">
              <a:buFont typeface="Arial" panose="020B0604020202020204" pitchFamily="34" charset="0"/>
              <a:buChar char="•"/>
            </a:pPr>
            <a:r>
              <a:rPr lang="en-US" dirty="0"/>
              <a:t>Sam Rayburn Reservoir – 3,449 square miles</a:t>
            </a:r>
          </a:p>
          <a:p>
            <a:pPr marL="342900" indent="-342900">
              <a:buFont typeface="Arial" panose="020B0604020202020204" pitchFamily="34" charset="0"/>
              <a:buChar char="•"/>
            </a:pPr>
            <a:r>
              <a:rPr lang="en-US" dirty="0"/>
              <a:t>Perched, labyrinth spillway, nearly 12 feet above top of conservation.</a:t>
            </a:r>
          </a:p>
          <a:p>
            <a:pPr marL="342900" indent="-342900">
              <a:buFont typeface="Arial" panose="020B0604020202020204" pitchFamily="34" charset="0"/>
              <a:buChar char="•"/>
            </a:pPr>
            <a:r>
              <a:rPr lang="en-US" dirty="0"/>
              <a:t>Spillway at elevation 176.0 above MSL and has never been overtopped.</a:t>
            </a:r>
          </a:p>
          <a:p>
            <a:pPr marL="342900" indent="-342900">
              <a:buFont typeface="Arial" panose="020B0604020202020204" pitchFamily="34" charset="0"/>
              <a:buChar char="•"/>
            </a:pPr>
            <a:r>
              <a:rPr lang="en-US" dirty="0"/>
              <a:t>Surcharge releases begin at 173.0 MSL</a:t>
            </a:r>
          </a:p>
          <a:p>
            <a:endParaRPr lang="en-US" dirty="0"/>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6" name="Picture 5">
            <a:extLst>
              <a:ext uri="{FF2B5EF4-FFF2-40B4-BE49-F238E27FC236}">
                <a16:creationId xmlns:a16="http://schemas.microsoft.com/office/drawing/2014/main" id="{4E97038A-971D-4823-84AB-A68F30F69F9A}"/>
              </a:ext>
            </a:extLst>
          </p:cNvPr>
          <p:cNvPicPr>
            <a:picLocks noChangeAspect="1"/>
          </p:cNvPicPr>
          <p:nvPr/>
        </p:nvPicPr>
        <p:blipFill>
          <a:blip r:embed="rId3"/>
          <a:stretch>
            <a:fillRect/>
          </a:stretch>
        </p:blipFill>
        <p:spPr>
          <a:xfrm>
            <a:off x="4647966" y="1225550"/>
            <a:ext cx="4288561" cy="4545764"/>
          </a:xfrm>
          <a:prstGeom prst="rect">
            <a:avLst/>
          </a:prstGeom>
        </p:spPr>
      </p:pic>
    </p:spTree>
    <p:extLst>
      <p:ext uri="{BB962C8B-B14F-4D97-AF65-F5344CB8AC3E}">
        <p14:creationId xmlns:p14="http://schemas.microsoft.com/office/powerpoint/2010/main" val="2542182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Sam Rayburn Flood Situation Overview – May 2021</a:t>
            </a:r>
          </a:p>
        </p:txBody>
      </p:sp>
      <p:sp>
        <p:nvSpPr>
          <p:cNvPr id="5" name="Content Placeholder 4">
            <a:extLst>
              <a:ext uri="{FF2B5EF4-FFF2-40B4-BE49-F238E27FC236}">
                <a16:creationId xmlns:a16="http://schemas.microsoft.com/office/drawing/2014/main" id="{F5FA51D6-C547-48BA-BA35-A5697935DF2B}"/>
              </a:ext>
            </a:extLst>
          </p:cNvPr>
          <p:cNvSpPr>
            <a:spLocks noGrp="1"/>
          </p:cNvSpPr>
          <p:nvPr>
            <p:ph idx="1"/>
          </p:nvPr>
        </p:nvSpPr>
        <p:spPr>
          <a:xfrm>
            <a:off x="304799" y="1225550"/>
            <a:ext cx="4539049" cy="4878688"/>
          </a:xfrm>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Forecasted from May 11 to June 8 –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Forecast.dss</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over 2GB</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SWF Lake O&amp;M needed rain-on-ground ONLY forecasts throughout the event for decision making</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HQ requested daily forecast updates including 2 QPF scenarios: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Best-estimate QPF from local RFC</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95% QPF from the NWC</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Tropical Storm Ana (May22-23) caused excitement from HQ and NWC. </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SWF doubled the 95% QPF rainfall to exceed 10” at the center and shifted it over Sam Rayburn using </a:t>
            </a:r>
            <a:r>
              <a:rPr kumimoji="0" lang="en-US" sz="1500" b="0" i="0" u="none" strike="noStrike" kern="1200" cap="none" spc="0" normalizeH="0" baseline="0" noProof="0" dirty="0" err="1">
                <a:ln>
                  <a:noFill/>
                </a:ln>
                <a:solidFill>
                  <a:prstClr val="black"/>
                </a:solidFill>
                <a:effectLst/>
                <a:uLnTx/>
                <a:uFillTx/>
                <a:latin typeface="Calibri" panose="020F0502020204030204"/>
                <a:ea typeface="+mn-ea"/>
                <a:cs typeface="+mn-cs"/>
              </a:rPr>
              <a:t>MetVue</a:t>
            </a: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 Forecasted Peak elevation </a:t>
            </a:r>
            <a:r>
              <a:rPr kumimoji="0" lang="en-US" sz="1500" b="1" i="0" u="none" strike="noStrike" kern="1200" cap="none" spc="0" normalizeH="0" baseline="0" noProof="0" dirty="0">
                <a:ln>
                  <a:noFill/>
                </a:ln>
                <a:solidFill>
                  <a:prstClr val="black"/>
                </a:solidFill>
                <a:effectLst/>
                <a:uLnTx/>
                <a:uFillTx/>
                <a:latin typeface="Calibri" panose="020F0502020204030204"/>
                <a:ea typeface="+mn-ea"/>
                <a:cs typeface="+mn-cs"/>
              </a:rPr>
              <a:t>still did not overtop the spillway</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Sam Rayburn peaked on June 3rd at 175.35 less than a foot away from the spillway</a:t>
            </a:r>
          </a:p>
          <a:p>
            <a:endParaRPr lang="en-US" dirty="0"/>
          </a:p>
        </p:txBody>
      </p:sp>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3" name="Picture 2">
            <a:extLst>
              <a:ext uri="{FF2B5EF4-FFF2-40B4-BE49-F238E27FC236}">
                <a16:creationId xmlns:a16="http://schemas.microsoft.com/office/drawing/2014/main" id="{DDE73C76-97EF-42FA-A8C9-F3E6235A3BD1}"/>
              </a:ext>
            </a:extLst>
          </p:cNvPr>
          <p:cNvPicPr>
            <a:picLocks noChangeAspect="1"/>
          </p:cNvPicPr>
          <p:nvPr/>
        </p:nvPicPr>
        <p:blipFill rotWithShape="1">
          <a:blip r:embed="rId3"/>
          <a:srcRect l="19397" r="14759"/>
          <a:stretch/>
        </p:blipFill>
        <p:spPr>
          <a:xfrm>
            <a:off x="4670854" y="1225550"/>
            <a:ext cx="4263082" cy="3871296"/>
          </a:xfrm>
          <a:prstGeom prst="rect">
            <a:avLst/>
          </a:prstGeom>
        </p:spPr>
      </p:pic>
    </p:spTree>
    <p:extLst>
      <p:ext uri="{BB962C8B-B14F-4D97-AF65-F5344CB8AC3E}">
        <p14:creationId xmlns:p14="http://schemas.microsoft.com/office/powerpoint/2010/main" val="1878427049"/>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2351</TotalTime>
  <Words>932</Words>
  <Application>Microsoft Office PowerPoint</Application>
  <PresentationFormat>On-screen Show (4:3)</PresentationFormat>
  <Paragraphs>115</Paragraphs>
  <Slides>14</Slides>
  <Notes>13</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14</vt:i4>
      </vt:variant>
    </vt:vector>
  </HeadingPairs>
  <TitlesOfParts>
    <vt:vector size="19" baseType="lpstr">
      <vt:lpstr>Arial</vt:lpstr>
      <vt:lpstr>Calibri</vt:lpstr>
      <vt:lpstr>Title Slide Templates</vt:lpstr>
      <vt:lpstr>Content Templates</vt:lpstr>
      <vt:lpstr>1_Content Templates</vt:lpstr>
      <vt:lpstr>HEC-hms Forecasting Enhancements webinar</vt:lpstr>
      <vt:lpstr>Webinar outline</vt:lpstr>
      <vt:lpstr>Demo: Automated Forecast Tool</vt:lpstr>
      <vt:lpstr>Demo: DSS Grid Record Validator</vt:lpstr>
      <vt:lpstr>Demo: Global File Reference Table</vt:lpstr>
      <vt:lpstr>Demo: Spatial Results Enhancements</vt:lpstr>
      <vt:lpstr>Webinar outline</vt:lpstr>
      <vt:lpstr>Sam Rayburn Reservoir and the Neches Watershed</vt:lpstr>
      <vt:lpstr>Sam Rayburn Flood Situation Overview – May 2021</vt:lpstr>
      <vt:lpstr>Forecast Overview</vt:lpstr>
      <vt:lpstr>Webinar outline</vt:lpstr>
      <vt:lpstr>Future HEC-HMS Enhancement Plans</vt:lpstr>
      <vt:lpstr>Forecasting-Related Tutorial and Guides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HEC-HMS</dc:title>
  <dc:creator>Tom Brauer</dc:creator>
  <cp:lastModifiedBy>Willis, Joshua R IWR</cp:lastModifiedBy>
  <cp:revision>142</cp:revision>
  <dcterms:created xsi:type="dcterms:W3CDTF">2021-01-20T21:56:38Z</dcterms:created>
  <dcterms:modified xsi:type="dcterms:W3CDTF">2021-11-08T23:39:53Z</dcterms:modified>
</cp:coreProperties>
</file>