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8" r:id="rId11"/>
    <p:sldId id="269" r:id="rId12"/>
    <p:sldId id="273" r:id="rId13"/>
    <p:sldId id="283" r:id="rId14"/>
    <p:sldId id="275" r:id="rId15"/>
    <p:sldId id="274" r:id="rId16"/>
    <p:sldId id="278" r:id="rId17"/>
    <p:sldId id="284" r:id="rId18"/>
    <p:sldId id="279" r:id="rId19"/>
    <p:sldId id="280" r:id="rId20"/>
    <p:sldId id="285" r:id="rId21"/>
    <p:sldId id="266" r:id="rId22"/>
    <p:sldId id="267" r:id="rId23"/>
    <p:sldId id="270" r:id="rId24"/>
    <p:sldId id="281" r:id="rId25"/>
    <p:sldId id="282" r:id="rId26"/>
    <p:sldId id="318" r:id="rId27"/>
    <p:sldId id="1226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626826C-5067-4412-BA71-1F66C2ACD732}">
          <p14:sldIdLst>
            <p14:sldId id="256"/>
            <p14:sldId id="257"/>
            <p14:sldId id="258"/>
            <p14:sldId id="260"/>
            <p14:sldId id="261"/>
            <p14:sldId id="259"/>
          </p14:sldIdLst>
        </p14:section>
        <p14:section name="Temporal patterns" id="{694A0F52-BE88-4577-A1FF-BF4AE5F12216}">
          <p14:sldIdLst>
            <p14:sldId id="262"/>
            <p14:sldId id="263"/>
            <p14:sldId id="264"/>
            <p14:sldId id="268"/>
            <p14:sldId id="269"/>
          </p14:sldIdLst>
        </p14:section>
        <p14:section name="Temporal Pattern Sampling" id="{45924B7D-CC1C-43F7-A4ED-62B0FBCC39E3}">
          <p14:sldIdLst>
            <p14:sldId id="273"/>
            <p14:sldId id="283"/>
            <p14:sldId id="275"/>
            <p14:sldId id="274"/>
            <p14:sldId id="278"/>
            <p14:sldId id="284"/>
          </p14:sldIdLst>
        </p14:section>
        <p14:section name="Depth Area Reduction Sampling" id="{E08AE318-39D7-4A3D-9C1A-0506FB23F8ED}">
          <p14:sldIdLst>
            <p14:sldId id="279"/>
            <p14:sldId id="280"/>
            <p14:sldId id="285"/>
          </p14:sldIdLst>
        </p14:section>
        <p14:section name="Variable Spatial Pattern" id="{9A3D1FA8-9B8D-4740-9552-6303C9CB5C70}">
          <p14:sldIdLst>
            <p14:sldId id="266"/>
            <p14:sldId id="267"/>
          </p14:sldIdLst>
        </p14:section>
        <p14:section name="Uncertainty analysis sampling" id="{2C486C1C-A112-46FE-AB12-A5EFB2D3ABCC}">
          <p14:sldIdLst>
            <p14:sldId id="270"/>
            <p14:sldId id="281"/>
            <p14:sldId id="282"/>
            <p14:sldId id="318"/>
            <p14:sldId id="122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0F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87345" autoAdjust="0"/>
  </p:normalViewPr>
  <p:slideViewPr>
    <p:cSldViewPr snapToGrid="0">
      <p:cViewPr varScale="1">
        <p:scale>
          <a:sx n="86" d="100"/>
          <a:sy n="86" d="100"/>
        </p:scale>
        <p:origin x="47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11445-F1B2-4D25-B0D0-AD1DE558B739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D899-6D99-415C-9BFC-B6AC10D42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185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5CB258-BC33-4A03-ABFF-2EBD3649745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82127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Demo script -1: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is Cottonwood Creek in Arizona, which is in NOAA 14 volume 1 region.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NOAA 14 temporal patterns have already been imported in the way that Greg just demoed.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can see them under </a:t>
            </a:r>
            <a:r>
              <a:rPr lang="en-US" sz="11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Paired Data | Percentage Curves</a:t>
            </a:r>
            <a:endParaRPr lang="en-U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will run the uncertainty analysis for temporal distributions in the 3</a:t>
            </a:r>
            <a:r>
              <a:rPr lang="en-US" sz="1100" kern="1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rd</a:t>
            </a:r>
            <a:r>
              <a:rPr lang="en-US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quartile, so I’ll select only Q3 curves in the </a:t>
            </a:r>
            <a:r>
              <a:rPr lang="en-US" sz="11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Parameter Value Sample Creator</a:t>
            </a:r>
            <a:r>
              <a:rPr lang="en-US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the way Greg just showed.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CBD899-6D99-415C-9BFC-B6AC10D42EE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4991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Demo script-2: 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 uncertainty analysis has already been set up to run with the basin model and the met model for 100 random samples.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Daniel will talk about what these different sampling options mean. I am selecting Independently Random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will add a new parameter and select Hypothetical storm pattern. 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can see that the other available option is Area reduction function.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Finally, select Q3 Pattern as the source table of the temporal pattern curves to be sampled.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CBD899-6D99-415C-9BFC-B6AC10D42EE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7607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takes a bit to run, so I’ll just show the results from an earlier run: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These are the curve names that have been sampled in a random order.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this is the figure showing uncertainty in the outlet flow. You can see there is quite a range of flows depending on the choice of the temporal pattern.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CBD899-6D99-415C-9BFC-B6AC10D42EE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5976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underlying logic that enabled temporal pattern sampling can be applied to sampling all kinds of paired data names, as well as grids and time-series.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4.12 we’ve added an option for the Depth-Area Reduction factors.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depth-area reduction factors are required to reduce the point precipitation to an average depth that occurs over the watershed.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a friendly reminder, you should always apply a depth-area reduction when using frequency-based precipitation.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CBD899-6D99-415C-9BFC-B6AC10D42EE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376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process for sampling depth-area reduction functions in an uncertainty analysis is very similar, except the </a:t>
            </a:r>
            <a:r>
              <a:rPr lang="en-US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Parameter Sample Creator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wizard is not set up to work with them yet, so you’d need to create a new Parameter Value Samples table and enter or paste curve names.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I’ll quickly demo.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CBD899-6D99-415C-9BFC-B6AC10D42EE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3462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Optional, if have extra time: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These are some of the ways you can get depth-area reduction functions or make your own.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Now passing it back to Greg for the sneak peak of the variable spatial patterns for the hypothetical storm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CBD899-6D99-415C-9BFC-B6AC10D42EE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972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Using a spatial distribution that isn’t uniform is useful in areas where there’s a significant gradient to the Atlas 14 grid you’re working with. Your goal is to produce an estimate of the area-averaged frequency rainfall above a drainage point, and the spatial pattern doesn’t change the total amount, just where it falls in the watershed.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CBD899-6D99-415C-9BFC-B6AC10D42EE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9630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will let you explore a variety of scenarios where the frequency rainfall above a point is the same average amount, but it falls in different places in the watershed.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CBD899-6D99-415C-9BFC-B6AC10D42EE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3079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-98425" y="549275"/>
            <a:ext cx="7010400" cy="394335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FBC57C-89AC-4665-8D9E-F09DF8887F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51634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-98425" y="549275"/>
            <a:ext cx="7010400" cy="394335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FBC57C-89AC-4665-8D9E-F09DF8887F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5443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Frequency Storm has been around since at least HMS 2.1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CBD899-6D99-415C-9BFC-B6AC10D42EE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3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 showed a few twists on the “classic” way of developing design storm time patterns using a staggered block hyetograph.</a:t>
            </a:r>
          </a:p>
          <a:p>
            <a:r>
              <a:rPr lang="en-US" dirty="0"/>
              <a:t>We’re going to talk about a different way to define time patterns, using a single duration for frequency rainfall and then use a time pattern to define all the increments shorter than that.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CBD899-6D99-415C-9BFC-B6AC10D42EE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766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tools I’m demoing are available in HMS v4.12.</a:t>
            </a:r>
          </a:p>
          <a:p>
            <a:r>
              <a:rPr lang="en-US" dirty="0"/>
              <a:t>No data wrangling is involved – you can download these csv files from NOAA and directly import them.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CBD899-6D99-415C-9BFC-B6AC10D42EE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124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case the demo goes wacky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CBD899-6D99-415C-9BFC-B6AC10D42EE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70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 case the demo goes wacky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CBD899-6D99-415C-9BFC-B6AC10D42EE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2857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Greg mentioned, we may be interested in quantifying the uncertainty resulting from the choice of temporal pattern for a hypothetical storm.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of version 4.12 we can do that by including multiple temporal pattern curves in an uncertainty analysis.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CBD899-6D99-415C-9BFC-B6AC10D42EE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225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Just a bit of background: HEC-HMS uncertainty compute has an option to sample from a table of specified values, in addition to all the other sampling options.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Those are the ones titled ‘Specified Values’ in this screenshot, and Daniel will go over some of them in more detail later today.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previous versions, you could only sample numerical parameters in a specified values uncertainty compute.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4.11 the options were extended to precipitation grids and in 4.12 we also added two paired data types, temporal storm patterns and depth-area reduction functions.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CBD899-6D99-415C-9BFC-B6AC10D42EE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3470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I’ll demo random sampling of NOAA14 3</a:t>
            </a:r>
            <a:r>
              <a:rPr lang="en-US" sz="1100" kern="1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rd</a:t>
            </a:r>
            <a:r>
              <a:rPr lang="en-US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quartile temporal patterns.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Recall that this means that most rainfall occurred in the 3</a:t>
            </a:r>
            <a:r>
              <a:rPr lang="en-US" sz="1100" kern="1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rd</a:t>
            </a:r>
            <a:r>
              <a:rPr lang="en-US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quarter of the storm event.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project is taken from one of our tutorials that Tom Brauer put together and you can always try it yourself.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CBD899-6D99-415C-9BFC-B6AC10D42EE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08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2A6B6-92A0-4C69-A1FC-6168506AB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917814-A053-4615-9AE5-CB113C9352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3DFE03-C6D8-491D-8C6E-CB0285552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89DC-E0AD-4E81-8AAB-F6AED890C8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6AC674-77CC-4617-80D9-3E20A0B3F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1BC8A3-74A4-4A1E-822E-3EC986229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C3BE-D80B-4302-88F6-A31ED4B586FF}" type="slidenum">
              <a:rPr lang="en-US" smtClean="0"/>
              <a:t>‹#›</a:t>
            </a:fld>
            <a:endParaRPr lang="en-US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0B4BE65-C375-4ABB-93DD-BEBFC10A42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5735637"/>
            <a:ext cx="3933825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48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7CCA6-0806-474C-A0C0-7D650C9B1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37FFBE-EED9-4B3B-86C4-033A970951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9C2C2-BEAC-4703-B02F-D7720CDFA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89DC-E0AD-4E81-8AAB-F6AED890C8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619D34-2E08-455C-8BDE-8243F46D2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5B56C-19E7-4442-9F84-76398701C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C3BE-D80B-4302-88F6-A31ED4B586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705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5F7C19-FD0B-4B9E-B6D7-95E7F68E1B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65CE1A-B90D-4702-89D8-BAF660871B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755E97-CF94-4468-A946-E6CBDC4B2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89DC-E0AD-4E81-8AAB-F6AED890C8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FC831E-293D-49A8-BF7B-31BEE4BAF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E27E1-655D-469F-B29B-1EBE3BE7E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C3BE-D80B-4302-88F6-A31ED4B586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DEE78-C8B4-41DB-B4A6-3CBDF627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4465"/>
            <a:ext cx="10515600" cy="92334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52095-9C99-45A2-BEFA-E95E8DD67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9963"/>
            <a:ext cx="10515600" cy="5057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64A2EA-DE61-4B33-B75D-CC12B9CD0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89DC-E0AD-4E81-8AAB-F6AED890C8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34527B-86FA-4445-A1D3-974F5B4E7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4B5D4-E6F4-4FB5-964A-EC6B92ACB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C3BE-D80B-4302-88F6-A31ED4B586F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881EAA-4D91-4DCD-BB66-7A9DDDF32D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6A8823-403B-453A-A7FB-AAB836DB52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041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5B0E5-1688-455F-9EEB-D30368363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D6195F-0B06-4492-9223-66F42EC2B0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ABCDC7-F3ED-4AB4-9008-F6216EC2D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89DC-E0AD-4E81-8AAB-F6AED890C8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A3DB0-29DD-480B-AD7F-4A07434A2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B5161-55CB-4594-B565-25F99DB8F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C3BE-D80B-4302-88F6-A31ED4B586F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9B6616-2A97-4537-B908-6321E09B09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4B54B8-3950-4360-A0BD-1EF69EFE0D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114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39F8C-F80D-418A-A824-FC1D5C849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4466"/>
            <a:ext cx="10515600" cy="92354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D2C9E-5FE3-4158-90E9-873932E28E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19500"/>
            <a:ext cx="5181600" cy="50574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C06B9D-AFE1-4775-9B4D-A60FF224CC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19500"/>
            <a:ext cx="5181600" cy="50574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BE3376-1B26-428E-9C84-42F3E22FA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89DC-E0AD-4E81-8AAB-F6AED890C8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CE6F11-D676-4443-9837-04DA9CEA7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762365-E829-489A-8EC1-BC068C5C1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C3BE-D80B-4302-88F6-A31ED4B586F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CACA2E-479B-40CF-84AA-373D819308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D3DDD6-ECDA-4507-8164-B03A1BA441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644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45F4A-6D5F-4EBE-BA8A-1895E2CF5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17035"/>
            <a:ext cx="10515600" cy="10667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7F0574-FB89-4516-9157-959519170E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212124"/>
            <a:ext cx="5157787" cy="66919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FEC3EE-F53C-4056-9185-A57C24CBFD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881313"/>
            <a:ext cx="5157787" cy="43281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8B32C9-39B6-4E5C-B6F7-DA346AD9C3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12124"/>
            <a:ext cx="5183188" cy="6691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E767E5-41AC-4081-9E9A-E3504B87F2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881313"/>
            <a:ext cx="5183188" cy="43281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5F9342-E0CD-4546-92FC-DE3A01131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89DC-E0AD-4E81-8AAB-F6AED890C8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35EB16-C7EF-49C4-9E93-DB661B9A7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075A6C-35D6-4955-B301-DD12D361E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C3BE-D80B-4302-88F6-A31ED4B586FF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4D47A3-572E-4244-8FBD-D1CB1A733B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D281F1-659D-4B41-A28E-E19DFD833C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407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D50A3-DB8C-4C59-A345-B62FCF7E5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199"/>
            <a:ext cx="10515600" cy="12235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440918-4EF2-46C7-A67C-3320552E3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89DC-E0AD-4E81-8AAB-F6AED890C8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703852-0582-48E6-BC68-B735801FE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4C58F3-5663-4F2A-AC9D-98D684F0C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C3BE-D80B-4302-88F6-A31ED4B586FF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8C4DE3-252D-42A7-9FA7-A0056B1BFD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313326-85FE-4607-8E1E-30A10A5A7E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353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6C2CF5-724E-4B8A-9180-A3D54DEAD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89DC-E0AD-4E81-8AAB-F6AED890C8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D5172F-4E37-411E-9B6B-AF9B2BFAA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323842-775C-4D0B-9B0A-ED512B000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C3BE-D80B-4302-88F6-A31ED4B586FF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FE5F69-9339-49A0-B5A7-2ECF6AC343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75D101-BA08-4B98-8315-8CAE9DC5F1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726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CC2F4-C86A-48E6-AA65-1B153F4CC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0A4C53-4F16-492C-8981-1485E9BFE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5CCC1B-13CA-413B-ABC8-87466806F0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00F975-6384-479B-8030-0AC203553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89DC-E0AD-4E81-8AAB-F6AED890C8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A2032E-C744-46CE-8F83-22B70B32A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E261E9-3E27-4119-A093-C1C15EFAD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C3BE-D80B-4302-88F6-A31ED4B586F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B91DFE-FFA1-4F37-A376-F383454408B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07AC15-2415-4263-9AFE-C317E0C977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670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4DA30-7AFC-4EDA-9F3E-184675571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CC05E3-EA42-4679-A118-60982CA875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34CB7E-1AA9-4B7C-A118-9BB73866FE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BB875F-A5E4-4225-B201-FB7E5448A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89DC-E0AD-4E81-8AAB-F6AED890C8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48AA46-3C83-4E86-A48F-B0410E9C4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522D8C-3FAB-4E84-BA5F-EDE7FCD6C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C3BE-D80B-4302-88F6-A31ED4B586F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1992C1-133E-45D7-A288-74AED3C9D9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8CFC5D-D3BD-424A-AEDD-3AF9F10CFA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047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94A9A8-1336-47CE-A809-F7B0FECC0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731A14-CAEB-4643-8B6A-5219285AC6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53217-C2C6-4A5F-9398-9953153161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D89DC-E0AD-4E81-8AAB-F6AED890C8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005C5-719C-4C61-B648-9BB48272D3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BF519-BB1A-4AD2-8E89-DEA7B8735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DC3BE-D80B-4302-88F6-A31ED4B586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80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c.usace.army.mil/confluence/hmsdocs/hmsguides/flow-frequency-simulation-options-in-hec-hms/sampling-noaa-atlas-14-temporal-pattern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c.usace.army.mil/confluence/hmsdocs/hmsguides/new-tutorials-to-check-out/creating-depth-area-reduction-curves-from-gridded-precipitation-data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hec.usace.army.mil/software/hec-hms/email_list.aspx" TargetMode="External"/><Relationship Id="rId4" Type="http://schemas.openxmlformats.org/officeDocument/2006/relationships/hyperlink" Target="https://www.hec.usace.army.mil/software/hec-hms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0DEC4-9603-4A8B-B7E1-8F0123C30A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Hypothetical Storm and Uncertainty Analysis Enhancements in HMS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AA5E2D-5060-4E07-AD62-D014F25176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893693"/>
          </a:xfrm>
        </p:spPr>
        <p:txBody>
          <a:bodyPr>
            <a:normAutofit fontScale="85000" lnSpcReduction="20000"/>
          </a:bodyPr>
          <a:lstStyle/>
          <a:p>
            <a:endParaRPr lang="en-US" sz="1600" dirty="0"/>
          </a:p>
          <a:p>
            <a:r>
              <a:rPr lang="en-US" sz="2100" dirty="0"/>
              <a:t>David Ho</a:t>
            </a:r>
          </a:p>
          <a:p>
            <a:r>
              <a:rPr lang="en-US" sz="2100" dirty="0"/>
              <a:t>Greg Karlovits</a:t>
            </a:r>
          </a:p>
          <a:p>
            <a:r>
              <a:rPr lang="en-US" sz="2100" dirty="0"/>
              <a:t>Natasha </a:t>
            </a:r>
            <a:r>
              <a:rPr lang="en-US" sz="2100" dirty="0" err="1"/>
              <a:t>Sokolovskaya</a:t>
            </a:r>
            <a:r>
              <a:rPr lang="en-US" sz="2100" dirty="0"/>
              <a:t> </a:t>
            </a:r>
          </a:p>
          <a:p>
            <a:r>
              <a:rPr lang="en-US" sz="2100" dirty="0"/>
              <a:t>Daniel Black</a:t>
            </a:r>
          </a:p>
          <a:p>
            <a:r>
              <a:rPr lang="en-US" sz="2100" dirty="0"/>
              <a:t>USACE, Institute for Water Resources, Hydrologic Engineering Center</a:t>
            </a:r>
          </a:p>
        </p:txBody>
      </p:sp>
    </p:spTree>
    <p:extLst>
      <p:ext uri="{BB962C8B-B14F-4D97-AF65-F5344CB8AC3E}">
        <p14:creationId xmlns:p14="http://schemas.microsoft.com/office/powerpoint/2010/main" val="2031737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07EA927-1608-639D-C7AF-E3E285ABBD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757" y="153123"/>
            <a:ext cx="4572000" cy="30662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4BE52C-80B5-E4EE-943E-49120C88EF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5697" y="473582"/>
            <a:ext cx="3131589" cy="27457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3837420-BB32-2205-6B44-4FA6C0F5F6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6134" y="1090132"/>
            <a:ext cx="4572000" cy="30662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935A75-F853-022B-2411-3550E8DBF8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9521" y="2282318"/>
            <a:ext cx="4572000" cy="3066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082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4B086CF-D400-003A-0740-E647E33697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24" y="196131"/>
            <a:ext cx="4572000" cy="30662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09252AB-1967-F45B-4DF9-F9580FA7B9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524" y="3595664"/>
            <a:ext cx="4572000" cy="30662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02CF90-8277-81E6-5DE6-847FA47B757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29" r="1818" b="-1"/>
          <a:stretch/>
        </p:blipFill>
        <p:spPr>
          <a:xfrm>
            <a:off x="5879391" y="1510839"/>
            <a:ext cx="5479489" cy="383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962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B369B-7FE5-9F26-4473-FD3473675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Temporal Pattern Sampling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87DD0-12BA-7E04-FD06-C1797C916E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81650" cy="16033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Temporal pattern sampling added in 4.12</a:t>
            </a:r>
          </a:p>
          <a:p>
            <a:r>
              <a:rPr lang="en-US" dirty="0"/>
              <a:t>Quantify the uncertainty associated with temporal pattern selection</a:t>
            </a:r>
          </a:p>
          <a:p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0C1B128-D3C8-0A42-88A0-F29949E5C0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734" y="1825625"/>
            <a:ext cx="5249168" cy="4416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8803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B369B-7FE5-9F26-4473-FD3473675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Temporal Pattern Sampling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87DD0-12BA-7E04-FD06-C1797C916E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5880" y="4638278"/>
            <a:ext cx="3840480" cy="1603375"/>
          </a:xfrm>
        </p:spPr>
        <p:txBody>
          <a:bodyPr>
            <a:normAutofit/>
          </a:bodyPr>
          <a:lstStyle/>
          <a:p>
            <a:r>
              <a:rPr lang="en-US" dirty="0"/>
              <a:t>Added precipitation grids (4.11) and select paired data (4.12)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BD15118-9572-39B5-09F0-C40950F671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274" y="1615019"/>
            <a:ext cx="6142252" cy="23700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A3F97F9-6FC2-1857-90A7-6BB72014B1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354" y="4387057"/>
            <a:ext cx="7066385" cy="2105818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D1B4020-83C8-9B55-195D-55873AA11876}"/>
              </a:ext>
            </a:extLst>
          </p:cNvPr>
          <p:cNvSpPr txBox="1">
            <a:spLocks/>
          </p:cNvSpPr>
          <p:nvPr/>
        </p:nvSpPr>
        <p:spPr>
          <a:xfrm>
            <a:off x="7675880" y="1825625"/>
            <a:ext cx="3840480" cy="1603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Sample from a table of specified values</a:t>
            </a:r>
          </a:p>
        </p:txBody>
      </p:sp>
    </p:spTree>
    <p:extLst>
      <p:ext uri="{BB962C8B-B14F-4D97-AF65-F5344CB8AC3E}">
        <p14:creationId xmlns:p14="http://schemas.microsoft.com/office/powerpoint/2010/main" val="522494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B369B-7FE5-9F26-4473-FD3473675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Temporal Pattern Sampling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87DD0-12BA-7E04-FD06-C1797C916E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3320" y="1419225"/>
            <a:ext cx="10784840" cy="937895"/>
          </a:xfrm>
        </p:spPr>
        <p:txBody>
          <a:bodyPr>
            <a:normAutofit/>
          </a:bodyPr>
          <a:lstStyle/>
          <a:p>
            <a:r>
              <a:rPr lang="en-US" dirty="0"/>
              <a:t>Try it yourself! </a:t>
            </a:r>
            <a:r>
              <a:rPr lang="en-US" dirty="0">
                <a:hlinkClick r:id="rId3"/>
              </a:rPr>
              <a:t>Sampling NOAA Atlas 14 Temporal Patterns Tutorial (army.mil)</a:t>
            </a:r>
            <a:endParaRPr lang="en-US" dirty="0"/>
          </a:p>
          <a:p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07AE14A-C3F0-FEDE-F188-AF79A2C5BD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3320" y="2435478"/>
            <a:ext cx="7636232" cy="4130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8436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B369B-7FE5-9F26-4473-FD3473675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Temporal Pattern Sampling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87DD0-12BA-7E04-FD06-C1797C916E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600" y="1391854"/>
            <a:ext cx="9433560" cy="937895"/>
          </a:xfrm>
        </p:spPr>
        <p:txBody>
          <a:bodyPr>
            <a:normAutofit/>
          </a:bodyPr>
          <a:lstStyle/>
          <a:p>
            <a:r>
              <a:rPr lang="en-US" dirty="0"/>
              <a:t>Two ways to create Parameter Value Samples table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AF6225C-A263-8639-8BA1-3259BA57EE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140" y="2669975"/>
            <a:ext cx="4758246" cy="319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B42D9BD-12E6-EA89-1CB8-2387750C2B8D}"/>
              </a:ext>
            </a:extLst>
          </p:cNvPr>
          <p:cNvSpPr txBox="1">
            <a:spLocks/>
          </p:cNvSpPr>
          <p:nvPr/>
        </p:nvSpPr>
        <p:spPr>
          <a:xfrm>
            <a:off x="736600" y="2074412"/>
            <a:ext cx="3931920" cy="9378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Manually enter or paste curve names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886FC53-EFA1-578A-B013-32CA8B62A7AA}"/>
              </a:ext>
            </a:extLst>
          </p:cNvPr>
          <p:cNvSpPr txBox="1">
            <a:spLocks/>
          </p:cNvSpPr>
          <p:nvPr/>
        </p:nvSpPr>
        <p:spPr>
          <a:xfrm>
            <a:off x="6454140" y="2030914"/>
            <a:ext cx="4132580" cy="93789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Import with Parameter Value Sample Creator wizard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06F01A0-257C-5F14-5959-8583506D82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728" y="2786887"/>
            <a:ext cx="5578370" cy="3209473"/>
          </a:xfrm>
          <a:prstGeom prst="rect">
            <a:avLst/>
          </a:prstGeom>
        </p:spPr>
      </p:pic>
      <p:sp>
        <p:nvSpPr>
          <p:cNvPr id="6" name="Star: 5 Points 5">
            <a:extLst>
              <a:ext uri="{FF2B5EF4-FFF2-40B4-BE49-F238E27FC236}">
                <a16:creationId xmlns:a16="http://schemas.microsoft.com/office/drawing/2014/main" id="{1F2AB282-7894-9172-F2F9-7740F629E297}"/>
              </a:ext>
            </a:extLst>
          </p:cNvPr>
          <p:cNvSpPr/>
          <p:nvPr/>
        </p:nvSpPr>
        <p:spPr>
          <a:xfrm>
            <a:off x="9601200" y="157092"/>
            <a:ext cx="2078039" cy="1325563"/>
          </a:xfrm>
          <a:prstGeom prst="star5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DEMO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BD44A2C-CED6-E10C-C4DA-7203161F0A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313" y="5996360"/>
            <a:ext cx="1996613" cy="78492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666867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B369B-7FE5-9F26-4473-FD3473675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Temporal Pattern Sampling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EBF90520-6A62-175C-4A5A-BE01FA82345B}"/>
              </a:ext>
            </a:extLst>
          </p:cNvPr>
          <p:cNvSpPr/>
          <p:nvPr/>
        </p:nvSpPr>
        <p:spPr>
          <a:xfrm>
            <a:off x="9601200" y="157092"/>
            <a:ext cx="2078039" cy="1325563"/>
          </a:xfrm>
          <a:prstGeom prst="star5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DEMO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1C63132-090F-E8FC-736F-76EDBA1A2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2655"/>
            <a:ext cx="10515600" cy="476740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Run uncertainty analysis: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559680-3B38-2504-D9F1-EF5755ADAA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761" y="2034419"/>
            <a:ext cx="6073666" cy="2789162"/>
          </a:xfrm>
          <a:prstGeom prst="rect">
            <a:avLst/>
          </a:prstGeom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342F07CF-22F6-39E6-10BB-3D56346CB9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708" y="2933770"/>
            <a:ext cx="5295900" cy="391477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3144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B369B-7FE5-9F26-4473-FD3473675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Temporal Pattern Sampling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EBF90520-6A62-175C-4A5A-BE01FA82345B}"/>
              </a:ext>
            </a:extLst>
          </p:cNvPr>
          <p:cNvSpPr/>
          <p:nvPr/>
        </p:nvSpPr>
        <p:spPr>
          <a:xfrm>
            <a:off x="9601200" y="157092"/>
            <a:ext cx="2078039" cy="1325563"/>
          </a:xfrm>
          <a:prstGeom prst="star5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DEMO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1C63132-090F-E8FC-736F-76EDBA1A2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2655"/>
            <a:ext cx="10515600" cy="476740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Results:</a:t>
            </a: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E5B3DB3B-8AF4-9509-144B-EED0AE4ED2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961" y="1220154"/>
            <a:ext cx="6471920" cy="5444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484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B369B-7FE5-9F26-4473-FD3473675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Depth-Area Reduction Curve Sampling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9045656-1281-DCF3-2360-42075912F4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77423" y="1960245"/>
            <a:ext cx="9363393" cy="4767263"/>
          </a:xfrm>
        </p:spPr>
      </p:pic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534D2D28-DC57-D04F-81BE-31F2DE67CB77}"/>
              </a:ext>
            </a:extLst>
          </p:cNvPr>
          <p:cNvSpPr txBox="1">
            <a:spLocks/>
          </p:cNvSpPr>
          <p:nvPr/>
        </p:nvSpPr>
        <p:spPr>
          <a:xfrm>
            <a:off x="698977" y="1334611"/>
            <a:ext cx="10515600" cy="4908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We have a tutorial for that!</a:t>
            </a:r>
          </a:p>
        </p:txBody>
      </p:sp>
    </p:spTree>
    <p:extLst>
      <p:ext uri="{BB962C8B-B14F-4D97-AF65-F5344CB8AC3E}">
        <p14:creationId xmlns:p14="http://schemas.microsoft.com/office/powerpoint/2010/main" val="35468054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B369B-7FE5-9F26-4473-FD3473675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Depth-Area Reduction Curve Sampling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673BB86-95A9-C3F9-5D84-AAE700ECFE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920" y="2510155"/>
            <a:ext cx="3759200" cy="149669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Manually enter or paste individual curve names in Parameter Value Sample table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7BACDD78-6EB1-2B9C-ECA7-91AD583EC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3210" y="1520825"/>
            <a:ext cx="5143500" cy="497205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tar: 5 Points 2">
            <a:extLst>
              <a:ext uri="{FF2B5EF4-FFF2-40B4-BE49-F238E27FC236}">
                <a16:creationId xmlns:a16="http://schemas.microsoft.com/office/drawing/2014/main" id="{9617BD69-6564-9F6A-5BA7-9D01CA762B56}"/>
              </a:ext>
            </a:extLst>
          </p:cNvPr>
          <p:cNvSpPr/>
          <p:nvPr/>
        </p:nvSpPr>
        <p:spPr>
          <a:xfrm>
            <a:off x="9601200" y="157092"/>
            <a:ext cx="2078039" cy="1325563"/>
          </a:xfrm>
          <a:prstGeom prst="star5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2536195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7FECA-6DF5-6F66-CFE0-05D756388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Storm Enhancements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020F8A-3B4B-6750-23F3-48CF4F29C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Version 4.10</a:t>
            </a:r>
          </a:p>
          <a:p>
            <a:pPr lvl="1"/>
            <a:r>
              <a:rPr lang="en-US" dirty="0"/>
              <a:t>ASCII precipitation-frequency grid importer</a:t>
            </a:r>
          </a:p>
          <a:p>
            <a:pPr lvl="1"/>
            <a:r>
              <a:rPr lang="en-US" dirty="0"/>
              <a:t>Precipitation-Frequency grid zonal average</a:t>
            </a:r>
          </a:p>
          <a:p>
            <a:pPr lvl="1"/>
            <a:r>
              <a:rPr lang="en-US" dirty="0"/>
              <a:t>User-Specified Area-Reduction</a:t>
            </a:r>
          </a:p>
          <a:p>
            <a:r>
              <a:rPr lang="en-US" dirty="0"/>
              <a:t>Version 4.11</a:t>
            </a:r>
          </a:p>
          <a:p>
            <a:pPr lvl="1"/>
            <a:r>
              <a:rPr lang="en-US" dirty="0"/>
              <a:t>Inclusion of 10-minute, 30-minute, and 3-day storm depths.  </a:t>
            </a:r>
          </a:p>
          <a:p>
            <a:r>
              <a:rPr lang="en-US" dirty="0"/>
              <a:t>Version 4.13</a:t>
            </a:r>
          </a:p>
          <a:p>
            <a:pPr lvl="1"/>
            <a:r>
              <a:rPr lang="en-US" dirty="0"/>
              <a:t>Removed Partial and Annual Conversions </a:t>
            </a:r>
          </a:p>
          <a:p>
            <a:pPr lvl="1"/>
            <a:r>
              <a:rPr lang="en-US" dirty="0"/>
              <a:t>Allow flexible input of precipitation frequency depths </a:t>
            </a:r>
          </a:p>
          <a:p>
            <a:pPr lvl="2"/>
            <a:r>
              <a:rPr lang="en-US" dirty="0"/>
              <a:t>Provide at least two depths</a:t>
            </a:r>
          </a:p>
          <a:p>
            <a:pPr lvl="2"/>
            <a:r>
              <a:rPr lang="en-US" dirty="0"/>
              <a:t>Interpolate between input depths </a:t>
            </a:r>
          </a:p>
          <a:p>
            <a:pPr lvl="1"/>
            <a:r>
              <a:rPr lang="en-US" dirty="0"/>
              <a:t>Option to redistribute depths symmetrically </a:t>
            </a:r>
          </a:p>
          <a:p>
            <a:pPr lvl="2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1464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1F46D0-EA62-CC6D-52F5-19FE801D16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520" y="1690688"/>
            <a:ext cx="7005320" cy="4351338"/>
          </a:xfrm>
        </p:spPr>
        <p:txBody>
          <a:bodyPr>
            <a:normAutofit/>
          </a:bodyPr>
          <a:lstStyle/>
          <a:p>
            <a:r>
              <a:rPr lang="en-US" dirty="0"/>
              <a:t>Some sources for depth-area reduction  functions:</a:t>
            </a:r>
            <a:endParaRPr lang="en-US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lvl="1"/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NOAA HMR 51 has depth-area reduction functions for some historical storms</a:t>
            </a:r>
            <a:endParaRPr lang="en-US" dirty="0">
              <a:latin typeface="-apple-system"/>
            </a:endParaRPr>
          </a:p>
          <a:p>
            <a:pPr lvl="1"/>
            <a:r>
              <a:rPr lang="en-US" dirty="0">
                <a:latin typeface="-apple-system"/>
              </a:rPr>
              <a:t>HEC-HMS tutorial </a:t>
            </a:r>
            <a:r>
              <a:rPr lang="en-US" dirty="0">
                <a:hlinkClick r:id="rId3"/>
              </a:rPr>
              <a:t>Creating Depth-Area Reduction Curves from Gridded Precipitation Data (army.mil)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8B369B-7FE5-9F26-4473-FD3473675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Depth-Area Reduction Curve Sampling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9DA34EDE-14AA-9783-DABB-AF3292EBF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2380" y="1897063"/>
            <a:ext cx="4229100" cy="2341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2767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DEF15-F758-0D24-7F90-78A729D35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 Spatial Patterns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0DA00B-FD53-E7F5-910A-3F68F6F92F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Added in HMS v4.11</a:t>
            </a:r>
          </a:p>
          <a:p>
            <a:r>
              <a:rPr lang="en-US" dirty="0"/>
              <a:t>Uses precipitation-frequency grid</a:t>
            </a:r>
          </a:p>
          <a:p>
            <a:r>
              <a:rPr lang="en-US" dirty="0"/>
              <a:t>Alternative is uniform distribution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58C9FF-016B-7D35-5989-2849B554C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3702" y="1533479"/>
            <a:ext cx="5485714" cy="26666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2DFE4EF-01B7-872F-B990-28FDDF0569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3701" y="4623311"/>
            <a:ext cx="5485715" cy="1129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0601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EB6A4-144F-4BF0-F0A1-7B37DC52A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User-Specified Spatial Patterns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7E130C-CCA1-6FBF-B011-BF76B5AA3B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Coming in HMS v4.13</a:t>
            </a:r>
          </a:p>
          <a:p>
            <a:r>
              <a:rPr lang="en-US" dirty="0"/>
              <a:t>Enable historic storms as patterns</a:t>
            </a:r>
          </a:p>
          <a:p>
            <a:r>
              <a:rPr lang="en-US" dirty="0"/>
              <a:t>Eventually include in UA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4711D8-F89D-4706-DCBD-CCAB5C367EAC}"/>
              </a:ext>
            </a:extLst>
          </p:cNvPr>
          <p:cNvSpPr txBox="1"/>
          <p:nvPr/>
        </p:nvSpPr>
        <p:spPr>
          <a:xfrm>
            <a:off x="155786" y="6050290"/>
            <a:ext cx="2038773" cy="523220"/>
          </a:xfrm>
          <a:prstGeom prst="rect">
            <a:avLst/>
          </a:prstGeom>
          <a:noFill/>
          <a:ln w="38100">
            <a:solidFill>
              <a:srgbClr val="A60F2D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A60F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 Time!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A414CD-44B4-962B-0179-1E274D527E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595" y="1690688"/>
            <a:ext cx="5447619" cy="32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94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C3D2D-D748-6111-2239-294130DC4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Specified Values Sampling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43A6FB-E7B8-B67E-8699-57786EEFC8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712701"/>
            <a:ext cx="2394780" cy="408742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A3B8271-863D-BC5E-19F3-05818EE781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3300" y="1712701"/>
            <a:ext cx="2710500" cy="41296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0F76889-58B5-C8FD-4D14-303DAA338C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2518" y="1712701"/>
            <a:ext cx="3506963" cy="408742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547442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B2120-BE70-109D-1952-2290B1853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Same Index Sampling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2DCF8A-9E46-2632-19C4-5C2F0F9FF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1" y="1820292"/>
            <a:ext cx="3267755" cy="31852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8F3E66-37DD-F323-4A85-6E0AB62BBA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9467" y="1690688"/>
            <a:ext cx="7220372" cy="3431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5306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811A3-F7AB-1B53-FC3D-E3FB4D1AB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Independent </a:t>
            </a:r>
            <a:r>
              <a:rPr lang="en-US" dirty="0"/>
              <a:t>Sampling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E9E7147-BF7B-E25B-F18E-A69886FDF4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820292"/>
            <a:ext cx="3282353" cy="31852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Content Placeholder 9">
            <a:extLst>
              <a:ext uri="{FF2B5EF4-FFF2-40B4-BE49-F238E27FC236}">
                <a16:creationId xmlns:a16="http://schemas.microsoft.com/office/drawing/2014/main" id="{5ADBE9CC-0533-5F31-03E7-B821358E45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9467" y="1690688"/>
            <a:ext cx="7234320" cy="3431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6693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/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64FF5-18A0-55A6-83B7-CEF2CC2964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USACE Flood and Coastal R&amp;D Hypothetical Storms program</a:t>
            </a:r>
          </a:p>
          <a:p>
            <a:r>
              <a:rPr lang="en-US" sz="3200" dirty="0"/>
              <a:t>FEMA Future of Flood Risk Data initiative</a:t>
            </a:r>
          </a:p>
          <a:p>
            <a:r>
              <a:rPr lang="en-US" sz="3200" dirty="0"/>
              <a:t>USACE HH&amp;C Science and Engineering Technology (SET) Program</a:t>
            </a:r>
          </a:p>
        </p:txBody>
      </p:sp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02D92E12-E700-FEB2-9091-66A13F5D1EDD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154AD7-0710-493D-A949-A9D44045EB0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6475221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BFA0EC7C-609D-D336-333A-BEF8D954CE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92526" y="1155685"/>
            <a:ext cx="6206948" cy="454663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/>
              <a:t>For more…</a:t>
            </a:r>
          </a:p>
        </p:txBody>
      </p:sp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02D92E12-E700-FEB2-9091-66A13F5D1EDD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154AD7-0710-493D-A949-A9D44045EB0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41559384-52CD-D306-663A-ED85170F5B89}"/>
              </a:ext>
            </a:extLst>
          </p:cNvPr>
          <p:cNvSpPr>
            <a:spLocks noGrp="1"/>
          </p:cNvSpPr>
          <p:nvPr/>
        </p:nvSpPr>
        <p:spPr>
          <a:xfrm>
            <a:off x="1557509" y="5703666"/>
            <a:ext cx="9076982" cy="9291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0"/>
                <a:ea typeface="+mn-ea"/>
                <a:cs typeface="+mn-cs"/>
                <a:hlinkClick r:id="rId4"/>
              </a:rPr>
              <a:t>https://www.hec.usace.army.mil/software/hec-hms/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0"/>
                <a:ea typeface="+mn-ea"/>
                <a:cs typeface="+mn-cs"/>
                <a:hlinkClick r:id="rId5"/>
              </a:rPr>
              <a:t>https://www.hec.usace.army.mil/software/hec-hms/email_list.aspx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709662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AF3D9-611B-C247-4DB3-DEB392D8C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Frequency Storm Capabilities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3904078-6173-0157-B1AB-9C6E4B379D8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4220" y="1733129"/>
            <a:ext cx="7510242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C8427B1-DEE8-B719-A3ED-D44FFEF3C37E}"/>
              </a:ext>
            </a:extLst>
          </p:cNvPr>
          <p:cNvSpPr txBox="1"/>
          <p:nvPr/>
        </p:nvSpPr>
        <p:spPr>
          <a:xfrm>
            <a:off x="3210560" y="6126909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https://www.hec.usace.army.mil/confluence/display/HMSTRM/Frequency+Storm</a:t>
            </a:r>
          </a:p>
        </p:txBody>
      </p:sp>
    </p:spTree>
    <p:extLst>
      <p:ext uri="{BB962C8B-B14F-4D97-AF65-F5344CB8AC3E}">
        <p14:creationId xmlns:p14="http://schemas.microsoft.com/office/powerpoint/2010/main" val="2896080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37E913B8-58AE-CFE5-770D-3990B5DED272}"/>
              </a:ext>
            </a:extLst>
          </p:cNvPr>
          <p:cNvGrpSpPr/>
          <p:nvPr/>
        </p:nvGrpSpPr>
        <p:grpSpPr>
          <a:xfrm>
            <a:off x="7408772" y="211022"/>
            <a:ext cx="3527503" cy="2999329"/>
            <a:chOff x="5157177" y="4129910"/>
            <a:chExt cx="3153565" cy="2653085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9A54032-CEEC-80B9-EB23-69EBA8C623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57177" y="4129910"/>
              <a:ext cx="3153565" cy="2653085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75C16C7-4687-6E87-8778-AE8347CA3EC1}"/>
                </a:ext>
              </a:extLst>
            </p:cNvPr>
            <p:cNvSpPr txBox="1"/>
            <p:nvPr/>
          </p:nvSpPr>
          <p:spPr>
            <a:xfrm>
              <a:off x="6962986" y="5002768"/>
              <a:ext cx="7633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Linear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BF871DB-02E2-BF4E-F5BE-251AC7F0A589}"/>
              </a:ext>
            </a:extLst>
          </p:cNvPr>
          <p:cNvGrpSpPr/>
          <p:nvPr/>
        </p:nvGrpSpPr>
        <p:grpSpPr>
          <a:xfrm>
            <a:off x="841727" y="3714609"/>
            <a:ext cx="3302834" cy="2845647"/>
            <a:chOff x="8638175" y="2887720"/>
            <a:chExt cx="2953036" cy="248438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964C50D-98DF-6C72-0F0F-AF850C3734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38175" y="2887720"/>
              <a:ext cx="2953036" cy="248438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761F6C6-D991-BC5F-794C-40ED22AF93AD}"/>
                </a:ext>
              </a:extLst>
            </p:cNvPr>
            <p:cNvSpPr txBox="1"/>
            <p:nvPr/>
          </p:nvSpPr>
          <p:spPr>
            <a:xfrm>
              <a:off x="10250585" y="3631962"/>
              <a:ext cx="9973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Semi-log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6B3793C-85FE-F034-6943-F3AD0D8809F8}"/>
              </a:ext>
            </a:extLst>
          </p:cNvPr>
          <p:cNvGrpSpPr/>
          <p:nvPr/>
        </p:nvGrpSpPr>
        <p:grpSpPr>
          <a:xfrm>
            <a:off x="841727" y="211022"/>
            <a:ext cx="3302834" cy="2999330"/>
            <a:chOff x="4897121" y="163817"/>
            <a:chExt cx="3048000" cy="2564273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2BBCEE3-BCEA-ED86-4DC7-900BE6805F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97121" y="163817"/>
              <a:ext cx="3048000" cy="2564273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E1052B8-B3B8-D76A-47CA-F8A6BF06ED00}"/>
                </a:ext>
              </a:extLst>
            </p:cNvPr>
            <p:cNvSpPr txBox="1"/>
            <p:nvPr/>
          </p:nvSpPr>
          <p:spPr>
            <a:xfrm>
              <a:off x="6706345" y="905190"/>
              <a:ext cx="5132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Log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7DF42A0-4AAC-1BF8-9ECC-1E1323AD4C58}"/>
              </a:ext>
            </a:extLst>
          </p:cNvPr>
          <p:cNvGrpSpPr/>
          <p:nvPr/>
        </p:nvGrpSpPr>
        <p:grpSpPr>
          <a:xfrm>
            <a:off x="4579112" y="2266410"/>
            <a:ext cx="2096116" cy="2653084"/>
            <a:chOff x="1746917" y="2161765"/>
            <a:chExt cx="2096116" cy="265308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F2B44D1-A0B8-1712-24A1-B23D1846E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46917" y="2161765"/>
              <a:ext cx="2096116" cy="2653084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FE44541-3B68-3608-D0A4-FFB8BEADE875}"/>
                </a:ext>
              </a:extLst>
            </p:cNvPr>
            <p:cNvSpPr/>
            <p:nvPr/>
          </p:nvSpPr>
          <p:spPr>
            <a:xfrm>
              <a:off x="1801707" y="3041227"/>
              <a:ext cx="1977813" cy="135466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5E9B0E9-C7B1-B937-5537-B8C8A979EB6C}"/>
                </a:ext>
              </a:extLst>
            </p:cNvPr>
            <p:cNvSpPr txBox="1"/>
            <p:nvPr/>
          </p:nvSpPr>
          <p:spPr>
            <a:xfrm>
              <a:off x="1934705" y="3354963"/>
              <a:ext cx="17118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1">
                      <a:lumMod val="75000"/>
                    </a:schemeClr>
                  </a:solidFill>
                </a:rPr>
                <a:t>Interpolate!</a:t>
              </a:r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7F4FB978-1A5A-EC8B-F992-D88DA4F6DB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08772" y="3647651"/>
            <a:ext cx="3527503" cy="2912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888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18EEAD3-B2AC-63F2-D198-24BBE3657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327" y="373168"/>
            <a:ext cx="3599460" cy="61197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857E380-46F3-670C-6414-594B2D2218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1013" y="361869"/>
            <a:ext cx="3650690" cy="30713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1994689-539B-2B7C-8E34-BB373EEAFF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6628" y="3429000"/>
            <a:ext cx="3599460" cy="30282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D4C17FD-56E8-7BC3-F01C-BF84F11D94A9}"/>
              </a:ext>
            </a:extLst>
          </p:cNvPr>
          <p:cNvSpPr txBox="1"/>
          <p:nvPr/>
        </p:nvSpPr>
        <p:spPr>
          <a:xfrm>
            <a:off x="5400585" y="3298114"/>
            <a:ext cx="1231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Re-Sort!</a:t>
            </a:r>
          </a:p>
        </p:txBody>
      </p:sp>
    </p:spTree>
    <p:extLst>
      <p:ext uri="{BB962C8B-B14F-4D97-AF65-F5344CB8AC3E}">
        <p14:creationId xmlns:p14="http://schemas.microsoft.com/office/powerpoint/2010/main" val="639108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7D63F-4930-965B-9B0D-1F97EC2CB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5845FAF-D950-A3B9-73B4-E345CFDFB9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84168" y="1884052"/>
            <a:ext cx="4031337" cy="3707335"/>
          </a:xfr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1DE61A-7F11-B7D2-7583-907835C78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387" y="1884052"/>
            <a:ext cx="4440458" cy="370733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8D17707-68AA-B651-A9FC-E268F30A3A77}"/>
              </a:ext>
            </a:extLst>
          </p:cNvPr>
          <p:cNvSpPr/>
          <p:nvPr/>
        </p:nvSpPr>
        <p:spPr>
          <a:xfrm>
            <a:off x="6584168" y="2621280"/>
            <a:ext cx="4097379" cy="19642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37B1254-8B9D-E194-F553-C809870A1F38}"/>
              </a:ext>
            </a:extLst>
          </p:cNvPr>
          <p:cNvSpPr/>
          <p:nvPr/>
        </p:nvSpPr>
        <p:spPr>
          <a:xfrm>
            <a:off x="6584168" y="3341575"/>
            <a:ext cx="4097379" cy="19642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644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A9EC0-F535-29F6-FA95-040836B21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NOAA Atlas 14</a:t>
            </a:r>
            <a:br>
              <a:rPr lang="en-US" dirty="0"/>
            </a:br>
            <a:r>
              <a:rPr lang="en-US" dirty="0"/>
              <a:t>Temporal Patterns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E3F4AF-42DA-2A44-20E2-8B6E2549BD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Regional summary of storms</a:t>
            </a:r>
          </a:p>
          <a:p>
            <a:r>
              <a:rPr lang="en-US" dirty="0"/>
              <a:t>Classified by:</a:t>
            </a:r>
          </a:p>
          <a:p>
            <a:pPr lvl="1"/>
            <a:r>
              <a:rPr lang="en-US" dirty="0"/>
              <a:t>Duration</a:t>
            </a:r>
          </a:p>
          <a:p>
            <a:pPr lvl="1"/>
            <a:r>
              <a:rPr lang="en-US" dirty="0"/>
              <a:t>Quartile</a:t>
            </a:r>
          </a:p>
          <a:p>
            <a:pPr lvl="1"/>
            <a:r>
              <a:rPr lang="en-US" dirty="0"/>
              <a:t>Percentile</a:t>
            </a:r>
          </a:p>
          <a:p>
            <a:r>
              <a:rPr lang="en-US" dirty="0"/>
              <a:t>Useful for sensitivity and</a:t>
            </a:r>
            <a:br>
              <a:rPr lang="en-US" dirty="0"/>
            </a:br>
            <a:r>
              <a:rPr lang="en-US" dirty="0"/>
              <a:t>uncertainty analysis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E7AD32-8228-E75B-4206-A53AAAC47F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1719" y="0"/>
            <a:ext cx="64302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651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0240A-3103-CD19-2814-8951879C0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Temporal Patterns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D94BEE-4BE0-F596-E1AA-8EA1F702A7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73039"/>
            <a:ext cx="10515600" cy="4351338"/>
          </a:xfrm>
        </p:spPr>
        <p:txBody>
          <a:bodyPr/>
          <a:lstStyle/>
          <a:p>
            <a:r>
              <a:rPr lang="en-US" dirty="0"/>
              <a:t>Hypothetical Storm precipitation</a:t>
            </a:r>
          </a:p>
          <a:p>
            <a:pPr lvl="1"/>
            <a:r>
              <a:rPr lang="en-US" dirty="0"/>
              <a:t>Storm Pattern parameter</a:t>
            </a:r>
          </a:p>
          <a:p>
            <a:r>
              <a:rPr lang="en-US" dirty="0"/>
              <a:t>Results are sensitive to choice</a:t>
            </a:r>
          </a:p>
          <a:p>
            <a:r>
              <a:rPr lang="en-US" dirty="0"/>
              <a:t>Determines shorter duration</a:t>
            </a:r>
            <a:br>
              <a:rPr lang="en-US" dirty="0"/>
            </a:br>
            <a:r>
              <a:rPr lang="en-US" dirty="0"/>
              <a:t>rainfall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BFE007-4CE6-CB2F-E162-EDBAC48A73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9494" y="2258227"/>
            <a:ext cx="5485714" cy="26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958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871B8-CBD5-A003-5D03-1D2CF0E53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NOAA Atlas 14</a:t>
            </a:r>
            <a:br>
              <a:rPr lang="en-US" dirty="0"/>
            </a:br>
            <a:r>
              <a:rPr lang="en-US" dirty="0"/>
              <a:t>Temporal Pattern Importer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ECEDD5-5CA9-B69C-AA6F-CE7D7DC76B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Simplify adding patterns to project</a:t>
            </a:r>
          </a:p>
          <a:p>
            <a:r>
              <a:rPr lang="en-US" dirty="0"/>
              <a:t>Native A14 .csv files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527F7E-1324-4E1D-D34F-E721BEFEF8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266" y="3063212"/>
            <a:ext cx="4662132" cy="31812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0473EC0-8A01-0FDC-14CC-8F5C3175E1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3191" y="1960561"/>
            <a:ext cx="5481742" cy="43513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BE472A7-EF87-9B83-F812-749CE9A14A77}"/>
              </a:ext>
            </a:extLst>
          </p:cNvPr>
          <p:cNvSpPr txBox="1"/>
          <p:nvPr/>
        </p:nvSpPr>
        <p:spPr>
          <a:xfrm>
            <a:off x="155786" y="6050290"/>
            <a:ext cx="2038773" cy="523220"/>
          </a:xfrm>
          <a:prstGeom prst="rect">
            <a:avLst/>
          </a:prstGeom>
          <a:noFill/>
          <a:ln w="38100">
            <a:solidFill>
              <a:srgbClr val="A60F2D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A60F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 Time!</a:t>
            </a:r>
          </a:p>
        </p:txBody>
      </p:sp>
    </p:spTree>
    <p:extLst>
      <p:ext uri="{BB962C8B-B14F-4D97-AF65-F5344CB8AC3E}">
        <p14:creationId xmlns:p14="http://schemas.microsoft.com/office/powerpoint/2010/main" val="155497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582FC197-D55A-4529-BA5A-0FFA831AB35A}" vid="{70047FCC-0927-4DEF-961B-A2BC8A5D99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503</TotalTime>
  <Words>1268</Words>
  <Application>Microsoft Office PowerPoint</Application>
  <PresentationFormat>Widescreen</PresentationFormat>
  <Paragraphs>154</Paragraphs>
  <Slides>27</Slides>
  <Notes>19</Notes>
  <HiddenSlides>10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-apple-system</vt:lpstr>
      <vt:lpstr>Arial</vt:lpstr>
      <vt:lpstr>Calibri</vt:lpstr>
      <vt:lpstr>Calibri Light</vt:lpstr>
      <vt:lpstr>Courier New</vt:lpstr>
      <vt:lpstr>Lato</vt:lpstr>
      <vt:lpstr>Symbol</vt:lpstr>
      <vt:lpstr>Theme1</vt:lpstr>
      <vt:lpstr>Hypothetical Storm and Uncertainty Analysis Enhancements in HMS</vt:lpstr>
      <vt:lpstr>Frequency Storm Enhancements</vt:lpstr>
      <vt:lpstr>Current Frequency Storm Capabilities </vt:lpstr>
      <vt:lpstr>PowerPoint Presentation</vt:lpstr>
      <vt:lpstr>PowerPoint Presentation</vt:lpstr>
      <vt:lpstr>PowerPoint Presentation</vt:lpstr>
      <vt:lpstr>NOAA Atlas 14 Temporal Patterns</vt:lpstr>
      <vt:lpstr>Temporal Patterns</vt:lpstr>
      <vt:lpstr>NOAA Atlas 14 Temporal Pattern Importer</vt:lpstr>
      <vt:lpstr>PowerPoint Presentation</vt:lpstr>
      <vt:lpstr>PowerPoint Presentation</vt:lpstr>
      <vt:lpstr>Temporal Pattern Sampling</vt:lpstr>
      <vt:lpstr>Temporal Pattern Sampling</vt:lpstr>
      <vt:lpstr>Temporal Pattern Sampling</vt:lpstr>
      <vt:lpstr>Temporal Pattern Sampling</vt:lpstr>
      <vt:lpstr>Temporal Pattern Sampling</vt:lpstr>
      <vt:lpstr>Temporal Pattern Sampling</vt:lpstr>
      <vt:lpstr>Depth-Area Reduction Curve Sampling</vt:lpstr>
      <vt:lpstr>Depth-Area Reduction Curve Sampling</vt:lpstr>
      <vt:lpstr>Depth-Area Reduction Curve Sampling</vt:lpstr>
      <vt:lpstr>Variable Spatial Patterns</vt:lpstr>
      <vt:lpstr>User-Specified Spatial Patterns</vt:lpstr>
      <vt:lpstr>Specified Values Sampling</vt:lpstr>
      <vt:lpstr>Same Index Sampling</vt:lpstr>
      <vt:lpstr>Independent Sampling</vt:lpstr>
      <vt:lpstr>Thank You!</vt:lpstr>
      <vt:lpstr>For more…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Ho, David CIV USARMY CEIWR (USA)</dc:creator>
  <cp:lastModifiedBy>Coe, Lauren A CIV IWR</cp:lastModifiedBy>
  <cp:revision>33</cp:revision>
  <dcterms:created xsi:type="dcterms:W3CDTF">2024-09-24T19:40:05Z</dcterms:created>
  <dcterms:modified xsi:type="dcterms:W3CDTF">2024-09-30T19:01:34Z</dcterms:modified>
</cp:coreProperties>
</file>