
<file path=[Content_Types].xml><?xml version="1.0" encoding="utf-8"?>
<Types xmlns="http://schemas.openxmlformats.org/package/2006/content-types">
  <Default Extension="emf" ContentType="image/x-emf"/>
  <Default Extension="gif" ContentType="image/gif"/>
  <Default Extension="jpeg" ContentType="image/jpeg"/>
  <Default Extension="png" ContentType="image/png"/>
  <Default Extension="rels" ContentType="application/vnd.openxmlformats-package.relationships+xml"/>
  <Default Extension="wmf" ContentType="image/x-wmf"/>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theme/themeOverride1.xml" ContentType="application/vnd.openxmlformats-officedocument.themeOverrid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theme/themeOverride2.xml" ContentType="application/vnd.openxmlformats-officedocument.themeOverrid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theme/themeOverride3.xml" ContentType="application/vnd.openxmlformats-officedocument.themeOverride+xml"/>
  <Override PartName="/ppt/charts/chartEx1.xml" ContentType="application/vnd.ms-office.chartex+xml"/>
  <Override PartName="/ppt/charts/style5.xml" ContentType="application/vnd.ms-office.chartstyle+xml"/>
  <Override PartName="/ppt/charts/colors5.xml" ContentType="application/vnd.ms-office.chartcolorstyle+xml"/>
  <Override PartName="/ppt/charts/chartEx2.xml" ContentType="application/vnd.ms-office.chartex+xml"/>
  <Override PartName="/ppt/charts/style6.xml" ContentType="application/vnd.ms-office.chartstyle+xml"/>
  <Override PartName="/ppt/charts/colors6.xml" ContentType="application/vnd.ms-office.chartcolorstyle+xml"/>
  <Override PartName="/ppt/charts/chartEx3.xml" ContentType="application/vnd.ms-office.chartex+xml"/>
  <Override PartName="/ppt/charts/style7.xml" ContentType="application/vnd.ms-office.chartstyle+xml"/>
  <Override PartName="/ppt/charts/colors7.xml" ContentType="application/vnd.ms-office.chartcolorstyle+xml"/>
  <Override PartName="/ppt/charts/chartEx4.xml" ContentType="application/vnd.ms-office.chartex+xml"/>
  <Override PartName="/ppt/charts/style8.xml" ContentType="application/vnd.ms-office.chartstyle+xml"/>
  <Override PartName="/ppt/charts/colors8.xml" ContentType="application/vnd.ms-office.chartcolorstyl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9" r:id="rId1"/>
    <p:sldMasterId id="2147483723" r:id="rId2"/>
  </p:sldMasterIdLst>
  <p:notesMasterIdLst>
    <p:notesMasterId r:id="rId52"/>
  </p:notesMasterIdLst>
  <p:sldIdLst>
    <p:sldId id="257" r:id="rId3"/>
    <p:sldId id="638" r:id="rId4"/>
    <p:sldId id="698" r:id="rId5"/>
    <p:sldId id="258" r:id="rId6"/>
    <p:sldId id="286" r:id="rId7"/>
    <p:sldId id="669" r:id="rId8"/>
    <p:sldId id="287" r:id="rId9"/>
    <p:sldId id="682" r:id="rId10"/>
    <p:sldId id="643" r:id="rId11"/>
    <p:sldId id="641" r:id="rId12"/>
    <p:sldId id="656" r:id="rId13"/>
    <p:sldId id="671" r:id="rId14"/>
    <p:sldId id="661" r:id="rId15"/>
    <p:sldId id="662" r:id="rId16"/>
    <p:sldId id="663" r:id="rId17"/>
    <p:sldId id="705" r:id="rId18"/>
    <p:sldId id="691" r:id="rId19"/>
    <p:sldId id="690" r:id="rId20"/>
    <p:sldId id="693" r:id="rId21"/>
    <p:sldId id="695" r:id="rId22"/>
    <p:sldId id="697" r:id="rId23"/>
    <p:sldId id="687" r:id="rId24"/>
    <p:sldId id="706" r:id="rId25"/>
    <p:sldId id="280" r:id="rId26"/>
    <p:sldId id="282" r:id="rId27"/>
    <p:sldId id="284" r:id="rId28"/>
    <p:sldId id="292" r:id="rId29"/>
    <p:sldId id="295" r:id="rId30"/>
    <p:sldId id="294" r:id="rId31"/>
    <p:sldId id="289" r:id="rId32"/>
    <p:sldId id="290" r:id="rId33"/>
    <p:sldId id="291" r:id="rId34"/>
    <p:sldId id="296" r:id="rId35"/>
    <p:sldId id="297" r:id="rId36"/>
    <p:sldId id="298" r:id="rId37"/>
    <p:sldId id="299" r:id="rId38"/>
    <p:sldId id="300" r:id="rId39"/>
    <p:sldId id="301" r:id="rId40"/>
    <p:sldId id="305" r:id="rId41"/>
    <p:sldId id="306" r:id="rId42"/>
    <p:sldId id="307" r:id="rId43"/>
    <p:sldId id="309" r:id="rId44"/>
    <p:sldId id="310" r:id="rId45"/>
    <p:sldId id="315" r:id="rId46"/>
    <p:sldId id="312" r:id="rId47"/>
    <p:sldId id="313" r:id="rId48"/>
    <p:sldId id="311" r:id="rId49"/>
    <p:sldId id="314" r:id="rId50"/>
    <p:sldId id="673" r:id="rId51"/>
  </p:sldIdLst>
  <p:sldSz cx="12192000" cy="6858000"/>
  <p:notesSz cx="7315200" cy="96012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815310DB-575A-4B35-9B08-833CCAE60FC0}">
          <p14:sldIdLst>
            <p14:sldId id="257"/>
            <p14:sldId id="638"/>
            <p14:sldId id="698"/>
            <p14:sldId id="258"/>
            <p14:sldId id="286"/>
            <p14:sldId id="669"/>
            <p14:sldId id="287"/>
            <p14:sldId id="682"/>
            <p14:sldId id="643"/>
            <p14:sldId id="641"/>
            <p14:sldId id="656"/>
            <p14:sldId id="671"/>
            <p14:sldId id="661"/>
            <p14:sldId id="662"/>
            <p14:sldId id="663"/>
            <p14:sldId id="705"/>
            <p14:sldId id="691"/>
            <p14:sldId id="690"/>
            <p14:sldId id="693"/>
            <p14:sldId id="695"/>
            <p14:sldId id="697"/>
            <p14:sldId id="687"/>
            <p14:sldId id="706"/>
            <p14:sldId id="280"/>
            <p14:sldId id="282"/>
            <p14:sldId id="284"/>
            <p14:sldId id="292"/>
            <p14:sldId id="295"/>
            <p14:sldId id="294"/>
            <p14:sldId id="289"/>
            <p14:sldId id="290"/>
            <p14:sldId id="291"/>
            <p14:sldId id="296"/>
            <p14:sldId id="297"/>
            <p14:sldId id="298"/>
            <p14:sldId id="299"/>
            <p14:sldId id="300"/>
            <p14:sldId id="301"/>
            <p14:sldId id="305"/>
            <p14:sldId id="306"/>
            <p14:sldId id="307"/>
            <p14:sldId id="309"/>
            <p14:sldId id="310"/>
            <p14:sldId id="315"/>
            <p14:sldId id="312"/>
            <p14:sldId id="313"/>
            <p14:sldId id="311"/>
            <p14:sldId id="314"/>
            <p14:sldId id="673"/>
          </p14:sldIdLst>
        </p14:section>
        <p14:section name="Untitled Section" id="{FD754E7F-6566-41BF-8D06-A1CE59E62112}">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3300"/>
    <a:srgbClr val="FF66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C4B1156A-380E-4F78-BDF5-A606A8083BF9}" styleName="Medium Style 4 - Accent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solidFill>
            <a:schemeClr val="accent4">
              <a:tint val="20000"/>
            </a:schemeClr>
          </a:solidFill>
        </a:fill>
      </a:tcStyle>
    </a:wholeTbl>
    <a:band1H>
      <a:tcStyle>
        <a:tcBdr/>
        <a:fill>
          <a:solidFill>
            <a:schemeClr val="accent4">
              <a:tint val="40000"/>
            </a:schemeClr>
          </a:solidFill>
        </a:fill>
      </a:tcStyle>
    </a:band1H>
    <a:band1V>
      <a:tcStyle>
        <a:tcBdr/>
        <a:fill>
          <a:solidFill>
            <a:schemeClr val="accent4">
              <a:tint val="40000"/>
            </a:schemeClr>
          </a:solidFill>
        </a:fill>
      </a:tcStyle>
    </a:band1V>
    <a:lastCol>
      <a:tcTxStyle b="on"/>
      <a:tcStyle>
        <a:tcBdr/>
      </a:tcStyle>
    </a:lastCol>
    <a:firstCol>
      <a:tcTxStyle b="on"/>
      <a:tcStyle>
        <a:tcBdr/>
      </a:tcStyle>
    </a:firstCol>
    <a:lastRow>
      <a:tcTxStyle b="on"/>
      <a:tcStyle>
        <a:tcBdr>
          <a:top>
            <a:ln w="25400" cmpd="sng">
              <a:solidFill>
                <a:schemeClr val="accent4"/>
              </a:solidFill>
            </a:ln>
          </a:top>
        </a:tcBdr>
        <a:fill>
          <a:solidFill>
            <a:schemeClr val="accent4">
              <a:tint val="20000"/>
            </a:schemeClr>
          </a:solidFill>
        </a:fill>
      </a:tcStyle>
    </a:lastRow>
    <a:firstRow>
      <a:tcTxStyle b="on"/>
      <a:tcStyle>
        <a:tcBdr/>
        <a:fill>
          <a:solidFill>
            <a:schemeClr val="accent4">
              <a:tint val="20000"/>
            </a:schemeClr>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8481" autoAdjust="0"/>
    <p:restoredTop sz="97359" autoAdjust="0"/>
  </p:normalViewPr>
  <p:slideViewPr>
    <p:cSldViewPr snapToGrid="0" showGuides="1">
      <p:cViewPr varScale="1">
        <p:scale>
          <a:sx n="150" d="100"/>
          <a:sy n="150" d="100"/>
        </p:scale>
        <p:origin x="354" y="126"/>
      </p:cViewPr>
      <p:guideLst/>
    </p:cSldViewPr>
  </p:slideViewPr>
  <p:outlineViewPr>
    <p:cViewPr>
      <p:scale>
        <a:sx n="33" d="100"/>
        <a:sy n="33" d="100"/>
      </p:scale>
      <p:origin x="0" y="-1140"/>
    </p:cViewPr>
  </p:outlineViewPr>
  <p:notesTextViewPr>
    <p:cViewPr>
      <p:scale>
        <a:sx n="3" d="2"/>
        <a:sy n="3" d="2"/>
      </p:scale>
      <p:origin x="0" y="0"/>
    </p:cViewPr>
  </p:notesTextViewPr>
  <p:sorterViewPr>
    <p:cViewPr>
      <p:scale>
        <a:sx n="100" d="100"/>
        <a:sy n="100" d="100"/>
      </p:scale>
      <p:origin x="0" y="0"/>
    </p:cViewPr>
  </p:sorterViewPr>
  <p:notesViewPr>
    <p:cSldViewPr snapToGrid="0" showGuides="1">
      <p:cViewPr varScale="1">
        <p:scale>
          <a:sx n="66" d="100"/>
          <a:sy n="66" d="100"/>
        </p:scale>
        <p:origin x="0" y="0"/>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slide" Target="slides/slide48.xml"/><Relationship Id="rId55" Type="http://schemas.openxmlformats.org/officeDocument/2006/relationships/theme" Target="theme/theme1.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presProps" Target="presProps.xml"/><Relationship Id="rId5" Type="http://schemas.openxmlformats.org/officeDocument/2006/relationships/slide" Target="slides/slide3.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tableStyles" Target="tableStyles.xml"/><Relationship Id="rId8" Type="http://schemas.openxmlformats.org/officeDocument/2006/relationships/slide" Target="slides/slide6.xml"/><Relationship Id="rId51" Type="http://schemas.openxmlformats.org/officeDocument/2006/relationships/slide" Target="slides/slide49.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themeOverride" Target="../theme/themeOverride1.xml"/><Relationship Id="rId2" Type="http://schemas.microsoft.com/office/2011/relationships/chartColorStyle" Target="colors2.xml"/><Relationship Id="rId1" Type="http://schemas.microsoft.com/office/2011/relationships/chartStyle" Target="style2.xml"/><Relationship Id="rId4" Type="http://schemas.openxmlformats.org/officeDocument/2006/relationships/oleObject" Target="file:///C:\Users\q0hecjhp\Desktop\FY24_Modified_Greem%20&amp;%20Ampt\Walnut\HEC-HMS%20Model\Walnut_Gulch_Jay\data\Rainfall%20Simulation%20Sites%20Summary.xlsx" TargetMode="External"/></Relationships>
</file>

<file path=ppt/charts/_rels/chart3.xml.rels><?xml version="1.0" encoding="UTF-8" standalone="yes"?>
<Relationships xmlns="http://schemas.openxmlformats.org/package/2006/relationships"><Relationship Id="rId3" Type="http://schemas.openxmlformats.org/officeDocument/2006/relationships/themeOverride" Target="../theme/themeOverride2.xml"/><Relationship Id="rId2" Type="http://schemas.microsoft.com/office/2011/relationships/chartColorStyle" Target="colors3.xml"/><Relationship Id="rId1" Type="http://schemas.microsoft.com/office/2011/relationships/chartStyle" Target="style3.xml"/><Relationship Id="rId4" Type="http://schemas.openxmlformats.org/officeDocument/2006/relationships/oleObject" Target="file:///C:\Users\q0hecjhp\Desktop\FY24_Modified_Greem%20&amp;%20Ampt\Walnut\HEC-HMS%20Model\Walnut_Gulch_Jay\data\Rainfall%20Simulation%20Sites%20Summary.xlsx" TargetMode="External"/></Relationships>
</file>

<file path=ppt/charts/_rels/chart4.xml.rels><?xml version="1.0" encoding="UTF-8" standalone="yes"?>
<Relationships xmlns="http://schemas.openxmlformats.org/package/2006/relationships"><Relationship Id="rId3" Type="http://schemas.openxmlformats.org/officeDocument/2006/relationships/themeOverride" Target="../theme/themeOverride3.xml"/><Relationship Id="rId2" Type="http://schemas.microsoft.com/office/2011/relationships/chartColorStyle" Target="colors4.xml"/><Relationship Id="rId1" Type="http://schemas.microsoft.com/office/2011/relationships/chartStyle" Target="style4.xml"/><Relationship Id="rId4" Type="http://schemas.openxmlformats.org/officeDocument/2006/relationships/oleObject" Target="file:///C:\Users\q0hecjhp\Desktop\FY24_Modified_Greem%20&amp;%20Ampt\Walnut\HEC-HMS%20Model\Walnut_Gulch_Jay\data\Rainfall%20Simulation%20Sites%20Summary.xlsx" TargetMode="External"/></Relationships>
</file>

<file path=ppt/charts/_rels/chartEx1.xml.rels><?xml version="1.0" encoding="UTF-8" standalone="yes"?>
<Relationships xmlns="http://schemas.openxmlformats.org/package/2006/relationships"><Relationship Id="rId3" Type="http://schemas.microsoft.com/office/2011/relationships/chartColorStyle" Target="colors5.xml"/><Relationship Id="rId2" Type="http://schemas.microsoft.com/office/2011/relationships/chartStyle" Target="style5.xml"/><Relationship Id="rId1" Type="http://schemas.openxmlformats.org/officeDocument/2006/relationships/oleObject" Target="file:///C:\Users\q0hecjhp\Desktop\FY24_Modified_Greem%20&amp;%20Ampt\Walnut\HEC-HMS%20Model\Walnut_Gulch_ER3\data\Rainfall%20Simulation%20Sites%20Summary.xlsx" TargetMode="External"/></Relationships>
</file>

<file path=ppt/charts/_rels/chartEx2.xml.rels><?xml version="1.0" encoding="UTF-8" standalone="yes"?>
<Relationships xmlns="http://schemas.openxmlformats.org/package/2006/relationships"><Relationship Id="rId3" Type="http://schemas.microsoft.com/office/2011/relationships/chartColorStyle" Target="colors6.xml"/><Relationship Id="rId2" Type="http://schemas.microsoft.com/office/2011/relationships/chartStyle" Target="style6.xml"/><Relationship Id="rId1" Type="http://schemas.openxmlformats.org/officeDocument/2006/relationships/oleObject" Target="file:///C:\Users\q0hecjhp\Desktop\FY24_Modified_Greem%20&amp;%20Ampt\Walnut\HEC-HMS%20Model\Walnut_Gulch_ER3\data\Rainfall%20Simulation%20Sites%20Summary.xlsx" TargetMode="External"/></Relationships>
</file>

<file path=ppt/charts/_rels/chartEx3.xml.rels><?xml version="1.0" encoding="UTF-8" standalone="yes"?>
<Relationships xmlns="http://schemas.openxmlformats.org/package/2006/relationships"><Relationship Id="rId3" Type="http://schemas.microsoft.com/office/2011/relationships/chartColorStyle" Target="colors7.xml"/><Relationship Id="rId2" Type="http://schemas.microsoft.com/office/2011/relationships/chartStyle" Target="style7.xml"/><Relationship Id="rId1" Type="http://schemas.openxmlformats.org/officeDocument/2006/relationships/oleObject" Target="file:///C:\Users\q0hecjhp\Desktop\FY24_Modified_Greem%20&amp;%20Ampt\Walnut\HEC-HMS%20Model\Walnut_Gulch_ER3\data\Rainfall%20Simulation%20Sites%20Summary.xlsx" TargetMode="External"/></Relationships>
</file>

<file path=ppt/charts/_rels/chartEx4.xml.rels><?xml version="1.0" encoding="UTF-8" standalone="yes"?>
<Relationships xmlns="http://schemas.openxmlformats.org/package/2006/relationships"><Relationship Id="rId3" Type="http://schemas.microsoft.com/office/2011/relationships/chartColorStyle" Target="colors8.xml"/><Relationship Id="rId2" Type="http://schemas.microsoft.com/office/2011/relationships/chartStyle" Target="style8.xml"/><Relationship Id="rId1" Type="http://schemas.openxmlformats.org/officeDocument/2006/relationships/oleObject" Target="file:///C:\Users\q0hecjhp\Desktop\FY24_Modified_Greem%20&amp;%20Ampt\Walnut\HEC-HMS%20Model\Walnut_Gulch_ER3\data\Rainfall%20Simulation%20Sites%20Summary.xlsx" TargetMode="Externa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5421449063053164"/>
          <c:y val="4.503120756163264E-2"/>
          <c:w val="0.70561779609763542"/>
          <c:h val="0.77319292536198225"/>
        </c:manualLayout>
      </c:layout>
      <c:scatterChart>
        <c:scatterStyle val="smoothMarker"/>
        <c:varyColors val="0"/>
        <c:ser>
          <c:idx val="0"/>
          <c:order val="0"/>
          <c:tx>
            <c:v>S (42 deg sand)</c:v>
          </c:tx>
          <c:spPr>
            <a:ln w="50800" cap="rnd">
              <a:solidFill>
                <a:schemeClr val="accent6"/>
              </a:solidFill>
              <a:round/>
            </a:ln>
            <a:effectLst/>
          </c:spPr>
          <c:marker>
            <c:symbol val="none"/>
          </c:marker>
          <c:xVal>
            <c:numRef>
              <c:f>Sheet1!$P$55:$P$64</c:f>
              <c:numCache>
                <c:formatCode>General</c:formatCode>
                <c:ptCount val="10"/>
                <c:pt idx="0">
                  <c:v>0</c:v>
                </c:pt>
                <c:pt idx="1">
                  <c:v>60</c:v>
                </c:pt>
                <c:pt idx="2">
                  <c:v>300</c:v>
                </c:pt>
                <c:pt idx="3">
                  <c:v>360</c:v>
                </c:pt>
                <c:pt idx="4">
                  <c:v>600</c:v>
                </c:pt>
                <c:pt idx="5">
                  <c:v>720</c:v>
                </c:pt>
                <c:pt idx="6">
                  <c:v>900</c:v>
                </c:pt>
                <c:pt idx="7">
                  <c:v>1200</c:v>
                </c:pt>
                <c:pt idx="8">
                  <c:v>1500</c:v>
                </c:pt>
                <c:pt idx="9">
                  <c:v>1800</c:v>
                </c:pt>
              </c:numCache>
            </c:numRef>
          </c:xVal>
          <c:yVal>
            <c:numRef>
              <c:f>Sheet1!$R$55:$R$64</c:f>
              <c:numCache>
                <c:formatCode>General</c:formatCode>
                <c:ptCount val="10"/>
                <c:pt idx="0">
                  <c:v>0</c:v>
                </c:pt>
                <c:pt idx="1">
                  <c:v>42.037855619743205</c:v>
                </c:pt>
                <c:pt idx="2">
                  <c:v>103.74969034850572</c:v>
                </c:pt>
                <c:pt idx="3">
                  <c:v>115.54041785503679</c:v>
                </c:pt>
                <c:pt idx="4">
                  <c:v>157.41646613103202</c:v>
                </c:pt>
                <c:pt idx="5">
                  <c:v>176.32471097838129</c:v>
                </c:pt>
                <c:pt idx="6">
                  <c:v>203.07423718907873</c:v>
                </c:pt>
                <c:pt idx="7">
                  <c:v>244.66225229329126</c:v>
                </c:pt>
                <c:pt idx="8">
                  <c:v>283.69219054833468</c:v>
                </c:pt>
                <c:pt idx="9">
                  <c:v>320.93268796880295</c:v>
                </c:pt>
              </c:numCache>
            </c:numRef>
          </c:yVal>
          <c:smooth val="1"/>
          <c:extLst>
            <c:ext xmlns:c16="http://schemas.microsoft.com/office/drawing/2014/chart" uri="{C3380CC4-5D6E-409C-BE32-E72D297353CC}">
              <c16:uniqueId val="{00000000-BCC5-42BE-9664-8BC0820FB18F}"/>
            </c:ext>
          </c:extLst>
        </c:ser>
        <c:ser>
          <c:idx val="1"/>
          <c:order val="1"/>
          <c:tx>
            <c:v>S (88 deg sand)</c:v>
          </c:tx>
          <c:spPr>
            <a:ln w="50800" cap="rnd">
              <a:solidFill>
                <a:schemeClr val="accent6">
                  <a:lumMod val="50000"/>
                </a:schemeClr>
              </a:solidFill>
              <a:prstDash val="sysDash"/>
              <a:round/>
            </a:ln>
            <a:effectLst/>
          </c:spPr>
          <c:marker>
            <c:symbol val="none"/>
          </c:marker>
          <c:xVal>
            <c:numRef>
              <c:f>Sheet1!$P$55:$P$64</c:f>
              <c:numCache>
                <c:formatCode>General</c:formatCode>
                <c:ptCount val="10"/>
                <c:pt idx="0">
                  <c:v>0</c:v>
                </c:pt>
                <c:pt idx="1">
                  <c:v>60</c:v>
                </c:pt>
                <c:pt idx="2">
                  <c:v>300</c:v>
                </c:pt>
                <c:pt idx="3">
                  <c:v>360</c:v>
                </c:pt>
                <c:pt idx="4">
                  <c:v>600</c:v>
                </c:pt>
                <c:pt idx="5">
                  <c:v>720</c:v>
                </c:pt>
                <c:pt idx="6">
                  <c:v>900</c:v>
                </c:pt>
                <c:pt idx="7">
                  <c:v>1200</c:v>
                </c:pt>
                <c:pt idx="8">
                  <c:v>1500</c:v>
                </c:pt>
                <c:pt idx="9">
                  <c:v>1800</c:v>
                </c:pt>
              </c:numCache>
            </c:numRef>
          </c:xVal>
          <c:yVal>
            <c:numRef>
              <c:f>Sheet1!$T$55:$T$64</c:f>
              <c:numCache>
                <c:formatCode>General</c:formatCode>
                <c:ptCount val="10"/>
                <c:pt idx="0">
                  <c:v>0</c:v>
                </c:pt>
                <c:pt idx="1">
                  <c:v>14.954478179999043</c:v>
                </c:pt>
                <c:pt idx="2">
                  <c:v>34.759008718203035</c:v>
                </c:pt>
                <c:pt idx="3">
                  <c:v>38.328796113363239</c:v>
                </c:pt>
                <c:pt idx="4">
                  <c:v>50.577014494331785</c:v>
                </c:pt>
                <c:pt idx="5">
                  <c:v>55.915677695079857</c:v>
                </c:pt>
                <c:pt idx="6">
                  <c:v>63.293777052617195</c:v>
                </c:pt>
                <c:pt idx="7">
                  <c:v>74.410698513537596</c:v>
                </c:pt>
                <c:pt idx="8">
                  <c:v>84.508434745218977</c:v>
                </c:pt>
                <c:pt idx="9">
                  <c:v>93.884510442160177</c:v>
                </c:pt>
              </c:numCache>
            </c:numRef>
          </c:yVal>
          <c:smooth val="1"/>
          <c:extLst>
            <c:ext xmlns:c16="http://schemas.microsoft.com/office/drawing/2014/chart" uri="{C3380CC4-5D6E-409C-BE32-E72D297353CC}">
              <c16:uniqueId val="{00000001-BCC5-42BE-9664-8BC0820FB18F}"/>
            </c:ext>
          </c:extLst>
        </c:ser>
        <c:dLbls>
          <c:showLegendKey val="0"/>
          <c:showVal val="0"/>
          <c:showCatName val="0"/>
          <c:showSerName val="0"/>
          <c:showPercent val="0"/>
          <c:showBubbleSize val="0"/>
        </c:dLbls>
        <c:axId val="618868032"/>
        <c:axId val="618868360"/>
      </c:scatterChart>
      <c:valAx>
        <c:axId val="618868032"/>
        <c:scaling>
          <c:orientation val="minMax"/>
          <c:max val="1800"/>
        </c:scaling>
        <c:delete val="0"/>
        <c:axPos val="b"/>
        <c:majorGridlines>
          <c:spPr>
            <a:ln w="9525" cap="flat" cmpd="sng" algn="ctr">
              <a:noFill/>
              <a:round/>
            </a:ln>
            <a:effectLst/>
          </c:spPr>
        </c:majorGridlines>
        <c:title>
          <c:tx>
            <c:rich>
              <a:bodyPr rot="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r>
                  <a:rPr lang="en-US" sz="1400" dirty="0"/>
                  <a:t>Time [sec]</a:t>
                </a:r>
              </a:p>
            </c:rich>
          </c:tx>
          <c:overlay val="0"/>
          <c:spPr>
            <a:noFill/>
            <a:ln>
              <a:noFill/>
            </a:ln>
            <a:effectLst/>
          </c:spPr>
          <c:txPr>
            <a:bodyPr rot="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crossAx val="618868360"/>
        <c:crosses val="autoZero"/>
        <c:crossBetween val="midCat"/>
        <c:majorUnit val="300"/>
      </c:valAx>
      <c:valAx>
        <c:axId val="618868360"/>
        <c:scaling>
          <c:orientation val="minMax"/>
          <c:max val="500"/>
        </c:scaling>
        <c:delete val="0"/>
        <c:axPos val="l"/>
        <c:majorGridlines>
          <c:spPr>
            <a:ln w="9525" cap="flat" cmpd="sng" algn="ctr">
              <a:noFill/>
              <a:round/>
            </a:ln>
            <a:effectLst/>
          </c:spPr>
        </c:majorGridlines>
        <c:title>
          <c:tx>
            <c:rich>
              <a:bodyPr rot="-54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r>
                  <a:rPr lang="en-US" sz="1400" dirty="0"/>
                  <a:t>Cumulative Infiltration [mm]</a:t>
                </a:r>
              </a:p>
            </c:rich>
          </c:tx>
          <c:overlay val="0"/>
          <c:spPr>
            <a:noFill/>
            <a:ln>
              <a:noFill/>
            </a:ln>
            <a:effectLst/>
          </c:spPr>
          <c:txPr>
            <a:bodyPr rot="-54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en-US"/>
            </a:p>
          </c:txPr>
        </c:title>
        <c:numFmt formatCode="#,##0" sourceLinked="0"/>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crossAx val="618868032"/>
        <c:crosses val="autoZero"/>
        <c:crossBetween val="midCat"/>
        <c:majorUnit val="100"/>
      </c:valAx>
      <c:spPr>
        <a:noFill/>
        <a:ln w="19050">
          <a:solidFill>
            <a:schemeClr val="tx1"/>
          </a:solidFill>
        </a:ln>
        <a:effectLst/>
      </c:spPr>
    </c:plotArea>
    <c:legend>
      <c:legendPos val="r"/>
      <c:layout>
        <c:manualLayout>
          <c:xMode val="edge"/>
          <c:yMode val="edge"/>
          <c:x val="0.21682133919306598"/>
          <c:y val="0.17301138222598575"/>
          <c:w val="0.30590137031687609"/>
          <c:h val="0.13816489931802059"/>
        </c:manualLayout>
      </c:layout>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w="25400" cap="flat" cmpd="sng" algn="ctr">
      <a:noFill/>
      <a:round/>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10698048199583475"/>
          <c:y val="2.8998842393609101E-2"/>
          <c:w val="0.84308350506312213"/>
          <c:h val="0.87322612707382452"/>
        </c:manualLayout>
      </c:layout>
      <c:scatterChart>
        <c:scatterStyle val="lineMarker"/>
        <c:varyColors val="0"/>
        <c:ser>
          <c:idx val="0"/>
          <c:order val="0"/>
          <c:tx>
            <c:v>Ab-Plot4</c:v>
          </c:tx>
          <c:spPr>
            <a:ln w="19050" cap="rnd">
              <a:solidFill>
                <a:schemeClr val="accent1"/>
              </a:solidFill>
              <a:round/>
            </a:ln>
            <a:effectLst/>
          </c:spPr>
          <c:marker>
            <c:symbol val="circle"/>
            <c:size val="5"/>
            <c:spPr>
              <a:solidFill>
                <a:schemeClr val="accent1"/>
              </a:solidFill>
              <a:ln w="9525">
                <a:solidFill>
                  <a:schemeClr val="accent1"/>
                </a:solidFill>
              </a:ln>
              <a:effectLst/>
            </c:spPr>
          </c:marker>
          <c:xVal>
            <c:numRef>
              <c:f>'Ab Summary'!$G$22:$G$26</c:f>
              <c:numCache>
                <c:formatCode>0</c:formatCode>
                <c:ptCount val="5"/>
                <c:pt idx="0">
                  <c:v>0</c:v>
                </c:pt>
                <c:pt idx="1">
                  <c:v>1</c:v>
                </c:pt>
                <c:pt idx="2">
                  <c:v>2</c:v>
                </c:pt>
                <c:pt idx="3">
                  <c:v>3</c:v>
                </c:pt>
                <c:pt idx="4">
                  <c:v>5</c:v>
                </c:pt>
              </c:numCache>
            </c:numRef>
          </c:xVal>
          <c:yVal>
            <c:numRef>
              <c:f>'Ab Summary'!$O$22:$O$26</c:f>
              <c:numCache>
                <c:formatCode>General</c:formatCode>
                <c:ptCount val="5"/>
                <c:pt idx="0">
                  <c:v>41</c:v>
                </c:pt>
                <c:pt idx="1">
                  <c:v>18</c:v>
                </c:pt>
                <c:pt idx="2">
                  <c:v>11</c:v>
                </c:pt>
                <c:pt idx="3">
                  <c:v>20</c:v>
                </c:pt>
                <c:pt idx="4">
                  <c:v>41</c:v>
                </c:pt>
              </c:numCache>
            </c:numRef>
          </c:yVal>
          <c:smooth val="0"/>
          <c:extLst>
            <c:ext xmlns:c16="http://schemas.microsoft.com/office/drawing/2014/chart" uri="{C3380CC4-5D6E-409C-BE32-E72D297353CC}">
              <c16:uniqueId val="{00000000-2539-41AA-B105-B206B819E74F}"/>
            </c:ext>
          </c:extLst>
        </c:ser>
        <c:ser>
          <c:idx val="2"/>
          <c:order val="2"/>
          <c:tx>
            <c:v>Ab-Plot3</c:v>
          </c:tx>
          <c:spPr>
            <a:ln w="19050" cap="rnd">
              <a:solidFill>
                <a:schemeClr val="accent3"/>
              </a:solidFill>
              <a:round/>
            </a:ln>
            <a:effectLst/>
          </c:spPr>
          <c:marker>
            <c:symbol val="circle"/>
            <c:size val="5"/>
            <c:spPr>
              <a:solidFill>
                <a:schemeClr val="accent3"/>
              </a:solidFill>
              <a:ln w="9525">
                <a:solidFill>
                  <a:schemeClr val="accent3"/>
                </a:solidFill>
              </a:ln>
              <a:effectLst/>
            </c:spPr>
          </c:marker>
          <c:xVal>
            <c:numRef>
              <c:f>'Ab Summary'!$G$16:$G$20</c:f>
              <c:numCache>
                <c:formatCode>0</c:formatCode>
                <c:ptCount val="5"/>
                <c:pt idx="0">
                  <c:v>0</c:v>
                </c:pt>
                <c:pt idx="1">
                  <c:v>1</c:v>
                </c:pt>
                <c:pt idx="2">
                  <c:v>2</c:v>
                </c:pt>
                <c:pt idx="3">
                  <c:v>3</c:v>
                </c:pt>
                <c:pt idx="4">
                  <c:v>5</c:v>
                </c:pt>
              </c:numCache>
            </c:numRef>
          </c:xVal>
          <c:yVal>
            <c:numRef>
              <c:f>'Ab Summary'!$O$16:$O$20</c:f>
              <c:numCache>
                <c:formatCode>General</c:formatCode>
                <c:ptCount val="5"/>
                <c:pt idx="0">
                  <c:v>43</c:v>
                </c:pt>
                <c:pt idx="1">
                  <c:v>28</c:v>
                </c:pt>
                <c:pt idx="2">
                  <c:v>19</c:v>
                </c:pt>
                <c:pt idx="3">
                  <c:v>40</c:v>
                </c:pt>
                <c:pt idx="4">
                  <c:v>50</c:v>
                </c:pt>
              </c:numCache>
            </c:numRef>
          </c:yVal>
          <c:smooth val="0"/>
          <c:extLst>
            <c:ext xmlns:c16="http://schemas.microsoft.com/office/drawing/2014/chart" uri="{C3380CC4-5D6E-409C-BE32-E72D297353CC}">
              <c16:uniqueId val="{00000001-2539-41AA-B105-B206B819E74F}"/>
            </c:ext>
          </c:extLst>
        </c:ser>
        <c:ser>
          <c:idx val="3"/>
          <c:order val="3"/>
          <c:tx>
            <c:v>Ab-Plot1</c:v>
          </c:tx>
          <c:spPr>
            <a:ln w="19050" cap="rnd">
              <a:solidFill>
                <a:schemeClr val="accent4"/>
              </a:solidFill>
              <a:round/>
            </a:ln>
            <a:effectLst/>
          </c:spPr>
          <c:marker>
            <c:symbol val="circle"/>
            <c:size val="5"/>
            <c:spPr>
              <a:solidFill>
                <a:schemeClr val="accent4"/>
              </a:solidFill>
              <a:ln w="9525">
                <a:solidFill>
                  <a:schemeClr val="accent4"/>
                </a:solidFill>
              </a:ln>
              <a:effectLst/>
            </c:spPr>
          </c:marker>
          <c:xVal>
            <c:numRef>
              <c:f>'Ab Summary'!$G$4:$G$8</c:f>
              <c:numCache>
                <c:formatCode>0</c:formatCode>
                <c:ptCount val="5"/>
                <c:pt idx="0">
                  <c:v>0</c:v>
                </c:pt>
                <c:pt idx="1">
                  <c:v>1</c:v>
                </c:pt>
                <c:pt idx="2">
                  <c:v>2</c:v>
                </c:pt>
                <c:pt idx="3">
                  <c:v>3</c:v>
                </c:pt>
                <c:pt idx="4">
                  <c:v>5</c:v>
                </c:pt>
              </c:numCache>
            </c:numRef>
          </c:xVal>
          <c:yVal>
            <c:numRef>
              <c:f>'Ab Summary'!$O$4:$O$8</c:f>
              <c:numCache>
                <c:formatCode>General</c:formatCode>
                <c:ptCount val="5"/>
                <c:pt idx="0">
                  <c:v>49</c:v>
                </c:pt>
                <c:pt idx="1">
                  <c:v>39</c:v>
                </c:pt>
                <c:pt idx="2">
                  <c:v>8.6999999999999993</c:v>
                </c:pt>
                <c:pt idx="3">
                  <c:v>25</c:v>
                </c:pt>
                <c:pt idx="4">
                  <c:v>49</c:v>
                </c:pt>
              </c:numCache>
            </c:numRef>
          </c:yVal>
          <c:smooth val="0"/>
          <c:extLst>
            <c:ext xmlns:c16="http://schemas.microsoft.com/office/drawing/2014/chart" uri="{C3380CC4-5D6E-409C-BE32-E72D297353CC}">
              <c16:uniqueId val="{00000002-2539-41AA-B105-B206B819E74F}"/>
            </c:ext>
          </c:extLst>
        </c:ser>
        <c:ser>
          <c:idx val="4"/>
          <c:order val="4"/>
          <c:tx>
            <c:v>Ab-Plot2</c:v>
          </c:tx>
          <c:spPr>
            <a:ln w="19050" cap="rnd">
              <a:solidFill>
                <a:schemeClr val="accent5"/>
              </a:solidFill>
              <a:round/>
            </a:ln>
            <a:effectLst/>
          </c:spPr>
          <c:marker>
            <c:symbol val="circle"/>
            <c:size val="5"/>
            <c:spPr>
              <a:solidFill>
                <a:schemeClr val="accent5"/>
              </a:solidFill>
              <a:ln w="9525">
                <a:solidFill>
                  <a:schemeClr val="accent5"/>
                </a:solidFill>
              </a:ln>
              <a:effectLst/>
            </c:spPr>
          </c:marker>
          <c:xVal>
            <c:numRef>
              <c:f>'Ab Summary'!$G$10:$G$14</c:f>
              <c:numCache>
                <c:formatCode>0</c:formatCode>
                <c:ptCount val="5"/>
                <c:pt idx="0">
                  <c:v>0</c:v>
                </c:pt>
                <c:pt idx="1">
                  <c:v>1</c:v>
                </c:pt>
                <c:pt idx="2">
                  <c:v>2</c:v>
                </c:pt>
                <c:pt idx="3">
                  <c:v>3</c:v>
                </c:pt>
                <c:pt idx="4">
                  <c:v>5</c:v>
                </c:pt>
              </c:numCache>
            </c:numRef>
          </c:xVal>
          <c:yVal>
            <c:numRef>
              <c:f>'Ab Summary'!$O$10:$O$14</c:f>
              <c:numCache>
                <c:formatCode>General</c:formatCode>
                <c:ptCount val="5"/>
                <c:pt idx="0">
                  <c:v>32</c:v>
                </c:pt>
                <c:pt idx="1">
                  <c:v>10</c:v>
                </c:pt>
                <c:pt idx="2">
                  <c:v>7</c:v>
                </c:pt>
                <c:pt idx="3">
                  <c:v>25</c:v>
                </c:pt>
                <c:pt idx="4">
                  <c:v>26</c:v>
                </c:pt>
              </c:numCache>
            </c:numRef>
          </c:yVal>
          <c:smooth val="0"/>
          <c:extLst>
            <c:ext xmlns:c16="http://schemas.microsoft.com/office/drawing/2014/chart" uri="{C3380CC4-5D6E-409C-BE32-E72D297353CC}">
              <c16:uniqueId val="{00000003-2539-41AA-B105-B206B819E74F}"/>
            </c:ext>
          </c:extLst>
        </c:ser>
        <c:dLbls>
          <c:showLegendKey val="0"/>
          <c:showVal val="0"/>
          <c:showCatName val="0"/>
          <c:showSerName val="0"/>
          <c:showPercent val="0"/>
          <c:showBubbleSize val="0"/>
        </c:dLbls>
        <c:axId val="1839383536"/>
        <c:axId val="1839385200"/>
        <c:extLst>
          <c:ext xmlns:c15="http://schemas.microsoft.com/office/drawing/2012/chart" uri="{02D57815-91ED-43cb-92C2-25804820EDAC}">
            <c15:filteredScatterSeries>
              <c15:ser>
                <c:idx val="1"/>
                <c:order val="1"/>
                <c:tx>
                  <c:v>SA-Plot 1</c:v>
                </c:tx>
                <c:spPr>
                  <a:ln w="19050" cap="rnd">
                    <a:solidFill>
                      <a:schemeClr val="accent2"/>
                    </a:solidFill>
                    <a:round/>
                  </a:ln>
                  <a:effectLst/>
                </c:spPr>
                <c:marker>
                  <c:symbol val="circle"/>
                  <c:size val="5"/>
                  <c:spPr>
                    <a:solidFill>
                      <a:schemeClr val="accent2"/>
                    </a:solidFill>
                    <a:ln w="9525">
                      <a:solidFill>
                        <a:schemeClr val="accent2"/>
                      </a:solidFill>
                    </a:ln>
                    <a:effectLst/>
                  </c:spPr>
                </c:marker>
                <c:xVal>
                  <c:numRef>
                    <c:extLst>
                      <c:ext uri="{02D57815-91ED-43cb-92C2-25804820EDAC}">
                        <c15:formulaRef>
                          <c15:sqref>'Ab Summary'!$G$28:$G$31</c15:sqref>
                        </c15:formulaRef>
                      </c:ext>
                    </c:extLst>
                    <c:numCache>
                      <c:formatCode>0</c:formatCode>
                      <c:ptCount val="4"/>
                      <c:pt idx="0">
                        <c:v>0</c:v>
                      </c:pt>
                      <c:pt idx="1">
                        <c:v>1</c:v>
                      </c:pt>
                      <c:pt idx="2">
                        <c:v>2</c:v>
                      </c:pt>
                      <c:pt idx="3">
                        <c:v>3</c:v>
                      </c:pt>
                    </c:numCache>
                  </c:numRef>
                </c:xVal>
                <c:yVal>
                  <c:numRef>
                    <c:extLst>
                      <c:ext uri="{02D57815-91ED-43cb-92C2-25804820EDAC}">
                        <c15:formulaRef>
                          <c15:sqref>'Ab Summary'!$O$28:$O$31</c15:sqref>
                        </c15:formulaRef>
                      </c:ext>
                    </c:extLst>
                    <c:numCache>
                      <c:formatCode>General</c:formatCode>
                      <c:ptCount val="4"/>
                      <c:pt idx="0">
                        <c:v>39</c:v>
                      </c:pt>
                      <c:pt idx="1">
                        <c:v>37</c:v>
                      </c:pt>
                      <c:pt idx="2">
                        <c:v>55</c:v>
                      </c:pt>
                      <c:pt idx="3">
                        <c:v>56</c:v>
                      </c:pt>
                    </c:numCache>
                  </c:numRef>
                </c:yVal>
                <c:smooth val="0"/>
                <c:extLst>
                  <c:ext xmlns:c16="http://schemas.microsoft.com/office/drawing/2014/chart" uri="{C3380CC4-5D6E-409C-BE32-E72D297353CC}">
                    <c16:uniqueId val="{00000004-2539-41AA-B105-B206B819E74F}"/>
                  </c:ext>
                </c:extLst>
              </c15:ser>
            </c15:filteredScatterSeries>
          </c:ext>
        </c:extLst>
      </c:scatterChart>
      <c:valAx>
        <c:axId val="1839383536"/>
        <c:scaling>
          <c:orientation val="minMax"/>
        </c:scaling>
        <c:delete val="0"/>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a:t>Years After Burn (Year)</a:t>
                </a:r>
              </a:p>
            </c:rich>
          </c:tx>
          <c:overlay val="0"/>
          <c:spPr>
            <a:noFill/>
            <a:ln>
              <a:noFill/>
            </a:ln>
            <a:effectLst/>
          </c:spPr>
          <c:txPr>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0"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839385200"/>
        <c:crosses val="autoZero"/>
        <c:crossBetween val="midCat"/>
      </c:valAx>
      <c:valAx>
        <c:axId val="1839385200"/>
        <c:scaling>
          <c:orientation val="minMax"/>
          <c:min val="0"/>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a:t>Conductivity (MM/HR)</a:t>
                </a:r>
              </a:p>
            </c:rich>
          </c:tx>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839383536"/>
        <c:crosses val="autoZero"/>
        <c:crossBetween val="midCat"/>
      </c:valAx>
      <c:spPr>
        <a:noFill/>
        <a:ln>
          <a:noFill/>
        </a:ln>
        <a:effectLst/>
      </c:spPr>
    </c:plotArea>
    <c:legend>
      <c:legendPos val="b"/>
      <c:layout>
        <c:manualLayout>
          <c:xMode val="edge"/>
          <c:yMode val="edge"/>
          <c:x val="0.11969101220197204"/>
          <c:y val="4.7306444773005996E-2"/>
          <c:w val="0.50577569339063444"/>
          <c:h val="3.3532276423718275E-2"/>
        </c:manualLayout>
      </c:layout>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solidFill>
        <a:srgbClr val="000000"/>
      </a:solidFill>
    </a:ln>
    <a:effectLst/>
  </c:spPr>
  <c:txPr>
    <a:bodyPr/>
    <a:lstStyle/>
    <a:p>
      <a:pPr>
        <a:defRPr/>
      </a:pPr>
      <a:endParaRPr lang="en-US"/>
    </a:p>
  </c:txPr>
  <c:externalData r:id="rId4">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10698052890581254"/>
          <c:y val="3.482114593225704E-2"/>
          <c:w val="0.84308350506312213"/>
          <c:h val="0.87322612707382452"/>
        </c:manualLayout>
      </c:layout>
      <c:scatterChart>
        <c:scatterStyle val="lineMarker"/>
        <c:varyColors val="0"/>
        <c:ser>
          <c:idx val="0"/>
          <c:order val="0"/>
          <c:tx>
            <c:v>Ab-Plot4</c:v>
          </c:tx>
          <c:spPr>
            <a:ln w="19050" cap="rnd">
              <a:solidFill>
                <a:schemeClr val="accent1"/>
              </a:solidFill>
              <a:round/>
            </a:ln>
            <a:effectLst/>
          </c:spPr>
          <c:marker>
            <c:symbol val="circle"/>
            <c:size val="5"/>
            <c:spPr>
              <a:solidFill>
                <a:schemeClr val="accent1"/>
              </a:solidFill>
              <a:ln w="9525">
                <a:solidFill>
                  <a:schemeClr val="accent1"/>
                </a:solidFill>
              </a:ln>
              <a:effectLst/>
            </c:spPr>
          </c:marker>
          <c:xVal>
            <c:numRef>
              <c:f>'Ab Summary'!$G$22:$G$26</c:f>
              <c:numCache>
                <c:formatCode>0</c:formatCode>
                <c:ptCount val="5"/>
                <c:pt idx="0">
                  <c:v>0</c:v>
                </c:pt>
                <c:pt idx="1">
                  <c:v>1</c:v>
                </c:pt>
                <c:pt idx="2">
                  <c:v>2</c:v>
                </c:pt>
                <c:pt idx="3">
                  <c:v>3</c:v>
                </c:pt>
                <c:pt idx="4">
                  <c:v>5</c:v>
                </c:pt>
              </c:numCache>
            </c:numRef>
          </c:xVal>
          <c:yVal>
            <c:numRef>
              <c:f>'Ab Summary'!$L$22:$L$26</c:f>
              <c:numCache>
                <c:formatCode>General</c:formatCode>
                <c:ptCount val="5"/>
                <c:pt idx="0">
                  <c:v>170</c:v>
                </c:pt>
                <c:pt idx="1">
                  <c:v>138</c:v>
                </c:pt>
                <c:pt idx="2">
                  <c:v>135</c:v>
                </c:pt>
                <c:pt idx="3">
                  <c:v>143</c:v>
                </c:pt>
                <c:pt idx="4">
                  <c:v>135</c:v>
                </c:pt>
              </c:numCache>
            </c:numRef>
          </c:yVal>
          <c:smooth val="0"/>
          <c:extLst>
            <c:ext xmlns:c16="http://schemas.microsoft.com/office/drawing/2014/chart" uri="{C3380CC4-5D6E-409C-BE32-E72D297353CC}">
              <c16:uniqueId val="{00000000-D40A-4E92-ADE9-CE0AA5DF4AAA}"/>
            </c:ext>
          </c:extLst>
        </c:ser>
        <c:ser>
          <c:idx val="1"/>
          <c:order val="1"/>
          <c:tx>
            <c:v>SA-Plot 1</c:v>
          </c:tx>
          <c:spPr>
            <a:ln w="19050" cap="rnd">
              <a:solidFill>
                <a:schemeClr val="accent2"/>
              </a:solidFill>
              <a:round/>
            </a:ln>
            <a:effectLst/>
          </c:spPr>
          <c:marker>
            <c:symbol val="circle"/>
            <c:size val="5"/>
            <c:spPr>
              <a:solidFill>
                <a:schemeClr val="accent2"/>
              </a:solidFill>
              <a:ln w="9525">
                <a:solidFill>
                  <a:schemeClr val="accent2"/>
                </a:solidFill>
              </a:ln>
              <a:effectLst/>
            </c:spPr>
          </c:marker>
          <c:xVal>
            <c:numRef>
              <c:f>'Ab Summary'!$G$28:$G$31</c:f>
              <c:numCache>
                <c:formatCode>0</c:formatCode>
                <c:ptCount val="4"/>
                <c:pt idx="0">
                  <c:v>0</c:v>
                </c:pt>
                <c:pt idx="1">
                  <c:v>1</c:v>
                </c:pt>
                <c:pt idx="2">
                  <c:v>2</c:v>
                </c:pt>
                <c:pt idx="3">
                  <c:v>3</c:v>
                </c:pt>
              </c:numCache>
              <c:extLst xmlns:c15="http://schemas.microsoft.com/office/drawing/2012/chart"/>
            </c:numRef>
          </c:xVal>
          <c:yVal>
            <c:numRef>
              <c:f>'Ab Summary'!$L$28:$L$31</c:f>
              <c:numCache>
                <c:formatCode>General</c:formatCode>
                <c:ptCount val="4"/>
                <c:pt idx="0">
                  <c:v>175</c:v>
                </c:pt>
                <c:pt idx="1">
                  <c:v>140</c:v>
                </c:pt>
                <c:pt idx="2">
                  <c:v>155</c:v>
                </c:pt>
                <c:pt idx="3">
                  <c:v>165</c:v>
                </c:pt>
              </c:numCache>
              <c:extLst xmlns:c15="http://schemas.microsoft.com/office/drawing/2012/chart"/>
            </c:numRef>
          </c:yVal>
          <c:smooth val="0"/>
          <c:extLst xmlns:c15="http://schemas.microsoft.com/office/drawing/2012/chart">
            <c:ext xmlns:c16="http://schemas.microsoft.com/office/drawing/2014/chart" uri="{C3380CC4-5D6E-409C-BE32-E72D297353CC}">
              <c16:uniqueId val="{00000001-D40A-4E92-ADE9-CE0AA5DF4AAA}"/>
            </c:ext>
          </c:extLst>
        </c:ser>
        <c:ser>
          <c:idx val="2"/>
          <c:order val="2"/>
          <c:tx>
            <c:v>Ab-Plot3</c:v>
          </c:tx>
          <c:spPr>
            <a:ln w="19050" cap="rnd">
              <a:solidFill>
                <a:schemeClr val="accent3"/>
              </a:solidFill>
              <a:round/>
            </a:ln>
            <a:effectLst/>
          </c:spPr>
          <c:marker>
            <c:symbol val="circle"/>
            <c:size val="5"/>
            <c:spPr>
              <a:solidFill>
                <a:schemeClr val="accent3"/>
              </a:solidFill>
              <a:ln w="9525">
                <a:solidFill>
                  <a:schemeClr val="accent3"/>
                </a:solidFill>
              </a:ln>
              <a:effectLst/>
            </c:spPr>
          </c:marker>
          <c:xVal>
            <c:numRef>
              <c:f>'Ab Summary'!$G$16:$G$20</c:f>
              <c:numCache>
                <c:formatCode>0</c:formatCode>
                <c:ptCount val="5"/>
                <c:pt idx="0">
                  <c:v>0</c:v>
                </c:pt>
                <c:pt idx="1">
                  <c:v>1</c:v>
                </c:pt>
                <c:pt idx="2">
                  <c:v>2</c:v>
                </c:pt>
                <c:pt idx="3">
                  <c:v>3</c:v>
                </c:pt>
                <c:pt idx="4">
                  <c:v>5</c:v>
                </c:pt>
              </c:numCache>
            </c:numRef>
          </c:xVal>
          <c:yVal>
            <c:numRef>
              <c:f>'Ab Summary'!$L$16:$L$20</c:f>
              <c:numCache>
                <c:formatCode>General</c:formatCode>
                <c:ptCount val="5"/>
                <c:pt idx="0">
                  <c:v>170</c:v>
                </c:pt>
                <c:pt idx="1">
                  <c:v>138</c:v>
                </c:pt>
                <c:pt idx="2">
                  <c:v>134</c:v>
                </c:pt>
                <c:pt idx="3">
                  <c:v>136</c:v>
                </c:pt>
                <c:pt idx="4">
                  <c:v>140</c:v>
                </c:pt>
              </c:numCache>
            </c:numRef>
          </c:yVal>
          <c:smooth val="0"/>
          <c:extLst>
            <c:ext xmlns:c16="http://schemas.microsoft.com/office/drawing/2014/chart" uri="{C3380CC4-5D6E-409C-BE32-E72D297353CC}">
              <c16:uniqueId val="{00000002-D40A-4E92-ADE9-CE0AA5DF4AAA}"/>
            </c:ext>
          </c:extLst>
        </c:ser>
        <c:ser>
          <c:idx val="3"/>
          <c:order val="3"/>
          <c:tx>
            <c:v>Ab-Plot1</c:v>
          </c:tx>
          <c:spPr>
            <a:ln w="19050" cap="rnd">
              <a:solidFill>
                <a:schemeClr val="accent4"/>
              </a:solidFill>
              <a:round/>
            </a:ln>
            <a:effectLst/>
          </c:spPr>
          <c:marker>
            <c:symbol val="circle"/>
            <c:size val="5"/>
            <c:spPr>
              <a:solidFill>
                <a:schemeClr val="accent4"/>
              </a:solidFill>
              <a:ln w="9525">
                <a:solidFill>
                  <a:schemeClr val="accent4"/>
                </a:solidFill>
              </a:ln>
              <a:effectLst/>
            </c:spPr>
          </c:marker>
          <c:xVal>
            <c:numRef>
              <c:f>'Ab Summary'!$G$4:$G$8</c:f>
              <c:numCache>
                <c:formatCode>0</c:formatCode>
                <c:ptCount val="5"/>
                <c:pt idx="0">
                  <c:v>0</c:v>
                </c:pt>
                <c:pt idx="1">
                  <c:v>1</c:v>
                </c:pt>
                <c:pt idx="2">
                  <c:v>2</c:v>
                </c:pt>
                <c:pt idx="3">
                  <c:v>3</c:v>
                </c:pt>
                <c:pt idx="4">
                  <c:v>5</c:v>
                </c:pt>
              </c:numCache>
            </c:numRef>
          </c:xVal>
          <c:yVal>
            <c:numRef>
              <c:f>'Ab Summary'!$L$4:$L$8</c:f>
              <c:numCache>
                <c:formatCode>General</c:formatCode>
                <c:ptCount val="5"/>
                <c:pt idx="0">
                  <c:v>170</c:v>
                </c:pt>
                <c:pt idx="1">
                  <c:v>128</c:v>
                </c:pt>
                <c:pt idx="2">
                  <c:v>131</c:v>
                </c:pt>
                <c:pt idx="3">
                  <c:v>151</c:v>
                </c:pt>
                <c:pt idx="4">
                  <c:v>147</c:v>
                </c:pt>
              </c:numCache>
            </c:numRef>
          </c:yVal>
          <c:smooth val="0"/>
          <c:extLst>
            <c:ext xmlns:c16="http://schemas.microsoft.com/office/drawing/2014/chart" uri="{C3380CC4-5D6E-409C-BE32-E72D297353CC}">
              <c16:uniqueId val="{00000003-D40A-4E92-ADE9-CE0AA5DF4AAA}"/>
            </c:ext>
          </c:extLst>
        </c:ser>
        <c:ser>
          <c:idx val="4"/>
          <c:order val="4"/>
          <c:tx>
            <c:v>Ab-Plot2</c:v>
          </c:tx>
          <c:spPr>
            <a:ln w="19050" cap="rnd">
              <a:solidFill>
                <a:schemeClr val="accent5"/>
              </a:solidFill>
              <a:round/>
            </a:ln>
            <a:effectLst/>
          </c:spPr>
          <c:marker>
            <c:symbol val="circle"/>
            <c:size val="5"/>
            <c:spPr>
              <a:solidFill>
                <a:schemeClr val="accent5"/>
              </a:solidFill>
              <a:ln w="9525">
                <a:solidFill>
                  <a:schemeClr val="accent5"/>
                </a:solidFill>
              </a:ln>
              <a:effectLst/>
            </c:spPr>
          </c:marker>
          <c:xVal>
            <c:numRef>
              <c:f>'Ab Summary'!$G$10:$G$14</c:f>
              <c:numCache>
                <c:formatCode>0</c:formatCode>
                <c:ptCount val="5"/>
                <c:pt idx="0">
                  <c:v>0</c:v>
                </c:pt>
                <c:pt idx="1">
                  <c:v>1</c:v>
                </c:pt>
                <c:pt idx="2">
                  <c:v>2</c:v>
                </c:pt>
                <c:pt idx="3">
                  <c:v>3</c:v>
                </c:pt>
                <c:pt idx="4">
                  <c:v>5</c:v>
                </c:pt>
              </c:numCache>
            </c:numRef>
          </c:xVal>
          <c:yVal>
            <c:numRef>
              <c:f>'Ab Summary'!$L$10:$L$14</c:f>
              <c:numCache>
                <c:formatCode>General</c:formatCode>
                <c:ptCount val="5"/>
                <c:pt idx="0">
                  <c:v>165</c:v>
                </c:pt>
                <c:pt idx="1">
                  <c:v>138</c:v>
                </c:pt>
                <c:pt idx="2">
                  <c:v>135</c:v>
                </c:pt>
                <c:pt idx="3">
                  <c:v>132</c:v>
                </c:pt>
                <c:pt idx="4">
                  <c:v>156</c:v>
                </c:pt>
              </c:numCache>
            </c:numRef>
          </c:yVal>
          <c:smooth val="0"/>
          <c:extLst>
            <c:ext xmlns:c16="http://schemas.microsoft.com/office/drawing/2014/chart" uri="{C3380CC4-5D6E-409C-BE32-E72D297353CC}">
              <c16:uniqueId val="{00000004-D40A-4E92-ADE9-CE0AA5DF4AAA}"/>
            </c:ext>
          </c:extLst>
        </c:ser>
        <c:ser>
          <c:idx val="7"/>
          <c:order val="7"/>
          <c:tx>
            <c:v>Table</c:v>
          </c:tx>
          <c:spPr>
            <a:ln w="19050" cap="rnd">
              <a:solidFill>
                <a:schemeClr val="accent2">
                  <a:lumMod val="60000"/>
                </a:schemeClr>
              </a:solidFill>
              <a:round/>
            </a:ln>
            <a:effectLst/>
          </c:spPr>
          <c:marker>
            <c:symbol val="circle"/>
            <c:size val="5"/>
            <c:spPr>
              <a:solidFill>
                <a:schemeClr val="accent2">
                  <a:lumMod val="60000"/>
                </a:schemeClr>
              </a:solidFill>
              <a:ln w="9525">
                <a:solidFill>
                  <a:schemeClr val="accent2">
                    <a:lumMod val="60000"/>
                  </a:schemeClr>
                </a:solidFill>
              </a:ln>
              <a:effectLst/>
            </c:spPr>
          </c:marker>
          <c:xVal>
            <c:numRef>
              <c:f>'Ab Summary'!$G$33:$G$35</c:f>
              <c:numCache>
                <c:formatCode>0</c:formatCode>
                <c:ptCount val="3"/>
                <c:pt idx="0">
                  <c:v>0</c:v>
                </c:pt>
                <c:pt idx="1">
                  <c:v>1</c:v>
                </c:pt>
              </c:numCache>
            </c:numRef>
          </c:xVal>
          <c:yVal>
            <c:numRef>
              <c:f>'Ab Summary'!$L$33:$L$35</c:f>
              <c:numCache>
                <c:formatCode>General</c:formatCode>
                <c:ptCount val="3"/>
                <c:pt idx="0">
                  <c:v>167</c:v>
                </c:pt>
                <c:pt idx="1">
                  <c:v>134.46</c:v>
                </c:pt>
              </c:numCache>
            </c:numRef>
          </c:yVal>
          <c:smooth val="0"/>
          <c:extLst>
            <c:ext xmlns:c16="http://schemas.microsoft.com/office/drawing/2014/chart" uri="{C3380CC4-5D6E-409C-BE32-E72D297353CC}">
              <c16:uniqueId val="{00000005-D40A-4E92-ADE9-CE0AA5DF4AAA}"/>
            </c:ext>
          </c:extLst>
        </c:ser>
        <c:dLbls>
          <c:showLegendKey val="0"/>
          <c:showVal val="0"/>
          <c:showCatName val="0"/>
          <c:showSerName val="0"/>
          <c:showPercent val="0"/>
          <c:showBubbleSize val="0"/>
        </c:dLbls>
        <c:axId val="1839383536"/>
        <c:axId val="1839385200"/>
        <c:extLst>
          <c:ext xmlns:c15="http://schemas.microsoft.com/office/drawing/2012/chart" uri="{02D57815-91ED-43cb-92C2-25804820EDAC}">
            <c15:filteredScatterSeries>
              <c15:ser>
                <c:idx val="5"/>
                <c:order val="5"/>
                <c:tx>
                  <c:v>Ab-Plot1-Adjusted</c:v>
                </c:tx>
                <c:spPr>
                  <a:ln w="19050" cap="rnd">
                    <a:solidFill>
                      <a:schemeClr val="accent6"/>
                    </a:solidFill>
                    <a:round/>
                  </a:ln>
                  <a:effectLst/>
                </c:spPr>
                <c:marker>
                  <c:symbol val="circle"/>
                  <c:size val="5"/>
                  <c:spPr>
                    <a:solidFill>
                      <a:schemeClr val="accent6"/>
                    </a:solidFill>
                    <a:ln w="9525">
                      <a:solidFill>
                        <a:schemeClr val="accent6"/>
                      </a:solidFill>
                    </a:ln>
                    <a:effectLst/>
                  </c:spPr>
                </c:marker>
                <c:xVal>
                  <c:numRef>
                    <c:extLst>
                      <c:ext uri="{02D57815-91ED-43cb-92C2-25804820EDAC}">
                        <c15:formulaRef>
                          <c15:sqref>'Ab Summary'!$G$4:$G$8</c15:sqref>
                        </c15:formulaRef>
                      </c:ext>
                    </c:extLst>
                    <c:numCache>
                      <c:formatCode>0</c:formatCode>
                      <c:ptCount val="5"/>
                      <c:pt idx="0">
                        <c:v>0</c:v>
                      </c:pt>
                      <c:pt idx="1">
                        <c:v>1</c:v>
                      </c:pt>
                      <c:pt idx="2">
                        <c:v>2</c:v>
                      </c:pt>
                      <c:pt idx="3">
                        <c:v>3</c:v>
                      </c:pt>
                      <c:pt idx="4">
                        <c:v>5</c:v>
                      </c:pt>
                    </c:numCache>
                  </c:numRef>
                </c:xVal>
                <c:yVal>
                  <c:numRef>
                    <c:extLst>
                      <c:ext uri="{02D57815-91ED-43cb-92C2-25804820EDAC}">
                        <c15:formulaRef>
                          <c15:sqref>'Ab Summary'!$N$4:$N$8</c15:sqref>
                        </c15:formulaRef>
                      </c:ext>
                    </c:extLst>
                    <c:numCache>
                      <c:formatCode>General</c:formatCode>
                      <c:ptCount val="5"/>
                      <c:pt idx="0">
                        <c:v>1.7000000000007565E-2</c:v>
                      </c:pt>
                      <c:pt idx="1">
                        <c:v>10.240000000000002</c:v>
                      </c:pt>
                      <c:pt idx="2">
                        <c:v>3.9300000000000033</c:v>
                      </c:pt>
                      <c:pt idx="3">
                        <c:v>6.0400000000000054</c:v>
                      </c:pt>
                      <c:pt idx="4">
                        <c:v>7.3500000000000068</c:v>
                      </c:pt>
                    </c:numCache>
                  </c:numRef>
                </c:yVal>
                <c:smooth val="0"/>
                <c:extLst>
                  <c:ext xmlns:c16="http://schemas.microsoft.com/office/drawing/2014/chart" uri="{C3380CC4-5D6E-409C-BE32-E72D297353CC}">
                    <c16:uniqueId val="{00000006-D40A-4E92-ADE9-CE0AA5DF4AAA}"/>
                  </c:ext>
                </c:extLst>
              </c15:ser>
            </c15:filteredScatterSeries>
            <c15:filteredScatterSeries>
              <c15:ser>
                <c:idx val="6"/>
                <c:order val="6"/>
                <c:tx>
                  <c:v>Ab-Plot1_Adj2</c:v>
                </c:tx>
                <c:spPr>
                  <a:ln w="19050" cap="rnd">
                    <a:solidFill>
                      <a:schemeClr val="accent1">
                        <a:lumMod val="60000"/>
                      </a:schemeClr>
                    </a:solidFill>
                    <a:round/>
                  </a:ln>
                  <a:effectLst/>
                </c:spPr>
                <c:marker>
                  <c:symbol val="circle"/>
                  <c:size val="5"/>
                  <c:spPr>
                    <a:solidFill>
                      <a:schemeClr val="accent1">
                        <a:lumMod val="60000"/>
                      </a:schemeClr>
                    </a:solidFill>
                    <a:ln w="9525">
                      <a:solidFill>
                        <a:schemeClr val="accent1">
                          <a:lumMod val="60000"/>
                        </a:schemeClr>
                      </a:solidFill>
                    </a:ln>
                    <a:effectLst/>
                  </c:spPr>
                </c:marker>
                <c:xVal>
                  <c:numRef>
                    <c:extLst xmlns:c15="http://schemas.microsoft.com/office/drawing/2012/chart">
                      <c:ext xmlns:c15="http://schemas.microsoft.com/office/drawing/2012/chart" uri="{02D57815-91ED-43cb-92C2-25804820EDAC}">
                        <c15:formulaRef>
                          <c15:sqref>'Ab Summary'!$G$4:$G$8</c15:sqref>
                        </c15:formulaRef>
                      </c:ext>
                    </c:extLst>
                    <c:numCache>
                      <c:formatCode>0</c:formatCode>
                      <c:ptCount val="5"/>
                      <c:pt idx="0">
                        <c:v>0</c:v>
                      </c:pt>
                      <c:pt idx="1">
                        <c:v>1</c:v>
                      </c:pt>
                      <c:pt idx="2">
                        <c:v>2</c:v>
                      </c:pt>
                      <c:pt idx="3">
                        <c:v>3</c:v>
                      </c:pt>
                      <c:pt idx="4">
                        <c:v>5</c:v>
                      </c:pt>
                    </c:numCache>
                  </c:numRef>
                </c:xVal>
                <c:yVal>
                  <c:numRef>
                    <c:extLst xmlns:c15="http://schemas.microsoft.com/office/drawing/2012/chart">
                      <c:ext xmlns:c15="http://schemas.microsoft.com/office/drawing/2012/chart" uri="{02D57815-91ED-43cb-92C2-25804820EDAC}">
                        <c15:formulaRef>
                          <c15:sqref>'Ab Summary'!#REF!</c15:sqref>
                        </c15:formulaRef>
                      </c:ext>
                    </c:extLst>
                    <c:numCache>
                      <c:formatCode>General</c:formatCode>
                      <c:ptCount val="1"/>
                      <c:pt idx="0">
                        <c:v>1</c:v>
                      </c:pt>
                    </c:numCache>
                  </c:numRef>
                </c:yVal>
                <c:smooth val="0"/>
                <c:extLst xmlns:c15="http://schemas.microsoft.com/office/drawing/2012/chart">
                  <c:ext xmlns:c16="http://schemas.microsoft.com/office/drawing/2014/chart" uri="{C3380CC4-5D6E-409C-BE32-E72D297353CC}">
                    <c16:uniqueId val="{00000007-D40A-4E92-ADE9-CE0AA5DF4AAA}"/>
                  </c:ext>
                </c:extLst>
              </c15:ser>
            </c15:filteredScatterSeries>
          </c:ext>
        </c:extLst>
      </c:scatterChart>
      <c:valAx>
        <c:axId val="1839383536"/>
        <c:scaling>
          <c:orientation val="minMax"/>
        </c:scaling>
        <c:delete val="0"/>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a:t>Years After Burn (Year)</a:t>
                </a:r>
              </a:p>
            </c:rich>
          </c:tx>
          <c:overlay val="0"/>
          <c:spPr>
            <a:noFill/>
            <a:ln>
              <a:solidFill>
                <a:srgbClr val="000000"/>
              </a:solidFill>
            </a:ln>
            <a:effectLst/>
          </c:spPr>
          <c:txPr>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0"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839385200"/>
        <c:crosses val="autoZero"/>
        <c:crossBetween val="midCat"/>
      </c:valAx>
      <c:valAx>
        <c:axId val="1839385200"/>
        <c:scaling>
          <c:orientation val="minMax"/>
          <c:min val="0"/>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a:t>Sotptivity (MM/SQRT HR)</a:t>
                </a:r>
              </a:p>
            </c:rich>
          </c:tx>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839383536"/>
        <c:crosses val="autoZero"/>
        <c:crossBetween val="midCat"/>
      </c:valAx>
      <c:spPr>
        <a:noFill/>
        <a:ln>
          <a:noFill/>
        </a:ln>
        <a:effectLst/>
      </c:spPr>
    </c:plotArea>
    <c:legend>
      <c:legendPos val="b"/>
      <c:layout>
        <c:manualLayout>
          <c:xMode val="edge"/>
          <c:yMode val="edge"/>
          <c:x val="0.11969101220197204"/>
          <c:y val="4.7306444773005996E-2"/>
          <c:w val="0.68311596913155381"/>
          <c:h val="5.1041811301485933E-2"/>
        </c:manualLayout>
      </c:layout>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solidFill>
        <a:srgbClr val="000000"/>
      </a:solidFill>
    </a:ln>
    <a:effectLst/>
  </c:spPr>
  <c:txPr>
    <a:bodyPr/>
    <a:lstStyle/>
    <a:p>
      <a:pPr>
        <a:defRPr/>
      </a:pPr>
      <a:endParaRPr lang="en-US"/>
    </a:p>
  </c:txPr>
  <c:externalData r:id="rId4">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10698052890581254"/>
          <c:y val="3.482114593225704E-2"/>
          <c:w val="0.84308350506312213"/>
          <c:h val="0.87322612707382452"/>
        </c:manualLayout>
      </c:layout>
      <c:scatterChart>
        <c:scatterStyle val="lineMarker"/>
        <c:varyColors val="0"/>
        <c:ser>
          <c:idx val="0"/>
          <c:order val="0"/>
          <c:tx>
            <c:v>Ab-Plot4</c:v>
          </c:tx>
          <c:spPr>
            <a:ln w="19050" cap="rnd">
              <a:solidFill>
                <a:schemeClr val="accent1"/>
              </a:solidFill>
              <a:round/>
            </a:ln>
            <a:effectLst/>
          </c:spPr>
          <c:marker>
            <c:symbol val="circle"/>
            <c:size val="5"/>
            <c:spPr>
              <a:solidFill>
                <a:schemeClr val="accent1"/>
              </a:solidFill>
              <a:ln w="9525">
                <a:solidFill>
                  <a:schemeClr val="accent1"/>
                </a:solidFill>
              </a:ln>
              <a:effectLst/>
            </c:spPr>
          </c:marker>
          <c:xVal>
            <c:numRef>
              <c:f>'Ab Summary'!$G$22:$G$26</c:f>
              <c:numCache>
                <c:formatCode>0</c:formatCode>
                <c:ptCount val="5"/>
                <c:pt idx="0">
                  <c:v>0</c:v>
                </c:pt>
                <c:pt idx="1">
                  <c:v>1</c:v>
                </c:pt>
                <c:pt idx="2">
                  <c:v>2</c:v>
                </c:pt>
                <c:pt idx="3">
                  <c:v>3</c:v>
                </c:pt>
                <c:pt idx="4">
                  <c:v>5</c:v>
                </c:pt>
              </c:numCache>
            </c:numRef>
          </c:xVal>
          <c:yVal>
            <c:numRef>
              <c:f>'Ab Summary'!$J$22:$J$26</c:f>
              <c:numCache>
                <c:formatCode>General</c:formatCode>
                <c:ptCount val="5"/>
                <c:pt idx="0">
                  <c:v>9.0000000000000024E-2</c:v>
                </c:pt>
                <c:pt idx="1">
                  <c:v>0.11000000000000004</c:v>
                </c:pt>
                <c:pt idx="2">
                  <c:v>3.0000000000000027E-2</c:v>
                </c:pt>
                <c:pt idx="3">
                  <c:v>7.0000000000000007E-2</c:v>
                </c:pt>
                <c:pt idx="4">
                  <c:v>8.0000000000000016E-2</c:v>
                </c:pt>
              </c:numCache>
            </c:numRef>
          </c:yVal>
          <c:smooth val="0"/>
          <c:extLst>
            <c:ext xmlns:c16="http://schemas.microsoft.com/office/drawing/2014/chart" uri="{C3380CC4-5D6E-409C-BE32-E72D297353CC}">
              <c16:uniqueId val="{00000000-FC8C-4619-AE48-85CDEAC145CD}"/>
            </c:ext>
          </c:extLst>
        </c:ser>
        <c:ser>
          <c:idx val="2"/>
          <c:order val="2"/>
          <c:tx>
            <c:v>Ab-Plot3</c:v>
          </c:tx>
          <c:spPr>
            <a:ln w="19050" cap="rnd">
              <a:solidFill>
                <a:schemeClr val="accent3"/>
              </a:solidFill>
              <a:round/>
            </a:ln>
            <a:effectLst/>
          </c:spPr>
          <c:marker>
            <c:symbol val="circle"/>
            <c:size val="5"/>
            <c:spPr>
              <a:solidFill>
                <a:schemeClr val="accent3"/>
              </a:solidFill>
              <a:ln w="9525">
                <a:solidFill>
                  <a:schemeClr val="accent3"/>
                </a:solidFill>
              </a:ln>
              <a:effectLst/>
            </c:spPr>
          </c:marker>
          <c:xVal>
            <c:numRef>
              <c:f>'Ab Summary'!$G$16:$G$20</c:f>
              <c:numCache>
                <c:formatCode>0</c:formatCode>
                <c:ptCount val="5"/>
                <c:pt idx="0">
                  <c:v>0</c:v>
                </c:pt>
                <c:pt idx="1">
                  <c:v>1</c:v>
                </c:pt>
                <c:pt idx="2">
                  <c:v>2</c:v>
                </c:pt>
                <c:pt idx="3">
                  <c:v>3</c:v>
                </c:pt>
                <c:pt idx="4">
                  <c:v>5</c:v>
                </c:pt>
              </c:numCache>
            </c:numRef>
          </c:xVal>
          <c:yVal>
            <c:numRef>
              <c:f>'Ab Summary'!$J$16:$J$20</c:f>
              <c:numCache>
                <c:formatCode>General</c:formatCode>
                <c:ptCount val="5"/>
                <c:pt idx="0">
                  <c:v>3.5000000000000031E-2</c:v>
                </c:pt>
                <c:pt idx="1">
                  <c:v>0.12</c:v>
                </c:pt>
                <c:pt idx="2">
                  <c:v>7.0000000000000007E-2</c:v>
                </c:pt>
                <c:pt idx="3">
                  <c:v>4.0000000000000036E-2</c:v>
                </c:pt>
                <c:pt idx="4">
                  <c:v>0.06</c:v>
                </c:pt>
              </c:numCache>
            </c:numRef>
          </c:yVal>
          <c:smooth val="0"/>
          <c:extLst>
            <c:ext xmlns:c16="http://schemas.microsoft.com/office/drawing/2014/chart" uri="{C3380CC4-5D6E-409C-BE32-E72D297353CC}">
              <c16:uniqueId val="{00000001-FC8C-4619-AE48-85CDEAC145CD}"/>
            </c:ext>
          </c:extLst>
        </c:ser>
        <c:ser>
          <c:idx val="3"/>
          <c:order val="3"/>
          <c:tx>
            <c:v>Ab-Plot1</c:v>
          </c:tx>
          <c:spPr>
            <a:ln w="19050" cap="rnd">
              <a:solidFill>
                <a:schemeClr val="accent4"/>
              </a:solidFill>
              <a:round/>
            </a:ln>
            <a:effectLst/>
          </c:spPr>
          <c:marker>
            <c:symbol val="circle"/>
            <c:size val="5"/>
            <c:spPr>
              <a:solidFill>
                <a:schemeClr val="accent4"/>
              </a:solidFill>
              <a:ln w="9525">
                <a:solidFill>
                  <a:schemeClr val="accent4"/>
                </a:solidFill>
              </a:ln>
              <a:effectLst/>
            </c:spPr>
          </c:marker>
          <c:xVal>
            <c:numRef>
              <c:f>'Ab Summary'!$G$4:$G$8</c:f>
              <c:numCache>
                <c:formatCode>0</c:formatCode>
                <c:ptCount val="5"/>
                <c:pt idx="0">
                  <c:v>0</c:v>
                </c:pt>
                <c:pt idx="1">
                  <c:v>1</c:v>
                </c:pt>
                <c:pt idx="2">
                  <c:v>2</c:v>
                </c:pt>
                <c:pt idx="3">
                  <c:v>3</c:v>
                </c:pt>
                <c:pt idx="4">
                  <c:v>5</c:v>
                </c:pt>
              </c:numCache>
            </c:numRef>
          </c:xVal>
          <c:yVal>
            <c:numRef>
              <c:f>'Ab Summary'!$J$4:$J$8</c:f>
              <c:numCache>
                <c:formatCode>General</c:formatCode>
                <c:ptCount val="5"/>
                <c:pt idx="0">
                  <c:v>1.000000000000445E-4</c:v>
                </c:pt>
                <c:pt idx="1">
                  <c:v>8.0000000000000016E-2</c:v>
                </c:pt>
                <c:pt idx="2">
                  <c:v>3.0000000000000027E-2</c:v>
                </c:pt>
                <c:pt idx="3">
                  <c:v>4.0000000000000036E-2</c:v>
                </c:pt>
                <c:pt idx="4">
                  <c:v>5.0000000000000044E-2</c:v>
                </c:pt>
              </c:numCache>
            </c:numRef>
          </c:yVal>
          <c:smooth val="0"/>
          <c:extLst>
            <c:ext xmlns:c16="http://schemas.microsoft.com/office/drawing/2014/chart" uri="{C3380CC4-5D6E-409C-BE32-E72D297353CC}">
              <c16:uniqueId val="{00000002-FC8C-4619-AE48-85CDEAC145CD}"/>
            </c:ext>
          </c:extLst>
        </c:ser>
        <c:ser>
          <c:idx val="4"/>
          <c:order val="4"/>
          <c:tx>
            <c:v>Ab-Plot2</c:v>
          </c:tx>
          <c:spPr>
            <a:ln w="19050" cap="rnd">
              <a:solidFill>
                <a:schemeClr val="accent5"/>
              </a:solidFill>
              <a:round/>
            </a:ln>
            <a:effectLst/>
          </c:spPr>
          <c:marker>
            <c:symbol val="circle"/>
            <c:size val="5"/>
            <c:spPr>
              <a:solidFill>
                <a:schemeClr val="accent5"/>
              </a:solidFill>
              <a:ln w="9525">
                <a:solidFill>
                  <a:schemeClr val="accent5"/>
                </a:solidFill>
              </a:ln>
              <a:effectLst/>
            </c:spPr>
          </c:marker>
          <c:xVal>
            <c:numRef>
              <c:f>'Ab Summary'!$G$10:$G$14</c:f>
              <c:numCache>
                <c:formatCode>0</c:formatCode>
                <c:ptCount val="5"/>
                <c:pt idx="0">
                  <c:v>0</c:v>
                </c:pt>
                <c:pt idx="1">
                  <c:v>1</c:v>
                </c:pt>
                <c:pt idx="2">
                  <c:v>2</c:v>
                </c:pt>
                <c:pt idx="3">
                  <c:v>3</c:v>
                </c:pt>
                <c:pt idx="4">
                  <c:v>5</c:v>
                </c:pt>
              </c:numCache>
            </c:numRef>
          </c:xVal>
          <c:yVal>
            <c:numRef>
              <c:f>'Ab Summary'!$J$10:$J$14</c:f>
              <c:numCache>
                <c:formatCode>General</c:formatCode>
                <c:ptCount val="5"/>
                <c:pt idx="0">
                  <c:v>4.7000000000000042E-2</c:v>
                </c:pt>
                <c:pt idx="1">
                  <c:v>9.0000000000000024E-2</c:v>
                </c:pt>
                <c:pt idx="2">
                  <c:v>1.000000000000445E-4</c:v>
                </c:pt>
                <c:pt idx="3">
                  <c:v>3.0000000000000027E-2</c:v>
                </c:pt>
                <c:pt idx="4">
                  <c:v>9.5000000000000029E-2</c:v>
                </c:pt>
              </c:numCache>
            </c:numRef>
          </c:yVal>
          <c:smooth val="0"/>
          <c:extLst>
            <c:ext xmlns:c16="http://schemas.microsoft.com/office/drawing/2014/chart" uri="{C3380CC4-5D6E-409C-BE32-E72D297353CC}">
              <c16:uniqueId val="{00000003-FC8C-4619-AE48-85CDEAC145CD}"/>
            </c:ext>
          </c:extLst>
        </c:ser>
        <c:dLbls>
          <c:showLegendKey val="0"/>
          <c:showVal val="0"/>
          <c:showCatName val="0"/>
          <c:showSerName val="0"/>
          <c:showPercent val="0"/>
          <c:showBubbleSize val="0"/>
        </c:dLbls>
        <c:axId val="1839383536"/>
        <c:axId val="1839385200"/>
        <c:extLst>
          <c:ext xmlns:c15="http://schemas.microsoft.com/office/drawing/2012/chart" uri="{02D57815-91ED-43cb-92C2-25804820EDAC}">
            <c15:filteredScatterSeries>
              <c15:ser>
                <c:idx val="1"/>
                <c:order val="1"/>
                <c:tx>
                  <c:v>SA-Plot 1</c:v>
                </c:tx>
                <c:spPr>
                  <a:ln w="19050" cap="rnd">
                    <a:solidFill>
                      <a:schemeClr val="accent2"/>
                    </a:solidFill>
                    <a:round/>
                  </a:ln>
                  <a:effectLst/>
                </c:spPr>
                <c:marker>
                  <c:symbol val="circle"/>
                  <c:size val="5"/>
                  <c:spPr>
                    <a:solidFill>
                      <a:schemeClr val="accent2"/>
                    </a:solidFill>
                    <a:ln w="9525">
                      <a:solidFill>
                        <a:schemeClr val="accent2"/>
                      </a:solidFill>
                    </a:ln>
                    <a:effectLst/>
                  </c:spPr>
                </c:marker>
                <c:xVal>
                  <c:numRef>
                    <c:extLst>
                      <c:ext uri="{02D57815-91ED-43cb-92C2-25804820EDAC}">
                        <c15:formulaRef>
                          <c15:sqref>'Ab Summary'!$G$28:$G$31</c15:sqref>
                        </c15:formulaRef>
                      </c:ext>
                    </c:extLst>
                    <c:numCache>
                      <c:formatCode>0</c:formatCode>
                      <c:ptCount val="4"/>
                      <c:pt idx="0">
                        <c:v>0</c:v>
                      </c:pt>
                      <c:pt idx="1">
                        <c:v>1</c:v>
                      </c:pt>
                      <c:pt idx="2">
                        <c:v>2</c:v>
                      </c:pt>
                      <c:pt idx="3">
                        <c:v>3</c:v>
                      </c:pt>
                    </c:numCache>
                  </c:numRef>
                </c:xVal>
                <c:yVal>
                  <c:numRef>
                    <c:extLst>
                      <c:ext uri="{02D57815-91ED-43cb-92C2-25804820EDAC}">
                        <c15:formulaRef>
                          <c15:sqref>'Ab Summary'!$J$28:$J$31</c15:sqref>
                        </c15:formulaRef>
                      </c:ext>
                    </c:extLst>
                    <c:numCache>
                      <c:formatCode>General</c:formatCode>
                      <c:ptCount val="4"/>
                      <c:pt idx="0">
                        <c:v>8.0000000000000016E-2</c:v>
                      </c:pt>
                      <c:pt idx="1">
                        <c:v>0.37</c:v>
                      </c:pt>
                      <c:pt idx="2">
                        <c:v>3.0000000000000027E-2</c:v>
                      </c:pt>
                      <c:pt idx="3">
                        <c:v>3.0000000000000027E-2</c:v>
                      </c:pt>
                    </c:numCache>
                  </c:numRef>
                </c:yVal>
                <c:smooth val="0"/>
                <c:extLst>
                  <c:ext xmlns:c16="http://schemas.microsoft.com/office/drawing/2014/chart" uri="{C3380CC4-5D6E-409C-BE32-E72D297353CC}">
                    <c16:uniqueId val="{00000004-FC8C-4619-AE48-85CDEAC145CD}"/>
                  </c:ext>
                </c:extLst>
              </c15:ser>
            </c15:filteredScatterSeries>
          </c:ext>
        </c:extLst>
      </c:scatterChart>
      <c:valAx>
        <c:axId val="1839383536"/>
        <c:scaling>
          <c:orientation val="minMax"/>
        </c:scaling>
        <c:delete val="0"/>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a:t>Year After Burn</a:t>
                </a:r>
              </a:p>
            </c:rich>
          </c:tx>
          <c:overlay val="0"/>
          <c:spPr>
            <a:noFill/>
            <a:ln>
              <a:noFill/>
            </a:ln>
            <a:effectLst/>
          </c:spPr>
          <c:txPr>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 sourceLinked="0"/>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839385200"/>
        <c:crosses val="autoZero"/>
        <c:crossBetween val="midCat"/>
      </c:valAx>
      <c:valAx>
        <c:axId val="1839385200"/>
        <c:scaling>
          <c:orientation val="minMax"/>
          <c:min val="0"/>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a:t>Moisture Deficiet</a:t>
                </a:r>
              </a:p>
            </c:rich>
          </c:tx>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839383536"/>
        <c:crosses val="autoZero"/>
        <c:crossBetween val="midCat"/>
      </c:valAx>
      <c:spPr>
        <a:noFill/>
        <a:ln>
          <a:noFill/>
        </a:ln>
        <a:effectLst/>
      </c:spPr>
    </c:plotArea>
    <c:legend>
      <c:legendPos val="b"/>
      <c:layout>
        <c:manualLayout>
          <c:xMode val="edge"/>
          <c:yMode val="edge"/>
          <c:x val="0.11969101220197204"/>
          <c:y val="4.7306444773005996E-2"/>
          <c:w val="0.46733885605832276"/>
          <c:h val="2.8883385725693149E-2"/>
        </c:manualLayout>
      </c:layout>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solidFill>
        <a:srgbClr val="000000"/>
      </a:solidFill>
    </a:ln>
    <a:effectLst/>
  </c:spPr>
  <c:txPr>
    <a:bodyPr/>
    <a:lstStyle/>
    <a:p>
      <a:pPr>
        <a:defRPr/>
      </a:pPr>
      <a:endParaRPr lang="en-US"/>
    </a:p>
  </c:txPr>
  <c:externalData r:id="rId4">
    <c:autoUpdate val="0"/>
  </c:externalData>
</c:chartSpace>
</file>

<file path=ppt/charts/chartEx1.xml><?xml version="1.0" encoding="utf-8"?>
<cx:chartSpace xmlns:a="http://schemas.openxmlformats.org/drawingml/2006/main" xmlns:r="http://schemas.openxmlformats.org/officeDocument/2006/relationships" xmlns:cx="http://schemas.microsoft.com/office/drawing/2014/chartex">
  <cx:chartData>
    <cx:externalData r:id="rId1" cx:autoUpdate="0"/>
    <cx:data id="0">
      <cx:numDim type="val">
        <cx:f>'Total Summary_Stat_Analyses_All'!$T$4:$T$23</cx:f>
        <cx:lvl ptCount="20" formatCode="General">
          <cx:pt idx="0">0.0001000000000000445</cx:pt>
          <cx:pt idx="1">0.047000000000000042</cx:pt>
          <cx:pt idx="2">0.035000000000000031</cx:pt>
          <cx:pt idx="3">0.090000000000000024</cx:pt>
          <cx:pt idx="4">0.080000000000000016</cx:pt>
          <cx:pt idx="5">0.059999999999999998</cx:pt>
          <cx:pt idx="6">0.048000000000000001</cx:pt>
          <cx:pt idx="7">0.082000000000000003</cx:pt>
          <cx:pt idx="8">0.38</cx:pt>
          <cx:pt idx="9">0.48499999999999999</cx:pt>
          <cx:pt idx="10">0.45000000000000001</cx:pt>
          <cx:pt idx="11">0.45000000000000001</cx:pt>
          <cx:pt idx="12">0.032000000000000001</cx:pt>
          <cx:pt idx="13">0.021999999999999999</cx:pt>
          <cx:pt idx="14">0.050000000000000003</cx:pt>
          <cx:pt idx="15">0.059999999999999998</cx:pt>
          <cx:pt idx="16">0.074999999999999997</cx:pt>
          <cx:pt idx="17">0.074999999999999997</cx:pt>
          <cx:pt idx="18">0.060999999999999999</cx:pt>
          <cx:pt idx="19">0.059999999999999998</cx:pt>
        </cx:lvl>
      </cx:numDim>
    </cx:data>
    <cx:data id="1">
      <cx:numDim type="val">
        <cx:f>'Total Summary_Stat_Analyses_All'!$U$4:$U$23</cx:f>
        <cx:lvl ptCount="20" formatCode="General">
          <cx:pt idx="0">0.080000000000000016</cx:pt>
          <cx:pt idx="1">0.090000000000000024</cx:pt>
          <cx:pt idx="2">0.12</cx:pt>
          <cx:pt idx="3">0.11000000000000004</cx:pt>
          <cx:pt idx="4">0.37</cx:pt>
          <cx:pt idx="5">0.10000000000000001</cx:pt>
          <cx:pt idx="6">0.438</cx:pt>
          <cx:pt idx="7">0.20000000000000001</cx:pt>
          <cx:pt idx="8">0.021000000000000001</cx:pt>
          <cx:pt idx="9">0.5</cx:pt>
          <cx:pt idx="10">0.001</cx:pt>
          <cx:pt idx="11">0.044999999999999998</cx:pt>
          <cx:pt idx="12">0.014999999999999999</cx:pt>
          <cx:pt idx="13">0.070000000000000007</cx:pt>
          <cx:pt idx="14">0.02</cx:pt>
          <cx:pt idx="15">0.059999999999999998</cx:pt>
          <cx:pt idx="16">0.080000000000000002</cx:pt>
          <cx:pt idx="17">0.080000000000000002</cx:pt>
          <cx:pt idx="18">0.070000000000000007</cx:pt>
          <cx:pt idx="19">0.067000000000000004</cx:pt>
        </cx:lvl>
      </cx:numDim>
    </cx:data>
    <cx:data id="2">
      <cx:numDim type="val">
        <cx:f>'Total Summary_Stat_Analyses_All'!$V$4:$V$23</cx:f>
        <cx:lvl ptCount="20" formatCode="General">
          <cx:pt idx="0">0.030000000000000027</cx:pt>
          <cx:pt idx="1">0.0001000000000000445</cx:pt>
          <cx:pt idx="2">0.070000000000000007</cx:pt>
          <cx:pt idx="3">0.030000000000000027</cx:pt>
          <cx:pt idx="4">0.030000000000000027</cx:pt>
          <cx:pt idx="5">0.02</cx:pt>
          <cx:pt idx="6">0.050000000000000003</cx:pt>
          <cx:pt idx="7">0.029999999999999999</cx:pt>
          <cx:pt idx="8">0.45000000000000001</cx:pt>
          <cx:pt idx="9">0.0050000000000000001</cx:pt>
          <cx:pt idx="10">0.029999999999999999</cx:pt>
          <cx:pt idx="11">0.024</cx:pt>
          <cx:pt idx="12">0.052999999999999999</cx:pt>
          <cx:pt idx="13">0.089999999999999997</cx:pt>
          <cx:pt idx="14">0.040000000000000001</cx:pt>
          <cx:pt idx="15">0.059999999999999998</cx:pt>
          <cx:pt idx="16">0.01</cx:pt>
          <cx:pt idx="17">0.029999999999999999</cx:pt>
          <cx:pt idx="18">0.01</cx:pt>
          <cx:pt idx="19">0.080000000000000002</cx:pt>
        </cx:lvl>
      </cx:numDim>
    </cx:data>
    <cx:data id="3">
      <cx:numDim type="val">
        <cx:f>'Total Summary_Stat_Analyses_All'!$W$4:$W$23</cx:f>
        <cx:lvl ptCount="20" formatCode="General">
          <cx:pt idx="0">0.040000000000000036</cx:pt>
          <cx:pt idx="1">0.030000000000000027</cx:pt>
          <cx:pt idx="2">0.040000000000000036</cx:pt>
          <cx:pt idx="3">0.070000000000000007</cx:pt>
        </cx:lvl>
      </cx:numDim>
    </cx:data>
    <cx:data id="4">
      <cx:numDim type="val">
        <cx:f>'Total Summary_Stat_Analyses_All'!$X$4:$X$23</cx:f>
        <cx:lvl ptCount="20" formatCode="General">
          <cx:pt idx="12">0.28999999999999998</cx:pt>
          <cx:pt idx="13">0.34999999999999998</cx:pt>
          <cx:pt idx="14">0.31</cx:pt>
          <cx:pt idx="15">0.12</cx:pt>
        </cx:lvl>
      </cx:numDim>
    </cx:data>
    <cx:data id="5">
      <cx:numDim type="val">
        <cx:f>'Total Summary_Stat_Analyses_All'!$Y$4:$Y$23</cx:f>
        <cx:lvl ptCount="20" formatCode="General">
          <cx:pt idx="0">0.050000000000000044</cx:pt>
          <cx:pt idx="1">0.095000000000000029</cx:pt>
          <cx:pt idx="2">0.059999999999999998</cx:pt>
          <cx:pt idx="3">0.080000000000000016</cx:pt>
          <cx:pt idx="4">0.030000000000000027</cx:pt>
          <cx:pt idx="5">0.029999999999999999</cx:pt>
          <cx:pt idx="6">0.02</cx:pt>
          <cx:pt idx="7">0.025999999999999999</cx:pt>
          <cx:pt idx="8">0.074999999999999997</cx:pt>
          <cx:pt idx="9">0.040000000000000001</cx:pt>
          <cx:pt idx="10">0.01</cx:pt>
          <cx:pt idx="11">0.040000000000000001</cx:pt>
          <cx:pt idx="16">0.14999999999999999</cx:pt>
          <cx:pt idx="17">0.01</cx:pt>
          <cx:pt idx="18">0.315</cx:pt>
          <cx:pt idx="19">0.31</cx:pt>
        </cx:lvl>
      </cx:numDim>
    </cx:data>
  </cx:chartData>
  <cx:chart>
    <cx:title pos="t" align="ctr" overlay="0">
      <cx:tx>
        <cx:txData>
          <cx:v>Moisture Deficit Values</cx:v>
        </cx:txData>
      </cx:tx>
      <cx:txPr>
        <a:bodyPr spcFirstLastPara="1" vertOverflow="ellipsis" horzOverflow="overflow" wrap="square" lIns="0" tIns="0" rIns="0" bIns="0" anchor="ctr" anchorCtr="1"/>
        <a:lstStyle/>
        <a:p>
          <a:pPr algn="ctr" rtl="0">
            <a:defRPr/>
          </a:pPr>
          <a:r>
            <a:rPr lang="en-US" sz="1400" b="0" i="0" u="none" strike="noStrike" baseline="0">
              <a:solidFill>
                <a:sysClr val="windowText" lastClr="000000">
                  <a:lumMod val="65000"/>
                  <a:lumOff val="35000"/>
                </a:sysClr>
              </a:solidFill>
              <a:latin typeface="Calibri"/>
            </a:rPr>
            <a:t>Moisture Deficit Values</a:t>
          </a:r>
        </a:p>
      </cx:txPr>
    </cx:title>
    <cx:plotArea>
      <cx:plotAreaRegion>
        <cx:series layoutId="boxWhisker" uniqueId="{BB09C437-B63C-4B70-8704-C86793D430C2}">
          <cx:tx>
            <cx:txData>
              <cx:f>'Total Summary_Stat_Analyses_All'!$T$3</cx:f>
              <cx:v>Deficit Unburn</cx:v>
            </cx:txData>
          </cx:tx>
          <cx:dataId val="0"/>
          <cx:layoutPr>
            <cx:visibility meanLine="0" meanMarker="1" nonoutliers="0" outliers="1"/>
            <cx:statistics quartileMethod="exclusive"/>
          </cx:layoutPr>
        </cx:series>
        <cx:series layoutId="boxWhisker" uniqueId="{A1AD0A43-33E5-4954-86C5-964CDEA1443F}">
          <cx:tx>
            <cx:txData>
              <cx:f>'Total Summary_Stat_Analyses_All'!$U$3</cx:f>
              <cx:v>Deficit 1st Yr</cx:v>
            </cx:txData>
          </cx:tx>
          <cx:dataId val="1"/>
          <cx:layoutPr>
            <cx:visibility meanLine="0" meanMarker="1" nonoutliers="0" outliers="1"/>
            <cx:statistics quartileMethod="exclusive"/>
          </cx:layoutPr>
        </cx:series>
        <cx:series layoutId="boxWhisker" uniqueId="{0A494E6A-D851-47A2-9071-6AEF7F399CF8}">
          <cx:tx>
            <cx:txData>
              <cx:f>'Total Summary_Stat_Analyses_All'!$V$3</cx:f>
              <cx:v>Deficit 2nd Yr</cx:v>
            </cx:txData>
          </cx:tx>
          <cx:dataId val="2"/>
          <cx:layoutPr>
            <cx:visibility meanLine="0" meanMarker="1" nonoutliers="0" outliers="1"/>
            <cx:statistics quartileMethod="exclusive"/>
          </cx:layoutPr>
        </cx:series>
        <cx:series layoutId="boxWhisker" uniqueId="{9AAAE82F-7AF7-45E1-AA76-4A62FB523BC9}">
          <cx:tx>
            <cx:txData>
              <cx:f>'Total Summary_Stat_Analyses_All'!$W$3</cx:f>
              <cx:v>Deficit 3rd Yr</cx:v>
            </cx:txData>
          </cx:tx>
          <cx:dataId val="3"/>
          <cx:layoutPr>
            <cx:visibility meanLine="0" meanMarker="1" nonoutliers="0" outliers="1"/>
            <cx:statistics quartileMethod="exclusive"/>
          </cx:layoutPr>
        </cx:series>
        <cx:series layoutId="boxWhisker" uniqueId="{B828DC4E-AEE1-45AF-A29C-04A032630476}">
          <cx:tx>
            <cx:txData>
              <cx:f>'Total Summary_Stat_Analyses_All'!$X$3</cx:f>
              <cx:v>Deficit 4th Yr</cx:v>
            </cx:txData>
          </cx:tx>
          <cx:dataId val="4"/>
          <cx:layoutPr>
            <cx:visibility meanLine="0" meanMarker="1" nonoutliers="0" outliers="1"/>
            <cx:statistics quartileMethod="exclusive"/>
          </cx:layoutPr>
        </cx:series>
        <cx:series layoutId="boxWhisker" uniqueId="{A364C777-153D-420F-A42F-2C4F273C4B2A}">
          <cx:tx>
            <cx:txData>
              <cx:f>'Total Summary_Stat_Analyses_All'!$Y$3</cx:f>
              <cx:v>Deficit 5th Yr</cx:v>
            </cx:txData>
          </cx:tx>
          <cx:dataId val="5"/>
          <cx:layoutPr>
            <cx:visibility meanLine="0" meanMarker="1" nonoutliers="0" outliers="1"/>
            <cx:statistics quartileMethod="exclusive"/>
          </cx:layoutPr>
        </cx:series>
      </cx:plotAreaRegion>
      <cx:axis id="0" hidden="1">
        <cx:catScaling gapWidth="1"/>
        <cx:tickLabels/>
      </cx:axis>
      <cx:axis id="1">
        <cx:valScaling/>
        <cx:majorGridlines/>
        <cx:tickLabels/>
      </cx:axis>
    </cx:plotArea>
    <cx:legend pos="r" align="ctr" overlay="0"/>
  </cx:chart>
</cx:chartSpace>
</file>

<file path=ppt/charts/chartEx2.xml><?xml version="1.0" encoding="utf-8"?>
<cx:chartSpace xmlns:a="http://schemas.openxmlformats.org/drawingml/2006/main" xmlns:r="http://schemas.openxmlformats.org/officeDocument/2006/relationships" xmlns:cx="http://schemas.microsoft.com/office/drawing/2014/chartex">
  <cx:chartData>
    <cx:externalData r:id="rId1" cx:autoUpdate="0"/>
    <cx:data id="0">
      <cx:numDim type="val">
        <cx:f>'Total Summary_Stat_Analyses_Wet'!$T$4:$T$23</cx:f>
        <cx:lvl ptCount="20" formatCode="General">
          <cx:pt idx="0">0.0001000000000000445</cx:pt>
          <cx:pt idx="1">0.047000000000000042</cx:pt>
          <cx:pt idx="2">0.035000000000000031</cx:pt>
          <cx:pt idx="3">0.090000000000000024</cx:pt>
          <cx:pt idx="4">0.080000000000000016</cx:pt>
          <cx:pt idx="5">0.059999999999999998</cx:pt>
          <cx:pt idx="6">0.048000000000000001</cx:pt>
          <cx:pt idx="7">0.082000000000000003</cx:pt>
          <cx:pt idx="12">0.032000000000000001</cx:pt>
          <cx:pt idx="13">0.021999999999999999</cx:pt>
          <cx:pt idx="14">0.050000000000000003</cx:pt>
          <cx:pt idx="15">0.059999999999999998</cx:pt>
          <cx:pt idx="16">0.074999999999999997</cx:pt>
          <cx:pt idx="17">0.074999999999999997</cx:pt>
          <cx:pt idx="18">0.060999999999999999</cx:pt>
          <cx:pt idx="19">0.059999999999999998</cx:pt>
        </cx:lvl>
      </cx:numDim>
    </cx:data>
    <cx:data id="1">
      <cx:numDim type="val">
        <cx:f>'Total Summary_Stat_Analyses_Wet'!$U$4:$U$23</cx:f>
        <cx:lvl ptCount="20" formatCode="General">
          <cx:pt idx="0">0.080000000000000016</cx:pt>
          <cx:pt idx="1">0.090000000000000024</cx:pt>
          <cx:pt idx="2">0.12</cx:pt>
          <cx:pt idx="3">0.11000000000000004</cx:pt>
          <cx:pt idx="8">0.021000000000000001</cx:pt>
          <cx:pt idx="10">0.001</cx:pt>
          <cx:pt idx="11">0.044999999999999998</cx:pt>
          <cx:pt idx="12">0.014999999999999999</cx:pt>
          <cx:pt idx="13">0.070000000000000007</cx:pt>
          <cx:pt idx="14">0.02</cx:pt>
          <cx:pt idx="15">0.059999999999999998</cx:pt>
          <cx:pt idx="16">0.080000000000000002</cx:pt>
          <cx:pt idx="17">0.080000000000000002</cx:pt>
          <cx:pt idx="18">0.070000000000000007</cx:pt>
          <cx:pt idx="19">0.067000000000000004</cx:pt>
        </cx:lvl>
      </cx:numDim>
    </cx:data>
    <cx:data id="2">
      <cx:numDim type="val">
        <cx:f>'Total Summary_Stat_Analyses_Wet'!$V$4:$V$23</cx:f>
        <cx:lvl ptCount="20" formatCode="General">
          <cx:pt idx="0">0.030000000000000027</cx:pt>
          <cx:pt idx="1">0.0001000000000000445</cx:pt>
          <cx:pt idx="2">0.070000000000000007</cx:pt>
          <cx:pt idx="3">0.030000000000000027</cx:pt>
          <cx:pt idx="4">0.030000000000000027</cx:pt>
          <cx:pt idx="5">0.02</cx:pt>
          <cx:pt idx="6">0.050000000000000003</cx:pt>
          <cx:pt idx="7">0.029999999999999999</cx:pt>
          <cx:pt idx="9">0.0050000000000000001</cx:pt>
          <cx:pt idx="10">0.029999999999999999</cx:pt>
          <cx:pt idx="11">0.024</cx:pt>
          <cx:pt idx="12">0.052999999999999999</cx:pt>
          <cx:pt idx="13">0.089999999999999997</cx:pt>
          <cx:pt idx="14">0.040000000000000001</cx:pt>
          <cx:pt idx="15">0.059999999999999998</cx:pt>
          <cx:pt idx="16">0.01</cx:pt>
          <cx:pt idx="17">0.029999999999999999</cx:pt>
          <cx:pt idx="18">0.01</cx:pt>
          <cx:pt idx="19">0.080000000000000002</cx:pt>
        </cx:lvl>
      </cx:numDim>
    </cx:data>
    <cx:data id="3">
      <cx:numDim type="val">
        <cx:f>'Total Summary_Stat_Analyses_Wet'!$W$4:$W$23</cx:f>
        <cx:lvl ptCount="20" formatCode="General">
          <cx:pt idx="0">0.040000000000000036</cx:pt>
          <cx:pt idx="1">0.030000000000000027</cx:pt>
          <cx:pt idx="2">0.040000000000000036</cx:pt>
          <cx:pt idx="3">0.070000000000000007</cx:pt>
        </cx:lvl>
      </cx:numDim>
    </cx:data>
    <cx:data id="4">
      <cx:numDim type="val">
        <cx:f>'Total Summary_Stat_Analyses_Wet'!$X$4:$X$23</cx:f>
        <cx:lvl ptCount="20" formatCode="General"/>
      </cx:numDim>
    </cx:data>
    <cx:data id="5">
      <cx:numDim type="val">
        <cx:f>'Total Summary_Stat_Analyses_Wet'!$Y$4:$Y$23</cx:f>
        <cx:lvl ptCount="20" formatCode="General">
          <cx:pt idx="0">0.050000000000000044</cx:pt>
          <cx:pt idx="1">0.095000000000000029</cx:pt>
          <cx:pt idx="2">0.059999999999999998</cx:pt>
          <cx:pt idx="3">0.080000000000000016</cx:pt>
          <cx:pt idx="4">0.030000000000000027</cx:pt>
          <cx:pt idx="5">0.029999999999999999</cx:pt>
          <cx:pt idx="6">0.02</cx:pt>
          <cx:pt idx="7">0.025999999999999999</cx:pt>
          <cx:pt idx="8">0.074999999999999997</cx:pt>
          <cx:pt idx="9">0.040000000000000001</cx:pt>
          <cx:pt idx="10">0.01</cx:pt>
          <cx:pt idx="11">0.040000000000000001</cx:pt>
          <cx:pt idx="16">0.14999999999999999</cx:pt>
          <cx:pt idx="17">0.01</cx:pt>
        </cx:lvl>
      </cx:numDim>
    </cx:data>
  </cx:chartData>
  <cx:chart>
    <cx:title pos="t" align="ctr" overlay="0">
      <cx:tx>
        <cx:txData>
          <cx:v>Moisture Deficit Values</cx:v>
        </cx:txData>
      </cx:tx>
      <cx:txPr>
        <a:bodyPr spcFirstLastPara="1" vertOverflow="ellipsis" horzOverflow="overflow" wrap="square" lIns="0" tIns="0" rIns="0" bIns="0" anchor="ctr" anchorCtr="1"/>
        <a:lstStyle/>
        <a:p>
          <a:pPr algn="ctr" rtl="0">
            <a:defRPr/>
          </a:pPr>
          <a:r>
            <a:rPr lang="en-US" sz="1400" b="0" i="0" u="none" strike="noStrike" baseline="0">
              <a:solidFill>
                <a:sysClr val="windowText" lastClr="000000">
                  <a:lumMod val="65000"/>
                  <a:lumOff val="35000"/>
                </a:sysClr>
              </a:solidFill>
              <a:latin typeface="Calibri"/>
            </a:rPr>
            <a:t>Moisture Deficit Values</a:t>
          </a:r>
        </a:p>
      </cx:txPr>
    </cx:title>
    <cx:plotArea>
      <cx:plotAreaRegion>
        <cx:series layoutId="boxWhisker" uniqueId="{BB09C437-B63C-4B70-8704-C86793D430C2}">
          <cx:tx>
            <cx:txData>
              <cx:f>'Total Summary_Stat_Analyses_Wet'!$T$3</cx:f>
              <cx:v>Deficit Unburn</cx:v>
            </cx:txData>
          </cx:tx>
          <cx:dataLabels pos="t">
            <cx:visibility seriesName="0" categoryName="0" value="1"/>
          </cx:dataLabels>
          <cx:dataId val="0"/>
          <cx:layoutPr>
            <cx:visibility meanLine="0" meanMarker="1" nonoutliers="0" outliers="1"/>
            <cx:statistics quartileMethod="exclusive"/>
          </cx:layoutPr>
        </cx:series>
        <cx:series layoutId="boxWhisker" uniqueId="{A1AD0A43-33E5-4954-86C5-964CDEA1443F}">
          <cx:tx>
            <cx:txData>
              <cx:f>'Total Summary_Stat_Analyses_Wet'!$U$3</cx:f>
              <cx:v>Deficit 1st Yr</cx:v>
            </cx:txData>
          </cx:tx>
          <cx:dataLabels pos="t">
            <cx:visibility seriesName="0" categoryName="0" value="1"/>
          </cx:dataLabels>
          <cx:dataId val="1"/>
          <cx:layoutPr>
            <cx:visibility meanLine="0" meanMarker="1" nonoutliers="0" outliers="1"/>
            <cx:statistics quartileMethod="exclusive"/>
          </cx:layoutPr>
        </cx:series>
        <cx:series layoutId="boxWhisker" uniqueId="{0A494E6A-D851-47A2-9071-6AEF7F399CF8}">
          <cx:tx>
            <cx:txData>
              <cx:f>'Total Summary_Stat_Analyses_Wet'!$V$3</cx:f>
              <cx:v>Deficit 2nd Yr</cx:v>
            </cx:txData>
          </cx:tx>
          <cx:dataLabels pos="t">
            <cx:visibility seriesName="0" categoryName="0" value="1"/>
          </cx:dataLabels>
          <cx:dataId val="2"/>
          <cx:layoutPr>
            <cx:visibility meanLine="0" meanMarker="1" nonoutliers="0" outliers="1"/>
            <cx:statistics quartileMethod="exclusive"/>
          </cx:layoutPr>
        </cx:series>
        <cx:series layoutId="boxWhisker" uniqueId="{9AAAE82F-7AF7-45E1-AA76-4A62FB523BC9}">
          <cx:tx>
            <cx:txData>
              <cx:f>'Total Summary_Stat_Analyses_Wet'!$W$3</cx:f>
              <cx:v>Deficit 3rd Yr</cx:v>
            </cx:txData>
          </cx:tx>
          <cx:dataLabels pos="t">
            <cx:visibility seriesName="0" categoryName="0" value="1"/>
          </cx:dataLabels>
          <cx:dataId val="3"/>
          <cx:layoutPr>
            <cx:visibility meanLine="0" meanMarker="1" nonoutliers="0" outliers="1"/>
            <cx:statistics quartileMethod="exclusive"/>
          </cx:layoutPr>
        </cx:series>
        <cx:series layoutId="boxWhisker" uniqueId="{B828DC4E-AEE1-45AF-A29C-04A032630476}">
          <cx:tx>
            <cx:txData>
              <cx:f>'Total Summary_Stat_Analyses_Wet'!$X$3</cx:f>
              <cx:v>Deficit 4th Yr</cx:v>
            </cx:txData>
          </cx:tx>
          <cx:dataLabels pos="t">
            <cx:visibility seriesName="0" categoryName="0" value="1"/>
          </cx:dataLabels>
          <cx:dataId val="4"/>
          <cx:layoutPr>
            <cx:visibility meanLine="0" meanMarker="1" nonoutliers="0" outliers="1"/>
            <cx:statistics quartileMethod="exclusive"/>
          </cx:layoutPr>
        </cx:series>
        <cx:series layoutId="boxWhisker" uniqueId="{A364C777-153D-420F-A42F-2C4F273C4B2A}">
          <cx:tx>
            <cx:txData>
              <cx:f>'Total Summary_Stat_Analyses_Wet'!$Y$3</cx:f>
              <cx:v>Deficit 5th Yr</cx:v>
            </cx:txData>
          </cx:tx>
          <cx:dataLabels pos="t">
            <cx:visibility seriesName="0" categoryName="0" value="1"/>
          </cx:dataLabels>
          <cx:dataId val="5"/>
          <cx:layoutPr>
            <cx:visibility meanLine="0" meanMarker="1" nonoutliers="0" outliers="1"/>
            <cx:statistics quartileMethod="exclusive"/>
          </cx:layoutPr>
        </cx:series>
      </cx:plotAreaRegion>
      <cx:axis id="0" hidden="1">
        <cx:catScaling gapWidth="1"/>
        <cx:tickLabels/>
      </cx:axis>
      <cx:axis id="1">
        <cx:valScaling/>
        <cx:title>
          <cx:tx>
            <cx:txData>
              <cx:v>Moisture Deficit</cx:v>
            </cx:txData>
          </cx:tx>
          <cx:txPr>
            <a:bodyPr spcFirstLastPara="1" vertOverflow="ellipsis" horzOverflow="overflow" wrap="square" lIns="0" tIns="0" rIns="0" bIns="0" anchor="ctr" anchorCtr="1"/>
            <a:lstStyle/>
            <a:p>
              <a:pPr algn="ctr" rtl="0">
                <a:defRPr/>
              </a:pPr>
              <a:r>
                <a:rPr lang="en-US" sz="900" b="0" i="0" u="none" strike="noStrike" baseline="0">
                  <a:solidFill>
                    <a:sysClr val="windowText" lastClr="000000">
                      <a:lumMod val="65000"/>
                      <a:lumOff val="35000"/>
                    </a:sysClr>
                  </a:solidFill>
                  <a:latin typeface="Calibri"/>
                </a:rPr>
                <a:t>Moisture Deficit</a:t>
              </a:r>
            </a:p>
          </cx:txPr>
        </cx:title>
        <cx:majorGridlines/>
        <cx:tickLabels/>
      </cx:axis>
    </cx:plotArea>
    <cx:legend pos="r" align="ctr" overlay="0"/>
  </cx:chart>
  <cx:spPr>
    <a:ln>
      <a:solidFill>
        <a:srgbClr val="000000"/>
      </a:solidFill>
    </a:ln>
  </cx:spPr>
</cx:chartSpace>
</file>

<file path=ppt/charts/chartEx3.xml><?xml version="1.0" encoding="utf-8"?>
<cx:chartSpace xmlns:a="http://schemas.openxmlformats.org/drawingml/2006/main" xmlns:r="http://schemas.openxmlformats.org/officeDocument/2006/relationships" xmlns:cx="http://schemas.microsoft.com/office/drawing/2014/chartex">
  <cx:chartData>
    <cx:externalData r:id="rId1" cx:autoUpdate="0"/>
    <cx:data id="0">
      <cx:numDim type="val">
        <cx:f>'Total Summary_Stat_Analyses_Wet'!$AI$4:$AI$23</cx:f>
        <cx:lvl ptCount="20" formatCode="0.00">
          <cx:pt idx="0">0.75294117647058822</cx:pt>
          <cx:pt idx="1">0.83636363636363631</cx:pt>
          <cx:pt idx="2">0.81176470588235294</cx:pt>
          <cx:pt idx="3">0.81176470588235294</cx:pt>
          <cx:pt idx="8">0.94117647058823528</cx:pt>
          <cx:pt idx="10">0.91176470588235292</cx:pt>
          <cx:pt idx="11">0.91176470588235292</cx:pt>
          <cx:pt idx="12">0.91176470588235292</cx:pt>
          <cx:pt idx="13">0.91176470588235292</cx:pt>
          <cx:pt idx="14">0.91176470588235292</cx:pt>
          <cx:pt idx="15">0.91176470588235292</cx:pt>
          <cx:pt idx="16">0.91176470588235292</cx:pt>
          <cx:pt idx="17">0.91176470588235292</cx:pt>
          <cx:pt idx="18">0.91176470588235292</cx:pt>
          <cx:pt idx="19">0.91176470588235292</cx:pt>
        </cx:lvl>
      </cx:numDim>
    </cx:data>
    <cx:data id="1">
      <cx:numDim type="val">
        <cx:f>'Total Summary_Stat_Analyses_Wet'!$AJ$4:$AJ$23</cx:f>
        <cx:lvl ptCount="20" formatCode="0.00">
          <cx:pt idx="0">0.77058823529411768</cx:pt>
          <cx:pt idx="1">0.81818181818181823</cx:pt>
          <cx:pt idx="2">0.78823529411764703</cx:pt>
          <cx:pt idx="3">0.79411764705882348</cx:pt>
          <cx:pt idx="4">0.88571428571428568</cx:pt>
          <cx:pt idx="5">0.80000000000000004</cx:pt>
          <cx:pt idx="6">0.88571428571428568</cx:pt>
          <cx:pt idx="7">0.91428571428571426</cx:pt>
          <cx:pt idx="9">0.98235294117647054</cx:pt>
          <cx:pt idx="10">0.94117647058823528</cx:pt>
          <cx:pt idx="11">0.94117647058823528</cx:pt>
          <cx:pt idx="12">1.032258064516129</cx:pt>
          <cx:pt idx="13">0.94117647058823528</cx:pt>
          <cx:pt idx="14">0.94117647058823528</cx:pt>
          <cx:pt idx="15">0.94117647058823528</cx:pt>
          <cx:pt idx="16">1.032258064516129</cx:pt>
          <cx:pt idx="17">0.94117647058823528</cx:pt>
          <cx:pt idx="18">0.94117647058823528</cx:pt>
          <cx:pt idx="19">0.94117647058823528</cx:pt>
        </cx:lvl>
      </cx:numDim>
    </cx:data>
    <cx:data id="2">
      <cx:numDim type="val">
        <cx:f>'Total Summary_Stat_Analyses_Wet'!$AK$4:$AK$23</cx:f>
        <cx:lvl ptCount="20" formatCode="0.00">
          <cx:pt idx="0">0.88823529411764701</cx:pt>
          <cx:pt idx="1">0.80000000000000004</cx:pt>
          <cx:pt idx="2">0.80000000000000004</cx:pt>
          <cx:pt idx="3">0.8411764705882353</cx:pt>
          <cx:pt idx="4">0.88571428571428568</cx:pt>
        </cx:lvl>
      </cx:numDim>
    </cx:data>
    <cx:data id="3">
      <cx:numDim type="val">
        <cx:f>'Total Summary_Stat_Analyses_Wet'!$AL$4:$AL$23</cx:f>
        <cx:lvl ptCount="20" formatCode="General"/>
      </cx:numDim>
    </cx:data>
    <cx:data id="4">
      <cx:numDim type="val">
        <cx:f>'Total Summary_Stat_Analyses_Wet'!$AM$4:$AM$23</cx:f>
        <cx:lvl ptCount="20" formatCode="0.00">
          <cx:pt idx="0">0.86470588235294121</cx:pt>
          <cx:pt idx="1">0.94545454545454544</cx:pt>
          <cx:pt idx="2">0.82352941176470584</cx:pt>
          <cx:pt idx="3">0.79411764705882348</cx:pt>
          <cx:pt idx="4">0.94285714285714284</cx:pt>
          <cx:pt idx="5">0.86285714285714288</cx:pt>
          <cx:pt idx="6">0.88571428571428568</cx:pt>
          <cx:pt idx="7">0.94285714285714284</cx:pt>
          <cx:pt idx="8">0.97058823529411764</cx:pt>
          <cx:pt idx="9">1</cx:pt>
          <cx:pt idx="10">1</cx:pt>
          <cx:pt idx="11">1</cx:pt>
          <cx:pt idx="16">1.0375000000000001</cx:pt>
          <cx:pt idx="17">0.97647058823529409</cx:pt>
        </cx:lvl>
      </cx:numDim>
    </cx:data>
  </cx:chartData>
  <cx:chart>
    <cx:title pos="t" align="ctr" overlay="0">
      <cx:tx>
        <cx:txData>
          <cx:v>Sorptivity Multiplier</cx:v>
        </cx:txData>
      </cx:tx>
      <cx:txPr>
        <a:bodyPr spcFirstLastPara="1" vertOverflow="ellipsis" horzOverflow="overflow" wrap="square" lIns="0" tIns="0" rIns="0" bIns="0" anchor="ctr" anchorCtr="1"/>
        <a:lstStyle/>
        <a:p>
          <a:pPr algn="ctr" rtl="0">
            <a:defRPr/>
          </a:pPr>
          <a:r>
            <a:rPr lang="en-US" sz="1400" b="0" i="0" u="none" strike="noStrike" baseline="0">
              <a:solidFill>
                <a:sysClr val="windowText" lastClr="000000">
                  <a:lumMod val="65000"/>
                  <a:lumOff val="35000"/>
                </a:sysClr>
              </a:solidFill>
              <a:latin typeface="Calibri"/>
            </a:rPr>
            <a:t>Sorptivity Multiplier</a:t>
          </a:r>
        </a:p>
      </cx:txPr>
    </cx:title>
    <cx:plotArea>
      <cx:plotAreaRegion>
        <cx:series layoutId="boxWhisker" uniqueId="{3145FE24-B276-4488-8B3A-D6A8A1C17581}">
          <cx:tx>
            <cx:txData>
              <cx:f>'Total Summary_Stat_Analyses_Wet'!$AI$3</cx:f>
              <cx:v>Sorptivity Multiplier 1st Yr</cx:v>
            </cx:txData>
          </cx:tx>
          <cx:dataLabels pos="t">
            <cx:visibility seriesName="0" categoryName="0" value="1"/>
          </cx:dataLabels>
          <cx:dataId val="0"/>
          <cx:layoutPr>
            <cx:visibility meanLine="0" meanMarker="1" nonoutliers="0" outliers="1"/>
            <cx:statistics quartileMethod="exclusive"/>
          </cx:layoutPr>
        </cx:series>
        <cx:series layoutId="boxWhisker" uniqueId="{99A9A54D-C951-4D4A-A0A5-4A1DF47D720E}">
          <cx:tx>
            <cx:txData>
              <cx:f>'Total Summary_Stat_Analyses_Wet'!$AJ$3</cx:f>
              <cx:v>Sorptivity Multiplier 2nd Yr</cx:v>
            </cx:txData>
          </cx:tx>
          <cx:dataLabels pos="t">
            <cx:visibility seriesName="0" categoryName="0" value="1"/>
          </cx:dataLabels>
          <cx:dataId val="1"/>
          <cx:layoutPr>
            <cx:visibility meanLine="0" meanMarker="1" nonoutliers="0" outliers="1"/>
            <cx:statistics quartileMethod="exclusive"/>
          </cx:layoutPr>
        </cx:series>
        <cx:series layoutId="boxWhisker" uniqueId="{14643DF8-D192-46DC-A503-64EF157609E2}">
          <cx:tx>
            <cx:txData>
              <cx:f>'Total Summary_Stat_Analyses_Wet'!$AK$3</cx:f>
              <cx:v>Sorptivity Multiplier 3rd Yr</cx:v>
            </cx:txData>
          </cx:tx>
          <cx:dataLabels pos="t">
            <cx:visibility seriesName="0" categoryName="0" value="1"/>
          </cx:dataLabels>
          <cx:dataId val="2"/>
          <cx:layoutPr>
            <cx:visibility meanLine="0" meanMarker="1" nonoutliers="0" outliers="1"/>
            <cx:statistics quartileMethod="exclusive"/>
          </cx:layoutPr>
        </cx:series>
        <cx:series layoutId="boxWhisker" uniqueId="{89CF82AE-EE31-4F90-88B6-8CECED1FF55B}">
          <cx:tx>
            <cx:txData>
              <cx:f>'Total Summary_Stat_Analyses_Wet'!$AL$3</cx:f>
              <cx:v>Sorptivity Multiplier 4th Yr</cx:v>
            </cx:txData>
          </cx:tx>
          <cx:dataLabels pos="t">
            <cx:visibility seriesName="0" categoryName="0" value="1"/>
          </cx:dataLabels>
          <cx:dataId val="3"/>
          <cx:layoutPr>
            <cx:visibility meanLine="0" meanMarker="1" nonoutliers="0" outliers="1"/>
            <cx:statistics quartileMethod="exclusive"/>
          </cx:layoutPr>
        </cx:series>
        <cx:series layoutId="boxWhisker" uniqueId="{39D70878-2E04-452C-90CB-1FCD3BB15317}">
          <cx:tx>
            <cx:txData>
              <cx:f>'Total Summary_Stat_Analyses_Wet'!$AM$3</cx:f>
              <cx:v>SorptivityMultiplier  5th Yr</cx:v>
            </cx:txData>
          </cx:tx>
          <cx:dataLabels pos="t">
            <cx:visibility seriesName="0" categoryName="0" value="1"/>
          </cx:dataLabels>
          <cx:dataId val="4"/>
          <cx:layoutPr>
            <cx:visibility meanLine="0" meanMarker="1" nonoutliers="0" outliers="1"/>
            <cx:statistics quartileMethod="exclusive"/>
          </cx:layoutPr>
        </cx:series>
      </cx:plotAreaRegion>
      <cx:axis id="0" hidden="1">
        <cx:catScaling gapWidth="1"/>
        <cx:tickLabels/>
      </cx:axis>
      <cx:axis id="1">
        <cx:valScaling max="1.1000000000000001" min="0.70000000000000007"/>
        <cx:title>
          <cx:tx>
            <cx:rich>
              <a:bodyPr spcFirstLastPara="1" vertOverflow="ellipsis" horzOverflow="overflow" wrap="square" lIns="0" tIns="0" rIns="0" bIns="0" anchor="ctr" anchorCtr="1"/>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900" b="0" i="0" u="none" strike="noStrike" baseline="0">
                    <a:solidFill>
                      <a:sysClr val="windowText" lastClr="000000">
                        <a:lumMod val="65000"/>
                        <a:lumOff val="35000"/>
                      </a:sysClr>
                    </a:solidFill>
                    <a:effectLst/>
                    <a:latin typeface="Calibri"/>
                    <a:ea typeface="Calibri" panose="020F0502020204030204" pitchFamily="34" charset="0"/>
                    <a:cs typeface="Calibri" panose="020F0502020204030204" pitchFamily="34" charset="0"/>
                  </a:rPr>
                  <a:t>Sorptivity Multiplier</a:t>
                </a:r>
                <a:endParaRPr lang="en-US">
                  <a:effectLst/>
                </a:endParaRPr>
              </a:p>
            </cx:rich>
          </cx:tx>
        </cx:title>
        <cx:majorGridlines/>
        <cx:tickLabels/>
      </cx:axis>
    </cx:plotArea>
    <cx:legend pos="r" align="ctr" overlay="0">
      <cx:txPr>
        <a:bodyPr spcFirstLastPara="1" vertOverflow="ellipsis" horzOverflow="overflow" wrap="square" lIns="0" tIns="0" rIns="0" bIns="0" anchor="ctr" anchorCtr="1"/>
        <a:lstStyle/>
        <a:p>
          <a:pPr algn="ctr" rtl="0">
            <a:defRPr/>
          </a:pPr>
          <a:endParaRPr lang="en-US" sz="900" b="0" i="0" u="none" strike="noStrike" baseline="0">
            <a:solidFill>
              <a:sysClr val="windowText" lastClr="000000">
                <a:lumMod val="65000"/>
                <a:lumOff val="35000"/>
              </a:sysClr>
            </a:solidFill>
            <a:latin typeface="Calibri"/>
          </a:endParaRPr>
        </a:p>
      </cx:txPr>
    </cx:legend>
  </cx:chart>
  <cx:spPr>
    <a:ln>
      <a:solidFill>
        <a:srgbClr val="000000"/>
      </a:solidFill>
    </a:ln>
  </cx:spPr>
</cx:chartSpace>
</file>

<file path=ppt/charts/chartEx4.xml><?xml version="1.0" encoding="utf-8"?>
<cx:chartSpace xmlns:a="http://schemas.openxmlformats.org/drawingml/2006/main" xmlns:r="http://schemas.openxmlformats.org/officeDocument/2006/relationships" xmlns:cx="http://schemas.microsoft.com/office/drawing/2014/chartex">
  <cx:chartData>
    <cx:externalData r:id="rId1" cx:autoUpdate="0"/>
    <cx:data id="0">
      <cx:numDim type="val">
        <cx:f>'Total Summary_Stat_Analyses_Wet'!$AP$4:$AP$23</cx:f>
        <cx:lvl ptCount="20" formatCode="0.00">
          <cx:pt idx="0">0.79591836734693877</cx:pt>
          <cx:pt idx="1">0.3125</cx:pt>
          <cx:pt idx="2">0.65116279069767447</cx:pt>
          <cx:pt idx="3">0.43902439024390244</cx:pt>
          <cx:pt idx="8">1.90625</cx:pt>
          <cx:pt idx="10">1.5</cx:pt>
          <cx:pt idx="11">1.2749999999999999</cx:pt>
          <cx:pt idx="12">1.2307692307692308</cx:pt>
          <cx:pt idx="13">0.45652173913043476</cx:pt>
          <cx:pt idx="14">0.13636363636363635</cx:pt>
          <cx:pt idx="15">0.967741935483871</cx:pt>
          <cx:pt idx="16">1.0256410256410255</cx:pt>
          <cx:pt idx="17">0.86956521739130432</cx:pt>
          <cx:pt idx="18">0.81818181818181823</cx:pt>
          <cx:pt idx="19">1.2258064516129032</cx:pt>
        </cx:lvl>
      </cx:numDim>
    </cx:data>
    <cx:data id="1">
      <cx:numDim type="val">
        <cx:f>'Total Summary_Stat_Analyses_Wet'!$AQ$4:$AQ$23</cx:f>
        <cx:lvl ptCount="20" formatCode="0.00">
          <cx:pt idx="0">0.17755102040816326</cx:pt>
          <cx:pt idx="1">0.14285714285714285</cx:pt>
          <cx:pt idx="2">0.44186046511627908</cx:pt>
          <cx:pt idx="3">0.26829268292682928</cx:pt>
          <cx:pt idx="4">1.4102564102564104</cx:pt>
          <cx:pt idx="5">0.8214285714285714</cx:pt>
          <cx:pt idx="6">0.4642857142857143</cx:pt>
          <cx:pt idx="7">0.61111111111111116</cx:pt>
          <cx:pt idx="9">2.6944444444444446</cx:pt>
          <cx:pt idx="10">1.4750000000000001</cx:pt>
          <cx:pt idx="11">1.4750000000000001</cx:pt>
          <cx:pt idx="12">1.1666666666666667</cx:pt>
          <cx:pt idx="13">0.52173913043478259</cx:pt>
          <cx:pt idx="14">0.20454545454545456</cx:pt>
          <cx:pt idx="15">0.967741935483871</cx:pt>
          <cx:pt idx="16">0.71794871794871795</cx:pt>
          <cx:pt idx="17">1</cx:pt>
          <cx:pt idx="18">0.52272727272727271</cx:pt>
          <cx:pt idx="19">0.35483870967741937</cx:pt>
        </cx:lvl>
      </cx:numDim>
    </cx:data>
    <cx:data id="2">
      <cx:numDim type="val">
        <cx:f>'Total Summary_Stat_Analyses_Wet'!$AR$4:$AR$23</cx:f>
        <cx:lvl ptCount="20" formatCode="0.00">
          <cx:pt idx="0">0.51020408163265307</cx:pt>
          <cx:pt idx="1">0.51020408163265307</cx:pt>
          <cx:pt idx="2">0.93023255813953487</cx:pt>
          <cx:pt idx="3">0.48780487804878048</cx:pt>
          <cx:pt idx="4">1.4102564102564104</cx:pt>
        </cx:lvl>
      </cx:numDim>
    </cx:data>
    <cx:data id="3">
      <cx:numDim type="val">
        <cx:f>'Total Summary_Stat_Analyses_Wet'!$AS$4:$AS$23</cx:f>
        <cx:lvl ptCount="20" formatCode="General"/>
      </cx:numDim>
    </cx:data>
    <cx:data id="4">
      <cx:numDim type="val">
        <cx:f>'Total Summary_Stat_Analyses_Wet'!$AT$4:$AT$23</cx:f>
        <cx:lvl ptCount="20" formatCode="0.00">
          <cx:pt idx="0">1</cx:pt>
          <cx:pt idx="1">0.53061224489795922</cx:pt>
          <cx:pt idx="2">1.1627906976744187</cx:pt>
          <cx:pt idx="3">1</cx:pt>
          <cx:pt idx="4">1.4358974358974359</cx:pt>
          <cx:pt idx="5">0.8482142857142857</cx:pt>
          <cx:pt idx="6">1</cx:pt>
          <cx:pt idx="7">0.70370370370370372</cx:pt>
          <cx:pt idx="8">1.09375</cx:pt>
          <cx:pt idx="9">1.1666666666666667</cx:pt>
          <cx:pt idx="10">1.3500000000000001</cx:pt>
          <cx:pt idx="11">1.125</cx:pt>
          <cx:pt idx="16">1.2435897435897436</cx:pt>
          <cx:pt idx="17">1.173913043478261</cx:pt>
        </cx:lvl>
      </cx:numDim>
    </cx:data>
  </cx:chartData>
  <cx:chart>
    <cx:title pos="t" align="ctr" overlay="0">
      <cx:tx>
        <cx:txData>
          <cx:v>Hydraulic Conductivity Multiplier</cx:v>
        </cx:txData>
      </cx:tx>
      <cx:txPr>
        <a:bodyPr spcFirstLastPara="1" vertOverflow="ellipsis" horzOverflow="overflow" wrap="square" lIns="0" tIns="0" rIns="0" bIns="0" anchor="ctr" anchorCtr="1"/>
        <a:lstStyle/>
        <a:p>
          <a:pPr algn="ctr" rtl="0">
            <a:defRPr/>
          </a:pPr>
          <a:r>
            <a:rPr lang="en-US" sz="1400" b="0" i="0" u="none" strike="noStrike" baseline="0">
              <a:solidFill>
                <a:sysClr val="windowText" lastClr="000000">
                  <a:lumMod val="65000"/>
                  <a:lumOff val="35000"/>
                </a:sysClr>
              </a:solidFill>
              <a:latin typeface="Calibri"/>
            </a:rPr>
            <a:t>Hydraulic Conductivity Multiplier</a:t>
          </a:r>
        </a:p>
      </cx:txPr>
    </cx:title>
    <cx:plotArea>
      <cx:plotAreaRegion>
        <cx:series layoutId="boxWhisker" uniqueId="{BFC07771-7EDB-4CE0-BFD6-97AE601BDAC5}">
          <cx:tx>
            <cx:txData>
              <cx:f>'Total Summary_Stat_Analyses_Wet'!$AP$3</cx:f>
              <cx:v>Hydraulic Conductivity 1st Yr</cx:v>
            </cx:txData>
          </cx:tx>
          <cx:dataLabels pos="t">
            <cx:visibility seriesName="0" categoryName="0" value="1"/>
          </cx:dataLabels>
          <cx:dataId val="0"/>
          <cx:layoutPr>
            <cx:visibility meanLine="0" meanMarker="1" nonoutliers="0" outliers="1"/>
            <cx:statistics quartileMethod="exclusive"/>
          </cx:layoutPr>
        </cx:series>
        <cx:series layoutId="boxWhisker" uniqueId="{AA8F3D52-B144-4523-B748-F7F7EE328450}">
          <cx:tx>
            <cx:txData>
              <cx:f>'Total Summary_Stat_Analyses_Wet'!$AQ$3</cx:f>
              <cx:v>Hydraulic Conductivity 2nd Yr</cx:v>
            </cx:txData>
          </cx:tx>
          <cx:dataLabels pos="t">
            <cx:visibility seriesName="0" categoryName="0" value="1"/>
          </cx:dataLabels>
          <cx:dataId val="1"/>
          <cx:layoutPr>
            <cx:visibility meanLine="0" meanMarker="1" nonoutliers="0" outliers="1"/>
            <cx:statistics quartileMethod="exclusive"/>
          </cx:layoutPr>
        </cx:series>
        <cx:series layoutId="boxWhisker" uniqueId="{F9D54B44-997F-4A50-8BA6-DE518CD94092}">
          <cx:tx>
            <cx:txData>
              <cx:f>'Total Summary_Stat_Analyses_Wet'!$AR$3</cx:f>
              <cx:v>Hydraulic Conductivity 3rd Yr</cx:v>
            </cx:txData>
          </cx:tx>
          <cx:dataLabels pos="t">
            <cx:visibility seriesName="0" categoryName="0" value="1"/>
          </cx:dataLabels>
          <cx:dataId val="2"/>
          <cx:layoutPr>
            <cx:visibility meanLine="0" meanMarker="1" nonoutliers="0" outliers="1"/>
            <cx:statistics quartileMethod="exclusive"/>
          </cx:layoutPr>
        </cx:series>
        <cx:series layoutId="boxWhisker" uniqueId="{3235B9F0-A80C-4BDE-951E-84E1C3B5A656}">
          <cx:tx>
            <cx:txData>
              <cx:f>'Total Summary_Stat_Analyses_Wet'!$AS$3</cx:f>
              <cx:v>Hydraulic Conductivity 4th Yr</cx:v>
            </cx:txData>
          </cx:tx>
          <cx:dataLabels pos="t">
            <cx:visibility seriesName="0" categoryName="0" value="1"/>
          </cx:dataLabels>
          <cx:dataId val="3"/>
          <cx:layoutPr>
            <cx:visibility meanLine="0" meanMarker="1" nonoutliers="0" outliers="1"/>
            <cx:statistics quartileMethod="exclusive"/>
          </cx:layoutPr>
        </cx:series>
        <cx:series layoutId="boxWhisker" uniqueId="{A172A568-FA52-42FA-B67C-AC1DB581939E}">
          <cx:tx>
            <cx:txData>
              <cx:f>'Total Summary_Stat_Analyses_Wet'!$AT$3</cx:f>
              <cx:v>Hydraulic Conductivity 5th Yr</cx:v>
            </cx:txData>
          </cx:tx>
          <cx:dataLabels pos="t">
            <cx:visibility seriesName="0" categoryName="0" value="1"/>
          </cx:dataLabels>
          <cx:dataId val="4"/>
          <cx:layoutPr>
            <cx:visibility meanLine="0" meanMarker="1" nonoutliers="0" outliers="1"/>
            <cx:statistics quartileMethod="exclusive"/>
          </cx:layoutPr>
        </cx:series>
      </cx:plotAreaRegion>
      <cx:axis id="0" hidden="1">
        <cx:catScaling gapWidth="1"/>
        <cx:tickLabels/>
      </cx:axis>
      <cx:axis id="1">
        <cx:valScaling max="2"/>
        <cx:title>
          <cx:tx>
            <cx:rich>
              <a:bodyPr spcFirstLastPara="1" vertOverflow="ellipsis" horzOverflow="overflow" wrap="square" lIns="0" tIns="0" rIns="0" bIns="0" anchor="ctr" anchorCtr="1"/>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900" b="0" i="0" u="none" strike="noStrike" baseline="0">
                    <a:solidFill>
                      <a:sysClr val="windowText" lastClr="000000">
                        <a:lumMod val="65000"/>
                        <a:lumOff val="35000"/>
                      </a:sysClr>
                    </a:solidFill>
                    <a:effectLst/>
                    <a:latin typeface="Calibri"/>
                    <a:ea typeface="Calibri" panose="020F0502020204030204" pitchFamily="34" charset="0"/>
                    <a:cs typeface="Calibri" panose="020F0502020204030204" pitchFamily="34" charset="0"/>
                  </a:rPr>
                  <a:t>Hydraulic Conductivity Multiplier</a:t>
                </a:r>
                <a:endParaRPr lang="en-US">
                  <a:effectLst/>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lang="en-US" sz="900" b="0" i="0" u="none" strike="noStrike" baseline="0">
                  <a:solidFill>
                    <a:sysClr val="windowText" lastClr="000000">
                      <a:lumMod val="65000"/>
                      <a:lumOff val="35000"/>
                    </a:sysClr>
                  </a:solidFill>
                  <a:latin typeface="Calibri"/>
                </a:endParaRPr>
              </a:p>
            </cx:rich>
          </cx:tx>
        </cx:title>
        <cx:majorGridlines/>
        <cx:tickLabels/>
      </cx:axis>
    </cx:plotArea>
    <cx:legend pos="r" align="ctr" overlay="0"/>
  </cx:chart>
  <cx:spPr>
    <a:ln>
      <a:solidFill>
        <a:srgbClr val="000000"/>
      </a:solidFill>
    </a:ln>
  </cx:spPr>
</cx: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406">
  <cs:axisTitle>
    <cs:lnRef idx="0"/>
    <cs:fillRef idx="0"/>
    <cs:effectRef idx="0"/>
    <cs:fontRef idx="minor">
      <a:schemeClr val="tx1">
        <a:lumMod val="65000"/>
        <a:lumOff val="35000"/>
      </a:schemeClr>
    </cs:fontRef>
    <cs:defRPr sz="9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cs:chartArea>
  <cs:dataLabel>
    <cs:lnRef idx="0"/>
    <cs:fillRef idx="0"/>
    <cs:effectRef idx="0"/>
    <cs:fontRef idx="minor">
      <a:schemeClr val="tx1">
        <a:lumMod val="65000"/>
        <a:lumOff val="35000"/>
      </a:schemeClr>
    </cs:fontRef>
    <cs:defRPr sz="9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cs:bodyPr rot="0" spcFirstLastPara="1" vertOverflow="clip" horzOverflow="clip" vert="horz" wrap="square" lIns="36576" tIns="18288" rIns="36576" bIns="18288" anchor="ctr" anchorCtr="1">
      <a:spAutoFit/>
    </cs:bodyPr>
  </cs:dataLabelCallout>
  <cs:dataPoint>
    <cs:lnRef idx="0">
      <cs:styleClr val="auto"/>
    </cs:lnRef>
    <cs:fillRef idx="0">
      <cs:styleClr val="auto"/>
    </cs:fillRef>
    <cs:effectRef idx="0"/>
    <cs:fontRef idx="minor">
      <a:schemeClr val="tx1"/>
    </cs:fontRef>
    <cs:spPr>
      <a:solidFill>
        <a:schemeClr val="phClr"/>
      </a:solidFill>
      <a:ln>
        <a:solidFill>
          <a:schemeClr val="phClr"/>
        </a:solidFill>
      </a:ln>
    </cs:spPr>
  </cs:dataPoint>
  <cs:dataPoint3D>
    <cs:lnRef idx="0"/>
    <cs:fillRef idx="0">
      <cs:styleClr val="auto"/>
    </cs:fillRef>
    <cs:effectRef idx="0"/>
    <cs:fontRef idx="minor">
      <a:schemeClr val="tx1"/>
    </cs:fontRef>
    <cs:spPr>
      <a:solidFill>
        <a:schemeClr val="phClr"/>
      </a:solidFill>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fillRef idx="0">
      <cs:styleClr val="auto"/>
    </cs:fillRef>
    <cs:effectRef idx="0"/>
    <cs:fontRef idx="minor">
      <a:schemeClr val="tx1"/>
    </cs:fontRef>
    <cs:spPr>
      <a:solidFill>
        <a:schemeClr val="phClr"/>
      </a:solidFill>
      <a:ln w="9525">
        <a:solidFill>
          <a:schemeClr val="lt1"/>
        </a:solidFill>
      </a:ln>
    </cs:spPr>
  </cs:dataPointMarker>
  <cs:dataPointMarkerLayout symbol="circle" size="5"/>
  <cs:dataPointWireframe>
    <cs:lnRef idx="0">
      <cs:styleClr val="auto"/>
    </cs:lnRef>
    <cs:fillRef idx="0"/>
    <cs:effectRef idx="0"/>
    <cs:fontRef idx="minor">
      <a:schemeClr val="tx1"/>
    </cs:fontRef>
    <cs:spPr>
      <a:ln w="28575" cap="rnd">
        <a:solidFill>
          <a:schemeClr val="phClr"/>
        </a:solidFill>
        <a:round/>
      </a:ln>
    </cs:spPr>
  </cs:dataPointWireframe>
  <cs:dataTable>
    <cs:lnRef idx="0"/>
    <cs:fillRef idx="0"/>
    <cs:effectRef idx="0"/>
    <cs:fontRef idx="minor">
      <a:schemeClr val="tx1">
        <a:lumMod val="65000"/>
        <a:lumOff val="35000"/>
      </a:schemeClr>
    </cs:fontRef>
    <cs:spPr>
      <a:ln w="9525">
        <a:solidFill>
          <a:schemeClr val="tx1">
            <a:lumMod val="15000"/>
            <a:lumOff val="85000"/>
          </a:schemeClr>
        </a:solidFill>
      </a:ln>
    </cs:spPr>
    <cs:defRPr sz="9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15000"/>
            <a:lumOff val="8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cs:seriesAxis>
  <cs:seriesLine>
    <cs:lnRef idx="0"/>
    <cs:fillRef idx="0"/>
    <cs:effectRef idx="0"/>
    <cs:fontRef idx="minor">
      <a:schemeClr val="tx1"/>
    </cs:fontRef>
    <cs:spPr>
      <a:ln w="9525" cap="flat">
        <a:solidFill>
          <a:srgbClr val="D9D9D9"/>
        </a:solidFill>
        <a:round/>
      </a:ln>
    </cs:spPr>
  </cs:seriesLine>
  <cs:title>
    <cs:lnRef idx="0"/>
    <cs:fillRef idx="0"/>
    <cs:effectRef idx="0"/>
    <cs:fontRef idx="minor">
      <a:schemeClr val="tx1">
        <a:lumMod val="65000"/>
        <a:lumOff val="35000"/>
      </a:schemeClr>
    </cs:fontRef>
    <cs:defRPr sz="1400"/>
  </cs:title>
  <cs:trendline>
    <cs:lnRef idx="0">
      <cs:styleClr val="auto"/>
    </cs:lnRef>
    <cs:fillRef idx="0"/>
    <cs:effectRef idx="0"/>
    <cs:fontRef idx="minor">
      <a:schemeClr val="tx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9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cs:valueAxis>
  <cs:wall>
    <cs:lnRef idx="0"/>
    <cs:fillRef idx="0"/>
    <cs:effectRef idx="0"/>
    <cs:fontRef idx="minor">
      <a:schemeClr val="tx1"/>
    </cs:fontRef>
  </cs:wall>
</cs:chartStyle>
</file>

<file path=ppt/charts/style6.xml><?xml version="1.0" encoding="utf-8"?>
<cs:chartStyle xmlns:cs="http://schemas.microsoft.com/office/drawing/2012/chartStyle" xmlns:a="http://schemas.openxmlformats.org/drawingml/2006/main" id="406">
  <cs:axisTitle>
    <cs:lnRef idx="0"/>
    <cs:fillRef idx="0"/>
    <cs:effectRef idx="0"/>
    <cs:fontRef idx="minor">
      <a:schemeClr val="tx1">
        <a:lumMod val="65000"/>
        <a:lumOff val="35000"/>
      </a:schemeClr>
    </cs:fontRef>
    <cs:defRPr sz="9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cs:chartArea>
  <cs:dataLabel>
    <cs:lnRef idx="0"/>
    <cs:fillRef idx="0"/>
    <cs:effectRef idx="0"/>
    <cs:fontRef idx="minor">
      <a:schemeClr val="tx1">
        <a:lumMod val="65000"/>
        <a:lumOff val="35000"/>
      </a:schemeClr>
    </cs:fontRef>
    <cs:defRPr sz="9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cs:bodyPr rot="0" spcFirstLastPara="1" vertOverflow="clip" horzOverflow="clip" vert="horz" wrap="square" lIns="36576" tIns="18288" rIns="36576" bIns="18288" anchor="ctr" anchorCtr="1">
      <a:spAutoFit/>
    </cs:bodyPr>
  </cs:dataLabelCallout>
  <cs:dataPoint>
    <cs:lnRef idx="0">
      <cs:styleClr val="auto"/>
    </cs:lnRef>
    <cs:fillRef idx="0">
      <cs:styleClr val="auto"/>
    </cs:fillRef>
    <cs:effectRef idx="0"/>
    <cs:fontRef idx="minor">
      <a:schemeClr val="tx1"/>
    </cs:fontRef>
    <cs:spPr>
      <a:solidFill>
        <a:schemeClr val="phClr"/>
      </a:solidFill>
      <a:ln>
        <a:solidFill>
          <a:schemeClr val="phClr"/>
        </a:solidFill>
      </a:ln>
    </cs:spPr>
  </cs:dataPoint>
  <cs:dataPoint3D>
    <cs:lnRef idx="0"/>
    <cs:fillRef idx="0">
      <cs:styleClr val="auto"/>
    </cs:fillRef>
    <cs:effectRef idx="0"/>
    <cs:fontRef idx="minor">
      <a:schemeClr val="tx1"/>
    </cs:fontRef>
    <cs:spPr>
      <a:solidFill>
        <a:schemeClr val="phClr"/>
      </a:solidFill>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fillRef idx="0">
      <cs:styleClr val="auto"/>
    </cs:fillRef>
    <cs:effectRef idx="0"/>
    <cs:fontRef idx="minor">
      <a:schemeClr val="tx1"/>
    </cs:fontRef>
    <cs:spPr>
      <a:solidFill>
        <a:schemeClr val="phClr"/>
      </a:solidFill>
      <a:ln w="9525">
        <a:solidFill>
          <a:schemeClr val="lt1"/>
        </a:solidFill>
      </a:ln>
    </cs:spPr>
  </cs:dataPointMarker>
  <cs:dataPointMarkerLayout symbol="circle" size="5"/>
  <cs:dataPointWireframe>
    <cs:lnRef idx="0">
      <cs:styleClr val="auto"/>
    </cs:lnRef>
    <cs:fillRef idx="0"/>
    <cs:effectRef idx="0"/>
    <cs:fontRef idx="minor">
      <a:schemeClr val="tx1"/>
    </cs:fontRef>
    <cs:spPr>
      <a:ln w="28575" cap="rnd">
        <a:solidFill>
          <a:schemeClr val="phClr"/>
        </a:solidFill>
        <a:round/>
      </a:ln>
    </cs:spPr>
  </cs:dataPointWireframe>
  <cs:dataTable>
    <cs:lnRef idx="0"/>
    <cs:fillRef idx="0"/>
    <cs:effectRef idx="0"/>
    <cs:fontRef idx="minor">
      <a:schemeClr val="tx1">
        <a:lumMod val="65000"/>
        <a:lumOff val="35000"/>
      </a:schemeClr>
    </cs:fontRef>
    <cs:spPr>
      <a:ln w="9525">
        <a:solidFill>
          <a:schemeClr val="tx1">
            <a:lumMod val="15000"/>
            <a:lumOff val="85000"/>
          </a:schemeClr>
        </a:solidFill>
      </a:ln>
    </cs:spPr>
    <cs:defRPr sz="9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15000"/>
            <a:lumOff val="8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cs:seriesAxis>
  <cs:seriesLine>
    <cs:lnRef idx="0"/>
    <cs:fillRef idx="0"/>
    <cs:effectRef idx="0"/>
    <cs:fontRef idx="minor">
      <a:schemeClr val="tx1"/>
    </cs:fontRef>
    <cs:spPr>
      <a:ln w="9525" cap="flat">
        <a:solidFill>
          <a:srgbClr val="D9D9D9"/>
        </a:solidFill>
        <a:round/>
      </a:ln>
    </cs:spPr>
  </cs:seriesLine>
  <cs:title>
    <cs:lnRef idx="0"/>
    <cs:fillRef idx="0"/>
    <cs:effectRef idx="0"/>
    <cs:fontRef idx="minor">
      <a:schemeClr val="tx1">
        <a:lumMod val="65000"/>
        <a:lumOff val="35000"/>
      </a:schemeClr>
    </cs:fontRef>
    <cs:defRPr sz="1400"/>
  </cs:title>
  <cs:trendline>
    <cs:lnRef idx="0">
      <cs:styleClr val="auto"/>
    </cs:lnRef>
    <cs:fillRef idx="0"/>
    <cs:effectRef idx="0"/>
    <cs:fontRef idx="minor">
      <a:schemeClr val="tx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9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cs:valueAxis>
  <cs:wall>
    <cs:lnRef idx="0"/>
    <cs:fillRef idx="0"/>
    <cs:effectRef idx="0"/>
    <cs:fontRef idx="minor">
      <a:schemeClr val="tx1"/>
    </cs:fontRef>
  </cs:wall>
</cs:chartStyle>
</file>

<file path=ppt/charts/style7.xml><?xml version="1.0" encoding="utf-8"?>
<cs:chartStyle xmlns:cs="http://schemas.microsoft.com/office/drawing/2012/chartStyle" xmlns:a="http://schemas.openxmlformats.org/drawingml/2006/main" id="406">
  <cs:axisTitle>
    <cs:lnRef idx="0"/>
    <cs:fillRef idx="0"/>
    <cs:effectRef idx="0"/>
    <cs:fontRef idx="minor">
      <a:schemeClr val="tx1">
        <a:lumMod val="65000"/>
        <a:lumOff val="35000"/>
      </a:schemeClr>
    </cs:fontRef>
    <cs:defRPr sz="9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cs:chartArea>
  <cs:dataLabel>
    <cs:lnRef idx="0"/>
    <cs:fillRef idx="0"/>
    <cs:effectRef idx="0"/>
    <cs:fontRef idx="minor">
      <a:schemeClr val="tx1">
        <a:lumMod val="65000"/>
        <a:lumOff val="35000"/>
      </a:schemeClr>
    </cs:fontRef>
    <cs:defRPr sz="9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cs:bodyPr rot="0" spcFirstLastPara="1" vertOverflow="clip" horzOverflow="clip" vert="horz" wrap="square" lIns="36576" tIns="18288" rIns="36576" bIns="18288" anchor="ctr" anchorCtr="1">
      <a:spAutoFit/>
    </cs:bodyPr>
  </cs:dataLabelCallout>
  <cs:dataPoint>
    <cs:lnRef idx="0">
      <cs:styleClr val="auto"/>
    </cs:lnRef>
    <cs:fillRef idx="0">
      <cs:styleClr val="auto"/>
    </cs:fillRef>
    <cs:effectRef idx="0"/>
    <cs:fontRef idx="minor">
      <a:schemeClr val="tx1"/>
    </cs:fontRef>
    <cs:spPr>
      <a:solidFill>
        <a:schemeClr val="phClr"/>
      </a:solidFill>
      <a:ln>
        <a:solidFill>
          <a:schemeClr val="phClr"/>
        </a:solidFill>
      </a:ln>
    </cs:spPr>
  </cs:dataPoint>
  <cs:dataPoint3D>
    <cs:lnRef idx="0"/>
    <cs:fillRef idx="0">
      <cs:styleClr val="auto"/>
    </cs:fillRef>
    <cs:effectRef idx="0"/>
    <cs:fontRef idx="minor">
      <a:schemeClr val="tx1"/>
    </cs:fontRef>
    <cs:spPr>
      <a:solidFill>
        <a:schemeClr val="phClr"/>
      </a:solidFill>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fillRef idx="0">
      <cs:styleClr val="auto"/>
    </cs:fillRef>
    <cs:effectRef idx="0"/>
    <cs:fontRef idx="minor">
      <a:schemeClr val="tx1"/>
    </cs:fontRef>
    <cs:spPr>
      <a:solidFill>
        <a:schemeClr val="phClr"/>
      </a:solidFill>
      <a:ln w="9525">
        <a:solidFill>
          <a:schemeClr val="lt1"/>
        </a:solidFill>
      </a:ln>
    </cs:spPr>
  </cs:dataPointMarker>
  <cs:dataPointMarkerLayout symbol="circle" size="5"/>
  <cs:dataPointWireframe>
    <cs:lnRef idx="0">
      <cs:styleClr val="auto"/>
    </cs:lnRef>
    <cs:fillRef idx="0"/>
    <cs:effectRef idx="0"/>
    <cs:fontRef idx="minor">
      <a:schemeClr val="tx1"/>
    </cs:fontRef>
    <cs:spPr>
      <a:ln w="28575" cap="rnd">
        <a:solidFill>
          <a:schemeClr val="phClr"/>
        </a:solidFill>
        <a:round/>
      </a:ln>
    </cs:spPr>
  </cs:dataPointWireframe>
  <cs:dataTable>
    <cs:lnRef idx="0"/>
    <cs:fillRef idx="0"/>
    <cs:effectRef idx="0"/>
    <cs:fontRef idx="minor">
      <a:schemeClr val="tx1">
        <a:lumMod val="65000"/>
        <a:lumOff val="35000"/>
      </a:schemeClr>
    </cs:fontRef>
    <cs:spPr>
      <a:ln w="9525">
        <a:solidFill>
          <a:schemeClr val="tx1">
            <a:lumMod val="15000"/>
            <a:lumOff val="85000"/>
          </a:schemeClr>
        </a:solidFill>
      </a:ln>
    </cs:spPr>
    <cs:defRPr sz="9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15000"/>
            <a:lumOff val="8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cs:seriesAxis>
  <cs:seriesLine>
    <cs:lnRef idx="0"/>
    <cs:fillRef idx="0"/>
    <cs:effectRef idx="0"/>
    <cs:fontRef idx="minor">
      <a:schemeClr val="tx1"/>
    </cs:fontRef>
    <cs:spPr>
      <a:ln w="9525" cap="flat">
        <a:solidFill>
          <a:srgbClr val="D9D9D9"/>
        </a:solidFill>
        <a:round/>
      </a:ln>
    </cs:spPr>
  </cs:seriesLine>
  <cs:title>
    <cs:lnRef idx="0"/>
    <cs:fillRef idx="0"/>
    <cs:effectRef idx="0"/>
    <cs:fontRef idx="minor">
      <a:schemeClr val="tx1">
        <a:lumMod val="65000"/>
        <a:lumOff val="35000"/>
      </a:schemeClr>
    </cs:fontRef>
    <cs:defRPr sz="1400"/>
  </cs:title>
  <cs:trendline>
    <cs:lnRef idx="0">
      <cs:styleClr val="auto"/>
    </cs:lnRef>
    <cs:fillRef idx="0"/>
    <cs:effectRef idx="0"/>
    <cs:fontRef idx="minor">
      <a:schemeClr val="tx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9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cs:valueAxis>
  <cs:wall>
    <cs:lnRef idx="0"/>
    <cs:fillRef idx="0"/>
    <cs:effectRef idx="0"/>
    <cs:fontRef idx="minor">
      <a:schemeClr val="tx1"/>
    </cs:fontRef>
  </cs:wall>
</cs:chartStyle>
</file>

<file path=ppt/charts/style8.xml><?xml version="1.0" encoding="utf-8"?>
<cs:chartStyle xmlns:cs="http://schemas.microsoft.com/office/drawing/2012/chartStyle" xmlns:a="http://schemas.openxmlformats.org/drawingml/2006/main" id="406">
  <cs:axisTitle>
    <cs:lnRef idx="0"/>
    <cs:fillRef idx="0"/>
    <cs:effectRef idx="0"/>
    <cs:fontRef idx="minor">
      <a:schemeClr val="tx1">
        <a:lumMod val="65000"/>
        <a:lumOff val="35000"/>
      </a:schemeClr>
    </cs:fontRef>
    <cs:defRPr sz="9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cs:chartArea>
  <cs:dataLabel>
    <cs:lnRef idx="0"/>
    <cs:fillRef idx="0"/>
    <cs:effectRef idx="0"/>
    <cs:fontRef idx="minor">
      <a:schemeClr val="tx1">
        <a:lumMod val="65000"/>
        <a:lumOff val="35000"/>
      </a:schemeClr>
    </cs:fontRef>
    <cs:defRPr sz="9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cs:bodyPr rot="0" spcFirstLastPara="1" vertOverflow="clip" horzOverflow="clip" vert="horz" wrap="square" lIns="36576" tIns="18288" rIns="36576" bIns="18288" anchor="ctr" anchorCtr="1">
      <a:spAutoFit/>
    </cs:bodyPr>
  </cs:dataLabelCallout>
  <cs:dataPoint>
    <cs:lnRef idx="0">
      <cs:styleClr val="auto"/>
    </cs:lnRef>
    <cs:fillRef idx="0">
      <cs:styleClr val="auto"/>
    </cs:fillRef>
    <cs:effectRef idx="0"/>
    <cs:fontRef idx="minor">
      <a:schemeClr val="tx1"/>
    </cs:fontRef>
    <cs:spPr>
      <a:solidFill>
        <a:schemeClr val="phClr"/>
      </a:solidFill>
      <a:ln>
        <a:solidFill>
          <a:schemeClr val="phClr"/>
        </a:solidFill>
      </a:ln>
    </cs:spPr>
  </cs:dataPoint>
  <cs:dataPoint3D>
    <cs:lnRef idx="0"/>
    <cs:fillRef idx="0">
      <cs:styleClr val="auto"/>
    </cs:fillRef>
    <cs:effectRef idx="0"/>
    <cs:fontRef idx="minor">
      <a:schemeClr val="tx1"/>
    </cs:fontRef>
    <cs:spPr>
      <a:solidFill>
        <a:schemeClr val="phClr"/>
      </a:solidFill>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fillRef idx="0">
      <cs:styleClr val="auto"/>
    </cs:fillRef>
    <cs:effectRef idx="0"/>
    <cs:fontRef idx="minor">
      <a:schemeClr val="tx1"/>
    </cs:fontRef>
    <cs:spPr>
      <a:solidFill>
        <a:schemeClr val="phClr"/>
      </a:solidFill>
      <a:ln w="9525">
        <a:solidFill>
          <a:schemeClr val="lt1"/>
        </a:solidFill>
      </a:ln>
    </cs:spPr>
  </cs:dataPointMarker>
  <cs:dataPointMarkerLayout symbol="circle" size="5"/>
  <cs:dataPointWireframe>
    <cs:lnRef idx="0">
      <cs:styleClr val="auto"/>
    </cs:lnRef>
    <cs:fillRef idx="0"/>
    <cs:effectRef idx="0"/>
    <cs:fontRef idx="minor">
      <a:schemeClr val="tx1"/>
    </cs:fontRef>
    <cs:spPr>
      <a:ln w="28575" cap="rnd">
        <a:solidFill>
          <a:schemeClr val="phClr"/>
        </a:solidFill>
        <a:round/>
      </a:ln>
    </cs:spPr>
  </cs:dataPointWireframe>
  <cs:dataTable>
    <cs:lnRef idx="0"/>
    <cs:fillRef idx="0"/>
    <cs:effectRef idx="0"/>
    <cs:fontRef idx="minor">
      <a:schemeClr val="tx1">
        <a:lumMod val="65000"/>
        <a:lumOff val="35000"/>
      </a:schemeClr>
    </cs:fontRef>
    <cs:spPr>
      <a:ln w="9525">
        <a:solidFill>
          <a:schemeClr val="tx1">
            <a:lumMod val="15000"/>
            <a:lumOff val="85000"/>
          </a:schemeClr>
        </a:solidFill>
      </a:ln>
    </cs:spPr>
    <cs:defRPr sz="9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15000"/>
            <a:lumOff val="8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cs:seriesAxis>
  <cs:seriesLine>
    <cs:lnRef idx="0"/>
    <cs:fillRef idx="0"/>
    <cs:effectRef idx="0"/>
    <cs:fontRef idx="minor">
      <a:schemeClr val="tx1"/>
    </cs:fontRef>
    <cs:spPr>
      <a:ln w="9525" cap="flat">
        <a:solidFill>
          <a:srgbClr val="D9D9D9"/>
        </a:solidFill>
        <a:round/>
      </a:ln>
    </cs:spPr>
  </cs:seriesLine>
  <cs:title>
    <cs:lnRef idx="0"/>
    <cs:fillRef idx="0"/>
    <cs:effectRef idx="0"/>
    <cs:fontRef idx="minor">
      <a:schemeClr val="tx1">
        <a:lumMod val="65000"/>
        <a:lumOff val="35000"/>
      </a:schemeClr>
    </cs:fontRef>
    <cs:defRPr sz="1400"/>
  </cs:title>
  <cs:trendline>
    <cs:lnRef idx="0">
      <cs:styleClr val="auto"/>
    </cs:lnRef>
    <cs:fillRef idx="0"/>
    <cs:effectRef idx="0"/>
    <cs:fontRef idx="minor">
      <a:schemeClr val="tx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9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cs:valueAxis>
  <cs:wall>
    <cs:lnRef idx="0"/>
    <cs:fillRef idx="0"/>
    <cs:effectRef idx="0"/>
    <cs:fontRef idx="minor">
      <a:schemeClr val="tx1"/>
    </cs:fontRef>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3170583" cy="482027"/>
          </a:xfrm>
          <a:prstGeom prst="rect">
            <a:avLst/>
          </a:prstGeom>
        </p:spPr>
        <p:txBody>
          <a:bodyPr vert="horz" lIns="94851" tIns="47425" rIns="94851" bIns="47425" rtlCol="0"/>
          <a:lstStyle>
            <a:lvl1pPr algn="l">
              <a:defRPr sz="1200"/>
            </a:lvl1pPr>
          </a:lstStyle>
          <a:p>
            <a:endParaRPr lang="en-US"/>
          </a:p>
        </p:txBody>
      </p:sp>
      <p:sp>
        <p:nvSpPr>
          <p:cNvPr id="3" name="Date Placeholder 2"/>
          <p:cNvSpPr>
            <a:spLocks noGrp="1"/>
          </p:cNvSpPr>
          <p:nvPr>
            <p:ph type="dt" idx="1"/>
          </p:nvPr>
        </p:nvSpPr>
        <p:spPr>
          <a:xfrm>
            <a:off x="4142962" y="1"/>
            <a:ext cx="3170583" cy="482027"/>
          </a:xfrm>
          <a:prstGeom prst="rect">
            <a:avLst/>
          </a:prstGeom>
        </p:spPr>
        <p:txBody>
          <a:bodyPr vert="horz" lIns="94851" tIns="47425" rIns="94851" bIns="47425" rtlCol="0"/>
          <a:lstStyle>
            <a:lvl1pPr algn="r">
              <a:defRPr sz="1200"/>
            </a:lvl1pPr>
          </a:lstStyle>
          <a:p>
            <a:fld id="{1A730007-C166-4F10-8156-BA2D8CBABACE}" type="datetimeFigureOut">
              <a:rPr lang="en-US" smtClean="0"/>
              <a:t>3/31/2025</a:t>
            </a:fld>
            <a:endParaRPr lang="en-US"/>
          </a:p>
        </p:txBody>
      </p:sp>
      <p:sp>
        <p:nvSpPr>
          <p:cNvPr id="4" name="Slide Image Placeholder 3"/>
          <p:cNvSpPr>
            <a:spLocks noGrp="1" noRot="1" noChangeAspect="1"/>
          </p:cNvSpPr>
          <p:nvPr>
            <p:ph type="sldImg" idx="2"/>
          </p:nvPr>
        </p:nvSpPr>
        <p:spPr>
          <a:xfrm>
            <a:off x="777875" y="1200150"/>
            <a:ext cx="5759450" cy="3240088"/>
          </a:xfrm>
          <a:prstGeom prst="rect">
            <a:avLst/>
          </a:prstGeom>
          <a:noFill/>
          <a:ln w="12700">
            <a:solidFill>
              <a:prstClr val="black"/>
            </a:solidFill>
          </a:ln>
        </p:spPr>
        <p:txBody>
          <a:bodyPr vert="horz" lIns="94851" tIns="47425" rIns="94851" bIns="47425" rtlCol="0" anchor="ctr"/>
          <a:lstStyle/>
          <a:p>
            <a:endParaRPr lang="en-US"/>
          </a:p>
        </p:txBody>
      </p:sp>
      <p:sp>
        <p:nvSpPr>
          <p:cNvPr id="5" name="Notes Placeholder 4"/>
          <p:cNvSpPr>
            <a:spLocks noGrp="1"/>
          </p:cNvSpPr>
          <p:nvPr>
            <p:ph type="body" sz="quarter" idx="3"/>
          </p:nvPr>
        </p:nvSpPr>
        <p:spPr>
          <a:xfrm>
            <a:off x="732183" y="4620250"/>
            <a:ext cx="5850835" cy="3780800"/>
          </a:xfrm>
          <a:prstGeom prst="rect">
            <a:avLst/>
          </a:prstGeom>
        </p:spPr>
        <p:txBody>
          <a:bodyPr vert="horz" lIns="94851" tIns="47425" rIns="94851" bIns="47425"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9119173"/>
            <a:ext cx="3170583" cy="482027"/>
          </a:xfrm>
          <a:prstGeom prst="rect">
            <a:avLst/>
          </a:prstGeom>
        </p:spPr>
        <p:txBody>
          <a:bodyPr vert="horz" lIns="94851" tIns="47425" rIns="94851" bIns="47425" rtlCol="0" anchor="b"/>
          <a:lstStyle>
            <a:lvl1pPr algn="l">
              <a:defRPr sz="1200"/>
            </a:lvl1pPr>
          </a:lstStyle>
          <a:p>
            <a:endParaRPr lang="en-US"/>
          </a:p>
        </p:txBody>
      </p:sp>
      <p:sp>
        <p:nvSpPr>
          <p:cNvPr id="7" name="Slide Number Placeholder 6"/>
          <p:cNvSpPr>
            <a:spLocks noGrp="1"/>
          </p:cNvSpPr>
          <p:nvPr>
            <p:ph type="sldNum" sz="quarter" idx="5"/>
          </p:nvPr>
        </p:nvSpPr>
        <p:spPr>
          <a:xfrm>
            <a:off x="4142962" y="9119173"/>
            <a:ext cx="3170583" cy="482027"/>
          </a:xfrm>
          <a:prstGeom prst="rect">
            <a:avLst/>
          </a:prstGeom>
        </p:spPr>
        <p:txBody>
          <a:bodyPr vert="horz" lIns="94851" tIns="47425" rIns="94851" bIns="47425" rtlCol="0" anchor="b"/>
          <a:lstStyle>
            <a:lvl1pPr algn="r">
              <a:defRPr sz="1200"/>
            </a:lvl1pPr>
          </a:lstStyle>
          <a:p>
            <a:fld id="{4EEB17BD-2324-4875-8B40-6F5679EC834C}" type="slidenum">
              <a:rPr lang="en-US" smtClean="0"/>
              <a:t>‹#›</a:t>
            </a:fld>
            <a:endParaRPr lang="en-US"/>
          </a:p>
        </p:txBody>
      </p:sp>
    </p:spTree>
    <p:extLst>
      <p:ext uri="{BB962C8B-B14F-4D97-AF65-F5344CB8AC3E}">
        <p14:creationId xmlns:p14="http://schemas.microsoft.com/office/powerpoint/2010/main" val="351401321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4EEB17BD-2324-4875-8B40-6F5679EC834C}" type="slidenum">
              <a:rPr lang="en-US" smtClean="0"/>
              <a:t>1</a:t>
            </a:fld>
            <a:endParaRPr lang="en-US"/>
          </a:p>
        </p:txBody>
      </p:sp>
    </p:spTree>
    <p:extLst>
      <p:ext uri="{BB962C8B-B14F-4D97-AF65-F5344CB8AC3E}">
        <p14:creationId xmlns:p14="http://schemas.microsoft.com/office/powerpoint/2010/main" val="184151066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sz="1800" b="0" i="0" u="none" strike="noStrike" baseline="0">
                <a:solidFill>
                  <a:srgbClr val="211E1F"/>
                </a:solidFill>
                <a:latin typeface="Times New Roman" panose="02020603050405020304" pitchFamily="18" charset="0"/>
              </a:rPr>
              <a:t>The NRCS CN method assigns a representative runoff curve number for a given soil and cover type for design purposes. </a:t>
            </a:r>
            <a:endParaRPr lang="en-US"/>
          </a:p>
        </p:txBody>
      </p:sp>
      <p:sp>
        <p:nvSpPr>
          <p:cNvPr id="4" name="Slide Number Placeholder 3"/>
          <p:cNvSpPr>
            <a:spLocks noGrp="1"/>
          </p:cNvSpPr>
          <p:nvPr>
            <p:ph type="sldNum" sz="quarter" idx="5"/>
          </p:nvPr>
        </p:nvSpPr>
        <p:spPr/>
        <p:txBody>
          <a:bodyPr/>
          <a:lstStyle/>
          <a:p>
            <a:fld id="{BC3A86D8-1D95-4DFF-A26B-8F86AC3AC58E}" type="slidenum">
              <a:rPr lang="en-US" smtClean="0"/>
              <a:t>25</a:t>
            </a:fld>
            <a:endParaRPr lang="en-US"/>
          </a:p>
        </p:txBody>
      </p:sp>
    </p:spTree>
    <p:extLst>
      <p:ext uri="{BB962C8B-B14F-4D97-AF65-F5344CB8AC3E}">
        <p14:creationId xmlns:p14="http://schemas.microsoft.com/office/powerpoint/2010/main" val="36677434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endParaRPr lang="en-US"/>
          </a:p>
        </p:txBody>
      </p:sp>
      <p:sp>
        <p:nvSpPr>
          <p:cNvPr id="4" name="Slide Number Placeholder 3"/>
          <p:cNvSpPr>
            <a:spLocks noGrp="1"/>
          </p:cNvSpPr>
          <p:nvPr>
            <p:ph type="sldNum" sz="quarter" idx="5"/>
          </p:nvPr>
        </p:nvSpPr>
        <p:spPr/>
        <p:txBody>
          <a:bodyPr/>
          <a:lstStyle/>
          <a:p>
            <a:fld id="{BC3A86D8-1D95-4DFF-A26B-8F86AC3AC58E}" type="slidenum">
              <a:rPr lang="en-US" smtClean="0"/>
              <a:t>26</a:t>
            </a:fld>
            <a:endParaRPr lang="en-US"/>
          </a:p>
        </p:txBody>
      </p:sp>
    </p:spTree>
    <p:extLst>
      <p:ext uri="{BB962C8B-B14F-4D97-AF65-F5344CB8AC3E}">
        <p14:creationId xmlns:p14="http://schemas.microsoft.com/office/powerpoint/2010/main" val="288599057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BC3A86D8-1D95-4DFF-A26B-8F86AC3AC58E}" type="slidenum">
              <a:rPr lang="en-US" smtClean="0"/>
              <a:t>35</a:t>
            </a:fld>
            <a:endParaRPr lang="en-US"/>
          </a:p>
        </p:txBody>
      </p:sp>
    </p:spTree>
    <p:extLst>
      <p:ext uri="{BB962C8B-B14F-4D97-AF65-F5344CB8AC3E}">
        <p14:creationId xmlns:p14="http://schemas.microsoft.com/office/powerpoint/2010/main" val="40230920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BC3A86D8-1D95-4DFF-A26B-8F86AC3AC58E}" type="slidenum">
              <a:rPr lang="en-US" smtClean="0"/>
              <a:t>36</a:t>
            </a:fld>
            <a:endParaRPr lang="en-US"/>
          </a:p>
        </p:txBody>
      </p:sp>
    </p:spTree>
    <p:extLst>
      <p:ext uri="{BB962C8B-B14F-4D97-AF65-F5344CB8AC3E}">
        <p14:creationId xmlns:p14="http://schemas.microsoft.com/office/powerpoint/2010/main" val="3191747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BC3A86D8-1D95-4DFF-A26B-8F86AC3AC58E}" type="slidenum">
              <a:rPr lang="en-US" smtClean="0"/>
              <a:t>39</a:t>
            </a:fld>
            <a:endParaRPr lang="en-US"/>
          </a:p>
        </p:txBody>
      </p:sp>
    </p:spTree>
    <p:extLst>
      <p:ext uri="{BB962C8B-B14F-4D97-AF65-F5344CB8AC3E}">
        <p14:creationId xmlns:p14="http://schemas.microsoft.com/office/powerpoint/2010/main" val="40948633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BC3A86D8-1D95-4DFF-A26B-8F86AC3AC58E}" type="slidenum">
              <a:rPr lang="en-US" smtClean="0"/>
              <a:t>46</a:t>
            </a:fld>
            <a:endParaRPr lang="en-US"/>
          </a:p>
        </p:txBody>
      </p:sp>
    </p:spTree>
    <p:extLst>
      <p:ext uri="{BB962C8B-B14F-4D97-AF65-F5344CB8AC3E}">
        <p14:creationId xmlns:p14="http://schemas.microsoft.com/office/powerpoint/2010/main" val="422280645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6.png"/></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6.png"/></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6.png"/></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6.png"/></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3.wmf"/><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a:t>Click to edit Master title style</a:t>
            </a:r>
          </a:p>
        </p:txBody>
      </p:sp>
      <p:sp>
        <p:nvSpPr>
          <p:cNvPr id="6" name="Content Placeholder 5"/>
          <p:cNvSpPr>
            <a:spLocks noGrp="1"/>
          </p:cNvSpPr>
          <p:nvPr>
            <p:ph sz="quarter" idx="10"/>
          </p:nvPr>
        </p:nvSpPr>
        <p:spPr>
          <a:xfrm>
            <a:off x="266700" y="1028700"/>
            <a:ext cx="11658600" cy="56007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9022609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1_Title - 2 Odd Section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5"/>
          </p:nvPr>
        </p:nvSpPr>
        <p:spPr>
          <a:xfrm>
            <a:off x="8145982"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2" name="Content Placeholder 2"/>
          <p:cNvSpPr>
            <a:spLocks noGrp="1"/>
          </p:cNvSpPr>
          <p:nvPr>
            <p:ph sz="quarter" idx="16"/>
          </p:nvPr>
        </p:nvSpPr>
        <p:spPr>
          <a:xfrm>
            <a:off x="266700" y="1028700"/>
            <a:ext cx="766888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91655145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 Quad-Chart">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cxnSp>
        <p:nvCxnSpPr>
          <p:cNvPr id="4" name="Straight Connector 3"/>
          <p:cNvCxnSpPr/>
          <p:nvPr/>
        </p:nvCxnSpPr>
        <p:spPr>
          <a:xfrm>
            <a:off x="381000" y="377586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p>
            <a:r>
              <a:rPr lang="en-US"/>
              <a:t>Click to edit Master title style</a:t>
            </a:r>
            <a:endParaRPr lang="en-US" dirty="0"/>
          </a:p>
        </p:txBody>
      </p:sp>
      <p:sp>
        <p:nvSpPr>
          <p:cNvPr id="16" name="Content Placeholder 2"/>
          <p:cNvSpPr>
            <a:spLocks noGrp="1"/>
          </p:cNvSpPr>
          <p:nvPr>
            <p:ph sz="quarter" idx="22"/>
          </p:nvPr>
        </p:nvSpPr>
        <p:spPr>
          <a:xfrm>
            <a:off x="2667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8" name="Content Placeholder 2"/>
          <p:cNvSpPr>
            <a:spLocks noGrp="1"/>
          </p:cNvSpPr>
          <p:nvPr>
            <p:ph sz="quarter" idx="24"/>
          </p:nvPr>
        </p:nvSpPr>
        <p:spPr>
          <a:xfrm>
            <a:off x="61722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827759814"/>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Section Header">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266700" y="2286001"/>
            <a:ext cx="11658600" cy="1285874"/>
          </a:xfrm>
          <a:prstGeom prst="rect">
            <a:avLst/>
          </a:prstGeom>
          <a:noFill/>
          <a:ln w="9525">
            <a:noFill/>
            <a:miter lim="800000"/>
            <a:headEnd/>
            <a:tailEnd/>
          </a:ln>
        </p:spPr>
        <p:txBody>
          <a:bodyPr anchor="b"/>
          <a:lstStyle>
            <a:lvl1pPr>
              <a:defRPr sz="3200" baseline="0">
                <a:solidFill>
                  <a:schemeClr val="tx1">
                    <a:lumMod val="75000"/>
                    <a:lumOff val="25000"/>
                  </a:schemeClr>
                </a:solidFill>
              </a:defRPr>
            </a:lvl1pPr>
          </a:lstStyle>
          <a:p>
            <a:pPr lvl="0"/>
            <a:r>
              <a:rPr lang="en-US"/>
              <a:t>Click to edit Master title style</a:t>
            </a:r>
            <a:endParaRPr lang="en-US" dirty="0"/>
          </a:p>
        </p:txBody>
      </p:sp>
      <p:sp>
        <p:nvSpPr>
          <p:cNvPr id="6" name="Text Placeholder 5"/>
          <p:cNvSpPr>
            <a:spLocks noGrp="1"/>
          </p:cNvSpPr>
          <p:nvPr>
            <p:ph type="body" sz="quarter" idx="12"/>
          </p:nvPr>
        </p:nvSpPr>
        <p:spPr>
          <a:xfrm>
            <a:off x="266700" y="3687764"/>
            <a:ext cx="11658600" cy="854075"/>
          </a:xfrm>
        </p:spPr>
        <p:txBody>
          <a:bodyPr/>
          <a:lstStyle>
            <a:lvl1pPr marL="0" indent="0">
              <a:defRPr>
                <a:solidFill>
                  <a:schemeClr val="tx1">
                    <a:lumMod val="75000"/>
                    <a:lumOff val="25000"/>
                  </a:schemeClr>
                </a:solidFill>
              </a:defRPr>
            </a:lvl1pPr>
          </a:lstStyle>
          <a:p>
            <a:pPr lvl="0"/>
            <a:r>
              <a:rPr lang="en-US"/>
              <a:t>Click to edit Master text styles</a:t>
            </a:r>
          </a:p>
        </p:txBody>
      </p:sp>
    </p:spTree>
    <p:extLst>
      <p:ext uri="{BB962C8B-B14F-4D97-AF65-F5344CB8AC3E}">
        <p14:creationId xmlns:p14="http://schemas.microsoft.com/office/powerpoint/2010/main" val="92731118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Section header - no Sub-Head">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266700" y="2286001"/>
            <a:ext cx="11658600" cy="1285874"/>
          </a:xfrm>
          <a:prstGeom prst="rect">
            <a:avLst/>
          </a:prstGeom>
          <a:noFill/>
          <a:ln w="9525">
            <a:noFill/>
            <a:miter lim="800000"/>
            <a:headEnd/>
            <a:tailEnd/>
          </a:ln>
        </p:spPr>
        <p:txBody>
          <a:bodyPr anchor="b"/>
          <a:lstStyle>
            <a:lvl1pPr>
              <a:defRPr sz="3200" baseline="0">
                <a:solidFill>
                  <a:schemeClr val="tx1">
                    <a:lumMod val="75000"/>
                    <a:lumOff val="25000"/>
                  </a:schemeClr>
                </a:solidFill>
              </a:defRPr>
            </a:lvl1pPr>
          </a:lstStyle>
          <a:p>
            <a:pPr lvl="0"/>
            <a:r>
              <a:rPr lang="en-US"/>
              <a:t>Click to edit Master title style</a:t>
            </a:r>
            <a:endParaRPr lang="en-US" dirty="0"/>
          </a:p>
        </p:txBody>
      </p:sp>
    </p:spTree>
    <p:extLst>
      <p:ext uri="{BB962C8B-B14F-4D97-AF65-F5344CB8AC3E}">
        <p14:creationId xmlns:p14="http://schemas.microsoft.com/office/powerpoint/2010/main" val="22566496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Section - Content Only">
    <p:spTree>
      <p:nvGrpSpPr>
        <p:cNvPr id="1" name=""/>
        <p:cNvGrpSpPr/>
        <p:nvPr/>
      </p:nvGrpSpPr>
      <p:grpSpPr>
        <a:xfrm>
          <a:off x="0" y="0"/>
          <a:ext cx="0" cy="0"/>
          <a:chOff x="0" y="0"/>
          <a:chExt cx="0" cy="0"/>
        </a:xfrm>
      </p:grpSpPr>
      <p:sp>
        <p:nvSpPr>
          <p:cNvPr id="4" name="Content Placeholder 3"/>
          <p:cNvSpPr>
            <a:spLocks noGrp="1"/>
          </p:cNvSpPr>
          <p:nvPr>
            <p:ph sz="quarter" idx="12"/>
          </p:nvPr>
        </p:nvSpPr>
        <p:spPr>
          <a:xfrm>
            <a:off x="266700" y="2157413"/>
            <a:ext cx="11658600" cy="179863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77597258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itle - N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23927757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Tree>
    <p:extLst>
      <p:ext uri="{BB962C8B-B14F-4D97-AF65-F5344CB8AC3E}">
        <p14:creationId xmlns:p14="http://schemas.microsoft.com/office/powerpoint/2010/main" val="426144696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1_Blank w/ background no graphics">
    <p:spTree>
      <p:nvGrpSpPr>
        <p:cNvPr id="1" name=""/>
        <p:cNvGrpSpPr/>
        <p:nvPr/>
      </p:nvGrpSpPr>
      <p:grpSpPr>
        <a:xfrm>
          <a:off x="0" y="0"/>
          <a:ext cx="0" cy="0"/>
          <a:chOff x="0" y="0"/>
          <a:chExt cx="0" cy="0"/>
        </a:xfrm>
      </p:grpSpPr>
      <p:sp>
        <p:nvSpPr>
          <p:cNvPr id="9" name="Rounded Rectangle 8"/>
          <p:cNvSpPr/>
          <p:nvPr/>
        </p:nvSpPr>
        <p:spPr>
          <a:xfrm>
            <a:off x="194209" y="5394628"/>
            <a:ext cx="11822463" cy="1311966"/>
          </a:xfrm>
          <a:prstGeom prst="roundRect">
            <a:avLst>
              <a:gd name="adj" fmla="val 11212"/>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8" name="Content Placeholder 7"/>
          <p:cNvSpPr>
            <a:spLocks noGrp="1"/>
          </p:cNvSpPr>
          <p:nvPr>
            <p:ph sz="quarter" idx="12"/>
          </p:nvPr>
        </p:nvSpPr>
        <p:spPr>
          <a:xfrm>
            <a:off x="76200" y="66675"/>
            <a:ext cx="12020549" cy="6791325"/>
          </a:xfrm>
          <a:prstGeom prst="roundRect">
            <a:avLst>
              <a:gd name="adj" fmla="val 2256"/>
            </a:avLst>
          </a:prstGeom>
          <a:noFill/>
          <a:ln w="3175">
            <a:noFill/>
          </a:ln>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Title 1"/>
          <p:cNvSpPr>
            <a:spLocks noGrp="1"/>
          </p:cNvSpPr>
          <p:nvPr>
            <p:ph type="title"/>
          </p:nvPr>
        </p:nvSpPr>
        <p:spPr>
          <a:xfrm>
            <a:off x="266700" y="169864"/>
            <a:ext cx="11658600" cy="919162"/>
          </a:xfrm>
        </p:spPr>
        <p:txBody>
          <a:bodyPr anchor="t"/>
          <a:lstStyle>
            <a:lvl1pPr algn="ctr">
              <a:defRPr/>
            </a:lvl1pPr>
          </a:lstStyle>
          <a:p>
            <a:r>
              <a:rPr lang="en-US"/>
              <a:t>Click to edit Master title style</a:t>
            </a:r>
          </a:p>
        </p:txBody>
      </p:sp>
    </p:spTree>
    <p:extLst>
      <p:ext uri="{BB962C8B-B14F-4D97-AF65-F5344CB8AC3E}">
        <p14:creationId xmlns:p14="http://schemas.microsoft.com/office/powerpoint/2010/main" val="175734017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8" name="Text Box 14"/>
          <p:cNvSpPr txBox="1">
            <a:spLocks noChangeArrowheads="1"/>
          </p:cNvSpPr>
          <p:nvPr/>
        </p:nvSpPr>
        <p:spPr bwMode="auto">
          <a:xfrm>
            <a:off x="11153774" y="143167"/>
            <a:ext cx="771525" cy="153888"/>
          </a:xfrm>
          <a:prstGeom prst="rect">
            <a:avLst/>
          </a:prstGeom>
          <a:noFill/>
          <a:ln w="9525">
            <a:noFill/>
            <a:miter lim="800000"/>
            <a:headEnd/>
            <a:tailEnd/>
          </a:ln>
          <a:effectLst/>
        </p:spPr>
        <p:txBody>
          <a:bodyPr wrap="square" tIns="0" bIns="0">
            <a:spAutoFit/>
          </a:bodyPr>
          <a:lstStyle/>
          <a:p>
            <a:pPr algn="r">
              <a:spcBef>
                <a:spcPct val="50000"/>
              </a:spcBef>
              <a:defRPr/>
            </a:pPr>
            <a:fld id="{99D903CA-8EC9-4EB0-B4F7-7D6D89967A95}" type="slidenum">
              <a:rPr lang="en-US" sz="1000" b="0" baseline="0" smtClean="0"/>
              <a:pPr algn="r">
                <a:spcBef>
                  <a:spcPct val="50000"/>
                </a:spcBef>
                <a:defRPr/>
              </a:pPr>
              <a:t>‹#›</a:t>
            </a:fld>
            <a:endParaRPr lang="en-US" sz="1000" b="0" baseline="0" dirty="0"/>
          </a:p>
        </p:txBody>
      </p:sp>
    </p:spTree>
    <p:extLst>
      <p:ext uri="{BB962C8B-B14F-4D97-AF65-F5344CB8AC3E}">
        <p14:creationId xmlns:p14="http://schemas.microsoft.com/office/powerpoint/2010/main" val="220610108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solidFill>
        <a:effectLst/>
      </p:bgPr>
    </p:bg>
    <p:spTree>
      <p:nvGrpSpPr>
        <p:cNvPr id="1" name=""/>
        <p:cNvGrpSpPr/>
        <p:nvPr/>
      </p:nvGrpSpPr>
      <p:grpSpPr>
        <a:xfrm>
          <a:off x="0" y="0"/>
          <a:ext cx="0" cy="0"/>
          <a:chOff x="0" y="0"/>
          <a:chExt cx="0" cy="0"/>
        </a:xfrm>
      </p:grpSpPr>
      <p:sp>
        <p:nvSpPr>
          <p:cNvPr id="4" name="Text Box 14"/>
          <p:cNvSpPr txBox="1">
            <a:spLocks noChangeArrowheads="1"/>
          </p:cNvSpPr>
          <p:nvPr/>
        </p:nvSpPr>
        <p:spPr bwMode="auto">
          <a:xfrm>
            <a:off x="11153774" y="143167"/>
            <a:ext cx="771525" cy="153888"/>
          </a:xfrm>
          <a:prstGeom prst="rect">
            <a:avLst/>
          </a:prstGeom>
          <a:noFill/>
          <a:ln w="9525">
            <a:noFill/>
            <a:miter lim="800000"/>
            <a:headEnd/>
            <a:tailEnd/>
          </a:ln>
          <a:effectLst/>
        </p:spPr>
        <p:txBody>
          <a:bodyPr wrap="square" tIns="0" bIns="0">
            <a:spAutoFit/>
          </a:bodyPr>
          <a:lstStyle/>
          <a:p>
            <a:pPr algn="r">
              <a:spcBef>
                <a:spcPct val="50000"/>
              </a:spcBef>
              <a:defRPr/>
            </a:pPr>
            <a:fld id="{99D903CA-8EC9-4EB0-B4F7-7D6D89967A95}" type="slidenum">
              <a:rPr lang="en-US" sz="1000" b="0" baseline="0" smtClean="0">
                <a:solidFill>
                  <a:schemeClr val="tx2"/>
                </a:solidFill>
              </a:rPr>
              <a:pPr algn="r">
                <a:spcBef>
                  <a:spcPct val="50000"/>
                </a:spcBef>
                <a:defRPr/>
              </a:pPr>
              <a:t>‹#›</a:t>
            </a:fld>
            <a:endParaRPr lang="en-US" sz="1000" b="0" baseline="0" dirty="0">
              <a:solidFill>
                <a:schemeClr val="tx2"/>
              </a:solidFill>
            </a:endParaRPr>
          </a:p>
        </p:txBody>
      </p:sp>
    </p:spTree>
    <p:extLst>
      <p:ext uri="{BB962C8B-B14F-4D97-AF65-F5344CB8AC3E}">
        <p14:creationId xmlns:p14="http://schemas.microsoft.com/office/powerpoint/2010/main" val="196187670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le and Content - 1 Column">
    <p:spTree>
      <p:nvGrpSpPr>
        <p:cNvPr id="1" name=""/>
        <p:cNvGrpSpPr/>
        <p:nvPr/>
      </p:nvGrpSpPr>
      <p:grpSpPr>
        <a:xfrm>
          <a:off x="0" y="0"/>
          <a:ext cx="0" cy="0"/>
          <a:chOff x="0" y="0"/>
          <a:chExt cx="0" cy="0"/>
        </a:xfrm>
      </p:grpSpPr>
      <p:sp>
        <p:nvSpPr>
          <p:cNvPr id="4" name="Content Placeholder 3"/>
          <p:cNvSpPr>
            <a:spLocks noGrp="1"/>
          </p:cNvSpPr>
          <p:nvPr>
            <p:ph sz="quarter" idx="10"/>
          </p:nvPr>
        </p:nvSpPr>
        <p:spPr>
          <a:xfrm>
            <a:off x="266700" y="1028700"/>
            <a:ext cx="11658600" cy="5600700"/>
          </a:xfrm>
        </p:spPr>
        <p:txBody>
          <a:bodyPr/>
          <a:lstStyle>
            <a:lvl1pPr marL="0" indent="0">
              <a:defRPr/>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Title 2"/>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56965115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p:cSld name="Black Blank">
    <p:bg>
      <p:bgPr>
        <a:solidFill>
          <a:schemeClr val="tx1"/>
        </a:solidFill>
        <a:effectLst/>
      </p:bgPr>
    </p:bg>
    <p:spTree>
      <p:nvGrpSpPr>
        <p:cNvPr id="1" name=""/>
        <p:cNvGrpSpPr/>
        <p:nvPr/>
      </p:nvGrpSpPr>
      <p:grpSpPr>
        <a:xfrm>
          <a:off x="0" y="0"/>
          <a:ext cx="0" cy="0"/>
          <a:chOff x="0" y="0"/>
          <a:chExt cx="0" cy="0"/>
        </a:xfrm>
      </p:grpSpPr>
      <p:sp>
        <p:nvSpPr>
          <p:cNvPr id="4" name="Text Box 14"/>
          <p:cNvSpPr txBox="1">
            <a:spLocks noChangeArrowheads="1"/>
          </p:cNvSpPr>
          <p:nvPr/>
        </p:nvSpPr>
        <p:spPr bwMode="auto">
          <a:xfrm>
            <a:off x="11153774" y="143167"/>
            <a:ext cx="771525" cy="153888"/>
          </a:xfrm>
          <a:prstGeom prst="rect">
            <a:avLst/>
          </a:prstGeom>
          <a:noFill/>
          <a:ln w="9525">
            <a:noFill/>
            <a:miter lim="800000"/>
            <a:headEnd/>
            <a:tailEnd/>
          </a:ln>
          <a:effectLst/>
        </p:spPr>
        <p:txBody>
          <a:bodyPr wrap="square" tIns="0" bIns="0">
            <a:spAutoFit/>
          </a:bodyPr>
          <a:lstStyle/>
          <a:p>
            <a:pPr algn="r">
              <a:spcBef>
                <a:spcPct val="50000"/>
              </a:spcBef>
              <a:defRPr/>
            </a:pPr>
            <a:fld id="{99D903CA-8EC9-4EB0-B4F7-7D6D89967A95}" type="slidenum">
              <a:rPr lang="en-US" sz="1000" b="0" baseline="0" smtClean="0">
                <a:solidFill>
                  <a:schemeClr val="tx2"/>
                </a:solidFill>
              </a:rPr>
              <a:pPr algn="r">
                <a:spcBef>
                  <a:spcPct val="50000"/>
                </a:spcBef>
                <a:defRPr/>
              </a:pPr>
              <a:t>‹#›</a:t>
            </a:fld>
            <a:endParaRPr lang="en-US" sz="1000" b="0" baseline="0" dirty="0">
              <a:solidFill>
                <a:schemeClr val="tx2"/>
              </a:solidFill>
            </a:endParaRPr>
          </a:p>
        </p:txBody>
      </p:sp>
    </p:spTree>
    <p:extLst>
      <p:ext uri="{BB962C8B-B14F-4D97-AF65-F5344CB8AC3E}">
        <p14:creationId xmlns:p14="http://schemas.microsoft.com/office/powerpoint/2010/main" val="324936921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preserve="1">
  <p:cSld name="Background no graphics">
    <p:spTree>
      <p:nvGrpSpPr>
        <p:cNvPr id="1" name=""/>
        <p:cNvGrpSpPr/>
        <p:nvPr/>
      </p:nvGrpSpPr>
      <p:grpSpPr>
        <a:xfrm>
          <a:off x="0" y="0"/>
          <a:ext cx="0" cy="0"/>
          <a:chOff x="0" y="0"/>
          <a:chExt cx="0" cy="0"/>
        </a:xfrm>
      </p:grpSpPr>
      <p:sp>
        <p:nvSpPr>
          <p:cNvPr id="4" name="Text Box 14"/>
          <p:cNvSpPr txBox="1">
            <a:spLocks noChangeArrowheads="1"/>
          </p:cNvSpPr>
          <p:nvPr/>
        </p:nvSpPr>
        <p:spPr bwMode="auto">
          <a:xfrm>
            <a:off x="11153774" y="143167"/>
            <a:ext cx="771525" cy="153888"/>
          </a:xfrm>
          <a:prstGeom prst="rect">
            <a:avLst/>
          </a:prstGeom>
          <a:noFill/>
          <a:ln w="9525">
            <a:noFill/>
            <a:miter lim="800000"/>
            <a:headEnd/>
            <a:tailEnd/>
          </a:ln>
          <a:effectLst/>
        </p:spPr>
        <p:txBody>
          <a:bodyPr wrap="square" tIns="0" bIns="0">
            <a:spAutoFit/>
          </a:bodyPr>
          <a:lstStyle/>
          <a:p>
            <a:pPr algn="r">
              <a:spcBef>
                <a:spcPct val="50000"/>
              </a:spcBef>
              <a:defRPr/>
            </a:pPr>
            <a:fld id="{99D903CA-8EC9-4EB0-B4F7-7D6D89967A95}" type="slidenum">
              <a:rPr lang="en-US" sz="1000" b="0" baseline="0" smtClean="0"/>
              <a:pPr algn="r">
                <a:spcBef>
                  <a:spcPct val="50000"/>
                </a:spcBef>
                <a:defRPr/>
              </a:pPr>
              <a:t>‹#›</a:t>
            </a:fld>
            <a:endParaRPr lang="en-US" sz="1000" b="0" baseline="0" dirty="0"/>
          </a:p>
        </p:txBody>
      </p:sp>
    </p:spTree>
    <p:extLst>
      <p:ext uri="{BB962C8B-B14F-4D97-AF65-F5344CB8AC3E}">
        <p14:creationId xmlns:p14="http://schemas.microsoft.com/office/powerpoint/2010/main" val="30404736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preserve="1">
  <p:cSld name="Title - 2 Pics">
    <p:bg>
      <p:bgPr>
        <a:solidFill>
          <a:schemeClr val="bg2">
            <a:alpha val="75000"/>
          </a:schemeClr>
        </a:solidFill>
        <a:effectLst/>
      </p:bgPr>
    </p:bg>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10895" y="0"/>
            <a:ext cx="12188389" cy="6858000"/>
          </a:xfrm>
          <a:prstGeom prst="rect">
            <a:avLst/>
          </a:prstGeom>
        </p:spPr>
      </p:pic>
      <p:sp>
        <p:nvSpPr>
          <p:cNvPr id="14" name="Title 5"/>
          <p:cNvSpPr>
            <a:spLocks noGrp="1"/>
          </p:cNvSpPr>
          <p:nvPr>
            <p:ph type="title"/>
          </p:nvPr>
        </p:nvSpPr>
        <p:spPr>
          <a:xfrm>
            <a:off x="266700" y="265872"/>
            <a:ext cx="5829300" cy="1671543"/>
          </a:xfrm>
          <a:noFill/>
          <a:ln w="19050">
            <a:noFill/>
          </a:ln>
        </p:spPr>
        <p:txBody>
          <a:bodyPr/>
          <a:lstStyle>
            <a:lvl1pPr>
              <a:defRPr>
                <a:solidFill>
                  <a:sysClr val="windowText" lastClr="000000"/>
                </a:solidFill>
              </a:defRPr>
            </a:lvl1pPr>
          </a:lstStyle>
          <a:p>
            <a:r>
              <a:rPr lang="en-US"/>
              <a:t>Click to edit Master title style</a:t>
            </a:r>
            <a:endParaRPr lang="en-US" dirty="0"/>
          </a:p>
        </p:txBody>
      </p:sp>
      <p:sp>
        <p:nvSpPr>
          <p:cNvPr id="15" name="Picture Placeholder 16"/>
          <p:cNvSpPr>
            <a:spLocks noGrp="1" noChangeAspect="1"/>
          </p:cNvSpPr>
          <p:nvPr>
            <p:ph type="pic" sz="quarter" idx="13"/>
          </p:nvPr>
        </p:nvSpPr>
        <p:spPr>
          <a:xfrm>
            <a:off x="6220046" y="265872"/>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16" name="Picture Placeholder 16"/>
          <p:cNvSpPr>
            <a:spLocks noGrp="1" noChangeAspect="1"/>
          </p:cNvSpPr>
          <p:nvPr>
            <p:ph type="pic" sz="quarter" idx="14"/>
          </p:nvPr>
        </p:nvSpPr>
        <p:spPr>
          <a:xfrm>
            <a:off x="6220046" y="3528391"/>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7" name="Text Placeholder 6"/>
          <p:cNvSpPr>
            <a:spLocks noGrp="1"/>
          </p:cNvSpPr>
          <p:nvPr>
            <p:ph type="body" sz="quarter" idx="15"/>
          </p:nvPr>
        </p:nvSpPr>
        <p:spPr>
          <a:xfrm>
            <a:off x="266700" y="2059389"/>
            <a:ext cx="5816600" cy="330795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grpSp>
        <p:nvGrpSpPr>
          <p:cNvPr id="9" name="Group 8">
            <a:extLst>
              <a:ext uri="{FF2B5EF4-FFF2-40B4-BE49-F238E27FC236}">
                <a16:creationId xmlns:a16="http://schemas.microsoft.com/office/drawing/2014/main" id="{DB8E754C-5800-414F-AE12-EF06C159BB58}"/>
              </a:ext>
            </a:extLst>
          </p:cNvPr>
          <p:cNvGrpSpPr/>
          <p:nvPr userDrawn="1"/>
        </p:nvGrpSpPr>
        <p:grpSpPr>
          <a:xfrm>
            <a:off x="204694" y="5610111"/>
            <a:ext cx="4034607" cy="999831"/>
            <a:chOff x="89718" y="5716727"/>
            <a:chExt cx="4034607" cy="999831"/>
          </a:xfrm>
        </p:grpSpPr>
        <p:pic>
          <p:nvPicPr>
            <p:cNvPr id="10" name="Picture 9">
              <a:extLst>
                <a:ext uri="{FF2B5EF4-FFF2-40B4-BE49-F238E27FC236}">
                  <a16:creationId xmlns:a16="http://schemas.microsoft.com/office/drawing/2014/main" id="{14A4723C-3FBE-4239-9FA5-A15C1DA6DC9A}"/>
                </a:ext>
              </a:extLst>
            </p:cNvPr>
            <p:cNvPicPr>
              <a:picLocks noChangeAspect="1"/>
            </p:cNvPicPr>
            <p:nvPr/>
          </p:nvPicPr>
          <p:blipFill>
            <a:blip r:embed="rId3"/>
            <a:stretch>
              <a:fillRect/>
            </a:stretch>
          </p:blipFill>
          <p:spPr>
            <a:xfrm>
              <a:off x="89718" y="5716727"/>
              <a:ext cx="3011685" cy="999831"/>
            </a:xfrm>
            <a:prstGeom prst="rect">
              <a:avLst/>
            </a:prstGeom>
          </p:spPr>
        </p:pic>
        <p:grpSp>
          <p:nvGrpSpPr>
            <p:cNvPr id="12" name="Group 4">
              <a:extLst>
                <a:ext uri="{FF2B5EF4-FFF2-40B4-BE49-F238E27FC236}">
                  <a16:creationId xmlns:a16="http://schemas.microsoft.com/office/drawing/2014/main" id="{619A7ACF-8D0D-44D4-88F1-2538019FD09F}"/>
                </a:ext>
              </a:extLst>
            </p:cNvPr>
            <p:cNvGrpSpPr>
              <a:grpSpLocks noChangeAspect="1"/>
            </p:cNvGrpSpPr>
            <p:nvPr userDrawn="1"/>
          </p:nvGrpSpPr>
          <p:grpSpPr bwMode="auto">
            <a:xfrm>
              <a:off x="3186113" y="5816600"/>
              <a:ext cx="938212" cy="503238"/>
              <a:chOff x="2007" y="3664"/>
              <a:chExt cx="591" cy="317"/>
            </a:xfrm>
          </p:grpSpPr>
          <p:sp>
            <p:nvSpPr>
              <p:cNvPr id="13" name="AutoShape 3">
                <a:extLst>
                  <a:ext uri="{FF2B5EF4-FFF2-40B4-BE49-F238E27FC236}">
                    <a16:creationId xmlns:a16="http://schemas.microsoft.com/office/drawing/2014/main" id="{2D421125-1A9B-4849-9172-2E53B3F446F4}"/>
                  </a:ext>
                </a:extLst>
              </p:cNvPr>
              <p:cNvSpPr>
                <a:spLocks noChangeAspect="1" noChangeArrowheads="1" noTextEdit="1"/>
              </p:cNvSpPr>
              <p:nvPr userDrawn="1"/>
            </p:nvSpPr>
            <p:spPr bwMode="auto">
              <a:xfrm>
                <a:off x="2007" y="3664"/>
                <a:ext cx="591" cy="3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17" name="Picture 5">
                <a:extLst>
                  <a:ext uri="{FF2B5EF4-FFF2-40B4-BE49-F238E27FC236}">
                    <a16:creationId xmlns:a16="http://schemas.microsoft.com/office/drawing/2014/main" id="{36A18BFE-3470-4826-8204-DFC5C70B6898}"/>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007" y="3664"/>
                <a:ext cx="591" cy="3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spTree>
    <p:extLst>
      <p:ext uri="{BB962C8B-B14F-4D97-AF65-F5344CB8AC3E}">
        <p14:creationId xmlns:p14="http://schemas.microsoft.com/office/powerpoint/2010/main" val="318249333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preserve="1">
  <p:cSld name="Title - 3 Pics (horizontal)">
    <p:bg>
      <p:bgPr>
        <a:solidFill>
          <a:schemeClr val="bg2">
            <a:alpha val="75000"/>
          </a:schemeClr>
        </a:solidFill>
        <a:effectLst/>
      </p:bgPr>
    </p:bg>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1" y="-1016"/>
            <a:ext cx="12190194" cy="6859016"/>
          </a:xfrm>
          <a:prstGeom prst="rect">
            <a:avLst/>
          </a:prstGeom>
        </p:spPr>
      </p:pic>
      <p:sp>
        <p:nvSpPr>
          <p:cNvPr id="14" name="Title 5"/>
          <p:cNvSpPr>
            <a:spLocks noGrp="1"/>
          </p:cNvSpPr>
          <p:nvPr>
            <p:ph type="title"/>
          </p:nvPr>
        </p:nvSpPr>
        <p:spPr>
          <a:xfrm>
            <a:off x="266700" y="260931"/>
            <a:ext cx="5821279" cy="1671543"/>
          </a:xfrm>
          <a:noFill/>
          <a:ln w="12700">
            <a:noFill/>
          </a:ln>
        </p:spPr>
        <p:txBody>
          <a:bodyPr/>
          <a:lstStyle>
            <a:lvl1pPr>
              <a:defRPr>
                <a:solidFill>
                  <a:sysClr val="windowText" lastClr="000000"/>
                </a:solidFill>
              </a:defRPr>
            </a:lvl1pPr>
          </a:lstStyle>
          <a:p>
            <a:r>
              <a:rPr lang="en-US"/>
              <a:t>Click to edit Master title style</a:t>
            </a:r>
            <a:endParaRPr lang="en-US" dirty="0"/>
          </a:p>
        </p:txBody>
      </p:sp>
      <p:sp>
        <p:nvSpPr>
          <p:cNvPr id="15" name="Picture Placeholder 16"/>
          <p:cNvSpPr>
            <a:spLocks noGrp="1" noChangeAspect="1"/>
          </p:cNvSpPr>
          <p:nvPr>
            <p:ph type="pic" sz="quarter" idx="13"/>
          </p:nvPr>
        </p:nvSpPr>
        <p:spPr>
          <a:xfrm>
            <a:off x="6346659" y="260931"/>
            <a:ext cx="5578641"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9" name="Picture Placeholder 16"/>
          <p:cNvSpPr>
            <a:spLocks noGrp="1"/>
          </p:cNvSpPr>
          <p:nvPr>
            <p:ph type="pic" sz="quarter" idx="15"/>
          </p:nvPr>
        </p:nvSpPr>
        <p:spPr>
          <a:xfrm>
            <a:off x="8610600"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3" name="Content Placeholder 2"/>
          <p:cNvSpPr>
            <a:spLocks noGrp="1"/>
          </p:cNvSpPr>
          <p:nvPr>
            <p:ph sz="quarter" idx="17"/>
          </p:nvPr>
        </p:nvSpPr>
        <p:spPr>
          <a:xfrm>
            <a:off x="266700" y="2058988"/>
            <a:ext cx="5808663" cy="330835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Picture Placeholder 16"/>
          <p:cNvSpPr>
            <a:spLocks noGrp="1"/>
          </p:cNvSpPr>
          <p:nvPr>
            <p:ph type="pic" sz="quarter" idx="16"/>
          </p:nvPr>
        </p:nvSpPr>
        <p:spPr>
          <a:xfrm>
            <a:off x="5140944"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grpSp>
        <p:nvGrpSpPr>
          <p:cNvPr id="11" name="Group 10">
            <a:extLst>
              <a:ext uri="{FF2B5EF4-FFF2-40B4-BE49-F238E27FC236}">
                <a16:creationId xmlns:a16="http://schemas.microsoft.com/office/drawing/2014/main" id="{DDE2FFF2-1A01-421F-9478-FB648AFF0100}"/>
              </a:ext>
            </a:extLst>
          </p:cNvPr>
          <p:cNvGrpSpPr/>
          <p:nvPr userDrawn="1"/>
        </p:nvGrpSpPr>
        <p:grpSpPr>
          <a:xfrm>
            <a:off x="159346" y="5612753"/>
            <a:ext cx="4034607" cy="999831"/>
            <a:chOff x="89718" y="5716727"/>
            <a:chExt cx="4034607" cy="999831"/>
          </a:xfrm>
        </p:grpSpPr>
        <p:pic>
          <p:nvPicPr>
            <p:cNvPr id="12" name="Picture 11">
              <a:extLst>
                <a:ext uri="{FF2B5EF4-FFF2-40B4-BE49-F238E27FC236}">
                  <a16:creationId xmlns:a16="http://schemas.microsoft.com/office/drawing/2014/main" id="{22AFD86A-E2DC-47DE-85F7-E5691E26B04F}"/>
                </a:ext>
              </a:extLst>
            </p:cNvPr>
            <p:cNvPicPr>
              <a:picLocks noChangeAspect="1"/>
            </p:cNvPicPr>
            <p:nvPr/>
          </p:nvPicPr>
          <p:blipFill>
            <a:blip r:embed="rId3"/>
            <a:stretch>
              <a:fillRect/>
            </a:stretch>
          </p:blipFill>
          <p:spPr>
            <a:xfrm>
              <a:off x="89718" y="5716727"/>
              <a:ext cx="3011685" cy="999831"/>
            </a:xfrm>
            <a:prstGeom prst="rect">
              <a:avLst/>
            </a:prstGeom>
          </p:spPr>
        </p:pic>
        <p:grpSp>
          <p:nvGrpSpPr>
            <p:cNvPr id="13" name="Group 4">
              <a:extLst>
                <a:ext uri="{FF2B5EF4-FFF2-40B4-BE49-F238E27FC236}">
                  <a16:creationId xmlns:a16="http://schemas.microsoft.com/office/drawing/2014/main" id="{DD17B63E-FA5D-4B2E-B12A-A71D11F88340}"/>
                </a:ext>
              </a:extLst>
            </p:cNvPr>
            <p:cNvGrpSpPr>
              <a:grpSpLocks noChangeAspect="1"/>
            </p:cNvGrpSpPr>
            <p:nvPr userDrawn="1"/>
          </p:nvGrpSpPr>
          <p:grpSpPr bwMode="auto">
            <a:xfrm>
              <a:off x="3186113" y="5816600"/>
              <a:ext cx="938212" cy="503238"/>
              <a:chOff x="2007" y="3664"/>
              <a:chExt cx="591" cy="317"/>
            </a:xfrm>
          </p:grpSpPr>
          <p:sp>
            <p:nvSpPr>
              <p:cNvPr id="16" name="AutoShape 3">
                <a:extLst>
                  <a:ext uri="{FF2B5EF4-FFF2-40B4-BE49-F238E27FC236}">
                    <a16:creationId xmlns:a16="http://schemas.microsoft.com/office/drawing/2014/main" id="{62959818-71FA-4613-A7E7-75A1464D786A}"/>
                  </a:ext>
                </a:extLst>
              </p:cNvPr>
              <p:cNvSpPr>
                <a:spLocks noChangeAspect="1" noChangeArrowheads="1" noTextEdit="1"/>
              </p:cNvSpPr>
              <p:nvPr userDrawn="1"/>
            </p:nvSpPr>
            <p:spPr bwMode="auto">
              <a:xfrm>
                <a:off x="2007" y="3664"/>
                <a:ext cx="591" cy="3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17" name="Picture 5">
                <a:extLst>
                  <a:ext uri="{FF2B5EF4-FFF2-40B4-BE49-F238E27FC236}">
                    <a16:creationId xmlns:a16="http://schemas.microsoft.com/office/drawing/2014/main" id="{217821A9-591C-4F9F-A5E9-9A1B2ABD460C}"/>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007" y="3664"/>
                <a:ext cx="591" cy="3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spTree>
    <p:extLst>
      <p:ext uri="{BB962C8B-B14F-4D97-AF65-F5344CB8AC3E}">
        <p14:creationId xmlns:p14="http://schemas.microsoft.com/office/powerpoint/2010/main" val="3148058985"/>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preserve="1">
  <p:cSld name="Title - 4 Pics">
    <p:bg>
      <p:bgPr>
        <a:solidFill>
          <a:schemeClr val="bg2">
            <a:alpha val="75000"/>
          </a:schemeClr>
        </a:solidFill>
        <a:effectLst/>
      </p:bgPr>
    </p:bg>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0" y="0"/>
            <a:ext cx="12188388" cy="6858000"/>
          </a:xfrm>
          <a:prstGeom prst="rect">
            <a:avLst/>
          </a:prstGeom>
        </p:spPr>
      </p:pic>
      <p:sp>
        <p:nvSpPr>
          <p:cNvPr id="3" name="Text Placeholder 2"/>
          <p:cNvSpPr>
            <a:spLocks noGrp="1"/>
          </p:cNvSpPr>
          <p:nvPr>
            <p:ph type="body" sz="quarter" idx="19"/>
          </p:nvPr>
        </p:nvSpPr>
        <p:spPr>
          <a:xfrm>
            <a:off x="381000" y="2059387"/>
            <a:ext cx="4867275" cy="331588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8" name="Picture Placeholder 16"/>
          <p:cNvSpPr>
            <a:spLocks noGrp="1"/>
          </p:cNvSpPr>
          <p:nvPr>
            <p:ph type="pic" sz="quarter" idx="15"/>
          </p:nvPr>
        </p:nvSpPr>
        <p:spPr>
          <a:xfrm>
            <a:off x="8723481"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19" name="Picture Placeholder 16"/>
          <p:cNvSpPr>
            <a:spLocks noGrp="1"/>
          </p:cNvSpPr>
          <p:nvPr>
            <p:ph type="pic" sz="quarter" idx="16"/>
          </p:nvPr>
        </p:nvSpPr>
        <p:spPr>
          <a:xfrm>
            <a:off x="5371264"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20" name="Picture Placeholder 16"/>
          <p:cNvSpPr>
            <a:spLocks noGrp="1"/>
          </p:cNvSpPr>
          <p:nvPr>
            <p:ph type="pic" sz="quarter" idx="17"/>
          </p:nvPr>
        </p:nvSpPr>
        <p:spPr>
          <a:xfrm>
            <a:off x="8723481"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14" name="Title 5"/>
          <p:cNvSpPr>
            <a:spLocks noGrp="1"/>
          </p:cNvSpPr>
          <p:nvPr>
            <p:ph type="title"/>
          </p:nvPr>
        </p:nvSpPr>
        <p:spPr>
          <a:xfrm>
            <a:off x="381000" y="265872"/>
            <a:ext cx="4866861" cy="1671543"/>
          </a:xfrm>
          <a:noFill/>
          <a:ln w="12700">
            <a:noFill/>
          </a:ln>
        </p:spPr>
        <p:txBody>
          <a:bodyPr/>
          <a:lstStyle>
            <a:lvl1pPr>
              <a:defRPr>
                <a:solidFill>
                  <a:sysClr val="windowText" lastClr="000000"/>
                </a:solidFill>
              </a:defRPr>
            </a:lvl1pPr>
          </a:lstStyle>
          <a:p>
            <a:r>
              <a:rPr lang="en-US"/>
              <a:t>Click to edit Master title style</a:t>
            </a:r>
            <a:endParaRPr lang="en-US" dirty="0"/>
          </a:p>
        </p:txBody>
      </p:sp>
      <p:sp>
        <p:nvSpPr>
          <p:cNvPr id="21" name="Picture Placeholder 16"/>
          <p:cNvSpPr>
            <a:spLocks noGrp="1"/>
          </p:cNvSpPr>
          <p:nvPr>
            <p:ph type="pic" sz="quarter" idx="18"/>
          </p:nvPr>
        </p:nvSpPr>
        <p:spPr>
          <a:xfrm>
            <a:off x="5371264"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grpSp>
        <p:nvGrpSpPr>
          <p:cNvPr id="10" name="Group 9">
            <a:extLst>
              <a:ext uri="{FF2B5EF4-FFF2-40B4-BE49-F238E27FC236}">
                <a16:creationId xmlns:a16="http://schemas.microsoft.com/office/drawing/2014/main" id="{1783F52A-D936-464D-BDFE-941C23A49E27}"/>
              </a:ext>
            </a:extLst>
          </p:cNvPr>
          <p:cNvGrpSpPr/>
          <p:nvPr userDrawn="1"/>
        </p:nvGrpSpPr>
        <p:grpSpPr>
          <a:xfrm>
            <a:off x="153329" y="5616720"/>
            <a:ext cx="4034607" cy="999831"/>
            <a:chOff x="89718" y="5716727"/>
            <a:chExt cx="4034607" cy="999831"/>
          </a:xfrm>
        </p:grpSpPr>
        <p:pic>
          <p:nvPicPr>
            <p:cNvPr id="11" name="Picture 10">
              <a:extLst>
                <a:ext uri="{FF2B5EF4-FFF2-40B4-BE49-F238E27FC236}">
                  <a16:creationId xmlns:a16="http://schemas.microsoft.com/office/drawing/2014/main" id="{3792A6DE-7AED-4E41-A532-A95A1D8257E7}"/>
                </a:ext>
              </a:extLst>
            </p:cNvPr>
            <p:cNvPicPr>
              <a:picLocks noChangeAspect="1"/>
            </p:cNvPicPr>
            <p:nvPr/>
          </p:nvPicPr>
          <p:blipFill>
            <a:blip r:embed="rId3"/>
            <a:stretch>
              <a:fillRect/>
            </a:stretch>
          </p:blipFill>
          <p:spPr>
            <a:xfrm>
              <a:off x="89718" y="5716727"/>
              <a:ext cx="3011685" cy="999831"/>
            </a:xfrm>
            <a:prstGeom prst="rect">
              <a:avLst/>
            </a:prstGeom>
          </p:spPr>
        </p:pic>
        <p:grpSp>
          <p:nvGrpSpPr>
            <p:cNvPr id="12" name="Group 4">
              <a:extLst>
                <a:ext uri="{FF2B5EF4-FFF2-40B4-BE49-F238E27FC236}">
                  <a16:creationId xmlns:a16="http://schemas.microsoft.com/office/drawing/2014/main" id="{9C0098A6-F04A-4FCB-9D0E-DD5A6CAA6329}"/>
                </a:ext>
              </a:extLst>
            </p:cNvPr>
            <p:cNvGrpSpPr>
              <a:grpSpLocks noChangeAspect="1"/>
            </p:cNvGrpSpPr>
            <p:nvPr userDrawn="1"/>
          </p:nvGrpSpPr>
          <p:grpSpPr bwMode="auto">
            <a:xfrm>
              <a:off x="3186113" y="5816600"/>
              <a:ext cx="938212" cy="503238"/>
              <a:chOff x="2007" y="3664"/>
              <a:chExt cx="591" cy="317"/>
            </a:xfrm>
          </p:grpSpPr>
          <p:sp>
            <p:nvSpPr>
              <p:cNvPr id="13" name="AutoShape 3">
                <a:extLst>
                  <a:ext uri="{FF2B5EF4-FFF2-40B4-BE49-F238E27FC236}">
                    <a16:creationId xmlns:a16="http://schemas.microsoft.com/office/drawing/2014/main" id="{832FDD68-1DC7-4CD9-BBA2-42418B105528}"/>
                  </a:ext>
                </a:extLst>
              </p:cNvPr>
              <p:cNvSpPr>
                <a:spLocks noChangeAspect="1" noChangeArrowheads="1" noTextEdit="1"/>
              </p:cNvSpPr>
              <p:nvPr userDrawn="1"/>
            </p:nvSpPr>
            <p:spPr bwMode="auto">
              <a:xfrm>
                <a:off x="2007" y="3664"/>
                <a:ext cx="591" cy="3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15" name="Picture 5">
                <a:extLst>
                  <a:ext uri="{FF2B5EF4-FFF2-40B4-BE49-F238E27FC236}">
                    <a16:creationId xmlns:a16="http://schemas.microsoft.com/office/drawing/2014/main" id="{679D2042-3D80-4066-9D17-E0E468C6EE37}"/>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007" y="3664"/>
                <a:ext cx="591" cy="3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spTree>
    <p:extLst>
      <p:ext uri="{BB962C8B-B14F-4D97-AF65-F5344CB8AC3E}">
        <p14:creationId xmlns:p14="http://schemas.microsoft.com/office/powerpoint/2010/main" val="2781697969"/>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preserve="1" userDrawn="1">
  <p:cSld name="Title - 3 Pics (vertical)">
    <p:bg>
      <p:bgPr>
        <a:solidFill>
          <a:schemeClr val="bg2">
            <a:alpha val="75000"/>
          </a:schemeClr>
        </a:solidFill>
        <a:effectLst/>
      </p:bgPr>
    </p:bg>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6" name="TextBox 15"/>
          <p:cNvSpPr txBox="1"/>
          <p:nvPr/>
        </p:nvSpPr>
        <p:spPr>
          <a:xfrm>
            <a:off x="266700" y="5217495"/>
            <a:ext cx="4337105" cy="357790"/>
          </a:xfrm>
          <a:prstGeom prst="rect">
            <a:avLst/>
          </a:prstGeom>
          <a:noFill/>
        </p:spPr>
        <p:txBody>
          <a:bodyPr wrap="square" lIns="91440" tIns="0">
            <a:spAutoFit/>
          </a:bodyPr>
          <a:lstStyle/>
          <a:p>
            <a:r>
              <a:rPr lang="en-US" altLang="en-US" sz="675" i="1" dirty="0"/>
              <a:t>“</a:t>
            </a:r>
            <a:r>
              <a:rPr lang="en-US" sz="675" i="1" dirty="0">
                <a:solidFill>
                  <a:srgbClr val="000000"/>
                </a:solidFill>
              </a:rPr>
              <a:t>The views, opinions and findings contained in this report are those of the authors(s) and should not be construed as an official Department of the Army position, policy or decision, unless so designated by other official documentation.</a:t>
            </a:r>
            <a:r>
              <a:rPr lang="en-US" altLang="en-US" sz="675" i="1" dirty="0">
                <a:solidFill>
                  <a:srgbClr val="000000"/>
                </a:solidFill>
              </a:rPr>
              <a:t>”</a:t>
            </a:r>
            <a:endParaRPr lang="en-US" sz="675" i="1" dirty="0">
              <a:solidFill>
                <a:srgbClr val="000000"/>
              </a:solidFill>
            </a:endParaRPr>
          </a:p>
        </p:txBody>
      </p:sp>
      <p:sp>
        <p:nvSpPr>
          <p:cNvPr id="18" name="Picture Placeholder 16"/>
          <p:cNvSpPr>
            <a:spLocks noGrp="1" noChangeAspect="1"/>
          </p:cNvSpPr>
          <p:nvPr>
            <p:ph type="pic" sz="quarter" idx="13"/>
          </p:nvPr>
        </p:nvSpPr>
        <p:spPr>
          <a:xfrm>
            <a:off x="8500460" y="3880886"/>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a:t>Click icon to add picture</a:t>
            </a:r>
            <a:endParaRPr lang="en-US" dirty="0"/>
          </a:p>
        </p:txBody>
      </p:sp>
      <p:sp>
        <p:nvSpPr>
          <p:cNvPr id="19" name="Picture Placeholder 16"/>
          <p:cNvSpPr>
            <a:spLocks noGrp="1" noChangeAspect="1"/>
          </p:cNvSpPr>
          <p:nvPr>
            <p:ph type="pic" sz="quarter" idx="14"/>
          </p:nvPr>
        </p:nvSpPr>
        <p:spPr>
          <a:xfrm>
            <a:off x="8500460" y="1227138"/>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a:t>Click icon to add picture</a:t>
            </a:r>
            <a:endParaRPr lang="en-US" dirty="0"/>
          </a:p>
        </p:txBody>
      </p:sp>
      <p:sp>
        <p:nvSpPr>
          <p:cNvPr id="20" name="Picture Placeholder 16"/>
          <p:cNvSpPr>
            <a:spLocks noGrp="1" noChangeAspect="1"/>
          </p:cNvSpPr>
          <p:nvPr>
            <p:ph type="pic" sz="quarter" idx="15"/>
          </p:nvPr>
        </p:nvSpPr>
        <p:spPr>
          <a:xfrm>
            <a:off x="4726057" y="1227138"/>
            <a:ext cx="3689406" cy="5211649"/>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a:t>Click icon to add picture</a:t>
            </a:r>
            <a:endParaRPr lang="en-US" dirty="0"/>
          </a:p>
        </p:txBody>
      </p:sp>
      <p:sp>
        <p:nvSpPr>
          <p:cNvPr id="2" name="Title 1"/>
          <p:cNvSpPr>
            <a:spLocks noGrp="1"/>
          </p:cNvSpPr>
          <p:nvPr>
            <p:ph type="title"/>
          </p:nvPr>
        </p:nvSpPr>
        <p:spPr>
          <a:xfrm>
            <a:off x="266700" y="246490"/>
            <a:ext cx="11658600" cy="858437"/>
          </a:xfrm>
          <a:noFill/>
          <a:ln w="12700">
            <a:noFill/>
          </a:ln>
        </p:spPr>
        <p:txBody>
          <a:bodyPr/>
          <a:lstStyle>
            <a:lvl1pPr>
              <a:defRPr>
                <a:ln>
                  <a:noFill/>
                </a:ln>
              </a:defRPr>
            </a:lvl1pPr>
          </a:lstStyle>
          <a:p>
            <a:r>
              <a:rPr lang="en-US"/>
              <a:t>Click to edit Master title style</a:t>
            </a:r>
            <a:endParaRPr lang="en-US" dirty="0"/>
          </a:p>
        </p:txBody>
      </p:sp>
      <p:sp>
        <p:nvSpPr>
          <p:cNvPr id="4" name="Text Placeholder 3"/>
          <p:cNvSpPr>
            <a:spLocks noGrp="1"/>
          </p:cNvSpPr>
          <p:nvPr>
            <p:ph type="body" sz="quarter" idx="16"/>
          </p:nvPr>
        </p:nvSpPr>
        <p:spPr>
          <a:xfrm>
            <a:off x="266700" y="1227138"/>
            <a:ext cx="4337105" cy="395763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grpSp>
        <p:nvGrpSpPr>
          <p:cNvPr id="12" name="Group 11">
            <a:extLst>
              <a:ext uri="{FF2B5EF4-FFF2-40B4-BE49-F238E27FC236}">
                <a16:creationId xmlns:a16="http://schemas.microsoft.com/office/drawing/2014/main" id="{30D23538-A0F8-4F67-A417-6C85C99DB0B9}"/>
              </a:ext>
            </a:extLst>
          </p:cNvPr>
          <p:cNvGrpSpPr/>
          <p:nvPr userDrawn="1"/>
        </p:nvGrpSpPr>
        <p:grpSpPr>
          <a:xfrm>
            <a:off x="89718" y="5716727"/>
            <a:ext cx="4034607" cy="999831"/>
            <a:chOff x="89718" y="5716727"/>
            <a:chExt cx="4034607" cy="999831"/>
          </a:xfrm>
        </p:grpSpPr>
        <p:pic>
          <p:nvPicPr>
            <p:cNvPr id="5" name="Picture 4"/>
            <p:cNvPicPr>
              <a:picLocks noChangeAspect="1"/>
            </p:cNvPicPr>
            <p:nvPr/>
          </p:nvPicPr>
          <p:blipFill>
            <a:blip r:embed="rId3"/>
            <a:stretch>
              <a:fillRect/>
            </a:stretch>
          </p:blipFill>
          <p:spPr>
            <a:xfrm>
              <a:off x="89718" y="5716727"/>
              <a:ext cx="3011685" cy="999831"/>
            </a:xfrm>
            <a:prstGeom prst="rect">
              <a:avLst/>
            </a:prstGeom>
          </p:spPr>
        </p:pic>
        <p:grpSp>
          <p:nvGrpSpPr>
            <p:cNvPr id="8" name="Group 4">
              <a:extLst>
                <a:ext uri="{FF2B5EF4-FFF2-40B4-BE49-F238E27FC236}">
                  <a16:creationId xmlns:a16="http://schemas.microsoft.com/office/drawing/2014/main" id="{145ABDAF-EC52-4335-AB3D-59593F788F6E}"/>
                </a:ext>
              </a:extLst>
            </p:cNvPr>
            <p:cNvGrpSpPr>
              <a:grpSpLocks noChangeAspect="1"/>
            </p:cNvGrpSpPr>
            <p:nvPr userDrawn="1"/>
          </p:nvGrpSpPr>
          <p:grpSpPr bwMode="auto">
            <a:xfrm>
              <a:off x="3186113" y="5816600"/>
              <a:ext cx="938212" cy="503238"/>
              <a:chOff x="2007" y="3664"/>
              <a:chExt cx="591" cy="317"/>
            </a:xfrm>
          </p:grpSpPr>
          <p:sp>
            <p:nvSpPr>
              <p:cNvPr id="9" name="AutoShape 3">
                <a:extLst>
                  <a:ext uri="{FF2B5EF4-FFF2-40B4-BE49-F238E27FC236}">
                    <a16:creationId xmlns:a16="http://schemas.microsoft.com/office/drawing/2014/main" id="{3C8E1FCF-3D8C-4CD6-8408-9A0D598EFDC6}"/>
                  </a:ext>
                </a:extLst>
              </p:cNvPr>
              <p:cNvSpPr>
                <a:spLocks noChangeAspect="1" noChangeArrowheads="1" noTextEdit="1"/>
              </p:cNvSpPr>
              <p:nvPr userDrawn="1"/>
            </p:nvSpPr>
            <p:spPr bwMode="auto">
              <a:xfrm>
                <a:off x="2007" y="3664"/>
                <a:ext cx="591" cy="3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1029" name="Picture 5">
                <a:extLst>
                  <a:ext uri="{FF2B5EF4-FFF2-40B4-BE49-F238E27FC236}">
                    <a16:creationId xmlns:a16="http://schemas.microsoft.com/office/drawing/2014/main" id="{001F6A1B-2DC3-47CC-9F32-02F00BEF0626}"/>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007" y="3664"/>
                <a:ext cx="591" cy="3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spTree>
    <p:extLst>
      <p:ext uri="{BB962C8B-B14F-4D97-AF65-F5344CB8AC3E}">
        <p14:creationId xmlns:p14="http://schemas.microsoft.com/office/powerpoint/2010/main" val="154859992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Footer Placeholder 4"/>
          <p:cNvSpPr>
            <a:spLocks noGrp="1"/>
          </p:cNvSpPr>
          <p:nvPr>
            <p:ph type="ftr" sz="quarter" idx="10"/>
          </p:nvPr>
        </p:nvSpPr>
        <p:spPr/>
        <p:txBody>
          <a:bodyPr/>
          <a:lstStyle/>
          <a:p>
            <a:endParaRPr lang="en-US" dirty="0"/>
          </a:p>
        </p:txBody>
      </p:sp>
      <p:sp>
        <p:nvSpPr>
          <p:cNvPr id="6" name="Date Placeholder 5"/>
          <p:cNvSpPr>
            <a:spLocks noGrp="1"/>
          </p:cNvSpPr>
          <p:nvPr>
            <p:ph type="dt" sz="half" idx="11"/>
          </p:nvPr>
        </p:nvSpPr>
        <p:spPr/>
        <p:txBody>
          <a:bodyPr/>
          <a:lstStyle/>
          <a:p>
            <a:endParaRPr lang="en-US" dirty="0"/>
          </a:p>
        </p:txBody>
      </p:sp>
      <p:pic>
        <p:nvPicPr>
          <p:cNvPr id="8" name="Picture 7">
            <a:extLst>
              <a:ext uri="{FF2B5EF4-FFF2-40B4-BE49-F238E27FC236}">
                <a16:creationId xmlns:a16="http://schemas.microsoft.com/office/drawing/2014/main" id="{84024296-3191-4E13-AC1C-080341B394AA}"/>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099230" y="298609"/>
            <a:ext cx="937577" cy="502920"/>
          </a:xfrm>
          <a:prstGeom prst="rect">
            <a:avLst/>
          </a:prstGeom>
        </p:spPr>
      </p:pic>
    </p:spTree>
    <p:extLst>
      <p:ext uri="{BB962C8B-B14F-4D97-AF65-F5344CB8AC3E}">
        <p14:creationId xmlns:p14="http://schemas.microsoft.com/office/powerpoint/2010/main" val="3293079421"/>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cSld name="1_Title and Content - 1 Column">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406400" y="274638"/>
            <a:ext cx="11176000" cy="806451"/>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21" name="Text Placeholder 2"/>
          <p:cNvSpPr>
            <a:spLocks noGrp="1"/>
          </p:cNvSpPr>
          <p:nvPr>
            <p:ph idx="1"/>
          </p:nvPr>
        </p:nvSpPr>
        <p:spPr bwMode="auto">
          <a:xfrm>
            <a:off x="406400" y="1225550"/>
            <a:ext cx="11176000" cy="4718049"/>
          </a:xfrm>
          <a:prstGeom prst="rect">
            <a:avLst/>
          </a:prstGeom>
          <a:noFill/>
          <a:ln w="9525">
            <a:noFill/>
            <a:miter lim="800000"/>
            <a:headEnd/>
            <a:tailEnd/>
          </a:ln>
        </p:spPr>
        <p:txBody>
          <a:bodyPr/>
          <a:lstStyle>
            <a:lvl1pPr marL="0" indent="0">
              <a:buNone/>
              <a:defRPr sz="2400">
                <a:solidFill>
                  <a:schemeClr val="tx1">
                    <a:lumMod val="75000"/>
                    <a:lumOff val="25000"/>
                  </a:schemeClr>
                </a:solidFill>
              </a:defRPr>
            </a:lvl1pPr>
            <a:lvl2pPr>
              <a:defRPr sz="2400">
                <a:solidFill>
                  <a:schemeClr val="tx1">
                    <a:lumMod val="75000"/>
                    <a:lumOff val="25000"/>
                  </a:schemeClr>
                </a:solidFill>
              </a:defRPr>
            </a:lvl2pPr>
            <a:lvl3pPr>
              <a:defRPr sz="2000">
                <a:solidFill>
                  <a:schemeClr val="tx1">
                    <a:lumMod val="75000"/>
                    <a:lumOff val="25000"/>
                  </a:schemeClr>
                </a:solidFill>
              </a:defRPr>
            </a:lvl3pPr>
            <a:lvl4pPr>
              <a:defRPr sz="2000">
                <a:solidFill>
                  <a:schemeClr val="tx1">
                    <a:lumMod val="75000"/>
                    <a:lumOff val="25000"/>
                  </a:schemeClr>
                </a:solidFill>
              </a:defRPr>
            </a:lvl4pPr>
            <a:lvl5pPr>
              <a:defRPr sz="2000">
                <a:solidFill>
                  <a:schemeClr val="tx1">
                    <a:lumMod val="75000"/>
                    <a:lumOff val="25000"/>
                  </a:schemeClr>
                </a:solidFill>
              </a:defRPr>
            </a:lvl5p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Footer Placeholder 4"/>
          <p:cNvSpPr>
            <a:spLocks noGrp="1"/>
          </p:cNvSpPr>
          <p:nvPr>
            <p:ph type="ftr" sz="quarter" idx="10"/>
          </p:nvPr>
        </p:nvSpPr>
        <p:spPr/>
        <p:txBody>
          <a:bodyPr/>
          <a:lstStyle>
            <a:lvl1pPr>
              <a:defRPr/>
            </a:lvl1pPr>
          </a:lstStyle>
          <a:p>
            <a:pPr>
              <a:defRPr/>
            </a:pPr>
            <a:endParaRPr lang="en-US">
              <a:solidFill>
                <a:srgbClr val="000000">
                  <a:tint val="75000"/>
                </a:srgbClr>
              </a:solidFill>
            </a:endParaRPr>
          </a:p>
        </p:txBody>
      </p:sp>
      <p:sp>
        <p:nvSpPr>
          <p:cNvPr id="5" name="Slide Number Placeholder 5"/>
          <p:cNvSpPr>
            <a:spLocks noGrp="1"/>
          </p:cNvSpPr>
          <p:nvPr>
            <p:ph type="sldNum" sz="quarter" idx="11"/>
          </p:nvPr>
        </p:nvSpPr>
        <p:spPr/>
        <p:txBody>
          <a:bodyPr/>
          <a:lstStyle>
            <a:lvl1pPr>
              <a:defRPr/>
            </a:lvl1pPr>
          </a:lstStyle>
          <a:p>
            <a:fld id="{9A257827-C34C-4251-B995-96C9C233CCC8}" type="slidenum">
              <a:rPr lang="en-US"/>
              <a:pPr/>
              <a:t>‹#›</a:t>
            </a:fld>
            <a:endParaRPr lang="en-US"/>
          </a:p>
        </p:txBody>
      </p:sp>
    </p:spTree>
    <p:extLst>
      <p:ext uri="{BB962C8B-B14F-4D97-AF65-F5344CB8AC3E}">
        <p14:creationId xmlns:p14="http://schemas.microsoft.com/office/powerpoint/2010/main" val="2849245154"/>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648D8D81-195B-D77E-195E-C1683513DFFB}"/>
              </a:ext>
            </a:extLst>
          </p:cNvPr>
          <p:cNvSpPr>
            <a:spLocks noGrp="1"/>
          </p:cNvSpPr>
          <p:nvPr>
            <p:ph type="dt" sz="half" idx="10"/>
          </p:nvPr>
        </p:nvSpPr>
        <p:spPr/>
        <p:txBody>
          <a:bodyPr/>
          <a:lstStyle/>
          <a:p>
            <a:fld id="{E1F05A49-CE29-41A2-A23F-959116AE6ED8}" type="datetimeFigureOut">
              <a:rPr lang="en-US" smtClean="0"/>
              <a:t>3/31/2025</a:t>
            </a:fld>
            <a:endParaRPr lang="en-US"/>
          </a:p>
        </p:txBody>
      </p:sp>
      <p:sp>
        <p:nvSpPr>
          <p:cNvPr id="3" name="Footer Placeholder 2">
            <a:extLst>
              <a:ext uri="{FF2B5EF4-FFF2-40B4-BE49-F238E27FC236}">
                <a16:creationId xmlns:a16="http://schemas.microsoft.com/office/drawing/2014/main" id="{27A0D4FD-DDA5-2C85-3E74-B3815D9B53FA}"/>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0CE793D7-62A4-5E0E-A50F-6CF2678C4CFD}"/>
              </a:ext>
            </a:extLst>
          </p:cNvPr>
          <p:cNvSpPr>
            <a:spLocks noGrp="1"/>
          </p:cNvSpPr>
          <p:nvPr>
            <p:ph type="sldNum" sz="quarter" idx="12"/>
          </p:nvPr>
        </p:nvSpPr>
        <p:spPr/>
        <p:txBody>
          <a:bodyPr/>
          <a:lstStyle/>
          <a:p>
            <a:fld id="{8718C0F4-B68C-4225-B0C3-F86B99BC3710}" type="slidenum">
              <a:rPr lang="en-US" smtClean="0"/>
              <a:t>‹#›</a:t>
            </a:fld>
            <a:endParaRPr lang="en-US"/>
          </a:p>
        </p:txBody>
      </p:sp>
    </p:spTree>
    <p:extLst>
      <p:ext uri="{BB962C8B-B14F-4D97-AF65-F5344CB8AC3E}">
        <p14:creationId xmlns:p14="http://schemas.microsoft.com/office/powerpoint/2010/main" val="4016272384"/>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obj">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838200" y="6356352"/>
            <a:ext cx="2743200" cy="365125"/>
          </a:xfrm>
          <a:prstGeom prst="rect">
            <a:avLst/>
          </a:prstGeom>
        </p:spPr>
        <p:txBody>
          <a:bodyPr/>
          <a:lstStyle/>
          <a:p>
            <a:endParaRPr lang="en-US"/>
          </a:p>
        </p:txBody>
      </p:sp>
      <p:sp>
        <p:nvSpPr>
          <p:cNvPr id="5" name="Footer Placeholder 4"/>
          <p:cNvSpPr>
            <a:spLocks noGrp="1"/>
          </p:cNvSpPr>
          <p:nvPr>
            <p:ph type="ftr" sz="quarter" idx="11"/>
          </p:nvPr>
        </p:nvSpPr>
        <p:spPr>
          <a:xfrm>
            <a:off x="4038600" y="6356352"/>
            <a:ext cx="4114800" cy="365125"/>
          </a:xfrm>
          <a:prstGeom prst="rect">
            <a:avLst/>
          </a:prstGeom>
        </p:spPr>
        <p:txBody>
          <a:bodyPr/>
          <a:lstStyle/>
          <a:p>
            <a:r>
              <a:rPr lang="en-US"/>
              <a:t>File Name</a:t>
            </a:r>
          </a:p>
        </p:txBody>
      </p:sp>
      <p:sp>
        <p:nvSpPr>
          <p:cNvPr id="6" name="Slide Number Placeholder 5"/>
          <p:cNvSpPr>
            <a:spLocks noGrp="1"/>
          </p:cNvSpPr>
          <p:nvPr>
            <p:ph type="sldNum" sz="quarter" idx="12"/>
          </p:nvPr>
        </p:nvSpPr>
        <p:spPr/>
        <p:txBody>
          <a:bodyPr/>
          <a:lstStyle/>
          <a:p>
            <a:fld id="{74CC7FE2-A5AD-48E4-9700-1865D0E531EF}" type="slidenum">
              <a:rPr lang="en-US" smtClean="0"/>
              <a:t>‹#›</a:t>
            </a:fld>
            <a:endParaRPr lang="en-US"/>
          </a:p>
        </p:txBody>
      </p:sp>
    </p:spTree>
    <p:extLst>
      <p:ext uri="{BB962C8B-B14F-4D97-AF65-F5344CB8AC3E}">
        <p14:creationId xmlns:p14="http://schemas.microsoft.com/office/powerpoint/2010/main" val="82432235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and Content - 2 Column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8" name="Content Placeholder 3"/>
          <p:cNvSpPr>
            <a:spLocks noGrp="1"/>
          </p:cNvSpPr>
          <p:nvPr>
            <p:ph sz="quarter" idx="10"/>
          </p:nvPr>
        </p:nvSpPr>
        <p:spPr>
          <a:xfrm>
            <a:off x="266700" y="1028700"/>
            <a:ext cx="11658600" cy="5600700"/>
          </a:xfrm>
        </p:spPr>
        <p:txBody>
          <a:bodyPr numCol="2"/>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2117883151"/>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p:cSld name="Chart Color Layout">
    <p:spTree>
      <p:nvGrpSpPr>
        <p:cNvPr id="1" name=""/>
        <p:cNvGrpSpPr/>
        <p:nvPr/>
      </p:nvGrpSpPr>
      <p:grpSpPr>
        <a:xfrm>
          <a:off x="0" y="0"/>
          <a:ext cx="0" cy="0"/>
          <a:chOff x="0" y="0"/>
          <a:chExt cx="0" cy="0"/>
        </a:xfrm>
      </p:grpSpPr>
      <p:sp>
        <p:nvSpPr>
          <p:cNvPr id="10" name="Chart Placeholder 9"/>
          <p:cNvSpPr>
            <a:spLocks noGrp="1"/>
          </p:cNvSpPr>
          <p:nvPr>
            <p:ph type="chart" sz="quarter" idx="12"/>
          </p:nvPr>
        </p:nvSpPr>
        <p:spPr>
          <a:xfrm>
            <a:off x="266700" y="1028700"/>
            <a:ext cx="11658599" cy="5600700"/>
          </a:xfrm>
        </p:spPr>
        <p:txBody>
          <a:bodyPr/>
          <a:lstStyle/>
          <a:p>
            <a:endParaRPr lang="en-US" dirty="0"/>
          </a:p>
        </p:txBody>
      </p:sp>
      <p:sp>
        <p:nvSpPr>
          <p:cNvPr id="2" name="Title 1"/>
          <p:cNvSpPr>
            <a:spLocks noGrp="1"/>
          </p:cNvSpPr>
          <p:nvPr>
            <p:ph type="title"/>
          </p:nvPr>
        </p:nvSpPr>
        <p:spPr/>
        <p:txBody>
          <a:bodyPr/>
          <a:lstStyle/>
          <a:p>
            <a:r>
              <a:rPr lang="en-US" dirty="0"/>
              <a:t>Click to edit Master title style</a:t>
            </a:r>
          </a:p>
        </p:txBody>
      </p:sp>
    </p:spTree>
    <p:extLst>
      <p:ext uri="{BB962C8B-B14F-4D97-AF65-F5344CB8AC3E}">
        <p14:creationId xmlns:p14="http://schemas.microsoft.com/office/powerpoint/2010/main" val="984115466"/>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preserve="1">
  <p:cSld name="Reference ONLY">
    <p:bg>
      <p:bgPr>
        <a:solidFill>
          <a:schemeClr val="bg1"/>
        </a:solidFill>
        <a:effectLst/>
      </p:bgPr>
    </p:bg>
    <p:spTree>
      <p:nvGrpSpPr>
        <p:cNvPr id="1" name=""/>
        <p:cNvGrpSpPr/>
        <p:nvPr/>
      </p:nvGrpSpPr>
      <p:grpSpPr>
        <a:xfrm>
          <a:off x="0" y="0"/>
          <a:ext cx="0" cy="0"/>
          <a:chOff x="0" y="0"/>
          <a:chExt cx="0" cy="0"/>
        </a:xfrm>
      </p:grpSpPr>
      <p:sp>
        <p:nvSpPr>
          <p:cNvPr id="22" name="TextBox 21"/>
          <p:cNvSpPr txBox="1"/>
          <p:nvPr/>
        </p:nvSpPr>
        <p:spPr>
          <a:xfrm>
            <a:off x="266700" y="1043608"/>
            <a:ext cx="5829300" cy="3001617"/>
          </a:xfrm>
          <a:prstGeom prst="rect">
            <a:avLst/>
          </a:prstGeom>
          <a:noFill/>
          <a:ln w="50800" cmpd="dbl">
            <a:solidFill>
              <a:schemeClr val="tx1"/>
            </a:solidFill>
          </a:ln>
        </p:spPr>
        <p:txBody>
          <a:bodyPr wrap="square" rtlCol="0" anchor="b" anchorCtr="0">
            <a:noAutofit/>
          </a:bodyPr>
          <a:lstStyle/>
          <a:p>
            <a:r>
              <a:rPr lang="en-US" dirty="0"/>
              <a:t>Use</a:t>
            </a:r>
            <a:r>
              <a:rPr lang="en-US" baseline="0" dirty="0"/>
              <a:t> for Standard Content Slide Colors</a:t>
            </a:r>
            <a:endParaRPr lang="en-US" dirty="0"/>
          </a:p>
        </p:txBody>
      </p:sp>
      <p:sp>
        <p:nvSpPr>
          <p:cNvPr id="2" name="TextBox 1"/>
          <p:cNvSpPr txBox="1"/>
          <p:nvPr/>
        </p:nvSpPr>
        <p:spPr>
          <a:xfrm>
            <a:off x="6096000" y="1043608"/>
            <a:ext cx="5829300" cy="3001617"/>
          </a:xfrm>
          <a:prstGeom prst="rect">
            <a:avLst/>
          </a:prstGeom>
          <a:noFill/>
          <a:ln w="50800" cmpd="dbl">
            <a:solidFill>
              <a:schemeClr val="tx1"/>
            </a:solidFill>
          </a:ln>
        </p:spPr>
        <p:txBody>
          <a:bodyPr wrap="square" rtlCol="0" anchor="b" anchorCtr="0">
            <a:noAutofit/>
          </a:bodyPr>
          <a:lstStyle/>
          <a:p>
            <a:r>
              <a:rPr lang="en-US" dirty="0"/>
              <a:t>Use</a:t>
            </a:r>
            <a:r>
              <a:rPr lang="en-US" baseline="0" dirty="0"/>
              <a:t> for Chart Colors</a:t>
            </a:r>
            <a:endParaRPr lang="en-US" dirty="0"/>
          </a:p>
        </p:txBody>
      </p:sp>
      <p:grpSp>
        <p:nvGrpSpPr>
          <p:cNvPr id="21" name="Group 20"/>
          <p:cNvGrpSpPr/>
          <p:nvPr/>
        </p:nvGrpSpPr>
        <p:grpSpPr>
          <a:xfrm>
            <a:off x="372234" y="1391830"/>
            <a:ext cx="11458322" cy="1888083"/>
            <a:chOff x="757773" y="1707600"/>
            <a:chExt cx="9393763" cy="1245799"/>
          </a:xfrm>
        </p:grpSpPr>
        <p:sp>
          <p:nvSpPr>
            <p:cNvPr id="5" name="Rectangle 4"/>
            <p:cNvSpPr/>
            <p:nvPr/>
          </p:nvSpPr>
          <p:spPr>
            <a:xfrm>
              <a:off x="2679701" y="1707600"/>
              <a:ext cx="745067" cy="558800"/>
            </a:xfrm>
            <a:prstGeom prst="rect">
              <a:avLst/>
            </a:prstGeom>
            <a:solidFill>
              <a:srgbClr val="D8D8D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b="1" dirty="0">
                  <a:solidFill>
                    <a:schemeClr val="tx1"/>
                  </a:solidFill>
                </a:rPr>
                <a:t>217</a:t>
              </a:r>
            </a:p>
            <a:p>
              <a:pPr algn="ctr">
                <a:defRPr/>
              </a:pPr>
              <a:r>
                <a:rPr lang="en-US" sz="1000" b="1" dirty="0">
                  <a:solidFill>
                    <a:schemeClr val="tx1"/>
                  </a:solidFill>
                </a:rPr>
                <a:t>217</a:t>
              </a:r>
            </a:p>
            <a:p>
              <a:pPr algn="ctr">
                <a:defRPr/>
              </a:pPr>
              <a:r>
                <a:rPr lang="en-US" sz="1000" b="1" dirty="0">
                  <a:solidFill>
                    <a:schemeClr val="tx1"/>
                  </a:solidFill>
                </a:rPr>
                <a:t>217</a:t>
              </a:r>
            </a:p>
            <a:p>
              <a:pPr algn="ctr">
                <a:defRPr/>
              </a:pPr>
              <a:endParaRPr lang="en-US" sz="1000" b="1" dirty="0">
                <a:solidFill>
                  <a:schemeClr val="tx1"/>
                </a:solidFill>
              </a:endParaRPr>
            </a:p>
            <a:p>
              <a:pPr algn="ctr">
                <a:defRPr/>
              </a:pPr>
              <a:r>
                <a:rPr lang="en-US" sz="1000" b="1" dirty="0">
                  <a:solidFill>
                    <a:schemeClr val="tx1"/>
                  </a:solidFill>
                </a:rPr>
                <a:t>#d8d9d8</a:t>
              </a:r>
            </a:p>
          </p:txBody>
        </p:sp>
        <p:sp>
          <p:nvSpPr>
            <p:cNvPr id="6" name="Rectangle 5"/>
            <p:cNvSpPr/>
            <p:nvPr/>
          </p:nvSpPr>
          <p:spPr>
            <a:xfrm>
              <a:off x="3640669" y="1707600"/>
              <a:ext cx="745067" cy="558800"/>
            </a:xfrm>
            <a:prstGeom prst="rect">
              <a:avLst/>
            </a:prstGeom>
            <a:solidFill>
              <a:srgbClr val="C9C9C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b="1" dirty="0">
                  <a:solidFill>
                    <a:schemeClr val="tx1"/>
                  </a:solidFill>
                </a:rPr>
                <a:t>200</a:t>
              </a:r>
            </a:p>
            <a:p>
              <a:pPr algn="ctr">
                <a:defRPr/>
              </a:pPr>
              <a:r>
                <a:rPr lang="en-US" sz="1000" b="1" dirty="0">
                  <a:solidFill>
                    <a:schemeClr val="tx1"/>
                  </a:solidFill>
                </a:rPr>
                <a:t>200</a:t>
              </a:r>
            </a:p>
            <a:p>
              <a:pPr algn="ctr">
                <a:defRPr/>
              </a:pPr>
              <a:r>
                <a:rPr lang="en-US" sz="1000" b="1" dirty="0">
                  <a:solidFill>
                    <a:schemeClr val="tx1"/>
                  </a:solidFill>
                </a:rPr>
                <a:t>200</a:t>
              </a:r>
            </a:p>
            <a:p>
              <a:pPr algn="ctr">
                <a:defRPr/>
              </a:pPr>
              <a:endParaRPr lang="en-US" sz="1000" b="1" dirty="0">
                <a:solidFill>
                  <a:schemeClr val="tx1"/>
                </a:solidFill>
              </a:endParaRPr>
            </a:p>
            <a:p>
              <a:pPr algn="ctr">
                <a:defRPr/>
              </a:pPr>
              <a:r>
                <a:rPr lang="en-US" sz="1000" b="1" dirty="0">
                  <a:solidFill>
                    <a:schemeClr val="tx1"/>
                  </a:solidFill>
                </a:rPr>
                <a:t>#c9c9c9</a:t>
              </a:r>
            </a:p>
          </p:txBody>
        </p:sp>
        <p:sp>
          <p:nvSpPr>
            <p:cNvPr id="7" name="Rectangle 6"/>
            <p:cNvSpPr/>
            <p:nvPr/>
          </p:nvSpPr>
          <p:spPr>
            <a:xfrm>
              <a:off x="757773" y="2394599"/>
              <a:ext cx="742951" cy="558800"/>
            </a:xfrm>
            <a:prstGeom prst="rect">
              <a:avLst/>
            </a:prstGeom>
            <a:solidFill>
              <a:schemeClr val="bg1"/>
            </a:solidFill>
            <a:ln w="317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b="1" dirty="0">
                  <a:solidFill>
                    <a:schemeClr val="tx1"/>
                  </a:solidFill>
                </a:rPr>
                <a:t>255</a:t>
              </a:r>
            </a:p>
            <a:p>
              <a:pPr algn="ctr">
                <a:defRPr/>
              </a:pPr>
              <a:r>
                <a:rPr lang="en-US" sz="1000" b="1" dirty="0">
                  <a:solidFill>
                    <a:schemeClr val="tx1"/>
                  </a:solidFill>
                </a:rPr>
                <a:t>255</a:t>
              </a:r>
            </a:p>
            <a:p>
              <a:pPr algn="ctr">
                <a:defRPr/>
              </a:pPr>
              <a:r>
                <a:rPr lang="en-US" sz="1000" b="1" dirty="0">
                  <a:solidFill>
                    <a:schemeClr val="tx1"/>
                  </a:solidFill>
                </a:rPr>
                <a:t>255</a:t>
              </a:r>
            </a:p>
            <a:p>
              <a:pPr algn="ctr">
                <a:defRPr/>
              </a:pPr>
              <a:endParaRPr lang="en-US" sz="1000" b="1" dirty="0">
                <a:solidFill>
                  <a:schemeClr val="tx1"/>
                </a:solidFill>
              </a:endParaRPr>
            </a:p>
            <a:p>
              <a:pPr algn="ctr">
                <a:defRPr/>
              </a:pPr>
              <a:r>
                <a:rPr lang="en-US" sz="1000" b="1" dirty="0">
                  <a:solidFill>
                    <a:schemeClr val="tx1"/>
                  </a:solidFill>
                </a:rPr>
                <a:t>#83847a</a:t>
              </a:r>
            </a:p>
          </p:txBody>
        </p:sp>
        <p:sp>
          <p:nvSpPr>
            <p:cNvPr id="8" name="Rectangle 7"/>
            <p:cNvSpPr/>
            <p:nvPr/>
          </p:nvSpPr>
          <p:spPr>
            <a:xfrm>
              <a:off x="1718739" y="2394599"/>
              <a:ext cx="742951" cy="5588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b="1" dirty="0">
                  <a:solidFill>
                    <a:schemeClr val="bg1"/>
                  </a:solidFill>
                </a:rPr>
                <a:t>2</a:t>
              </a:r>
            </a:p>
            <a:p>
              <a:pPr algn="ctr">
                <a:defRPr/>
              </a:pPr>
              <a:r>
                <a:rPr lang="en-US" sz="1000" b="1" dirty="0">
                  <a:solidFill>
                    <a:schemeClr val="bg1"/>
                  </a:solidFill>
                </a:rPr>
                <a:t>0</a:t>
              </a:r>
            </a:p>
            <a:p>
              <a:pPr algn="ctr">
                <a:defRPr/>
              </a:pPr>
              <a:r>
                <a:rPr lang="en-US" sz="1000" b="1" dirty="0">
                  <a:solidFill>
                    <a:schemeClr val="bg1"/>
                  </a:solidFill>
                </a:rPr>
                <a:t>0</a:t>
              </a:r>
            </a:p>
            <a:p>
              <a:pPr algn="ctr">
                <a:defRPr/>
              </a:pPr>
              <a:endParaRPr lang="en-US" sz="1000" b="1" dirty="0">
                <a:solidFill>
                  <a:schemeClr val="bg1"/>
                </a:solidFill>
              </a:endParaRPr>
            </a:p>
            <a:p>
              <a:pPr algn="ctr">
                <a:defRPr/>
              </a:pPr>
              <a:r>
                <a:rPr lang="en-US" sz="1000" b="1" dirty="0">
                  <a:solidFill>
                    <a:schemeClr val="bg1"/>
                  </a:solidFill>
                </a:rPr>
                <a:t>#020000</a:t>
              </a:r>
            </a:p>
          </p:txBody>
        </p:sp>
        <p:sp>
          <p:nvSpPr>
            <p:cNvPr id="9" name="Rectangle 8"/>
            <p:cNvSpPr/>
            <p:nvPr/>
          </p:nvSpPr>
          <p:spPr>
            <a:xfrm>
              <a:off x="2679701" y="2394599"/>
              <a:ext cx="745067" cy="558800"/>
            </a:xfrm>
            <a:prstGeom prst="rect">
              <a:avLst/>
            </a:prstGeom>
            <a:solidFill>
              <a:srgbClr val="A3A3A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b="1" dirty="0">
                  <a:solidFill>
                    <a:schemeClr val="tx1"/>
                  </a:solidFill>
                </a:rPr>
                <a:t>163</a:t>
              </a:r>
            </a:p>
            <a:p>
              <a:pPr algn="ctr">
                <a:defRPr/>
              </a:pPr>
              <a:r>
                <a:rPr lang="en-US" sz="1000" b="1" dirty="0">
                  <a:solidFill>
                    <a:schemeClr val="tx1"/>
                  </a:solidFill>
                </a:rPr>
                <a:t>163</a:t>
              </a:r>
            </a:p>
            <a:p>
              <a:pPr algn="ctr">
                <a:defRPr/>
              </a:pPr>
              <a:r>
                <a:rPr lang="en-US" sz="1000" b="1" dirty="0">
                  <a:solidFill>
                    <a:schemeClr val="tx1"/>
                  </a:solidFill>
                </a:rPr>
                <a:t>163</a:t>
              </a:r>
            </a:p>
            <a:p>
              <a:pPr algn="ctr">
                <a:defRPr/>
              </a:pPr>
              <a:endParaRPr lang="en-US" sz="1000" b="1" dirty="0">
                <a:solidFill>
                  <a:schemeClr val="tx1"/>
                </a:solidFill>
              </a:endParaRPr>
            </a:p>
            <a:p>
              <a:pPr algn="ctr">
                <a:defRPr/>
              </a:pPr>
              <a:r>
                <a:rPr lang="en-US" sz="1000" b="1" dirty="0">
                  <a:solidFill>
                    <a:schemeClr val="tx1"/>
                  </a:solidFill>
                </a:rPr>
                <a:t>#a3a3a2</a:t>
              </a:r>
            </a:p>
          </p:txBody>
        </p:sp>
        <p:sp>
          <p:nvSpPr>
            <p:cNvPr id="10" name="Rectangle 9"/>
            <p:cNvSpPr/>
            <p:nvPr/>
          </p:nvSpPr>
          <p:spPr>
            <a:xfrm>
              <a:off x="3640669" y="2394599"/>
              <a:ext cx="745067" cy="558800"/>
            </a:xfrm>
            <a:prstGeom prst="rect">
              <a:avLst/>
            </a:prstGeom>
            <a:solidFill>
              <a:srgbClr val="83847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b="1" dirty="0">
                  <a:solidFill>
                    <a:schemeClr val="tx1"/>
                  </a:solidFill>
                </a:rPr>
                <a:t>131</a:t>
              </a:r>
            </a:p>
            <a:p>
              <a:pPr algn="ctr">
                <a:defRPr/>
              </a:pPr>
              <a:r>
                <a:rPr lang="en-US" sz="1000" b="1" dirty="0">
                  <a:solidFill>
                    <a:schemeClr val="tx1"/>
                  </a:solidFill>
                </a:rPr>
                <a:t>132</a:t>
              </a:r>
            </a:p>
            <a:p>
              <a:pPr algn="ctr">
                <a:defRPr/>
              </a:pPr>
              <a:r>
                <a:rPr lang="en-US" sz="1000" b="1" dirty="0">
                  <a:solidFill>
                    <a:schemeClr val="tx1"/>
                  </a:solidFill>
                </a:rPr>
                <a:t>122</a:t>
              </a:r>
            </a:p>
            <a:p>
              <a:pPr algn="ctr">
                <a:defRPr/>
              </a:pPr>
              <a:endParaRPr lang="en-US" sz="1000" b="1" dirty="0">
                <a:solidFill>
                  <a:schemeClr val="tx1"/>
                </a:solidFill>
              </a:endParaRPr>
            </a:p>
            <a:p>
              <a:pPr algn="ctr">
                <a:defRPr/>
              </a:pPr>
              <a:r>
                <a:rPr lang="en-US" sz="1000" b="1" dirty="0">
                  <a:solidFill>
                    <a:schemeClr val="tx1"/>
                  </a:solidFill>
                </a:rPr>
                <a:t>#83847a</a:t>
              </a:r>
            </a:p>
          </p:txBody>
        </p:sp>
        <p:sp>
          <p:nvSpPr>
            <p:cNvPr id="11" name="Rectangle 10"/>
            <p:cNvSpPr/>
            <p:nvPr/>
          </p:nvSpPr>
          <p:spPr>
            <a:xfrm>
              <a:off x="4601633" y="2394599"/>
              <a:ext cx="745067" cy="558800"/>
            </a:xfrm>
            <a:prstGeom prst="rect">
              <a:avLst/>
            </a:prstGeom>
            <a:solidFill>
              <a:srgbClr val="DF1F2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b="1" dirty="0">
                  <a:solidFill>
                    <a:schemeClr val="bg1"/>
                  </a:solidFill>
                </a:rPr>
                <a:t>223</a:t>
              </a:r>
            </a:p>
            <a:p>
              <a:pPr algn="ctr">
                <a:defRPr/>
              </a:pPr>
              <a:r>
                <a:rPr lang="en-US" sz="1000" b="1" dirty="0">
                  <a:solidFill>
                    <a:schemeClr val="bg1"/>
                  </a:solidFill>
                </a:rPr>
                <a:t>31</a:t>
              </a:r>
            </a:p>
            <a:p>
              <a:pPr algn="ctr">
                <a:defRPr/>
              </a:pPr>
              <a:r>
                <a:rPr lang="en-US" sz="1000" b="1" dirty="0">
                  <a:solidFill>
                    <a:schemeClr val="bg1"/>
                  </a:solidFill>
                </a:rPr>
                <a:t>46</a:t>
              </a:r>
            </a:p>
            <a:p>
              <a:pPr algn="ctr">
                <a:defRPr/>
              </a:pPr>
              <a:endParaRPr lang="en-US" sz="1000" b="1" dirty="0">
                <a:solidFill>
                  <a:schemeClr val="bg1"/>
                </a:solidFill>
              </a:endParaRPr>
            </a:p>
            <a:p>
              <a:pPr algn="ctr">
                <a:defRPr/>
              </a:pPr>
              <a:r>
                <a:rPr lang="en-US" sz="1000" b="1" dirty="0">
                  <a:solidFill>
                    <a:schemeClr val="bg1"/>
                  </a:solidFill>
                </a:rPr>
                <a:t>#ef4236</a:t>
              </a:r>
            </a:p>
          </p:txBody>
        </p:sp>
        <p:sp>
          <p:nvSpPr>
            <p:cNvPr id="12" name="Rectangle 11"/>
            <p:cNvSpPr/>
            <p:nvPr/>
          </p:nvSpPr>
          <p:spPr>
            <a:xfrm>
              <a:off x="5562601" y="2394599"/>
              <a:ext cx="745067" cy="558800"/>
            </a:xfrm>
            <a:prstGeom prst="rect">
              <a:avLst/>
            </a:prstGeom>
            <a:solidFill>
              <a:srgbClr val="6E877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b="1" dirty="0">
                  <a:solidFill>
                    <a:schemeClr val="tx1"/>
                  </a:solidFill>
                </a:rPr>
                <a:t>110</a:t>
              </a:r>
            </a:p>
            <a:p>
              <a:pPr algn="ctr">
                <a:defRPr/>
              </a:pPr>
              <a:r>
                <a:rPr lang="en-US" sz="1000" b="1" dirty="0">
                  <a:solidFill>
                    <a:schemeClr val="tx1"/>
                  </a:solidFill>
                </a:rPr>
                <a:t>135</a:t>
              </a:r>
            </a:p>
            <a:p>
              <a:pPr algn="ctr">
                <a:defRPr/>
              </a:pPr>
              <a:r>
                <a:rPr lang="en-US" sz="1000" b="1" dirty="0">
                  <a:solidFill>
                    <a:schemeClr val="tx1"/>
                  </a:solidFill>
                </a:rPr>
                <a:t>120</a:t>
              </a:r>
            </a:p>
            <a:p>
              <a:pPr algn="ctr">
                <a:defRPr/>
              </a:pPr>
              <a:endParaRPr lang="en-US" sz="1000" b="1" dirty="0">
                <a:solidFill>
                  <a:schemeClr val="tx1"/>
                </a:solidFill>
              </a:endParaRPr>
            </a:p>
            <a:p>
              <a:pPr algn="ctr">
                <a:defRPr/>
              </a:pPr>
              <a:r>
                <a:rPr lang="en-US" sz="1000" b="1" dirty="0">
                  <a:solidFill>
                    <a:schemeClr val="tx1"/>
                  </a:solidFill>
                </a:rPr>
                <a:t>#6f8779</a:t>
              </a:r>
            </a:p>
          </p:txBody>
        </p:sp>
        <p:sp>
          <p:nvSpPr>
            <p:cNvPr id="13" name="Rectangle 12"/>
            <p:cNvSpPr/>
            <p:nvPr/>
          </p:nvSpPr>
          <p:spPr>
            <a:xfrm>
              <a:off x="6523568" y="2394599"/>
              <a:ext cx="745067" cy="558800"/>
            </a:xfrm>
            <a:prstGeom prst="rect">
              <a:avLst/>
            </a:prstGeom>
            <a:solidFill>
              <a:srgbClr val="705C3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b="1" dirty="0">
                  <a:solidFill>
                    <a:schemeClr val="bg1"/>
                  </a:solidFill>
                </a:rPr>
                <a:t>112</a:t>
              </a:r>
            </a:p>
            <a:p>
              <a:pPr algn="ctr">
                <a:defRPr/>
              </a:pPr>
              <a:r>
                <a:rPr lang="en-US" sz="1000" b="1" dirty="0">
                  <a:solidFill>
                    <a:schemeClr val="bg1"/>
                  </a:solidFill>
                </a:rPr>
                <a:t>92</a:t>
              </a:r>
            </a:p>
            <a:p>
              <a:pPr algn="ctr">
                <a:defRPr/>
              </a:pPr>
              <a:r>
                <a:rPr lang="en-US" sz="1000" b="1" dirty="0">
                  <a:solidFill>
                    <a:schemeClr val="bg1"/>
                  </a:solidFill>
                </a:rPr>
                <a:t>56</a:t>
              </a:r>
            </a:p>
            <a:p>
              <a:pPr algn="ctr">
                <a:defRPr/>
              </a:pPr>
              <a:endParaRPr lang="en-US" sz="1000" b="1" dirty="0">
                <a:solidFill>
                  <a:schemeClr val="bg1"/>
                </a:solidFill>
              </a:endParaRPr>
            </a:p>
            <a:p>
              <a:pPr algn="ctr">
                <a:defRPr/>
              </a:pPr>
              <a:r>
                <a:rPr lang="en-US" sz="1000" b="1" dirty="0">
                  <a:solidFill>
                    <a:schemeClr val="bg1"/>
                  </a:solidFill>
                </a:rPr>
                <a:t>#705d39</a:t>
              </a:r>
            </a:p>
          </p:txBody>
        </p:sp>
        <p:sp>
          <p:nvSpPr>
            <p:cNvPr id="14" name="Rectangle 13"/>
            <p:cNvSpPr/>
            <p:nvPr/>
          </p:nvSpPr>
          <p:spPr>
            <a:xfrm>
              <a:off x="7484533" y="2394599"/>
              <a:ext cx="745067" cy="558800"/>
            </a:xfrm>
            <a:prstGeom prst="rect">
              <a:avLst/>
            </a:prstGeom>
            <a:solidFill>
              <a:srgbClr val="3E668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b="1" dirty="0">
                  <a:solidFill>
                    <a:schemeClr val="bg1"/>
                  </a:solidFill>
                </a:rPr>
                <a:t>62</a:t>
              </a:r>
            </a:p>
            <a:p>
              <a:pPr algn="ctr">
                <a:defRPr/>
              </a:pPr>
              <a:r>
                <a:rPr lang="en-US" sz="1000" b="1" dirty="0">
                  <a:solidFill>
                    <a:schemeClr val="bg1"/>
                  </a:solidFill>
                </a:rPr>
                <a:t>102</a:t>
              </a:r>
            </a:p>
            <a:p>
              <a:pPr algn="ctr">
                <a:defRPr/>
              </a:pPr>
              <a:r>
                <a:rPr lang="en-US" sz="1000" b="1" dirty="0">
                  <a:solidFill>
                    <a:schemeClr val="bg1"/>
                  </a:solidFill>
                </a:rPr>
                <a:t>130</a:t>
              </a:r>
            </a:p>
            <a:p>
              <a:pPr algn="ctr">
                <a:defRPr/>
              </a:pPr>
              <a:endParaRPr lang="en-US" sz="1000" b="1" dirty="0">
                <a:solidFill>
                  <a:schemeClr val="bg1"/>
                </a:solidFill>
              </a:endParaRPr>
            </a:p>
            <a:p>
              <a:pPr algn="ctr">
                <a:defRPr/>
              </a:pPr>
              <a:r>
                <a:rPr lang="en-US" sz="1000" b="1" dirty="0">
                  <a:solidFill>
                    <a:schemeClr val="bg1"/>
                  </a:solidFill>
                </a:rPr>
                <a:t>#406782</a:t>
              </a:r>
            </a:p>
          </p:txBody>
        </p:sp>
        <p:sp>
          <p:nvSpPr>
            <p:cNvPr id="15" name="Rectangle 14"/>
            <p:cNvSpPr/>
            <p:nvPr/>
          </p:nvSpPr>
          <p:spPr>
            <a:xfrm>
              <a:off x="8445501" y="2394599"/>
              <a:ext cx="745067" cy="558800"/>
            </a:xfrm>
            <a:prstGeom prst="rect">
              <a:avLst/>
            </a:prstGeom>
            <a:solidFill>
              <a:srgbClr val="66383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b="1" dirty="0">
                  <a:solidFill>
                    <a:schemeClr val="bg1"/>
                  </a:solidFill>
                </a:rPr>
                <a:t>102</a:t>
              </a:r>
            </a:p>
            <a:p>
              <a:pPr algn="ctr">
                <a:defRPr/>
              </a:pPr>
              <a:r>
                <a:rPr lang="en-US" sz="1000" b="1" dirty="0">
                  <a:solidFill>
                    <a:schemeClr val="bg1"/>
                  </a:solidFill>
                </a:rPr>
                <a:t>56</a:t>
              </a:r>
            </a:p>
            <a:p>
              <a:pPr algn="ctr">
                <a:defRPr/>
              </a:pPr>
              <a:r>
                <a:rPr lang="en-US" sz="1000" b="1" dirty="0">
                  <a:solidFill>
                    <a:schemeClr val="bg1"/>
                  </a:solidFill>
                </a:rPr>
                <a:t>48</a:t>
              </a:r>
            </a:p>
            <a:p>
              <a:pPr algn="ctr">
                <a:defRPr/>
              </a:pPr>
              <a:endParaRPr lang="en-US" sz="1000" b="1" dirty="0">
                <a:solidFill>
                  <a:schemeClr val="bg1"/>
                </a:solidFill>
              </a:endParaRPr>
            </a:p>
            <a:p>
              <a:pPr algn="ctr">
                <a:defRPr/>
              </a:pPr>
              <a:r>
                <a:rPr lang="en-US" sz="1000" b="1" dirty="0">
                  <a:solidFill>
                    <a:schemeClr val="bg1"/>
                  </a:solidFill>
                </a:rPr>
                <a:t>#673931</a:t>
              </a:r>
            </a:p>
          </p:txBody>
        </p:sp>
        <p:sp>
          <p:nvSpPr>
            <p:cNvPr id="16" name="Rectangle 15"/>
            <p:cNvSpPr/>
            <p:nvPr/>
          </p:nvSpPr>
          <p:spPr>
            <a:xfrm>
              <a:off x="9406469" y="2394599"/>
              <a:ext cx="745067" cy="558800"/>
            </a:xfrm>
            <a:prstGeom prst="rect">
              <a:avLst/>
            </a:prstGeom>
            <a:solidFill>
              <a:srgbClr val="82786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b="1" dirty="0">
                  <a:solidFill>
                    <a:schemeClr val="bg1"/>
                  </a:solidFill>
                </a:rPr>
                <a:t>130</a:t>
              </a:r>
            </a:p>
            <a:p>
              <a:pPr algn="ctr">
                <a:defRPr/>
              </a:pPr>
              <a:r>
                <a:rPr lang="en-US" sz="1000" b="1" dirty="0">
                  <a:solidFill>
                    <a:schemeClr val="bg1"/>
                  </a:solidFill>
                </a:rPr>
                <a:t>120</a:t>
              </a:r>
            </a:p>
            <a:p>
              <a:pPr algn="ctr">
                <a:defRPr/>
              </a:pPr>
              <a:r>
                <a:rPr lang="en-US" sz="1000" b="1" dirty="0">
                  <a:solidFill>
                    <a:schemeClr val="bg1"/>
                  </a:solidFill>
                </a:rPr>
                <a:t>111</a:t>
              </a:r>
            </a:p>
            <a:p>
              <a:pPr algn="ctr">
                <a:defRPr/>
              </a:pPr>
              <a:endParaRPr lang="en-US" sz="1000" b="1" dirty="0">
                <a:solidFill>
                  <a:schemeClr val="bg1"/>
                </a:solidFill>
              </a:endParaRPr>
            </a:p>
            <a:p>
              <a:pPr algn="ctr">
                <a:defRPr/>
              </a:pPr>
              <a:r>
                <a:rPr lang="en-US" sz="1000" b="1" dirty="0">
                  <a:solidFill>
                    <a:schemeClr val="bg1"/>
                  </a:solidFill>
                </a:rPr>
                <a:t>#837970</a:t>
              </a:r>
            </a:p>
          </p:txBody>
        </p:sp>
        <p:sp>
          <p:nvSpPr>
            <p:cNvPr id="17" name="Rectangle 16"/>
            <p:cNvSpPr/>
            <p:nvPr/>
          </p:nvSpPr>
          <p:spPr>
            <a:xfrm>
              <a:off x="1718733" y="1707600"/>
              <a:ext cx="745067" cy="558800"/>
            </a:xfrm>
            <a:prstGeom prst="rect">
              <a:avLst/>
            </a:prstGeom>
            <a:solidFill>
              <a:schemeClr val="bg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b="1" dirty="0">
                  <a:solidFill>
                    <a:schemeClr val="tx1"/>
                  </a:solidFill>
                </a:rPr>
                <a:t>237</a:t>
              </a:r>
            </a:p>
            <a:p>
              <a:pPr algn="ctr">
                <a:defRPr/>
              </a:pPr>
              <a:r>
                <a:rPr lang="en-US" sz="1000" b="1" dirty="0">
                  <a:solidFill>
                    <a:schemeClr val="tx1"/>
                  </a:solidFill>
                </a:rPr>
                <a:t>237</a:t>
              </a:r>
            </a:p>
            <a:p>
              <a:pPr algn="ctr">
                <a:defRPr/>
              </a:pPr>
              <a:r>
                <a:rPr lang="en-US" sz="1000" b="1" dirty="0">
                  <a:solidFill>
                    <a:schemeClr val="tx1"/>
                  </a:solidFill>
                </a:rPr>
                <a:t>237</a:t>
              </a:r>
            </a:p>
            <a:p>
              <a:pPr algn="ctr">
                <a:defRPr/>
              </a:pPr>
              <a:endParaRPr lang="en-US" sz="1000" b="1" dirty="0">
                <a:solidFill>
                  <a:schemeClr val="tx1"/>
                </a:solidFill>
              </a:endParaRPr>
            </a:p>
            <a:p>
              <a:pPr algn="ctr">
                <a:defRPr/>
              </a:pPr>
              <a:r>
                <a:rPr lang="en-US" sz="1000" b="1" dirty="0">
                  <a:solidFill>
                    <a:schemeClr val="tx1"/>
                  </a:solidFill>
                </a:rPr>
                <a:t>#ededed</a:t>
              </a:r>
            </a:p>
          </p:txBody>
        </p:sp>
        <p:sp>
          <p:nvSpPr>
            <p:cNvPr id="18" name="Rectangle 17"/>
            <p:cNvSpPr/>
            <p:nvPr/>
          </p:nvSpPr>
          <p:spPr>
            <a:xfrm>
              <a:off x="5562601" y="1707600"/>
              <a:ext cx="745067" cy="558800"/>
            </a:xfrm>
            <a:prstGeom prst="rect">
              <a:avLst/>
            </a:prstGeom>
            <a:solidFill>
              <a:srgbClr val="50771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b="1" dirty="0">
                  <a:solidFill>
                    <a:schemeClr val="bg1"/>
                  </a:solidFill>
                </a:rPr>
                <a:t>80</a:t>
              </a:r>
            </a:p>
            <a:p>
              <a:pPr algn="ctr">
                <a:defRPr/>
              </a:pPr>
              <a:r>
                <a:rPr lang="en-US" sz="1000" b="1" dirty="0">
                  <a:solidFill>
                    <a:schemeClr val="bg1"/>
                  </a:solidFill>
                </a:rPr>
                <a:t>119</a:t>
              </a:r>
            </a:p>
            <a:p>
              <a:pPr algn="ctr">
                <a:defRPr/>
              </a:pPr>
              <a:r>
                <a:rPr lang="en-US" sz="1000" b="1" dirty="0">
                  <a:solidFill>
                    <a:schemeClr val="bg1"/>
                  </a:solidFill>
                </a:rPr>
                <a:t>27</a:t>
              </a:r>
            </a:p>
            <a:p>
              <a:pPr algn="ctr">
                <a:defRPr/>
              </a:pPr>
              <a:endParaRPr lang="en-US" sz="1000" b="1" dirty="0">
                <a:solidFill>
                  <a:schemeClr val="bg1"/>
                </a:solidFill>
              </a:endParaRPr>
            </a:p>
            <a:p>
              <a:pPr algn="ctr">
                <a:defRPr/>
              </a:pPr>
              <a:r>
                <a:rPr lang="en-US" sz="1000" b="1" dirty="0">
                  <a:solidFill>
                    <a:schemeClr val="bg1"/>
                  </a:solidFill>
                </a:rPr>
                <a:t>#517837</a:t>
              </a:r>
            </a:p>
          </p:txBody>
        </p:sp>
        <p:sp>
          <p:nvSpPr>
            <p:cNvPr id="19" name="Rectangle 18"/>
            <p:cNvSpPr/>
            <p:nvPr/>
          </p:nvSpPr>
          <p:spPr>
            <a:xfrm>
              <a:off x="6523568" y="1707600"/>
              <a:ext cx="745067" cy="558800"/>
            </a:xfrm>
            <a:prstGeom prst="rect">
              <a:avLst/>
            </a:prstGeom>
            <a:solidFill>
              <a:srgbClr val="FCAE3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b="1" dirty="0">
                  <a:solidFill>
                    <a:schemeClr val="tx1"/>
                  </a:solidFill>
                </a:rPr>
                <a:t>252</a:t>
              </a:r>
            </a:p>
            <a:p>
              <a:pPr algn="ctr">
                <a:defRPr/>
              </a:pPr>
              <a:r>
                <a:rPr lang="en-US" sz="1000" b="1" dirty="0">
                  <a:solidFill>
                    <a:schemeClr val="tx1"/>
                  </a:solidFill>
                </a:rPr>
                <a:t>174</a:t>
              </a:r>
            </a:p>
            <a:p>
              <a:pPr algn="ctr">
                <a:defRPr/>
              </a:pPr>
              <a:r>
                <a:rPr lang="en-US" sz="1000" b="1" dirty="0">
                  <a:solidFill>
                    <a:schemeClr val="tx1"/>
                  </a:solidFill>
                </a:rPr>
                <a:t>59</a:t>
              </a:r>
            </a:p>
            <a:p>
              <a:pPr algn="ctr">
                <a:defRPr/>
              </a:pPr>
              <a:endParaRPr lang="en-US" sz="1000" b="1" dirty="0">
                <a:solidFill>
                  <a:schemeClr val="tx1"/>
                </a:solidFill>
              </a:endParaRPr>
            </a:p>
            <a:p>
              <a:pPr algn="ctr">
                <a:defRPr/>
              </a:pPr>
              <a:r>
                <a:rPr lang="en-US" sz="1000" b="1" dirty="0">
                  <a:solidFill>
                    <a:schemeClr val="tx1"/>
                  </a:solidFill>
                </a:rPr>
                <a:t>#fbae3d</a:t>
              </a:r>
            </a:p>
          </p:txBody>
        </p:sp>
        <p:sp>
          <p:nvSpPr>
            <p:cNvPr id="20" name="Rectangle 19"/>
            <p:cNvSpPr/>
            <p:nvPr/>
          </p:nvSpPr>
          <p:spPr>
            <a:xfrm>
              <a:off x="7484533" y="1707600"/>
              <a:ext cx="745067" cy="558800"/>
            </a:xfrm>
            <a:prstGeom prst="rect">
              <a:avLst/>
            </a:prstGeom>
            <a:solidFill>
              <a:srgbClr val="53247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b="1" dirty="0">
                  <a:solidFill>
                    <a:schemeClr val="bg1"/>
                  </a:solidFill>
                </a:rPr>
                <a:t>83</a:t>
              </a:r>
            </a:p>
            <a:p>
              <a:pPr algn="ctr">
                <a:defRPr/>
              </a:pPr>
              <a:r>
                <a:rPr lang="en-US" sz="1000" b="1" dirty="0">
                  <a:solidFill>
                    <a:schemeClr val="bg1"/>
                  </a:solidFill>
                </a:rPr>
                <a:t>36</a:t>
              </a:r>
            </a:p>
            <a:p>
              <a:pPr algn="ctr">
                <a:defRPr/>
              </a:pPr>
              <a:r>
                <a:rPr lang="en-US" sz="1000" b="1" dirty="0">
                  <a:solidFill>
                    <a:schemeClr val="bg1"/>
                  </a:solidFill>
                </a:rPr>
                <a:t>118</a:t>
              </a:r>
            </a:p>
            <a:p>
              <a:pPr algn="ctr">
                <a:defRPr/>
              </a:pPr>
              <a:endParaRPr lang="en-US" sz="1000" b="1" dirty="0">
                <a:solidFill>
                  <a:schemeClr val="bg1"/>
                </a:solidFill>
              </a:endParaRPr>
            </a:p>
            <a:p>
              <a:pPr algn="ctr">
                <a:defRPr/>
              </a:pPr>
              <a:r>
                <a:rPr lang="en-US" sz="1000" b="1" dirty="0">
                  <a:solidFill>
                    <a:schemeClr val="bg1"/>
                  </a:solidFill>
                </a:rPr>
                <a:t>#542a76</a:t>
              </a:r>
            </a:p>
          </p:txBody>
        </p:sp>
      </p:grpSp>
    </p:spTree>
    <p:extLst>
      <p:ext uri="{BB962C8B-B14F-4D97-AF65-F5344CB8AC3E}">
        <p14:creationId xmlns:p14="http://schemas.microsoft.com/office/powerpoint/2010/main" val="398110755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Title and Content - 3 Columns">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a:t>Click to edit Master title style</a:t>
            </a:r>
          </a:p>
        </p:txBody>
      </p:sp>
      <p:sp>
        <p:nvSpPr>
          <p:cNvPr id="9" name="Content Placeholder 3"/>
          <p:cNvSpPr>
            <a:spLocks noGrp="1"/>
          </p:cNvSpPr>
          <p:nvPr>
            <p:ph sz="quarter" idx="12"/>
          </p:nvPr>
        </p:nvSpPr>
        <p:spPr>
          <a:xfrm>
            <a:off x="266700" y="1028700"/>
            <a:ext cx="11658600" cy="5600700"/>
          </a:xfrm>
        </p:spPr>
        <p:txBody>
          <a:bodyPr numCol="3"/>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412783271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Title and Picture with Caption">
    <p:spTree>
      <p:nvGrpSpPr>
        <p:cNvPr id="1" name=""/>
        <p:cNvGrpSpPr/>
        <p:nvPr/>
      </p:nvGrpSpPr>
      <p:grpSpPr>
        <a:xfrm>
          <a:off x="0" y="0"/>
          <a:ext cx="0" cy="0"/>
          <a:chOff x="0" y="0"/>
          <a:chExt cx="0" cy="0"/>
        </a:xfrm>
      </p:grpSpPr>
      <p:sp>
        <p:nvSpPr>
          <p:cNvPr id="21" name="Text Placeholder 2"/>
          <p:cNvSpPr>
            <a:spLocks noGrp="1"/>
          </p:cNvSpPr>
          <p:nvPr>
            <p:ph idx="1"/>
          </p:nvPr>
        </p:nvSpPr>
        <p:spPr bwMode="auto">
          <a:xfrm>
            <a:off x="266700" y="6191103"/>
            <a:ext cx="11658600" cy="438297"/>
          </a:xfrm>
          <a:prstGeom prst="rect">
            <a:avLst/>
          </a:prstGeom>
          <a:noFill/>
          <a:ln w="9525">
            <a:noFill/>
            <a:miter lim="800000"/>
            <a:headEnd/>
            <a:tailEnd/>
          </a:ln>
        </p:spPr>
        <p:txBody>
          <a:bodyPr lIns="91440" tIns="0" numCol="1"/>
          <a:lstStyle>
            <a:lvl1pPr marL="0" indent="0">
              <a:buNone/>
              <a:defRPr sz="900">
                <a:solidFill>
                  <a:schemeClr val="tx1">
                    <a:lumMod val="75000"/>
                    <a:lumOff val="25000"/>
                  </a:schemeClr>
                </a:solidFill>
              </a:defRPr>
            </a:lvl1pPr>
            <a:lvl2pPr>
              <a:defRPr sz="1350">
                <a:solidFill>
                  <a:srgbClr val="83847A"/>
                </a:solidFill>
              </a:defRPr>
            </a:lvl2pPr>
            <a:lvl3pPr>
              <a:defRPr sz="1125">
                <a:solidFill>
                  <a:srgbClr val="83847A"/>
                </a:solidFill>
              </a:defRPr>
            </a:lvl3pPr>
            <a:lvl4pPr>
              <a:defRPr sz="1125">
                <a:solidFill>
                  <a:srgbClr val="83847A"/>
                </a:solidFill>
              </a:defRPr>
            </a:lvl4pPr>
            <a:lvl5pPr>
              <a:defRPr sz="1125">
                <a:solidFill>
                  <a:srgbClr val="83847A"/>
                </a:solidFill>
              </a:defRPr>
            </a:lvl5pPr>
          </a:lstStyle>
          <a:p>
            <a:pPr lvl="0"/>
            <a:r>
              <a:rPr lang="en-US" noProof="0"/>
              <a:t>Click to edit Master text styles</a:t>
            </a:r>
          </a:p>
        </p:txBody>
      </p:sp>
      <p:sp>
        <p:nvSpPr>
          <p:cNvPr id="4" name="Title 3"/>
          <p:cNvSpPr>
            <a:spLocks noGrp="1"/>
          </p:cNvSpPr>
          <p:nvPr>
            <p:ph type="title"/>
          </p:nvPr>
        </p:nvSpPr>
        <p:spPr/>
        <p:txBody>
          <a:bodyPr/>
          <a:lstStyle/>
          <a:p>
            <a:r>
              <a:rPr lang="en-US"/>
              <a:t>Click to edit Master title style</a:t>
            </a:r>
          </a:p>
        </p:txBody>
      </p:sp>
      <p:sp>
        <p:nvSpPr>
          <p:cNvPr id="10" name="Content Placeholder 3"/>
          <p:cNvSpPr>
            <a:spLocks noGrp="1"/>
          </p:cNvSpPr>
          <p:nvPr>
            <p:ph sz="quarter" idx="12"/>
          </p:nvPr>
        </p:nvSpPr>
        <p:spPr>
          <a:xfrm>
            <a:off x="266700" y="1028700"/>
            <a:ext cx="11658600" cy="508634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2894581417"/>
      </p:ext>
    </p:extLst>
  </p:cSld>
  <p:clrMapOvr>
    <a:masterClrMapping/>
  </p:clrMapOvr>
  <p:extLst>
    <p:ext uri="{DCECCB84-F9BA-43D5-87BE-67443E8EF086}">
      <p15:sldGuideLst xmlns:p15="http://schemas.microsoft.com/office/powerpoint/2012/main"/>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p:cSld name="Full Picture with Title">
    <p:bg>
      <p:bgPr>
        <a:solidFill>
          <a:schemeClr val="tx2"/>
        </a:solidFill>
        <a:effectLst/>
      </p:bgPr>
    </p:bg>
    <p:spTree>
      <p:nvGrpSpPr>
        <p:cNvPr id="1" name=""/>
        <p:cNvGrpSpPr/>
        <p:nvPr/>
      </p:nvGrpSpPr>
      <p:grpSpPr>
        <a:xfrm>
          <a:off x="0" y="0"/>
          <a:ext cx="0" cy="0"/>
          <a:chOff x="0" y="0"/>
          <a:chExt cx="0" cy="0"/>
        </a:xfrm>
      </p:grpSpPr>
      <p:sp>
        <p:nvSpPr>
          <p:cNvPr id="9" name="Content Placeholder 3"/>
          <p:cNvSpPr>
            <a:spLocks noGrp="1"/>
          </p:cNvSpPr>
          <p:nvPr>
            <p:ph sz="quarter" idx="12"/>
          </p:nvPr>
        </p:nvSpPr>
        <p:spPr>
          <a:xfrm>
            <a:off x="0" y="0"/>
            <a:ext cx="12192000" cy="68580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Title 1"/>
          <p:cNvSpPr>
            <a:spLocks noGrp="1"/>
          </p:cNvSpPr>
          <p:nvPr>
            <p:ph type="title"/>
          </p:nvPr>
        </p:nvSpPr>
        <p:spPr/>
        <p:txBody>
          <a:bodyPr/>
          <a:lstStyle/>
          <a:p>
            <a:r>
              <a:rPr lang="en-US"/>
              <a:t>Click to edit Master title style</a:t>
            </a:r>
          </a:p>
        </p:txBody>
      </p:sp>
      <p:sp>
        <p:nvSpPr>
          <p:cNvPr id="10" name="Text Box 14"/>
          <p:cNvSpPr txBox="1">
            <a:spLocks noChangeArrowheads="1"/>
          </p:cNvSpPr>
          <p:nvPr/>
        </p:nvSpPr>
        <p:spPr bwMode="auto">
          <a:xfrm>
            <a:off x="11153774" y="143167"/>
            <a:ext cx="771525" cy="153888"/>
          </a:xfrm>
          <a:prstGeom prst="rect">
            <a:avLst/>
          </a:prstGeom>
          <a:noFill/>
          <a:ln w="9525">
            <a:noFill/>
            <a:miter lim="800000"/>
            <a:headEnd/>
            <a:tailEnd/>
          </a:ln>
          <a:effectLst/>
        </p:spPr>
        <p:txBody>
          <a:bodyPr wrap="square" tIns="0" bIns="0">
            <a:spAutoFit/>
          </a:bodyPr>
          <a:lstStyle/>
          <a:p>
            <a:pPr algn="r">
              <a:spcBef>
                <a:spcPct val="50000"/>
              </a:spcBef>
              <a:defRPr/>
            </a:pPr>
            <a:fld id="{99D903CA-8EC9-4EB0-B4F7-7D6D89967A95}" type="slidenum">
              <a:rPr lang="en-US" sz="1000" b="0" baseline="0" smtClean="0"/>
              <a:pPr algn="r">
                <a:spcBef>
                  <a:spcPct val="50000"/>
                </a:spcBef>
                <a:defRPr/>
              </a:pPr>
              <a:t>‹#›</a:t>
            </a:fld>
            <a:endParaRPr lang="en-US" sz="1000" b="0" baseline="0" dirty="0"/>
          </a:p>
        </p:txBody>
      </p:sp>
    </p:spTree>
    <p:extLst>
      <p:ext uri="{BB962C8B-B14F-4D97-AF65-F5344CB8AC3E}">
        <p14:creationId xmlns:p14="http://schemas.microsoft.com/office/powerpoint/2010/main" val="2152595285"/>
      </p:ext>
    </p:extLst>
  </p:cSld>
  <p:clrMapOvr>
    <a:masterClrMapping/>
  </p:clrMapOvr>
  <p:extLst>
    <p:ext uri="{DCECCB84-F9BA-43D5-87BE-67443E8EF086}">
      <p15:sldGuideLst xmlns:p15="http://schemas.microsoft.com/office/powerpoint/2012/main"/>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Title - 2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9"/>
          </p:nvPr>
        </p:nvSpPr>
        <p:spPr>
          <a:xfrm>
            <a:off x="6203894"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46362511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Title - Sub-Head 2 Sections">
    <p:spTree>
      <p:nvGrpSpPr>
        <p:cNvPr id="1" name=""/>
        <p:cNvGrpSpPr/>
        <p:nvPr/>
      </p:nvGrpSpPr>
      <p:grpSpPr>
        <a:xfrm>
          <a:off x="0" y="0"/>
          <a:ext cx="0" cy="0"/>
          <a:chOff x="0" y="0"/>
          <a:chExt cx="0" cy="0"/>
        </a:xfrm>
      </p:grpSpPr>
      <p:sp>
        <p:nvSpPr>
          <p:cNvPr id="9" name="Text Placeholder 3"/>
          <p:cNvSpPr>
            <a:spLocks noGrp="1"/>
          </p:cNvSpPr>
          <p:nvPr>
            <p:ph type="body" sz="quarter" idx="13"/>
          </p:nvPr>
        </p:nvSpPr>
        <p:spPr>
          <a:xfrm>
            <a:off x="266700" y="1028700"/>
            <a:ext cx="5719572" cy="666241"/>
          </a:xfrm>
        </p:spPr>
        <p:txBody>
          <a:bodyPr bIns="0" anchor="b"/>
          <a:lstStyle>
            <a:lvl1pPr>
              <a:defRPr sz="1500">
                <a:solidFill>
                  <a:schemeClr val="tx1">
                    <a:lumMod val="75000"/>
                    <a:lumOff val="25000"/>
                  </a:schemeClr>
                </a:solidFill>
              </a:defRPr>
            </a:lvl1pPr>
          </a:lstStyle>
          <a:p>
            <a:pPr lvl="0"/>
            <a:r>
              <a:rPr lang="en-US"/>
              <a:t>Click to edit Master text styles</a:t>
            </a:r>
          </a:p>
        </p:txBody>
      </p:sp>
      <p:sp>
        <p:nvSpPr>
          <p:cNvPr id="2" name="Title 1"/>
          <p:cNvSpPr>
            <a:spLocks noGrp="1"/>
          </p:cNvSpPr>
          <p:nvPr>
            <p:ph type="title"/>
          </p:nvPr>
        </p:nvSpPr>
        <p:spPr/>
        <p:txBody>
          <a:bodyPr/>
          <a:lstStyle/>
          <a:p>
            <a:r>
              <a:rPr lang="en-US"/>
              <a:t>Click to edit Master title style</a:t>
            </a:r>
            <a:endParaRPr lang="en-US" dirty="0"/>
          </a:p>
        </p:txBody>
      </p:sp>
      <p:sp>
        <p:nvSpPr>
          <p:cNvPr id="13" name="Content Placeholder 2"/>
          <p:cNvSpPr>
            <a:spLocks noGrp="1"/>
          </p:cNvSpPr>
          <p:nvPr>
            <p:ph sz="quarter" idx="16"/>
          </p:nvPr>
        </p:nvSpPr>
        <p:spPr>
          <a:xfrm>
            <a:off x="266700"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5" name="Content Placeholder 2"/>
          <p:cNvSpPr>
            <a:spLocks noGrp="1"/>
          </p:cNvSpPr>
          <p:nvPr>
            <p:ph sz="quarter" idx="19"/>
          </p:nvPr>
        </p:nvSpPr>
        <p:spPr>
          <a:xfrm>
            <a:off x="6203894"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Text Placeholder 3"/>
          <p:cNvSpPr>
            <a:spLocks noGrp="1"/>
          </p:cNvSpPr>
          <p:nvPr>
            <p:ph type="body" sz="quarter" idx="20"/>
          </p:nvPr>
        </p:nvSpPr>
        <p:spPr>
          <a:xfrm>
            <a:off x="6205728" y="1028700"/>
            <a:ext cx="5719572" cy="666241"/>
          </a:xfrm>
        </p:spPr>
        <p:txBody>
          <a:bodyPr bIns="0" anchor="b"/>
          <a:lstStyle>
            <a:lvl1pPr>
              <a:defRPr sz="1500">
                <a:solidFill>
                  <a:schemeClr val="tx1">
                    <a:lumMod val="75000"/>
                    <a:lumOff val="25000"/>
                  </a:schemeClr>
                </a:solidFill>
              </a:defRPr>
            </a:lvl1pPr>
          </a:lstStyle>
          <a:p>
            <a:pPr lvl="0"/>
            <a:r>
              <a:rPr lang="en-US"/>
              <a:t>Click to edit Master text styles</a:t>
            </a:r>
          </a:p>
        </p:txBody>
      </p:sp>
    </p:spTree>
    <p:extLst>
      <p:ext uri="{BB962C8B-B14F-4D97-AF65-F5344CB8AC3E}">
        <p14:creationId xmlns:p14="http://schemas.microsoft.com/office/powerpoint/2010/main" val="328583227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Title - 2 Odd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Content Placeholder 2"/>
          <p:cNvSpPr>
            <a:spLocks noGrp="1"/>
          </p:cNvSpPr>
          <p:nvPr>
            <p:ph sz="quarter" idx="16"/>
          </p:nvPr>
        </p:nvSpPr>
        <p:spPr>
          <a:xfrm>
            <a:off x="4256410" y="1028700"/>
            <a:ext cx="7668889"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772561548"/>
      </p:ext>
    </p:extLst>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image" Target="../media/image3.wmf"/><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image" Target="../media/image2.png"/><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theme" Target="../theme/theme1.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7" Type="http://schemas.openxmlformats.org/officeDocument/2006/relationships/image" Target="../media/image3.wmf"/><Relationship Id="rId2" Type="http://schemas.openxmlformats.org/officeDocument/2006/relationships/slideLayout" Target="../slideLayouts/slideLayout31.xml"/><Relationship Id="rId1" Type="http://schemas.openxmlformats.org/officeDocument/2006/relationships/slideLayout" Target="../slideLayouts/slideLayout30.xml"/><Relationship Id="rId6" Type="http://schemas.openxmlformats.org/officeDocument/2006/relationships/image" Target="../media/image7.gif"/><Relationship Id="rId5" Type="http://schemas.openxmlformats.org/officeDocument/2006/relationships/image" Target="../media/image2.png"/><Relationship Id="rId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2">
            <a:lumMod val="60000"/>
            <a:lumOff val="40000"/>
          </a:schemeClr>
        </a:solidFill>
        <a:effectLst/>
      </p:bgPr>
    </p:bg>
    <p:spTree>
      <p:nvGrpSpPr>
        <p:cNvPr id="1" name=""/>
        <p:cNvGrpSpPr/>
        <p:nvPr/>
      </p:nvGrpSpPr>
      <p:grpSpPr>
        <a:xfrm>
          <a:off x="0" y="0"/>
          <a:ext cx="0" cy="0"/>
          <a:chOff x="0" y="0"/>
          <a:chExt cx="0" cy="0"/>
        </a:xfrm>
      </p:grpSpPr>
      <p:sp>
        <p:nvSpPr>
          <p:cNvPr id="11" name="Rounded Rectangle 10"/>
          <p:cNvSpPr/>
          <p:nvPr/>
        </p:nvSpPr>
        <p:spPr>
          <a:xfrm>
            <a:off x="66675" y="38099"/>
            <a:ext cx="12058650" cy="6791326"/>
          </a:xfrm>
          <a:prstGeom prst="roundRect">
            <a:avLst>
              <a:gd name="adj" fmla="val 2258"/>
            </a:avLst>
          </a:prstGeom>
          <a:solidFill>
            <a:srgbClr val="FFFFFF"/>
          </a:solidFill>
          <a:ln w="57150">
            <a:solidFill>
              <a:schemeClr val="bg2">
                <a:lumMod val="60000"/>
                <a:lumOff val="4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r"/>
            <a:endParaRPr lang="en-US" sz="900" dirty="0"/>
          </a:p>
        </p:txBody>
      </p:sp>
      <p:sp>
        <p:nvSpPr>
          <p:cNvPr id="4099" name="Title Placeholder 1"/>
          <p:cNvSpPr>
            <a:spLocks noGrp="1"/>
          </p:cNvSpPr>
          <p:nvPr>
            <p:ph type="title"/>
          </p:nvPr>
        </p:nvSpPr>
        <p:spPr bwMode="auto">
          <a:xfrm>
            <a:off x="954860" y="128981"/>
            <a:ext cx="10185088" cy="785419"/>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dirty="0"/>
              <a:t>Click to edit Master title slide</a:t>
            </a:r>
          </a:p>
        </p:txBody>
      </p:sp>
      <p:sp>
        <p:nvSpPr>
          <p:cNvPr id="1030"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1033" name="Picture 6"/>
          <p:cNvPicPr>
            <a:picLocks noChangeAspect="1"/>
          </p:cNvPicPr>
          <p:nvPr/>
        </p:nvPicPr>
        <p:blipFill>
          <a:blip r:embed="rId31"/>
          <a:srcRect/>
          <a:stretch>
            <a:fillRect/>
          </a:stretch>
        </p:blipFill>
        <p:spPr bwMode="auto">
          <a:xfrm>
            <a:off x="6079067" y="3416309"/>
            <a:ext cx="25400" cy="3175"/>
          </a:xfrm>
          <a:prstGeom prst="rect">
            <a:avLst/>
          </a:prstGeom>
          <a:noFill/>
          <a:ln w="9525">
            <a:noFill/>
            <a:miter lim="800000"/>
            <a:headEnd/>
            <a:tailEnd/>
          </a:ln>
        </p:spPr>
      </p:pic>
      <p:sp>
        <p:nvSpPr>
          <p:cNvPr id="12" name="Text Box 14"/>
          <p:cNvSpPr txBox="1">
            <a:spLocks noChangeArrowheads="1"/>
          </p:cNvSpPr>
          <p:nvPr/>
        </p:nvSpPr>
        <p:spPr bwMode="auto">
          <a:xfrm>
            <a:off x="11153774" y="143167"/>
            <a:ext cx="771525" cy="153888"/>
          </a:xfrm>
          <a:prstGeom prst="rect">
            <a:avLst/>
          </a:prstGeom>
          <a:noFill/>
          <a:ln w="9525">
            <a:noFill/>
            <a:miter lim="800000"/>
            <a:headEnd/>
            <a:tailEnd/>
          </a:ln>
          <a:effectLst/>
        </p:spPr>
        <p:txBody>
          <a:bodyPr wrap="square" tIns="0" bIns="0">
            <a:spAutoFit/>
          </a:bodyPr>
          <a:lstStyle/>
          <a:p>
            <a:pPr algn="r">
              <a:spcBef>
                <a:spcPct val="50000"/>
              </a:spcBef>
              <a:defRPr/>
            </a:pPr>
            <a:fld id="{99D903CA-8EC9-4EB0-B4F7-7D6D89967A95}" type="slidenum">
              <a:rPr lang="en-US" sz="1000" b="0" baseline="0" smtClean="0"/>
              <a:pPr algn="r">
                <a:spcBef>
                  <a:spcPct val="50000"/>
                </a:spcBef>
                <a:defRPr/>
              </a:pPr>
              <a:t>‹#›</a:t>
            </a:fld>
            <a:endParaRPr lang="en-US" sz="1000" b="0" baseline="0" dirty="0"/>
          </a:p>
        </p:txBody>
      </p:sp>
      <p:pic>
        <p:nvPicPr>
          <p:cNvPr id="3" name="Picture 2"/>
          <p:cNvPicPr>
            <a:picLocks noChangeAspect="1"/>
          </p:cNvPicPr>
          <p:nvPr/>
        </p:nvPicPr>
        <p:blipFill>
          <a:blip r:embed="rId32" cstate="screen">
            <a:extLst>
              <a:ext uri="{28A0092B-C50C-407E-A947-70E740481C1C}">
                <a14:useLocalDpi xmlns:a14="http://schemas.microsoft.com/office/drawing/2010/main"/>
              </a:ext>
            </a:extLst>
          </a:blip>
          <a:stretch>
            <a:fillRect/>
          </a:stretch>
        </p:blipFill>
        <p:spPr>
          <a:xfrm>
            <a:off x="146975" y="284474"/>
            <a:ext cx="727585" cy="497851"/>
          </a:xfrm>
          <a:prstGeom prst="rect">
            <a:avLst/>
          </a:prstGeom>
        </p:spPr>
      </p:pic>
      <p:sp>
        <p:nvSpPr>
          <p:cNvPr id="6" name="Footer Placeholder 5"/>
          <p:cNvSpPr>
            <a:spLocks noGrp="1"/>
          </p:cNvSpPr>
          <p:nvPr>
            <p:ph type="ftr" sz="quarter" idx="3"/>
          </p:nvPr>
        </p:nvSpPr>
        <p:spPr>
          <a:xfrm>
            <a:off x="276225" y="6640512"/>
            <a:ext cx="4114800" cy="182880"/>
          </a:xfrm>
          <a:prstGeom prst="rect">
            <a:avLst/>
          </a:prstGeom>
        </p:spPr>
        <p:txBody>
          <a:bodyPr vert="horz" lIns="91440" tIns="45720" rIns="91440" bIns="45720" rtlCol="0" anchor="ctr"/>
          <a:lstStyle>
            <a:lvl1pPr algn="l">
              <a:defRPr sz="800">
                <a:solidFill>
                  <a:schemeClr val="tx1">
                    <a:tint val="75000"/>
                  </a:schemeClr>
                </a:solidFill>
              </a:defRPr>
            </a:lvl1pPr>
          </a:lstStyle>
          <a:p>
            <a:endParaRPr lang="en-US" dirty="0"/>
          </a:p>
        </p:txBody>
      </p:sp>
      <p:sp>
        <p:nvSpPr>
          <p:cNvPr id="7" name="Date Placeholder 6"/>
          <p:cNvSpPr>
            <a:spLocks noGrp="1"/>
          </p:cNvSpPr>
          <p:nvPr>
            <p:ph type="dt" sz="half" idx="2"/>
          </p:nvPr>
        </p:nvSpPr>
        <p:spPr>
          <a:xfrm>
            <a:off x="9182100" y="6640512"/>
            <a:ext cx="2743200" cy="182880"/>
          </a:xfrm>
          <a:prstGeom prst="rect">
            <a:avLst/>
          </a:prstGeom>
        </p:spPr>
        <p:txBody>
          <a:bodyPr vert="horz" lIns="91440" tIns="45720" rIns="91440" bIns="45720" rtlCol="0" anchor="ctr"/>
          <a:lstStyle>
            <a:lvl1pPr algn="r">
              <a:defRPr sz="900">
                <a:solidFill>
                  <a:schemeClr val="tx1">
                    <a:tint val="75000"/>
                  </a:schemeClr>
                </a:solidFill>
              </a:defRPr>
            </a:lvl1pPr>
          </a:lstStyle>
          <a:p>
            <a:endParaRPr lang="en-US" dirty="0"/>
          </a:p>
        </p:txBody>
      </p:sp>
      <p:pic>
        <p:nvPicPr>
          <p:cNvPr id="4" name="Picture 3">
            <a:extLst>
              <a:ext uri="{FF2B5EF4-FFF2-40B4-BE49-F238E27FC236}">
                <a16:creationId xmlns:a16="http://schemas.microsoft.com/office/drawing/2014/main" id="{C0089AF4-456C-4AD9-A715-1E4154EA5258}"/>
              </a:ext>
            </a:extLst>
          </p:cNvPr>
          <p:cNvPicPr>
            <a:picLocks noChangeAspect="1"/>
          </p:cNvPicPr>
          <p:nvPr userDrawn="1"/>
        </p:nvPicPr>
        <p:blipFill>
          <a:blip r:embed="rId33">
            <a:extLst>
              <a:ext uri="{28A0092B-C50C-407E-A947-70E740481C1C}">
                <a14:useLocalDpi xmlns:a14="http://schemas.microsoft.com/office/drawing/2010/main" val="0"/>
              </a:ext>
            </a:extLst>
          </a:blip>
          <a:stretch>
            <a:fillRect/>
          </a:stretch>
        </p:blipFill>
        <p:spPr>
          <a:xfrm>
            <a:off x="11096962" y="291970"/>
            <a:ext cx="937577" cy="502920"/>
          </a:xfrm>
          <a:prstGeom prst="rect">
            <a:avLst/>
          </a:prstGeom>
        </p:spPr>
      </p:pic>
    </p:spTree>
    <p:extLst>
      <p:ext uri="{BB962C8B-B14F-4D97-AF65-F5344CB8AC3E}">
        <p14:creationId xmlns:p14="http://schemas.microsoft.com/office/powerpoint/2010/main" val="1369296369"/>
      </p:ext>
    </p:extLst>
  </p:cSld>
  <p:clrMap bg1="lt1" tx1="dk1" bg2="lt2" tx2="dk2" accent1="accent1" accent2="accent2" accent3="accent3" accent4="accent4" accent5="accent5" accent6="accent6" hlink="hlink" folHlink="folHlink"/>
  <p:sldLayoutIdLst>
    <p:sldLayoutId id="2147483680" r:id="rId1"/>
    <p:sldLayoutId id="2147483726" r:id="rId2"/>
    <p:sldLayoutId id="2147483681" r:id="rId3"/>
    <p:sldLayoutId id="2147483682" r:id="rId4"/>
    <p:sldLayoutId id="2147483707" r:id="rId5"/>
    <p:sldLayoutId id="2147483708" r:id="rId6"/>
    <p:sldLayoutId id="2147483687" r:id="rId7"/>
    <p:sldLayoutId id="2147483688" r:id="rId8"/>
    <p:sldLayoutId id="2147483689" r:id="rId9"/>
    <p:sldLayoutId id="2147483690" r:id="rId10"/>
    <p:sldLayoutId id="2147483691" r:id="rId11"/>
    <p:sldLayoutId id="2147483697" r:id="rId12"/>
    <p:sldLayoutId id="2147483698" r:id="rId13"/>
    <p:sldLayoutId id="2147483709" r:id="rId14"/>
    <p:sldLayoutId id="2147483699" r:id="rId15"/>
    <p:sldLayoutId id="2147483701" r:id="rId16"/>
    <p:sldLayoutId id="2147483710" r:id="rId17"/>
    <p:sldLayoutId id="2147483702" r:id="rId18"/>
    <p:sldLayoutId id="2147483703" r:id="rId19"/>
    <p:sldLayoutId id="2147483704" r:id="rId20"/>
    <p:sldLayoutId id="2147483705" r:id="rId21"/>
    <p:sldLayoutId id="2147483711" r:id="rId22"/>
    <p:sldLayoutId id="2147483712" r:id="rId23"/>
    <p:sldLayoutId id="2147483713" r:id="rId24"/>
    <p:sldLayoutId id="2147483714" r:id="rId25"/>
    <p:sldLayoutId id="2147483727" r:id="rId26"/>
    <p:sldLayoutId id="2147483728" r:id="rId27"/>
    <p:sldLayoutId id="2147483729" r:id="rId28"/>
    <p:sldLayoutId id="2147483730" r:id="rId29"/>
  </p:sldLayoutIdLst>
  <p:hf sldNum="0" hdr="0" ftr="0" dt="0"/>
  <p:txStyles>
    <p:titleStyle>
      <a:lvl1pPr algn="l" rtl="0" eaLnBrk="1" fontAlgn="base" hangingPunct="1">
        <a:spcBef>
          <a:spcPct val="0"/>
        </a:spcBef>
        <a:spcAft>
          <a:spcPct val="0"/>
        </a:spcAft>
        <a:defRPr sz="3200" b="1" kern="1200" cap="all">
          <a:solidFill>
            <a:schemeClr val="tx1">
              <a:lumMod val="75000"/>
              <a:lumOff val="25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0"/>
        </a:spcBef>
        <a:spcAft>
          <a:spcPct val="0"/>
        </a:spcAft>
        <a:buFont typeface="Arial" pitchFamily="34" charset="0"/>
        <a:defRPr sz="2100" kern="1200">
          <a:solidFill>
            <a:schemeClr val="tx1">
              <a:lumMod val="75000"/>
              <a:lumOff val="25000"/>
            </a:schemeClr>
          </a:solidFill>
          <a:latin typeface="Arial" pitchFamily="34" charset="0"/>
          <a:ea typeface="ＭＳ Ｐゴシック" charset="0"/>
          <a:cs typeface="Arial" pitchFamily="34" charset="0"/>
        </a:defRPr>
      </a:lvl1pPr>
      <a:lvl2pPr marL="227013" indent="-227013" algn="l" rtl="0" eaLnBrk="1" fontAlgn="base" hangingPunct="1">
        <a:spcBef>
          <a:spcPts val="0"/>
        </a:spcBef>
        <a:spcAft>
          <a:spcPct val="0"/>
        </a:spcAft>
        <a:buFont typeface="Arial" pitchFamily="34" charset="0"/>
        <a:buChar char="–"/>
        <a:defRPr sz="2100" kern="1200">
          <a:solidFill>
            <a:schemeClr val="tx1">
              <a:lumMod val="75000"/>
              <a:lumOff val="25000"/>
            </a:schemeClr>
          </a:solidFill>
          <a:latin typeface="Arial" pitchFamily="34" charset="0"/>
          <a:ea typeface="Arial" charset="0"/>
          <a:cs typeface="Arial" pitchFamily="34" charset="0"/>
        </a:defRPr>
      </a:lvl2pPr>
      <a:lvl3pPr marL="461963" indent="-234950" algn="l" rtl="0" eaLnBrk="1" fontAlgn="base" hangingPunct="1">
        <a:spcBef>
          <a:spcPts val="0"/>
        </a:spcBef>
        <a:spcAft>
          <a:spcPct val="0"/>
        </a:spcAft>
        <a:buFont typeface="Arial" pitchFamily="34" charset="0"/>
        <a:buChar char="•"/>
        <a:defRPr sz="1500" kern="1200">
          <a:solidFill>
            <a:schemeClr val="tx1">
              <a:lumMod val="75000"/>
              <a:lumOff val="25000"/>
            </a:schemeClr>
          </a:solidFill>
          <a:latin typeface="Arial" pitchFamily="34" charset="0"/>
          <a:ea typeface="Arial" charset="0"/>
          <a:cs typeface="Arial" pitchFamily="34" charset="0"/>
        </a:defRPr>
      </a:lvl3pPr>
      <a:lvl4pPr marL="687388" indent="-225425" algn="l" rtl="0" eaLnBrk="1" fontAlgn="base" hangingPunct="1">
        <a:spcBef>
          <a:spcPts val="0"/>
        </a:spcBef>
        <a:spcAft>
          <a:spcPct val="0"/>
        </a:spcAft>
        <a:buFont typeface="Arial" pitchFamily="34" charset="0"/>
        <a:buChar char="–"/>
        <a:defRPr sz="1500" kern="1200">
          <a:solidFill>
            <a:schemeClr val="tx1">
              <a:lumMod val="75000"/>
              <a:lumOff val="25000"/>
            </a:schemeClr>
          </a:solidFill>
          <a:latin typeface="Arial" pitchFamily="34" charset="0"/>
          <a:ea typeface="Arial" charset="0"/>
          <a:cs typeface="Arial" pitchFamily="34" charset="0"/>
        </a:defRPr>
      </a:lvl4pPr>
      <a:lvl5pPr marL="914400" indent="-227013" algn="l" rtl="0" eaLnBrk="1" fontAlgn="base" hangingPunct="1">
        <a:spcBef>
          <a:spcPts val="0"/>
        </a:spcBef>
        <a:spcAft>
          <a:spcPct val="0"/>
        </a:spcAft>
        <a:buFont typeface="Arial" pitchFamily="34" charset="0"/>
        <a:buChar char="»"/>
        <a:defRPr sz="1500" kern="1200">
          <a:solidFill>
            <a:schemeClr val="tx1">
              <a:lumMod val="75000"/>
              <a:lumOff val="25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512">
          <p15:clr>
            <a:srgbClr val="5ACBF0"/>
          </p15:clr>
        </p15:guide>
        <p15:guide id="2" pos="12971">
          <p15:clr>
            <a:srgbClr val="5ACBF0"/>
          </p15:clr>
        </p15:guide>
        <p15:guide id="3" pos="168">
          <p15:clr>
            <a:srgbClr val="5ACBF0"/>
          </p15:clr>
        </p15:guide>
        <p15:guide id="4" orient="horz" pos="637">
          <p15:clr>
            <a:srgbClr val="F26B43"/>
          </p15:clr>
        </p15:guide>
        <p15:guide id="5" orient="horz" pos="583">
          <p15:clr>
            <a:srgbClr val="F26B43"/>
          </p15:clr>
        </p15:guide>
        <p15:guide id="6" orient="horz" pos="4176">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C8C8C8"/>
        </a:solidFill>
        <a:effectLst/>
      </p:bgPr>
    </p:bg>
    <p:spTree>
      <p:nvGrpSpPr>
        <p:cNvPr id="1" name=""/>
        <p:cNvGrpSpPr/>
        <p:nvPr/>
      </p:nvGrpSpPr>
      <p:grpSpPr>
        <a:xfrm>
          <a:off x="0" y="0"/>
          <a:ext cx="0" cy="0"/>
          <a:chOff x="0" y="0"/>
          <a:chExt cx="0" cy="0"/>
        </a:xfrm>
      </p:grpSpPr>
      <p:sp>
        <p:nvSpPr>
          <p:cNvPr id="12" name="Rounded Rectangle 11"/>
          <p:cNvSpPr/>
          <p:nvPr/>
        </p:nvSpPr>
        <p:spPr>
          <a:xfrm>
            <a:off x="66675" y="38099"/>
            <a:ext cx="12058650" cy="6791326"/>
          </a:xfrm>
          <a:prstGeom prst="roundRect">
            <a:avLst>
              <a:gd name="adj" fmla="val 2258"/>
            </a:avLst>
          </a:prstGeom>
          <a:solidFill>
            <a:srgbClr val="FFFFFF"/>
          </a:solidFill>
          <a:ln w="57150">
            <a:solidFill>
              <a:schemeClr val="bg2">
                <a:lumMod val="9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r"/>
            <a:endParaRPr lang="en-US" sz="900" dirty="0"/>
          </a:p>
        </p:txBody>
      </p:sp>
      <p:sp>
        <p:nvSpPr>
          <p:cNvPr id="23"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24" name="Picture 6"/>
          <p:cNvPicPr>
            <a:picLocks noChangeAspect="1"/>
          </p:cNvPicPr>
          <p:nvPr/>
        </p:nvPicPr>
        <p:blipFill>
          <a:blip r:embed="rId4"/>
          <a:srcRect/>
          <a:stretch>
            <a:fillRect/>
          </a:stretch>
        </p:blipFill>
        <p:spPr bwMode="auto">
          <a:xfrm>
            <a:off x="6079067" y="3416309"/>
            <a:ext cx="25400" cy="3175"/>
          </a:xfrm>
          <a:prstGeom prst="rect">
            <a:avLst/>
          </a:prstGeom>
          <a:noFill/>
          <a:ln w="9525">
            <a:noFill/>
            <a:miter lim="800000"/>
            <a:headEnd/>
            <a:tailEnd/>
          </a:ln>
        </p:spPr>
      </p:pic>
      <p:sp>
        <p:nvSpPr>
          <p:cNvPr id="15" name="Text Box 14"/>
          <p:cNvSpPr txBox="1">
            <a:spLocks noChangeArrowheads="1"/>
          </p:cNvSpPr>
          <p:nvPr/>
        </p:nvSpPr>
        <p:spPr bwMode="auto">
          <a:xfrm>
            <a:off x="11153774" y="143167"/>
            <a:ext cx="771525" cy="153888"/>
          </a:xfrm>
          <a:prstGeom prst="rect">
            <a:avLst/>
          </a:prstGeom>
          <a:noFill/>
          <a:ln w="9525">
            <a:noFill/>
            <a:miter lim="800000"/>
            <a:headEnd/>
            <a:tailEnd/>
          </a:ln>
          <a:effectLst/>
        </p:spPr>
        <p:txBody>
          <a:bodyPr wrap="square" tIns="0" bIns="0">
            <a:spAutoFit/>
          </a:bodyPr>
          <a:lstStyle/>
          <a:p>
            <a:pPr algn="r">
              <a:spcBef>
                <a:spcPct val="50000"/>
              </a:spcBef>
              <a:defRPr/>
            </a:pPr>
            <a:fld id="{99D903CA-8EC9-4EB0-B4F7-7D6D89967A95}" type="slidenum">
              <a:rPr lang="en-US" sz="1000" b="0" baseline="0" smtClean="0"/>
              <a:pPr algn="r">
                <a:spcBef>
                  <a:spcPct val="50000"/>
                </a:spcBef>
                <a:defRPr/>
              </a:pPr>
              <a:t>‹#›</a:t>
            </a:fld>
            <a:endParaRPr lang="en-US" sz="1000" b="0" baseline="0" dirty="0"/>
          </a:p>
        </p:txBody>
      </p:sp>
      <p:pic>
        <p:nvPicPr>
          <p:cNvPr id="16" name="Picture 15"/>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213449" y="297055"/>
            <a:ext cx="727585" cy="497851"/>
          </a:xfrm>
          <a:prstGeom prst="rect">
            <a:avLst/>
          </a:prstGeom>
        </p:spPr>
      </p:pic>
      <p:sp>
        <p:nvSpPr>
          <p:cNvPr id="19" name="Title Placeholder 1"/>
          <p:cNvSpPr>
            <a:spLocks noGrp="1"/>
          </p:cNvSpPr>
          <p:nvPr>
            <p:ph type="title"/>
          </p:nvPr>
        </p:nvSpPr>
        <p:spPr bwMode="auto">
          <a:xfrm>
            <a:off x="954860" y="128981"/>
            <a:ext cx="10185088" cy="785419"/>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dirty="0"/>
              <a:t>Click to edit Master title slide</a:t>
            </a:r>
          </a:p>
        </p:txBody>
      </p:sp>
      <p:sp>
        <p:nvSpPr>
          <p:cNvPr id="20" name="Footer Placeholder 5"/>
          <p:cNvSpPr>
            <a:spLocks noGrp="1"/>
          </p:cNvSpPr>
          <p:nvPr>
            <p:ph type="ftr" sz="quarter" idx="3"/>
          </p:nvPr>
        </p:nvSpPr>
        <p:spPr>
          <a:xfrm>
            <a:off x="276225" y="6640512"/>
            <a:ext cx="4114800" cy="182880"/>
          </a:xfrm>
          <a:prstGeom prst="rect">
            <a:avLst/>
          </a:prstGeom>
        </p:spPr>
        <p:txBody>
          <a:bodyPr vert="horz" lIns="91440" tIns="45720" rIns="91440" bIns="45720" rtlCol="0" anchor="ctr"/>
          <a:lstStyle>
            <a:lvl1pPr algn="l">
              <a:defRPr sz="800">
                <a:solidFill>
                  <a:schemeClr val="tx1">
                    <a:tint val="75000"/>
                  </a:schemeClr>
                </a:solidFill>
              </a:defRPr>
            </a:lvl1pPr>
          </a:lstStyle>
          <a:p>
            <a:endParaRPr lang="en-US" dirty="0"/>
          </a:p>
        </p:txBody>
      </p:sp>
      <p:sp>
        <p:nvSpPr>
          <p:cNvPr id="21" name="Date Placeholder 6"/>
          <p:cNvSpPr>
            <a:spLocks noGrp="1"/>
          </p:cNvSpPr>
          <p:nvPr>
            <p:ph type="dt" sz="half" idx="2"/>
          </p:nvPr>
        </p:nvSpPr>
        <p:spPr>
          <a:xfrm>
            <a:off x="9182100" y="6640512"/>
            <a:ext cx="2743200" cy="182880"/>
          </a:xfrm>
          <a:prstGeom prst="rect">
            <a:avLst/>
          </a:prstGeom>
        </p:spPr>
        <p:txBody>
          <a:bodyPr vert="horz" lIns="91440" tIns="45720" rIns="91440" bIns="45720" rtlCol="0" anchor="ctr"/>
          <a:lstStyle>
            <a:lvl1pPr algn="r">
              <a:defRPr sz="900">
                <a:solidFill>
                  <a:schemeClr val="tx1">
                    <a:tint val="75000"/>
                  </a:schemeClr>
                </a:solidFill>
              </a:defRPr>
            </a:lvl1pPr>
          </a:lstStyle>
          <a:p>
            <a:endParaRPr lang="en-US" dirty="0"/>
          </a:p>
        </p:txBody>
      </p:sp>
      <p:pic>
        <p:nvPicPr>
          <p:cNvPr id="3" name="Picture 2"/>
          <p:cNvPicPr>
            <a:picLocks noChangeAspect="1"/>
          </p:cNvPicPr>
          <p:nvPr/>
        </p:nvPicPr>
        <p:blipFill>
          <a:blip r:embed="rId6" cstate="email">
            <a:extLst>
              <a:ext uri="{28A0092B-C50C-407E-A947-70E740481C1C}">
                <a14:useLocalDpi xmlns:a14="http://schemas.microsoft.com/office/drawing/2010/main" val="0"/>
              </a:ext>
            </a:extLst>
          </a:blip>
          <a:stretch>
            <a:fillRect/>
          </a:stretch>
        </p:blipFill>
        <p:spPr>
          <a:xfrm>
            <a:off x="11017574" y="355119"/>
            <a:ext cx="1043924" cy="466052"/>
          </a:xfrm>
          <a:prstGeom prst="rect">
            <a:avLst/>
          </a:prstGeom>
        </p:spPr>
      </p:pic>
      <p:pic>
        <p:nvPicPr>
          <p:cNvPr id="4" name="Picture 3">
            <a:extLst>
              <a:ext uri="{FF2B5EF4-FFF2-40B4-BE49-F238E27FC236}">
                <a16:creationId xmlns:a16="http://schemas.microsoft.com/office/drawing/2014/main" id="{697C87E0-09A0-4B5C-98D0-9A0D06512CCE}"/>
              </a:ext>
            </a:extLst>
          </p:cNvPr>
          <p:cNvPicPr>
            <a:picLocks noChangeAspect="1"/>
          </p:cNvPicPr>
          <p:nvPr userDrawn="1"/>
        </p:nvPicPr>
        <p:blipFill>
          <a:blip r:embed="rId7">
            <a:extLst>
              <a:ext uri="{28A0092B-C50C-407E-A947-70E740481C1C}">
                <a14:useLocalDpi xmlns:a14="http://schemas.microsoft.com/office/drawing/2010/main" val="0"/>
              </a:ext>
            </a:extLst>
          </a:blip>
          <a:stretch>
            <a:fillRect/>
          </a:stretch>
        </p:blipFill>
        <p:spPr>
          <a:xfrm>
            <a:off x="11081031" y="319713"/>
            <a:ext cx="937577" cy="502920"/>
          </a:xfrm>
          <a:prstGeom prst="rect">
            <a:avLst/>
          </a:prstGeom>
        </p:spPr>
      </p:pic>
    </p:spTree>
    <p:extLst>
      <p:ext uri="{BB962C8B-B14F-4D97-AF65-F5344CB8AC3E}">
        <p14:creationId xmlns:p14="http://schemas.microsoft.com/office/powerpoint/2010/main" val="199137462"/>
      </p:ext>
    </p:extLst>
  </p:cSld>
  <p:clrMap bg1="lt1" tx1="dk1" bg2="lt2" tx2="dk2" accent1="accent1" accent2="accent2" accent3="accent3" accent4="accent4" accent5="accent5" accent6="accent6" hlink="hlink" folHlink="folHlink"/>
  <p:sldLayoutIdLst>
    <p:sldLayoutId id="2147483724" r:id="rId1"/>
    <p:sldLayoutId id="2147483725" r:id="rId2"/>
  </p:sldLayoutIdLst>
  <p:hf sldNum="0" hdr="0" ftr="0" dt="0"/>
  <p:txStyles>
    <p:titleStyle>
      <a:lvl1pPr algn="l" rtl="0" eaLnBrk="1" fontAlgn="base" hangingPunct="1">
        <a:spcBef>
          <a:spcPct val="0"/>
        </a:spcBef>
        <a:spcAft>
          <a:spcPct val="0"/>
        </a:spcAft>
        <a:defRPr sz="3200" b="1" kern="1200" cap="all">
          <a:solidFill>
            <a:schemeClr val="tx1">
              <a:lumMod val="75000"/>
              <a:lumOff val="25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169"/>
        </a:spcBef>
        <a:spcAft>
          <a:spcPct val="0"/>
        </a:spcAft>
        <a:buFont typeface="Arial" pitchFamily="34" charset="0"/>
        <a:defRPr sz="2100" kern="1200">
          <a:solidFill>
            <a:schemeClr val="tx1">
              <a:lumMod val="75000"/>
              <a:lumOff val="25000"/>
            </a:schemeClr>
          </a:solidFill>
          <a:latin typeface="Arial" pitchFamily="34" charset="0"/>
          <a:ea typeface="ＭＳ Ｐゴシック" charset="0"/>
          <a:cs typeface="Arial" pitchFamily="34" charset="0"/>
        </a:defRPr>
      </a:lvl1pPr>
      <a:lvl2pPr marL="230188" indent="-230188" algn="l" rtl="0" eaLnBrk="1" fontAlgn="base" hangingPunct="1">
        <a:spcBef>
          <a:spcPts val="169"/>
        </a:spcBef>
        <a:spcAft>
          <a:spcPct val="0"/>
        </a:spcAft>
        <a:buFont typeface="Arial" pitchFamily="34" charset="0"/>
        <a:buChar char="–"/>
        <a:defRPr sz="2100" kern="1200">
          <a:solidFill>
            <a:schemeClr val="tx1">
              <a:lumMod val="75000"/>
              <a:lumOff val="25000"/>
            </a:schemeClr>
          </a:solidFill>
          <a:latin typeface="Arial" pitchFamily="34" charset="0"/>
          <a:ea typeface="Arial" charset="0"/>
          <a:cs typeface="Arial" pitchFamily="34" charset="0"/>
        </a:defRPr>
      </a:lvl2pPr>
      <a:lvl3pPr marL="461963" indent="-231775" algn="l" rtl="0" eaLnBrk="1" fontAlgn="base" hangingPunct="1">
        <a:spcBef>
          <a:spcPts val="169"/>
        </a:spcBef>
        <a:spcAft>
          <a:spcPct val="0"/>
        </a:spcAft>
        <a:buFont typeface="Arial" pitchFamily="34" charset="0"/>
        <a:buChar char="•"/>
        <a:defRPr sz="1500" kern="1200">
          <a:solidFill>
            <a:schemeClr val="tx1">
              <a:lumMod val="75000"/>
              <a:lumOff val="25000"/>
            </a:schemeClr>
          </a:solidFill>
          <a:latin typeface="Arial" pitchFamily="34" charset="0"/>
          <a:ea typeface="Arial" charset="0"/>
          <a:cs typeface="Arial" pitchFamily="34" charset="0"/>
        </a:defRPr>
      </a:lvl3pPr>
      <a:lvl4pPr marL="684213" indent="-222250" algn="l" rtl="0" eaLnBrk="1" fontAlgn="base" hangingPunct="1">
        <a:spcBef>
          <a:spcPts val="169"/>
        </a:spcBef>
        <a:spcAft>
          <a:spcPct val="0"/>
        </a:spcAft>
        <a:buFont typeface="Arial" pitchFamily="34" charset="0"/>
        <a:buChar char="–"/>
        <a:defRPr sz="1500" kern="1200">
          <a:solidFill>
            <a:schemeClr val="tx1">
              <a:lumMod val="75000"/>
              <a:lumOff val="25000"/>
            </a:schemeClr>
          </a:solidFill>
          <a:latin typeface="Arial" pitchFamily="34" charset="0"/>
          <a:ea typeface="Arial" charset="0"/>
          <a:cs typeface="Arial" pitchFamily="34" charset="0"/>
        </a:defRPr>
      </a:lvl4pPr>
      <a:lvl5pPr marL="914400" indent="-230188" algn="l" rtl="0" eaLnBrk="1" fontAlgn="base" hangingPunct="1">
        <a:spcBef>
          <a:spcPts val="169"/>
        </a:spcBef>
        <a:spcAft>
          <a:spcPct val="0"/>
        </a:spcAft>
        <a:buFont typeface="Arial" pitchFamily="34" charset="0"/>
        <a:buChar char="»"/>
        <a:defRPr sz="1500" kern="1200">
          <a:solidFill>
            <a:schemeClr val="tx1">
              <a:lumMod val="75000"/>
              <a:lumOff val="25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0" orient="horz" pos="583">
          <p15:clr>
            <a:srgbClr val="F26B43"/>
          </p15:clr>
        </p15:guide>
        <p15:guide id="1" pos="7512">
          <p15:clr>
            <a:srgbClr val="5ACBF0"/>
          </p15:clr>
        </p15:guide>
        <p15:guide id="2" pos="12971">
          <p15:clr>
            <a:srgbClr val="5ACBF0"/>
          </p15:clr>
        </p15:guide>
        <p15:guide id="3" pos="168">
          <p15:clr>
            <a:srgbClr val="5ACBF0"/>
          </p15:clr>
        </p15:guide>
        <p15:guide id="5" orient="horz" pos="637">
          <p15:clr>
            <a:srgbClr val="F26B43"/>
          </p15:clr>
        </p15:guide>
        <p15:guide id="6" orient="horz" pos="4176">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xml"/><Relationship Id="rId1" Type="http://schemas.openxmlformats.org/officeDocument/2006/relationships/slideLayout" Target="../slideLayouts/slideLayout25.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s>
</file>

<file path=ppt/slides/_rels/slide10.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chart" Target="../charts/chart2.xml"/><Relationship Id="rId1" Type="http://schemas.openxmlformats.org/officeDocument/2006/relationships/slideLayout" Target="../slideLayouts/slideLayout27.xml"/><Relationship Id="rId4" Type="http://schemas.openxmlformats.org/officeDocument/2006/relationships/chart" Target="../charts/chart4.xml"/></Relationships>
</file>

<file path=ppt/slides/_rels/slide11.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7.xml"/></Relationships>
</file>

<file path=ppt/slides/_rels/slide12.xml.rels><?xml version="1.0" encoding="UTF-8" standalone="yes"?>
<Relationships xmlns="http://schemas.openxmlformats.org/package/2006/relationships"><Relationship Id="rId3" Type="http://schemas.openxmlformats.org/officeDocument/2006/relationships/image" Target="../media/image29.png"/><Relationship Id="rId2" Type="http://schemas.microsoft.com/office/2014/relationships/chartEx" Target="../charts/chartEx1.xml"/><Relationship Id="rId1" Type="http://schemas.openxmlformats.org/officeDocument/2006/relationships/slideLayout" Target="../slideLayouts/slideLayout27.xml"/></Relationships>
</file>

<file path=ppt/slides/_rels/slide13.xml.rels><?xml version="1.0" encoding="UTF-8" standalone="yes"?>
<Relationships xmlns="http://schemas.openxmlformats.org/package/2006/relationships"><Relationship Id="rId3" Type="http://schemas.microsoft.com/office/2014/relationships/chartEx" Target="../charts/chartEx2.xml"/><Relationship Id="rId2" Type="http://schemas.openxmlformats.org/officeDocument/2006/relationships/image" Target="../media/image22.png"/><Relationship Id="rId1" Type="http://schemas.openxmlformats.org/officeDocument/2006/relationships/slideLayout" Target="../slideLayouts/slideLayout27.xml"/><Relationship Id="rId4" Type="http://schemas.openxmlformats.org/officeDocument/2006/relationships/image" Target="../media/image31.png"/></Relationships>
</file>

<file path=ppt/slides/_rels/slide14.xml.rels><?xml version="1.0" encoding="UTF-8" standalone="yes"?>
<Relationships xmlns="http://schemas.openxmlformats.org/package/2006/relationships"><Relationship Id="rId3" Type="http://schemas.openxmlformats.org/officeDocument/2006/relationships/image" Target="../media/image32.png"/><Relationship Id="rId2" Type="http://schemas.microsoft.com/office/2014/relationships/chartEx" Target="../charts/chartEx3.xml"/><Relationship Id="rId1" Type="http://schemas.openxmlformats.org/officeDocument/2006/relationships/slideLayout" Target="../slideLayouts/slideLayout27.xml"/><Relationship Id="rId5" Type="http://schemas.openxmlformats.org/officeDocument/2006/relationships/image" Target="../media/image26.png"/><Relationship Id="rId4" Type="http://schemas.openxmlformats.org/officeDocument/2006/relationships/image" Target="../media/image22.png"/></Relationships>
</file>

<file path=ppt/slides/_rels/slide15.xml.rels><?xml version="1.0" encoding="UTF-8" standalone="yes"?>
<Relationships xmlns="http://schemas.openxmlformats.org/package/2006/relationships"><Relationship Id="rId3" Type="http://schemas.openxmlformats.org/officeDocument/2006/relationships/image" Target="../media/image33.png"/><Relationship Id="rId2" Type="http://schemas.microsoft.com/office/2014/relationships/chartEx" Target="../charts/chartEx4.xml"/><Relationship Id="rId1" Type="http://schemas.openxmlformats.org/officeDocument/2006/relationships/slideLayout" Target="../slideLayouts/slideLayout27.xml"/><Relationship Id="rId4" Type="http://schemas.openxmlformats.org/officeDocument/2006/relationships/image" Target="../media/image22.png"/></Relationships>
</file>

<file path=ppt/slides/_rels/slide16.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27.xml"/><Relationship Id="rId5" Type="http://schemas.openxmlformats.org/officeDocument/2006/relationships/image" Target="../media/image25.png"/><Relationship Id="rId4" Type="http://schemas.openxmlformats.org/officeDocument/2006/relationships/image" Target="../media/image18.png"/></Relationships>
</file>

<file path=ppt/slides/_rels/slide17.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7.xml"/></Relationships>
</file>

<file path=ppt/slides/_rels/slide18.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3.png"/><Relationship Id="rId1" Type="http://schemas.openxmlformats.org/officeDocument/2006/relationships/slideLayout" Target="../slideLayouts/slideLayout27.xml"/></Relationships>
</file>

<file path=ppt/slides/_rels/slide19.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0.png"/><Relationship Id="rId1" Type="http://schemas.openxmlformats.org/officeDocument/2006/relationships/slideLayout" Target="../slideLayouts/slideLayout27.xml"/><Relationship Id="rId5" Type="http://schemas.openxmlformats.org/officeDocument/2006/relationships/image" Target="../media/image36.png"/><Relationship Id="rId4" Type="http://schemas.openxmlformats.org/officeDocument/2006/relationships/image" Target="../media/image35.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20.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22.png"/><Relationship Id="rId1" Type="http://schemas.openxmlformats.org/officeDocument/2006/relationships/slideLayout" Target="../slideLayouts/slideLayout27.xml"/><Relationship Id="rId4" Type="http://schemas.openxmlformats.org/officeDocument/2006/relationships/image" Target="../media/image34.png"/></Relationships>
</file>

<file path=ppt/slides/_rels/slide21.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38.png"/><Relationship Id="rId1" Type="http://schemas.openxmlformats.org/officeDocument/2006/relationships/slideLayout" Target="../slideLayouts/slideLayout27.xml"/><Relationship Id="rId6" Type="http://schemas.openxmlformats.org/officeDocument/2006/relationships/image" Target="../media/image42.png"/><Relationship Id="rId5" Type="http://schemas.openxmlformats.org/officeDocument/2006/relationships/image" Target="../media/image41.png"/><Relationship Id="rId4" Type="http://schemas.openxmlformats.org/officeDocument/2006/relationships/image" Target="../media/image40.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23.xml.rels><?xml version="1.0" encoding="UTF-8" standalone="yes"?>
<Relationships xmlns="http://schemas.openxmlformats.org/package/2006/relationships"><Relationship Id="rId3" Type="http://schemas.openxmlformats.org/officeDocument/2006/relationships/image" Target="../media/image44.emf"/><Relationship Id="rId2" Type="http://schemas.openxmlformats.org/officeDocument/2006/relationships/image" Target="../media/image43.emf"/><Relationship Id="rId1" Type="http://schemas.openxmlformats.org/officeDocument/2006/relationships/slideLayout" Target="../slideLayouts/slideLayout27.xml"/></Relationships>
</file>

<file path=ppt/slides/_rels/slide24.xml.rels><?xml version="1.0" encoding="UTF-8" standalone="yes"?>
<Relationships xmlns="http://schemas.openxmlformats.org/package/2006/relationships"><Relationship Id="rId3" Type="http://schemas.openxmlformats.org/officeDocument/2006/relationships/image" Target="../media/image90.png"/><Relationship Id="rId2" Type="http://schemas.openxmlformats.org/officeDocument/2006/relationships/image" Target="../media/image80.png"/><Relationship Id="rId1" Type="http://schemas.openxmlformats.org/officeDocument/2006/relationships/slideLayout" Target="../slideLayouts/slideLayout15.xml"/><Relationship Id="rId6" Type="http://schemas.openxmlformats.org/officeDocument/2006/relationships/image" Target="../media/image120.png"/><Relationship Id="rId5" Type="http://schemas.openxmlformats.org/officeDocument/2006/relationships/image" Target="../media/image111.png"/><Relationship Id="rId4" Type="http://schemas.openxmlformats.org/officeDocument/2006/relationships/image" Target="../media/image100.png"/></Relationships>
</file>

<file path=ppt/slides/_rels/slide25.xml.rels><?xml version="1.0" encoding="UTF-8" standalone="yes"?>
<Relationships xmlns="http://schemas.openxmlformats.org/package/2006/relationships"><Relationship Id="rId3" Type="http://schemas.openxmlformats.org/officeDocument/2006/relationships/image" Target="../media/image130.png"/><Relationship Id="rId2" Type="http://schemas.openxmlformats.org/officeDocument/2006/relationships/notesSlide" Target="../notesSlides/notesSlide2.xml"/><Relationship Id="rId1" Type="http://schemas.openxmlformats.org/officeDocument/2006/relationships/slideLayout" Target="../slideLayouts/slideLayout15.xml"/><Relationship Id="rId4" Type="http://schemas.openxmlformats.org/officeDocument/2006/relationships/image" Target="../media/image45.png"/></Relationships>
</file>

<file path=ppt/slides/_rels/slide26.xml.rels><?xml version="1.0" encoding="UTF-8" standalone="yes"?>
<Relationships xmlns="http://schemas.openxmlformats.org/package/2006/relationships"><Relationship Id="rId3" Type="http://schemas.openxmlformats.org/officeDocument/2006/relationships/image" Target="../media/image150.png"/><Relationship Id="rId2" Type="http://schemas.openxmlformats.org/officeDocument/2006/relationships/notesSlide" Target="../notesSlides/notesSlide3.xml"/><Relationship Id="rId1" Type="http://schemas.openxmlformats.org/officeDocument/2006/relationships/slideLayout" Target="../slideLayouts/slideLayout15.xml"/><Relationship Id="rId4" Type="http://schemas.openxmlformats.org/officeDocument/2006/relationships/image" Target="../media/image46.png"/></Relationships>
</file>

<file path=ppt/slides/_rels/slide27.xml.rels><?xml version="1.0" encoding="UTF-8" standalone="yes"?>
<Relationships xmlns="http://schemas.openxmlformats.org/package/2006/relationships"><Relationship Id="rId3" Type="http://schemas.openxmlformats.org/officeDocument/2006/relationships/image" Target="../media/image180.png"/><Relationship Id="rId2" Type="http://schemas.openxmlformats.org/officeDocument/2006/relationships/image" Target="../media/image170.png"/><Relationship Id="rId1" Type="http://schemas.openxmlformats.org/officeDocument/2006/relationships/slideLayout" Target="../slideLayouts/slideLayout15.xml"/><Relationship Id="rId5" Type="http://schemas.openxmlformats.org/officeDocument/2006/relationships/image" Target="../media/image48.png"/><Relationship Id="rId4" Type="http://schemas.openxmlformats.org/officeDocument/2006/relationships/image" Target="../media/image47.png"/></Relationships>
</file>

<file path=ppt/slides/_rels/slide28.xml.rels><?xml version="1.0" encoding="UTF-8" standalone="yes"?>
<Relationships xmlns="http://schemas.openxmlformats.org/package/2006/relationships"><Relationship Id="rId3" Type="http://schemas.openxmlformats.org/officeDocument/2006/relationships/image" Target="../media/image220.png"/><Relationship Id="rId2" Type="http://schemas.openxmlformats.org/officeDocument/2006/relationships/image" Target="../media/image210.png"/><Relationship Id="rId1" Type="http://schemas.openxmlformats.org/officeDocument/2006/relationships/slideLayout" Target="../slideLayouts/slideLayout15.xml"/><Relationship Id="rId5" Type="http://schemas.openxmlformats.org/officeDocument/2006/relationships/image" Target="../media/image48.png"/><Relationship Id="rId4" Type="http://schemas.openxmlformats.org/officeDocument/2006/relationships/image" Target="../media/image47.png"/></Relationships>
</file>

<file path=ppt/slides/_rels/slide29.xml.rels><?xml version="1.0" encoding="UTF-8" standalone="yes"?>
<Relationships xmlns="http://schemas.openxmlformats.org/package/2006/relationships"><Relationship Id="rId2" Type="http://schemas.openxmlformats.org/officeDocument/2006/relationships/image" Target="../media/image49.png"/><Relationship Id="rId1" Type="http://schemas.openxmlformats.org/officeDocument/2006/relationships/slideLayout" Target="../slideLayouts/slideLayout15.xml"/></Relationships>
</file>

<file path=ppt/slides/_rels/slide3.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7.xml"/></Relationships>
</file>

<file path=ppt/slides/_rels/slide30.xml.rels><?xml version="1.0" encoding="UTF-8" standalone="yes"?>
<Relationships xmlns="http://schemas.openxmlformats.org/package/2006/relationships"><Relationship Id="rId3" Type="http://schemas.openxmlformats.org/officeDocument/2006/relationships/image" Target="../media/image51.png"/><Relationship Id="rId7" Type="http://schemas.openxmlformats.org/officeDocument/2006/relationships/image" Target="../media/image55.jpeg"/><Relationship Id="rId2" Type="http://schemas.openxmlformats.org/officeDocument/2006/relationships/image" Target="../media/image50.png"/><Relationship Id="rId1" Type="http://schemas.openxmlformats.org/officeDocument/2006/relationships/slideLayout" Target="../slideLayouts/slideLayout1.xml"/><Relationship Id="rId6" Type="http://schemas.openxmlformats.org/officeDocument/2006/relationships/image" Target="../media/image54.png"/><Relationship Id="rId5" Type="http://schemas.openxmlformats.org/officeDocument/2006/relationships/image" Target="../media/image53.jpeg"/><Relationship Id="rId4" Type="http://schemas.openxmlformats.org/officeDocument/2006/relationships/image" Target="../media/image52.png"/></Relationships>
</file>

<file path=ppt/slides/_rels/slide31.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image" Target="../media/image56.png"/><Relationship Id="rId1" Type="http://schemas.openxmlformats.org/officeDocument/2006/relationships/slideLayout" Target="../slideLayouts/slideLayout3.xml"/><Relationship Id="rId4" Type="http://schemas.openxmlformats.org/officeDocument/2006/relationships/image" Target="../media/image52.png"/></Relationships>
</file>

<file path=ppt/slides/_rels/slide32.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image" Target="../media/image58.png"/><Relationship Id="rId1" Type="http://schemas.openxmlformats.org/officeDocument/2006/relationships/slideLayout" Target="../slideLayouts/slideLayout3.xml"/><Relationship Id="rId4" Type="http://schemas.openxmlformats.org/officeDocument/2006/relationships/image" Target="../media/image52.png"/></Relationships>
</file>

<file path=ppt/slides/_rels/slide33.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image" Target="../media/image52.png"/><Relationship Id="rId1" Type="http://schemas.openxmlformats.org/officeDocument/2006/relationships/slideLayout" Target="../slideLayouts/slideLayout3.xml"/><Relationship Id="rId5" Type="http://schemas.openxmlformats.org/officeDocument/2006/relationships/image" Target="../media/image62.png"/><Relationship Id="rId4" Type="http://schemas.openxmlformats.org/officeDocument/2006/relationships/image" Target="../media/image61.png"/></Relationships>
</file>

<file path=ppt/slides/_rels/slide34.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image" Target="../media/image63.png"/><Relationship Id="rId1" Type="http://schemas.openxmlformats.org/officeDocument/2006/relationships/slideLayout" Target="../slideLayouts/slideLayout3.xml"/><Relationship Id="rId5" Type="http://schemas.openxmlformats.org/officeDocument/2006/relationships/image" Target="../media/image52.png"/><Relationship Id="rId4" Type="http://schemas.openxmlformats.org/officeDocument/2006/relationships/image" Target="../media/image65.png"/></Relationships>
</file>

<file path=ppt/slides/_rels/slide35.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notesSlide" Target="../notesSlides/notesSlide4.xml"/><Relationship Id="rId1" Type="http://schemas.openxmlformats.org/officeDocument/2006/relationships/slideLayout" Target="../slideLayouts/slideLayout3.xml"/><Relationship Id="rId4" Type="http://schemas.openxmlformats.org/officeDocument/2006/relationships/image" Target="../media/image67.png"/></Relationships>
</file>

<file path=ppt/slides/_rels/slide36.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notesSlide" Target="../notesSlides/notesSlide5.xml"/><Relationship Id="rId1" Type="http://schemas.openxmlformats.org/officeDocument/2006/relationships/slideLayout" Target="../slideLayouts/slideLayout3.xml"/><Relationship Id="rId5" Type="http://schemas.openxmlformats.org/officeDocument/2006/relationships/image" Target="../media/image68.png"/><Relationship Id="rId4" Type="http://schemas.openxmlformats.org/officeDocument/2006/relationships/image" Target="../media/image67.png"/></Relationships>
</file>

<file path=ppt/slides/_rels/slide37.xml.rels><?xml version="1.0" encoding="UTF-8" standalone="yes"?>
<Relationships xmlns="http://schemas.openxmlformats.org/package/2006/relationships"><Relationship Id="rId2" Type="http://schemas.openxmlformats.org/officeDocument/2006/relationships/image" Target="../media/image69.png"/><Relationship Id="rId1" Type="http://schemas.openxmlformats.org/officeDocument/2006/relationships/slideLayout" Target="../slideLayouts/slideLayout3.xml"/></Relationships>
</file>

<file path=ppt/slides/_rels/slide38.xml.rels><?xml version="1.0" encoding="UTF-8" standalone="yes"?>
<Relationships xmlns="http://schemas.openxmlformats.org/package/2006/relationships"><Relationship Id="rId2" Type="http://schemas.openxmlformats.org/officeDocument/2006/relationships/image" Target="../media/image70.png"/><Relationship Id="rId1" Type="http://schemas.openxmlformats.org/officeDocument/2006/relationships/slideLayout" Target="../slideLayouts/slideLayout3.xml"/></Relationships>
</file>

<file path=ppt/slides/_rels/slide39.xml.rels><?xml version="1.0" encoding="UTF-8" standalone="yes"?>
<Relationships xmlns="http://schemas.openxmlformats.org/package/2006/relationships"><Relationship Id="rId3" Type="http://schemas.openxmlformats.org/officeDocument/2006/relationships/image" Target="../media/image71.png"/><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9.xml"/></Relationships>
</file>

<file path=ppt/slides/_rels/slide40.xml.rels><?xml version="1.0" encoding="UTF-8" standalone="yes"?>
<Relationships xmlns="http://schemas.openxmlformats.org/package/2006/relationships"><Relationship Id="rId2" Type="http://schemas.openxmlformats.org/officeDocument/2006/relationships/image" Target="../media/image72.png"/><Relationship Id="rId1" Type="http://schemas.openxmlformats.org/officeDocument/2006/relationships/slideLayout" Target="../slideLayouts/slideLayout3.xml"/></Relationships>
</file>

<file path=ppt/slides/_rels/slide41.xml.rels><?xml version="1.0" encoding="UTF-8" standalone="yes"?>
<Relationships xmlns="http://schemas.openxmlformats.org/package/2006/relationships"><Relationship Id="rId2" Type="http://schemas.openxmlformats.org/officeDocument/2006/relationships/image" Target="../media/image73.png"/><Relationship Id="rId1" Type="http://schemas.openxmlformats.org/officeDocument/2006/relationships/slideLayout" Target="../slideLayouts/slideLayout3.xml"/></Relationships>
</file>

<file path=ppt/slides/_rels/slide42.xml.rels><?xml version="1.0" encoding="UTF-8" standalone="yes"?>
<Relationships xmlns="http://schemas.openxmlformats.org/package/2006/relationships"><Relationship Id="rId2" Type="http://schemas.openxmlformats.org/officeDocument/2006/relationships/image" Target="../media/image74.emf"/><Relationship Id="rId1" Type="http://schemas.openxmlformats.org/officeDocument/2006/relationships/slideLayout" Target="../slideLayouts/slideLayout3.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4.xml.rels><?xml version="1.0" encoding="UTF-8" standalone="yes"?>
<Relationships xmlns="http://schemas.openxmlformats.org/package/2006/relationships"><Relationship Id="rId3" Type="http://schemas.openxmlformats.org/officeDocument/2006/relationships/image" Target="../media/image67.png"/><Relationship Id="rId2" Type="http://schemas.openxmlformats.org/officeDocument/2006/relationships/image" Target="../media/image66.png"/><Relationship Id="rId1" Type="http://schemas.openxmlformats.org/officeDocument/2006/relationships/slideLayout" Target="../slideLayouts/slideLayout3.xml"/></Relationships>
</file>

<file path=ppt/slides/_rels/slide45.xml.rels><?xml version="1.0" encoding="UTF-8" standalone="yes"?>
<Relationships xmlns="http://schemas.openxmlformats.org/package/2006/relationships"><Relationship Id="rId2" Type="http://schemas.openxmlformats.org/officeDocument/2006/relationships/image" Target="../media/image75.png"/><Relationship Id="rId1" Type="http://schemas.openxmlformats.org/officeDocument/2006/relationships/slideLayout" Target="../slideLayouts/slideLayout3.xml"/></Relationships>
</file>

<file path=ppt/slides/_rels/slide46.xml.rels><?xml version="1.0" encoding="UTF-8" standalone="yes"?>
<Relationships xmlns="http://schemas.openxmlformats.org/package/2006/relationships"><Relationship Id="rId3" Type="http://schemas.openxmlformats.org/officeDocument/2006/relationships/image" Target="../media/image76.png"/><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47.xml.rels><?xml version="1.0" encoding="UTF-8" standalone="yes"?>
<Relationships xmlns="http://schemas.openxmlformats.org/package/2006/relationships"><Relationship Id="rId2" Type="http://schemas.openxmlformats.org/officeDocument/2006/relationships/image" Target="../media/image77.png"/><Relationship Id="rId1" Type="http://schemas.openxmlformats.org/officeDocument/2006/relationships/slideLayout" Target="../slideLayouts/slideLayout3.xml"/></Relationships>
</file>

<file path=ppt/slides/_rels/slide48.xml.rels><?xml version="1.0" encoding="UTF-8" standalone="yes"?>
<Relationships xmlns="http://schemas.openxmlformats.org/package/2006/relationships"><Relationship Id="rId2" Type="http://schemas.openxmlformats.org/officeDocument/2006/relationships/image" Target="../media/image78.png"/><Relationship Id="rId1" Type="http://schemas.openxmlformats.org/officeDocument/2006/relationships/slideLayout" Target="../slideLayouts/slideLayout3.xml"/></Relationships>
</file>

<file path=ppt/slides/_rels/slide4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7.xml"/><Relationship Id="rId5" Type="http://schemas.openxmlformats.org/officeDocument/2006/relationships/image" Target="../media/image79.png"/><Relationship Id="rId4" Type="http://schemas.openxmlformats.org/officeDocument/2006/relationships/image" Target="../media/image8.png"/></Relationships>
</file>

<file path=ppt/slides/_rels/slide5.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5.xml"/></Relationships>
</file>

<file path=ppt/slides/_rels/slide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15.xml"/></Relationships>
</file>

<file path=ppt/slides/_rels/slide7.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image" Target="../media/image110.png"/><Relationship Id="rId1" Type="http://schemas.openxmlformats.org/officeDocument/2006/relationships/slideLayout" Target="../slideLayouts/slideLayout28.xml"/><Relationship Id="rId5" Type="http://schemas.openxmlformats.org/officeDocument/2006/relationships/image" Target="../media/image17.png"/><Relationship Id="rId4" Type="http://schemas.openxmlformats.org/officeDocument/2006/relationships/image" Target="../media/image280.png"/></Relationships>
</file>

<file path=ppt/slides/_rels/slide8.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7.xml"/></Relationships>
</file>

<file path=ppt/slides/_rels/slide9.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2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4D1F3248-0438-4FEA-91BA-02DA5A8D51CF}"/>
              </a:ext>
            </a:extLst>
          </p:cNvPr>
          <p:cNvSpPr>
            <a:spLocks noGrp="1"/>
          </p:cNvSpPr>
          <p:nvPr>
            <p:ph type="title"/>
          </p:nvPr>
        </p:nvSpPr>
        <p:spPr>
          <a:xfrm>
            <a:off x="162446" y="59909"/>
            <a:ext cx="11730664" cy="858437"/>
          </a:xfrm>
        </p:spPr>
        <p:txBody>
          <a:bodyPr/>
          <a:lstStyle/>
          <a:p>
            <a:r>
              <a:rPr lang="en-US" sz="2800" b="1" dirty="0">
                <a:effectLst/>
                <a:latin typeface="+mj-lt"/>
                <a:ea typeface="Times New Roman" panose="02020603050405020304" pitchFamily="18" charset="0"/>
              </a:rPr>
              <a:t>GREEN &amp; AMPT LOSS </a:t>
            </a:r>
            <a:r>
              <a:rPr lang="en-US" sz="2800" b="1">
                <a:effectLst/>
                <a:latin typeface="+mj-lt"/>
                <a:ea typeface="Times New Roman" panose="02020603050405020304" pitchFamily="18" charset="0"/>
              </a:rPr>
              <a:t>MeTHOD</a:t>
            </a:r>
            <a:r>
              <a:rPr lang="en-US" sz="2800" b="1" dirty="0">
                <a:effectLst/>
                <a:latin typeface="+mj-lt"/>
                <a:ea typeface="Times New Roman" panose="02020603050405020304" pitchFamily="18" charset="0"/>
              </a:rPr>
              <a:t> IN HEC-HMS FOR POST-WILDFIRE </a:t>
            </a:r>
            <a:r>
              <a:rPr lang="en-US" sz="2800" dirty="0">
                <a:latin typeface="+mj-lt"/>
                <a:ea typeface="Times New Roman" panose="02020603050405020304" pitchFamily="18" charset="0"/>
              </a:rPr>
              <a:t>HYDROLOGY MODELING APPLICATIONS</a:t>
            </a:r>
            <a:endParaRPr lang="en-US" sz="2800" dirty="0">
              <a:latin typeface="+mj-lt"/>
            </a:endParaRPr>
          </a:p>
        </p:txBody>
      </p:sp>
      <p:pic>
        <p:nvPicPr>
          <p:cNvPr id="9" name="Picture 8">
            <a:extLst>
              <a:ext uri="{FF2B5EF4-FFF2-40B4-BE49-F238E27FC236}">
                <a16:creationId xmlns:a16="http://schemas.microsoft.com/office/drawing/2014/main" id="{E581FAA8-A46E-44DF-8768-C284181A9C61}"/>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852358" y="6085275"/>
            <a:ext cx="991855" cy="991617"/>
          </a:xfrm>
          <a:prstGeom prst="rect">
            <a:avLst/>
          </a:prstGeom>
        </p:spPr>
      </p:pic>
      <p:sp>
        <p:nvSpPr>
          <p:cNvPr id="21" name="Text Placeholder 2">
            <a:extLst>
              <a:ext uri="{FF2B5EF4-FFF2-40B4-BE49-F238E27FC236}">
                <a16:creationId xmlns:a16="http://schemas.microsoft.com/office/drawing/2014/main" id="{94BE81A0-4CD2-47FB-995B-C1184928A78C}"/>
              </a:ext>
            </a:extLst>
          </p:cNvPr>
          <p:cNvSpPr txBox="1">
            <a:spLocks/>
          </p:cNvSpPr>
          <p:nvPr/>
        </p:nvSpPr>
        <p:spPr>
          <a:xfrm>
            <a:off x="6874060" y="4746365"/>
            <a:ext cx="4772069" cy="1626878"/>
          </a:xfrm>
          <a:prstGeom prst="rect">
            <a:avLst/>
          </a:prstGeom>
        </p:spPr>
        <p:txBody>
          <a:bodyPr>
            <a:normAutofit fontScale="77500" lnSpcReduction="20000"/>
          </a:bodyPr>
          <a:lstStyle>
            <a:lvl1pPr marL="0" indent="0" algn="l" rtl="0" eaLnBrk="1" fontAlgn="base" hangingPunct="1">
              <a:spcBef>
                <a:spcPts val="0"/>
              </a:spcBef>
              <a:spcAft>
                <a:spcPct val="0"/>
              </a:spcAft>
              <a:buFont typeface="Arial" pitchFamily="34" charset="0"/>
              <a:defRPr sz="2100" kern="1200">
                <a:solidFill>
                  <a:schemeClr val="tx1">
                    <a:lumMod val="75000"/>
                    <a:lumOff val="25000"/>
                  </a:schemeClr>
                </a:solidFill>
                <a:latin typeface="Arial" pitchFamily="34" charset="0"/>
                <a:ea typeface="ＭＳ Ｐゴシック" charset="0"/>
                <a:cs typeface="Arial" pitchFamily="34" charset="0"/>
              </a:defRPr>
            </a:lvl1pPr>
            <a:lvl2pPr marL="227013" indent="-227013" algn="l" rtl="0" eaLnBrk="1" fontAlgn="base" hangingPunct="1">
              <a:spcBef>
                <a:spcPts val="0"/>
              </a:spcBef>
              <a:spcAft>
                <a:spcPct val="0"/>
              </a:spcAft>
              <a:buFont typeface="Arial" pitchFamily="34" charset="0"/>
              <a:buChar char="–"/>
              <a:defRPr sz="2100" kern="1200">
                <a:solidFill>
                  <a:schemeClr val="tx1">
                    <a:lumMod val="75000"/>
                    <a:lumOff val="25000"/>
                  </a:schemeClr>
                </a:solidFill>
                <a:latin typeface="Arial" pitchFamily="34" charset="0"/>
                <a:ea typeface="Arial" charset="0"/>
                <a:cs typeface="Arial" pitchFamily="34" charset="0"/>
              </a:defRPr>
            </a:lvl2pPr>
            <a:lvl3pPr marL="461963" indent="-234950" algn="l" rtl="0" eaLnBrk="1" fontAlgn="base" hangingPunct="1">
              <a:spcBef>
                <a:spcPts val="0"/>
              </a:spcBef>
              <a:spcAft>
                <a:spcPct val="0"/>
              </a:spcAft>
              <a:buFont typeface="Arial" pitchFamily="34" charset="0"/>
              <a:buChar char="•"/>
              <a:defRPr sz="1500" kern="1200">
                <a:solidFill>
                  <a:schemeClr val="tx1">
                    <a:lumMod val="75000"/>
                    <a:lumOff val="25000"/>
                  </a:schemeClr>
                </a:solidFill>
                <a:latin typeface="Arial" pitchFamily="34" charset="0"/>
                <a:ea typeface="Arial" charset="0"/>
                <a:cs typeface="Arial" pitchFamily="34" charset="0"/>
              </a:defRPr>
            </a:lvl3pPr>
            <a:lvl4pPr marL="687388" indent="-225425" algn="l" rtl="0" eaLnBrk="1" fontAlgn="base" hangingPunct="1">
              <a:spcBef>
                <a:spcPts val="0"/>
              </a:spcBef>
              <a:spcAft>
                <a:spcPct val="0"/>
              </a:spcAft>
              <a:buFont typeface="Arial" pitchFamily="34" charset="0"/>
              <a:buChar char="–"/>
              <a:defRPr sz="1500" kern="1200">
                <a:solidFill>
                  <a:schemeClr val="tx1">
                    <a:lumMod val="75000"/>
                    <a:lumOff val="25000"/>
                  </a:schemeClr>
                </a:solidFill>
                <a:latin typeface="Arial" pitchFamily="34" charset="0"/>
                <a:ea typeface="Arial" charset="0"/>
                <a:cs typeface="Arial" pitchFamily="34" charset="0"/>
              </a:defRPr>
            </a:lvl4pPr>
            <a:lvl5pPr marL="914400" indent="-227013" algn="l" rtl="0" eaLnBrk="1" fontAlgn="base" hangingPunct="1">
              <a:spcBef>
                <a:spcPts val="0"/>
              </a:spcBef>
              <a:spcAft>
                <a:spcPct val="0"/>
              </a:spcAft>
              <a:buFont typeface="Arial" pitchFamily="34" charset="0"/>
              <a:buChar char="»"/>
              <a:defRPr sz="1500" kern="1200">
                <a:solidFill>
                  <a:schemeClr val="tx1">
                    <a:lumMod val="75000"/>
                    <a:lumOff val="25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a:lstStyle>
          <a:p>
            <a:r>
              <a:rPr lang="en-US" sz="2400" dirty="0"/>
              <a:t>Presenter: </a:t>
            </a:r>
          </a:p>
          <a:p>
            <a:endParaRPr lang="en-US" sz="2400" dirty="0"/>
          </a:p>
          <a:p>
            <a:r>
              <a:rPr lang="en-US" sz="2900" b="1" dirty="0"/>
              <a:t>Jay Pak (HEC)</a:t>
            </a:r>
          </a:p>
          <a:p>
            <a:r>
              <a:rPr lang="en-US" sz="2900" b="1" dirty="0"/>
              <a:t>Jose Paredez (SPL)</a:t>
            </a:r>
          </a:p>
          <a:p>
            <a:r>
              <a:rPr lang="en-US" sz="2900" b="1" dirty="0"/>
              <a:t>Jackie Oehler (SPL)</a:t>
            </a:r>
          </a:p>
          <a:p>
            <a:r>
              <a:rPr lang="en-US" sz="1800" dirty="0"/>
              <a:t>                  </a:t>
            </a:r>
          </a:p>
        </p:txBody>
      </p:sp>
      <p:pic>
        <p:nvPicPr>
          <p:cNvPr id="3" name="Picture 2">
            <a:extLst>
              <a:ext uri="{FF2B5EF4-FFF2-40B4-BE49-F238E27FC236}">
                <a16:creationId xmlns:a16="http://schemas.microsoft.com/office/drawing/2014/main" id="{3EE6D821-1ED3-45BA-B5E5-03A7CFA60FDE}"/>
              </a:ext>
            </a:extLst>
          </p:cNvPr>
          <p:cNvPicPr>
            <a:picLocks noChangeAspect="1"/>
          </p:cNvPicPr>
          <p:nvPr/>
        </p:nvPicPr>
        <p:blipFill>
          <a:blip r:embed="rId4"/>
          <a:stretch>
            <a:fillRect/>
          </a:stretch>
        </p:blipFill>
        <p:spPr>
          <a:xfrm>
            <a:off x="2950646" y="6416983"/>
            <a:ext cx="1451566" cy="397757"/>
          </a:xfrm>
          <a:prstGeom prst="rect">
            <a:avLst/>
          </a:prstGeom>
        </p:spPr>
      </p:pic>
      <p:pic>
        <p:nvPicPr>
          <p:cNvPr id="2" name="Picture 1">
            <a:extLst>
              <a:ext uri="{FF2B5EF4-FFF2-40B4-BE49-F238E27FC236}">
                <a16:creationId xmlns:a16="http://schemas.microsoft.com/office/drawing/2014/main" id="{F238FAE1-F2D5-2702-BC60-F5E342E00720}"/>
              </a:ext>
            </a:extLst>
          </p:cNvPr>
          <p:cNvPicPr>
            <a:picLocks noChangeAspect="1"/>
          </p:cNvPicPr>
          <p:nvPr/>
        </p:nvPicPr>
        <p:blipFill>
          <a:blip r:embed="rId5"/>
          <a:stretch>
            <a:fillRect/>
          </a:stretch>
        </p:blipFill>
        <p:spPr>
          <a:xfrm>
            <a:off x="145233" y="1390970"/>
            <a:ext cx="3864166" cy="3250911"/>
          </a:xfrm>
          <a:prstGeom prst="rect">
            <a:avLst/>
          </a:prstGeom>
        </p:spPr>
      </p:pic>
      <p:pic>
        <p:nvPicPr>
          <p:cNvPr id="5" name="Picture 4">
            <a:extLst>
              <a:ext uri="{FF2B5EF4-FFF2-40B4-BE49-F238E27FC236}">
                <a16:creationId xmlns:a16="http://schemas.microsoft.com/office/drawing/2014/main" id="{5D7F127D-7141-1556-B6F6-B6887B8ED12F}"/>
              </a:ext>
            </a:extLst>
          </p:cNvPr>
          <p:cNvPicPr>
            <a:picLocks noChangeAspect="1"/>
          </p:cNvPicPr>
          <p:nvPr/>
        </p:nvPicPr>
        <p:blipFill>
          <a:blip r:embed="rId6"/>
          <a:stretch>
            <a:fillRect/>
          </a:stretch>
        </p:blipFill>
        <p:spPr>
          <a:xfrm>
            <a:off x="6874060" y="1552320"/>
            <a:ext cx="5172707" cy="3013008"/>
          </a:xfrm>
          <a:prstGeom prst="rect">
            <a:avLst/>
          </a:prstGeom>
        </p:spPr>
      </p:pic>
      <p:grpSp>
        <p:nvGrpSpPr>
          <p:cNvPr id="7" name="Group 6">
            <a:extLst>
              <a:ext uri="{FF2B5EF4-FFF2-40B4-BE49-F238E27FC236}">
                <a16:creationId xmlns:a16="http://schemas.microsoft.com/office/drawing/2014/main" id="{ABFFB8E1-FA0C-0DA0-9636-DAF7122911B0}"/>
              </a:ext>
            </a:extLst>
          </p:cNvPr>
          <p:cNvGrpSpPr/>
          <p:nvPr/>
        </p:nvGrpSpPr>
        <p:grpSpPr>
          <a:xfrm>
            <a:off x="4708825" y="2522657"/>
            <a:ext cx="1688637" cy="784830"/>
            <a:chOff x="4708825" y="3036585"/>
            <a:chExt cx="1688637" cy="784830"/>
          </a:xfrm>
        </p:grpSpPr>
        <p:sp>
          <p:nvSpPr>
            <p:cNvPr id="10" name="Arrow: Right 9">
              <a:extLst>
                <a:ext uri="{FF2B5EF4-FFF2-40B4-BE49-F238E27FC236}">
                  <a16:creationId xmlns:a16="http://schemas.microsoft.com/office/drawing/2014/main" id="{7DA66C96-8437-3C84-1A4F-E8F0235E7EEF}"/>
                </a:ext>
              </a:extLst>
            </p:cNvPr>
            <p:cNvSpPr/>
            <p:nvPr/>
          </p:nvSpPr>
          <p:spPr>
            <a:xfrm>
              <a:off x="4708825" y="3036585"/>
              <a:ext cx="1688637" cy="784830"/>
            </a:xfrm>
            <a:prstGeom prst="rightArrow">
              <a:avLst/>
            </a:prstGeom>
            <a:solidFill>
              <a:srgbClr val="3F4339">
                <a:alpha val="89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1" name="TextBox 10">
              <a:extLst>
                <a:ext uri="{FF2B5EF4-FFF2-40B4-BE49-F238E27FC236}">
                  <a16:creationId xmlns:a16="http://schemas.microsoft.com/office/drawing/2014/main" id="{4B5C8BDA-ACE5-A1C3-3F74-E12A60875248}"/>
                </a:ext>
              </a:extLst>
            </p:cNvPr>
            <p:cNvSpPr txBox="1"/>
            <p:nvPr/>
          </p:nvSpPr>
          <p:spPr>
            <a:xfrm>
              <a:off x="4708825" y="3136612"/>
              <a:ext cx="1387175" cy="584775"/>
            </a:xfrm>
            <a:prstGeom prst="rect">
              <a:avLst/>
            </a:prstGeom>
            <a:noFill/>
          </p:spPr>
          <p:txBody>
            <a:bodyPr wrap="square" rtlCol="0">
              <a:spAutoFit/>
            </a:bodyPr>
            <a:lstStyle/>
            <a:p>
              <a:r>
                <a:rPr lang="en-US" sz="3200" dirty="0">
                  <a:solidFill>
                    <a:srgbClr val="00B0F0"/>
                  </a:solidFill>
                </a:rPr>
                <a:t>How ?</a:t>
              </a:r>
            </a:p>
          </p:txBody>
        </p:sp>
      </p:grpSp>
      <p:sp>
        <p:nvSpPr>
          <p:cNvPr id="12" name="TextBox 11">
            <a:extLst>
              <a:ext uri="{FF2B5EF4-FFF2-40B4-BE49-F238E27FC236}">
                <a16:creationId xmlns:a16="http://schemas.microsoft.com/office/drawing/2014/main" id="{04BC7903-ED92-12BA-FBF8-E3835C9516C8}"/>
              </a:ext>
            </a:extLst>
          </p:cNvPr>
          <p:cNvSpPr txBox="1"/>
          <p:nvPr/>
        </p:nvSpPr>
        <p:spPr>
          <a:xfrm>
            <a:off x="767726" y="1050667"/>
            <a:ext cx="2619179" cy="369332"/>
          </a:xfrm>
          <a:prstGeom prst="rect">
            <a:avLst/>
          </a:prstGeom>
          <a:noFill/>
        </p:spPr>
        <p:txBody>
          <a:bodyPr wrap="none" rtlCol="0">
            <a:spAutoFit/>
          </a:bodyPr>
          <a:lstStyle/>
          <a:p>
            <a:r>
              <a:rPr lang="en-US" b="1" dirty="0">
                <a:solidFill>
                  <a:srgbClr val="00B050"/>
                </a:solidFill>
              </a:rPr>
              <a:t>Pre-Wildfire Condition</a:t>
            </a:r>
          </a:p>
        </p:txBody>
      </p:sp>
      <p:sp>
        <p:nvSpPr>
          <p:cNvPr id="13" name="TextBox 12">
            <a:extLst>
              <a:ext uri="{FF2B5EF4-FFF2-40B4-BE49-F238E27FC236}">
                <a16:creationId xmlns:a16="http://schemas.microsoft.com/office/drawing/2014/main" id="{0F8BE1CF-D2BA-13CA-3020-D0A8FE8AA2DE}"/>
              </a:ext>
            </a:extLst>
          </p:cNvPr>
          <p:cNvSpPr txBox="1"/>
          <p:nvPr/>
        </p:nvSpPr>
        <p:spPr>
          <a:xfrm>
            <a:off x="8206449" y="1182988"/>
            <a:ext cx="2747419" cy="369332"/>
          </a:xfrm>
          <a:prstGeom prst="rect">
            <a:avLst/>
          </a:prstGeom>
          <a:noFill/>
        </p:spPr>
        <p:txBody>
          <a:bodyPr wrap="none" rtlCol="0">
            <a:spAutoFit/>
          </a:bodyPr>
          <a:lstStyle/>
          <a:p>
            <a:r>
              <a:rPr lang="en-US" b="1" dirty="0">
                <a:solidFill>
                  <a:srgbClr val="FF0000"/>
                </a:solidFill>
              </a:rPr>
              <a:t>Post-Wildfire Condition</a:t>
            </a:r>
          </a:p>
        </p:txBody>
      </p:sp>
      <p:sp>
        <p:nvSpPr>
          <p:cNvPr id="6" name="Speech Bubble: Rectangle with Corners Rounded 5">
            <a:extLst>
              <a:ext uri="{FF2B5EF4-FFF2-40B4-BE49-F238E27FC236}">
                <a16:creationId xmlns:a16="http://schemas.microsoft.com/office/drawing/2014/main" id="{4721FF26-992B-9788-238D-85047A2976CD}"/>
              </a:ext>
            </a:extLst>
          </p:cNvPr>
          <p:cNvSpPr/>
          <p:nvPr/>
        </p:nvSpPr>
        <p:spPr>
          <a:xfrm>
            <a:off x="4720748" y="3494463"/>
            <a:ext cx="1387175" cy="1070865"/>
          </a:xfrm>
          <a:prstGeom prst="wedgeRoundRectCallout">
            <a:avLst>
              <a:gd name="adj1" fmla="val -1106"/>
              <a:gd name="adj2" fmla="val -86463"/>
              <a:gd name="adj3" fmla="val 16667"/>
            </a:avLst>
          </a:prstGeom>
          <a:solidFill>
            <a:srgbClr val="3F4339">
              <a:alpha val="89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solidFill>
                  <a:schemeClr val="tx2"/>
                </a:solidFill>
              </a:rPr>
              <a:t>SCS-CN</a:t>
            </a:r>
          </a:p>
          <a:p>
            <a:pPr algn="ctr"/>
            <a:r>
              <a:rPr lang="en-US" dirty="0">
                <a:solidFill>
                  <a:schemeClr val="tx2"/>
                </a:solidFill>
              </a:rPr>
              <a:t>G&amp;A</a:t>
            </a:r>
          </a:p>
          <a:p>
            <a:pPr algn="ctr"/>
            <a:r>
              <a:rPr lang="en-US" dirty="0">
                <a:solidFill>
                  <a:schemeClr val="tx2"/>
                </a:solidFill>
              </a:rPr>
              <a:t>Etc.</a:t>
            </a:r>
          </a:p>
        </p:txBody>
      </p:sp>
      <p:sp>
        <p:nvSpPr>
          <p:cNvPr id="8" name="TextBox 7">
            <a:extLst>
              <a:ext uri="{FF2B5EF4-FFF2-40B4-BE49-F238E27FC236}">
                <a16:creationId xmlns:a16="http://schemas.microsoft.com/office/drawing/2014/main" id="{2B195F21-A48C-3F2C-A2C4-58BFE4D72972}"/>
              </a:ext>
            </a:extLst>
          </p:cNvPr>
          <p:cNvSpPr txBox="1"/>
          <p:nvPr/>
        </p:nvSpPr>
        <p:spPr>
          <a:xfrm>
            <a:off x="5144377" y="6378883"/>
            <a:ext cx="7147085" cy="584775"/>
          </a:xfrm>
          <a:prstGeom prst="rect">
            <a:avLst/>
          </a:prstGeom>
          <a:noFill/>
        </p:spPr>
        <p:txBody>
          <a:bodyPr wrap="none" rtlCol="0">
            <a:spAutoFit/>
          </a:bodyPr>
          <a:lstStyle/>
          <a:p>
            <a:r>
              <a:rPr lang="en-US" sz="3200" b="1" dirty="0">
                <a:effectLst/>
                <a:latin typeface="Calibri" panose="020F0502020204030204" pitchFamily="34" charset="0"/>
                <a:ea typeface="Malgun Gothic" panose="020B0503020000020004" pitchFamily="34" charset="-127"/>
              </a:rPr>
              <a:t>HEC-HMS FY25 Q2 Webinar, 25 Mar 2025</a:t>
            </a:r>
            <a:endParaRPr lang="en-US" sz="3200" b="1" dirty="0"/>
          </a:p>
        </p:txBody>
      </p:sp>
    </p:spTree>
    <p:extLst>
      <p:ext uri="{BB962C8B-B14F-4D97-AF65-F5344CB8AC3E}">
        <p14:creationId xmlns:p14="http://schemas.microsoft.com/office/powerpoint/2010/main" val="1495960057"/>
      </p:ext>
    </p:extLst>
  </p:cSld>
  <p:clrMapOvr>
    <a:masterClrMapping/>
  </p:clrMapOvr>
  <p:extLst>
    <p:ext uri="{3A86A75C-4F4B-4683-9AE1-C65F6400EC91}">
      <p14:laserTraceLst xmlns:p14="http://schemas.microsoft.com/office/powerpoint/2010/main">
        <p14:tracePtLst>
          <p14:tracePt t="315" x="5514975" y="3895725"/>
          <p14:tracePt t="412" x="5514975" y="3906838"/>
          <p14:tracePt t="417" x="5526088" y="3951288"/>
          <p14:tracePt t="425" x="5553075" y="4024313"/>
          <p14:tracePt t="433" x="5581650" y="4086225"/>
          <p14:tracePt t="441" x="5637213" y="4159250"/>
          <p14:tracePt t="449" x="5694363" y="4238625"/>
          <p14:tracePt t="457" x="5756275" y="4316413"/>
          <p14:tracePt t="465" x="5807075" y="4424363"/>
          <p14:tracePt t="473" x="5891213" y="4519613"/>
          <p14:tracePt t="481" x="5975350" y="4632325"/>
          <p14:tracePt t="489" x="6065838" y="4727575"/>
          <p14:tracePt t="497" x="6143625" y="4811713"/>
          <p14:tracePt t="507" x="6176963" y="4862513"/>
          <p14:tracePt t="513" x="6205538" y="4902200"/>
          <p14:tracePt t="523" x="6211888" y="4924425"/>
          <p14:tracePt t="529" x="6216650" y="4935538"/>
          <p14:tracePt t="547" x="6223000" y="4935538"/>
          <p14:tracePt t="563" x="6223000" y="4913313"/>
          <p14:tracePt t="571" x="6223000" y="4891088"/>
          <p14:tracePt t="579" x="6223000" y="4879975"/>
          <p14:tracePt t="587" x="6223000" y="4873625"/>
          <p14:tracePt t="595" x="6223000" y="4862513"/>
          <p14:tracePt t="747" x="6223000" y="4867275"/>
          <p14:tracePt t="1207" x="6216650" y="4867275"/>
          <p14:tracePt t="1215" x="6216650" y="4862513"/>
          <p14:tracePt t="1223" x="6200775" y="4856163"/>
          <p14:tracePt t="1231" x="6154738" y="4829175"/>
          <p14:tracePt t="1239" x="6103938" y="4800600"/>
          <p14:tracePt t="1247" x="6019800" y="4760913"/>
          <p14:tracePt t="1255" x="5924550" y="4721225"/>
          <p14:tracePt t="1263" x="5807075" y="4665663"/>
          <p14:tracePt t="1271" x="5705475" y="4610100"/>
          <p14:tracePt t="1279" x="5610225" y="4548188"/>
          <p14:tracePt t="1287" x="5519738" y="4497388"/>
          <p14:tracePt t="1296" x="5440363" y="4440238"/>
          <p14:tracePt t="1303" x="5384800" y="4384675"/>
          <p14:tracePt t="1313" x="5334000" y="4305300"/>
          <p14:tracePt t="1319" x="5289550" y="4221163"/>
          <p14:tracePt t="1327" x="5245100" y="4137025"/>
          <p14:tracePt t="1339" x="5227638" y="4064000"/>
          <p14:tracePt t="1347" x="5216525" y="3990975"/>
          <p14:tracePt t="1355" x="5205413" y="3929063"/>
          <p14:tracePt t="1364" x="5205413" y="3867150"/>
          <p14:tracePt t="1371" x="5205413" y="3816350"/>
          <p14:tracePt t="1379" x="5205413" y="3771900"/>
          <p14:tracePt t="1387" x="5205413" y="3732213"/>
          <p14:tracePt t="1396" x="5205413" y="3705225"/>
          <p14:tracePt t="1404" x="5205413" y="3670300"/>
          <p14:tracePt t="1414" x="5205413" y="3654425"/>
          <p14:tracePt t="1419" x="5205413" y="3648075"/>
          <p14:tracePt t="1427" x="5205413" y="3643313"/>
          <p14:tracePt t="1507" x="5199063" y="3643313"/>
          <p14:tracePt t="1513" x="5176838" y="3648075"/>
          <p14:tracePt t="1521" x="5143500" y="3654425"/>
          <p14:tracePt t="1529" x="5081588" y="3648075"/>
          <p14:tracePt t="1537" x="4986338" y="3619500"/>
          <p14:tracePt t="1547" x="4772025" y="3570288"/>
          <p14:tracePt t="1553" x="4473575" y="3502025"/>
          <p14:tracePt t="1561" x="3984625" y="3367088"/>
          <p14:tracePt t="1569" x="3384550" y="3227388"/>
          <p14:tracePt t="1577" x="2765425" y="3068638"/>
          <p14:tracePt t="1585" x="2185988" y="2906713"/>
          <p14:tracePt t="1593" x="1770063" y="2709863"/>
          <p14:tracePt t="1601" x="1495425" y="2501900"/>
          <p14:tracePt t="1609" x="1258888" y="2287588"/>
          <p14:tracePt t="1618" x="1039813" y="2090738"/>
          <p14:tracePt t="1625" x="849313" y="1911350"/>
          <p14:tracePt t="1633" x="679450" y="1731963"/>
          <p14:tracePt t="1641" x="522288" y="1568450"/>
          <p14:tracePt t="1649" x="371475" y="1422400"/>
          <p14:tracePt t="1658" x="236538" y="1276350"/>
          <p14:tracePt t="1665" x="117475" y="1146175"/>
          <p14:tracePt t="1673" x="22225" y="1035050"/>
          <p14:tracePt t="5063" x="2338388" y="157163"/>
          <p14:tracePt t="5071" x="2670175" y="225425"/>
          <p14:tracePt t="5079" x="3114675" y="269875"/>
          <p14:tracePt t="5087" x="3630613" y="298450"/>
          <p14:tracePt t="5095" x="4181475" y="309563"/>
          <p14:tracePt t="5103" x="4710113" y="309563"/>
          <p14:tracePt t="5111" x="5183188" y="309563"/>
          <p14:tracePt t="5119" x="5626100" y="280988"/>
          <p14:tracePt t="5127" x="5969000" y="236538"/>
          <p14:tracePt t="5135" x="6234113" y="190500"/>
          <p14:tracePt t="5143" x="6486525" y="146050"/>
          <p14:tracePt t="5151" x="6738938" y="117475"/>
          <p14:tracePt t="5159" x="6964363" y="79375"/>
          <p14:tracePt t="5167" x="7154863" y="50800"/>
          <p14:tracePt t="5175" x="7329488" y="22225"/>
          <p14:tracePt t="5311" x="7705725" y="117475"/>
          <p14:tracePt t="5319" x="7740650" y="179388"/>
          <p14:tracePt t="5327" x="7858125" y="207963"/>
          <p14:tracePt t="5337" x="8010525" y="247650"/>
          <p14:tracePt t="5343" x="8207375" y="247650"/>
          <p14:tracePt t="5354" x="8408988" y="241300"/>
          <p14:tracePt t="5363" x="8656638" y="230188"/>
          <p14:tracePt t="5369" x="8904288" y="201613"/>
          <p14:tracePt t="5377" x="9156700" y="168275"/>
          <p14:tracePt t="5385" x="9398000" y="117475"/>
          <p14:tracePt t="5393" x="9605963" y="79375"/>
          <p14:tracePt t="5401" x="9758363" y="33338"/>
          <p14:tracePt t="6101" x="7470775" y="163513"/>
          <p14:tracePt t="6109" x="7324725" y="185738"/>
          <p14:tracePt t="6117" x="7273925" y="179388"/>
          <p14:tracePt t="6125" x="7251700" y="163513"/>
          <p14:tracePt t="6134" x="7234238" y="141288"/>
          <p14:tracePt t="6141" x="7227888" y="128588"/>
          <p14:tracePt t="6150" x="7223125" y="117475"/>
          <p14:tracePt t="6157" x="7223125" y="112713"/>
          <p14:tracePt t="6304" x="7200900" y="112713"/>
          <p14:tracePt t="6309" x="7121525" y="146050"/>
          <p14:tracePt t="6319" x="7019925" y="190500"/>
          <p14:tracePt t="6325" x="6908800" y="230188"/>
          <p14:tracePt t="6335" x="6734175" y="258763"/>
          <p14:tracePt t="6344" x="6503988" y="269875"/>
          <p14:tracePt t="6351" x="6245225" y="269875"/>
          <p14:tracePt t="6359" x="5924550" y="269875"/>
          <p14:tracePt t="6367" x="5559425" y="269875"/>
          <p14:tracePt t="6375" x="5176838" y="252413"/>
          <p14:tracePt t="6383" x="4873625" y="185738"/>
          <p14:tracePt t="6391" x="4694238" y="73025"/>
          <p14:tracePt t="6641" x="5772150" y="55563"/>
          <p14:tracePt t="6647" x="5818188" y="112713"/>
          <p14:tracePt t="6657" x="5862638" y="157163"/>
          <p14:tracePt t="6665" x="5935663" y="190500"/>
          <p14:tracePt t="6673" x="6008688" y="207963"/>
          <p14:tracePt t="6681" x="6088063" y="207963"/>
          <p14:tracePt t="6689" x="6154738" y="219075"/>
          <p14:tracePt t="6697" x="6205538" y="219075"/>
          <p14:tracePt t="6705" x="6245225" y="230188"/>
          <p14:tracePt t="6713" x="6278563" y="236538"/>
          <p14:tracePt t="6721" x="6296025" y="247650"/>
          <p14:tracePt t="6729" x="6300788" y="252413"/>
          <p14:tracePt t="6737" x="6311900" y="252413"/>
          <p14:tracePt t="6842" x="6311900" y="258763"/>
          <p14:tracePt t="6850" x="6311900" y="287338"/>
          <p14:tracePt t="6857" x="6323013" y="382588"/>
          <p14:tracePt t="6865" x="6369050" y="533400"/>
          <p14:tracePt t="6874" x="6442075" y="679450"/>
          <p14:tracePt t="6881" x="6519863" y="842963"/>
          <p14:tracePt t="6889" x="6599238" y="1046163"/>
          <p14:tracePt t="6897" x="6672263" y="1258888"/>
          <p14:tracePt t="6905" x="6727825" y="1462088"/>
          <p14:tracePt t="6915" x="6824663" y="1663700"/>
          <p14:tracePt t="6921" x="6935788" y="1860550"/>
          <p14:tracePt t="6929" x="7110413" y="2024063"/>
          <p14:tracePt t="6937" x="7324725" y="2163763"/>
          <p14:tracePt t="6945" x="7521575" y="2276475"/>
          <p14:tracePt t="6955" x="7661275" y="2333625"/>
          <p14:tracePt t="6961" x="7729538" y="2349500"/>
          <p14:tracePt t="6971" x="7773988" y="2360613"/>
          <p14:tracePt t="6979" x="7807325" y="2366963"/>
          <p14:tracePt t="6987" x="7829550" y="2371725"/>
          <p14:tracePt t="7001" x="7847013" y="2378075"/>
          <p14:tracePt t="7003" x="7864475" y="2378075"/>
          <p14:tracePt t="7011" x="7864475" y="2382838"/>
          <p14:tracePt t="7083" x="7864475" y="2400300"/>
          <p14:tracePt t="7091" x="7864475" y="2428875"/>
          <p14:tracePt t="7100" x="7864475" y="2451100"/>
          <p14:tracePt t="7107" x="7864475" y="2462213"/>
          <p14:tracePt t="7115" x="7864475" y="2473325"/>
          <p14:tracePt t="7123" x="7864475" y="2501900"/>
          <p14:tracePt t="7131" x="7902575" y="2546350"/>
          <p14:tracePt t="7139" x="7999413" y="2625725"/>
          <p14:tracePt t="7147" x="8218488" y="2720975"/>
          <p14:tracePt t="7156" x="8521700" y="2794000"/>
          <p14:tracePt t="7163" x="8875713" y="2833688"/>
          <p14:tracePt t="7171" x="9229725" y="2827338"/>
          <p14:tracePt t="7179" x="9504363" y="2827338"/>
          <p14:tracePt t="7187" x="9690100" y="2805113"/>
          <p14:tracePt t="7196" x="9769475" y="2787650"/>
          <p14:tracePt t="7203" x="9798050" y="2782888"/>
          <p14:tracePt t="7211" x="9820275" y="2771775"/>
          <p14:tracePt t="7219" x="9825038" y="2760663"/>
          <p14:tracePt t="7227" x="9825038" y="2754313"/>
          <p14:tracePt t="7235" x="9825038" y="2743200"/>
          <p14:tracePt t="7374" x="9825038" y="2749550"/>
          <p14:tracePt t="7381" x="9825038" y="2798763"/>
          <p14:tracePt t="7389" x="9859963" y="2849563"/>
          <p14:tracePt t="7397" x="9904413" y="2884488"/>
          <p14:tracePt t="7405" x="9982200" y="2911475"/>
          <p14:tracePt t="7414" x="10050463" y="2940050"/>
          <p14:tracePt t="7421" x="10140950" y="3001963"/>
          <p14:tracePt t="7429" x="10264775" y="3086100"/>
          <p14:tracePt t="7437" x="10460038" y="3221038"/>
          <p14:tracePt t="7445" x="10714038" y="3355975"/>
          <p14:tracePt t="7453" x="11023600" y="3479800"/>
          <p14:tracePt t="7461" x="11353800" y="3575050"/>
          <p14:tracePt t="7469" x="11669713" y="3630613"/>
          <p14:tracePt t="7477" x="11917363" y="3643313"/>
          <p14:tracePt t="7485" x="12085638" y="3648075"/>
          <p14:tracePt t="7549" x="12045950" y="3592513"/>
          <p14:tracePt t="7557" x="11984038" y="3557588"/>
          <p14:tracePt t="7565" x="11928475" y="3524250"/>
          <p14:tracePt t="7575" x="11882438" y="3495675"/>
          <p14:tracePt t="7582" x="11837988" y="3473450"/>
          <p14:tracePt t="7589" x="11804650" y="3457575"/>
          <p14:tracePt t="7600" x="11782425" y="3435350"/>
          <p14:tracePt t="7605" x="11758613" y="3422650"/>
          <p14:tracePt t="7615" x="11747500" y="3411538"/>
          <p14:tracePt t="7621" x="11736388" y="3406775"/>
          <p14:tracePt t="7631" x="11731625" y="3400425"/>
          <p14:tracePt t="7647" x="11725275" y="3400425"/>
          <p14:tracePt t="7655" x="11725275" y="3406775"/>
          <p14:tracePt t="7664" x="11714163" y="3406775"/>
          <p14:tracePt t="7672" x="11714163" y="3411538"/>
          <p14:tracePt t="7679" x="11714163" y="3417888"/>
          <p14:tracePt t="7687" x="11731625" y="3429000"/>
          <p14:tracePt t="7695" x="11787188" y="3451225"/>
          <p14:tracePt t="7703" x="11860213" y="3473450"/>
          <p14:tracePt t="7711" x="11955463" y="3484563"/>
          <p14:tracePt t="7719" x="12039600" y="3490913"/>
          <p14:tracePt t="7727" x="12107863" y="3490913"/>
          <p14:tracePt t="7735" x="12152313" y="3495675"/>
          <p14:tracePt t="7744" x="12174538" y="3495675"/>
          <p14:tracePt t="7752" x="12185650" y="3495675"/>
          <p14:tracePt t="7775" x="12185650" y="3484563"/>
          <p14:tracePt t="7784" x="12185650" y="3473450"/>
          <p14:tracePt t="7791" x="12185650" y="3462338"/>
          <p14:tracePt t="7799" x="12174538" y="3451225"/>
          <p14:tracePt t="7807" x="12169775" y="3446463"/>
          <p14:tracePt t="7815" x="12163425" y="3446463"/>
          <p14:tracePt t="7855" x="12169775" y="3446463"/>
          <p14:tracePt t="7904" x="12174538" y="3446463"/>
          <p14:tracePt t="7927" x="12180888" y="3446463"/>
          <p14:tracePt t="8257" x="12074525" y="3457575"/>
          <p14:tracePt t="8267" x="11950700" y="3462338"/>
          <p14:tracePt t="8275" x="11674475" y="3462338"/>
          <p14:tracePt t="8284" x="11231563" y="3462338"/>
          <p14:tracePt t="8291" x="10641013" y="3457575"/>
          <p14:tracePt t="8300" x="9853613" y="3440113"/>
          <p14:tracePt t="8307" x="9077325" y="3440113"/>
          <p14:tracePt t="8315" x="8291513" y="3490913"/>
          <p14:tracePt t="8323" x="7667625" y="3502025"/>
          <p14:tracePt t="8331" x="7251700" y="3446463"/>
          <p14:tracePt t="8339" x="6818313" y="3389313"/>
          <p14:tracePt t="8347" x="6554788" y="3276600"/>
          <p14:tracePt t="8355" x="6300788" y="3170238"/>
          <p14:tracePt t="8363" x="6081713" y="3063875"/>
          <p14:tracePt t="8371" x="5873750" y="2962275"/>
          <p14:tracePt t="8379" x="5694363" y="2871788"/>
          <p14:tracePt t="8387" x="5537200" y="2787650"/>
          <p14:tracePt t="8395" x="5373688" y="2709863"/>
          <p14:tracePt t="8403" x="5256213" y="2641600"/>
          <p14:tracePt t="8412" x="5159375" y="2579688"/>
          <p14:tracePt t="8419" x="5059363" y="2524125"/>
          <p14:tracePt t="8427" x="4979988" y="2466975"/>
          <p14:tracePt t="8435" x="4924425" y="2439988"/>
          <p14:tracePt t="8443" x="4873625" y="2400300"/>
          <p14:tracePt t="8452" x="4833938" y="2371725"/>
          <p14:tracePt t="8459" x="4805363" y="2349500"/>
          <p14:tracePt t="8468" x="4789488" y="2327275"/>
          <p14:tracePt t="8475" x="4772025" y="2316163"/>
          <p14:tracePt t="8483" x="4767263" y="2309813"/>
          <p14:tracePt t="8491" x="4760913" y="2298700"/>
          <p14:tracePt t="8531" x="4756150" y="2298700"/>
          <p14:tracePt t="8539" x="4721225" y="2298700"/>
          <p14:tracePt t="8547" x="4687888" y="2309813"/>
          <p14:tracePt t="8557" x="4603750" y="2309813"/>
          <p14:tracePt t="8563" x="4473575" y="2293938"/>
          <p14:tracePt t="8573" x="4249738" y="2243138"/>
          <p14:tracePt t="8581" x="3906838" y="2185988"/>
          <p14:tracePt t="8589" x="3411538" y="2101850"/>
          <p14:tracePt t="8597" x="2798763" y="2012950"/>
          <p14:tracePt t="8605" x="2141538" y="1944688"/>
          <p14:tracePt t="8613" x="1500188" y="1905000"/>
          <p14:tracePt t="8621" x="989013" y="1820863"/>
          <p14:tracePt t="8630" x="692150" y="1670050"/>
          <p14:tracePt t="8637" x="517525" y="1506538"/>
          <p14:tracePt t="8645" x="365125" y="1343025"/>
          <p14:tracePt t="8653" x="219075" y="1208088"/>
          <p14:tracePt t="8661" x="112713" y="1095375"/>
          <p14:tracePt t="8669" x="11113" y="977900"/>
          <p14:tracePt t="9603" x="17463" y="2760663"/>
          <p14:tracePt t="9612" x="28575" y="2760663"/>
          <p14:tracePt t="9619" x="33338" y="2760663"/>
          <p14:tracePt t="9627" x="44450" y="2760663"/>
          <p14:tracePt t="9635" x="55563" y="2760663"/>
          <p14:tracePt t="9652" x="61913" y="2760663"/>
          <p14:tracePt t="9659" x="66675" y="2765425"/>
          <p14:tracePt t="9675" x="73025" y="2771775"/>
          <p14:tracePt t="9707" x="73025" y="2776538"/>
          <p14:tracePt t="9715" x="73025" y="2782888"/>
          <p14:tracePt t="9723" x="73025" y="2787650"/>
          <p14:tracePt t="9739" x="73025" y="2798763"/>
          <p14:tracePt t="9747" x="73025" y="2805113"/>
          <p14:tracePt t="9925" x="73025" y="2809875"/>
          <p14:tracePt t="10110" x="73025" y="2805113"/>
          <p14:tracePt t="10117" x="73025" y="2798763"/>
          <p14:tracePt t="10125" x="73025" y="2794000"/>
          <p14:tracePt t="10136" x="73025" y="2787650"/>
          <p14:tracePt t="10141" x="73025" y="2776538"/>
          <p14:tracePt t="10149" x="73025" y="2754313"/>
          <p14:tracePt t="10157" x="79375" y="2703513"/>
          <p14:tracePt t="10165" x="112713" y="2630488"/>
          <p14:tracePt t="10175" x="174625" y="2506663"/>
          <p14:tracePt t="10181" x="280988" y="2338388"/>
          <p14:tracePt t="10191" x="409575" y="2124075"/>
          <p14:tracePt t="10199" x="533400" y="1928813"/>
          <p14:tracePt t="10207" x="663575" y="1692275"/>
          <p14:tracePt t="10215" x="752475" y="1500188"/>
          <p14:tracePt t="10223" x="803275" y="1304925"/>
          <p14:tracePt t="10231" x="849313" y="1152525"/>
          <p14:tracePt t="10239" x="882650" y="1017588"/>
          <p14:tracePt t="10247" x="911225" y="882650"/>
          <p14:tracePt t="10255" x="915988" y="752475"/>
          <p14:tracePt t="10263" x="922338" y="674688"/>
          <p14:tracePt t="10271" x="922338" y="590550"/>
          <p14:tracePt t="10279" x="922338" y="517525"/>
          <p14:tracePt t="10287" x="922338" y="449263"/>
          <p14:tracePt t="10295" x="922338" y="387350"/>
          <p14:tracePt t="10304" x="922338" y="331788"/>
          <p14:tracePt t="10312" x="922338" y="276225"/>
          <p14:tracePt t="10320" x="922338" y="225425"/>
          <p14:tracePt t="10327" x="922338" y="185738"/>
          <p14:tracePt t="10336" x="922338" y="157163"/>
          <p14:tracePt t="10343" x="922338" y="134938"/>
          <p14:tracePt t="10351" x="922338" y="112713"/>
          <p14:tracePt t="10359" x="922338" y="101600"/>
          <p14:tracePt t="10367" x="922338" y="84138"/>
          <p14:tracePt t="10375" x="922338" y="79375"/>
          <p14:tracePt t="10383" x="922338" y="73025"/>
          <p14:tracePt t="10391" x="922338" y="66675"/>
          <p14:tracePt t="10415" x="904875" y="90488"/>
          <p14:tracePt t="10425" x="882650" y="123825"/>
          <p14:tracePt t="10431" x="871538" y="128588"/>
          <p14:tracePt t="10455" x="865188" y="128588"/>
          <p14:tracePt t="10463" x="854075" y="112713"/>
          <p14:tracePt t="10471" x="842963" y="73025"/>
          <p14:tracePt t="10481" x="838200" y="17463"/>
        </p14:tracePtLst>
      </p14:laserTraceLst>
    </p:ext>
  </p:extLs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A54A69-74C3-F516-6FCB-DC2A954CC0FC}"/>
              </a:ext>
            </a:extLst>
          </p:cNvPr>
          <p:cNvSpPr>
            <a:spLocks noGrp="1"/>
          </p:cNvSpPr>
          <p:nvPr>
            <p:ph type="title"/>
          </p:nvPr>
        </p:nvSpPr>
        <p:spPr/>
        <p:txBody>
          <a:bodyPr/>
          <a:lstStyle/>
          <a:p>
            <a:r>
              <a:rPr lang="en-US" dirty="0"/>
              <a:t>    Walnut Gulch Case Studies: </a:t>
            </a:r>
            <a:r>
              <a:rPr lang="en-US" dirty="0" err="1"/>
              <a:t>Abar</a:t>
            </a:r>
            <a:r>
              <a:rPr lang="en-US" dirty="0"/>
              <a:t> Ranch </a:t>
            </a:r>
          </a:p>
        </p:txBody>
      </p:sp>
      <p:graphicFrame>
        <p:nvGraphicFramePr>
          <p:cNvPr id="5" name="Table 4">
            <a:extLst>
              <a:ext uri="{FF2B5EF4-FFF2-40B4-BE49-F238E27FC236}">
                <a16:creationId xmlns:a16="http://schemas.microsoft.com/office/drawing/2014/main" id="{F11D4E72-03CE-97A5-BF1D-F2BE6E3EAEFE}"/>
              </a:ext>
            </a:extLst>
          </p:cNvPr>
          <p:cNvGraphicFramePr>
            <a:graphicFrameLocks noGrp="1"/>
          </p:cNvGraphicFramePr>
          <p:nvPr>
            <p:extLst>
              <p:ext uri="{D42A27DB-BD31-4B8C-83A1-F6EECF244321}">
                <p14:modId xmlns:p14="http://schemas.microsoft.com/office/powerpoint/2010/main" val="2369773731"/>
              </p:ext>
            </p:extLst>
          </p:nvPr>
        </p:nvGraphicFramePr>
        <p:xfrm>
          <a:off x="266699" y="878220"/>
          <a:ext cx="11658602" cy="1322154"/>
        </p:xfrm>
        <a:graphic>
          <a:graphicData uri="http://schemas.openxmlformats.org/drawingml/2006/table">
            <a:tbl>
              <a:tblPr/>
              <a:tblGrid>
                <a:gridCol w="925875">
                  <a:extLst>
                    <a:ext uri="{9D8B030D-6E8A-4147-A177-3AD203B41FA5}">
                      <a16:colId xmlns:a16="http://schemas.microsoft.com/office/drawing/2014/main" val="890632613"/>
                    </a:ext>
                  </a:extLst>
                </a:gridCol>
                <a:gridCol w="331917">
                  <a:extLst>
                    <a:ext uri="{9D8B030D-6E8A-4147-A177-3AD203B41FA5}">
                      <a16:colId xmlns:a16="http://schemas.microsoft.com/office/drawing/2014/main" val="1446860274"/>
                    </a:ext>
                  </a:extLst>
                </a:gridCol>
                <a:gridCol w="530632">
                  <a:extLst>
                    <a:ext uri="{9D8B030D-6E8A-4147-A177-3AD203B41FA5}">
                      <a16:colId xmlns:a16="http://schemas.microsoft.com/office/drawing/2014/main" val="423041760"/>
                    </a:ext>
                  </a:extLst>
                </a:gridCol>
                <a:gridCol w="530632">
                  <a:extLst>
                    <a:ext uri="{9D8B030D-6E8A-4147-A177-3AD203B41FA5}">
                      <a16:colId xmlns:a16="http://schemas.microsoft.com/office/drawing/2014/main" val="4196282194"/>
                    </a:ext>
                  </a:extLst>
                </a:gridCol>
                <a:gridCol w="611427">
                  <a:extLst>
                    <a:ext uri="{9D8B030D-6E8A-4147-A177-3AD203B41FA5}">
                      <a16:colId xmlns:a16="http://schemas.microsoft.com/office/drawing/2014/main" val="594398459"/>
                    </a:ext>
                  </a:extLst>
                </a:gridCol>
                <a:gridCol w="596141">
                  <a:extLst>
                    <a:ext uri="{9D8B030D-6E8A-4147-A177-3AD203B41FA5}">
                      <a16:colId xmlns:a16="http://schemas.microsoft.com/office/drawing/2014/main" val="4218798606"/>
                    </a:ext>
                  </a:extLst>
                </a:gridCol>
                <a:gridCol w="480407">
                  <a:extLst>
                    <a:ext uri="{9D8B030D-6E8A-4147-A177-3AD203B41FA5}">
                      <a16:colId xmlns:a16="http://schemas.microsoft.com/office/drawing/2014/main" val="3258417076"/>
                    </a:ext>
                  </a:extLst>
                </a:gridCol>
                <a:gridCol w="480407">
                  <a:extLst>
                    <a:ext uri="{9D8B030D-6E8A-4147-A177-3AD203B41FA5}">
                      <a16:colId xmlns:a16="http://schemas.microsoft.com/office/drawing/2014/main" val="749463236"/>
                    </a:ext>
                  </a:extLst>
                </a:gridCol>
                <a:gridCol w="611427">
                  <a:extLst>
                    <a:ext uri="{9D8B030D-6E8A-4147-A177-3AD203B41FA5}">
                      <a16:colId xmlns:a16="http://schemas.microsoft.com/office/drawing/2014/main" val="465673099"/>
                    </a:ext>
                  </a:extLst>
                </a:gridCol>
                <a:gridCol w="646366">
                  <a:extLst>
                    <a:ext uri="{9D8B030D-6E8A-4147-A177-3AD203B41FA5}">
                      <a16:colId xmlns:a16="http://schemas.microsoft.com/office/drawing/2014/main" val="1428446984"/>
                    </a:ext>
                  </a:extLst>
                </a:gridCol>
                <a:gridCol w="829794">
                  <a:extLst>
                    <a:ext uri="{9D8B030D-6E8A-4147-A177-3AD203B41FA5}">
                      <a16:colId xmlns:a16="http://schemas.microsoft.com/office/drawing/2014/main" val="4241580653"/>
                    </a:ext>
                  </a:extLst>
                </a:gridCol>
                <a:gridCol w="672570">
                  <a:extLst>
                    <a:ext uri="{9D8B030D-6E8A-4147-A177-3AD203B41FA5}">
                      <a16:colId xmlns:a16="http://schemas.microsoft.com/office/drawing/2014/main" val="670176947"/>
                    </a:ext>
                  </a:extLst>
                </a:gridCol>
                <a:gridCol w="419264">
                  <a:extLst>
                    <a:ext uri="{9D8B030D-6E8A-4147-A177-3AD203B41FA5}">
                      <a16:colId xmlns:a16="http://schemas.microsoft.com/office/drawing/2014/main" val="72881801"/>
                    </a:ext>
                  </a:extLst>
                </a:gridCol>
                <a:gridCol w="427999">
                  <a:extLst>
                    <a:ext uri="{9D8B030D-6E8A-4147-A177-3AD203B41FA5}">
                      <a16:colId xmlns:a16="http://schemas.microsoft.com/office/drawing/2014/main" val="953998219"/>
                    </a:ext>
                  </a:extLst>
                </a:gridCol>
                <a:gridCol w="419264">
                  <a:extLst>
                    <a:ext uri="{9D8B030D-6E8A-4147-A177-3AD203B41FA5}">
                      <a16:colId xmlns:a16="http://schemas.microsoft.com/office/drawing/2014/main" val="2950048530"/>
                    </a:ext>
                  </a:extLst>
                </a:gridCol>
                <a:gridCol w="262040">
                  <a:extLst>
                    <a:ext uri="{9D8B030D-6E8A-4147-A177-3AD203B41FA5}">
                      <a16:colId xmlns:a16="http://schemas.microsoft.com/office/drawing/2014/main" val="2000920731"/>
                    </a:ext>
                  </a:extLst>
                </a:gridCol>
                <a:gridCol w="262040">
                  <a:extLst>
                    <a:ext uri="{9D8B030D-6E8A-4147-A177-3AD203B41FA5}">
                      <a16:colId xmlns:a16="http://schemas.microsoft.com/office/drawing/2014/main" val="1430017006"/>
                    </a:ext>
                  </a:extLst>
                </a:gridCol>
                <a:gridCol w="262040">
                  <a:extLst>
                    <a:ext uri="{9D8B030D-6E8A-4147-A177-3AD203B41FA5}">
                      <a16:colId xmlns:a16="http://schemas.microsoft.com/office/drawing/2014/main" val="2422583896"/>
                    </a:ext>
                  </a:extLst>
                </a:gridCol>
                <a:gridCol w="262040">
                  <a:extLst>
                    <a:ext uri="{9D8B030D-6E8A-4147-A177-3AD203B41FA5}">
                      <a16:colId xmlns:a16="http://schemas.microsoft.com/office/drawing/2014/main" val="3718104834"/>
                    </a:ext>
                  </a:extLst>
                </a:gridCol>
                <a:gridCol w="262040">
                  <a:extLst>
                    <a:ext uri="{9D8B030D-6E8A-4147-A177-3AD203B41FA5}">
                      <a16:colId xmlns:a16="http://schemas.microsoft.com/office/drawing/2014/main" val="633967643"/>
                    </a:ext>
                  </a:extLst>
                </a:gridCol>
                <a:gridCol w="262040">
                  <a:extLst>
                    <a:ext uri="{9D8B030D-6E8A-4147-A177-3AD203B41FA5}">
                      <a16:colId xmlns:a16="http://schemas.microsoft.com/office/drawing/2014/main" val="3759595256"/>
                    </a:ext>
                  </a:extLst>
                </a:gridCol>
                <a:gridCol w="262040">
                  <a:extLst>
                    <a:ext uri="{9D8B030D-6E8A-4147-A177-3AD203B41FA5}">
                      <a16:colId xmlns:a16="http://schemas.microsoft.com/office/drawing/2014/main" val="3300577301"/>
                    </a:ext>
                  </a:extLst>
                </a:gridCol>
                <a:gridCol w="262040">
                  <a:extLst>
                    <a:ext uri="{9D8B030D-6E8A-4147-A177-3AD203B41FA5}">
                      <a16:colId xmlns:a16="http://schemas.microsoft.com/office/drawing/2014/main" val="313066662"/>
                    </a:ext>
                  </a:extLst>
                </a:gridCol>
                <a:gridCol w="262040">
                  <a:extLst>
                    <a:ext uri="{9D8B030D-6E8A-4147-A177-3AD203B41FA5}">
                      <a16:colId xmlns:a16="http://schemas.microsoft.com/office/drawing/2014/main" val="1882437033"/>
                    </a:ext>
                  </a:extLst>
                </a:gridCol>
                <a:gridCol w="262040">
                  <a:extLst>
                    <a:ext uri="{9D8B030D-6E8A-4147-A177-3AD203B41FA5}">
                      <a16:colId xmlns:a16="http://schemas.microsoft.com/office/drawing/2014/main" val="3120991341"/>
                    </a:ext>
                  </a:extLst>
                </a:gridCol>
                <a:gridCol w="262040">
                  <a:extLst>
                    <a:ext uri="{9D8B030D-6E8A-4147-A177-3AD203B41FA5}">
                      <a16:colId xmlns:a16="http://schemas.microsoft.com/office/drawing/2014/main" val="2456161016"/>
                    </a:ext>
                  </a:extLst>
                </a:gridCol>
                <a:gridCol w="262040">
                  <a:extLst>
                    <a:ext uri="{9D8B030D-6E8A-4147-A177-3AD203B41FA5}">
                      <a16:colId xmlns:a16="http://schemas.microsoft.com/office/drawing/2014/main" val="1189169717"/>
                    </a:ext>
                  </a:extLst>
                </a:gridCol>
              </a:tblGrid>
              <a:tr h="314389">
                <a:tc>
                  <a:txBody>
                    <a:bodyPr/>
                    <a:lstStyle/>
                    <a:p>
                      <a:pPr algn="ctr" fontAlgn="b"/>
                      <a:r>
                        <a:rPr lang="en-US" sz="700" b="0" i="0" u="none" strike="noStrike">
                          <a:solidFill>
                            <a:srgbClr val="000000"/>
                          </a:solidFill>
                          <a:effectLst/>
                          <a:latin typeface="Arial" panose="020B0604020202020204" pitchFamily="34" charset="0"/>
                        </a:rPr>
                        <a:t>Site name</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FFF00"/>
                    </a:solidFill>
                  </a:tcPr>
                </a:tc>
                <a:tc>
                  <a:txBody>
                    <a:bodyPr/>
                    <a:lstStyle/>
                    <a:p>
                      <a:pPr algn="ctr" fontAlgn="b"/>
                      <a:r>
                        <a:rPr lang="en-US" sz="700" b="0" i="0" u="none" strike="noStrike">
                          <a:solidFill>
                            <a:srgbClr val="000000"/>
                          </a:solidFill>
                          <a:effectLst/>
                          <a:latin typeface="Arial" panose="020B0604020202020204" pitchFamily="34" charset="0"/>
                        </a:rPr>
                        <a:t>Site</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FFF00"/>
                    </a:solidFill>
                  </a:tcPr>
                </a:tc>
                <a:tc gridSpan="2">
                  <a:txBody>
                    <a:bodyPr/>
                    <a:lstStyle/>
                    <a:p>
                      <a:pPr algn="ctr" fontAlgn="b"/>
                      <a:r>
                        <a:rPr lang="en-US" sz="700" b="0" i="0" u="none" strike="noStrike">
                          <a:solidFill>
                            <a:srgbClr val="000000"/>
                          </a:solidFill>
                          <a:effectLst/>
                          <a:latin typeface="Arial" panose="020B0604020202020204" pitchFamily="34" charset="0"/>
                        </a:rPr>
                        <a:t>Coordinates</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hMerge="1">
                  <a:txBody>
                    <a:bodyPr/>
                    <a:lstStyle/>
                    <a:p>
                      <a:endParaRPr lang="en-US"/>
                    </a:p>
                  </a:txBody>
                  <a:tcPr/>
                </a:tc>
                <a:tc>
                  <a:txBody>
                    <a:bodyPr/>
                    <a:lstStyle/>
                    <a:p>
                      <a:pPr algn="ctr" fontAlgn="t"/>
                      <a:r>
                        <a:rPr lang="en-US" sz="700" b="0" i="0" u="none" strike="noStrike">
                          <a:solidFill>
                            <a:srgbClr val="000000"/>
                          </a:solidFill>
                          <a:effectLst/>
                          <a:latin typeface="Arial" panose="020B0604020202020204" pitchFamily="34" charset="0"/>
                        </a:rPr>
                        <a:t>Soil</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ABF8F"/>
                    </a:solidFill>
                  </a:tcPr>
                </a:tc>
                <a:tc>
                  <a:txBody>
                    <a:bodyPr/>
                    <a:lstStyle/>
                    <a:p>
                      <a:pPr algn="ctr" fontAlgn="b"/>
                      <a:r>
                        <a:rPr lang="en-US" sz="700" b="0" i="0" u="none" strike="noStrike">
                          <a:solidFill>
                            <a:srgbClr val="000000"/>
                          </a:solidFill>
                          <a:effectLst/>
                          <a:latin typeface="Arial" panose="020B0604020202020204" pitchFamily="34" charset="0"/>
                        </a:rPr>
                        <a:t>Soil</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ABF8F"/>
                    </a:solidFill>
                  </a:tcPr>
                </a:tc>
                <a:tc>
                  <a:txBody>
                    <a:bodyPr/>
                    <a:lstStyle/>
                    <a:p>
                      <a:pPr algn="ctr" fontAlgn="b"/>
                      <a:r>
                        <a:rPr lang="en-US" sz="700" b="0" i="0" u="none" strike="noStrike">
                          <a:solidFill>
                            <a:srgbClr val="000000"/>
                          </a:solidFill>
                          <a:effectLst/>
                          <a:latin typeface="Arial" panose="020B0604020202020204" pitchFamily="34" charset="0"/>
                        </a:rPr>
                        <a:t>Slope</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ABF8F"/>
                    </a:solidFill>
                  </a:tcPr>
                </a:tc>
                <a:tc>
                  <a:txBody>
                    <a:bodyPr/>
                    <a:lstStyle/>
                    <a:p>
                      <a:pPr algn="ctr" fontAlgn="b"/>
                      <a:r>
                        <a:rPr lang="en-US" sz="700" b="0" i="0" u="none" strike="noStrike">
                          <a:solidFill>
                            <a:srgbClr val="000000"/>
                          </a:solidFill>
                          <a:effectLst/>
                          <a:latin typeface="Arial" panose="020B0604020202020204" pitchFamily="34" charset="0"/>
                        </a:rPr>
                        <a:t>MLRA</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92D050"/>
                    </a:solidFill>
                  </a:tcPr>
                </a:tc>
                <a:tc>
                  <a:txBody>
                    <a:bodyPr/>
                    <a:lstStyle/>
                    <a:p>
                      <a:pPr algn="ctr" fontAlgn="t"/>
                      <a:r>
                        <a:rPr lang="en-US" sz="700" b="0" i="0" u="none" strike="noStrike">
                          <a:solidFill>
                            <a:srgbClr val="000000"/>
                          </a:solidFill>
                          <a:effectLst/>
                          <a:latin typeface="Arial" panose="020B0604020202020204" pitchFamily="34" charset="0"/>
                        </a:rPr>
                        <a:t>Ecological</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92D050"/>
                    </a:solidFill>
                  </a:tcPr>
                </a:tc>
                <a:tc>
                  <a:txBody>
                    <a:bodyPr/>
                    <a:lstStyle/>
                    <a:p>
                      <a:pPr algn="ctr" fontAlgn="b"/>
                      <a:r>
                        <a:rPr lang="en-US" sz="700" b="0" i="0" u="none" strike="noStrike" dirty="0">
                          <a:solidFill>
                            <a:srgbClr val="000000"/>
                          </a:solidFill>
                          <a:effectLst/>
                          <a:latin typeface="Arial" panose="020B0604020202020204" pitchFamily="34" charset="0"/>
                        </a:rPr>
                        <a:t>Precipitation</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92D050"/>
                    </a:solidFill>
                  </a:tcPr>
                </a:tc>
                <a:tc>
                  <a:txBody>
                    <a:bodyPr/>
                    <a:lstStyle/>
                    <a:p>
                      <a:pPr algn="ctr" fontAlgn="b"/>
                      <a:r>
                        <a:rPr lang="en-US" sz="700" b="0" i="0" u="none" strike="noStrike">
                          <a:solidFill>
                            <a:srgbClr val="000000"/>
                          </a:solidFill>
                          <a:effectLst/>
                          <a:latin typeface="Arial" panose="020B0604020202020204" pitchFamily="34" charset="0"/>
                        </a:rPr>
                        <a:t>Vegetation</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92D050"/>
                    </a:solidFill>
                  </a:tcPr>
                </a:tc>
                <a:tc>
                  <a:txBody>
                    <a:bodyPr/>
                    <a:lstStyle/>
                    <a:p>
                      <a:pPr algn="ctr" fontAlgn="b"/>
                      <a:r>
                        <a:rPr lang="en-US" sz="700" b="0" i="0" u="none" strike="noStrike">
                          <a:solidFill>
                            <a:srgbClr val="000000"/>
                          </a:solidFill>
                          <a:effectLst/>
                          <a:latin typeface="Arial" panose="020B0604020202020204" pitchFamily="34" charset="0"/>
                        </a:rPr>
                        <a:t>State</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92D050"/>
                    </a:solidFill>
                  </a:tcPr>
                </a:tc>
                <a:tc>
                  <a:txBody>
                    <a:bodyPr/>
                    <a:lstStyle/>
                    <a:p>
                      <a:pPr algn="ctr" fontAlgn="b"/>
                      <a:r>
                        <a:rPr lang="en-US" sz="700" b="0" i="0" u="none" strike="noStrike">
                          <a:solidFill>
                            <a:srgbClr val="000000"/>
                          </a:solidFill>
                          <a:effectLst/>
                          <a:latin typeface="Arial" panose="020B0604020202020204" pitchFamily="34" charset="0"/>
                        </a:rPr>
                        <a:t>Plot</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92D050"/>
                    </a:solidFill>
                  </a:tcPr>
                </a:tc>
                <a:tc>
                  <a:txBody>
                    <a:bodyPr/>
                    <a:lstStyle/>
                    <a:p>
                      <a:pPr algn="ctr" fontAlgn="b"/>
                      <a:r>
                        <a:rPr lang="en-US" sz="700" b="0" i="0" u="none" strike="noStrike">
                          <a:solidFill>
                            <a:srgbClr val="000000"/>
                          </a:solidFill>
                          <a:effectLst/>
                          <a:latin typeface="Arial" panose="020B0604020202020204" pitchFamily="34" charset="0"/>
                        </a:rPr>
                        <a:t>Plot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FFF00"/>
                    </a:solidFill>
                  </a:tcPr>
                </a:tc>
                <a:tc>
                  <a:txBody>
                    <a:bodyPr/>
                    <a:lstStyle/>
                    <a:p>
                      <a:pPr algn="ctr" fontAlgn="b"/>
                      <a:r>
                        <a:rPr lang="en-US" sz="700" b="0" i="0" u="none" strike="noStrike">
                          <a:solidFill>
                            <a:srgbClr val="000000"/>
                          </a:solidFill>
                          <a:effectLst/>
                          <a:latin typeface="Arial" panose="020B0604020202020204" pitchFamily="34" charset="0"/>
                        </a:rPr>
                        <a:t>Slope,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FFF00"/>
                    </a:solidFill>
                  </a:tcPr>
                </a:tc>
                <a:tc>
                  <a:txBody>
                    <a:bodyPr/>
                    <a:lstStyle/>
                    <a:p>
                      <a:pPr algn="l" fontAlgn="b"/>
                      <a:r>
                        <a:rPr lang="en-US" sz="700" b="0" i="0" u="none" strike="noStrike">
                          <a:solidFill>
                            <a:srgbClr val="000000"/>
                          </a:solidFill>
                          <a:effectLst/>
                          <a:latin typeface="Arial" panose="020B0604020202020204" pitchFamily="34" charset="0"/>
                        </a:rPr>
                        <a:t> </a:t>
                      </a:r>
                    </a:p>
                  </a:txBody>
                  <a:tcPr marL="0" marR="0" marT="0"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D9F1"/>
                    </a:solidFill>
                  </a:tcPr>
                </a:tc>
                <a:tc>
                  <a:txBody>
                    <a:bodyPr/>
                    <a:lstStyle/>
                    <a:p>
                      <a:pPr algn="ctr" fontAlgn="b"/>
                      <a:r>
                        <a:rPr lang="en-US" sz="700" b="0" i="0" u="none" strike="noStrike">
                          <a:solidFill>
                            <a:srgbClr val="000000"/>
                          </a:solidFill>
                          <a:effectLst/>
                          <a:latin typeface="Arial" panose="020B0604020202020204" pitchFamily="34" charset="0"/>
                        </a:rPr>
                        <a:t> </a:t>
                      </a: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D9F1"/>
                    </a:solidFill>
                  </a:tcPr>
                </a:tc>
                <a:tc>
                  <a:txBody>
                    <a:bodyPr/>
                    <a:lstStyle/>
                    <a:p>
                      <a:pPr algn="ctr" fontAlgn="b"/>
                      <a:r>
                        <a:rPr lang="en-US" sz="700" b="0" i="0" u="none" strike="noStrike">
                          <a:solidFill>
                            <a:srgbClr val="000000"/>
                          </a:solidFill>
                          <a:effectLst/>
                          <a:latin typeface="Arial" panose="020B0604020202020204" pitchFamily="34" charset="0"/>
                        </a:rPr>
                        <a:t> </a:t>
                      </a: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D9F1"/>
                    </a:solidFill>
                  </a:tcPr>
                </a:tc>
                <a:tc>
                  <a:txBody>
                    <a:bodyPr/>
                    <a:lstStyle/>
                    <a:p>
                      <a:pPr algn="ctr" fontAlgn="b"/>
                      <a:r>
                        <a:rPr lang="en-US" sz="700" b="0" i="0" u="none" strike="noStrike">
                          <a:solidFill>
                            <a:srgbClr val="000000"/>
                          </a:solidFill>
                          <a:effectLst/>
                          <a:latin typeface="Arial" panose="020B0604020202020204" pitchFamily="34" charset="0"/>
                        </a:rPr>
                        <a:t> </a:t>
                      </a: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D9F1"/>
                    </a:solidFill>
                  </a:tcPr>
                </a:tc>
                <a:tc>
                  <a:txBody>
                    <a:bodyPr/>
                    <a:lstStyle/>
                    <a:p>
                      <a:pPr algn="l" fontAlgn="b"/>
                      <a:r>
                        <a:rPr lang="en-US" sz="700" b="0" i="0" u="none" strike="noStrike">
                          <a:solidFill>
                            <a:srgbClr val="000000"/>
                          </a:solidFill>
                          <a:effectLst/>
                          <a:latin typeface="Arial" panose="020B0604020202020204" pitchFamily="34" charset="0"/>
                        </a:rPr>
                        <a:t> </a:t>
                      </a: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D9F1"/>
                    </a:solidFill>
                  </a:tcPr>
                </a:tc>
                <a:tc>
                  <a:txBody>
                    <a:bodyPr/>
                    <a:lstStyle/>
                    <a:p>
                      <a:pPr algn="ctr" fontAlgn="b"/>
                      <a:r>
                        <a:rPr lang="en-US" sz="700" b="0" i="0" u="none" strike="noStrike">
                          <a:solidFill>
                            <a:srgbClr val="000000"/>
                          </a:solidFill>
                          <a:effectLst/>
                          <a:latin typeface="Arial" panose="020B0604020202020204" pitchFamily="34" charset="0"/>
                        </a:rPr>
                        <a:t> </a:t>
                      </a: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D9F1"/>
                    </a:solidFill>
                  </a:tcPr>
                </a:tc>
                <a:tc>
                  <a:txBody>
                    <a:bodyPr/>
                    <a:lstStyle/>
                    <a:p>
                      <a:pPr algn="ctr" fontAlgn="b"/>
                      <a:r>
                        <a:rPr lang="en-US" sz="700" b="0" i="0" u="none" strike="noStrike">
                          <a:solidFill>
                            <a:srgbClr val="000000"/>
                          </a:solidFill>
                          <a:effectLst/>
                          <a:latin typeface="Arial" panose="020B0604020202020204" pitchFamily="34" charset="0"/>
                        </a:rPr>
                        <a:t>Simulation year</a:t>
                      </a: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D9F1"/>
                    </a:solidFill>
                  </a:tcPr>
                </a:tc>
                <a:tc>
                  <a:txBody>
                    <a:bodyPr/>
                    <a:lstStyle/>
                    <a:p>
                      <a:pPr algn="ctr" fontAlgn="b"/>
                      <a:r>
                        <a:rPr lang="en-US" sz="700" b="0" i="0" u="none" strike="noStrike">
                          <a:solidFill>
                            <a:srgbClr val="000000"/>
                          </a:solidFill>
                          <a:effectLst/>
                          <a:latin typeface="Arial" panose="020B0604020202020204" pitchFamily="34" charset="0"/>
                        </a:rPr>
                        <a:t> </a:t>
                      </a: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D9F1"/>
                    </a:solidFill>
                  </a:tcPr>
                </a:tc>
                <a:tc>
                  <a:txBody>
                    <a:bodyPr/>
                    <a:lstStyle/>
                    <a:p>
                      <a:pPr algn="ctr" fontAlgn="b"/>
                      <a:r>
                        <a:rPr lang="en-US" sz="700" b="0" i="0" u="none" strike="noStrike">
                          <a:solidFill>
                            <a:srgbClr val="000000"/>
                          </a:solidFill>
                          <a:effectLst/>
                          <a:latin typeface="Arial" panose="020B0604020202020204" pitchFamily="34" charset="0"/>
                        </a:rPr>
                        <a:t> </a:t>
                      </a: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D9F1"/>
                    </a:solidFill>
                  </a:tcPr>
                </a:tc>
                <a:tc>
                  <a:txBody>
                    <a:bodyPr/>
                    <a:lstStyle/>
                    <a:p>
                      <a:pPr algn="ctr" fontAlgn="b"/>
                      <a:r>
                        <a:rPr lang="en-US" sz="700" b="0" i="0" u="none" strike="noStrike">
                          <a:solidFill>
                            <a:srgbClr val="000000"/>
                          </a:solidFill>
                          <a:effectLst/>
                          <a:latin typeface="Arial" panose="020B0604020202020204" pitchFamily="34" charset="0"/>
                        </a:rPr>
                        <a:t> </a:t>
                      </a: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D9F1"/>
                    </a:solidFill>
                  </a:tcPr>
                </a:tc>
                <a:tc>
                  <a:txBody>
                    <a:bodyPr/>
                    <a:lstStyle/>
                    <a:p>
                      <a:pPr algn="ctr" fontAlgn="b"/>
                      <a:r>
                        <a:rPr lang="en-US" sz="700" b="0" i="0" u="none" strike="noStrike">
                          <a:solidFill>
                            <a:srgbClr val="000000"/>
                          </a:solidFill>
                          <a:effectLst/>
                          <a:latin typeface="Arial" panose="020B0604020202020204" pitchFamily="34" charset="0"/>
                        </a:rPr>
                        <a:t> </a:t>
                      </a: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D9F1"/>
                    </a:solidFill>
                  </a:tcPr>
                </a:tc>
                <a:tc>
                  <a:txBody>
                    <a:bodyPr/>
                    <a:lstStyle/>
                    <a:p>
                      <a:pPr algn="ctr" fontAlgn="b"/>
                      <a:r>
                        <a:rPr lang="en-US" sz="700" b="0" i="0" u="none" strike="noStrike">
                          <a:solidFill>
                            <a:srgbClr val="000000"/>
                          </a:solidFill>
                          <a:effectLst/>
                          <a:latin typeface="Arial" panose="020B0604020202020204" pitchFamily="34" charset="0"/>
                        </a:rPr>
                        <a:t> </a:t>
                      </a:r>
                    </a:p>
                  </a:txBody>
                  <a:tcPr marL="0" marR="0" marT="0"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D9F1"/>
                    </a:solidFill>
                  </a:tcPr>
                </a:tc>
                <a:extLst>
                  <a:ext uri="{0D108BD9-81ED-4DB2-BD59-A6C34878D82A}">
                    <a16:rowId xmlns:a16="http://schemas.microsoft.com/office/drawing/2014/main" val="2232991756"/>
                  </a:ext>
                </a:extLst>
              </a:tr>
              <a:tr h="111346">
                <a:tc>
                  <a:txBody>
                    <a:bodyPr/>
                    <a:lstStyle/>
                    <a:p>
                      <a:pPr algn="ctr" fontAlgn="b"/>
                      <a:r>
                        <a:rPr lang="en-US" sz="700" b="0" i="0" u="none" strike="noStrike">
                          <a:solidFill>
                            <a:srgbClr val="000000"/>
                          </a:solidFill>
                          <a:effectLst/>
                          <a:latin typeface="Arial" panose="020B0604020202020204" pitchFamily="34"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r>
                        <a:rPr lang="en-US" sz="700" b="0" i="0" u="none" strike="noStrike">
                          <a:solidFill>
                            <a:srgbClr val="000000"/>
                          </a:solidFill>
                          <a:effectLst/>
                          <a:latin typeface="Arial" panose="020B0604020202020204" pitchFamily="34" charset="0"/>
                        </a:rPr>
                        <a:t>ID</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r>
                        <a:rPr lang="en-US" sz="700" b="0" i="0" u="none" strike="noStrike">
                          <a:solidFill>
                            <a:srgbClr val="000000"/>
                          </a:solidFill>
                          <a:effectLst/>
                          <a:latin typeface="Arial" panose="020B0604020202020204" pitchFamily="34" charset="0"/>
                        </a:rPr>
                        <a:t>Latitude</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r>
                        <a:rPr lang="en-US" sz="700" b="0" i="0" u="none" strike="noStrike">
                          <a:solidFill>
                            <a:srgbClr val="000000"/>
                          </a:solidFill>
                          <a:effectLst/>
                          <a:latin typeface="Arial" panose="020B0604020202020204" pitchFamily="34" charset="0"/>
                        </a:rPr>
                        <a:t>Longitude</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t"/>
                      <a:r>
                        <a:rPr lang="en-US" sz="700" b="0" i="0" u="none" strike="noStrike">
                          <a:solidFill>
                            <a:srgbClr val="000000"/>
                          </a:solidFill>
                          <a:effectLst/>
                          <a:latin typeface="Arial" panose="020B0604020202020204" pitchFamily="34" charset="0"/>
                        </a:rPr>
                        <a:t>series</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solidFill>
                      <a:srgbClr val="FABF8F"/>
                    </a:solidFill>
                  </a:tcPr>
                </a:tc>
                <a:tc>
                  <a:txBody>
                    <a:bodyPr/>
                    <a:lstStyle/>
                    <a:p>
                      <a:pPr algn="ctr" fontAlgn="b"/>
                      <a:r>
                        <a:rPr lang="en-US" sz="700" b="0" i="0" u="none" strike="noStrike">
                          <a:solidFill>
                            <a:srgbClr val="000000"/>
                          </a:solidFill>
                          <a:effectLst/>
                          <a:latin typeface="Arial" panose="020B0604020202020204" pitchFamily="34" charset="0"/>
                        </a:rPr>
                        <a:t>texture</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solidFill>
                      <a:srgbClr val="FABF8F"/>
                    </a:solidFill>
                  </a:tcPr>
                </a:tc>
                <a:tc>
                  <a:txBody>
                    <a:bodyPr/>
                    <a:lstStyle/>
                    <a:p>
                      <a:pPr algn="ctr" fontAlgn="b"/>
                      <a:r>
                        <a:rPr lang="en-US" sz="700" b="0" i="0" u="none" strike="noStrike">
                          <a:solidFill>
                            <a:srgbClr val="000000"/>
                          </a:solidFill>
                          <a:effectLst/>
                          <a:latin typeface="Arial" panose="020B0604020202020204" pitchFamily="34" charset="0"/>
                        </a:rPr>
                        <a:t>aspect</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solidFill>
                      <a:srgbClr val="FABF8F"/>
                    </a:solidFill>
                  </a:tcPr>
                </a:tc>
                <a:tc>
                  <a:txBody>
                    <a:bodyPr/>
                    <a:lstStyle/>
                    <a:p>
                      <a:pPr algn="ctr" fontAlgn="b"/>
                      <a:r>
                        <a:rPr lang="en-US" sz="700" b="0" i="0" u="none" strike="noStrike">
                          <a:solidFill>
                            <a:srgbClr val="000000"/>
                          </a:solidFill>
                          <a:effectLst/>
                          <a:latin typeface="Arial" panose="020B0604020202020204" pitchFamily="34"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solidFill>
                      <a:srgbClr val="92D050"/>
                    </a:solidFill>
                  </a:tcPr>
                </a:tc>
                <a:tc>
                  <a:txBody>
                    <a:bodyPr/>
                    <a:lstStyle/>
                    <a:p>
                      <a:pPr algn="ctr" fontAlgn="t"/>
                      <a:r>
                        <a:rPr lang="en-US" sz="700" b="0" i="0" u="none" strike="noStrike">
                          <a:solidFill>
                            <a:srgbClr val="000000"/>
                          </a:solidFill>
                          <a:effectLst/>
                          <a:latin typeface="Arial" panose="020B0604020202020204" pitchFamily="34" charset="0"/>
                        </a:rPr>
                        <a:t>site</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solidFill>
                      <a:srgbClr val="92D050"/>
                    </a:solidFill>
                  </a:tcPr>
                </a:tc>
                <a:tc>
                  <a:txBody>
                    <a:bodyPr/>
                    <a:lstStyle/>
                    <a:p>
                      <a:pPr algn="ctr" fontAlgn="b"/>
                      <a:r>
                        <a:rPr lang="en-US" sz="700" b="0" i="0" u="none" strike="noStrike">
                          <a:solidFill>
                            <a:srgbClr val="000000"/>
                          </a:solidFill>
                          <a:effectLst/>
                          <a:latin typeface="Arial" panose="020B0604020202020204" pitchFamily="34" charset="0"/>
                        </a:rPr>
                        <a:t>zone, in</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solidFill>
                      <a:srgbClr val="92D050"/>
                    </a:solidFill>
                  </a:tcPr>
                </a:tc>
                <a:tc>
                  <a:txBody>
                    <a:bodyPr/>
                    <a:lstStyle/>
                    <a:p>
                      <a:pPr algn="ctr" fontAlgn="b"/>
                      <a:r>
                        <a:rPr lang="en-US" sz="700" b="0" i="0" u="none" strike="noStrike">
                          <a:solidFill>
                            <a:srgbClr val="000000"/>
                          </a:solidFill>
                          <a:effectLst/>
                          <a:latin typeface="Arial" panose="020B0604020202020204" pitchFamily="34"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solidFill>
                      <a:srgbClr val="92D050"/>
                    </a:solidFill>
                  </a:tcPr>
                </a:tc>
                <a:tc>
                  <a:txBody>
                    <a:bodyPr/>
                    <a:lstStyle/>
                    <a:p>
                      <a:pPr algn="ctr" fontAlgn="b"/>
                      <a:r>
                        <a:rPr lang="en-US" sz="700" b="0" i="0" u="none" strike="noStrike">
                          <a:solidFill>
                            <a:srgbClr val="000000"/>
                          </a:solidFill>
                          <a:effectLst/>
                          <a:latin typeface="Arial" panose="020B0604020202020204" pitchFamily="34" charset="0"/>
                        </a:rPr>
                        <a:t>STM</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solidFill>
                      <a:srgbClr val="92D050"/>
                    </a:solidFill>
                  </a:tcPr>
                </a:tc>
                <a:tc>
                  <a:txBody>
                    <a:bodyPr/>
                    <a:lstStyle/>
                    <a:p>
                      <a:pPr algn="ctr" fontAlgn="b"/>
                      <a:r>
                        <a:rPr lang="en-US" sz="700" b="0" i="0" u="none" strike="noStrike">
                          <a:solidFill>
                            <a:srgbClr val="000000"/>
                          </a:solidFill>
                          <a:effectLst/>
                          <a:latin typeface="Arial" panose="020B0604020202020204" pitchFamily="34" charset="0"/>
                        </a:rPr>
                        <a:t>condition</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solidFill>
                      <a:srgbClr val="92D050"/>
                    </a:solidFill>
                  </a:tcPr>
                </a:tc>
                <a:tc>
                  <a:txBody>
                    <a:bodyPr/>
                    <a:lstStyle/>
                    <a:p>
                      <a:pPr algn="ctr" fontAlgn="b"/>
                      <a:r>
                        <a:rPr lang="en-US" sz="700" b="0" i="0" u="none" strike="noStrike">
                          <a:solidFill>
                            <a:srgbClr val="000000"/>
                          </a:solidFill>
                          <a:effectLst/>
                          <a:latin typeface="Arial" panose="020B0604020202020204" pitchFamily="34"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r>
                        <a:rPr lang="en-US" sz="700" b="0" i="0" u="none" strike="noStrike">
                          <a:solidFill>
                            <a:srgbClr val="000000"/>
                          </a:solidFill>
                          <a:effectLst/>
                          <a:latin typeface="Arial" panose="020B0604020202020204" pitchFamily="34"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r>
                        <a:rPr lang="en-US" sz="700" b="0" i="0" u="none" strike="noStrike">
                          <a:solidFill>
                            <a:srgbClr val="000000"/>
                          </a:solidFill>
                          <a:effectLst/>
                          <a:latin typeface="Arial" panose="020B0604020202020204" pitchFamily="34" charset="0"/>
                        </a:rPr>
                        <a:t>2002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D9F1"/>
                    </a:solidFill>
                  </a:tcPr>
                </a:tc>
                <a:tc>
                  <a:txBody>
                    <a:bodyPr/>
                    <a:lstStyle/>
                    <a:p>
                      <a:pPr algn="ctr" fontAlgn="b"/>
                      <a:r>
                        <a:rPr lang="en-US" sz="700" b="0" i="0" u="none" strike="noStrike">
                          <a:solidFill>
                            <a:srgbClr val="000000"/>
                          </a:solidFill>
                          <a:effectLst/>
                          <a:latin typeface="Arial" panose="020B0604020202020204" pitchFamily="34" charset="0"/>
                        </a:rPr>
                        <a:t>2003</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D9F1"/>
                    </a:solidFill>
                  </a:tcPr>
                </a:tc>
                <a:tc>
                  <a:txBody>
                    <a:bodyPr/>
                    <a:lstStyle/>
                    <a:p>
                      <a:pPr algn="ctr" fontAlgn="b"/>
                      <a:r>
                        <a:rPr lang="en-US" sz="700" b="0" i="0" u="none" strike="noStrike">
                          <a:solidFill>
                            <a:srgbClr val="000000"/>
                          </a:solidFill>
                          <a:effectLst/>
                          <a:latin typeface="Arial" panose="020B0604020202020204" pitchFamily="34" charset="0"/>
                        </a:rPr>
                        <a:t>2004</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D9F1"/>
                    </a:solidFill>
                  </a:tcPr>
                </a:tc>
                <a:tc>
                  <a:txBody>
                    <a:bodyPr/>
                    <a:lstStyle/>
                    <a:p>
                      <a:pPr algn="ctr" fontAlgn="b"/>
                      <a:r>
                        <a:rPr lang="en-US" sz="700" b="0" i="0" u="none" strike="noStrike">
                          <a:solidFill>
                            <a:srgbClr val="000000"/>
                          </a:solidFill>
                          <a:effectLst/>
                          <a:latin typeface="Arial" panose="020B0604020202020204" pitchFamily="34" charset="0"/>
                        </a:rPr>
                        <a:t>2005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D9F1"/>
                    </a:solidFill>
                  </a:tcPr>
                </a:tc>
                <a:tc>
                  <a:txBody>
                    <a:bodyPr/>
                    <a:lstStyle/>
                    <a:p>
                      <a:pPr algn="ctr" fontAlgn="b"/>
                      <a:r>
                        <a:rPr lang="en-US" sz="700" b="0" i="0" u="none" strike="noStrike">
                          <a:solidFill>
                            <a:srgbClr val="000000"/>
                          </a:solidFill>
                          <a:effectLst/>
                          <a:latin typeface="Arial" panose="020B0604020202020204" pitchFamily="34" charset="0"/>
                        </a:rPr>
                        <a:t>2006</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D9F1"/>
                    </a:solidFill>
                  </a:tcPr>
                </a:tc>
                <a:tc>
                  <a:txBody>
                    <a:bodyPr/>
                    <a:lstStyle/>
                    <a:p>
                      <a:pPr algn="ctr" fontAlgn="b"/>
                      <a:r>
                        <a:rPr lang="en-US" sz="700" b="0" i="0" u="none" strike="noStrike">
                          <a:solidFill>
                            <a:srgbClr val="000000"/>
                          </a:solidFill>
                          <a:effectLst/>
                          <a:latin typeface="Arial" panose="020B0604020202020204" pitchFamily="34" charset="0"/>
                        </a:rPr>
                        <a:t>2007</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D9F1"/>
                    </a:solidFill>
                  </a:tcPr>
                </a:tc>
                <a:tc>
                  <a:txBody>
                    <a:bodyPr/>
                    <a:lstStyle/>
                    <a:p>
                      <a:pPr algn="ctr" fontAlgn="b"/>
                      <a:r>
                        <a:rPr lang="en-US" sz="700" b="0" i="0" u="none" strike="noStrike">
                          <a:solidFill>
                            <a:srgbClr val="000000"/>
                          </a:solidFill>
                          <a:effectLst/>
                          <a:latin typeface="Arial" panose="020B0604020202020204" pitchFamily="34" charset="0"/>
                        </a:rPr>
                        <a:t>2008</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D9F1"/>
                    </a:solidFill>
                  </a:tcPr>
                </a:tc>
                <a:tc>
                  <a:txBody>
                    <a:bodyPr/>
                    <a:lstStyle/>
                    <a:p>
                      <a:pPr algn="ctr" fontAlgn="b"/>
                      <a:r>
                        <a:rPr lang="en-US" sz="700" b="0" i="0" u="none" strike="noStrike">
                          <a:solidFill>
                            <a:srgbClr val="000000"/>
                          </a:solidFill>
                          <a:effectLst/>
                          <a:latin typeface="Arial" panose="020B0604020202020204" pitchFamily="34" charset="0"/>
                        </a:rPr>
                        <a:t>2009</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D9F1"/>
                    </a:solidFill>
                  </a:tcPr>
                </a:tc>
                <a:tc>
                  <a:txBody>
                    <a:bodyPr/>
                    <a:lstStyle/>
                    <a:p>
                      <a:pPr algn="ctr" fontAlgn="b"/>
                      <a:r>
                        <a:rPr lang="en-US" sz="700" b="0" i="0" u="none" strike="noStrike">
                          <a:solidFill>
                            <a:srgbClr val="000000"/>
                          </a:solidFill>
                          <a:effectLst/>
                          <a:latin typeface="Arial" panose="020B0604020202020204" pitchFamily="34" charset="0"/>
                        </a:rPr>
                        <a:t>2010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D9F1"/>
                    </a:solidFill>
                  </a:tcPr>
                </a:tc>
                <a:tc>
                  <a:txBody>
                    <a:bodyPr/>
                    <a:lstStyle/>
                    <a:p>
                      <a:pPr algn="ctr" fontAlgn="b"/>
                      <a:r>
                        <a:rPr lang="en-US" sz="700" b="0" i="0" u="none" strike="noStrike">
                          <a:solidFill>
                            <a:srgbClr val="000000"/>
                          </a:solidFill>
                          <a:effectLst/>
                          <a:latin typeface="Arial" panose="020B0604020202020204" pitchFamily="34" charset="0"/>
                        </a:rPr>
                        <a:t>2011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D9F1"/>
                    </a:solidFill>
                  </a:tcPr>
                </a:tc>
                <a:tc>
                  <a:txBody>
                    <a:bodyPr/>
                    <a:lstStyle/>
                    <a:p>
                      <a:pPr algn="ctr" fontAlgn="b"/>
                      <a:r>
                        <a:rPr lang="en-US" sz="700" b="0" i="0" u="none" strike="noStrike">
                          <a:solidFill>
                            <a:srgbClr val="000000"/>
                          </a:solidFill>
                          <a:effectLst/>
                          <a:latin typeface="Arial" panose="020B0604020202020204" pitchFamily="34" charset="0"/>
                        </a:rPr>
                        <a:t>2012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D9F1"/>
                    </a:solidFill>
                  </a:tcPr>
                </a:tc>
                <a:tc>
                  <a:txBody>
                    <a:bodyPr/>
                    <a:lstStyle/>
                    <a:p>
                      <a:pPr algn="ctr" fontAlgn="b"/>
                      <a:r>
                        <a:rPr lang="en-US" sz="700" b="0" i="0" u="none" strike="noStrike">
                          <a:solidFill>
                            <a:srgbClr val="000000"/>
                          </a:solidFill>
                          <a:effectLst/>
                          <a:latin typeface="Arial" panose="020B0604020202020204" pitchFamily="34" charset="0"/>
                        </a:rPr>
                        <a:t>2013</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5D9F1"/>
                    </a:solidFill>
                  </a:tcPr>
                </a:tc>
                <a:extLst>
                  <a:ext uri="{0D108BD9-81ED-4DB2-BD59-A6C34878D82A}">
                    <a16:rowId xmlns:a16="http://schemas.microsoft.com/office/drawing/2014/main" val="2218163887"/>
                  </a:ext>
                </a:extLst>
              </a:tr>
              <a:tr h="111346">
                <a:tc>
                  <a:txBody>
                    <a:bodyPr/>
                    <a:lstStyle/>
                    <a:p>
                      <a:pPr algn="l" fontAlgn="b"/>
                      <a:r>
                        <a:rPr lang="en-US" sz="700" b="0" i="0" u="none" strike="noStrike">
                          <a:solidFill>
                            <a:srgbClr val="000000"/>
                          </a:solidFill>
                          <a:effectLst/>
                          <a:latin typeface="Arial" panose="020B0604020202020204" pitchFamily="34" charset="0"/>
                        </a:rPr>
                        <a:t>Abar ranch</a:t>
                      </a:r>
                    </a:p>
                  </a:txBody>
                  <a:tcPr marL="0" marR="0" marT="0" marB="0" anchor="b">
                    <a:lnL>
                      <a:noFill/>
                    </a:lnL>
                    <a:lnR>
                      <a:noFill/>
                    </a:lnR>
                    <a:lnT w="6350" cap="flat" cmpd="sng" algn="ctr">
                      <a:solidFill>
                        <a:srgbClr val="000000"/>
                      </a:solidFill>
                      <a:prstDash val="solid"/>
                      <a:round/>
                      <a:headEnd type="none" w="med" len="med"/>
                      <a:tailEnd type="none" w="med" len="med"/>
                    </a:lnT>
                    <a:lnB>
                      <a:noFill/>
                    </a:lnB>
                    <a:solidFill>
                      <a:srgbClr val="DCE6F1"/>
                    </a:solidFill>
                  </a:tcPr>
                </a:tc>
                <a:tc>
                  <a:txBody>
                    <a:bodyPr/>
                    <a:lstStyle/>
                    <a:p>
                      <a:pPr algn="l" fontAlgn="b"/>
                      <a:r>
                        <a:rPr lang="en-US" sz="700" b="0" i="0" u="none" strike="noStrike">
                          <a:solidFill>
                            <a:srgbClr val="000000"/>
                          </a:solidFill>
                          <a:effectLst/>
                          <a:latin typeface="Arial" panose="020B0604020202020204" pitchFamily="34" charset="0"/>
                        </a:rPr>
                        <a:t>Ab</a:t>
                      </a:r>
                    </a:p>
                  </a:txBody>
                  <a:tcPr marL="0" marR="0" marT="0" marB="0" anchor="b">
                    <a:lnL>
                      <a:noFill/>
                    </a:lnL>
                    <a:lnR>
                      <a:noFill/>
                    </a:lnR>
                    <a:lnT w="6350" cap="flat" cmpd="sng" algn="ctr">
                      <a:solidFill>
                        <a:srgbClr val="000000"/>
                      </a:solidFill>
                      <a:prstDash val="solid"/>
                      <a:round/>
                      <a:headEnd type="none" w="med" len="med"/>
                      <a:tailEnd type="none" w="med" len="med"/>
                    </a:lnT>
                    <a:lnB>
                      <a:noFill/>
                    </a:lnB>
                    <a:solidFill>
                      <a:srgbClr val="DCE6F1"/>
                    </a:solidFill>
                  </a:tcPr>
                </a:tc>
                <a:tc>
                  <a:txBody>
                    <a:bodyPr/>
                    <a:lstStyle/>
                    <a:p>
                      <a:pPr algn="r" fontAlgn="b"/>
                      <a:r>
                        <a:rPr lang="en-US" sz="700" b="0" i="0" u="none" strike="noStrike">
                          <a:solidFill>
                            <a:srgbClr val="000000"/>
                          </a:solidFill>
                          <a:effectLst/>
                          <a:latin typeface="Arial" panose="020B0604020202020204" pitchFamily="34" charset="0"/>
                        </a:rPr>
                        <a:t>31.4411516</a:t>
                      </a:r>
                    </a:p>
                  </a:txBody>
                  <a:tcPr marL="0" marR="0" marT="0" marB="0" anchor="b">
                    <a:lnL>
                      <a:noFill/>
                    </a:lnL>
                    <a:lnR>
                      <a:noFill/>
                    </a:lnR>
                    <a:lnT w="6350" cap="flat" cmpd="sng" algn="ctr">
                      <a:solidFill>
                        <a:srgbClr val="000000"/>
                      </a:solidFill>
                      <a:prstDash val="solid"/>
                      <a:round/>
                      <a:headEnd type="none" w="med" len="med"/>
                      <a:tailEnd type="none" w="med" len="med"/>
                    </a:lnT>
                    <a:lnB>
                      <a:noFill/>
                    </a:lnB>
                    <a:solidFill>
                      <a:srgbClr val="DCE6F1"/>
                    </a:solidFill>
                  </a:tcPr>
                </a:tc>
                <a:tc>
                  <a:txBody>
                    <a:bodyPr/>
                    <a:lstStyle/>
                    <a:p>
                      <a:pPr algn="r" fontAlgn="b"/>
                      <a:r>
                        <a:rPr lang="en-US" sz="700" b="0" i="0" u="none" strike="noStrike">
                          <a:solidFill>
                            <a:srgbClr val="000000"/>
                          </a:solidFill>
                          <a:effectLst/>
                          <a:latin typeface="Arial" panose="020B0604020202020204" pitchFamily="34" charset="0"/>
                        </a:rPr>
                        <a:t>-110.52191</a:t>
                      </a:r>
                    </a:p>
                  </a:txBody>
                  <a:tcPr marL="0" marR="0" marT="0"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DCE6F1"/>
                    </a:solidFill>
                  </a:tcPr>
                </a:tc>
                <a:tc>
                  <a:txBody>
                    <a:bodyPr/>
                    <a:lstStyle/>
                    <a:p>
                      <a:pPr algn="l" fontAlgn="t"/>
                      <a:r>
                        <a:rPr lang="en-US" sz="700" b="0" i="0" u="none" strike="noStrike">
                          <a:solidFill>
                            <a:srgbClr val="000000"/>
                          </a:solidFill>
                          <a:effectLst/>
                          <a:latin typeface="Arial" panose="020B0604020202020204" pitchFamily="34" charset="0"/>
                        </a:rPr>
                        <a:t>White house</a:t>
                      </a:r>
                    </a:p>
                  </a:txBody>
                  <a:tcPr marL="0" marR="0" marT="0" marB="0">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a:noFill/>
                    </a:lnB>
                    <a:solidFill>
                      <a:srgbClr val="DCE6F1"/>
                    </a:solidFill>
                  </a:tcPr>
                </a:tc>
                <a:tc>
                  <a:txBody>
                    <a:bodyPr/>
                    <a:lstStyle/>
                    <a:p>
                      <a:pPr algn="l" fontAlgn="t"/>
                      <a:r>
                        <a:rPr lang="en-US" sz="700" b="0" i="0" u="none" strike="noStrike">
                          <a:solidFill>
                            <a:srgbClr val="000000"/>
                          </a:solidFill>
                          <a:effectLst/>
                          <a:latin typeface="Arial" panose="020B0604020202020204" pitchFamily="34" charset="0"/>
                        </a:rPr>
                        <a:t>gravely loam</a:t>
                      </a:r>
                    </a:p>
                  </a:txBody>
                  <a:tcPr marL="0" marR="0" marT="0" marB="0">
                    <a:lnL>
                      <a:noFill/>
                    </a:lnL>
                    <a:lnR>
                      <a:noFill/>
                    </a:lnR>
                    <a:lnT w="6350" cap="flat" cmpd="sng" algn="ctr">
                      <a:solidFill>
                        <a:srgbClr val="000000"/>
                      </a:solidFill>
                      <a:prstDash val="solid"/>
                      <a:round/>
                      <a:headEnd type="none" w="med" len="med"/>
                      <a:tailEnd type="none" w="med" len="med"/>
                    </a:lnT>
                    <a:lnB>
                      <a:noFill/>
                    </a:lnB>
                    <a:solidFill>
                      <a:srgbClr val="DCE6F1"/>
                    </a:solidFill>
                  </a:tcPr>
                </a:tc>
                <a:tc>
                  <a:txBody>
                    <a:bodyPr/>
                    <a:lstStyle/>
                    <a:p>
                      <a:pPr algn="ctr" fontAlgn="b"/>
                      <a:r>
                        <a:rPr lang="en-US" sz="700" b="0" i="0" u="none" strike="noStrike">
                          <a:solidFill>
                            <a:srgbClr val="000000"/>
                          </a:solidFill>
                          <a:effectLst/>
                          <a:latin typeface="Arial" panose="020B0604020202020204" pitchFamily="34" charset="0"/>
                        </a:rPr>
                        <a:t>E</a:t>
                      </a:r>
                    </a:p>
                  </a:txBody>
                  <a:tcPr marL="0" marR="0" marT="0"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DCE6F1"/>
                    </a:solidFill>
                  </a:tcPr>
                </a:tc>
                <a:tc>
                  <a:txBody>
                    <a:bodyPr/>
                    <a:lstStyle/>
                    <a:p>
                      <a:pPr algn="ctr" fontAlgn="b"/>
                      <a:r>
                        <a:rPr lang="en-US" sz="700" b="0" i="0" u="none" strike="noStrike">
                          <a:solidFill>
                            <a:srgbClr val="000000"/>
                          </a:solidFill>
                          <a:effectLst/>
                          <a:latin typeface="Arial" panose="020B0604020202020204" pitchFamily="34" charset="0"/>
                        </a:rPr>
                        <a:t>41-1</a:t>
                      </a:r>
                    </a:p>
                  </a:txBody>
                  <a:tcPr marL="0" marR="0" marT="0"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a:noFill/>
                    </a:lnB>
                    <a:solidFill>
                      <a:srgbClr val="DCE6F1"/>
                    </a:solidFill>
                  </a:tcPr>
                </a:tc>
                <a:tc>
                  <a:txBody>
                    <a:bodyPr/>
                    <a:lstStyle/>
                    <a:p>
                      <a:pPr algn="l" fontAlgn="t"/>
                      <a:r>
                        <a:rPr lang="en-US" sz="700" b="0" i="0" u="none" strike="noStrike">
                          <a:solidFill>
                            <a:srgbClr val="000000"/>
                          </a:solidFill>
                          <a:effectLst/>
                          <a:latin typeface="Arial" panose="020B0604020202020204" pitchFamily="34" charset="0"/>
                        </a:rPr>
                        <a:t>Loamy Upland</a:t>
                      </a:r>
                    </a:p>
                  </a:txBody>
                  <a:tcPr marL="0" marR="0" marT="0" marB="0">
                    <a:lnL>
                      <a:noFill/>
                    </a:lnL>
                    <a:lnR>
                      <a:noFill/>
                    </a:lnR>
                    <a:lnT w="6350" cap="flat" cmpd="sng" algn="ctr">
                      <a:solidFill>
                        <a:srgbClr val="000000"/>
                      </a:solidFill>
                      <a:prstDash val="solid"/>
                      <a:round/>
                      <a:headEnd type="none" w="med" len="med"/>
                      <a:tailEnd type="none" w="med" len="med"/>
                    </a:lnT>
                    <a:lnB>
                      <a:noFill/>
                    </a:lnB>
                    <a:solidFill>
                      <a:srgbClr val="DCE6F1"/>
                    </a:solidFill>
                  </a:tcPr>
                </a:tc>
                <a:tc>
                  <a:txBody>
                    <a:bodyPr/>
                    <a:lstStyle/>
                    <a:p>
                      <a:pPr algn="ctr" fontAlgn="t"/>
                      <a:r>
                        <a:rPr lang="en-US" sz="700" b="0" i="0" u="none" strike="noStrike">
                          <a:solidFill>
                            <a:srgbClr val="000000"/>
                          </a:solidFill>
                          <a:effectLst/>
                          <a:latin typeface="Arial" panose="020B0604020202020204" pitchFamily="34" charset="0"/>
                        </a:rPr>
                        <a:t>16-20</a:t>
                      </a:r>
                    </a:p>
                  </a:txBody>
                  <a:tcPr marL="0" marR="0" marT="0" marB="0">
                    <a:lnL>
                      <a:noFill/>
                    </a:lnL>
                    <a:lnR>
                      <a:noFill/>
                    </a:lnR>
                    <a:lnT w="6350" cap="flat" cmpd="sng" algn="ctr">
                      <a:solidFill>
                        <a:srgbClr val="000000"/>
                      </a:solidFill>
                      <a:prstDash val="solid"/>
                      <a:round/>
                      <a:headEnd type="none" w="med" len="med"/>
                      <a:tailEnd type="none" w="med" len="med"/>
                    </a:lnT>
                    <a:lnB>
                      <a:noFill/>
                    </a:lnB>
                    <a:solidFill>
                      <a:srgbClr val="DCE6F1"/>
                    </a:solidFill>
                  </a:tcPr>
                </a:tc>
                <a:tc>
                  <a:txBody>
                    <a:bodyPr/>
                    <a:lstStyle/>
                    <a:p>
                      <a:pPr algn="l" fontAlgn="b"/>
                      <a:r>
                        <a:rPr lang="en-US" sz="700" b="0" i="0" u="none" strike="noStrike">
                          <a:solidFill>
                            <a:srgbClr val="000000"/>
                          </a:solidFill>
                          <a:effectLst/>
                          <a:latin typeface="Arial" panose="020B0604020202020204" pitchFamily="34" charset="0"/>
                        </a:rPr>
                        <a:t>oak savana</a:t>
                      </a:r>
                    </a:p>
                  </a:txBody>
                  <a:tcPr marL="0" marR="0" marT="0" marB="0" anchor="b">
                    <a:lnL>
                      <a:noFill/>
                    </a:lnL>
                    <a:lnR>
                      <a:noFill/>
                    </a:lnR>
                    <a:lnT w="6350" cap="flat" cmpd="sng" algn="ctr">
                      <a:solidFill>
                        <a:srgbClr val="000000"/>
                      </a:solidFill>
                      <a:prstDash val="solid"/>
                      <a:round/>
                      <a:headEnd type="none" w="med" len="med"/>
                      <a:tailEnd type="none" w="med" len="med"/>
                    </a:lnT>
                    <a:lnB>
                      <a:noFill/>
                    </a:lnB>
                    <a:solidFill>
                      <a:srgbClr val="DCE6F1"/>
                    </a:solidFill>
                  </a:tcPr>
                </a:tc>
                <a:tc>
                  <a:txBody>
                    <a:bodyPr/>
                    <a:lstStyle/>
                    <a:p>
                      <a:pPr algn="l" fontAlgn="b"/>
                      <a:r>
                        <a:rPr lang="en-US" sz="700" b="0" i="0" u="none" strike="noStrike">
                          <a:solidFill>
                            <a:srgbClr val="000000"/>
                          </a:solidFill>
                          <a:effectLst/>
                          <a:latin typeface="Arial" panose="020B0604020202020204" pitchFamily="34" charset="0"/>
                        </a:rPr>
                        <a:t>HCPC</a:t>
                      </a:r>
                    </a:p>
                  </a:txBody>
                  <a:tcPr marL="0" marR="0" marT="0" marB="0" anchor="b">
                    <a:lnL>
                      <a:noFill/>
                    </a:lnL>
                    <a:lnR>
                      <a:noFill/>
                    </a:lnR>
                    <a:lnT w="6350" cap="flat" cmpd="sng" algn="ctr">
                      <a:solidFill>
                        <a:srgbClr val="000000"/>
                      </a:solidFill>
                      <a:prstDash val="solid"/>
                      <a:round/>
                      <a:headEnd type="none" w="med" len="med"/>
                      <a:tailEnd type="none" w="med" len="med"/>
                    </a:lnT>
                    <a:lnB>
                      <a:noFill/>
                    </a:lnB>
                    <a:solidFill>
                      <a:srgbClr val="DCE6F1"/>
                    </a:solidFill>
                  </a:tcPr>
                </a:tc>
                <a:tc>
                  <a:txBody>
                    <a:bodyPr/>
                    <a:lstStyle/>
                    <a:p>
                      <a:pPr algn="l" fontAlgn="b"/>
                      <a:r>
                        <a:rPr lang="en-US" sz="700" b="0" i="0" u="none" strike="noStrike">
                          <a:solidFill>
                            <a:srgbClr val="000000"/>
                          </a:solidFill>
                          <a:effectLst/>
                          <a:latin typeface="Arial" panose="020B0604020202020204" pitchFamily="34" charset="0"/>
                        </a:rPr>
                        <a:t>natural</a:t>
                      </a:r>
                    </a:p>
                  </a:txBody>
                  <a:tcPr marL="0" marR="0" marT="0"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DCE6F1"/>
                    </a:solidFill>
                  </a:tcPr>
                </a:tc>
                <a:tc>
                  <a:txBody>
                    <a:bodyPr/>
                    <a:lstStyle/>
                    <a:p>
                      <a:pPr algn="ctr" fontAlgn="b"/>
                      <a:r>
                        <a:rPr lang="en-US" sz="700" b="0" i="0" u="none" strike="noStrike">
                          <a:solidFill>
                            <a:srgbClr val="000000"/>
                          </a:solidFill>
                          <a:effectLst/>
                          <a:latin typeface="Arial" panose="020B0604020202020204" pitchFamily="34" charset="0"/>
                        </a:rPr>
                        <a:t>1</a:t>
                      </a:r>
                    </a:p>
                  </a:txBody>
                  <a:tcPr marL="0" marR="0" marT="0"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a:noFill/>
                    </a:lnB>
                    <a:solidFill>
                      <a:srgbClr val="DCE6F1"/>
                    </a:solidFill>
                  </a:tcPr>
                </a:tc>
                <a:tc>
                  <a:txBody>
                    <a:bodyPr/>
                    <a:lstStyle/>
                    <a:p>
                      <a:pPr algn="r" fontAlgn="b"/>
                      <a:r>
                        <a:rPr lang="en-US" sz="700" b="0" i="0" u="none" strike="noStrike">
                          <a:solidFill>
                            <a:srgbClr val="000000"/>
                          </a:solidFill>
                          <a:effectLst/>
                          <a:latin typeface="Arial" panose="020B0604020202020204" pitchFamily="34" charset="0"/>
                        </a:rPr>
                        <a:t>9.3</a:t>
                      </a:r>
                    </a:p>
                  </a:txBody>
                  <a:tcPr marL="0" marR="0" marT="0"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DCE6F1"/>
                    </a:solidFill>
                  </a:tcPr>
                </a:tc>
                <a:tc>
                  <a:txBody>
                    <a:bodyPr/>
                    <a:lstStyle/>
                    <a:p>
                      <a:pPr algn="ctr" fontAlgn="b"/>
                      <a:r>
                        <a:rPr lang="en-US" sz="700" b="0" i="0" u="none" strike="noStrike">
                          <a:solidFill>
                            <a:srgbClr val="000000"/>
                          </a:solidFill>
                          <a:effectLst/>
                          <a:latin typeface="Arial" panose="020B0604020202020204" pitchFamily="34" charset="0"/>
                        </a:rPr>
                        <a:t> </a:t>
                      </a:r>
                    </a:p>
                  </a:txBody>
                  <a:tcPr marL="0" marR="0" marT="0"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a:noFill/>
                    </a:lnB>
                    <a:solidFill>
                      <a:srgbClr val="DCE6F1"/>
                    </a:solidFill>
                  </a:tcPr>
                </a:tc>
                <a:tc>
                  <a:txBody>
                    <a:bodyPr/>
                    <a:lstStyle/>
                    <a:p>
                      <a:pPr algn="ctr" fontAlgn="b"/>
                      <a:r>
                        <a:rPr lang="en-US" sz="700" b="0" i="0" u="none" strike="noStrike">
                          <a:solidFill>
                            <a:srgbClr val="000000"/>
                          </a:solidFill>
                          <a:effectLst/>
                          <a:latin typeface="Arial" panose="020B0604020202020204" pitchFamily="34" charset="0"/>
                        </a:rPr>
                        <a:t> </a:t>
                      </a:r>
                    </a:p>
                  </a:txBody>
                  <a:tcPr marL="0" marR="0" marT="0" marB="0" anchor="b">
                    <a:lnL>
                      <a:noFill/>
                    </a:lnL>
                    <a:lnR>
                      <a:noFill/>
                    </a:lnR>
                    <a:lnT w="6350" cap="flat" cmpd="sng" algn="ctr">
                      <a:solidFill>
                        <a:srgbClr val="000000"/>
                      </a:solidFill>
                      <a:prstDash val="solid"/>
                      <a:round/>
                      <a:headEnd type="none" w="med" len="med"/>
                      <a:tailEnd type="none" w="med" len="med"/>
                    </a:lnT>
                    <a:lnB>
                      <a:noFill/>
                    </a:lnB>
                    <a:solidFill>
                      <a:srgbClr val="DCE6F1"/>
                    </a:solidFill>
                  </a:tcPr>
                </a:tc>
                <a:tc>
                  <a:txBody>
                    <a:bodyPr/>
                    <a:lstStyle/>
                    <a:p>
                      <a:pPr algn="ctr" fontAlgn="b"/>
                      <a:r>
                        <a:rPr lang="en-US" sz="700" b="1" i="0" u="none" strike="noStrike">
                          <a:solidFill>
                            <a:srgbClr val="FF0000"/>
                          </a:solidFill>
                          <a:effectLst/>
                          <a:latin typeface="Arial" panose="020B0604020202020204" pitchFamily="34" charset="0"/>
                        </a:rPr>
                        <a:t>x</a:t>
                      </a:r>
                    </a:p>
                  </a:txBody>
                  <a:tcPr marL="0" marR="0" marT="0" marB="0" anchor="b">
                    <a:lnL>
                      <a:noFill/>
                    </a:lnL>
                    <a:lnR>
                      <a:noFill/>
                    </a:lnR>
                    <a:lnT w="6350" cap="flat" cmpd="sng" algn="ctr">
                      <a:solidFill>
                        <a:srgbClr val="000000"/>
                      </a:solidFill>
                      <a:prstDash val="solid"/>
                      <a:round/>
                      <a:headEnd type="none" w="med" len="med"/>
                      <a:tailEnd type="none" w="med" len="med"/>
                    </a:lnT>
                    <a:lnB>
                      <a:noFill/>
                    </a:lnB>
                    <a:solidFill>
                      <a:srgbClr val="DCE6F1"/>
                    </a:solidFill>
                  </a:tcPr>
                </a:tc>
                <a:tc>
                  <a:txBody>
                    <a:bodyPr/>
                    <a:lstStyle/>
                    <a:p>
                      <a:pPr algn="ctr" fontAlgn="b"/>
                      <a:r>
                        <a:rPr lang="en-US" sz="700" b="0" i="0" u="none" strike="noStrike">
                          <a:solidFill>
                            <a:srgbClr val="000000"/>
                          </a:solidFill>
                          <a:effectLst/>
                          <a:latin typeface="Arial" panose="020B0604020202020204" pitchFamily="34" charset="0"/>
                        </a:rPr>
                        <a:t> </a:t>
                      </a:r>
                    </a:p>
                  </a:txBody>
                  <a:tcPr marL="0" marR="0" marT="0" marB="0" anchor="b">
                    <a:lnL>
                      <a:noFill/>
                    </a:lnL>
                    <a:lnR>
                      <a:noFill/>
                    </a:lnR>
                    <a:lnT w="6350" cap="flat" cmpd="sng" algn="ctr">
                      <a:solidFill>
                        <a:srgbClr val="000000"/>
                      </a:solidFill>
                      <a:prstDash val="solid"/>
                      <a:round/>
                      <a:headEnd type="none" w="med" len="med"/>
                      <a:tailEnd type="none" w="med" len="med"/>
                    </a:lnT>
                    <a:lnB>
                      <a:noFill/>
                    </a:lnB>
                    <a:solidFill>
                      <a:srgbClr val="DCE6F1"/>
                    </a:solidFill>
                  </a:tcPr>
                </a:tc>
                <a:tc>
                  <a:txBody>
                    <a:bodyPr/>
                    <a:lstStyle/>
                    <a:p>
                      <a:pPr algn="ctr" fontAlgn="b"/>
                      <a:r>
                        <a:rPr lang="en-US" sz="700" b="0" i="0" u="none" strike="noStrike">
                          <a:solidFill>
                            <a:srgbClr val="000000"/>
                          </a:solidFill>
                          <a:effectLst/>
                          <a:latin typeface="Arial" panose="020B0604020202020204" pitchFamily="34" charset="0"/>
                        </a:rPr>
                        <a:t> </a:t>
                      </a:r>
                    </a:p>
                  </a:txBody>
                  <a:tcPr marL="0" marR="0" marT="0" marB="0" anchor="b">
                    <a:lnL>
                      <a:noFill/>
                    </a:lnL>
                    <a:lnR>
                      <a:noFill/>
                    </a:lnR>
                    <a:lnT w="6350" cap="flat" cmpd="sng" algn="ctr">
                      <a:solidFill>
                        <a:srgbClr val="000000"/>
                      </a:solidFill>
                      <a:prstDash val="solid"/>
                      <a:round/>
                      <a:headEnd type="none" w="med" len="med"/>
                      <a:tailEnd type="none" w="med" len="med"/>
                    </a:lnT>
                    <a:lnB>
                      <a:noFill/>
                    </a:lnB>
                    <a:solidFill>
                      <a:srgbClr val="DCE6F1"/>
                    </a:solidFill>
                  </a:tcPr>
                </a:tc>
                <a:tc>
                  <a:txBody>
                    <a:bodyPr/>
                    <a:lstStyle/>
                    <a:p>
                      <a:pPr algn="ctr" fontAlgn="b"/>
                      <a:r>
                        <a:rPr lang="en-US" sz="700" b="0" i="0" u="none" strike="noStrike">
                          <a:solidFill>
                            <a:srgbClr val="000000"/>
                          </a:solidFill>
                          <a:effectLst/>
                          <a:latin typeface="Arial" panose="020B0604020202020204" pitchFamily="34" charset="0"/>
                        </a:rPr>
                        <a:t> </a:t>
                      </a:r>
                    </a:p>
                  </a:txBody>
                  <a:tcPr marL="0" marR="0" marT="0" marB="0" anchor="b">
                    <a:lnL>
                      <a:noFill/>
                    </a:lnL>
                    <a:lnR>
                      <a:noFill/>
                    </a:lnR>
                    <a:lnT w="6350" cap="flat" cmpd="sng" algn="ctr">
                      <a:solidFill>
                        <a:srgbClr val="000000"/>
                      </a:solidFill>
                      <a:prstDash val="solid"/>
                      <a:round/>
                      <a:headEnd type="none" w="med" len="med"/>
                      <a:tailEnd type="none" w="med" len="med"/>
                    </a:lnT>
                    <a:lnB>
                      <a:noFill/>
                    </a:lnB>
                    <a:solidFill>
                      <a:srgbClr val="DCE6F1"/>
                    </a:solidFill>
                  </a:tcPr>
                </a:tc>
                <a:tc>
                  <a:txBody>
                    <a:bodyPr/>
                    <a:lstStyle/>
                    <a:p>
                      <a:pPr algn="ctr" fontAlgn="b"/>
                      <a:r>
                        <a:rPr lang="en-US" sz="700" b="0" i="0" u="none" strike="noStrike">
                          <a:solidFill>
                            <a:srgbClr val="000000"/>
                          </a:solidFill>
                          <a:effectLst/>
                          <a:latin typeface="Arial" panose="020B0604020202020204" pitchFamily="34" charset="0"/>
                        </a:rPr>
                        <a:t> </a:t>
                      </a:r>
                    </a:p>
                  </a:txBody>
                  <a:tcPr marL="0" marR="0" marT="0" marB="0" anchor="b">
                    <a:lnL>
                      <a:noFill/>
                    </a:lnL>
                    <a:lnR>
                      <a:noFill/>
                    </a:lnR>
                    <a:lnT w="6350" cap="flat" cmpd="sng" algn="ctr">
                      <a:solidFill>
                        <a:srgbClr val="000000"/>
                      </a:solidFill>
                      <a:prstDash val="solid"/>
                      <a:round/>
                      <a:headEnd type="none" w="med" len="med"/>
                      <a:tailEnd type="none" w="med" len="med"/>
                    </a:lnT>
                    <a:lnB>
                      <a:noFill/>
                    </a:lnB>
                    <a:solidFill>
                      <a:srgbClr val="DCE6F1"/>
                    </a:solidFill>
                  </a:tcPr>
                </a:tc>
                <a:tc>
                  <a:txBody>
                    <a:bodyPr/>
                    <a:lstStyle/>
                    <a:p>
                      <a:pPr algn="ctr" fontAlgn="b"/>
                      <a:r>
                        <a:rPr lang="en-US" sz="700" b="0" i="0" u="none" strike="noStrike">
                          <a:solidFill>
                            <a:srgbClr val="000000"/>
                          </a:solidFill>
                          <a:effectLst/>
                          <a:latin typeface="Arial" panose="020B0604020202020204" pitchFamily="34" charset="0"/>
                        </a:rPr>
                        <a:t> </a:t>
                      </a:r>
                    </a:p>
                  </a:txBody>
                  <a:tcPr marL="0" marR="0" marT="0" marB="0" anchor="b">
                    <a:lnL>
                      <a:noFill/>
                    </a:lnL>
                    <a:lnR>
                      <a:noFill/>
                    </a:lnR>
                    <a:lnT w="6350" cap="flat" cmpd="sng" algn="ctr">
                      <a:solidFill>
                        <a:srgbClr val="000000"/>
                      </a:solidFill>
                      <a:prstDash val="solid"/>
                      <a:round/>
                      <a:headEnd type="none" w="med" len="med"/>
                      <a:tailEnd type="none" w="med" len="med"/>
                    </a:lnT>
                    <a:lnB>
                      <a:noFill/>
                    </a:lnB>
                    <a:solidFill>
                      <a:srgbClr val="DCE6F1"/>
                    </a:solidFill>
                  </a:tcPr>
                </a:tc>
                <a:tc>
                  <a:txBody>
                    <a:bodyPr/>
                    <a:lstStyle/>
                    <a:p>
                      <a:pPr algn="ctr" fontAlgn="b"/>
                      <a:r>
                        <a:rPr lang="en-US" sz="700" b="0" i="0" u="none" strike="noStrike">
                          <a:solidFill>
                            <a:srgbClr val="000000"/>
                          </a:solidFill>
                          <a:effectLst/>
                          <a:latin typeface="Arial" panose="020B0604020202020204" pitchFamily="34" charset="0"/>
                        </a:rPr>
                        <a:t> </a:t>
                      </a:r>
                    </a:p>
                  </a:txBody>
                  <a:tcPr marL="0" marR="0" marT="0" marB="0" anchor="b">
                    <a:lnL>
                      <a:noFill/>
                    </a:lnL>
                    <a:lnR>
                      <a:noFill/>
                    </a:lnR>
                    <a:lnT w="6350" cap="flat" cmpd="sng" algn="ctr">
                      <a:solidFill>
                        <a:srgbClr val="000000"/>
                      </a:solidFill>
                      <a:prstDash val="solid"/>
                      <a:round/>
                      <a:headEnd type="none" w="med" len="med"/>
                      <a:tailEnd type="none" w="med" len="med"/>
                    </a:lnT>
                    <a:lnB>
                      <a:noFill/>
                    </a:lnB>
                    <a:solidFill>
                      <a:srgbClr val="DCE6F1"/>
                    </a:solidFill>
                  </a:tcPr>
                </a:tc>
                <a:tc>
                  <a:txBody>
                    <a:bodyPr/>
                    <a:lstStyle/>
                    <a:p>
                      <a:pPr algn="ctr" fontAlgn="b"/>
                      <a:r>
                        <a:rPr lang="en-US" sz="700" b="0" i="0" u="none" strike="noStrike">
                          <a:solidFill>
                            <a:srgbClr val="000000"/>
                          </a:solidFill>
                          <a:effectLst/>
                          <a:latin typeface="Arial" panose="020B0604020202020204" pitchFamily="34" charset="0"/>
                        </a:rPr>
                        <a:t> </a:t>
                      </a:r>
                    </a:p>
                  </a:txBody>
                  <a:tcPr marL="0" marR="0" marT="0" marB="0" anchor="b">
                    <a:lnL>
                      <a:noFill/>
                    </a:lnL>
                    <a:lnR>
                      <a:noFill/>
                    </a:lnR>
                    <a:lnT w="6350" cap="flat" cmpd="sng" algn="ctr">
                      <a:solidFill>
                        <a:srgbClr val="000000"/>
                      </a:solidFill>
                      <a:prstDash val="solid"/>
                      <a:round/>
                      <a:headEnd type="none" w="med" len="med"/>
                      <a:tailEnd type="none" w="med" len="med"/>
                    </a:lnT>
                    <a:lnB>
                      <a:noFill/>
                    </a:lnB>
                    <a:solidFill>
                      <a:srgbClr val="DCE6F1"/>
                    </a:solidFill>
                  </a:tcPr>
                </a:tc>
                <a:tc>
                  <a:txBody>
                    <a:bodyPr/>
                    <a:lstStyle/>
                    <a:p>
                      <a:pPr algn="ctr" fontAlgn="b"/>
                      <a:r>
                        <a:rPr lang="en-US" sz="700" b="0" i="0" u="none" strike="noStrike">
                          <a:solidFill>
                            <a:srgbClr val="000000"/>
                          </a:solidFill>
                          <a:effectLst/>
                          <a:latin typeface="Arial" panose="020B0604020202020204" pitchFamily="34" charset="0"/>
                        </a:rPr>
                        <a:t> </a:t>
                      </a:r>
                    </a:p>
                  </a:txBody>
                  <a:tcPr marL="0" marR="0" marT="0" marB="0" anchor="b">
                    <a:lnL>
                      <a:noFill/>
                    </a:lnL>
                    <a:lnR>
                      <a:noFill/>
                    </a:lnR>
                    <a:lnT w="6350" cap="flat" cmpd="sng" algn="ctr">
                      <a:solidFill>
                        <a:srgbClr val="000000"/>
                      </a:solidFill>
                      <a:prstDash val="solid"/>
                      <a:round/>
                      <a:headEnd type="none" w="med" len="med"/>
                      <a:tailEnd type="none" w="med" len="med"/>
                    </a:lnT>
                    <a:lnB>
                      <a:noFill/>
                    </a:lnB>
                    <a:solidFill>
                      <a:srgbClr val="DCE6F1"/>
                    </a:solidFill>
                  </a:tcPr>
                </a:tc>
                <a:tc>
                  <a:txBody>
                    <a:bodyPr/>
                    <a:lstStyle/>
                    <a:p>
                      <a:pPr algn="ctr" fontAlgn="b"/>
                      <a:r>
                        <a:rPr lang="en-US" sz="700" b="0" i="0" u="none" strike="noStrike">
                          <a:solidFill>
                            <a:srgbClr val="000000"/>
                          </a:solidFill>
                          <a:effectLst/>
                          <a:latin typeface="Arial" panose="020B0604020202020204" pitchFamily="34" charset="0"/>
                        </a:rPr>
                        <a:t> </a:t>
                      </a:r>
                    </a:p>
                  </a:txBody>
                  <a:tcPr marL="0" marR="0" marT="0" marB="0" anchor="b">
                    <a:lnL>
                      <a:noFill/>
                    </a:lnL>
                    <a:lnR>
                      <a:noFill/>
                    </a:lnR>
                    <a:lnT w="6350" cap="flat" cmpd="sng" algn="ctr">
                      <a:solidFill>
                        <a:srgbClr val="000000"/>
                      </a:solidFill>
                      <a:prstDash val="solid"/>
                      <a:round/>
                      <a:headEnd type="none" w="med" len="med"/>
                      <a:tailEnd type="none" w="med" len="med"/>
                    </a:lnT>
                    <a:lnB>
                      <a:noFill/>
                    </a:lnB>
                    <a:solidFill>
                      <a:srgbClr val="DCE6F1"/>
                    </a:solidFill>
                  </a:tcPr>
                </a:tc>
                <a:extLst>
                  <a:ext uri="{0D108BD9-81ED-4DB2-BD59-A6C34878D82A}">
                    <a16:rowId xmlns:a16="http://schemas.microsoft.com/office/drawing/2014/main" val="371550637"/>
                  </a:ext>
                </a:extLst>
              </a:tr>
              <a:tr h="111346">
                <a:tc>
                  <a:txBody>
                    <a:bodyPr/>
                    <a:lstStyle/>
                    <a:p>
                      <a:pPr algn="l" fontAlgn="b"/>
                      <a:r>
                        <a:rPr lang="en-US" sz="700" b="0" i="0" u="none" strike="noStrike">
                          <a:solidFill>
                            <a:srgbClr val="000000"/>
                          </a:solidFill>
                          <a:effectLst/>
                          <a:latin typeface="Arial" panose="020B0604020202020204" pitchFamily="34" charset="0"/>
                        </a:rPr>
                        <a:t> </a:t>
                      </a:r>
                    </a:p>
                  </a:txBody>
                  <a:tcPr marL="0" marR="0" marT="0" marB="0" anchor="b">
                    <a:lnL>
                      <a:noFill/>
                    </a:lnL>
                    <a:lnR>
                      <a:noFill/>
                    </a:lnR>
                    <a:lnT>
                      <a:noFill/>
                    </a:lnT>
                    <a:lnB>
                      <a:noFill/>
                    </a:lnB>
                    <a:solidFill>
                      <a:srgbClr val="DCE6F1"/>
                    </a:solidFill>
                  </a:tcPr>
                </a:tc>
                <a:tc gridSpan="2">
                  <a:txBody>
                    <a:bodyPr/>
                    <a:lstStyle/>
                    <a:p>
                      <a:pPr algn="l" fontAlgn="b"/>
                      <a:r>
                        <a:rPr lang="en-US" sz="700" b="0" i="0" u="none" strike="noStrike">
                          <a:solidFill>
                            <a:srgbClr val="FF0000"/>
                          </a:solidFill>
                          <a:effectLst/>
                          <a:latin typeface="Arial" panose="020B0604020202020204" pitchFamily="34" charset="0"/>
                        </a:rPr>
                        <a:t>2003 Fire</a:t>
                      </a:r>
                    </a:p>
                  </a:txBody>
                  <a:tcPr marL="0" marR="0" marT="0" marB="0" anchor="b">
                    <a:lnL>
                      <a:noFill/>
                    </a:lnL>
                    <a:lnR>
                      <a:noFill/>
                    </a:lnR>
                    <a:lnT>
                      <a:noFill/>
                    </a:lnT>
                    <a:lnB>
                      <a:noFill/>
                    </a:lnB>
                    <a:solidFill>
                      <a:srgbClr val="DCE6F1"/>
                    </a:solidFill>
                  </a:tcPr>
                </a:tc>
                <a:tc hMerge="1">
                  <a:txBody>
                    <a:bodyPr/>
                    <a:lstStyle/>
                    <a:p>
                      <a:endParaRPr lang="en-US"/>
                    </a:p>
                  </a:txBody>
                  <a:tcPr/>
                </a:tc>
                <a:tc>
                  <a:txBody>
                    <a:bodyPr/>
                    <a:lstStyle/>
                    <a:p>
                      <a:pPr algn="l" fontAlgn="b"/>
                      <a:r>
                        <a:rPr lang="en-US" sz="700" b="0" i="0" u="none" strike="noStrike">
                          <a:solidFill>
                            <a:srgbClr val="000000"/>
                          </a:solidFill>
                          <a:effectLst/>
                          <a:latin typeface="Arial" panose="020B0604020202020204" pitchFamily="34" charset="0"/>
                        </a:rPr>
                        <a:t> </a:t>
                      </a:r>
                    </a:p>
                  </a:txBody>
                  <a:tcPr marL="0" marR="0" marT="0" marB="0" anchor="b">
                    <a:lnL>
                      <a:noFill/>
                    </a:lnL>
                    <a:lnR w="6350" cap="flat" cmpd="sng" algn="ctr">
                      <a:solidFill>
                        <a:srgbClr val="000000"/>
                      </a:solidFill>
                      <a:prstDash val="solid"/>
                      <a:round/>
                      <a:headEnd type="none" w="med" len="med"/>
                      <a:tailEnd type="none" w="med" len="med"/>
                    </a:lnR>
                    <a:lnT>
                      <a:noFill/>
                    </a:lnT>
                    <a:lnB>
                      <a:noFill/>
                    </a:lnB>
                    <a:solidFill>
                      <a:srgbClr val="DCE6F1"/>
                    </a:solidFill>
                  </a:tcPr>
                </a:tc>
                <a:tc>
                  <a:txBody>
                    <a:bodyPr/>
                    <a:lstStyle/>
                    <a:p>
                      <a:pPr algn="l" fontAlgn="t"/>
                      <a:r>
                        <a:rPr lang="en-US" sz="700" b="0" i="0" u="none" strike="noStrike">
                          <a:solidFill>
                            <a:srgbClr val="000000"/>
                          </a:solidFill>
                          <a:effectLst/>
                          <a:latin typeface="Arial" panose="020B0604020202020204" pitchFamily="34" charset="0"/>
                        </a:rPr>
                        <a:t> </a:t>
                      </a:r>
                    </a:p>
                  </a:txBody>
                  <a:tcPr marL="0" marR="0" marT="0" marB="0">
                    <a:lnL w="6350" cap="flat" cmpd="sng" algn="ctr">
                      <a:solidFill>
                        <a:srgbClr val="000000"/>
                      </a:solidFill>
                      <a:prstDash val="solid"/>
                      <a:round/>
                      <a:headEnd type="none" w="med" len="med"/>
                      <a:tailEnd type="none" w="med" len="med"/>
                    </a:lnL>
                    <a:lnR>
                      <a:noFill/>
                    </a:lnR>
                    <a:lnT>
                      <a:noFill/>
                    </a:lnT>
                    <a:lnB>
                      <a:noFill/>
                    </a:lnB>
                    <a:solidFill>
                      <a:srgbClr val="DCE6F1"/>
                    </a:solidFill>
                  </a:tcPr>
                </a:tc>
                <a:tc>
                  <a:txBody>
                    <a:bodyPr/>
                    <a:lstStyle/>
                    <a:p>
                      <a:pPr algn="l" fontAlgn="t"/>
                      <a:r>
                        <a:rPr lang="en-US" sz="700" b="0" i="0" u="none" strike="noStrike">
                          <a:solidFill>
                            <a:srgbClr val="000000"/>
                          </a:solidFill>
                          <a:effectLst/>
                          <a:latin typeface="Arial" panose="020B0604020202020204" pitchFamily="34" charset="0"/>
                        </a:rPr>
                        <a:t> </a:t>
                      </a:r>
                    </a:p>
                  </a:txBody>
                  <a:tcPr marL="0" marR="0" marT="0" marB="0">
                    <a:lnL>
                      <a:noFill/>
                    </a:lnL>
                    <a:lnR>
                      <a:noFill/>
                    </a:lnR>
                    <a:lnT>
                      <a:noFill/>
                    </a:lnT>
                    <a:lnB>
                      <a:noFill/>
                    </a:lnB>
                    <a:solidFill>
                      <a:srgbClr val="DCE6F1"/>
                    </a:solidFill>
                  </a:tcPr>
                </a:tc>
                <a:tc>
                  <a:txBody>
                    <a:bodyPr/>
                    <a:lstStyle/>
                    <a:p>
                      <a:pPr algn="ctr" fontAlgn="b"/>
                      <a:r>
                        <a:rPr lang="en-US" sz="700" b="0" i="0" u="none" strike="noStrike">
                          <a:solidFill>
                            <a:srgbClr val="000000"/>
                          </a:solidFill>
                          <a:effectLst/>
                          <a:latin typeface="Arial" panose="020B0604020202020204" pitchFamily="34" charset="0"/>
                        </a:rPr>
                        <a:t> </a:t>
                      </a:r>
                    </a:p>
                  </a:txBody>
                  <a:tcPr marL="0" marR="0" marT="0" marB="0" anchor="b">
                    <a:lnL>
                      <a:noFill/>
                    </a:lnL>
                    <a:lnR w="6350" cap="flat" cmpd="sng" algn="ctr">
                      <a:solidFill>
                        <a:srgbClr val="000000"/>
                      </a:solidFill>
                      <a:prstDash val="solid"/>
                      <a:round/>
                      <a:headEnd type="none" w="med" len="med"/>
                      <a:tailEnd type="none" w="med" len="med"/>
                    </a:lnR>
                    <a:lnT>
                      <a:noFill/>
                    </a:lnT>
                    <a:lnB>
                      <a:noFill/>
                    </a:lnB>
                    <a:solidFill>
                      <a:srgbClr val="DCE6F1"/>
                    </a:solidFill>
                  </a:tcPr>
                </a:tc>
                <a:tc>
                  <a:txBody>
                    <a:bodyPr/>
                    <a:lstStyle/>
                    <a:p>
                      <a:pPr algn="ctr" fontAlgn="b"/>
                      <a:r>
                        <a:rPr lang="en-US" sz="700" b="0" i="0" u="none" strike="noStrike">
                          <a:solidFill>
                            <a:srgbClr val="000000"/>
                          </a:solidFill>
                          <a:effectLst/>
                          <a:latin typeface="Arial" panose="020B0604020202020204" pitchFamily="34" charset="0"/>
                        </a:rPr>
                        <a:t> </a:t>
                      </a:r>
                    </a:p>
                  </a:txBody>
                  <a:tcPr marL="0" marR="0" marT="0" marB="0" anchor="b">
                    <a:lnL w="6350" cap="flat" cmpd="sng" algn="ctr">
                      <a:solidFill>
                        <a:srgbClr val="000000"/>
                      </a:solidFill>
                      <a:prstDash val="solid"/>
                      <a:round/>
                      <a:headEnd type="none" w="med" len="med"/>
                      <a:tailEnd type="none" w="med" len="med"/>
                    </a:lnL>
                    <a:lnR>
                      <a:noFill/>
                    </a:lnR>
                    <a:lnT>
                      <a:noFill/>
                    </a:lnT>
                    <a:lnB>
                      <a:noFill/>
                    </a:lnB>
                    <a:solidFill>
                      <a:srgbClr val="DCE6F1"/>
                    </a:solidFill>
                  </a:tcPr>
                </a:tc>
                <a:tc>
                  <a:txBody>
                    <a:bodyPr/>
                    <a:lstStyle/>
                    <a:p>
                      <a:pPr algn="l" fontAlgn="t"/>
                      <a:r>
                        <a:rPr lang="en-US" sz="700" b="0" i="0" u="none" strike="noStrike">
                          <a:solidFill>
                            <a:srgbClr val="000000"/>
                          </a:solidFill>
                          <a:effectLst/>
                          <a:latin typeface="Arial" panose="020B0604020202020204" pitchFamily="34" charset="0"/>
                        </a:rPr>
                        <a:t> </a:t>
                      </a:r>
                    </a:p>
                  </a:txBody>
                  <a:tcPr marL="0" marR="0" marT="0" marB="0">
                    <a:lnL>
                      <a:noFill/>
                    </a:lnL>
                    <a:lnR>
                      <a:noFill/>
                    </a:lnR>
                    <a:lnT>
                      <a:noFill/>
                    </a:lnT>
                    <a:lnB>
                      <a:noFill/>
                    </a:lnB>
                    <a:solidFill>
                      <a:srgbClr val="DCE6F1"/>
                    </a:solidFill>
                  </a:tcPr>
                </a:tc>
                <a:tc>
                  <a:txBody>
                    <a:bodyPr/>
                    <a:lstStyle/>
                    <a:p>
                      <a:pPr algn="ctr" fontAlgn="t"/>
                      <a:r>
                        <a:rPr lang="en-US" sz="700" b="0" i="0" u="none" strike="noStrike">
                          <a:solidFill>
                            <a:srgbClr val="000000"/>
                          </a:solidFill>
                          <a:effectLst/>
                          <a:latin typeface="Arial" panose="020B0604020202020204" pitchFamily="34" charset="0"/>
                        </a:rPr>
                        <a:t> </a:t>
                      </a:r>
                    </a:p>
                  </a:txBody>
                  <a:tcPr marL="0" marR="0" marT="0" marB="0">
                    <a:lnL>
                      <a:noFill/>
                    </a:lnL>
                    <a:lnR>
                      <a:noFill/>
                    </a:lnR>
                    <a:lnT>
                      <a:noFill/>
                    </a:lnT>
                    <a:lnB>
                      <a:noFill/>
                    </a:lnB>
                    <a:solidFill>
                      <a:srgbClr val="DCE6F1"/>
                    </a:solidFill>
                  </a:tcPr>
                </a:tc>
                <a:tc>
                  <a:txBody>
                    <a:bodyPr/>
                    <a:lstStyle/>
                    <a:p>
                      <a:pPr algn="l" fontAlgn="b"/>
                      <a:r>
                        <a:rPr lang="en-US" sz="700" b="0" i="0" u="none" strike="noStrike">
                          <a:solidFill>
                            <a:srgbClr val="000000"/>
                          </a:solidFill>
                          <a:effectLst/>
                          <a:latin typeface="Arial" panose="020B0604020202020204" pitchFamily="34" charset="0"/>
                        </a:rPr>
                        <a:t> </a:t>
                      </a:r>
                    </a:p>
                  </a:txBody>
                  <a:tcPr marL="0" marR="0" marT="0" marB="0" anchor="b">
                    <a:lnL>
                      <a:noFill/>
                    </a:lnL>
                    <a:lnR>
                      <a:noFill/>
                    </a:lnR>
                    <a:lnT>
                      <a:noFill/>
                    </a:lnT>
                    <a:lnB>
                      <a:noFill/>
                    </a:lnB>
                    <a:solidFill>
                      <a:srgbClr val="DCE6F1"/>
                    </a:solidFill>
                  </a:tcPr>
                </a:tc>
                <a:tc>
                  <a:txBody>
                    <a:bodyPr/>
                    <a:lstStyle/>
                    <a:p>
                      <a:pPr algn="l" fontAlgn="b"/>
                      <a:r>
                        <a:rPr lang="en-US" sz="700" b="0" i="0" u="none" strike="noStrike">
                          <a:solidFill>
                            <a:srgbClr val="000000"/>
                          </a:solidFill>
                          <a:effectLst/>
                          <a:latin typeface="Arial" panose="020B0604020202020204" pitchFamily="34" charset="0"/>
                        </a:rPr>
                        <a:t> </a:t>
                      </a:r>
                    </a:p>
                  </a:txBody>
                  <a:tcPr marL="0" marR="0" marT="0" marB="0" anchor="b">
                    <a:lnL>
                      <a:noFill/>
                    </a:lnL>
                    <a:lnR>
                      <a:noFill/>
                    </a:lnR>
                    <a:lnT>
                      <a:noFill/>
                    </a:lnT>
                    <a:lnB>
                      <a:noFill/>
                    </a:lnB>
                    <a:solidFill>
                      <a:srgbClr val="DCE6F1"/>
                    </a:solidFill>
                  </a:tcPr>
                </a:tc>
                <a:tc>
                  <a:txBody>
                    <a:bodyPr/>
                    <a:lstStyle/>
                    <a:p>
                      <a:pPr algn="l" fontAlgn="b"/>
                      <a:r>
                        <a:rPr lang="en-US" sz="700" b="0" i="0" u="none" strike="noStrike">
                          <a:solidFill>
                            <a:srgbClr val="000000"/>
                          </a:solidFill>
                          <a:effectLst/>
                          <a:latin typeface="Arial" panose="020B0604020202020204" pitchFamily="34" charset="0"/>
                        </a:rPr>
                        <a:t>natural</a:t>
                      </a:r>
                    </a:p>
                  </a:txBody>
                  <a:tcPr marL="0" marR="0" marT="0" marB="0" anchor="b">
                    <a:lnL>
                      <a:noFill/>
                    </a:lnL>
                    <a:lnR w="6350" cap="flat" cmpd="sng" algn="ctr">
                      <a:solidFill>
                        <a:srgbClr val="000000"/>
                      </a:solidFill>
                      <a:prstDash val="solid"/>
                      <a:round/>
                      <a:headEnd type="none" w="med" len="med"/>
                      <a:tailEnd type="none" w="med" len="med"/>
                    </a:lnR>
                    <a:lnT>
                      <a:noFill/>
                    </a:lnT>
                    <a:lnB>
                      <a:noFill/>
                    </a:lnB>
                    <a:solidFill>
                      <a:srgbClr val="DCE6F1"/>
                    </a:solidFill>
                  </a:tcPr>
                </a:tc>
                <a:tc>
                  <a:txBody>
                    <a:bodyPr/>
                    <a:lstStyle/>
                    <a:p>
                      <a:pPr algn="ctr" fontAlgn="b"/>
                      <a:r>
                        <a:rPr lang="en-US" sz="700" b="0" i="0" u="none" strike="noStrike">
                          <a:solidFill>
                            <a:srgbClr val="000000"/>
                          </a:solidFill>
                          <a:effectLst/>
                          <a:latin typeface="Arial" panose="020B0604020202020204" pitchFamily="34" charset="0"/>
                        </a:rPr>
                        <a:t>2</a:t>
                      </a:r>
                    </a:p>
                  </a:txBody>
                  <a:tcPr marL="0" marR="0" marT="0" marB="0" anchor="b">
                    <a:lnL w="6350" cap="flat" cmpd="sng" algn="ctr">
                      <a:solidFill>
                        <a:srgbClr val="000000"/>
                      </a:solidFill>
                      <a:prstDash val="solid"/>
                      <a:round/>
                      <a:headEnd type="none" w="med" len="med"/>
                      <a:tailEnd type="none" w="med" len="med"/>
                    </a:lnL>
                    <a:lnR>
                      <a:noFill/>
                    </a:lnR>
                    <a:lnT>
                      <a:noFill/>
                    </a:lnT>
                    <a:lnB>
                      <a:noFill/>
                    </a:lnB>
                    <a:solidFill>
                      <a:srgbClr val="DCE6F1"/>
                    </a:solidFill>
                  </a:tcPr>
                </a:tc>
                <a:tc>
                  <a:txBody>
                    <a:bodyPr/>
                    <a:lstStyle/>
                    <a:p>
                      <a:pPr algn="r" fontAlgn="b"/>
                      <a:r>
                        <a:rPr lang="en-US" sz="700" b="0" i="0" u="none" strike="noStrike">
                          <a:solidFill>
                            <a:srgbClr val="000000"/>
                          </a:solidFill>
                          <a:effectLst/>
                          <a:latin typeface="Arial" panose="020B0604020202020204" pitchFamily="34" charset="0"/>
                        </a:rPr>
                        <a:t>9.2</a:t>
                      </a:r>
                    </a:p>
                  </a:txBody>
                  <a:tcPr marL="0" marR="0" marT="0" marB="0" anchor="b">
                    <a:lnL>
                      <a:noFill/>
                    </a:lnL>
                    <a:lnR w="6350" cap="flat" cmpd="sng" algn="ctr">
                      <a:solidFill>
                        <a:srgbClr val="000000"/>
                      </a:solidFill>
                      <a:prstDash val="solid"/>
                      <a:round/>
                      <a:headEnd type="none" w="med" len="med"/>
                      <a:tailEnd type="none" w="med" len="med"/>
                    </a:lnR>
                    <a:lnT>
                      <a:noFill/>
                    </a:lnT>
                    <a:lnB>
                      <a:noFill/>
                    </a:lnB>
                    <a:solidFill>
                      <a:srgbClr val="DCE6F1"/>
                    </a:solidFill>
                  </a:tcPr>
                </a:tc>
                <a:tc>
                  <a:txBody>
                    <a:bodyPr/>
                    <a:lstStyle/>
                    <a:p>
                      <a:pPr algn="ctr" fontAlgn="b"/>
                      <a:r>
                        <a:rPr lang="en-US" sz="700" b="0" i="0" u="none" strike="noStrike">
                          <a:solidFill>
                            <a:srgbClr val="000000"/>
                          </a:solidFill>
                          <a:effectLst/>
                          <a:latin typeface="Arial" panose="020B0604020202020204" pitchFamily="34" charset="0"/>
                        </a:rPr>
                        <a:t> </a:t>
                      </a:r>
                    </a:p>
                  </a:txBody>
                  <a:tcPr marL="0" marR="0" marT="0" marB="0" anchor="b">
                    <a:lnL w="6350" cap="flat" cmpd="sng" algn="ctr">
                      <a:solidFill>
                        <a:srgbClr val="000000"/>
                      </a:solidFill>
                      <a:prstDash val="solid"/>
                      <a:round/>
                      <a:headEnd type="none" w="med" len="med"/>
                      <a:tailEnd type="none" w="med" len="med"/>
                    </a:lnL>
                    <a:lnR>
                      <a:noFill/>
                    </a:lnR>
                    <a:lnT>
                      <a:noFill/>
                    </a:lnT>
                    <a:lnB>
                      <a:noFill/>
                    </a:lnB>
                    <a:solidFill>
                      <a:srgbClr val="DCE6F1"/>
                    </a:solidFill>
                  </a:tcPr>
                </a:tc>
                <a:tc>
                  <a:txBody>
                    <a:bodyPr/>
                    <a:lstStyle/>
                    <a:p>
                      <a:pPr algn="ctr" fontAlgn="b"/>
                      <a:r>
                        <a:rPr lang="en-US" sz="700" b="0" i="0" u="none" strike="noStrike">
                          <a:solidFill>
                            <a:srgbClr val="000000"/>
                          </a:solidFill>
                          <a:effectLst/>
                          <a:latin typeface="Arial" panose="020B0604020202020204" pitchFamily="34" charset="0"/>
                        </a:rPr>
                        <a:t> </a:t>
                      </a:r>
                    </a:p>
                  </a:txBody>
                  <a:tcPr marL="0" marR="0" marT="0" marB="0" anchor="b">
                    <a:lnL>
                      <a:noFill/>
                    </a:lnL>
                    <a:lnR>
                      <a:noFill/>
                    </a:lnR>
                    <a:lnT>
                      <a:noFill/>
                    </a:lnT>
                    <a:lnB>
                      <a:noFill/>
                    </a:lnB>
                    <a:solidFill>
                      <a:srgbClr val="DCE6F1"/>
                    </a:solidFill>
                  </a:tcPr>
                </a:tc>
                <a:tc>
                  <a:txBody>
                    <a:bodyPr/>
                    <a:lstStyle/>
                    <a:p>
                      <a:pPr algn="ctr" fontAlgn="b"/>
                      <a:r>
                        <a:rPr lang="en-US" sz="700" b="1" i="0" u="none" strike="noStrike">
                          <a:solidFill>
                            <a:srgbClr val="FF0000"/>
                          </a:solidFill>
                          <a:effectLst/>
                          <a:latin typeface="Arial" panose="020B0604020202020204" pitchFamily="34" charset="0"/>
                        </a:rPr>
                        <a:t>x</a:t>
                      </a:r>
                    </a:p>
                  </a:txBody>
                  <a:tcPr marL="0" marR="0" marT="0" marB="0" anchor="b">
                    <a:lnL>
                      <a:noFill/>
                    </a:lnL>
                    <a:lnR>
                      <a:noFill/>
                    </a:lnR>
                    <a:lnT>
                      <a:noFill/>
                    </a:lnT>
                    <a:lnB>
                      <a:noFill/>
                    </a:lnB>
                    <a:solidFill>
                      <a:srgbClr val="DCE6F1"/>
                    </a:solidFill>
                  </a:tcPr>
                </a:tc>
                <a:tc>
                  <a:txBody>
                    <a:bodyPr/>
                    <a:lstStyle/>
                    <a:p>
                      <a:pPr algn="ctr" fontAlgn="b"/>
                      <a:r>
                        <a:rPr lang="en-US" sz="700" b="0" i="0" u="none" strike="noStrike">
                          <a:solidFill>
                            <a:srgbClr val="000000"/>
                          </a:solidFill>
                          <a:effectLst/>
                          <a:latin typeface="Arial" panose="020B0604020202020204" pitchFamily="34" charset="0"/>
                        </a:rPr>
                        <a:t> </a:t>
                      </a:r>
                    </a:p>
                  </a:txBody>
                  <a:tcPr marL="0" marR="0" marT="0" marB="0" anchor="b">
                    <a:lnL>
                      <a:noFill/>
                    </a:lnL>
                    <a:lnR>
                      <a:noFill/>
                    </a:lnR>
                    <a:lnT>
                      <a:noFill/>
                    </a:lnT>
                    <a:lnB>
                      <a:noFill/>
                    </a:lnB>
                    <a:solidFill>
                      <a:srgbClr val="DCE6F1"/>
                    </a:solidFill>
                  </a:tcPr>
                </a:tc>
                <a:tc>
                  <a:txBody>
                    <a:bodyPr/>
                    <a:lstStyle/>
                    <a:p>
                      <a:pPr algn="ctr" fontAlgn="b"/>
                      <a:r>
                        <a:rPr lang="en-US" sz="700" b="0" i="0" u="none" strike="noStrike">
                          <a:solidFill>
                            <a:srgbClr val="000000"/>
                          </a:solidFill>
                          <a:effectLst/>
                          <a:latin typeface="Arial" panose="020B0604020202020204" pitchFamily="34" charset="0"/>
                        </a:rPr>
                        <a:t> </a:t>
                      </a:r>
                    </a:p>
                  </a:txBody>
                  <a:tcPr marL="0" marR="0" marT="0" marB="0" anchor="b">
                    <a:lnL>
                      <a:noFill/>
                    </a:lnL>
                    <a:lnR>
                      <a:noFill/>
                    </a:lnR>
                    <a:lnT>
                      <a:noFill/>
                    </a:lnT>
                    <a:lnB>
                      <a:noFill/>
                    </a:lnB>
                    <a:solidFill>
                      <a:srgbClr val="DCE6F1"/>
                    </a:solidFill>
                  </a:tcPr>
                </a:tc>
                <a:tc>
                  <a:txBody>
                    <a:bodyPr/>
                    <a:lstStyle/>
                    <a:p>
                      <a:pPr algn="ctr" fontAlgn="b"/>
                      <a:r>
                        <a:rPr lang="en-US" sz="700" b="0" i="0" u="none" strike="noStrike">
                          <a:solidFill>
                            <a:srgbClr val="000000"/>
                          </a:solidFill>
                          <a:effectLst/>
                          <a:latin typeface="Arial" panose="020B0604020202020204" pitchFamily="34" charset="0"/>
                        </a:rPr>
                        <a:t> </a:t>
                      </a:r>
                    </a:p>
                  </a:txBody>
                  <a:tcPr marL="0" marR="0" marT="0" marB="0" anchor="b">
                    <a:lnL>
                      <a:noFill/>
                    </a:lnL>
                    <a:lnR>
                      <a:noFill/>
                    </a:lnR>
                    <a:lnT>
                      <a:noFill/>
                    </a:lnT>
                    <a:lnB>
                      <a:noFill/>
                    </a:lnB>
                    <a:solidFill>
                      <a:srgbClr val="DCE6F1"/>
                    </a:solidFill>
                  </a:tcPr>
                </a:tc>
                <a:tc>
                  <a:txBody>
                    <a:bodyPr/>
                    <a:lstStyle/>
                    <a:p>
                      <a:pPr algn="ctr" fontAlgn="b"/>
                      <a:r>
                        <a:rPr lang="en-US" sz="700" b="0" i="0" u="none" strike="noStrike">
                          <a:solidFill>
                            <a:srgbClr val="000000"/>
                          </a:solidFill>
                          <a:effectLst/>
                          <a:latin typeface="Arial" panose="020B0604020202020204" pitchFamily="34" charset="0"/>
                        </a:rPr>
                        <a:t> </a:t>
                      </a:r>
                    </a:p>
                  </a:txBody>
                  <a:tcPr marL="0" marR="0" marT="0" marB="0" anchor="b">
                    <a:lnL>
                      <a:noFill/>
                    </a:lnL>
                    <a:lnR>
                      <a:noFill/>
                    </a:lnR>
                    <a:lnT>
                      <a:noFill/>
                    </a:lnT>
                    <a:lnB>
                      <a:noFill/>
                    </a:lnB>
                    <a:solidFill>
                      <a:srgbClr val="DCE6F1"/>
                    </a:solidFill>
                  </a:tcPr>
                </a:tc>
                <a:tc>
                  <a:txBody>
                    <a:bodyPr/>
                    <a:lstStyle/>
                    <a:p>
                      <a:pPr algn="ctr" fontAlgn="b"/>
                      <a:r>
                        <a:rPr lang="en-US" sz="700" b="0" i="0" u="none" strike="noStrike">
                          <a:solidFill>
                            <a:srgbClr val="000000"/>
                          </a:solidFill>
                          <a:effectLst/>
                          <a:latin typeface="Arial" panose="020B0604020202020204" pitchFamily="34" charset="0"/>
                        </a:rPr>
                        <a:t> </a:t>
                      </a:r>
                    </a:p>
                  </a:txBody>
                  <a:tcPr marL="0" marR="0" marT="0" marB="0" anchor="b">
                    <a:lnL>
                      <a:noFill/>
                    </a:lnL>
                    <a:lnR>
                      <a:noFill/>
                    </a:lnR>
                    <a:lnT>
                      <a:noFill/>
                    </a:lnT>
                    <a:lnB>
                      <a:noFill/>
                    </a:lnB>
                    <a:solidFill>
                      <a:srgbClr val="DCE6F1"/>
                    </a:solidFill>
                  </a:tcPr>
                </a:tc>
                <a:tc>
                  <a:txBody>
                    <a:bodyPr/>
                    <a:lstStyle/>
                    <a:p>
                      <a:pPr algn="ctr" fontAlgn="b"/>
                      <a:r>
                        <a:rPr lang="en-US" sz="700" b="0" i="0" u="none" strike="noStrike">
                          <a:solidFill>
                            <a:srgbClr val="000000"/>
                          </a:solidFill>
                          <a:effectLst/>
                          <a:latin typeface="Arial" panose="020B0604020202020204" pitchFamily="34" charset="0"/>
                        </a:rPr>
                        <a:t> </a:t>
                      </a:r>
                    </a:p>
                  </a:txBody>
                  <a:tcPr marL="0" marR="0" marT="0" marB="0" anchor="b">
                    <a:lnL>
                      <a:noFill/>
                    </a:lnL>
                    <a:lnR>
                      <a:noFill/>
                    </a:lnR>
                    <a:lnT>
                      <a:noFill/>
                    </a:lnT>
                    <a:lnB>
                      <a:noFill/>
                    </a:lnB>
                    <a:solidFill>
                      <a:srgbClr val="DCE6F1"/>
                    </a:solidFill>
                  </a:tcPr>
                </a:tc>
                <a:tc>
                  <a:txBody>
                    <a:bodyPr/>
                    <a:lstStyle/>
                    <a:p>
                      <a:pPr algn="ctr" fontAlgn="b"/>
                      <a:r>
                        <a:rPr lang="en-US" sz="700" b="0" i="0" u="none" strike="noStrike">
                          <a:solidFill>
                            <a:srgbClr val="000000"/>
                          </a:solidFill>
                          <a:effectLst/>
                          <a:latin typeface="Arial" panose="020B0604020202020204" pitchFamily="34" charset="0"/>
                        </a:rPr>
                        <a:t> </a:t>
                      </a:r>
                    </a:p>
                  </a:txBody>
                  <a:tcPr marL="0" marR="0" marT="0" marB="0" anchor="b">
                    <a:lnL>
                      <a:noFill/>
                    </a:lnL>
                    <a:lnR>
                      <a:noFill/>
                    </a:lnR>
                    <a:lnT>
                      <a:noFill/>
                    </a:lnT>
                    <a:lnB>
                      <a:noFill/>
                    </a:lnB>
                    <a:solidFill>
                      <a:srgbClr val="DCE6F1"/>
                    </a:solidFill>
                  </a:tcPr>
                </a:tc>
                <a:tc>
                  <a:txBody>
                    <a:bodyPr/>
                    <a:lstStyle/>
                    <a:p>
                      <a:pPr algn="ctr" fontAlgn="b"/>
                      <a:r>
                        <a:rPr lang="en-US" sz="700" b="0" i="0" u="none" strike="noStrike">
                          <a:solidFill>
                            <a:srgbClr val="000000"/>
                          </a:solidFill>
                          <a:effectLst/>
                          <a:latin typeface="Arial" panose="020B0604020202020204" pitchFamily="34" charset="0"/>
                        </a:rPr>
                        <a:t> </a:t>
                      </a:r>
                    </a:p>
                  </a:txBody>
                  <a:tcPr marL="0" marR="0" marT="0" marB="0" anchor="b">
                    <a:lnL>
                      <a:noFill/>
                    </a:lnL>
                    <a:lnR>
                      <a:noFill/>
                    </a:lnR>
                    <a:lnT>
                      <a:noFill/>
                    </a:lnT>
                    <a:lnB>
                      <a:noFill/>
                    </a:lnB>
                    <a:solidFill>
                      <a:srgbClr val="DCE6F1"/>
                    </a:solidFill>
                  </a:tcPr>
                </a:tc>
                <a:tc>
                  <a:txBody>
                    <a:bodyPr/>
                    <a:lstStyle/>
                    <a:p>
                      <a:pPr algn="ctr" fontAlgn="b"/>
                      <a:r>
                        <a:rPr lang="en-US" sz="700" b="0" i="0" u="none" strike="noStrike">
                          <a:solidFill>
                            <a:srgbClr val="000000"/>
                          </a:solidFill>
                          <a:effectLst/>
                          <a:latin typeface="Arial" panose="020B0604020202020204" pitchFamily="34" charset="0"/>
                        </a:rPr>
                        <a:t> </a:t>
                      </a:r>
                    </a:p>
                  </a:txBody>
                  <a:tcPr marL="0" marR="0" marT="0" marB="0" anchor="b">
                    <a:lnL>
                      <a:noFill/>
                    </a:lnL>
                    <a:lnR>
                      <a:noFill/>
                    </a:lnR>
                    <a:lnT>
                      <a:noFill/>
                    </a:lnT>
                    <a:lnB>
                      <a:noFill/>
                    </a:lnB>
                    <a:solidFill>
                      <a:srgbClr val="DCE6F1"/>
                    </a:solidFill>
                  </a:tcPr>
                </a:tc>
                <a:extLst>
                  <a:ext uri="{0D108BD9-81ED-4DB2-BD59-A6C34878D82A}">
                    <a16:rowId xmlns:a16="http://schemas.microsoft.com/office/drawing/2014/main" val="1620983411"/>
                  </a:ext>
                </a:extLst>
              </a:tr>
              <a:tr h="111346">
                <a:tc>
                  <a:txBody>
                    <a:bodyPr/>
                    <a:lstStyle/>
                    <a:p>
                      <a:pPr algn="l" fontAlgn="b"/>
                      <a:r>
                        <a:rPr lang="en-US" sz="700" b="0" i="0" u="none" strike="noStrike">
                          <a:solidFill>
                            <a:srgbClr val="000000"/>
                          </a:solidFill>
                          <a:effectLst/>
                          <a:latin typeface="Arial" panose="020B0604020202020204" pitchFamily="34" charset="0"/>
                        </a:rPr>
                        <a:t> </a:t>
                      </a:r>
                    </a:p>
                  </a:txBody>
                  <a:tcPr marL="0" marR="0" marT="0" marB="0" anchor="b">
                    <a:lnL>
                      <a:noFill/>
                    </a:lnL>
                    <a:lnR>
                      <a:noFill/>
                    </a:lnR>
                    <a:lnT>
                      <a:noFill/>
                    </a:lnT>
                    <a:lnB>
                      <a:noFill/>
                    </a:lnB>
                    <a:solidFill>
                      <a:srgbClr val="DCE6F1"/>
                    </a:solidFill>
                  </a:tcPr>
                </a:tc>
                <a:tc>
                  <a:txBody>
                    <a:bodyPr/>
                    <a:lstStyle/>
                    <a:p>
                      <a:pPr algn="l" fontAlgn="b"/>
                      <a:r>
                        <a:rPr lang="en-US" sz="700" b="0" i="0" u="none" strike="noStrike">
                          <a:solidFill>
                            <a:srgbClr val="000000"/>
                          </a:solidFill>
                          <a:effectLst/>
                          <a:latin typeface="Arial" panose="020B0604020202020204" pitchFamily="34" charset="0"/>
                        </a:rPr>
                        <a:t> </a:t>
                      </a:r>
                    </a:p>
                  </a:txBody>
                  <a:tcPr marL="0" marR="0" marT="0" marB="0" anchor="b">
                    <a:lnL>
                      <a:noFill/>
                    </a:lnL>
                    <a:lnR>
                      <a:noFill/>
                    </a:lnR>
                    <a:lnT>
                      <a:noFill/>
                    </a:lnT>
                    <a:lnB>
                      <a:noFill/>
                    </a:lnB>
                    <a:solidFill>
                      <a:srgbClr val="DCE6F1"/>
                    </a:solidFill>
                  </a:tcPr>
                </a:tc>
                <a:tc>
                  <a:txBody>
                    <a:bodyPr/>
                    <a:lstStyle/>
                    <a:p>
                      <a:pPr algn="l" fontAlgn="b"/>
                      <a:r>
                        <a:rPr lang="en-US" sz="700" b="0" i="0" u="none" strike="noStrike">
                          <a:solidFill>
                            <a:srgbClr val="000000"/>
                          </a:solidFill>
                          <a:effectLst/>
                          <a:latin typeface="Arial" panose="020B0604020202020204" pitchFamily="34" charset="0"/>
                        </a:rPr>
                        <a:t> </a:t>
                      </a:r>
                    </a:p>
                  </a:txBody>
                  <a:tcPr marL="0" marR="0" marT="0" marB="0" anchor="b">
                    <a:lnL>
                      <a:noFill/>
                    </a:lnL>
                    <a:lnR>
                      <a:noFill/>
                    </a:lnR>
                    <a:lnT>
                      <a:noFill/>
                    </a:lnT>
                    <a:lnB>
                      <a:noFill/>
                    </a:lnB>
                    <a:solidFill>
                      <a:srgbClr val="DCE6F1"/>
                    </a:solidFill>
                  </a:tcPr>
                </a:tc>
                <a:tc>
                  <a:txBody>
                    <a:bodyPr/>
                    <a:lstStyle/>
                    <a:p>
                      <a:pPr algn="l" fontAlgn="b"/>
                      <a:r>
                        <a:rPr lang="en-US" sz="700" b="0" i="0" u="none" strike="noStrike">
                          <a:solidFill>
                            <a:srgbClr val="000000"/>
                          </a:solidFill>
                          <a:effectLst/>
                          <a:latin typeface="Arial" panose="020B0604020202020204" pitchFamily="34" charset="0"/>
                        </a:rPr>
                        <a:t> </a:t>
                      </a:r>
                    </a:p>
                  </a:txBody>
                  <a:tcPr marL="0" marR="0" marT="0" marB="0" anchor="b">
                    <a:lnL>
                      <a:noFill/>
                    </a:lnL>
                    <a:lnR w="6350" cap="flat" cmpd="sng" algn="ctr">
                      <a:solidFill>
                        <a:srgbClr val="000000"/>
                      </a:solidFill>
                      <a:prstDash val="solid"/>
                      <a:round/>
                      <a:headEnd type="none" w="med" len="med"/>
                      <a:tailEnd type="none" w="med" len="med"/>
                    </a:lnR>
                    <a:lnT>
                      <a:noFill/>
                    </a:lnT>
                    <a:lnB>
                      <a:noFill/>
                    </a:lnB>
                    <a:solidFill>
                      <a:srgbClr val="DCE6F1"/>
                    </a:solidFill>
                  </a:tcPr>
                </a:tc>
                <a:tc>
                  <a:txBody>
                    <a:bodyPr/>
                    <a:lstStyle/>
                    <a:p>
                      <a:pPr algn="l" fontAlgn="t"/>
                      <a:r>
                        <a:rPr lang="en-US" sz="700" b="0" i="0" u="none" strike="noStrike">
                          <a:solidFill>
                            <a:srgbClr val="000000"/>
                          </a:solidFill>
                          <a:effectLst/>
                          <a:latin typeface="Arial" panose="020B0604020202020204" pitchFamily="34" charset="0"/>
                        </a:rPr>
                        <a:t> </a:t>
                      </a:r>
                    </a:p>
                  </a:txBody>
                  <a:tcPr marL="0" marR="0" marT="0" marB="0">
                    <a:lnL w="6350" cap="flat" cmpd="sng" algn="ctr">
                      <a:solidFill>
                        <a:srgbClr val="000000"/>
                      </a:solidFill>
                      <a:prstDash val="solid"/>
                      <a:round/>
                      <a:headEnd type="none" w="med" len="med"/>
                      <a:tailEnd type="none" w="med" len="med"/>
                    </a:lnL>
                    <a:lnR>
                      <a:noFill/>
                    </a:lnR>
                    <a:lnT>
                      <a:noFill/>
                    </a:lnT>
                    <a:lnB>
                      <a:noFill/>
                    </a:lnB>
                    <a:solidFill>
                      <a:srgbClr val="DCE6F1"/>
                    </a:solidFill>
                  </a:tcPr>
                </a:tc>
                <a:tc>
                  <a:txBody>
                    <a:bodyPr/>
                    <a:lstStyle/>
                    <a:p>
                      <a:pPr algn="l" fontAlgn="t"/>
                      <a:r>
                        <a:rPr lang="en-US" sz="700" b="0" i="0" u="none" strike="noStrike">
                          <a:solidFill>
                            <a:srgbClr val="000000"/>
                          </a:solidFill>
                          <a:effectLst/>
                          <a:latin typeface="Arial" panose="020B0604020202020204" pitchFamily="34" charset="0"/>
                        </a:rPr>
                        <a:t> </a:t>
                      </a:r>
                    </a:p>
                  </a:txBody>
                  <a:tcPr marL="0" marR="0" marT="0" marB="0">
                    <a:lnL>
                      <a:noFill/>
                    </a:lnL>
                    <a:lnR>
                      <a:noFill/>
                    </a:lnR>
                    <a:lnT>
                      <a:noFill/>
                    </a:lnT>
                    <a:lnB>
                      <a:noFill/>
                    </a:lnB>
                    <a:solidFill>
                      <a:srgbClr val="DCE6F1"/>
                    </a:solidFill>
                  </a:tcPr>
                </a:tc>
                <a:tc>
                  <a:txBody>
                    <a:bodyPr/>
                    <a:lstStyle/>
                    <a:p>
                      <a:pPr algn="ctr" fontAlgn="b"/>
                      <a:r>
                        <a:rPr lang="en-US" sz="700" b="0" i="0" u="none" strike="noStrike">
                          <a:solidFill>
                            <a:srgbClr val="000000"/>
                          </a:solidFill>
                          <a:effectLst/>
                          <a:latin typeface="Arial" panose="020B0604020202020204" pitchFamily="34" charset="0"/>
                        </a:rPr>
                        <a:t> </a:t>
                      </a:r>
                    </a:p>
                  </a:txBody>
                  <a:tcPr marL="0" marR="0" marT="0" marB="0" anchor="b">
                    <a:lnL>
                      <a:noFill/>
                    </a:lnL>
                    <a:lnR w="6350" cap="flat" cmpd="sng" algn="ctr">
                      <a:solidFill>
                        <a:srgbClr val="000000"/>
                      </a:solidFill>
                      <a:prstDash val="solid"/>
                      <a:round/>
                      <a:headEnd type="none" w="med" len="med"/>
                      <a:tailEnd type="none" w="med" len="med"/>
                    </a:lnR>
                    <a:lnT>
                      <a:noFill/>
                    </a:lnT>
                    <a:lnB>
                      <a:noFill/>
                    </a:lnB>
                    <a:solidFill>
                      <a:srgbClr val="DCE6F1"/>
                    </a:solidFill>
                  </a:tcPr>
                </a:tc>
                <a:tc>
                  <a:txBody>
                    <a:bodyPr/>
                    <a:lstStyle/>
                    <a:p>
                      <a:pPr algn="ctr" fontAlgn="b"/>
                      <a:r>
                        <a:rPr lang="en-US" sz="700" b="0" i="0" u="none" strike="noStrike">
                          <a:solidFill>
                            <a:srgbClr val="000000"/>
                          </a:solidFill>
                          <a:effectLst/>
                          <a:latin typeface="Arial" panose="020B0604020202020204" pitchFamily="34" charset="0"/>
                        </a:rPr>
                        <a:t> </a:t>
                      </a:r>
                    </a:p>
                  </a:txBody>
                  <a:tcPr marL="0" marR="0" marT="0" marB="0" anchor="b">
                    <a:lnL w="6350" cap="flat" cmpd="sng" algn="ctr">
                      <a:solidFill>
                        <a:srgbClr val="000000"/>
                      </a:solidFill>
                      <a:prstDash val="solid"/>
                      <a:round/>
                      <a:headEnd type="none" w="med" len="med"/>
                      <a:tailEnd type="none" w="med" len="med"/>
                    </a:lnL>
                    <a:lnR>
                      <a:noFill/>
                    </a:lnR>
                    <a:lnT>
                      <a:noFill/>
                    </a:lnT>
                    <a:lnB>
                      <a:noFill/>
                    </a:lnB>
                    <a:solidFill>
                      <a:srgbClr val="DCE6F1"/>
                    </a:solidFill>
                  </a:tcPr>
                </a:tc>
                <a:tc>
                  <a:txBody>
                    <a:bodyPr/>
                    <a:lstStyle/>
                    <a:p>
                      <a:pPr algn="l" fontAlgn="t"/>
                      <a:r>
                        <a:rPr lang="en-US" sz="700" b="0" i="0" u="none" strike="noStrike">
                          <a:solidFill>
                            <a:srgbClr val="000000"/>
                          </a:solidFill>
                          <a:effectLst/>
                          <a:latin typeface="Arial" panose="020B0604020202020204" pitchFamily="34" charset="0"/>
                        </a:rPr>
                        <a:t> </a:t>
                      </a:r>
                    </a:p>
                  </a:txBody>
                  <a:tcPr marL="0" marR="0" marT="0" marB="0">
                    <a:lnL>
                      <a:noFill/>
                    </a:lnL>
                    <a:lnR>
                      <a:noFill/>
                    </a:lnR>
                    <a:lnT>
                      <a:noFill/>
                    </a:lnT>
                    <a:lnB>
                      <a:noFill/>
                    </a:lnB>
                    <a:solidFill>
                      <a:srgbClr val="DCE6F1"/>
                    </a:solidFill>
                  </a:tcPr>
                </a:tc>
                <a:tc>
                  <a:txBody>
                    <a:bodyPr/>
                    <a:lstStyle/>
                    <a:p>
                      <a:pPr algn="ctr" fontAlgn="t"/>
                      <a:r>
                        <a:rPr lang="en-US" sz="700" b="0" i="0" u="none" strike="noStrike">
                          <a:solidFill>
                            <a:srgbClr val="000000"/>
                          </a:solidFill>
                          <a:effectLst/>
                          <a:latin typeface="Arial" panose="020B0604020202020204" pitchFamily="34" charset="0"/>
                        </a:rPr>
                        <a:t> </a:t>
                      </a:r>
                    </a:p>
                  </a:txBody>
                  <a:tcPr marL="0" marR="0" marT="0" marB="0">
                    <a:lnL>
                      <a:noFill/>
                    </a:lnL>
                    <a:lnR>
                      <a:noFill/>
                    </a:lnR>
                    <a:lnT>
                      <a:noFill/>
                    </a:lnT>
                    <a:lnB>
                      <a:noFill/>
                    </a:lnB>
                    <a:solidFill>
                      <a:srgbClr val="DCE6F1"/>
                    </a:solidFill>
                  </a:tcPr>
                </a:tc>
                <a:tc>
                  <a:txBody>
                    <a:bodyPr/>
                    <a:lstStyle/>
                    <a:p>
                      <a:pPr algn="l" fontAlgn="b"/>
                      <a:r>
                        <a:rPr lang="en-US" sz="700" b="0" i="0" u="none" strike="noStrike">
                          <a:solidFill>
                            <a:srgbClr val="000000"/>
                          </a:solidFill>
                          <a:effectLst/>
                          <a:latin typeface="Arial" panose="020B0604020202020204" pitchFamily="34" charset="0"/>
                        </a:rPr>
                        <a:t> </a:t>
                      </a:r>
                    </a:p>
                  </a:txBody>
                  <a:tcPr marL="0" marR="0" marT="0" marB="0" anchor="b">
                    <a:lnL>
                      <a:noFill/>
                    </a:lnL>
                    <a:lnR>
                      <a:noFill/>
                    </a:lnR>
                    <a:lnT>
                      <a:noFill/>
                    </a:lnT>
                    <a:lnB>
                      <a:noFill/>
                    </a:lnB>
                    <a:solidFill>
                      <a:srgbClr val="DCE6F1"/>
                    </a:solidFill>
                  </a:tcPr>
                </a:tc>
                <a:tc>
                  <a:txBody>
                    <a:bodyPr/>
                    <a:lstStyle/>
                    <a:p>
                      <a:pPr algn="l" fontAlgn="b"/>
                      <a:r>
                        <a:rPr lang="en-US" sz="700" b="0" i="0" u="none" strike="noStrike">
                          <a:solidFill>
                            <a:srgbClr val="000000"/>
                          </a:solidFill>
                          <a:effectLst/>
                          <a:latin typeface="Arial" panose="020B0604020202020204" pitchFamily="34" charset="0"/>
                        </a:rPr>
                        <a:t> </a:t>
                      </a:r>
                    </a:p>
                  </a:txBody>
                  <a:tcPr marL="0" marR="0" marT="0" marB="0" anchor="b">
                    <a:lnL>
                      <a:noFill/>
                    </a:lnL>
                    <a:lnR>
                      <a:noFill/>
                    </a:lnR>
                    <a:lnT>
                      <a:noFill/>
                    </a:lnT>
                    <a:lnB>
                      <a:noFill/>
                    </a:lnB>
                    <a:solidFill>
                      <a:srgbClr val="DCE6F1"/>
                    </a:solidFill>
                  </a:tcPr>
                </a:tc>
                <a:tc>
                  <a:txBody>
                    <a:bodyPr/>
                    <a:lstStyle/>
                    <a:p>
                      <a:pPr algn="l" fontAlgn="b"/>
                      <a:r>
                        <a:rPr lang="en-US" sz="700" b="0" i="0" u="none" strike="noStrike">
                          <a:solidFill>
                            <a:srgbClr val="000000"/>
                          </a:solidFill>
                          <a:effectLst/>
                          <a:latin typeface="Arial" panose="020B0604020202020204" pitchFamily="34" charset="0"/>
                        </a:rPr>
                        <a:t>natural</a:t>
                      </a:r>
                    </a:p>
                  </a:txBody>
                  <a:tcPr marL="0" marR="0" marT="0" marB="0" anchor="b">
                    <a:lnL>
                      <a:noFill/>
                    </a:lnL>
                    <a:lnR w="6350" cap="flat" cmpd="sng" algn="ctr">
                      <a:solidFill>
                        <a:srgbClr val="000000"/>
                      </a:solidFill>
                      <a:prstDash val="solid"/>
                      <a:round/>
                      <a:headEnd type="none" w="med" len="med"/>
                      <a:tailEnd type="none" w="med" len="med"/>
                    </a:lnR>
                    <a:lnT>
                      <a:noFill/>
                    </a:lnT>
                    <a:lnB>
                      <a:noFill/>
                    </a:lnB>
                    <a:solidFill>
                      <a:srgbClr val="DCE6F1"/>
                    </a:solidFill>
                  </a:tcPr>
                </a:tc>
                <a:tc>
                  <a:txBody>
                    <a:bodyPr/>
                    <a:lstStyle/>
                    <a:p>
                      <a:pPr algn="ctr" fontAlgn="b"/>
                      <a:r>
                        <a:rPr lang="en-US" sz="700" b="0" i="0" u="none" strike="noStrike">
                          <a:solidFill>
                            <a:srgbClr val="000000"/>
                          </a:solidFill>
                          <a:effectLst/>
                          <a:latin typeface="Arial" panose="020B0604020202020204" pitchFamily="34" charset="0"/>
                        </a:rPr>
                        <a:t>3</a:t>
                      </a:r>
                    </a:p>
                  </a:txBody>
                  <a:tcPr marL="0" marR="0" marT="0" marB="0" anchor="b">
                    <a:lnL w="6350" cap="flat" cmpd="sng" algn="ctr">
                      <a:solidFill>
                        <a:srgbClr val="000000"/>
                      </a:solidFill>
                      <a:prstDash val="solid"/>
                      <a:round/>
                      <a:headEnd type="none" w="med" len="med"/>
                      <a:tailEnd type="none" w="med" len="med"/>
                    </a:lnL>
                    <a:lnR>
                      <a:noFill/>
                    </a:lnR>
                    <a:lnT>
                      <a:noFill/>
                    </a:lnT>
                    <a:lnB>
                      <a:noFill/>
                    </a:lnB>
                    <a:solidFill>
                      <a:srgbClr val="DCE6F1"/>
                    </a:solidFill>
                  </a:tcPr>
                </a:tc>
                <a:tc>
                  <a:txBody>
                    <a:bodyPr/>
                    <a:lstStyle/>
                    <a:p>
                      <a:pPr algn="r" fontAlgn="b"/>
                      <a:r>
                        <a:rPr lang="en-US" sz="700" b="0" i="0" u="none" strike="noStrike">
                          <a:solidFill>
                            <a:srgbClr val="000000"/>
                          </a:solidFill>
                          <a:effectLst/>
                          <a:latin typeface="Arial" panose="020B0604020202020204" pitchFamily="34" charset="0"/>
                        </a:rPr>
                        <a:t>12.5</a:t>
                      </a:r>
                    </a:p>
                  </a:txBody>
                  <a:tcPr marL="0" marR="0" marT="0" marB="0" anchor="b">
                    <a:lnL>
                      <a:noFill/>
                    </a:lnL>
                    <a:lnR w="6350" cap="flat" cmpd="sng" algn="ctr">
                      <a:solidFill>
                        <a:srgbClr val="000000"/>
                      </a:solidFill>
                      <a:prstDash val="solid"/>
                      <a:round/>
                      <a:headEnd type="none" w="med" len="med"/>
                      <a:tailEnd type="none" w="med" len="med"/>
                    </a:lnR>
                    <a:lnT>
                      <a:noFill/>
                    </a:lnT>
                    <a:lnB>
                      <a:noFill/>
                    </a:lnB>
                    <a:solidFill>
                      <a:srgbClr val="DCE6F1"/>
                    </a:solidFill>
                  </a:tcPr>
                </a:tc>
                <a:tc>
                  <a:txBody>
                    <a:bodyPr/>
                    <a:lstStyle/>
                    <a:p>
                      <a:pPr algn="ctr" fontAlgn="b"/>
                      <a:r>
                        <a:rPr lang="en-US" sz="700" b="0" i="0" u="none" strike="noStrike">
                          <a:solidFill>
                            <a:srgbClr val="000000"/>
                          </a:solidFill>
                          <a:effectLst/>
                          <a:latin typeface="Arial" panose="020B0604020202020204" pitchFamily="34" charset="0"/>
                        </a:rPr>
                        <a:t> </a:t>
                      </a:r>
                    </a:p>
                  </a:txBody>
                  <a:tcPr marL="0" marR="0" marT="0" marB="0" anchor="b">
                    <a:lnL w="6350" cap="flat" cmpd="sng" algn="ctr">
                      <a:solidFill>
                        <a:srgbClr val="000000"/>
                      </a:solidFill>
                      <a:prstDash val="solid"/>
                      <a:round/>
                      <a:headEnd type="none" w="med" len="med"/>
                      <a:tailEnd type="none" w="med" len="med"/>
                    </a:lnL>
                    <a:lnR>
                      <a:noFill/>
                    </a:lnR>
                    <a:lnT>
                      <a:noFill/>
                    </a:lnT>
                    <a:lnB>
                      <a:noFill/>
                    </a:lnB>
                    <a:solidFill>
                      <a:srgbClr val="DCE6F1"/>
                    </a:solidFill>
                  </a:tcPr>
                </a:tc>
                <a:tc>
                  <a:txBody>
                    <a:bodyPr/>
                    <a:lstStyle/>
                    <a:p>
                      <a:pPr algn="ctr" fontAlgn="b"/>
                      <a:r>
                        <a:rPr lang="en-US" sz="700" b="0" i="0" u="none" strike="noStrike">
                          <a:solidFill>
                            <a:srgbClr val="000000"/>
                          </a:solidFill>
                          <a:effectLst/>
                          <a:latin typeface="Arial" panose="020B0604020202020204" pitchFamily="34" charset="0"/>
                        </a:rPr>
                        <a:t> </a:t>
                      </a:r>
                    </a:p>
                  </a:txBody>
                  <a:tcPr marL="0" marR="0" marT="0" marB="0" anchor="b">
                    <a:lnL>
                      <a:noFill/>
                    </a:lnL>
                    <a:lnR>
                      <a:noFill/>
                    </a:lnR>
                    <a:lnT>
                      <a:noFill/>
                    </a:lnT>
                    <a:lnB>
                      <a:noFill/>
                    </a:lnB>
                    <a:solidFill>
                      <a:srgbClr val="DCE6F1"/>
                    </a:solidFill>
                  </a:tcPr>
                </a:tc>
                <a:tc>
                  <a:txBody>
                    <a:bodyPr/>
                    <a:lstStyle/>
                    <a:p>
                      <a:pPr algn="ctr" fontAlgn="b"/>
                      <a:r>
                        <a:rPr lang="en-US" sz="700" b="1" i="0" u="none" strike="noStrike">
                          <a:solidFill>
                            <a:srgbClr val="FF0000"/>
                          </a:solidFill>
                          <a:effectLst/>
                          <a:latin typeface="Arial" panose="020B0604020202020204" pitchFamily="34" charset="0"/>
                        </a:rPr>
                        <a:t>x</a:t>
                      </a:r>
                    </a:p>
                  </a:txBody>
                  <a:tcPr marL="0" marR="0" marT="0" marB="0" anchor="b">
                    <a:lnL>
                      <a:noFill/>
                    </a:lnL>
                    <a:lnR>
                      <a:noFill/>
                    </a:lnR>
                    <a:lnT>
                      <a:noFill/>
                    </a:lnT>
                    <a:lnB>
                      <a:noFill/>
                    </a:lnB>
                    <a:solidFill>
                      <a:srgbClr val="DCE6F1"/>
                    </a:solidFill>
                  </a:tcPr>
                </a:tc>
                <a:tc>
                  <a:txBody>
                    <a:bodyPr/>
                    <a:lstStyle/>
                    <a:p>
                      <a:pPr algn="ctr" fontAlgn="b"/>
                      <a:r>
                        <a:rPr lang="en-US" sz="700" b="0" i="0" u="none" strike="noStrike">
                          <a:solidFill>
                            <a:srgbClr val="000000"/>
                          </a:solidFill>
                          <a:effectLst/>
                          <a:latin typeface="Arial" panose="020B0604020202020204" pitchFamily="34" charset="0"/>
                        </a:rPr>
                        <a:t> </a:t>
                      </a:r>
                    </a:p>
                  </a:txBody>
                  <a:tcPr marL="0" marR="0" marT="0" marB="0" anchor="b">
                    <a:lnL>
                      <a:noFill/>
                    </a:lnL>
                    <a:lnR>
                      <a:noFill/>
                    </a:lnR>
                    <a:lnT>
                      <a:noFill/>
                    </a:lnT>
                    <a:lnB>
                      <a:noFill/>
                    </a:lnB>
                    <a:solidFill>
                      <a:srgbClr val="DCE6F1"/>
                    </a:solidFill>
                  </a:tcPr>
                </a:tc>
                <a:tc>
                  <a:txBody>
                    <a:bodyPr/>
                    <a:lstStyle/>
                    <a:p>
                      <a:pPr algn="ctr" fontAlgn="b"/>
                      <a:r>
                        <a:rPr lang="en-US" sz="700" b="0" i="0" u="none" strike="noStrike">
                          <a:solidFill>
                            <a:srgbClr val="000000"/>
                          </a:solidFill>
                          <a:effectLst/>
                          <a:latin typeface="Arial" panose="020B0604020202020204" pitchFamily="34" charset="0"/>
                        </a:rPr>
                        <a:t> </a:t>
                      </a:r>
                    </a:p>
                  </a:txBody>
                  <a:tcPr marL="0" marR="0" marT="0" marB="0" anchor="b">
                    <a:lnL>
                      <a:noFill/>
                    </a:lnL>
                    <a:lnR>
                      <a:noFill/>
                    </a:lnR>
                    <a:lnT>
                      <a:noFill/>
                    </a:lnT>
                    <a:lnB>
                      <a:noFill/>
                    </a:lnB>
                    <a:solidFill>
                      <a:srgbClr val="DCE6F1"/>
                    </a:solidFill>
                  </a:tcPr>
                </a:tc>
                <a:tc>
                  <a:txBody>
                    <a:bodyPr/>
                    <a:lstStyle/>
                    <a:p>
                      <a:pPr algn="ctr" fontAlgn="b"/>
                      <a:r>
                        <a:rPr lang="en-US" sz="700" b="0" i="0" u="none" strike="noStrike">
                          <a:solidFill>
                            <a:srgbClr val="000000"/>
                          </a:solidFill>
                          <a:effectLst/>
                          <a:latin typeface="Arial" panose="020B0604020202020204" pitchFamily="34" charset="0"/>
                        </a:rPr>
                        <a:t> </a:t>
                      </a:r>
                    </a:p>
                  </a:txBody>
                  <a:tcPr marL="0" marR="0" marT="0" marB="0" anchor="b">
                    <a:lnL>
                      <a:noFill/>
                    </a:lnL>
                    <a:lnR>
                      <a:noFill/>
                    </a:lnR>
                    <a:lnT>
                      <a:noFill/>
                    </a:lnT>
                    <a:lnB>
                      <a:noFill/>
                    </a:lnB>
                    <a:solidFill>
                      <a:srgbClr val="DCE6F1"/>
                    </a:solidFill>
                  </a:tcPr>
                </a:tc>
                <a:tc>
                  <a:txBody>
                    <a:bodyPr/>
                    <a:lstStyle/>
                    <a:p>
                      <a:pPr algn="ctr" fontAlgn="b"/>
                      <a:r>
                        <a:rPr lang="en-US" sz="700" b="0" i="0" u="none" strike="noStrike">
                          <a:solidFill>
                            <a:srgbClr val="000000"/>
                          </a:solidFill>
                          <a:effectLst/>
                          <a:latin typeface="Arial" panose="020B0604020202020204" pitchFamily="34" charset="0"/>
                        </a:rPr>
                        <a:t> </a:t>
                      </a:r>
                    </a:p>
                  </a:txBody>
                  <a:tcPr marL="0" marR="0" marT="0" marB="0" anchor="b">
                    <a:lnL>
                      <a:noFill/>
                    </a:lnL>
                    <a:lnR>
                      <a:noFill/>
                    </a:lnR>
                    <a:lnT>
                      <a:noFill/>
                    </a:lnT>
                    <a:lnB>
                      <a:noFill/>
                    </a:lnB>
                    <a:solidFill>
                      <a:srgbClr val="DCE6F1"/>
                    </a:solidFill>
                  </a:tcPr>
                </a:tc>
                <a:tc>
                  <a:txBody>
                    <a:bodyPr/>
                    <a:lstStyle/>
                    <a:p>
                      <a:pPr algn="ctr" fontAlgn="b"/>
                      <a:r>
                        <a:rPr lang="en-US" sz="700" b="0" i="0" u="none" strike="noStrike">
                          <a:solidFill>
                            <a:srgbClr val="000000"/>
                          </a:solidFill>
                          <a:effectLst/>
                          <a:latin typeface="Arial" panose="020B0604020202020204" pitchFamily="34" charset="0"/>
                        </a:rPr>
                        <a:t> </a:t>
                      </a:r>
                    </a:p>
                  </a:txBody>
                  <a:tcPr marL="0" marR="0" marT="0" marB="0" anchor="b">
                    <a:lnL>
                      <a:noFill/>
                    </a:lnL>
                    <a:lnR>
                      <a:noFill/>
                    </a:lnR>
                    <a:lnT>
                      <a:noFill/>
                    </a:lnT>
                    <a:lnB>
                      <a:noFill/>
                    </a:lnB>
                    <a:solidFill>
                      <a:srgbClr val="DCE6F1"/>
                    </a:solidFill>
                  </a:tcPr>
                </a:tc>
                <a:tc>
                  <a:txBody>
                    <a:bodyPr/>
                    <a:lstStyle/>
                    <a:p>
                      <a:pPr algn="ctr" fontAlgn="b"/>
                      <a:r>
                        <a:rPr lang="en-US" sz="700" b="0" i="0" u="none" strike="noStrike">
                          <a:solidFill>
                            <a:srgbClr val="000000"/>
                          </a:solidFill>
                          <a:effectLst/>
                          <a:latin typeface="Arial" panose="020B0604020202020204" pitchFamily="34" charset="0"/>
                        </a:rPr>
                        <a:t> </a:t>
                      </a:r>
                    </a:p>
                  </a:txBody>
                  <a:tcPr marL="0" marR="0" marT="0" marB="0" anchor="b">
                    <a:lnL>
                      <a:noFill/>
                    </a:lnL>
                    <a:lnR>
                      <a:noFill/>
                    </a:lnR>
                    <a:lnT>
                      <a:noFill/>
                    </a:lnT>
                    <a:lnB>
                      <a:noFill/>
                    </a:lnB>
                    <a:solidFill>
                      <a:srgbClr val="DCE6F1"/>
                    </a:solidFill>
                  </a:tcPr>
                </a:tc>
                <a:tc>
                  <a:txBody>
                    <a:bodyPr/>
                    <a:lstStyle/>
                    <a:p>
                      <a:pPr algn="ctr" fontAlgn="b"/>
                      <a:r>
                        <a:rPr lang="en-US" sz="700" b="0" i="0" u="none" strike="noStrike">
                          <a:solidFill>
                            <a:srgbClr val="000000"/>
                          </a:solidFill>
                          <a:effectLst/>
                          <a:latin typeface="Arial" panose="020B0604020202020204" pitchFamily="34" charset="0"/>
                        </a:rPr>
                        <a:t> </a:t>
                      </a:r>
                    </a:p>
                  </a:txBody>
                  <a:tcPr marL="0" marR="0" marT="0" marB="0" anchor="b">
                    <a:lnL>
                      <a:noFill/>
                    </a:lnL>
                    <a:lnR>
                      <a:noFill/>
                    </a:lnR>
                    <a:lnT>
                      <a:noFill/>
                    </a:lnT>
                    <a:lnB>
                      <a:noFill/>
                    </a:lnB>
                    <a:solidFill>
                      <a:srgbClr val="DCE6F1"/>
                    </a:solidFill>
                  </a:tcPr>
                </a:tc>
                <a:tc>
                  <a:txBody>
                    <a:bodyPr/>
                    <a:lstStyle/>
                    <a:p>
                      <a:pPr algn="ctr" fontAlgn="b"/>
                      <a:r>
                        <a:rPr lang="en-US" sz="700" b="0" i="0" u="none" strike="noStrike">
                          <a:solidFill>
                            <a:srgbClr val="000000"/>
                          </a:solidFill>
                          <a:effectLst/>
                          <a:latin typeface="Arial" panose="020B0604020202020204" pitchFamily="34" charset="0"/>
                        </a:rPr>
                        <a:t> </a:t>
                      </a:r>
                    </a:p>
                  </a:txBody>
                  <a:tcPr marL="0" marR="0" marT="0" marB="0" anchor="b">
                    <a:lnL>
                      <a:noFill/>
                    </a:lnL>
                    <a:lnR>
                      <a:noFill/>
                    </a:lnR>
                    <a:lnT>
                      <a:noFill/>
                    </a:lnT>
                    <a:lnB>
                      <a:noFill/>
                    </a:lnB>
                    <a:solidFill>
                      <a:srgbClr val="DCE6F1"/>
                    </a:solidFill>
                  </a:tcPr>
                </a:tc>
                <a:tc>
                  <a:txBody>
                    <a:bodyPr/>
                    <a:lstStyle/>
                    <a:p>
                      <a:pPr algn="ctr" fontAlgn="b"/>
                      <a:r>
                        <a:rPr lang="en-US" sz="700" b="0" i="0" u="none" strike="noStrike">
                          <a:solidFill>
                            <a:srgbClr val="000000"/>
                          </a:solidFill>
                          <a:effectLst/>
                          <a:latin typeface="Arial" panose="020B0604020202020204" pitchFamily="34" charset="0"/>
                        </a:rPr>
                        <a:t> </a:t>
                      </a:r>
                    </a:p>
                  </a:txBody>
                  <a:tcPr marL="0" marR="0" marT="0" marB="0" anchor="b">
                    <a:lnL>
                      <a:noFill/>
                    </a:lnL>
                    <a:lnR>
                      <a:noFill/>
                    </a:lnR>
                    <a:lnT>
                      <a:noFill/>
                    </a:lnT>
                    <a:lnB>
                      <a:noFill/>
                    </a:lnB>
                    <a:solidFill>
                      <a:srgbClr val="DCE6F1"/>
                    </a:solidFill>
                  </a:tcPr>
                </a:tc>
                <a:extLst>
                  <a:ext uri="{0D108BD9-81ED-4DB2-BD59-A6C34878D82A}">
                    <a16:rowId xmlns:a16="http://schemas.microsoft.com/office/drawing/2014/main" val="2554245119"/>
                  </a:ext>
                </a:extLst>
              </a:tr>
              <a:tr h="111346">
                <a:tc>
                  <a:txBody>
                    <a:bodyPr/>
                    <a:lstStyle/>
                    <a:p>
                      <a:pPr algn="l" fontAlgn="b"/>
                      <a:r>
                        <a:rPr lang="en-US" sz="700" b="0" i="0" u="none" strike="noStrike">
                          <a:solidFill>
                            <a:srgbClr val="000000"/>
                          </a:solidFill>
                          <a:effectLst/>
                          <a:latin typeface="Arial" panose="020B0604020202020204" pitchFamily="34" charset="0"/>
                        </a:rPr>
                        <a:t> </a:t>
                      </a:r>
                    </a:p>
                  </a:txBody>
                  <a:tcPr marL="0" marR="0" marT="0" marB="0" anchor="b">
                    <a:lnL>
                      <a:noFill/>
                    </a:lnL>
                    <a:lnR>
                      <a:noFill/>
                    </a:lnR>
                    <a:lnT>
                      <a:noFill/>
                    </a:lnT>
                    <a:lnB>
                      <a:noFill/>
                    </a:lnB>
                    <a:solidFill>
                      <a:srgbClr val="DCE6F1"/>
                    </a:solidFill>
                  </a:tcPr>
                </a:tc>
                <a:tc>
                  <a:txBody>
                    <a:bodyPr/>
                    <a:lstStyle/>
                    <a:p>
                      <a:pPr algn="l" fontAlgn="b"/>
                      <a:r>
                        <a:rPr lang="en-US" sz="700" b="0" i="0" u="none" strike="noStrike">
                          <a:solidFill>
                            <a:srgbClr val="000000"/>
                          </a:solidFill>
                          <a:effectLst/>
                          <a:latin typeface="Arial" panose="020B0604020202020204" pitchFamily="34" charset="0"/>
                        </a:rPr>
                        <a:t> </a:t>
                      </a:r>
                    </a:p>
                  </a:txBody>
                  <a:tcPr marL="0" marR="0" marT="0" marB="0" anchor="b">
                    <a:lnL>
                      <a:noFill/>
                    </a:lnL>
                    <a:lnR>
                      <a:noFill/>
                    </a:lnR>
                    <a:lnT>
                      <a:noFill/>
                    </a:lnT>
                    <a:lnB>
                      <a:noFill/>
                    </a:lnB>
                    <a:solidFill>
                      <a:srgbClr val="DCE6F1"/>
                    </a:solidFill>
                  </a:tcPr>
                </a:tc>
                <a:tc>
                  <a:txBody>
                    <a:bodyPr/>
                    <a:lstStyle/>
                    <a:p>
                      <a:pPr algn="l" fontAlgn="b"/>
                      <a:r>
                        <a:rPr lang="en-US" sz="700" b="0" i="0" u="none" strike="noStrike">
                          <a:solidFill>
                            <a:srgbClr val="000000"/>
                          </a:solidFill>
                          <a:effectLst/>
                          <a:latin typeface="Arial" panose="020B0604020202020204" pitchFamily="34" charset="0"/>
                        </a:rPr>
                        <a:t> </a:t>
                      </a:r>
                    </a:p>
                  </a:txBody>
                  <a:tcPr marL="0" marR="0" marT="0" marB="0" anchor="b">
                    <a:lnL>
                      <a:noFill/>
                    </a:lnL>
                    <a:lnR>
                      <a:noFill/>
                    </a:lnR>
                    <a:lnT>
                      <a:noFill/>
                    </a:lnT>
                    <a:lnB>
                      <a:noFill/>
                    </a:lnB>
                    <a:solidFill>
                      <a:srgbClr val="DCE6F1"/>
                    </a:solidFill>
                  </a:tcPr>
                </a:tc>
                <a:tc>
                  <a:txBody>
                    <a:bodyPr/>
                    <a:lstStyle/>
                    <a:p>
                      <a:pPr algn="l" fontAlgn="b"/>
                      <a:r>
                        <a:rPr lang="en-US" sz="700" b="0" i="0" u="none" strike="noStrike">
                          <a:solidFill>
                            <a:srgbClr val="000000"/>
                          </a:solidFill>
                          <a:effectLst/>
                          <a:latin typeface="Arial" panose="020B0604020202020204" pitchFamily="34" charset="0"/>
                        </a:rPr>
                        <a:t> </a:t>
                      </a:r>
                    </a:p>
                  </a:txBody>
                  <a:tcPr marL="0" marR="0" marT="0" marB="0" anchor="b">
                    <a:lnL>
                      <a:noFill/>
                    </a:lnL>
                    <a:lnR w="6350" cap="flat" cmpd="sng" algn="ctr">
                      <a:solidFill>
                        <a:srgbClr val="000000"/>
                      </a:solidFill>
                      <a:prstDash val="solid"/>
                      <a:round/>
                      <a:headEnd type="none" w="med" len="med"/>
                      <a:tailEnd type="none" w="med" len="med"/>
                    </a:lnR>
                    <a:lnT>
                      <a:noFill/>
                    </a:lnT>
                    <a:lnB>
                      <a:noFill/>
                    </a:lnB>
                    <a:solidFill>
                      <a:srgbClr val="DCE6F1"/>
                    </a:solidFill>
                  </a:tcPr>
                </a:tc>
                <a:tc>
                  <a:txBody>
                    <a:bodyPr/>
                    <a:lstStyle/>
                    <a:p>
                      <a:pPr algn="l" fontAlgn="t"/>
                      <a:r>
                        <a:rPr lang="en-US" sz="700" b="0" i="0" u="none" strike="noStrike">
                          <a:solidFill>
                            <a:srgbClr val="000000"/>
                          </a:solidFill>
                          <a:effectLst/>
                          <a:latin typeface="Arial" panose="020B0604020202020204" pitchFamily="34" charset="0"/>
                        </a:rPr>
                        <a:t> </a:t>
                      </a:r>
                    </a:p>
                  </a:txBody>
                  <a:tcPr marL="0" marR="0" marT="0" marB="0">
                    <a:lnL w="6350" cap="flat" cmpd="sng" algn="ctr">
                      <a:solidFill>
                        <a:srgbClr val="000000"/>
                      </a:solidFill>
                      <a:prstDash val="solid"/>
                      <a:round/>
                      <a:headEnd type="none" w="med" len="med"/>
                      <a:tailEnd type="none" w="med" len="med"/>
                    </a:lnL>
                    <a:lnR>
                      <a:noFill/>
                    </a:lnR>
                    <a:lnT>
                      <a:noFill/>
                    </a:lnT>
                    <a:lnB>
                      <a:noFill/>
                    </a:lnB>
                    <a:solidFill>
                      <a:srgbClr val="DCE6F1"/>
                    </a:solidFill>
                  </a:tcPr>
                </a:tc>
                <a:tc>
                  <a:txBody>
                    <a:bodyPr/>
                    <a:lstStyle/>
                    <a:p>
                      <a:pPr algn="l" fontAlgn="t"/>
                      <a:r>
                        <a:rPr lang="en-US" sz="700" b="0" i="0" u="none" strike="noStrike">
                          <a:solidFill>
                            <a:srgbClr val="000000"/>
                          </a:solidFill>
                          <a:effectLst/>
                          <a:latin typeface="Arial" panose="020B0604020202020204" pitchFamily="34" charset="0"/>
                        </a:rPr>
                        <a:t> </a:t>
                      </a:r>
                    </a:p>
                  </a:txBody>
                  <a:tcPr marL="0" marR="0" marT="0" marB="0">
                    <a:lnL>
                      <a:noFill/>
                    </a:lnL>
                    <a:lnR>
                      <a:noFill/>
                    </a:lnR>
                    <a:lnT>
                      <a:noFill/>
                    </a:lnT>
                    <a:lnB>
                      <a:noFill/>
                    </a:lnB>
                    <a:solidFill>
                      <a:srgbClr val="DCE6F1"/>
                    </a:solidFill>
                  </a:tcPr>
                </a:tc>
                <a:tc>
                  <a:txBody>
                    <a:bodyPr/>
                    <a:lstStyle/>
                    <a:p>
                      <a:pPr algn="ctr" fontAlgn="b"/>
                      <a:r>
                        <a:rPr lang="en-US" sz="700" b="0" i="0" u="none" strike="noStrike">
                          <a:solidFill>
                            <a:srgbClr val="000000"/>
                          </a:solidFill>
                          <a:effectLst/>
                          <a:latin typeface="Arial" panose="020B0604020202020204" pitchFamily="34" charset="0"/>
                        </a:rPr>
                        <a:t> </a:t>
                      </a:r>
                    </a:p>
                  </a:txBody>
                  <a:tcPr marL="0" marR="0" marT="0" marB="0" anchor="b">
                    <a:lnL>
                      <a:noFill/>
                    </a:lnL>
                    <a:lnR w="6350" cap="flat" cmpd="sng" algn="ctr">
                      <a:solidFill>
                        <a:srgbClr val="000000"/>
                      </a:solidFill>
                      <a:prstDash val="solid"/>
                      <a:round/>
                      <a:headEnd type="none" w="med" len="med"/>
                      <a:tailEnd type="none" w="med" len="med"/>
                    </a:lnR>
                    <a:lnT>
                      <a:noFill/>
                    </a:lnT>
                    <a:lnB>
                      <a:noFill/>
                    </a:lnB>
                    <a:solidFill>
                      <a:srgbClr val="DCE6F1"/>
                    </a:solidFill>
                  </a:tcPr>
                </a:tc>
                <a:tc>
                  <a:txBody>
                    <a:bodyPr/>
                    <a:lstStyle/>
                    <a:p>
                      <a:pPr algn="ctr" fontAlgn="b"/>
                      <a:r>
                        <a:rPr lang="en-US" sz="700" b="0" i="0" u="none" strike="noStrike">
                          <a:solidFill>
                            <a:srgbClr val="000000"/>
                          </a:solidFill>
                          <a:effectLst/>
                          <a:latin typeface="Arial" panose="020B0604020202020204" pitchFamily="34" charset="0"/>
                        </a:rPr>
                        <a:t> </a:t>
                      </a:r>
                    </a:p>
                  </a:txBody>
                  <a:tcPr marL="0" marR="0" marT="0" marB="0" anchor="b">
                    <a:lnL w="6350" cap="flat" cmpd="sng" algn="ctr">
                      <a:solidFill>
                        <a:srgbClr val="000000"/>
                      </a:solidFill>
                      <a:prstDash val="solid"/>
                      <a:round/>
                      <a:headEnd type="none" w="med" len="med"/>
                      <a:tailEnd type="none" w="med" len="med"/>
                    </a:lnL>
                    <a:lnR>
                      <a:noFill/>
                    </a:lnR>
                    <a:lnT>
                      <a:noFill/>
                    </a:lnT>
                    <a:lnB>
                      <a:noFill/>
                    </a:lnB>
                    <a:solidFill>
                      <a:srgbClr val="DCE6F1"/>
                    </a:solidFill>
                  </a:tcPr>
                </a:tc>
                <a:tc>
                  <a:txBody>
                    <a:bodyPr/>
                    <a:lstStyle/>
                    <a:p>
                      <a:pPr algn="l" fontAlgn="t"/>
                      <a:r>
                        <a:rPr lang="en-US" sz="700" b="0" i="0" u="none" strike="noStrike">
                          <a:solidFill>
                            <a:srgbClr val="000000"/>
                          </a:solidFill>
                          <a:effectLst/>
                          <a:latin typeface="Arial" panose="020B0604020202020204" pitchFamily="34" charset="0"/>
                        </a:rPr>
                        <a:t> </a:t>
                      </a:r>
                    </a:p>
                  </a:txBody>
                  <a:tcPr marL="0" marR="0" marT="0" marB="0">
                    <a:lnL>
                      <a:noFill/>
                    </a:lnL>
                    <a:lnR>
                      <a:noFill/>
                    </a:lnR>
                    <a:lnT>
                      <a:noFill/>
                    </a:lnT>
                    <a:lnB>
                      <a:noFill/>
                    </a:lnB>
                    <a:solidFill>
                      <a:srgbClr val="DCE6F1"/>
                    </a:solidFill>
                  </a:tcPr>
                </a:tc>
                <a:tc>
                  <a:txBody>
                    <a:bodyPr/>
                    <a:lstStyle/>
                    <a:p>
                      <a:pPr algn="ctr" fontAlgn="t"/>
                      <a:r>
                        <a:rPr lang="en-US" sz="700" b="0" i="0" u="none" strike="noStrike">
                          <a:solidFill>
                            <a:srgbClr val="000000"/>
                          </a:solidFill>
                          <a:effectLst/>
                          <a:latin typeface="Arial" panose="020B0604020202020204" pitchFamily="34" charset="0"/>
                        </a:rPr>
                        <a:t> </a:t>
                      </a:r>
                    </a:p>
                  </a:txBody>
                  <a:tcPr marL="0" marR="0" marT="0" marB="0">
                    <a:lnL>
                      <a:noFill/>
                    </a:lnL>
                    <a:lnR>
                      <a:noFill/>
                    </a:lnR>
                    <a:lnT>
                      <a:noFill/>
                    </a:lnT>
                    <a:lnB>
                      <a:noFill/>
                    </a:lnB>
                    <a:solidFill>
                      <a:srgbClr val="DCE6F1"/>
                    </a:solidFill>
                  </a:tcPr>
                </a:tc>
                <a:tc>
                  <a:txBody>
                    <a:bodyPr/>
                    <a:lstStyle/>
                    <a:p>
                      <a:pPr algn="l" fontAlgn="b"/>
                      <a:r>
                        <a:rPr lang="en-US" sz="700" b="0" i="0" u="none" strike="noStrike">
                          <a:solidFill>
                            <a:srgbClr val="000000"/>
                          </a:solidFill>
                          <a:effectLst/>
                          <a:latin typeface="Arial" panose="020B0604020202020204" pitchFamily="34" charset="0"/>
                        </a:rPr>
                        <a:t> </a:t>
                      </a:r>
                    </a:p>
                  </a:txBody>
                  <a:tcPr marL="0" marR="0" marT="0" marB="0" anchor="b">
                    <a:lnL>
                      <a:noFill/>
                    </a:lnL>
                    <a:lnR>
                      <a:noFill/>
                    </a:lnR>
                    <a:lnT>
                      <a:noFill/>
                    </a:lnT>
                    <a:lnB>
                      <a:noFill/>
                    </a:lnB>
                    <a:solidFill>
                      <a:srgbClr val="DCE6F1"/>
                    </a:solidFill>
                  </a:tcPr>
                </a:tc>
                <a:tc>
                  <a:txBody>
                    <a:bodyPr/>
                    <a:lstStyle/>
                    <a:p>
                      <a:pPr algn="l" fontAlgn="b"/>
                      <a:r>
                        <a:rPr lang="en-US" sz="700" b="0" i="0" u="none" strike="noStrike">
                          <a:solidFill>
                            <a:srgbClr val="000000"/>
                          </a:solidFill>
                          <a:effectLst/>
                          <a:latin typeface="Arial" panose="020B0604020202020204" pitchFamily="34" charset="0"/>
                        </a:rPr>
                        <a:t> </a:t>
                      </a:r>
                    </a:p>
                  </a:txBody>
                  <a:tcPr marL="0" marR="0" marT="0" marB="0" anchor="b">
                    <a:lnL>
                      <a:noFill/>
                    </a:lnL>
                    <a:lnR>
                      <a:noFill/>
                    </a:lnR>
                    <a:lnT>
                      <a:noFill/>
                    </a:lnT>
                    <a:lnB>
                      <a:noFill/>
                    </a:lnB>
                    <a:solidFill>
                      <a:srgbClr val="DCE6F1"/>
                    </a:solidFill>
                  </a:tcPr>
                </a:tc>
                <a:tc>
                  <a:txBody>
                    <a:bodyPr/>
                    <a:lstStyle/>
                    <a:p>
                      <a:pPr algn="l" fontAlgn="b"/>
                      <a:r>
                        <a:rPr lang="en-US" sz="700" b="0" i="0" u="none" strike="noStrike">
                          <a:solidFill>
                            <a:srgbClr val="000000"/>
                          </a:solidFill>
                          <a:effectLst/>
                          <a:latin typeface="Arial" panose="020B0604020202020204" pitchFamily="34" charset="0"/>
                        </a:rPr>
                        <a:t>natural</a:t>
                      </a:r>
                    </a:p>
                  </a:txBody>
                  <a:tcPr marL="0" marR="0" marT="0" marB="0" anchor="b">
                    <a:lnL>
                      <a:noFill/>
                    </a:lnL>
                    <a:lnR w="6350" cap="flat" cmpd="sng" algn="ctr">
                      <a:solidFill>
                        <a:srgbClr val="000000"/>
                      </a:solidFill>
                      <a:prstDash val="solid"/>
                      <a:round/>
                      <a:headEnd type="none" w="med" len="med"/>
                      <a:tailEnd type="none" w="med" len="med"/>
                    </a:lnR>
                    <a:lnT>
                      <a:noFill/>
                    </a:lnT>
                    <a:lnB>
                      <a:noFill/>
                    </a:lnB>
                    <a:solidFill>
                      <a:srgbClr val="DCE6F1"/>
                    </a:solidFill>
                  </a:tcPr>
                </a:tc>
                <a:tc>
                  <a:txBody>
                    <a:bodyPr/>
                    <a:lstStyle/>
                    <a:p>
                      <a:pPr algn="ctr" fontAlgn="b"/>
                      <a:r>
                        <a:rPr lang="en-US" sz="700" b="0" i="0" u="none" strike="noStrike">
                          <a:solidFill>
                            <a:srgbClr val="000000"/>
                          </a:solidFill>
                          <a:effectLst/>
                          <a:latin typeface="Arial" panose="020B0604020202020204" pitchFamily="34" charset="0"/>
                        </a:rPr>
                        <a:t>4</a:t>
                      </a:r>
                    </a:p>
                  </a:txBody>
                  <a:tcPr marL="0" marR="0" marT="0" marB="0" anchor="b">
                    <a:lnL w="6350" cap="flat" cmpd="sng" algn="ctr">
                      <a:solidFill>
                        <a:srgbClr val="000000"/>
                      </a:solidFill>
                      <a:prstDash val="solid"/>
                      <a:round/>
                      <a:headEnd type="none" w="med" len="med"/>
                      <a:tailEnd type="none" w="med" len="med"/>
                    </a:lnL>
                    <a:lnR>
                      <a:noFill/>
                    </a:lnR>
                    <a:lnT>
                      <a:noFill/>
                    </a:lnT>
                    <a:lnB>
                      <a:noFill/>
                    </a:lnB>
                    <a:solidFill>
                      <a:srgbClr val="DCE6F1"/>
                    </a:solidFill>
                  </a:tcPr>
                </a:tc>
                <a:tc>
                  <a:txBody>
                    <a:bodyPr/>
                    <a:lstStyle/>
                    <a:p>
                      <a:pPr algn="r" fontAlgn="b"/>
                      <a:r>
                        <a:rPr lang="en-US" sz="700" b="0" i="0" u="none" strike="noStrike">
                          <a:solidFill>
                            <a:srgbClr val="000000"/>
                          </a:solidFill>
                          <a:effectLst/>
                          <a:latin typeface="Arial" panose="020B0604020202020204" pitchFamily="34" charset="0"/>
                        </a:rPr>
                        <a:t>14.2</a:t>
                      </a:r>
                    </a:p>
                  </a:txBody>
                  <a:tcPr marL="0" marR="0" marT="0" marB="0" anchor="b">
                    <a:lnL>
                      <a:noFill/>
                    </a:lnL>
                    <a:lnR w="6350" cap="flat" cmpd="sng" algn="ctr">
                      <a:solidFill>
                        <a:srgbClr val="000000"/>
                      </a:solidFill>
                      <a:prstDash val="solid"/>
                      <a:round/>
                      <a:headEnd type="none" w="med" len="med"/>
                      <a:tailEnd type="none" w="med" len="med"/>
                    </a:lnR>
                    <a:lnT>
                      <a:noFill/>
                    </a:lnT>
                    <a:lnB>
                      <a:noFill/>
                    </a:lnB>
                    <a:solidFill>
                      <a:srgbClr val="DCE6F1"/>
                    </a:solidFill>
                  </a:tcPr>
                </a:tc>
                <a:tc>
                  <a:txBody>
                    <a:bodyPr/>
                    <a:lstStyle/>
                    <a:p>
                      <a:pPr algn="ctr" fontAlgn="b"/>
                      <a:r>
                        <a:rPr lang="en-US" sz="700" b="0" i="0" u="none" strike="noStrike">
                          <a:solidFill>
                            <a:srgbClr val="000000"/>
                          </a:solidFill>
                          <a:effectLst/>
                          <a:latin typeface="Arial" panose="020B0604020202020204" pitchFamily="34" charset="0"/>
                        </a:rPr>
                        <a:t> </a:t>
                      </a:r>
                    </a:p>
                  </a:txBody>
                  <a:tcPr marL="0" marR="0" marT="0" marB="0" anchor="b">
                    <a:lnL w="6350" cap="flat" cmpd="sng" algn="ctr">
                      <a:solidFill>
                        <a:srgbClr val="000000"/>
                      </a:solidFill>
                      <a:prstDash val="solid"/>
                      <a:round/>
                      <a:headEnd type="none" w="med" len="med"/>
                      <a:tailEnd type="none" w="med" len="med"/>
                    </a:lnL>
                    <a:lnR>
                      <a:noFill/>
                    </a:lnR>
                    <a:lnT>
                      <a:noFill/>
                    </a:lnT>
                    <a:lnB>
                      <a:noFill/>
                    </a:lnB>
                    <a:solidFill>
                      <a:srgbClr val="DCE6F1"/>
                    </a:solidFill>
                  </a:tcPr>
                </a:tc>
                <a:tc>
                  <a:txBody>
                    <a:bodyPr/>
                    <a:lstStyle/>
                    <a:p>
                      <a:pPr algn="ctr" fontAlgn="b"/>
                      <a:r>
                        <a:rPr lang="en-US" sz="700" b="0" i="0" u="none" strike="noStrike">
                          <a:solidFill>
                            <a:srgbClr val="000000"/>
                          </a:solidFill>
                          <a:effectLst/>
                          <a:latin typeface="Arial" panose="020B0604020202020204" pitchFamily="34" charset="0"/>
                        </a:rPr>
                        <a:t> </a:t>
                      </a:r>
                    </a:p>
                  </a:txBody>
                  <a:tcPr marL="0" marR="0" marT="0" marB="0" anchor="b">
                    <a:lnL>
                      <a:noFill/>
                    </a:lnL>
                    <a:lnR>
                      <a:noFill/>
                    </a:lnR>
                    <a:lnT>
                      <a:noFill/>
                    </a:lnT>
                    <a:lnB>
                      <a:noFill/>
                    </a:lnB>
                    <a:solidFill>
                      <a:srgbClr val="DCE6F1"/>
                    </a:solidFill>
                  </a:tcPr>
                </a:tc>
                <a:tc>
                  <a:txBody>
                    <a:bodyPr/>
                    <a:lstStyle/>
                    <a:p>
                      <a:pPr algn="ctr" fontAlgn="b"/>
                      <a:r>
                        <a:rPr lang="en-US" sz="700" b="1" i="0" u="none" strike="noStrike">
                          <a:solidFill>
                            <a:srgbClr val="FF0000"/>
                          </a:solidFill>
                          <a:effectLst/>
                          <a:latin typeface="Arial" panose="020B0604020202020204" pitchFamily="34" charset="0"/>
                        </a:rPr>
                        <a:t>x</a:t>
                      </a:r>
                    </a:p>
                  </a:txBody>
                  <a:tcPr marL="0" marR="0" marT="0" marB="0" anchor="b">
                    <a:lnL>
                      <a:noFill/>
                    </a:lnL>
                    <a:lnR>
                      <a:noFill/>
                    </a:lnR>
                    <a:lnT>
                      <a:noFill/>
                    </a:lnT>
                    <a:lnB>
                      <a:noFill/>
                    </a:lnB>
                    <a:solidFill>
                      <a:srgbClr val="DCE6F1"/>
                    </a:solidFill>
                  </a:tcPr>
                </a:tc>
                <a:tc>
                  <a:txBody>
                    <a:bodyPr/>
                    <a:lstStyle/>
                    <a:p>
                      <a:pPr algn="ctr" fontAlgn="b"/>
                      <a:r>
                        <a:rPr lang="en-US" sz="700" b="0" i="0" u="none" strike="noStrike">
                          <a:solidFill>
                            <a:srgbClr val="000000"/>
                          </a:solidFill>
                          <a:effectLst/>
                          <a:latin typeface="Arial" panose="020B0604020202020204" pitchFamily="34" charset="0"/>
                        </a:rPr>
                        <a:t> </a:t>
                      </a:r>
                    </a:p>
                  </a:txBody>
                  <a:tcPr marL="0" marR="0" marT="0" marB="0" anchor="b">
                    <a:lnL>
                      <a:noFill/>
                    </a:lnL>
                    <a:lnR>
                      <a:noFill/>
                    </a:lnR>
                    <a:lnT>
                      <a:noFill/>
                    </a:lnT>
                    <a:lnB>
                      <a:noFill/>
                    </a:lnB>
                    <a:solidFill>
                      <a:srgbClr val="DCE6F1"/>
                    </a:solidFill>
                  </a:tcPr>
                </a:tc>
                <a:tc>
                  <a:txBody>
                    <a:bodyPr/>
                    <a:lstStyle/>
                    <a:p>
                      <a:pPr algn="ctr" fontAlgn="b"/>
                      <a:r>
                        <a:rPr lang="en-US" sz="700" b="0" i="0" u="none" strike="noStrike">
                          <a:solidFill>
                            <a:srgbClr val="000000"/>
                          </a:solidFill>
                          <a:effectLst/>
                          <a:latin typeface="Arial" panose="020B0604020202020204" pitchFamily="34" charset="0"/>
                        </a:rPr>
                        <a:t> </a:t>
                      </a:r>
                    </a:p>
                  </a:txBody>
                  <a:tcPr marL="0" marR="0" marT="0" marB="0" anchor="b">
                    <a:lnL>
                      <a:noFill/>
                    </a:lnL>
                    <a:lnR>
                      <a:noFill/>
                    </a:lnR>
                    <a:lnT>
                      <a:noFill/>
                    </a:lnT>
                    <a:lnB>
                      <a:noFill/>
                    </a:lnB>
                    <a:solidFill>
                      <a:srgbClr val="DCE6F1"/>
                    </a:solidFill>
                  </a:tcPr>
                </a:tc>
                <a:tc>
                  <a:txBody>
                    <a:bodyPr/>
                    <a:lstStyle/>
                    <a:p>
                      <a:pPr algn="ctr" fontAlgn="b"/>
                      <a:r>
                        <a:rPr lang="en-US" sz="700" b="0" i="0" u="none" strike="noStrike">
                          <a:solidFill>
                            <a:srgbClr val="000000"/>
                          </a:solidFill>
                          <a:effectLst/>
                          <a:latin typeface="Arial" panose="020B0604020202020204" pitchFamily="34" charset="0"/>
                        </a:rPr>
                        <a:t> </a:t>
                      </a:r>
                    </a:p>
                  </a:txBody>
                  <a:tcPr marL="0" marR="0" marT="0" marB="0" anchor="b">
                    <a:lnL>
                      <a:noFill/>
                    </a:lnL>
                    <a:lnR>
                      <a:noFill/>
                    </a:lnR>
                    <a:lnT>
                      <a:noFill/>
                    </a:lnT>
                    <a:lnB>
                      <a:noFill/>
                    </a:lnB>
                    <a:solidFill>
                      <a:srgbClr val="DCE6F1"/>
                    </a:solidFill>
                  </a:tcPr>
                </a:tc>
                <a:tc>
                  <a:txBody>
                    <a:bodyPr/>
                    <a:lstStyle/>
                    <a:p>
                      <a:pPr algn="ctr" fontAlgn="b"/>
                      <a:r>
                        <a:rPr lang="en-US" sz="700" b="0" i="0" u="none" strike="noStrike">
                          <a:solidFill>
                            <a:srgbClr val="000000"/>
                          </a:solidFill>
                          <a:effectLst/>
                          <a:latin typeface="Arial" panose="020B0604020202020204" pitchFamily="34" charset="0"/>
                        </a:rPr>
                        <a:t> </a:t>
                      </a:r>
                    </a:p>
                  </a:txBody>
                  <a:tcPr marL="0" marR="0" marT="0" marB="0" anchor="b">
                    <a:lnL>
                      <a:noFill/>
                    </a:lnL>
                    <a:lnR>
                      <a:noFill/>
                    </a:lnR>
                    <a:lnT>
                      <a:noFill/>
                    </a:lnT>
                    <a:lnB>
                      <a:noFill/>
                    </a:lnB>
                    <a:solidFill>
                      <a:srgbClr val="DCE6F1"/>
                    </a:solidFill>
                  </a:tcPr>
                </a:tc>
                <a:tc>
                  <a:txBody>
                    <a:bodyPr/>
                    <a:lstStyle/>
                    <a:p>
                      <a:pPr algn="ctr" fontAlgn="b"/>
                      <a:r>
                        <a:rPr lang="en-US" sz="700" b="0" i="0" u="none" strike="noStrike">
                          <a:solidFill>
                            <a:srgbClr val="000000"/>
                          </a:solidFill>
                          <a:effectLst/>
                          <a:latin typeface="Arial" panose="020B0604020202020204" pitchFamily="34" charset="0"/>
                        </a:rPr>
                        <a:t> </a:t>
                      </a:r>
                    </a:p>
                  </a:txBody>
                  <a:tcPr marL="0" marR="0" marT="0" marB="0" anchor="b">
                    <a:lnL>
                      <a:noFill/>
                    </a:lnL>
                    <a:lnR>
                      <a:noFill/>
                    </a:lnR>
                    <a:lnT>
                      <a:noFill/>
                    </a:lnT>
                    <a:lnB>
                      <a:noFill/>
                    </a:lnB>
                    <a:solidFill>
                      <a:srgbClr val="DCE6F1"/>
                    </a:solidFill>
                  </a:tcPr>
                </a:tc>
                <a:tc>
                  <a:txBody>
                    <a:bodyPr/>
                    <a:lstStyle/>
                    <a:p>
                      <a:pPr algn="ctr" fontAlgn="b"/>
                      <a:r>
                        <a:rPr lang="en-US" sz="700" b="0" i="0" u="none" strike="noStrike">
                          <a:solidFill>
                            <a:srgbClr val="000000"/>
                          </a:solidFill>
                          <a:effectLst/>
                          <a:latin typeface="Arial" panose="020B0604020202020204" pitchFamily="34" charset="0"/>
                        </a:rPr>
                        <a:t> </a:t>
                      </a:r>
                    </a:p>
                  </a:txBody>
                  <a:tcPr marL="0" marR="0" marT="0" marB="0" anchor="b">
                    <a:lnL>
                      <a:noFill/>
                    </a:lnL>
                    <a:lnR>
                      <a:noFill/>
                    </a:lnR>
                    <a:lnT>
                      <a:noFill/>
                    </a:lnT>
                    <a:lnB>
                      <a:noFill/>
                    </a:lnB>
                    <a:solidFill>
                      <a:srgbClr val="DCE6F1"/>
                    </a:solidFill>
                  </a:tcPr>
                </a:tc>
                <a:tc>
                  <a:txBody>
                    <a:bodyPr/>
                    <a:lstStyle/>
                    <a:p>
                      <a:pPr algn="ctr" fontAlgn="b"/>
                      <a:r>
                        <a:rPr lang="en-US" sz="700" b="0" i="0" u="none" strike="noStrike">
                          <a:solidFill>
                            <a:srgbClr val="000000"/>
                          </a:solidFill>
                          <a:effectLst/>
                          <a:latin typeface="Arial" panose="020B0604020202020204" pitchFamily="34" charset="0"/>
                        </a:rPr>
                        <a:t> </a:t>
                      </a:r>
                    </a:p>
                  </a:txBody>
                  <a:tcPr marL="0" marR="0" marT="0" marB="0" anchor="b">
                    <a:lnL>
                      <a:noFill/>
                    </a:lnL>
                    <a:lnR>
                      <a:noFill/>
                    </a:lnR>
                    <a:lnT>
                      <a:noFill/>
                    </a:lnT>
                    <a:lnB>
                      <a:noFill/>
                    </a:lnB>
                    <a:solidFill>
                      <a:srgbClr val="DCE6F1"/>
                    </a:solidFill>
                  </a:tcPr>
                </a:tc>
                <a:tc>
                  <a:txBody>
                    <a:bodyPr/>
                    <a:lstStyle/>
                    <a:p>
                      <a:pPr algn="ctr" fontAlgn="b"/>
                      <a:r>
                        <a:rPr lang="en-US" sz="700" b="0" i="0" u="none" strike="noStrike">
                          <a:solidFill>
                            <a:srgbClr val="000000"/>
                          </a:solidFill>
                          <a:effectLst/>
                          <a:latin typeface="Arial" panose="020B0604020202020204" pitchFamily="34" charset="0"/>
                        </a:rPr>
                        <a:t> </a:t>
                      </a:r>
                    </a:p>
                  </a:txBody>
                  <a:tcPr marL="0" marR="0" marT="0" marB="0" anchor="b">
                    <a:lnL>
                      <a:noFill/>
                    </a:lnL>
                    <a:lnR>
                      <a:noFill/>
                    </a:lnR>
                    <a:lnT>
                      <a:noFill/>
                    </a:lnT>
                    <a:lnB>
                      <a:noFill/>
                    </a:lnB>
                    <a:solidFill>
                      <a:srgbClr val="DCE6F1"/>
                    </a:solidFill>
                  </a:tcPr>
                </a:tc>
                <a:tc>
                  <a:txBody>
                    <a:bodyPr/>
                    <a:lstStyle/>
                    <a:p>
                      <a:pPr algn="ctr" fontAlgn="b"/>
                      <a:r>
                        <a:rPr lang="en-US" sz="700" b="0" i="0" u="none" strike="noStrike">
                          <a:solidFill>
                            <a:srgbClr val="000000"/>
                          </a:solidFill>
                          <a:effectLst/>
                          <a:latin typeface="Arial" panose="020B0604020202020204" pitchFamily="34" charset="0"/>
                        </a:rPr>
                        <a:t> </a:t>
                      </a:r>
                    </a:p>
                  </a:txBody>
                  <a:tcPr marL="0" marR="0" marT="0" marB="0" anchor="b">
                    <a:lnL>
                      <a:noFill/>
                    </a:lnL>
                    <a:lnR>
                      <a:noFill/>
                    </a:lnR>
                    <a:lnT>
                      <a:noFill/>
                    </a:lnT>
                    <a:lnB>
                      <a:noFill/>
                    </a:lnB>
                    <a:solidFill>
                      <a:srgbClr val="DCE6F1"/>
                    </a:solidFill>
                  </a:tcPr>
                </a:tc>
                <a:extLst>
                  <a:ext uri="{0D108BD9-81ED-4DB2-BD59-A6C34878D82A}">
                    <a16:rowId xmlns:a16="http://schemas.microsoft.com/office/drawing/2014/main" val="3286488660"/>
                  </a:ext>
                </a:extLst>
              </a:tr>
              <a:tr h="111346">
                <a:tc>
                  <a:txBody>
                    <a:bodyPr/>
                    <a:lstStyle/>
                    <a:p>
                      <a:pPr algn="l" fontAlgn="b"/>
                      <a:r>
                        <a:rPr lang="en-US" sz="700" b="0" i="0" u="none" strike="noStrike">
                          <a:solidFill>
                            <a:srgbClr val="000000"/>
                          </a:solidFill>
                          <a:effectLst/>
                          <a:latin typeface="Arial" panose="020B0604020202020204" pitchFamily="34" charset="0"/>
                        </a:rPr>
                        <a:t> </a:t>
                      </a:r>
                    </a:p>
                  </a:txBody>
                  <a:tcPr marL="0" marR="0" marT="0" marB="0" anchor="b">
                    <a:lnL>
                      <a:noFill/>
                    </a:lnL>
                    <a:lnR>
                      <a:noFill/>
                    </a:lnR>
                    <a:lnT>
                      <a:noFill/>
                    </a:lnT>
                    <a:lnB>
                      <a:noFill/>
                    </a:lnB>
                    <a:solidFill>
                      <a:srgbClr val="DCE6F1"/>
                    </a:solidFill>
                  </a:tcPr>
                </a:tc>
                <a:tc>
                  <a:txBody>
                    <a:bodyPr/>
                    <a:lstStyle/>
                    <a:p>
                      <a:pPr algn="l" fontAlgn="b"/>
                      <a:r>
                        <a:rPr lang="en-US" sz="700" b="0" i="0" u="none" strike="noStrike">
                          <a:solidFill>
                            <a:srgbClr val="000000"/>
                          </a:solidFill>
                          <a:effectLst/>
                          <a:latin typeface="Arial" panose="020B0604020202020204" pitchFamily="34" charset="0"/>
                        </a:rPr>
                        <a:t> </a:t>
                      </a:r>
                    </a:p>
                  </a:txBody>
                  <a:tcPr marL="0" marR="0" marT="0" marB="0" anchor="b">
                    <a:lnL>
                      <a:noFill/>
                    </a:lnL>
                    <a:lnR>
                      <a:noFill/>
                    </a:lnR>
                    <a:lnT>
                      <a:noFill/>
                    </a:lnT>
                    <a:lnB>
                      <a:noFill/>
                    </a:lnB>
                    <a:solidFill>
                      <a:srgbClr val="DCE6F1"/>
                    </a:solidFill>
                  </a:tcPr>
                </a:tc>
                <a:tc>
                  <a:txBody>
                    <a:bodyPr/>
                    <a:lstStyle/>
                    <a:p>
                      <a:pPr algn="l" fontAlgn="b"/>
                      <a:r>
                        <a:rPr lang="en-US" sz="700" b="0" i="0" u="none" strike="noStrike">
                          <a:solidFill>
                            <a:srgbClr val="000000"/>
                          </a:solidFill>
                          <a:effectLst/>
                          <a:latin typeface="Arial" panose="020B0604020202020204" pitchFamily="34" charset="0"/>
                        </a:rPr>
                        <a:t> </a:t>
                      </a:r>
                    </a:p>
                  </a:txBody>
                  <a:tcPr marL="0" marR="0" marT="0" marB="0" anchor="b">
                    <a:lnL>
                      <a:noFill/>
                    </a:lnL>
                    <a:lnR>
                      <a:noFill/>
                    </a:lnR>
                    <a:lnT>
                      <a:noFill/>
                    </a:lnT>
                    <a:lnB>
                      <a:noFill/>
                    </a:lnB>
                    <a:solidFill>
                      <a:srgbClr val="DCE6F1"/>
                    </a:solidFill>
                  </a:tcPr>
                </a:tc>
                <a:tc>
                  <a:txBody>
                    <a:bodyPr/>
                    <a:lstStyle/>
                    <a:p>
                      <a:pPr algn="l" fontAlgn="b"/>
                      <a:r>
                        <a:rPr lang="en-US" sz="700" b="0" i="0" u="none" strike="noStrike">
                          <a:solidFill>
                            <a:srgbClr val="000000"/>
                          </a:solidFill>
                          <a:effectLst/>
                          <a:latin typeface="Arial" panose="020B0604020202020204" pitchFamily="34" charset="0"/>
                        </a:rPr>
                        <a:t> </a:t>
                      </a:r>
                    </a:p>
                  </a:txBody>
                  <a:tcPr marL="0" marR="0" marT="0" marB="0" anchor="b">
                    <a:lnL>
                      <a:noFill/>
                    </a:lnL>
                    <a:lnR w="6350" cap="flat" cmpd="sng" algn="ctr">
                      <a:solidFill>
                        <a:srgbClr val="000000"/>
                      </a:solidFill>
                      <a:prstDash val="solid"/>
                      <a:round/>
                      <a:headEnd type="none" w="med" len="med"/>
                      <a:tailEnd type="none" w="med" len="med"/>
                    </a:lnR>
                    <a:lnT>
                      <a:noFill/>
                    </a:lnT>
                    <a:lnB>
                      <a:noFill/>
                    </a:lnB>
                    <a:solidFill>
                      <a:srgbClr val="DCE6F1"/>
                    </a:solidFill>
                  </a:tcPr>
                </a:tc>
                <a:tc>
                  <a:txBody>
                    <a:bodyPr/>
                    <a:lstStyle/>
                    <a:p>
                      <a:pPr algn="l" fontAlgn="t"/>
                      <a:r>
                        <a:rPr lang="en-US" sz="700" b="0" i="0" u="none" strike="noStrike">
                          <a:solidFill>
                            <a:srgbClr val="000000"/>
                          </a:solidFill>
                          <a:effectLst/>
                          <a:latin typeface="Arial" panose="020B0604020202020204" pitchFamily="34" charset="0"/>
                        </a:rPr>
                        <a:t> </a:t>
                      </a:r>
                    </a:p>
                  </a:txBody>
                  <a:tcPr marL="0" marR="0" marT="0" marB="0">
                    <a:lnL w="6350" cap="flat" cmpd="sng" algn="ctr">
                      <a:solidFill>
                        <a:srgbClr val="000000"/>
                      </a:solidFill>
                      <a:prstDash val="solid"/>
                      <a:round/>
                      <a:headEnd type="none" w="med" len="med"/>
                      <a:tailEnd type="none" w="med" len="med"/>
                    </a:lnL>
                    <a:lnR>
                      <a:noFill/>
                    </a:lnR>
                    <a:lnT>
                      <a:noFill/>
                    </a:lnT>
                    <a:lnB>
                      <a:noFill/>
                    </a:lnB>
                    <a:solidFill>
                      <a:srgbClr val="DCE6F1"/>
                    </a:solidFill>
                  </a:tcPr>
                </a:tc>
                <a:tc>
                  <a:txBody>
                    <a:bodyPr/>
                    <a:lstStyle/>
                    <a:p>
                      <a:pPr algn="l" fontAlgn="t"/>
                      <a:r>
                        <a:rPr lang="en-US" sz="700" b="0" i="0" u="none" strike="noStrike">
                          <a:solidFill>
                            <a:srgbClr val="000000"/>
                          </a:solidFill>
                          <a:effectLst/>
                          <a:latin typeface="Arial" panose="020B0604020202020204" pitchFamily="34" charset="0"/>
                        </a:rPr>
                        <a:t> </a:t>
                      </a:r>
                    </a:p>
                  </a:txBody>
                  <a:tcPr marL="0" marR="0" marT="0" marB="0">
                    <a:lnL>
                      <a:noFill/>
                    </a:lnL>
                    <a:lnR>
                      <a:noFill/>
                    </a:lnR>
                    <a:lnT>
                      <a:noFill/>
                    </a:lnT>
                    <a:lnB>
                      <a:noFill/>
                    </a:lnB>
                    <a:solidFill>
                      <a:srgbClr val="DCE6F1"/>
                    </a:solidFill>
                  </a:tcPr>
                </a:tc>
                <a:tc>
                  <a:txBody>
                    <a:bodyPr/>
                    <a:lstStyle/>
                    <a:p>
                      <a:pPr algn="ctr" fontAlgn="b"/>
                      <a:r>
                        <a:rPr lang="en-US" sz="700" b="0" i="0" u="none" strike="noStrike">
                          <a:solidFill>
                            <a:srgbClr val="000000"/>
                          </a:solidFill>
                          <a:effectLst/>
                          <a:latin typeface="Arial" panose="020B0604020202020204" pitchFamily="34" charset="0"/>
                        </a:rPr>
                        <a:t> </a:t>
                      </a:r>
                    </a:p>
                  </a:txBody>
                  <a:tcPr marL="0" marR="0" marT="0" marB="0" anchor="b">
                    <a:lnL>
                      <a:noFill/>
                    </a:lnL>
                    <a:lnR w="6350" cap="flat" cmpd="sng" algn="ctr">
                      <a:solidFill>
                        <a:srgbClr val="000000"/>
                      </a:solidFill>
                      <a:prstDash val="solid"/>
                      <a:round/>
                      <a:headEnd type="none" w="med" len="med"/>
                      <a:tailEnd type="none" w="med" len="med"/>
                    </a:lnR>
                    <a:lnT>
                      <a:noFill/>
                    </a:lnT>
                    <a:lnB>
                      <a:noFill/>
                    </a:lnB>
                    <a:solidFill>
                      <a:srgbClr val="DCE6F1"/>
                    </a:solidFill>
                  </a:tcPr>
                </a:tc>
                <a:tc>
                  <a:txBody>
                    <a:bodyPr/>
                    <a:lstStyle/>
                    <a:p>
                      <a:pPr algn="ctr" fontAlgn="b"/>
                      <a:r>
                        <a:rPr lang="en-US" sz="700" b="0" i="0" u="none" strike="noStrike">
                          <a:solidFill>
                            <a:srgbClr val="000000"/>
                          </a:solidFill>
                          <a:effectLst/>
                          <a:latin typeface="Arial" panose="020B0604020202020204" pitchFamily="34" charset="0"/>
                        </a:rPr>
                        <a:t> </a:t>
                      </a:r>
                    </a:p>
                  </a:txBody>
                  <a:tcPr marL="0" marR="0" marT="0" marB="0" anchor="b">
                    <a:lnL w="6350" cap="flat" cmpd="sng" algn="ctr">
                      <a:solidFill>
                        <a:srgbClr val="000000"/>
                      </a:solidFill>
                      <a:prstDash val="solid"/>
                      <a:round/>
                      <a:headEnd type="none" w="med" len="med"/>
                      <a:tailEnd type="none" w="med" len="med"/>
                    </a:lnL>
                    <a:lnR>
                      <a:noFill/>
                    </a:lnR>
                    <a:lnT>
                      <a:noFill/>
                    </a:lnT>
                    <a:lnB>
                      <a:noFill/>
                    </a:lnB>
                    <a:solidFill>
                      <a:srgbClr val="DCE6F1"/>
                    </a:solidFill>
                  </a:tcPr>
                </a:tc>
                <a:tc>
                  <a:txBody>
                    <a:bodyPr/>
                    <a:lstStyle/>
                    <a:p>
                      <a:pPr algn="l" fontAlgn="t"/>
                      <a:r>
                        <a:rPr lang="en-US" sz="700" b="0" i="0" u="none" strike="noStrike">
                          <a:solidFill>
                            <a:srgbClr val="000000"/>
                          </a:solidFill>
                          <a:effectLst/>
                          <a:latin typeface="Arial" panose="020B0604020202020204" pitchFamily="34" charset="0"/>
                        </a:rPr>
                        <a:t> </a:t>
                      </a:r>
                    </a:p>
                  </a:txBody>
                  <a:tcPr marL="0" marR="0" marT="0" marB="0">
                    <a:lnL>
                      <a:noFill/>
                    </a:lnL>
                    <a:lnR>
                      <a:noFill/>
                    </a:lnR>
                    <a:lnT>
                      <a:noFill/>
                    </a:lnT>
                    <a:lnB>
                      <a:noFill/>
                    </a:lnB>
                    <a:solidFill>
                      <a:srgbClr val="DCE6F1"/>
                    </a:solidFill>
                  </a:tcPr>
                </a:tc>
                <a:tc>
                  <a:txBody>
                    <a:bodyPr/>
                    <a:lstStyle/>
                    <a:p>
                      <a:pPr algn="ctr" fontAlgn="t"/>
                      <a:r>
                        <a:rPr lang="en-US" sz="700" b="0" i="0" u="none" strike="noStrike">
                          <a:solidFill>
                            <a:srgbClr val="000000"/>
                          </a:solidFill>
                          <a:effectLst/>
                          <a:latin typeface="Arial" panose="020B0604020202020204" pitchFamily="34" charset="0"/>
                        </a:rPr>
                        <a:t> </a:t>
                      </a:r>
                    </a:p>
                  </a:txBody>
                  <a:tcPr marL="0" marR="0" marT="0" marB="0">
                    <a:lnL>
                      <a:noFill/>
                    </a:lnL>
                    <a:lnR>
                      <a:noFill/>
                    </a:lnR>
                    <a:lnT>
                      <a:noFill/>
                    </a:lnT>
                    <a:lnB>
                      <a:noFill/>
                    </a:lnB>
                    <a:solidFill>
                      <a:srgbClr val="DCE6F1"/>
                    </a:solidFill>
                  </a:tcPr>
                </a:tc>
                <a:tc>
                  <a:txBody>
                    <a:bodyPr/>
                    <a:lstStyle/>
                    <a:p>
                      <a:pPr algn="l" fontAlgn="b"/>
                      <a:r>
                        <a:rPr lang="en-US" sz="700" b="0" i="0" u="none" strike="noStrike">
                          <a:solidFill>
                            <a:srgbClr val="000000"/>
                          </a:solidFill>
                          <a:effectLst/>
                          <a:latin typeface="Arial" panose="020B0604020202020204" pitchFamily="34" charset="0"/>
                        </a:rPr>
                        <a:t> </a:t>
                      </a:r>
                    </a:p>
                  </a:txBody>
                  <a:tcPr marL="0" marR="0" marT="0" marB="0" anchor="b">
                    <a:lnL>
                      <a:noFill/>
                    </a:lnL>
                    <a:lnR>
                      <a:noFill/>
                    </a:lnR>
                    <a:lnT>
                      <a:noFill/>
                    </a:lnT>
                    <a:lnB>
                      <a:noFill/>
                    </a:lnB>
                    <a:solidFill>
                      <a:srgbClr val="DCE6F1"/>
                    </a:solidFill>
                  </a:tcPr>
                </a:tc>
                <a:tc>
                  <a:txBody>
                    <a:bodyPr/>
                    <a:lstStyle/>
                    <a:p>
                      <a:pPr algn="l" fontAlgn="b"/>
                      <a:r>
                        <a:rPr lang="en-US" sz="700" b="0" i="0" u="none" strike="noStrike">
                          <a:solidFill>
                            <a:srgbClr val="000000"/>
                          </a:solidFill>
                          <a:effectLst/>
                          <a:latin typeface="Arial" panose="020B0604020202020204" pitchFamily="34" charset="0"/>
                        </a:rPr>
                        <a:t> </a:t>
                      </a:r>
                    </a:p>
                  </a:txBody>
                  <a:tcPr marL="0" marR="0" marT="0" marB="0" anchor="b">
                    <a:lnL>
                      <a:noFill/>
                    </a:lnL>
                    <a:lnR>
                      <a:noFill/>
                    </a:lnR>
                    <a:lnT>
                      <a:noFill/>
                    </a:lnT>
                    <a:lnB>
                      <a:noFill/>
                    </a:lnB>
                    <a:solidFill>
                      <a:srgbClr val="DCE6F1"/>
                    </a:solidFill>
                  </a:tcPr>
                </a:tc>
                <a:tc>
                  <a:txBody>
                    <a:bodyPr/>
                    <a:lstStyle/>
                    <a:p>
                      <a:pPr algn="l" fontAlgn="b"/>
                      <a:r>
                        <a:rPr lang="en-US" sz="700" b="0" i="0" u="none" strike="noStrike">
                          <a:solidFill>
                            <a:srgbClr val="000000"/>
                          </a:solidFill>
                          <a:effectLst/>
                          <a:latin typeface="Arial" panose="020B0604020202020204" pitchFamily="34" charset="0"/>
                        </a:rPr>
                        <a:t>burn</a:t>
                      </a:r>
                    </a:p>
                  </a:txBody>
                  <a:tcPr marL="0" marR="0" marT="0" marB="0" anchor="b">
                    <a:lnL>
                      <a:noFill/>
                    </a:lnL>
                    <a:lnR w="6350" cap="flat" cmpd="sng" algn="ctr">
                      <a:solidFill>
                        <a:srgbClr val="000000"/>
                      </a:solidFill>
                      <a:prstDash val="solid"/>
                      <a:round/>
                      <a:headEnd type="none" w="med" len="med"/>
                      <a:tailEnd type="none" w="med" len="med"/>
                    </a:lnR>
                    <a:lnT>
                      <a:noFill/>
                    </a:lnT>
                    <a:lnB>
                      <a:noFill/>
                    </a:lnB>
                    <a:solidFill>
                      <a:srgbClr val="DCE6F1"/>
                    </a:solidFill>
                  </a:tcPr>
                </a:tc>
                <a:tc>
                  <a:txBody>
                    <a:bodyPr/>
                    <a:lstStyle/>
                    <a:p>
                      <a:pPr algn="ctr" fontAlgn="b"/>
                      <a:r>
                        <a:rPr lang="en-US" sz="700" b="0" i="0" u="none" strike="noStrike">
                          <a:solidFill>
                            <a:srgbClr val="000000"/>
                          </a:solidFill>
                          <a:effectLst/>
                          <a:latin typeface="Arial" panose="020B0604020202020204" pitchFamily="34" charset="0"/>
                        </a:rPr>
                        <a:t>1</a:t>
                      </a:r>
                    </a:p>
                  </a:txBody>
                  <a:tcPr marL="0" marR="0" marT="0" marB="0" anchor="b">
                    <a:lnL w="6350" cap="flat" cmpd="sng" algn="ctr">
                      <a:solidFill>
                        <a:srgbClr val="000000"/>
                      </a:solidFill>
                      <a:prstDash val="solid"/>
                      <a:round/>
                      <a:headEnd type="none" w="med" len="med"/>
                      <a:tailEnd type="none" w="med" len="med"/>
                    </a:lnL>
                    <a:lnR>
                      <a:noFill/>
                    </a:lnR>
                    <a:lnT>
                      <a:noFill/>
                    </a:lnT>
                    <a:lnB>
                      <a:noFill/>
                    </a:lnB>
                    <a:solidFill>
                      <a:srgbClr val="DCE6F1"/>
                    </a:solidFill>
                  </a:tcPr>
                </a:tc>
                <a:tc>
                  <a:txBody>
                    <a:bodyPr/>
                    <a:lstStyle/>
                    <a:p>
                      <a:pPr algn="r" fontAlgn="ctr"/>
                      <a:r>
                        <a:rPr lang="en-US" sz="700" b="0" i="0" u="none" strike="noStrike">
                          <a:solidFill>
                            <a:srgbClr val="000000"/>
                          </a:solidFill>
                          <a:effectLst/>
                          <a:latin typeface="Arial" panose="020B0604020202020204" pitchFamily="34" charset="0"/>
                        </a:rPr>
                        <a:t>10.2</a:t>
                      </a:r>
                    </a:p>
                  </a:txBody>
                  <a:tcPr marL="0" marR="0" marT="0" marB="0" anchor="ctr">
                    <a:lnL>
                      <a:noFill/>
                    </a:lnL>
                    <a:lnR w="6350" cap="flat" cmpd="sng" algn="ctr">
                      <a:solidFill>
                        <a:srgbClr val="000000"/>
                      </a:solidFill>
                      <a:prstDash val="solid"/>
                      <a:round/>
                      <a:headEnd type="none" w="med" len="med"/>
                      <a:tailEnd type="none" w="med" len="med"/>
                    </a:lnR>
                    <a:lnT>
                      <a:noFill/>
                    </a:lnT>
                    <a:lnB>
                      <a:noFill/>
                    </a:lnB>
                    <a:solidFill>
                      <a:srgbClr val="DCE6F1"/>
                    </a:solidFill>
                  </a:tcPr>
                </a:tc>
                <a:tc>
                  <a:txBody>
                    <a:bodyPr/>
                    <a:lstStyle/>
                    <a:p>
                      <a:pPr algn="ctr" fontAlgn="b"/>
                      <a:r>
                        <a:rPr lang="en-US" sz="700" b="0" i="0" u="none" strike="noStrike">
                          <a:solidFill>
                            <a:srgbClr val="000000"/>
                          </a:solidFill>
                          <a:effectLst/>
                          <a:latin typeface="Arial" panose="020B0604020202020204" pitchFamily="34" charset="0"/>
                        </a:rPr>
                        <a:t> </a:t>
                      </a:r>
                    </a:p>
                  </a:txBody>
                  <a:tcPr marL="0" marR="0" marT="0" marB="0" anchor="b">
                    <a:lnL w="6350" cap="flat" cmpd="sng" algn="ctr">
                      <a:solidFill>
                        <a:srgbClr val="000000"/>
                      </a:solidFill>
                      <a:prstDash val="solid"/>
                      <a:round/>
                      <a:headEnd type="none" w="med" len="med"/>
                      <a:tailEnd type="none" w="med" len="med"/>
                    </a:lnL>
                    <a:lnR>
                      <a:noFill/>
                    </a:lnR>
                    <a:lnT>
                      <a:noFill/>
                    </a:lnT>
                    <a:lnB>
                      <a:noFill/>
                    </a:lnB>
                    <a:solidFill>
                      <a:srgbClr val="DCE6F1"/>
                    </a:solidFill>
                  </a:tcPr>
                </a:tc>
                <a:tc>
                  <a:txBody>
                    <a:bodyPr/>
                    <a:lstStyle/>
                    <a:p>
                      <a:pPr algn="ctr" fontAlgn="b"/>
                      <a:r>
                        <a:rPr lang="en-US" sz="700" b="1" i="0" u="none" strike="noStrike">
                          <a:solidFill>
                            <a:srgbClr val="FF0000"/>
                          </a:solidFill>
                          <a:effectLst/>
                          <a:latin typeface="Arial" panose="020B0604020202020204" pitchFamily="34" charset="0"/>
                        </a:rPr>
                        <a:t>x</a:t>
                      </a:r>
                    </a:p>
                  </a:txBody>
                  <a:tcPr marL="0" marR="0" marT="0" marB="0" anchor="b">
                    <a:lnL>
                      <a:noFill/>
                    </a:lnL>
                    <a:lnR>
                      <a:noFill/>
                    </a:lnR>
                    <a:lnT>
                      <a:noFill/>
                    </a:lnT>
                    <a:lnB>
                      <a:noFill/>
                    </a:lnB>
                    <a:solidFill>
                      <a:srgbClr val="DCE6F1"/>
                    </a:solidFill>
                  </a:tcPr>
                </a:tc>
                <a:tc>
                  <a:txBody>
                    <a:bodyPr/>
                    <a:lstStyle/>
                    <a:p>
                      <a:pPr algn="ctr" fontAlgn="b"/>
                      <a:r>
                        <a:rPr lang="en-US" sz="700" b="1" i="0" u="none" strike="noStrike">
                          <a:solidFill>
                            <a:srgbClr val="FF0000"/>
                          </a:solidFill>
                          <a:effectLst/>
                          <a:latin typeface="Arial" panose="020B0604020202020204" pitchFamily="34" charset="0"/>
                        </a:rPr>
                        <a:t>x</a:t>
                      </a:r>
                    </a:p>
                  </a:txBody>
                  <a:tcPr marL="0" marR="0" marT="0" marB="0" anchor="b">
                    <a:lnL>
                      <a:noFill/>
                    </a:lnL>
                    <a:lnR>
                      <a:noFill/>
                    </a:lnR>
                    <a:lnT>
                      <a:noFill/>
                    </a:lnT>
                    <a:lnB>
                      <a:noFill/>
                    </a:lnB>
                    <a:solidFill>
                      <a:srgbClr val="DCE6F1"/>
                    </a:solidFill>
                  </a:tcPr>
                </a:tc>
                <a:tc>
                  <a:txBody>
                    <a:bodyPr/>
                    <a:lstStyle/>
                    <a:p>
                      <a:pPr algn="ctr" fontAlgn="b"/>
                      <a:r>
                        <a:rPr lang="en-US" sz="700" b="1" i="0" u="none" strike="noStrike">
                          <a:solidFill>
                            <a:srgbClr val="FF0000"/>
                          </a:solidFill>
                          <a:effectLst/>
                          <a:latin typeface="Arial" panose="020B0604020202020204" pitchFamily="34" charset="0"/>
                        </a:rPr>
                        <a:t>x</a:t>
                      </a:r>
                    </a:p>
                  </a:txBody>
                  <a:tcPr marL="0" marR="0" marT="0" marB="0" anchor="b">
                    <a:lnL>
                      <a:noFill/>
                    </a:lnL>
                    <a:lnR>
                      <a:noFill/>
                    </a:lnR>
                    <a:lnT>
                      <a:noFill/>
                    </a:lnT>
                    <a:lnB>
                      <a:noFill/>
                    </a:lnB>
                    <a:solidFill>
                      <a:srgbClr val="DCE6F1"/>
                    </a:solidFill>
                  </a:tcPr>
                </a:tc>
                <a:tc>
                  <a:txBody>
                    <a:bodyPr/>
                    <a:lstStyle/>
                    <a:p>
                      <a:pPr algn="ctr" fontAlgn="b"/>
                      <a:r>
                        <a:rPr lang="en-US" sz="700" b="0" i="0" u="none" strike="noStrike">
                          <a:solidFill>
                            <a:srgbClr val="000000"/>
                          </a:solidFill>
                          <a:effectLst/>
                          <a:latin typeface="Arial" panose="020B0604020202020204" pitchFamily="34" charset="0"/>
                        </a:rPr>
                        <a:t> </a:t>
                      </a:r>
                    </a:p>
                  </a:txBody>
                  <a:tcPr marL="0" marR="0" marT="0" marB="0" anchor="b">
                    <a:lnL>
                      <a:noFill/>
                    </a:lnL>
                    <a:lnR>
                      <a:noFill/>
                    </a:lnR>
                    <a:lnT>
                      <a:noFill/>
                    </a:lnT>
                    <a:lnB>
                      <a:noFill/>
                    </a:lnB>
                    <a:solidFill>
                      <a:srgbClr val="DCE6F1"/>
                    </a:solidFill>
                  </a:tcPr>
                </a:tc>
                <a:tc>
                  <a:txBody>
                    <a:bodyPr/>
                    <a:lstStyle/>
                    <a:p>
                      <a:pPr algn="ctr" fontAlgn="b"/>
                      <a:r>
                        <a:rPr lang="en-US" sz="700" b="1" i="0" u="none" strike="noStrike">
                          <a:solidFill>
                            <a:srgbClr val="FF0000"/>
                          </a:solidFill>
                          <a:effectLst/>
                          <a:latin typeface="Arial" panose="020B0604020202020204" pitchFamily="34" charset="0"/>
                        </a:rPr>
                        <a:t>x</a:t>
                      </a:r>
                    </a:p>
                  </a:txBody>
                  <a:tcPr marL="0" marR="0" marT="0" marB="0" anchor="b">
                    <a:lnL>
                      <a:noFill/>
                    </a:lnL>
                    <a:lnR>
                      <a:noFill/>
                    </a:lnR>
                    <a:lnT>
                      <a:noFill/>
                    </a:lnT>
                    <a:lnB>
                      <a:noFill/>
                    </a:lnB>
                    <a:solidFill>
                      <a:srgbClr val="DCE6F1"/>
                    </a:solidFill>
                  </a:tcPr>
                </a:tc>
                <a:tc>
                  <a:txBody>
                    <a:bodyPr/>
                    <a:lstStyle/>
                    <a:p>
                      <a:pPr algn="ctr" fontAlgn="b"/>
                      <a:r>
                        <a:rPr lang="en-US" sz="700" b="0" i="0" u="none" strike="noStrike">
                          <a:solidFill>
                            <a:srgbClr val="000000"/>
                          </a:solidFill>
                          <a:effectLst/>
                          <a:latin typeface="Arial" panose="020B0604020202020204" pitchFamily="34" charset="0"/>
                        </a:rPr>
                        <a:t> </a:t>
                      </a:r>
                    </a:p>
                  </a:txBody>
                  <a:tcPr marL="0" marR="0" marT="0" marB="0" anchor="b">
                    <a:lnL>
                      <a:noFill/>
                    </a:lnL>
                    <a:lnR>
                      <a:noFill/>
                    </a:lnR>
                    <a:lnT>
                      <a:noFill/>
                    </a:lnT>
                    <a:lnB>
                      <a:noFill/>
                    </a:lnB>
                    <a:solidFill>
                      <a:srgbClr val="DCE6F1"/>
                    </a:solidFill>
                  </a:tcPr>
                </a:tc>
                <a:tc>
                  <a:txBody>
                    <a:bodyPr/>
                    <a:lstStyle/>
                    <a:p>
                      <a:pPr algn="ctr" fontAlgn="b"/>
                      <a:r>
                        <a:rPr lang="en-US" sz="700" b="0" i="0" u="none" strike="noStrike">
                          <a:solidFill>
                            <a:srgbClr val="000000"/>
                          </a:solidFill>
                          <a:effectLst/>
                          <a:latin typeface="Arial" panose="020B0604020202020204" pitchFamily="34" charset="0"/>
                        </a:rPr>
                        <a:t> </a:t>
                      </a:r>
                    </a:p>
                  </a:txBody>
                  <a:tcPr marL="0" marR="0" marT="0" marB="0" anchor="b">
                    <a:lnL>
                      <a:noFill/>
                    </a:lnL>
                    <a:lnR>
                      <a:noFill/>
                    </a:lnR>
                    <a:lnT>
                      <a:noFill/>
                    </a:lnT>
                    <a:lnB>
                      <a:noFill/>
                    </a:lnB>
                    <a:solidFill>
                      <a:srgbClr val="DCE6F1"/>
                    </a:solidFill>
                  </a:tcPr>
                </a:tc>
                <a:tc>
                  <a:txBody>
                    <a:bodyPr/>
                    <a:lstStyle/>
                    <a:p>
                      <a:pPr algn="ctr" fontAlgn="b"/>
                      <a:r>
                        <a:rPr lang="en-US" sz="700" b="0" i="0" u="none" strike="noStrike">
                          <a:solidFill>
                            <a:srgbClr val="000000"/>
                          </a:solidFill>
                          <a:effectLst/>
                          <a:latin typeface="Arial" panose="020B0604020202020204" pitchFamily="34" charset="0"/>
                        </a:rPr>
                        <a:t> </a:t>
                      </a:r>
                    </a:p>
                  </a:txBody>
                  <a:tcPr marL="0" marR="0" marT="0" marB="0" anchor="b">
                    <a:lnL>
                      <a:noFill/>
                    </a:lnL>
                    <a:lnR>
                      <a:noFill/>
                    </a:lnR>
                    <a:lnT>
                      <a:noFill/>
                    </a:lnT>
                    <a:lnB>
                      <a:noFill/>
                    </a:lnB>
                    <a:solidFill>
                      <a:srgbClr val="DCE6F1"/>
                    </a:solidFill>
                  </a:tcPr>
                </a:tc>
                <a:tc>
                  <a:txBody>
                    <a:bodyPr/>
                    <a:lstStyle/>
                    <a:p>
                      <a:pPr algn="ctr" fontAlgn="b"/>
                      <a:r>
                        <a:rPr lang="en-US" sz="700" b="0" i="0" u="none" strike="noStrike">
                          <a:solidFill>
                            <a:srgbClr val="000000"/>
                          </a:solidFill>
                          <a:effectLst/>
                          <a:latin typeface="Arial" panose="020B0604020202020204" pitchFamily="34" charset="0"/>
                        </a:rPr>
                        <a:t> </a:t>
                      </a:r>
                    </a:p>
                  </a:txBody>
                  <a:tcPr marL="0" marR="0" marT="0" marB="0" anchor="b">
                    <a:lnL>
                      <a:noFill/>
                    </a:lnL>
                    <a:lnR>
                      <a:noFill/>
                    </a:lnR>
                    <a:lnT>
                      <a:noFill/>
                    </a:lnT>
                    <a:lnB>
                      <a:noFill/>
                    </a:lnB>
                    <a:solidFill>
                      <a:srgbClr val="DCE6F1"/>
                    </a:solidFill>
                  </a:tcPr>
                </a:tc>
                <a:tc>
                  <a:txBody>
                    <a:bodyPr/>
                    <a:lstStyle/>
                    <a:p>
                      <a:pPr algn="ctr" fontAlgn="b"/>
                      <a:r>
                        <a:rPr lang="en-US" sz="700" b="0" i="0" u="none" strike="noStrike">
                          <a:solidFill>
                            <a:srgbClr val="000000"/>
                          </a:solidFill>
                          <a:effectLst/>
                          <a:latin typeface="Arial" panose="020B0604020202020204" pitchFamily="34" charset="0"/>
                        </a:rPr>
                        <a:t> </a:t>
                      </a:r>
                    </a:p>
                  </a:txBody>
                  <a:tcPr marL="0" marR="0" marT="0" marB="0" anchor="b">
                    <a:lnL>
                      <a:noFill/>
                    </a:lnL>
                    <a:lnR>
                      <a:noFill/>
                    </a:lnR>
                    <a:lnT>
                      <a:noFill/>
                    </a:lnT>
                    <a:lnB>
                      <a:noFill/>
                    </a:lnB>
                    <a:solidFill>
                      <a:srgbClr val="DCE6F1"/>
                    </a:solidFill>
                  </a:tcPr>
                </a:tc>
                <a:tc>
                  <a:txBody>
                    <a:bodyPr/>
                    <a:lstStyle/>
                    <a:p>
                      <a:pPr algn="ctr" fontAlgn="b"/>
                      <a:r>
                        <a:rPr lang="en-US" sz="700" b="0" i="0" u="none" strike="noStrike">
                          <a:solidFill>
                            <a:srgbClr val="000000"/>
                          </a:solidFill>
                          <a:effectLst/>
                          <a:latin typeface="Arial" panose="020B0604020202020204" pitchFamily="34" charset="0"/>
                        </a:rPr>
                        <a:t> </a:t>
                      </a:r>
                    </a:p>
                  </a:txBody>
                  <a:tcPr marL="0" marR="0" marT="0" marB="0" anchor="b">
                    <a:lnL>
                      <a:noFill/>
                    </a:lnL>
                    <a:lnR>
                      <a:noFill/>
                    </a:lnR>
                    <a:lnT>
                      <a:noFill/>
                    </a:lnT>
                    <a:lnB>
                      <a:noFill/>
                    </a:lnB>
                    <a:solidFill>
                      <a:srgbClr val="DCE6F1"/>
                    </a:solidFill>
                  </a:tcPr>
                </a:tc>
                <a:extLst>
                  <a:ext uri="{0D108BD9-81ED-4DB2-BD59-A6C34878D82A}">
                    <a16:rowId xmlns:a16="http://schemas.microsoft.com/office/drawing/2014/main" val="1318828036"/>
                  </a:ext>
                </a:extLst>
              </a:tr>
              <a:tr h="111346">
                <a:tc>
                  <a:txBody>
                    <a:bodyPr/>
                    <a:lstStyle/>
                    <a:p>
                      <a:pPr algn="l" fontAlgn="b"/>
                      <a:r>
                        <a:rPr lang="en-US" sz="700" b="0" i="0" u="none" strike="noStrike">
                          <a:solidFill>
                            <a:srgbClr val="000000"/>
                          </a:solidFill>
                          <a:effectLst/>
                          <a:latin typeface="Arial" panose="020B0604020202020204" pitchFamily="34" charset="0"/>
                        </a:rPr>
                        <a:t> </a:t>
                      </a:r>
                    </a:p>
                  </a:txBody>
                  <a:tcPr marL="0" marR="0" marT="0" marB="0" anchor="b">
                    <a:lnL>
                      <a:noFill/>
                    </a:lnL>
                    <a:lnR>
                      <a:noFill/>
                    </a:lnR>
                    <a:lnT>
                      <a:noFill/>
                    </a:lnT>
                    <a:lnB>
                      <a:noFill/>
                    </a:lnB>
                    <a:solidFill>
                      <a:srgbClr val="DCE6F1"/>
                    </a:solidFill>
                  </a:tcPr>
                </a:tc>
                <a:tc>
                  <a:txBody>
                    <a:bodyPr/>
                    <a:lstStyle/>
                    <a:p>
                      <a:pPr algn="l" fontAlgn="b"/>
                      <a:r>
                        <a:rPr lang="en-US" sz="700" b="0" i="0" u="none" strike="noStrike">
                          <a:solidFill>
                            <a:srgbClr val="000000"/>
                          </a:solidFill>
                          <a:effectLst/>
                          <a:latin typeface="Arial" panose="020B0604020202020204" pitchFamily="34" charset="0"/>
                        </a:rPr>
                        <a:t> </a:t>
                      </a:r>
                    </a:p>
                  </a:txBody>
                  <a:tcPr marL="0" marR="0" marT="0" marB="0" anchor="b">
                    <a:lnL>
                      <a:noFill/>
                    </a:lnL>
                    <a:lnR>
                      <a:noFill/>
                    </a:lnR>
                    <a:lnT>
                      <a:noFill/>
                    </a:lnT>
                    <a:lnB>
                      <a:noFill/>
                    </a:lnB>
                    <a:solidFill>
                      <a:srgbClr val="DCE6F1"/>
                    </a:solidFill>
                  </a:tcPr>
                </a:tc>
                <a:tc>
                  <a:txBody>
                    <a:bodyPr/>
                    <a:lstStyle/>
                    <a:p>
                      <a:pPr algn="l" fontAlgn="b"/>
                      <a:r>
                        <a:rPr lang="en-US" sz="700" b="0" i="0" u="none" strike="noStrike">
                          <a:solidFill>
                            <a:srgbClr val="000000"/>
                          </a:solidFill>
                          <a:effectLst/>
                          <a:latin typeface="Arial" panose="020B0604020202020204" pitchFamily="34" charset="0"/>
                        </a:rPr>
                        <a:t> </a:t>
                      </a:r>
                    </a:p>
                  </a:txBody>
                  <a:tcPr marL="0" marR="0" marT="0" marB="0" anchor="b">
                    <a:lnL>
                      <a:noFill/>
                    </a:lnL>
                    <a:lnR>
                      <a:noFill/>
                    </a:lnR>
                    <a:lnT>
                      <a:noFill/>
                    </a:lnT>
                    <a:lnB>
                      <a:noFill/>
                    </a:lnB>
                    <a:solidFill>
                      <a:srgbClr val="DCE6F1"/>
                    </a:solidFill>
                  </a:tcPr>
                </a:tc>
                <a:tc>
                  <a:txBody>
                    <a:bodyPr/>
                    <a:lstStyle/>
                    <a:p>
                      <a:pPr algn="l" fontAlgn="b"/>
                      <a:r>
                        <a:rPr lang="en-US" sz="700" b="0" i="0" u="none" strike="noStrike">
                          <a:solidFill>
                            <a:srgbClr val="000000"/>
                          </a:solidFill>
                          <a:effectLst/>
                          <a:latin typeface="Arial" panose="020B0604020202020204" pitchFamily="34" charset="0"/>
                        </a:rPr>
                        <a:t> </a:t>
                      </a:r>
                    </a:p>
                  </a:txBody>
                  <a:tcPr marL="0" marR="0" marT="0" marB="0" anchor="b">
                    <a:lnL>
                      <a:noFill/>
                    </a:lnL>
                    <a:lnR w="6350" cap="flat" cmpd="sng" algn="ctr">
                      <a:solidFill>
                        <a:srgbClr val="000000"/>
                      </a:solidFill>
                      <a:prstDash val="solid"/>
                      <a:round/>
                      <a:headEnd type="none" w="med" len="med"/>
                      <a:tailEnd type="none" w="med" len="med"/>
                    </a:lnR>
                    <a:lnT>
                      <a:noFill/>
                    </a:lnT>
                    <a:lnB>
                      <a:noFill/>
                    </a:lnB>
                    <a:solidFill>
                      <a:srgbClr val="DCE6F1"/>
                    </a:solidFill>
                  </a:tcPr>
                </a:tc>
                <a:tc>
                  <a:txBody>
                    <a:bodyPr/>
                    <a:lstStyle/>
                    <a:p>
                      <a:pPr algn="l" fontAlgn="t"/>
                      <a:r>
                        <a:rPr lang="en-US" sz="700" b="0" i="0" u="none" strike="noStrike">
                          <a:solidFill>
                            <a:srgbClr val="000000"/>
                          </a:solidFill>
                          <a:effectLst/>
                          <a:latin typeface="Arial" panose="020B0604020202020204" pitchFamily="34" charset="0"/>
                        </a:rPr>
                        <a:t> </a:t>
                      </a:r>
                    </a:p>
                  </a:txBody>
                  <a:tcPr marL="0" marR="0" marT="0" marB="0">
                    <a:lnL w="6350" cap="flat" cmpd="sng" algn="ctr">
                      <a:solidFill>
                        <a:srgbClr val="000000"/>
                      </a:solidFill>
                      <a:prstDash val="solid"/>
                      <a:round/>
                      <a:headEnd type="none" w="med" len="med"/>
                      <a:tailEnd type="none" w="med" len="med"/>
                    </a:lnL>
                    <a:lnR>
                      <a:noFill/>
                    </a:lnR>
                    <a:lnT>
                      <a:noFill/>
                    </a:lnT>
                    <a:lnB>
                      <a:noFill/>
                    </a:lnB>
                    <a:solidFill>
                      <a:srgbClr val="DCE6F1"/>
                    </a:solidFill>
                  </a:tcPr>
                </a:tc>
                <a:tc>
                  <a:txBody>
                    <a:bodyPr/>
                    <a:lstStyle/>
                    <a:p>
                      <a:pPr algn="l" fontAlgn="t"/>
                      <a:r>
                        <a:rPr lang="en-US" sz="700" b="0" i="0" u="none" strike="noStrike">
                          <a:solidFill>
                            <a:srgbClr val="000000"/>
                          </a:solidFill>
                          <a:effectLst/>
                          <a:latin typeface="Arial" panose="020B0604020202020204" pitchFamily="34" charset="0"/>
                        </a:rPr>
                        <a:t> </a:t>
                      </a:r>
                    </a:p>
                  </a:txBody>
                  <a:tcPr marL="0" marR="0" marT="0" marB="0">
                    <a:lnL>
                      <a:noFill/>
                    </a:lnL>
                    <a:lnR>
                      <a:noFill/>
                    </a:lnR>
                    <a:lnT>
                      <a:noFill/>
                    </a:lnT>
                    <a:lnB>
                      <a:noFill/>
                    </a:lnB>
                    <a:solidFill>
                      <a:srgbClr val="DCE6F1"/>
                    </a:solidFill>
                  </a:tcPr>
                </a:tc>
                <a:tc>
                  <a:txBody>
                    <a:bodyPr/>
                    <a:lstStyle/>
                    <a:p>
                      <a:pPr algn="ctr" fontAlgn="b"/>
                      <a:r>
                        <a:rPr lang="en-US" sz="700" b="0" i="0" u="none" strike="noStrike">
                          <a:solidFill>
                            <a:srgbClr val="000000"/>
                          </a:solidFill>
                          <a:effectLst/>
                          <a:latin typeface="Arial" panose="020B0604020202020204" pitchFamily="34" charset="0"/>
                        </a:rPr>
                        <a:t> </a:t>
                      </a:r>
                    </a:p>
                  </a:txBody>
                  <a:tcPr marL="0" marR="0" marT="0" marB="0" anchor="b">
                    <a:lnL>
                      <a:noFill/>
                    </a:lnL>
                    <a:lnR w="6350" cap="flat" cmpd="sng" algn="ctr">
                      <a:solidFill>
                        <a:srgbClr val="000000"/>
                      </a:solidFill>
                      <a:prstDash val="solid"/>
                      <a:round/>
                      <a:headEnd type="none" w="med" len="med"/>
                      <a:tailEnd type="none" w="med" len="med"/>
                    </a:lnR>
                    <a:lnT>
                      <a:noFill/>
                    </a:lnT>
                    <a:lnB>
                      <a:noFill/>
                    </a:lnB>
                    <a:solidFill>
                      <a:srgbClr val="DCE6F1"/>
                    </a:solidFill>
                  </a:tcPr>
                </a:tc>
                <a:tc>
                  <a:txBody>
                    <a:bodyPr/>
                    <a:lstStyle/>
                    <a:p>
                      <a:pPr algn="ctr" fontAlgn="b"/>
                      <a:r>
                        <a:rPr lang="en-US" sz="700" b="0" i="0" u="none" strike="noStrike">
                          <a:solidFill>
                            <a:srgbClr val="000000"/>
                          </a:solidFill>
                          <a:effectLst/>
                          <a:latin typeface="Arial" panose="020B0604020202020204" pitchFamily="34" charset="0"/>
                        </a:rPr>
                        <a:t> </a:t>
                      </a:r>
                    </a:p>
                  </a:txBody>
                  <a:tcPr marL="0" marR="0" marT="0" marB="0" anchor="b">
                    <a:lnL w="6350" cap="flat" cmpd="sng" algn="ctr">
                      <a:solidFill>
                        <a:srgbClr val="000000"/>
                      </a:solidFill>
                      <a:prstDash val="solid"/>
                      <a:round/>
                      <a:headEnd type="none" w="med" len="med"/>
                      <a:tailEnd type="none" w="med" len="med"/>
                    </a:lnL>
                    <a:lnR>
                      <a:noFill/>
                    </a:lnR>
                    <a:lnT>
                      <a:noFill/>
                    </a:lnT>
                    <a:lnB>
                      <a:noFill/>
                    </a:lnB>
                    <a:solidFill>
                      <a:srgbClr val="DCE6F1"/>
                    </a:solidFill>
                  </a:tcPr>
                </a:tc>
                <a:tc>
                  <a:txBody>
                    <a:bodyPr/>
                    <a:lstStyle/>
                    <a:p>
                      <a:pPr algn="l" fontAlgn="t"/>
                      <a:r>
                        <a:rPr lang="en-US" sz="700" b="0" i="0" u="none" strike="noStrike">
                          <a:solidFill>
                            <a:srgbClr val="000000"/>
                          </a:solidFill>
                          <a:effectLst/>
                          <a:latin typeface="Arial" panose="020B0604020202020204" pitchFamily="34" charset="0"/>
                        </a:rPr>
                        <a:t> </a:t>
                      </a:r>
                    </a:p>
                  </a:txBody>
                  <a:tcPr marL="0" marR="0" marT="0" marB="0">
                    <a:lnL>
                      <a:noFill/>
                    </a:lnL>
                    <a:lnR>
                      <a:noFill/>
                    </a:lnR>
                    <a:lnT>
                      <a:noFill/>
                    </a:lnT>
                    <a:lnB>
                      <a:noFill/>
                    </a:lnB>
                    <a:solidFill>
                      <a:srgbClr val="DCE6F1"/>
                    </a:solidFill>
                  </a:tcPr>
                </a:tc>
                <a:tc>
                  <a:txBody>
                    <a:bodyPr/>
                    <a:lstStyle/>
                    <a:p>
                      <a:pPr algn="ctr" fontAlgn="t"/>
                      <a:r>
                        <a:rPr lang="en-US" sz="700" b="0" i="0" u="none" strike="noStrike">
                          <a:solidFill>
                            <a:srgbClr val="000000"/>
                          </a:solidFill>
                          <a:effectLst/>
                          <a:latin typeface="Arial" panose="020B0604020202020204" pitchFamily="34" charset="0"/>
                        </a:rPr>
                        <a:t> </a:t>
                      </a:r>
                    </a:p>
                  </a:txBody>
                  <a:tcPr marL="0" marR="0" marT="0" marB="0">
                    <a:lnL>
                      <a:noFill/>
                    </a:lnL>
                    <a:lnR>
                      <a:noFill/>
                    </a:lnR>
                    <a:lnT>
                      <a:noFill/>
                    </a:lnT>
                    <a:lnB>
                      <a:noFill/>
                    </a:lnB>
                    <a:solidFill>
                      <a:srgbClr val="DCE6F1"/>
                    </a:solidFill>
                  </a:tcPr>
                </a:tc>
                <a:tc>
                  <a:txBody>
                    <a:bodyPr/>
                    <a:lstStyle/>
                    <a:p>
                      <a:pPr algn="l" fontAlgn="b"/>
                      <a:r>
                        <a:rPr lang="en-US" sz="700" b="0" i="0" u="none" strike="noStrike">
                          <a:solidFill>
                            <a:srgbClr val="000000"/>
                          </a:solidFill>
                          <a:effectLst/>
                          <a:latin typeface="Arial" panose="020B0604020202020204" pitchFamily="34" charset="0"/>
                        </a:rPr>
                        <a:t> </a:t>
                      </a:r>
                    </a:p>
                  </a:txBody>
                  <a:tcPr marL="0" marR="0" marT="0" marB="0" anchor="b">
                    <a:lnL>
                      <a:noFill/>
                    </a:lnL>
                    <a:lnR>
                      <a:noFill/>
                    </a:lnR>
                    <a:lnT>
                      <a:noFill/>
                    </a:lnT>
                    <a:lnB>
                      <a:noFill/>
                    </a:lnB>
                    <a:solidFill>
                      <a:srgbClr val="DCE6F1"/>
                    </a:solidFill>
                  </a:tcPr>
                </a:tc>
                <a:tc>
                  <a:txBody>
                    <a:bodyPr/>
                    <a:lstStyle/>
                    <a:p>
                      <a:pPr algn="l" fontAlgn="b"/>
                      <a:r>
                        <a:rPr lang="en-US" sz="700" b="0" i="0" u="none" strike="noStrike">
                          <a:solidFill>
                            <a:srgbClr val="000000"/>
                          </a:solidFill>
                          <a:effectLst/>
                          <a:latin typeface="Arial" panose="020B0604020202020204" pitchFamily="34" charset="0"/>
                        </a:rPr>
                        <a:t> </a:t>
                      </a:r>
                    </a:p>
                  </a:txBody>
                  <a:tcPr marL="0" marR="0" marT="0" marB="0" anchor="b">
                    <a:lnL>
                      <a:noFill/>
                    </a:lnL>
                    <a:lnR>
                      <a:noFill/>
                    </a:lnR>
                    <a:lnT>
                      <a:noFill/>
                    </a:lnT>
                    <a:lnB>
                      <a:noFill/>
                    </a:lnB>
                    <a:solidFill>
                      <a:srgbClr val="DCE6F1"/>
                    </a:solidFill>
                  </a:tcPr>
                </a:tc>
                <a:tc>
                  <a:txBody>
                    <a:bodyPr/>
                    <a:lstStyle/>
                    <a:p>
                      <a:pPr algn="l" fontAlgn="b"/>
                      <a:r>
                        <a:rPr lang="en-US" sz="700" b="0" i="0" u="none" strike="noStrike">
                          <a:solidFill>
                            <a:srgbClr val="000000"/>
                          </a:solidFill>
                          <a:effectLst/>
                          <a:latin typeface="Arial" panose="020B0604020202020204" pitchFamily="34" charset="0"/>
                        </a:rPr>
                        <a:t>burn</a:t>
                      </a:r>
                    </a:p>
                  </a:txBody>
                  <a:tcPr marL="0" marR="0" marT="0" marB="0" anchor="b">
                    <a:lnL>
                      <a:noFill/>
                    </a:lnL>
                    <a:lnR w="6350" cap="flat" cmpd="sng" algn="ctr">
                      <a:solidFill>
                        <a:srgbClr val="000000"/>
                      </a:solidFill>
                      <a:prstDash val="solid"/>
                      <a:round/>
                      <a:headEnd type="none" w="med" len="med"/>
                      <a:tailEnd type="none" w="med" len="med"/>
                    </a:lnR>
                    <a:lnT>
                      <a:noFill/>
                    </a:lnT>
                    <a:lnB>
                      <a:noFill/>
                    </a:lnB>
                    <a:solidFill>
                      <a:srgbClr val="DCE6F1"/>
                    </a:solidFill>
                  </a:tcPr>
                </a:tc>
                <a:tc>
                  <a:txBody>
                    <a:bodyPr/>
                    <a:lstStyle/>
                    <a:p>
                      <a:pPr algn="ctr" fontAlgn="b"/>
                      <a:r>
                        <a:rPr lang="en-US" sz="700" b="0" i="0" u="none" strike="noStrike">
                          <a:solidFill>
                            <a:srgbClr val="000000"/>
                          </a:solidFill>
                          <a:effectLst/>
                          <a:latin typeface="Arial" panose="020B0604020202020204" pitchFamily="34" charset="0"/>
                        </a:rPr>
                        <a:t>2</a:t>
                      </a:r>
                    </a:p>
                  </a:txBody>
                  <a:tcPr marL="0" marR="0" marT="0" marB="0" anchor="b">
                    <a:lnL w="6350" cap="flat" cmpd="sng" algn="ctr">
                      <a:solidFill>
                        <a:srgbClr val="000000"/>
                      </a:solidFill>
                      <a:prstDash val="solid"/>
                      <a:round/>
                      <a:headEnd type="none" w="med" len="med"/>
                      <a:tailEnd type="none" w="med" len="med"/>
                    </a:lnL>
                    <a:lnR>
                      <a:noFill/>
                    </a:lnR>
                    <a:lnT>
                      <a:noFill/>
                    </a:lnT>
                    <a:lnB>
                      <a:noFill/>
                    </a:lnB>
                    <a:solidFill>
                      <a:srgbClr val="DCE6F1"/>
                    </a:solidFill>
                  </a:tcPr>
                </a:tc>
                <a:tc>
                  <a:txBody>
                    <a:bodyPr/>
                    <a:lstStyle/>
                    <a:p>
                      <a:pPr algn="r" fontAlgn="ctr"/>
                      <a:r>
                        <a:rPr lang="en-US" sz="700" b="0" i="0" u="none" strike="noStrike">
                          <a:solidFill>
                            <a:srgbClr val="000000"/>
                          </a:solidFill>
                          <a:effectLst/>
                          <a:latin typeface="Arial" panose="020B0604020202020204" pitchFamily="34" charset="0"/>
                        </a:rPr>
                        <a:t>9.1</a:t>
                      </a:r>
                    </a:p>
                  </a:txBody>
                  <a:tcPr marL="0" marR="0" marT="0" marB="0" anchor="ctr">
                    <a:lnL>
                      <a:noFill/>
                    </a:lnL>
                    <a:lnR w="6350" cap="flat" cmpd="sng" algn="ctr">
                      <a:solidFill>
                        <a:srgbClr val="000000"/>
                      </a:solidFill>
                      <a:prstDash val="solid"/>
                      <a:round/>
                      <a:headEnd type="none" w="med" len="med"/>
                      <a:tailEnd type="none" w="med" len="med"/>
                    </a:lnR>
                    <a:lnT>
                      <a:noFill/>
                    </a:lnT>
                    <a:lnB>
                      <a:noFill/>
                    </a:lnB>
                    <a:solidFill>
                      <a:srgbClr val="DCE6F1"/>
                    </a:solidFill>
                  </a:tcPr>
                </a:tc>
                <a:tc>
                  <a:txBody>
                    <a:bodyPr/>
                    <a:lstStyle/>
                    <a:p>
                      <a:pPr algn="ctr" fontAlgn="b"/>
                      <a:r>
                        <a:rPr lang="en-US" sz="700" b="0" i="0" u="none" strike="noStrike">
                          <a:solidFill>
                            <a:srgbClr val="000000"/>
                          </a:solidFill>
                          <a:effectLst/>
                          <a:latin typeface="Arial" panose="020B0604020202020204" pitchFamily="34" charset="0"/>
                        </a:rPr>
                        <a:t> </a:t>
                      </a:r>
                    </a:p>
                  </a:txBody>
                  <a:tcPr marL="0" marR="0" marT="0" marB="0" anchor="b">
                    <a:lnL w="6350" cap="flat" cmpd="sng" algn="ctr">
                      <a:solidFill>
                        <a:srgbClr val="000000"/>
                      </a:solidFill>
                      <a:prstDash val="solid"/>
                      <a:round/>
                      <a:headEnd type="none" w="med" len="med"/>
                      <a:tailEnd type="none" w="med" len="med"/>
                    </a:lnL>
                    <a:lnR>
                      <a:noFill/>
                    </a:lnR>
                    <a:lnT>
                      <a:noFill/>
                    </a:lnT>
                    <a:lnB>
                      <a:noFill/>
                    </a:lnB>
                    <a:solidFill>
                      <a:srgbClr val="DCE6F1"/>
                    </a:solidFill>
                  </a:tcPr>
                </a:tc>
                <a:tc>
                  <a:txBody>
                    <a:bodyPr/>
                    <a:lstStyle/>
                    <a:p>
                      <a:pPr algn="ctr" fontAlgn="b"/>
                      <a:r>
                        <a:rPr lang="en-US" sz="700" b="1" i="0" u="none" strike="noStrike">
                          <a:solidFill>
                            <a:srgbClr val="FF0000"/>
                          </a:solidFill>
                          <a:effectLst/>
                          <a:latin typeface="Arial" panose="020B0604020202020204" pitchFamily="34" charset="0"/>
                        </a:rPr>
                        <a:t>x</a:t>
                      </a:r>
                    </a:p>
                  </a:txBody>
                  <a:tcPr marL="0" marR="0" marT="0" marB="0" anchor="b">
                    <a:lnL>
                      <a:noFill/>
                    </a:lnL>
                    <a:lnR>
                      <a:noFill/>
                    </a:lnR>
                    <a:lnT>
                      <a:noFill/>
                    </a:lnT>
                    <a:lnB>
                      <a:noFill/>
                    </a:lnB>
                    <a:solidFill>
                      <a:srgbClr val="DCE6F1"/>
                    </a:solidFill>
                  </a:tcPr>
                </a:tc>
                <a:tc>
                  <a:txBody>
                    <a:bodyPr/>
                    <a:lstStyle/>
                    <a:p>
                      <a:pPr algn="ctr" fontAlgn="b"/>
                      <a:r>
                        <a:rPr lang="en-US" sz="700" b="1" i="0" u="none" strike="noStrike">
                          <a:solidFill>
                            <a:srgbClr val="FF0000"/>
                          </a:solidFill>
                          <a:effectLst/>
                          <a:latin typeface="Arial" panose="020B0604020202020204" pitchFamily="34" charset="0"/>
                        </a:rPr>
                        <a:t>x</a:t>
                      </a:r>
                    </a:p>
                  </a:txBody>
                  <a:tcPr marL="0" marR="0" marT="0" marB="0" anchor="b">
                    <a:lnL>
                      <a:noFill/>
                    </a:lnL>
                    <a:lnR>
                      <a:noFill/>
                    </a:lnR>
                    <a:lnT>
                      <a:noFill/>
                    </a:lnT>
                    <a:lnB>
                      <a:noFill/>
                    </a:lnB>
                    <a:solidFill>
                      <a:srgbClr val="DCE6F1"/>
                    </a:solidFill>
                  </a:tcPr>
                </a:tc>
                <a:tc>
                  <a:txBody>
                    <a:bodyPr/>
                    <a:lstStyle/>
                    <a:p>
                      <a:pPr algn="ctr" fontAlgn="b"/>
                      <a:r>
                        <a:rPr lang="en-US" sz="700" b="1" i="0" u="none" strike="noStrike">
                          <a:solidFill>
                            <a:srgbClr val="FF0000"/>
                          </a:solidFill>
                          <a:effectLst/>
                          <a:latin typeface="Arial" panose="020B0604020202020204" pitchFamily="34" charset="0"/>
                        </a:rPr>
                        <a:t>x</a:t>
                      </a:r>
                    </a:p>
                  </a:txBody>
                  <a:tcPr marL="0" marR="0" marT="0" marB="0" anchor="b">
                    <a:lnL>
                      <a:noFill/>
                    </a:lnL>
                    <a:lnR>
                      <a:noFill/>
                    </a:lnR>
                    <a:lnT>
                      <a:noFill/>
                    </a:lnT>
                    <a:lnB>
                      <a:noFill/>
                    </a:lnB>
                    <a:solidFill>
                      <a:srgbClr val="DCE6F1"/>
                    </a:solidFill>
                  </a:tcPr>
                </a:tc>
                <a:tc>
                  <a:txBody>
                    <a:bodyPr/>
                    <a:lstStyle/>
                    <a:p>
                      <a:pPr algn="ctr" fontAlgn="b"/>
                      <a:r>
                        <a:rPr lang="en-US" sz="700" b="0" i="0" u="none" strike="noStrike">
                          <a:solidFill>
                            <a:srgbClr val="000000"/>
                          </a:solidFill>
                          <a:effectLst/>
                          <a:latin typeface="Arial" panose="020B0604020202020204" pitchFamily="34" charset="0"/>
                        </a:rPr>
                        <a:t> </a:t>
                      </a:r>
                    </a:p>
                  </a:txBody>
                  <a:tcPr marL="0" marR="0" marT="0" marB="0" anchor="b">
                    <a:lnL>
                      <a:noFill/>
                    </a:lnL>
                    <a:lnR>
                      <a:noFill/>
                    </a:lnR>
                    <a:lnT>
                      <a:noFill/>
                    </a:lnT>
                    <a:lnB>
                      <a:noFill/>
                    </a:lnB>
                    <a:solidFill>
                      <a:srgbClr val="DCE6F1"/>
                    </a:solidFill>
                  </a:tcPr>
                </a:tc>
                <a:tc>
                  <a:txBody>
                    <a:bodyPr/>
                    <a:lstStyle/>
                    <a:p>
                      <a:pPr algn="ctr" fontAlgn="b"/>
                      <a:r>
                        <a:rPr lang="en-US" sz="700" b="1" i="0" u="none" strike="noStrike">
                          <a:solidFill>
                            <a:srgbClr val="FF0000"/>
                          </a:solidFill>
                          <a:effectLst/>
                          <a:latin typeface="Arial" panose="020B0604020202020204" pitchFamily="34" charset="0"/>
                        </a:rPr>
                        <a:t>x</a:t>
                      </a:r>
                    </a:p>
                  </a:txBody>
                  <a:tcPr marL="0" marR="0" marT="0" marB="0" anchor="b">
                    <a:lnL>
                      <a:noFill/>
                    </a:lnL>
                    <a:lnR>
                      <a:noFill/>
                    </a:lnR>
                    <a:lnT>
                      <a:noFill/>
                    </a:lnT>
                    <a:lnB>
                      <a:noFill/>
                    </a:lnB>
                    <a:solidFill>
                      <a:srgbClr val="DCE6F1"/>
                    </a:solidFill>
                  </a:tcPr>
                </a:tc>
                <a:tc>
                  <a:txBody>
                    <a:bodyPr/>
                    <a:lstStyle/>
                    <a:p>
                      <a:pPr algn="ctr" fontAlgn="b"/>
                      <a:r>
                        <a:rPr lang="en-US" sz="700" b="0" i="0" u="none" strike="noStrike">
                          <a:solidFill>
                            <a:srgbClr val="000000"/>
                          </a:solidFill>
                          <a:effectLst/>
                          <a:latin typeface="Arial" panose="020B0604020202020204" pitchFamily="34" charset="0"/>
                        </a:rPr>
                        <a:t> </a:t>
                      </a:r>
                    </a:p>
                  </a:txBody>
                  <a:tcPr marL="0" marR="0" marT="0" marB="0" anchor="b">
                    <a:lnL>
                      <a:noFill/>
                    </a:lnL>
                    <a:lnR>
                      <a:noFill/>
                    </a:lnR>
                    <a:lnT>
                      <a:noFill/>
                    </a:lnT>
                    <a:lnB>
                      <a:noFill/>
                    </a:lnB>
                    <a:solidFill>
                      <a:srgbClr val="DCE6F1"/>
                    </a:solidFill>
                  </a:tcPr>
                </a:tc>
                <a:tc>
                  <a:txBody>
                    <a:bodyPr/>
                    <a:lstStyle/>
                    <a:p>
                      <a:pPr algn="ctr" fontAlgn="b"/>
                      <a:r>
                        <a:rPr lang="en-US" sz="700" b="0" i="0" u="none" strike="noStrike">
                          <a:solidFill>
                            <a:srgbClr val="000000"/>
                          </a:solidFill>
                          <a:effectLst/>
                          <a:latin typeface="Arial" panose="020B0604020202020204" pitchFamily="34" charset="0"/>
                        </a:rPr>
                        <a:t> </a:t>
                      </a:r>
                    </a:p>
                  </a:txBody>
                  <a:tcPr marL="0" marR="0" marT="0" marB="0" anchor="b">
                    <a:lnL>
                      <a:noFill/>
                    </a:lnL>
                    <a:lnR>
                      <a:noFill/>
                    </a:lnR>
                    <a:lnT>
                      <a:noFill/>
                    </a:lnT>
                    <a:lnB>
                      <a:noFill/>
                    </a:lnB>
                    <a:solidFill>
                      <a:srgbClr val="DCE6F1"/>
                    </a:solidFill>
                  </a:tcPr>
                </a:tc>
                <a:tc>
                  <a:txBody>
                    <a:bodyPr/>
                    <a:lstStyle/>
                    <a:p>
                      <a:pPr algn="ctr" fontAlgn="b"/>
                      <a:r>
                        <a:rPr lang="en-US" sz="700" b="0" i="0" u="none" strike="noStrike">
                          <a:solidFill>
                            <a:srgbClr val="000000"/>
                          </a:solidFill>
                          <a:effectLst/>
                          <a:latin typeface="Arial" panose="020B0604020202020204" pitchFamily="34" charset="0"/>
                        </a:rPr>
                        <a:t> </a:t>
                      </a:r>
                    </a:p>
                  </a:txBody>
                  <a:tcPr marL="0" marR="0" marT="0" marB="0" anchor="b">
                    <a:lnL>
                      <a:noFill/>
                    </a:lnL>
                    <a:lnR>
                      <a:noFill/>
                    </a:lnR>
                    <a:lnT>
                      <a:noFill/>
                    </a:lnT>
                    <a:lnB>
                      <a:noFill/>
                    </a:lnB>
                    <a:solidFill>
                      <a:srgbClr val="DCE6F1"/>
                    </a:solidFill>
                  </a:tcPr>
                </a:tc>
                <a:tc>
                  <a:txBody>
                    <a:bodyPr/>
                    <a:lstStyle/>
                    <a:p>
                      <a:pPr algn="ctr" fontAlgn="b"/>
                      <a:r>
                        <a:rPr lang="en-US" sz="700" b="0" i="0" u="none" strike="noStrike">
                          <a:solidFill>
                            <a:srgbClr val="000000"/>
                          </a:solidFill>
                          <a:effectLst/>
                          <a:latin typeface="Arial" panose="020B0604020202020204" pitchFamily="34" charset="0"/>
                        </a:rPr>
                        <a:t> </a:t>
                      </a:r>
                    </a:p>
                  </a:txBody>
                  <a:tcPr marL="0" marR="0" marT="0" marB="0" anchor="b">
                    <a:lnL>
                      <a:noFill/>
                    </a:lnL>
                    <a:lnR>
                      <a:noFill/>
                    </a:lnR>
                    <a:lnT>
                      <a:noFill/>
                    </a:lnT>
                    <a:lnB>
                      <a:noFill/>
                    </a:lnB>
                    <a:solidFill>
                      <a:srgbClr val="DCE6F1"/>
                    </a:solidFill>
                  </a:tcPr>
                </a:tc>
                <a:tc>
                  <a:txBody>
                    <a:bodyPr/>
                    <a:lstStyle/>
                    <a:p>
                      <a:pPr algn="ctr" fontAlgn="b"/>
                      <a:r>
                        <a:rPr lang="en-US" sz="700" b="0" i="0" u="none" strike="noStrike">
                          <a:solidFill>
                            <a:srgbClr val="000000"/>
                          </a:solidFill>
                          <a:effectLst/>
                          <a:latin typeface="Arial" panose="020B0604020202020204" pitchFamily="34" charset="0"/>
                        </a:rPr>
                        <a:t> </a:t>
                      </a:r>
                    </a:p>
                  </a:txBody>
                  <a:tcPr marL="0" marR="0" marT="0" marB="0" anchor="b">
                    <a:lnL>
                      <a:noFill/>
                    </a:lnL>
                    <a:lnR>
                      <a:noFill/>
                    </a:lnR>
                    <a:lnT>
                      <a:noFill/>
                    </a:lnT>
                    <a:lnB>
                      <a:noFill/>
                    </a:lnB>
                    <a:solidFill>
                      <a:srgbClr val="DCE6F1"/>
                    </a:solidFill>
                  </a:tcPr>
                </a:tc>
                <a:tc>
                  <a:txBody>
                    <a:bodyPr/>
                    <a:lstStyle/>
                    <a:p>
                      <a:pPr algn="ctr" fontAlgn="b"/>
                      <a:r>
                        <a:rPr lang="en-US" sz="700" b="0" i="0" u="none" strike="noStrike">
                          <a:solidFill>
                            <a:srgbClr val="000000"/>
                          </a:solidFill>
                          <a:effectLst/>
                          <a:latin typeface="Arial" panose="020B0604020202020204" pitchFamily="34" charset="0"/>
                        </a:rPr>
                        <a:t> </a:t>
                      </a:r>
                    </a:p>
                  </a:txBody>
                  <a:tcPr marL="0" marR="0" marT="0" marB="0" anchor="b">
                    <a:lnL>
                      <a:noFill/>
                    </a:lnL>
                    <a:lnR>
                      <a:noFill/>
                    </a:lnR>
                    <a:lnT>
                      <a:noFill/>
                    </a:lnT>
                    <a:lnB>
                      <a:noFill/>
                    </a:lnB>
                    <a:solidFill>
                      <a:srgbClr val="DCE6F1"/>
                    </a:solidFill>
                  </a:tcPr>
                </a:tc>
                <a:extLst>
                  <a:ext uri="{0D108BD9-81ED-4DB2-BD59-A6C34878D82A}">
                    <a16:rowId xmlns:a16="http://schemas.microsoft.com/office/drawing/2014/main" val="2016408637"/>
                  </a:ext>
                </a:extLst>
              </a:tr>
              <a:tr h="111346">
                <a:tc>
                  <a:txBody>
                    <a:bodyPr/>
                    <a:lstStyle/>
                    <a:p>
                      <a:pPr algn="l" fontAlgn="b"/>
                      <a:r>
                        <a:rPr lang="en-US" sz="700" b="0" i="0" u="none" strike="noStrike">
                          <a:solidFill>
                            <a:srgbClr val="000000"/>
                          </a:solidFill>
                          <a:effectLst/>
                          <a:latin typeface="Arial" panose="020B0604020202020204" pitchFamily="34" charset="0"/>
                        </a:rPr>
                        <a:t> </a:t>
                      </a:r>
                    </a:p>
                  </a:txBody>
                  <a:tcPr marL="0" marR="0" marT="0" marB="0" anchor="b">
                    <a:lnL>
                      <a:noFill/>
                    </a:lnL>
                    <a:lnR>
                      <a:noFill/>
                    </a:lnR>
                    <a:lnT>
                      <a:noFill/>
                    </a:lnT>
                    <a:lnB>
                      <a:noFill/>
                    </a:lnB>
                    <a:solidFill>
                      <a:srgbClr val="DCE6F1"/>
                    </a:solidFill>
                  </a:tcPr>
                </a:tc>
                <a:tc>
                  <a:txBody>
                    <a:bodyPr/>
                    <a:lstStyle/>
                    <a:p>
                      <a:pPr algn="l" fontAlgn="b"/>
                      <a:r>
                        <a:rPr lang="en-US" sz="700" b="0" i="0" u="none" strike="noStrike">
                          <a:solidFill>
                            <a:srgbClr val="000000"/>
                          </a:solidFill>
                          <a:effectLst/>
                          <a:latin typeface="Arial" panose="020B0604020202020204" pitchFamily="34" charset="0"/>
                        </a:rPr>
                        <a:t> </a:t>
                      </a:r>
                    </a:p>
                  </a:txBody>
                  <a:tcPr marL="0" marR="0" marT="0" marB="0" anchor="b">
                    <a:lnL>
                      <a:noFill/>
                    </a:lnL>
                    <a:lnR>
                      <a:noFill/>
                    </a:lnR>
                    <a:lnT>
                      <a:noFill/>
                    </a:lnT>
                    <a:lnB>
                      <a:noFill/>
                    </a:lnB>
                    <a:solidFill>
                      <a:srgbClr val="DCE6F1"/>
                    </a:solidFill>
                  </a:tcPr>
                </a:tc>
                <a:tc>
                  <a:txBody>
                    <a:bodyPr/>
                    <a:lstStyle/>
                    <a:p>
                      <a:pPr algn="l" fontAlgn="b"/>
                      <a:r>
                        <a:rPr lang="en-US" sz="700" b="0" i="0" u="none" strike="noStrike">
                          <a:solidFill>
                            <a:srgbClr val="000000"/>
                          </a:solidFill>
                          <a:effectLst/>
                          <a:latin typeface="Arial" panose="020B0604020202020204" pitchFamily="34" charset="0"/>
                        </a:rPr>
                        <a:t> </a:t>
                      </a:r>
                    </a:p>
                  </a:txBody>
                  <a:tcPr marL="0" marR="0" marT="0" marB="0" anchor="b">
                    <a:lnL>
                      <a:noFill/>
                    </a:lnL>
                    <a:lnR>
                      <a:noFill/>
                    </a:lnR>
                    <a:lnT>
                      <a:noFill/>
                    </a:lnT>
                    <a:lnB>
                      <a:noFill/>
                    </a:lnB>
                    <a:solidFill>
                      <a:srgbClr val="DCE6F1"/>
                    </a:solidFill>
                  </a:tcPr>
                </a:tc>
                <a:tc>
                  <a:txBody>
                    <a:bodyPr/>
                    <a:lstStyle/>
                    <a:p>
                      <a:pPr algn="l" fontAlgn="b"/>
                      <a:r>
                        <a:rPr lang="en-US" sz="700" b="0" i="0" u="none" strike="noStrike">
                          <a:solidFill>
                            <a:srgbClr val="000000"/>
                          </a:solidFill>
                          <a:effectLst/>
                          <a:latin typeface="Arial" panose="020B0604020202020204" pitchFamily="34" charset="0"/>
                        </a:rPr>
                        <a:t> </a:t>
                      </a:r>
                    </a:p>
                  </a:txBody>
                  <a:tcPr marL="0" marR="0" marT="0" marB="0" anchor="b">
                    <a:lnL>
                      <a:noFill/>
                    </a:lnL>
                    <a:lnR w="6350" cap="flat" cmpd="sng" algn="ctr">
                      <a:solidFill>
                        <a:srgbClr val="000000"/>
                      </a:solidFill>
                      <a:prstDash val="solid"/>
                      <a:round/>
                      <a:headEnd type="none" w="med" len="med"/>
                      <a:tailEnd type="none" w="med" len="med"/>
                    </a:lnR>
                    <a:lnT>
                      <a:noFill/>
                    </a:lnT>
                    <a:lnB>
                      <a:noFill/>
                    </a:lnB>
                    <a:solidFill>
                      <a:srgbClr val="DCE6F1"/>
                    </a:solidFill>
                  </a:tcPr>
                </a:tc>
                <a:tc>
                  <a:txBody>
                    <a:bodyPr/>
                    <a:lstStyle/>
                    <a:p>
                      <a:pPr algn="l" fontAlgn="t"/>
                      <a:r>
                        <a:rPr lang="en-US" sz="700" b="0" i="0" u="none" strike="noStrike">
                          <a:solidFill>
                            <a:srgbClr val="000000"/>
                          </a:solidFill>
                          <a:effectLst/>
                          <a:latin typeface="Arial" panose="020B0604020202020204" pitchFamily="34" charset="0"/>
                        </a:rPr>
                        <a:t> </a:t>
                      </a:r>
                    </a:p>
                  </a:txBody>
                  <a:tcPr marL="0" marR="0" marT="0" marB="0">
                    <a:lnL w="6350" cap="flat" cmpd="sng" algn="ctr">
                      <a:solidFill>
                        <a:srgbClr val="000000"/>
                      </a:solidFill>
                      <a:prstDash val="solid"/>
                      <a:round/>
                      <a:headEnd type="none" w="med" len="med"/>
                      <a:tailEnd type="none" w="med" len="med"/>
                    </a:lnL>
                    <a:lnR>
                      <a:noFill/>
                    </a:lnR>
                    <a:lnT>
                      <a:noFill/>
                    </a:lnT>
                    <a:lnB>
                      <a:noFill/>
                    </a:lnB>
                    <a:solidFill>
                      <a:srgbClr val="DCE6F1"/>
                    </a:solidFill>
                  </a:tcPr>
                </a:tc>
                <a:tc>
                  <a:txBody>
                    <a:bodyPr/>
                    <a:lstStyle/>
                    <a:p>
                      <a:pPr algn="l" fontAlgn="t"/>
                      <a:r>
                        <a:rPr lang="en-US" sz="700" b="0" i="0" u="none" strike="noStrike">
                          <a:solidFill>
                            <a:srgbClr val="000000"/>
                          </a:solidFill>
                          <a:effectLst/>
                          <a:latin typeface="Arial" panose="020B0604020202020204" pitchFamily="34" charset="0"/>
                        </a:rPr>
                        <a:t> </a:t>
                      </a:r>
                    </a:p>
                  </a:txBody>
                  <a:tcPr marL="0" marR="0" marT="0" marB="0">
                    <a:lnL>
                      <a:noFill/>
                    </a:lnL>
                    <a:lnR>
                      <a:noFill/>
                    </a:lnR>
                    <a:lnT>
                      <a:noFill/>
                    </a:lnT>
                    <a:lnB>
                      <a:noFill/>
                    </a:lnB>
                    <a:solidFill>
                      <a:srgbClr val="DCE6F1"/>
                    </a:solidFill>
                  </a:tcPr>
                </a:tc>
                <a:tc>
                  <a:txBody>
                    <a:bodyPr/>
                    <a:lstStyle/>
                    <a:p>
                      <a:pPr algn="ctr" fontAlgn="b"/>
                      <a:r>
                        <a:rPr lang="en-US" sz="700" b="0" i="0" u="none" strike="noStrike">
                          <a:solidFill>
                            <a:srgbClr val="000000"/>
                          </a:solidFill>
                          <a:effectLst/>
                          <a:latin typeface="Arial" panose="020B0604020202020204" pitchFamily="34" charset="0"/>
                        </a:rPr>
                        <a:t> </a:t>
                      </a:r>
                    </a:p>
                  </a:txBody>
                  <a:tcPr marL="0" marR="0" marT="0" marB="0" anchor="b">
                    <a:lnL>
                      <a:noFill/>
                    </a:lnL>
                    <a:lnR w="6350" cap="flat" cmpd="sng" algn="ctr">
                      <a:solidFill>
                        <a:srgbClr val="000000"/>
                      </a:solidFill>
                      <a:prstDash val="solid"/>
                      <a:round/>
                      <a:headEnd type="none" w="med" len="med"/>
                      <a:tailEnd type="none" w="med" len="med"/>
                    </a:lnR>
                    <a:lnT>
                      <a:noFill/>
                    </a:lnT>
                    <a:lnB>
                      <a:noFill/>
                    </a:lnB>
                    <a:solidFill>
                      <a:srgbClr val="DCE6F1"/>
                    </a:solidFill>
                  </a:tcPr>
                </a:tc>
                <a:tc>
                  <a:txBody>
                    <a:bodyPr/>
                    <a:lstStyle/>
                    <a:p>
                      <a:pPr algn="ctr" fontAlgn="b"/>
                      <a:r>
                        <a:rPr lang="en-US" sz="700" b="0" i="0" u="none" strike="noStrike">
                          <a:solidFill>
                            <a:srgbClr val="000000"/>
                          </a:solidFill>
                          <a:effectLst/>
                          <a:latin typeface="Arial" panose="020B0604020202020204" pitchFamily="34" charset="0"/>
                        </a:rPr>
                        <a:t> </a:t>
                      </a:r>
                    </a:p>
                  </a:txBody>
                  <a:tcPr marL="0" marR="0" marT="0" marB="0" anchor="b">
                    <a:lnL w="6350" cap="flat" cmpd="sng" algn="ctr">
                      <a:solidFill>
                        <a:srgbClr val="000000"/>
                      </a:solidFill>
                      <a:prstDash val="solid"/>
                      <a:round/>
                      <a:headEnd type="none" w="med" len="med"/>
                      <a:tailEnd type="none" w="med" len="med"/>
                    </a:lnL>
                    <a:lnR>
                      <a:noFill/>
                    </a:lnR>
                    <a:lnT>
                      <a:noFill/>
                    </a:lnT>
                    <a:lnB>
                      <a:noFill/>
                    </a:lnB>
                    <a:solidFill>
                      <a:srgbClr val="DCE6F1"/>
                    </a:solidFill>
                  </a:tcPr>
                </a:tc>
                <a:tc>
                  <a:txBody>
                    <a:bodyPr/>
                    <a:lstStyle/>
                    <a:p>
                      <a:pPr algn="l" fontAlgn="t"/>
                      <a:r>
                        <a:rPr lang="en-US" sz="700" b="0" i="0" u="none" strike="noStrike">
                          <a:solidFill>
                            <a:srgbClr val="000000"/>
                          </a:solidFill>
                          <a:effectLst/>
                          <a:latin typeface="Arial" panose="020B0604020202020204" pitchFamily="34" charset="0"/>
                        </a:rPr>
                        <a:t> </a:t>
                      </a:r>
                    </a:p>
                  </a:txBody>
                  <a:tcPr marL="0" marR="0" marT="0" marB="0">
                    <a:lnL>
                      <a:noFill/>
                    </a:lnL>
                    <a:lnR>
                      <a:noFill/>
                    </a:lnR>
                    <a:lnT>
                      <a:noFill/>
                    </a:lnT>
                    <a:lnB>
                      <a:noFill/>
                    </a:lnB>
                    <a:solidFill>
                      <a:srgbClr val="DCE6F1"/>
                    </a:solidFill>
                  </a:tcPr>
                </a:tc>
                <a:tc>
                  <a:txBody>
                    <a:bodyPr/>
                    <a:lstStyle/>
                    <a:p>
                      <a:pPr algn="ctr" fontAlgn="t"/>
                      <a:r>
                        <a:rPr lang="en-US" sz="700" b="0" i="0" u="none" strike="noStrike">
                          <a:solidFill>
                            <a:srgbClr val="000000"/>
                          </a:solidFill>
                          <a:effectLst/>
                          <a:latin typeface="Arial" panose="020B0604020202020204" pitchFamily="34" charset="0"/>
                        </a:rPr>
                        <a:t> </a:t>
                      </a:r>
                    </a:p>
                  </a:txBody>
                  <a:tcPr marL="0" marR="0" marT="0" marB="0">
                    <a:lnL>
                      <a:noFill/>
                    </a:lnL>
                    <a:lnR>
                      <a:noFill/>
                    </a:lnR>
                    <a:lnT>
                      <a:noFill/>
                    </a:lnT>
                    <a:lnB>
                      <a:noFill/>
                    </a:lnB>
                    <a:solidFill>
                      <a:srgbClr val="DCE6F1"/>
                    </a:solidFill>
                  </a:tcPr>
                </a:tc>
                <a:tc>
                  <a:txBody>
                    <a:bodyPr/>
                    <a:lstStyle/>
                    <a:p>
                      <a:pPr algn="l" fontAlgn="b"/>
                      <a:r>
                        <a:rPr lang="en-US" sz="700" b="0" i="0" u="none" strike="noStrike">
                          <a:solidFill>
                            <a:srgbClr val="000000"/>
                          </a:solidFill>
                          <a:effectLst/>
                          <a:latin typeface="Arial" panose="020B0604020202020204" pitchFamily="34" charset="0"/>
                        </a:rPr>
                        <a:t> </a:t>
                      </a:r>
                    </a:p>
                  </a:txBody>
                  <a:tcPr marL="0" marR="0" marT="0" marB="0" anchor="b">
                    <a:lnL>
                      <a:noFill/>
                    </a:lnL>
                    <a:lnR>
                      <a:noFill/>
                    </a:lnR>
                    <a:lnT>
                      <a:noFill/>
                    </a:lnT>
                    <a:lnB>
                      <a:noFill/>
                    </a:lnB>
                    <a:solidFill>
                      <a:srgbClr val="DCE6F1"/>
                    </a:solidFill>
                  </a:tcPr>
                </a:tc>
                <a:tc>
                  <a:txBody>
                    <a:bodyPr/>
                    <a:lstStyle/>
                    <a:p>
                      <a:pPr algn="l" fontAlgn="b"/>
                      <a:r>
                        <a:rPr lang="en-US" sz="700" b="0" i="0" u="none" strike="noStrike">
                          <a:solidFill>
                            <a:srgbClr val="000000"/>
                          </a:solidFill>
                          <a:effectLst/>
                          <a:latin typeface="Arial" panose="020B0604020202020204" pitchFamily="34" charset="0"/>
                        </a:rPr>
                        <a:t> </a:t>
                      </a:r>
                    </a:p>
                  </a:txBody>
                  <a:tcPr marL="0" marR="0" marT="0" marB="0" anchor="b">
                    <a:lnL>
                      <a:noFill/>
                    </a:lnL>
                    <a:lnR>
                      <a:noFill/>
                    </a:lnR>
                    <a:lnT>
                      <a:noFill/>
                    </a:lnT>
                    <a:lnB>
                      <a:noFill/>
                    </a:lnB>
                    <a:solidFill>
                      <a:srgbClr val="DCE6F1"/>
                    </a:solidFill>
                  </a:tcPr>
                </a:tc>
                <a:tc>
                  <a:txBody>
                    <a:bodyPr/>
                    <a:lstStyle/>
                    <a:p>
                      <a:pPr algn="l" fontAlgn="b"/>
                      <a:r>
                        <a:rPr lang="en-US" sz="700" b="0" i="0" u="none" strike="noStrike">
                          <a:solidFill>
                            <a:srgbClr val="000000"/>
                          </a:solidFill>
                          <a:effectLst/>
                          <a:latin typeface="Arial" panose="020B0604020202020204" pitchFamily="34" charset="0"/>
                        </a:rPr>
                        <a:t>burn</a:t>
                      </a:r>
                    </a:p>
                  </a:txBody>
                  <a:tcPr marL="0" marR="0" marT="0" marB="0" anchor="b">
                    <a:lnL>
                      <a:noFill/>
                    </a:lnL>
                    <a:lnR w="6350" cap="flat" cmpd="sng" algn="ctr">
                      <a:solidFill>
                        <a:srgbClr val="000000"/>
                      </a:solidFill>
                      <a:prstDash val="solid"/>
                      <a:round/>
                      <a:headEnd type="none" w="med" len="med"/>
                      <a:tailEnd type="none" w="med" len="med"/>
                    </a:lnR>
                    <a:lnT>
                      <a:noFill/>
                    </a:lnT>
                    <a:lnB>
                      <a:noFill/>
                    </a:lnB>
                    <a:solidFill>
                      <a:srgbClr val="DCE6F1"/>
                    </a:solidFill>
                  </a:tcPr>
                </a:tc>
                <a:tc>
                  <a:txBody>
                    <a:bodyPr/>
                    <a:lstStyle/>
                    <a:p>
                      <a:pPr algn="ctr" fontAlgn="b"/>
                      <a:r>
                        <a:rPr lang="en-US" sz="700" b="0" i="0" u="none" strike="noStrike">
                          <a:solidFill>
                            <a:srgbClr val="000000"/>
                          </a:solidFill>
                          <a:effectLst/>
                          <a:latin typeface="Arial" panose="020B0604020202020204" pitchFamily="34" charset="0"/>
                        </a:rPr>
                        <a:t>3</a:t>
                      </a:r>
                    </a:p>
                  </a:txBody>
                  <a:tcPr marL="0" marR="0" marT="0" marB="0" anchor="b">
                    <a:lnL w="6350" cap="flat" cmpd="sng" algn="ctr">
                      <a:solidFill>
                        <a:srgbClr val="000000"/>
                      </a:solidFill>
                      <a:prstDash val="solid"/>
                      <a:round/>
                      <a:headEnd type="none" w="med" len="med"/>
                      <a:tailEnd type="none" w="med" len="med"/>
                    </a:lnL>
                    <a:lnR>
                      <a:noFill/>
                    </a:lnR>
                    <a:lnT>
                      <a:noFill/>
                    </a:lnT>
                    <a:lnB>
                      <a:noFill/>
                    </a:lnB>
                    <a:solidFill>
                      <a:srgbClr val="DCE6F1"/>
                    </a:solidFill>
                  </a:tcPr>
                </a:tc>
                <a:tc>
                  <a:txBody>
                    <a:bodyPr/>
                    <a:lstStyle/>
                    <a:p>
                      <a:pPr algn="r" fontAlgn="ctr"/>
                      <a:r>
                        <a:rPr lang="en-US" sz="700" b="0" i="0" u="none" strike="noStrike">
                          <a:solidFill>
                            <a:srgbClr val="000000"/>
                          </a:solidFill>
                          <a:effectLst/>
                          <a:latin typeface="Arial" panose="020B0604020202020204" pitchFamily="34" charset="0"/>
                        </a:rPr>
                        <a:t>8.1</a:t>
                      </a:r>
                    </a:p>
                  </a:txBody>
                  <a:tcPr marL="0" marR="0" marT="0" marB="0" anchor="ctr">
                    <a:lnL>
                      <a:noFill/>
                    </a:lnL>
                    <a:lnR w="6350" cap="flat" cmpd="sng" algn="ctr">
                      <a:solidFill>
                        <a:srgbClr val="000000"/>
                      </a:solidFill>
                      <a:prstDash val="solid"/>
                      <a:round/>
                      <a:headEnd type="none" w="med" len="med"/>
                      <a:tailEnd type="none" w="med" len="med"/>
                    </a:lnR>
                    <a:lnT>
                      <a:noFill/>
                    </a:lnT>
                    <a:lnB>
                      <a:noFill/>
                    </a:lnB>
                    <a:solidFill>
                      <a:srgbClr val="DCE6F1"/>
                    </a:solidFill>
                  </a:tcPr>
                </a:tc>
                <a:tc>
                  <a:txBody>
                    <a:bodyPr/>
                    <a:lstStyle/>
                    <a:p>
                      <a:pPr algn="ctr" fontAlgn="b"/>
                      <a:r>
                        <a:rPr lang="en-US" sz="700" b="0" i="0" u="none" strike="noStrike">
                          <a:solidFill>
                            <a:srgbClr val="000000"/>
                          </a:solidFill>
                          <a:effectLst/>
                          <a:latin typeface="Arial" panose="020B0604020202020204" pitchFamily="34" charset="0"/>
                        </a:rPr>
                        <a:t> </a:t>
                      </a:r>
                    </a:p>
                  </a:txBody>
                  <a:tcPr marL="0" marR="0" marT="0" marB="0" anchor="b">
                    <a:lnL w="6350" cap="flat" cmpd="sng" algn="ctr">
                      <a:solidFill>
                        <a:srgbClr val="000000"/>
                      </a:solidFill>
                      <a:prstDash val="solid"/>
                      <a:round/>
                      <a:headEnd type="none" w="med" len="med"/>
                      <a:tailEnd type="none" w="med" len="med"/>
                    </a:lnL>
                    <a:lnR>
                      <a:noFill/>
                    </a:lnR>
                    <a:lnT>
                      <a:noFill/>
                    </a:lnT>
                    <a:lnB>
                      <a:noFill/>
                    </a:lnB>
                    <a:solidFill>
                      <a:srgbClr val="DCE6F1"/>
                    </a:solidFill>
                  </a:tcPr>
                </a:tc>
                <a:tc>
                  <a:txBody>
                    <a:bodyPr/>
                    <a:lstStyle/>
                    <a:p>
                      <a:pPr algn="ctr" fontAlgn="b"/>
                      <a:r>
                        <a:rPr lang="en-US" sz="700" b="1" i="0" u="none" strike="noStrike">
                          <a:solidFill>
                            <a:srgbClr val="FF0000"/>
                          </a:solidFill>
                          <a:effectLst/>
                          <a:latin typeface="Arial" panose="020B0604020202020204" pitchFamily="34" charset="0"/>
                        </a:rPr>
                        <a:t>x</a:t>
                      </a:r>
                    </a:p>
                  </a:txBody>
                  <a:tcPr marL="0" marR="0" marT="0" marB="0" anchor="b">
                    <a:lnL>
                      <a:noFill/>
                    </a:lnL>
                    <a:lnR>
                      <a:noFill/>
                    </a:lnR>
                    <a:lnT>
                      <a:noFill/>
                    </a:lnT>
                    <a:lnB>
                      <a:noFill/>
                    </a:lnB>
                    <a:solidFill>
                      <a:srgbClr val="DCE6F1"/>
                    </a:solidFill>
                  </a:tcPr>
                </a:tc>
                <a:tc>
                  <a:txBody>
                    <a:bodyPr/>
                    <a:lstStyle/>
                    <a:p>
                      <a:pPr algn="ctr" fontAlgn="b"/>
                      <a:r>
                        <a:rPr lang="en-US" sz="700" b="1" i="0" u="none" strike="noStrike">
                          <a:solidFill>
                            <a:srgbClr val="FF0000"/>
                          </a:solidFill>
                          <a:effectLst/>
                          <a:latin typeface="Arial" panose="020B0604020202020204" pitchFamily="34" charset="0"/>
                        </a:rPr>
                        <a:t>x</a:t>
                      </a:r>
                    </a:p>
                  </a:txBody>
                  <a:tcPr marL="0" marR="0" marT="0" marB="0" anchor="b">
                    <a:lnL>
                      <a:noFill/>
                    </a:lnL>
                    <a:lnR>
                      <a:noFill/>
                    </a:lnR>
                    <a:lnT>
                      <a:noFill/>
                    </a:lnT>
                    <a:lnB>
                      <a:noFill/>
                    </a:lnB>
                    <a:solidFill>
                      <a:srgbClr val="DCE6F1"/>
                    </a:solidFill>
                  </a:tcPr>
                </a:tc>
                <a:tc>
                  <a:txBody>
                    <a:bodyPr/>
                    <a:lstStyle/>
                    <a:p>
                      <a:pPr algn="ctr" fontAlgn="b"/>
                      <a:r>
                        <a:rPr lang="en-US" sz="700" b="1" i="0" u="none" strike="noStrike">
                          <a:solidFill>
                            <a:srgbClr val="FF0000"/>
                          </a:solidFill>
                          <a:effectLst/>
                          <a:latin typeface="Arial" panose="020B0604020202020204" pitchFamily="34" charset="0"/>
                        </a:rPr>
                        <a:t>x</a:t>
                      </a:r>
                    </a:p>
                  </a:txBody>
                  <a:tcPr marL="0" marR="0" marT="0" marB="0" anchor="b">
                    <a:lnL>
                      <a:noFill/>
                    </a:lnL>
                    <a:lnR>
                      <a:noFill/>
                    </a:lnR>
                    <a:lnT>
                      <a:noFill/>
                    </a:lnT>
                    <a:lnB>
                      <a:noFill/>
                    </a:lnB>
                    <a:solidFill>
                      <a:srgbClr val="DCE6F1"/>
                    </a:solidFill>
                  </a:tcPr>
                </a:tc>
                <a:tc>
                  <a:txBody>
                    <a:bodyPr/>
                    <a:lstStyle/>
                    <a:p>
                      <a:pPr algn="ctr" fontAlgn="b"/>
                      <a:r>
                        <a:rPr lang="en-US" sz="700" b="0" i="0" u="none" strike="noStrike">
                          <a:solidFill>
                            <a:srgbClr val="000000"/>
                          </a:solidFill>
                          <a:effectLst/>
                          <a:latin typeface="Arial" panose="020B0604020202020204" pitchFamily="34" charset="0"/>
                        </a:rPr>
                        <a:t> </a:t>
                      </a:r>
                    </a:p>
                  </a:txBody>
                  <a:tcPr marL="0" marR="0" marT="0" marB="0" anchor="b">
                    <a:lnL>
                      <a:noFill/>
                    </a:lnL>
                    <a:lnR>
                      <a:noFill/>
                    </a:lnR>
                    <a:lnT>
                      <a:noFill/>
                    </a:lnT>
                    <a:lnB>
                      <a:noFill/>
                    </a:lnB>
                    <a:solidFill>
                      <a:srgbClr val="DCE6F1"/>
                    </a:solidFill>
                  </a:tcPr>
                </a:tc>
                <a:tc>
                  <a:txBody>
                    <a:bodyPr/>
                    <a:lstStyle/>
                    <a:p>
                      <a:pPr algn="ctr" fontAlgn="b"/>
                      <a:r>
                        <a:rPr lang="en-US" sz="700" b="1" i="0" u="none" strike="noStrike">
                          <a:solidFill>
                            <a:srgbClr val="FF0000"/>
                          </a:solidFill>
                          <a:effectLst/>
                          <a:latin typeface="Arial" panose="020B0604020202020204" pitchFamily="34" charset="0"/>
                        </a:rPr>
                        <a:t>x</a:t>
                      </a:r>
                    </a:p>
                  </a:txBody>
                  <a:tcPr marL="0" marR="0" marT="0" marB="0" anchor="b">
                    <a:lnL>
                      <a:noFill/>
                    </a:lnL>
                    <a:lnR>
                      <a:noFill/>
                    </a:lnR>
                    <a:lnT>
                      <a:noFill/>
                    </a:lnT>
                    <a:lnB>
                      <a:noFill/>
                    </a:lnB>
                    <a:solidFill>
                      <a:srgbClr val="DCE6F1"/>
                    </a:solidFill>
                  </a:tcPr>
                </a:tc>
                <a:tc>
                  <a:txBody>
                    <a:bodyPr/>
                    <a:lstStyle/>
                    <a:p>
                      <a:pPr algn="ctr" fontAlgn="b"/>
                      <a:r>
                        <a:rPr lang="en-US" sz="700" b="0" i="0" u="none" strike="noStrike">
                          <a:solidFill>
                            <a:srgbClr val="000000"/>
                          </a:solidFill>
                          <a:effectLst/>
                          <a:latin typeface="Arial" panose="020B0604020202020204" pitchFamily="34" charset="0"/>
                        </a:rPr>
                        <a:t> </a:t>
                      </a:r>
                    </a:p>
                  </a:txBody>
                  <a:tcPr marL="0" marR="0" marT="0" marB="0" anchor="b">
                    <a:lnL>
                      <a:noFill/>
                    </a:lnL>
                    <a:lnR>
                      <a:noFill/>
                    </a:lnR>
                    <a:lnT>
                      <a:noFill/>
                    </a:lnT>
                    <a:lnB>
                      <a:noFill/>
                    </a:lnB>
                    <a:solidFill>
                      <a:srgbClr val="DCE6F1"/>
                    </a:solidFill>
                  </a:tcPr>
                </a:tc>
                <a:tc>
                  <a:txBody>
                    <a:bodyPr/>
                    <a:lstStyle/>
                    <a:p>
                      <a:pPr algn="ctr" fontAlgn="b"/>
                      <a:r>
                        <a:rPr lang="en-US" sz="700" b="0" i="0" u="none" strike="noStrike">
                          <a:solidFill>
                            <a:srgbClr val="000000"/>
                          </a:solidFill>
                          <a:effectLst/>
                          <a:latin typeface="Arial" panose="020B0604020202020204" pitchFamily="34" charset="0"/>
                        </a:rPr>
                        <a:t> </a:t>
                      </a:r>
                    </a:p>
                  </a:txBody>
                  <a:tcPr marL="0" marR="0" marT="0" marB="0" anchor="b">
                    <a:lnL>
                      <a:noFill/>
                    </a:lnL>
                    <a:lnR>
                      <a:noFill/>
                    </a:lnR>
                    <a:lnT>
                      <a:noFill/>
                    </a:lnT>
                    <a:lnB>
                      <a:noFill/>
                    </a:lnB>
                    <a:solidFill>
                      <a:srgbClr val="DCE6F1"/>
                    </a:solidFill>
                  </a:tcPr>
                </a:tc>
                <a:tc>
                  <a:txBody>
                    <a:bodyPr/>
                    <a:lstStyle/>
                    <a:p>
                      <a:pPr algn="ctr" fontAlgn="b"/>
                      <a:r>
                        <a:rPr lang="en-US" sz="700" b="0" i="0" u="none" strike="noStrike">
                          <a:solidFill>
                            <a:srgbClr val="000000"/>
                          </a:solidFill>
                          <a:effectLst/>
                          <a:latin typeface="Arial" panose="020B0604020202020204" pitchFamily="34" charset="0"/>
                        </a:rPr>
                        <a:t> </a:t>
                      </a:r>
                    </a:p>
                  </a:txBody>
                  <a:tcPr marL="0" marR="0" marT="0" marB="0" anchor="b">
                    <a:lnL>
                      <a:noFill/>
                    </a:lnL>
                    <a:lnR>
                      <a:noFill/>
                    </a:lnR>
                    <a:lnT>
                      <a:noFill/>
                    </a:lnT>
                    <a:lnB>
                      <a:noFill/>
                    </a:lnB>
                    <a:solidFill>
                      <a:srgbClr val="DCE6F1"/>
                    </a:solidFill>
                  </a:tcPr>
                </a:tc>
                <a:tc>
                  <a:txBody>
                    <a:bodyPr/>
                    <a:lstStyle/>
                    <a:p>
                      <a:pPr algn="ctr" fontAlgn="b"/>
                      <a:r>
                        <a:rPr lang="en-US" sz="700" b="0" i="0" u="none" strike="noStrike">
                          <a:solidFill>
                            <a:srgbClr val="000000"/>
                          </a:solidFill>
                          <a:effectLst/>
                          <a:latin typeface="Arial" panose="020B0604020202020204" pitchFamily="34" charset="0"/>
                        </a:rPr>
                        <a:t> </a:t>
                      </a:r>
                    </a:p>
                  </a:txBody>
                  <a:tcPr marL="0" marR="0" marT="0" marB="0" anchor="b">
                    <a:lnL>
                      <a:noFill/>
                    </a:lnL>
                    <a:lnR>
                      <a:noFill/>
                    </a:lnR>
                    <a:lnT>
                      <a:noFill/>
                    </a:lnT>
                    <a:lnB>
                      <a:noFill/>
                    </a:lnB>
                    <a:solidFill>
                      <a:srgbClr val="DCE6F1"/>
                    </a:solidFill>
                  </a:tcPr>
                </a:tc>
                <a:tc>
                  <a:txBody>
                    <a:bodyPr/>
                    <a:lstStyle/>
                    <a:p>
                      <a:pPr algn="ctr" fontAlgn="b"/>
                      <a:r>
                        <a:rPr lang="en-US" sz="700" b="0" i="0" u="none" strike="noStrike">
                          <a:solidFill>
                            <a:srgbClr val="000000"/>
                          </a:solidFill>
                          <a:effectLst/>
                          <a:latin typeface="Arial" panose="020B0604020202020204" pitchFamily="34" charset="0"/>
                        </a:rPr>
                        <a:t> </a:t>
                      </a:r>
                    </a:p>
                  </a:txBody>
                  <a:tcPr marL="0" marR="0" marT="0" marB="0" anchor="b">
                    <a:lnL>
                      <a:noFill/>
                    </a:lnL>
                    <a:lnR>
                      <a:noFill/>
                    </a:lnR>
                    <a:lnT>
                      <a:noFill/>
                    </a:lnT>
                    <a:lnB>
                      <a:noFill/>
                    </a:lnB>
                    <a:solidFill>
                      <a:srgbClr val="DCE6F1"/>
                    </a:solidFill>
                  </a:tcPr>
                </a:tc>
                <a:tc>
                  <a:txBody>
                    <a:bodyPr/>
                    <a:lstStyle/>
                    <a:p>
                      <a:pPr algn="ctr" fontAlgn="b"/>
                      <a:r>
                        <a:rPr lang="en-US" sz="700" b="0" i="0" u="none" strike="noStrike">
                          <a:solidFill>
                            <a:srgbClr val="000000"/>
                          </a:solidFill>
                          <a:effectLst/>
                          <a:latin typeface="Arial" panose="020B0604020202020204" pitchFamily="34" charset="0"/>
                        </a:rPr>
                        <a:t> </a:t>
                      </a:r>
                    </a:p>
                  </a:txBody>
                  <a:tcPr marL="0" marR="0" marT="0" marB="0" anchor="b">
                    <a:lnL>
                      <a:noFill/>
                    </a:lnL>
                    <a:lnR>
                      <a:noFill/>
                    </a:lnR>
                    <a:lnT>
                      <a:noFill/>
                    </a:lnT>
                    <a:lnB>
                      <a:noFill/>
                    </a:lnB>
                    <a:solidFill>
                      <a:srgbClr val="DCE6F1"/>
                    </a:solidFill>
                  </a:tcPr>
                </a:tc>
                <a:extLst>
                  <a:ext uri="{0D108BD9-81ED-4DB2-BD59-A6C34878D82A}">
                    <a16:rowId xmlns:a16="http://schemas.microsoft.com/office/drawing/2014/main" val="3961937440"/>
                  </a:ext>
                </a:extLst>
              </a:tr>
              <a:tr h="111346">
                <a:tc>
                  <a:txBody>
                    <a:bodyPr/>
                    <a:lstStyle/>
                    <a:p>
                      <a:pPr algn="l" fontAlgn="b"/>
                      <a:r>
                        <a:rPr lang="en-US" sz="700" b="0" i="0" u="none" strike="noStrike" dirty="0">
                          <a:solidFill>
                            <a:srgbClr val="000000"/>
                          </a:solidFill>
                          <a:effectLst/>
                          <a:latin typeface="Arial" panose="020B0604020202020204" pitchFamily="34" charset="0"/>
                        </a:rPr>
                        <a:t> </a:t>
                      </a:r>
                    </a:p>
                  </a:txBody>
                  <a:tcPr marL="0" marR="0" marT="0" marB="0" anchor="b">
                    <a:lnL>
                      <a:noFill/>
                    </a:lnL>
                    <a:lnR>
                      <a:noFill/>
                    </a:lnR>
                    <a:lnT>
                      <a:noFill/>
                    </a:lnT>
                    <a:lnB>
                      <a:noFill/>
                    </a:lnB>
                    <a:solidFill>
                      <a:srgbClr val="DCE6F1"/>
                    </a:solidFill>
                  </a:tcPr>
                </a:tc>
                <a:tc>
                  <a:txBody>
                    <a:bodyPr/>
                    <a:lstStyle/>
                    <a:p>
                      <a:pPr algn="l" fontAlgn="b"/>
                      <a:r>
                        <a:rPr lang="en-US" sz="700" b="0" i="0" u="none" strike="noStrike">
                          <a:solidFill>
                            <a:srgbClr val="000000"/>
                          </a:solidFill>
                          <a:effectLst/>
                          <a:latin typeface="Arial" panose="020B0604020202020204" pitchFamily="34" charset="0"/>
                        </a:rPr>
                        <a:t> </a:t>
                      </a:r>
                    </a:p>
                  </a:txBody>
                  <a:tcPr marL="0" marR="0" marT="0" marB="0" anchor="b">
                    <a:lnL>
                      <a:noFill/>
                    </a:lnL>
                    <a:lnR>
                      <a:noFill/>
                    </a:lnR>
                    <a:lnT>
                      <a:noFill/>
                    </a:lnT>
                    <a:lnB>
                      <a:noFill/>
                    </a:lnB>
                    <a:solidFill>
                      <a:srgbClr val="DCE6F1"/>
                    </a:solidFill>
                  </a:tcPr>
                </a:tc>
                <a:tc>
                  <a:txBody>
                    <a:bodyPr/>
                    <a:lstStyle/>
                    <a:p>
                      <a:pPr algn="l" fontAlgn="b"/>
                      <a:r>
                        <a:rPr lang="en-US" sz="700" b="0" i="0" u="none" strike="noStrike">
                          <a:solidFill>
                            <a:srgbClr val="000000"/>
                          </a:solidFill>
                          <a:effectLst/>
                          <a:latin typeface="Arial" panose="020B0604020202020204" pitchFamily="34" charset="0"/>
                        </a:rPr>
                        <a:t> </a:t>
                      </a:r>
                    </a:p>
                  </a:txBody>
                  <a:tcPr marL="0" marR="0" marT="0" marB="0" anchor="b">
                    <a:lnL>
                      <a:noFill/>
                    </a:lnL>
                    <a:lnR>
                      <a:noFill/>
                    </a:lnR>
                    <a:lnT>
                      <a:noFill/>
                    </a:lnT>
                    <a:lnB>
                      <a:noFill/>
                    </a:lnB>
                    <a:solidFill>
                      <a:srgbClr val="DCE6F1"/>
                    </a:solidFill>
                  </a:tcPr>
                </a:tc>
                <a:tc>
                  <a:txBody>
                    <a:bodyPr/>
                    <a:lstStyle/>
                    <a:p>
                      <a:pPr algn="l" fontAlgn="b"/>
                      <a:r>
                        <a:rPr lang="en-US" sz="700" b="0" i="0" u="none" strike="noStrike">
                          <a:solidFill>
                            <a:srgbClr val="000000"/>
                          </a:solidFill>
                          <a:effectLst/>
                          <a:latin typeface="Arial" panose="020B0604020202020204" pitchFamily="34" charset="0"/>
                        </a:rPr>
                        <a:t> </a:t>
                      </a:r>
                    </a:p>
                  </a:txBody>
                  <a:tcPr marL="0" marR="0" marT="0" marB="0" anchor="b">
                    <a:lnL>
                      <a:noFill/>
                    </a:lnL>
                    <a:lnR w="6350" cap="flat" cmpd="sng" algn="ctr">
                      <a:solidFill>
                        <a:srgbClr val="000000"/>
                      </a:solidFill>
                      <a:prstDash val="solid"/>
                      <a:round/>
                      <a:headEnd type="none" w="med" len="med"/>
                      <a:tailEnd type="none" w="med" len="med"/>
                    </a:lnR>
                    <a:lnT>
                      <a:noFill/>
                    </a:lnT>
                    <a:lnB>
                      <a:noFill/>
                    </a:lnB>
                    <a:solidFill>
                      <a:srgbClr val="DCE6F1"/>
                    </a:solidFill>
                  </a:tcPr>
                </a:tc>
                <a:tc>
                  <a:txBody>
                    <a:bodyPr/>
                    <a:lstStyle/>
                    <a:p>
                      <a:pPr algn="l" fontAlgn="t"/>
                      <a:r>
                        <a:rPr lang="en-US" sz="700" b="0" i="0" u="none" strike="noStrike">
                          <a:solidFill>
                            <a:srgbClr val="000000"/>
                          </a:solidFill>
                          <a:effectLst/>
                          <a:latin typeface="Arial" panose="020B0604020202020204" pitchFamily="34" charset="0"/>
                        </a:rPr>
                        <a:t> </a:t>
                      </a:r>
                    </a:p>
                  </a:txBody>
                  <a:tcPr marL="0" marR="0" marT="0" marB="0">
                    <a:lnL w="6350" cap="flat" cmpd="sng" algn="ctr">
                      <a:solidFill>
                        <a:srgbClr val="000000"/>
                      </a:solidFill>
                      <a:prstDash val="solid"/>
                      <a:round/>
                      <a:headEnd type="none" w="med" len="med"/>
                      <a:tailEnd type="none" w="med" len="med"/>
                    </a:lnL>
                    <a:lnR>
                      <a:noFill/>
                    </a:lnR>
                    <a:lnT>
                      <a:noFill/>
                    </a:lnT>
                    <a:lnB>
                      <a:noFill/>
                    </a:lnB>
                    <a:solidFill>
                      <a:srgbClr val="DCE6F1"/>
                    </a:solidFill>
                  </a:tcPr>
                </a:tc>
                <a:tc>
                  <a:txBody>
                    <a:bodyPr/>
                    <a:lstStyle/>
                    <a:p>
                      <a:pPr algn="l" fontAlgn="t"/>
                      <a:r>
                        <a:rPr lang="en-US" sz="700" b="0" i="0" u="none" strike="noStrike">
                          <a:solidFill>
                            <a:srgbClr val="000000"/>
                          </a:solidFill>
                          <a:effectLst/>
                          <a:latin typeface="Arial" panose="020B0604020202020204" pitchFamily="34" charset="0"/>
                        </a:rPr>
                        <a:t> </a:t>
                      </a:r>
                    </a:p>
                  </a:txBody>
                  <a:tcPr marL="0" marR="0" marT="0" marB="0">
                    <a:lnL>
                      <a:noFill/>
                    </a:lnL>
                    <a:lnR>
                      <a:noFill/>
                    </a:lnR>
                    <a:lnT>
                      <a:noFill/>
                    </a:lnT>
                    <a:lnB>
                      <a:noFill/>
                    </a:lnB>
                    <a:solidFill>
                      <a:srgbClr val="DCE6F1"/>
                    </a:solidFill>
                  </a:tcPr>
                </a:tc>
                <a:tc>
                  <a:txBody>
                    <a:bodyPr/>
                    <a:lstStyle/>
                    <a:p>
                      <a:pPr algn="ctr" fontAlgn="b"/>
                      <a:r>
                        <a:rPr lang="en-US" sz="700" b="0" i="0" u="none" strike="noStrike">
                          <a:solidFill>
                            <a:srgbClr val="000000"/>
                          </a:solidFill>
                          <a:effectLst/>
                          <a:latin typeface="Arial" panose="020B0604020202020204" pitchFamily="34" charset="0"/>
                        </a:rPr>
                        <a:t> </a:t>
                      </a:r>
                    </a:p>
                  </a:txBody>
                  <a:tcPr marL="0" marR="0" marT="0" marB="0" anchor="b">
                    <a:lnL>
                      <a:noFill/>
                    </a:lnL>
                    <a:lnR w="6350" cap="flat" cmpd="sng" algn="ctr">
                      <a:solidFill>
                        <a:srgbClr val="000000"/>
                      </a:solidFill>
                      <a:prstDash val="solid"/>
                      <a:round/>
                      <a:headEnd type="none" w="med" len="med"/>
                      <a:tailEnd type="none" w="med" len="med"/>
                    </a:lnR>
                    <a:lnT>
                      <a:noFill/>
                    </a:lnT>
                    <a:lnB>
                      <a:noFill/>
                    </a:lnB>
                    <a:solidFill>
                      <a:srgbClr val="DCE6F1"/>
                    </a:solidFill>
                  </a:tcPr>
                </a:tc>
                <a:tc>
                  <a:txBody>
                    <a:bodyPr/>
                    <a:lstStyle/>
                    <a:p>
                      <a:pPr algn="ctr" fontAlgn="b"/>
                      <a:r>
                        <a:rPr lang="en-US" sz="700" b="0" i="0" u="none" strike="noStrike">
                          <a:solidFill>
                            <a:srgbClr val="000000"/>
                          </a:solidFill>
                          <a:effectLst/>
                          <a:latin typeface="Arial" panose="020B0604020202020204" pitchFamily="34" charset="0"/>
                        </a:rPr>
                        <a:t> </a:t>
                      </a:r>
                    </a:p>
                  </a:txBody>
                  <a:tcPr marL="0" marR="0" marT="0" marB="0" anchor="b">
                    <a:lnL w="6350" cap="flat" cmpd="sng" algn="ctr">
                      <a:solidFill>
                        <a:srgbClr val="000000"/>
                      </a:solidFill>
                      <a:prstDash val="solid"/>
                      <a:round/>
                      <a:headEnd type="none" w="med" len="med"/>
                      <a:tailEnd type="none" w="med" len="med"/>
                    </a:lnL>
                    <a:lnR>
                      <a:noFill/>
                    </a:lnR>
                    <a:lnT>
                      <a:noFill/>
                    </a:lnT>
                    <a:lnB>
                      <a:noFill/>
                    </a:lnB>
                    <a:solidFill>
                      <a:srgbClr val="DCE6F1"/>
                    </a:solidFill>
                  </a:tcPr>
                </a:tc>
                <a:tc>
                  <a:txBody>
                    <a:bodyPr/>
                    <a:lstStyle/>
                    <a:p>
                      <a:pPr algn="l" fontAlgn="t"/>
                      <a:r>
                        <a:rPr lang="en-US" sz="700" b="0" i="0" u="none" strike="noStrike">
                          <a:solidFill>
                            <a:srgbClr val="000000"/>
                          </a:solidFill>
                          <a:effectLst/>
                          <a:latin typeface="Arial" panose="020B0604020202020204" pitchFamily="34" charset="0"/>
                        </a:rPr>
                        <a:t> </a:t>
                      </a:r>
                    </a:p>
                  </a:txBody>
                  <a:tcPr marL="0" marR="0" marT="0" marB="0">
                    <a:lnL>
                      <a:noFill/>
                    </a:lnL>
                    <a:lnR>
                      <a:noFill/>
                    </a:lnR>
                    <a:lnT>
                      <a:noFill/>
                    </a:lnT>
                    <a:lnB>
                      <a:noFill/>
                    </a:lnB>
                    <a:solidFill>
                      <a:srgbClr val="DCE6F1"/>
                    </a:solidFill>
                  </a:tcPr>
                </a:tc>
                <a:tc>
                  <a:txBody>
                    <a:bodyPr/>
                    <a:lstStyle/>
                    <a:p>
                      <a:pPr algn="ctr" fontAlgn="t"/>
                      <a:r>
                        <a:rPr lang="en-US" sz="700" b="0" i="0" u="none" strike="noStrike">
                          <a:solidFill>
                            <a:srgbClr val="000000"/>
                          </a:solidFill>
                          <a:effectLst/>
                          <a:latin typeface="Arial" panose="020B0604020202020204" pitchFamily="34" charset="0"/>
                        </a:rPr>
                        <a:t> </a:t>
                      </a:r>
                    </a:p>
                  </a:txBody>
                  <a:tcPr marL="0" marR="0" marT="0" marB="0">
                    <a:lnL>
                      <a:noFill/>
                    </a:lnL>
                    <a:lnR>
                      <a:noFill/>
                    </a:lnR>
                    <a:lnT>
                      <a:noFill/>
                    </a:lnT>
                    <a:lnB>
                      <a:noFill/>
                    </a:lnB>
                    <a:solidFill>
                      <a:srgbClr val="DCE6F1"/>
                    </a:solidFill>
                  </a:tcPr>
                </a:tc>
                <a:tc>
                  <a:txBody>
                    <a:bodyPr/>
                    <a:lstStyle/>
                    <a:p>
                      <a:pPr algn="l" fontAlgn="b"/>
                      <a:r>
                        <a:rPr lang="en-US" sz="700" b="0" i="0" u="none" strike="noStrike">
                          <a:solidFill>
                            <a:srgbClr val="000000"/>
                          </a:solidFill>
                          <a:effectLst/>
                          <a:latin typeface="Arial" panose="020B0604020202020204" pitchFamily="34" charset="0"/>
                        </a:rPr>
                        <a:t> </a:t>
                      </a:r>
                    </a:p>
                  </a:txBody>
                  <a:tcPr marL="0" marR="0" marT="0" marB="0" anchor="b">
                    <a:lnL>
                      <a:noFill/>
                    </a:lnL>
                    <a:lnR>
                      <a:noFill/>
                    </a:lnR>
                    <a:lnT>
                      <a:noFill/>
                    </a:lnT>
                    <a:lnB>
                      <a:noFill/>
                    </a:lnB>
                    <a:solidFill>
                      <a:srgbClr val="DCE6F1"/>
                    </a:solidFill>
                  </a:tcPr>
                </a:tc>
                <a:tc>
                  <a:txBody>
                    <a:bodyPr/>
                    <a:lstStyle/>
                    <a:p>
                      <a:pPr algn="l" fontAlgn="b"/>
                      <a:r>
                        <a:rPr lang="en-US" sz="700" b="0" i="0" u="none" strike="noStrike">
                          <a:solidFill>
                            <a:srgbClr val="000000"/>
                          </a:solidFill>
                          <a:effectLst/>
                          <a:latin typeface="Arial" panose="020B0604020202020204" pitchFamily="34" charset="0"/>
                        </a:rPr>
                        <a:t> </a:t>
                      </a:r>
                    </a:p>
                  </a:txBody>
                  <a:tcPr marL="0" marR="0" marT="0" marB="0" anchor="b">
                    <a:lnL>
                      <a:noFill/>
                    </a:lnL>
                    <a:lnR>
                      <a:noFill/>
                    </a:lnR>
                    <a:lnT>
                      <a:noFill/>
                    </a:lnT>
                    <a:lnB>
                      <a:noFill/>
                    </a:lnB>
                    <a:solidFill>
                      <a:srgbClr val="DCE6F1"/>
                    </a:solidFill>
                  </a:tcPr>
                </a:tc>
                <a:tc>
                  <a:txBody>
                    <a:bodyPr/>
                    <a:lstStyle/>
                    <a:p>
                      <a:pPr algn="l" fontAlgn="b"/>
                      <a:r>
                        <a:rPr lang="en-US" sz="700" b="0" i="0" u="none" strike="noStrike">
                          <a:solidFill>
                            <a:srgbClr val="000000"/>
                          </a:solidFill>
                          <a:effectLst/>
                          <a:latin typeface="Arial" panose="020B0604020202020204" pitchFamily="34" charset="0"/>
                        </a:rPr>
                        <a:t>burn</a:t>
                      </a:r>
                    </a:p>
                  </a:txBody>
                  <a:tcPr marL="0" marR="0" marT="0" marB="0" anchor="b">
                    <a:lnL>
                      <a:noFill/>
                    </a:lnL>
                    <a:lnR w="6350" cap="flat" cmpd="sng" algn="ctr">
                      <a:solidFill>
                        <a:srgbClr val="000000"/>
                      </a:solidFill>
                      <a:prstDash val="solid"/>
                      <a:round/>
                      <a:headEnd type="none" w="med" len="med"/>
                      <a:tailEnd type="none" w="med" len="med"/>
                    </a:lnR>
                    <a:lnT>
                      <a:noFill/>
                    </a:lnT>
                    <a:lnB>
                      <a:noFill/>
                    </a:lnB>
                    <a:solidFill>
                      <a:srgbClr val="DCE6F1"/>
                    </a:solidFill>
                  </a:tcPr>
                </a:tc>
                <a:tc>
                  <a:txBody>
                    <a:bodyPr/>
                    <a:lstStyle/>
                    <a:p>
                      <a:pPr algn="ctr" fontAlgn="b"/>
                      <a:r>
                        <a:rPr lang="en-US" sz="700" b="0" i="0" u="none" strike="noStrike">
                          <a:solidFill>
                            <a:srgbClr val="000000"/>
                          </a:solidFill>
                          <a:effectLst/>
                          <a:latin typeface="Arial" panose="020B0604020202020204" pitchFamily="34" charset="0"/>
                        </a:rPr>
                        <a:t>4</a:t>
                      </a:r>
                    </a:p>
                  </a:txBody>
                  <a:tcPr marL="0" marR="0" marT="0" marB="0" anchor="b">
                    <a:lnL w="6350" cap="flat" cmpd="sng" algn="ctr">
                      <a:solidFill>
                        <a:srgbClr val="000000"/>
                      </a:solidFill>
                      <a:prstDash val="solid"/>
                      <a:round/>
                      <a:headEnd type="none" w="med" len="med"/>
                      <a:tailEnd type="none" w="med" len="med"/>
                    </a:lnL>
                    <a:lnR>
                      <a:noFill/>
                    </a:lnR>
                    <a:lnT>
                      <a:noFill/>
                    </a:lnT>
                    <a:lnB>
                      <a:noFill/>
                    </a:lnB>
                    <a:solidFill>
                      <a:srgbClr val="DCE6F1"/>
                    </a:solidFill>
                  </a:tcPr>
                </a:tc>
                <a:tc>
                  <a:txBody>
                    <a:bodyPr/>
                    <a:lstStyle/>
                    <a:p>
                      <a:pPr algn="r" fontAlgn="ctr"/>
                      <a:r>
                        <a:rPr lang="en-US" sz="700" b="0" i="0" u="none" strike="noStrike">
                          <a:solidFill>
                            <a:srgbClr val="000000"/>
                          </a:solidFill>
                          <a:effectLst/>
                          <a:latin typeface="Arial" panose="020B0604020202020204" pitchFamily="34" charset="0"/>
                        </a:rPr>
                        <a:t>9.8</a:t>
                      </a:r>
                    </a:p>
                  </a:txBody>
                  <a:tcPr marL="0" marR="0" marT="0" marB="0" anchor="ctr">
                    <a:lnL>
                      <a:noFill/>
                    </a:lnL>
                    <a:lnR w="6350" cap="flat" cmpd="sng" algn="ctr">
                      <a:solidFill>
                        <a:srgbClr val="000000"/>
                      </a:solidFill>
                      <a:prstDash val="solid"/>
                      <a:round/>
                      <a:headEnd type="none" w="med" len="med"/>
                      <a:tailEnd type="none" w="med" len="med"/>
                    </a:lnR>
                    <a:lnT>
                      <a:noFill/>
                    </a:lnT>
                    <a:lnB>
                      <a:noFill/>
                    </a:lnB>
                    <a:solidFill>
                      <a:srgbClr val="DCE6F1"/>
                    </a:solidFill>
                  </a:tcPr>
                </a:tc>
                <a:tc>
                  <a:txBody>
                    <a:bodyPr/>
                    <a:lstStyle/>
                    <a:p>
                      <a:pPr algn="ctr" fontAlgn="b"/>
                      <a:r>
                        <a:rPr lang="en-US" sz="700" b="0" i="0" u="none" strike="noStrike">
                          <a:solidFill>
                            <a:srgbClr val="000000"/>
                          </a:solidFill>
                          <a:effectLst/>
                          <a:latin typeface="Arial" panose="020B0604020202020204" pitchFamily="34" charset="0"/>
                        </a:rPr>
                        <a:t> </a:t>
                      </a:r>
                    </a:p>
                  </a:txBody>
                  <a:tcPr marL="0" marR="0" marT="0" marB="0" anchor="b">
                    <a:lnL w="6350" cap="flat" cmpd="sng" algn="ctr">
                      <a:solidFill>
                        <a:srgbClr val="000000"/>
                      </a:solidFill>
                      <a:prstDash val="solid"/>
                      <a:round/>
                      <a:headEnd type="none" w="med" len="med"/>
                      <a:tailEnd type="none" w="med" len="med"/>
                    </a:lnL>
                    <a:lnR>
                      <a:noFill/>
                    </a:lnR>
                    <a:lnT>
                      <a:noFill/>
                    </a:lnT>
                    <a:lnB>
                      <a:noFill/>
                    </a:lnB>
                    <a:solidFill>
                      <a:srgbClr val="DCE6F1"/>
                    </a:solidFill>
                  </a:tcPr>
                </a:tc>
                <a:tc>
                  <a:txBody>
                    <a:bodyPr/>
                    <a:lstStyle/>
                    <a:p>
                      <a:pPr algn="ctr" fontAlgn="b"/>
                      <a:r>
                        <a:rPr lang="en-US" sz="700" b="1" i="0" u="none" strike="noStrike">
                          <a:solidFill>
                            <a:srgbClr val="FF0000"/>
                          </a:solidFill>
                          <a:effectLst/>
                          <a:latin typeface="Arial" panose="020B0604020202020204" pitchFamily="34" charset="0"/>
                        </a:rPr>
                        <a:t>x</a:t>
                      </a:r>
                    </a:p>
                  </a:txBody>
                  <a:tcPr marL="0" marR="0" marT="0" marB="0" anchor="b">
                    <a:lnL>
                      <a:noFill/>
                    </a:lnL>
                    <a:lnR>
                      <a:noFill/>
                    </a:lnR>
                    <a:lnT>
                      <a:noFill/>
                    </a:lnT>
                    <a:lnB>
                      <a:noFill/>
                    </a:lnB>
                    <a:solidFill>
                      <a:srgbClr val="DCE6F1"/>
                    </a:solidFill>
                  </a:tcPr>
                </a:tc>
                <a:tc>
                  <a:txBody>
                    <a:bodyPr/>
                    <a:lstStyle/>
                    <a:p>
                      <a:pPr algn="ctr" fontAlgn="b"/>
                      <a:r>
                        <a:rPr lang="en-US" sz="700" b="1" i="0" u="none" strike="noStrike">
                          <a:solidFill>
                            <a:srgbClr val="FF0000"/>
                          </a:solidFill>
                          <a:effectLst/>
                          <a:latin typeface="Arial" panose="020B0604020202020204" pitchFamily="34" charset="0"/>
                        </a:rPr>
                        <a:t>x</a:t>
                      </a:r>
                    </a:p>
                  </a:txBody>
                  <a:tcPr marL="0" marR="0" marT="0" marB="0" anchor="b">
                    <a:lnL>
                      <a:noFill/>
                    </a:lnL>
                    <a:lnR>
                      <a:noFill/>
                    </a:lnR>
                    <a:lnT>
                      <a:noFill/>
                    </a:lnT>
                    <a:lnB>
                      <a:noFill/>
                    </a:lnB>
                    <a:solidFill>
                      <a:srgbClr val="DCE6F1"/>
                    </a:solidFill>
                  </a:tcPr>
                </a:tc>
                <a:tc>
                  <a:txBody>
                    <a:bodyPr/>
                    <a:lstStyle/>
                    <a:p>
                      <a:pPr algn="ctr" fontAlgn="b"/>
                      <a:r>
                        <a:rPr lang="en-US" sz="700" b="1" i="0" u="none" strike="noStrike">
                          <a:solidFill>
                            <a:srgbClr val="FF0000"/>
                          </a:solidFill>
                          <a:effectLst/>
                          <a:latin typeface="Arial" panose="020B0604020202020204" pitchFamily="34" charset="0"/>
                        </a:rPr>
                        <a:t>x</a:t>
                      </a:r>
                    </a:p>
                  </a:txBody>
                  <a:tcPr marL="0" marR="0" marT="0" marB="0" anchor="b">
                    <a:lnL>
                      <a:noFill/>
                    </a:lnL>
                    <a:lnR>
                      <a:noFill/>
                    </a:lnR>
                    <a:lnT>
                      <a:noFill/>
                    </a:lnT>
                    <a:lnB>
                      <a:noFill/>
                    </a:lnB>
                    <a:solidFill>
                      <a:srgbClr val="DCE6F1"/>
                    </a:solidFill>
                  </a:tcPr>
                </a:tc>
                <a:tc>
                  <a:txBody>
                    <a:bodyPr/>
                    <a:lstStyle/>
                    <a:p>
                      <a:pPr algn="ctr" fontAlgn="b"/>
                      <a:r>
                        <a:rPr lang="en-US" sz="700" b="0" i="0" u="none" strike="noStrike">
                          <a:solidFill>
                            <a:srgbClr val="000000"/>
                          </a:solidFill>
                          <a:effectLst/>
                          <a:latin typeface="Arial" panose="020B0604020202020204" pitchFamily="34" charset="0"/>
                        </a:rPr>
                        <a:t> </a:t>
                      </a:r>
                    </a:p>
                  </a:txBody>
                  <a:tcPr marL="0" marR="0" marT="0" marB="0" anchor="b">
                    <a:lnL>
                      <a:noFill/>
                    </a:lnL>
                    <a:lnR>
                      <a:noFill/>
                    </a:lnR>
                    <a:lnT>
                      <a:noFill/>
                    </a:lnT>
                    <a:lnB>
                      <a:noFill/>
                    </a:lnB>
                    <a:solidFill>
                      <a:srgbClr val="DCE6F1"/>
                    </a:solidFill>
                  </a:tcPr>
                </a:tc>
                <a:tc>
                  <a:txBody>
                    <a:bodyPr/>
                    <a:lstStyle/>
                    <a:p>
                      <a:pPr algn="ctr" fontAlgn="b"/>
                      <a:r>
                        <a:rPr lang="en-US" sz="700" b="1" i="0" u="none" strike="noStrike">
                          <a:solidFill>
                            <a:srgbClr val="FF0000"/>
                          </a:solidFill>
                          <a:effectLst/>
                          <a:latin typeface="Arial" panose="020B0604020202020204" pitchFamily="34" charset="0"/>
                        </a:rPr>
                        <a:t>x</a:t>
                      </a:r>
                    </a:p>
                  </a:txBody>
                  <a:tcPr marL="0" marR="0" marT="0" marB="0" anchor="b">
                    <a:lnL>
                      <a:noFill/>
                    </a:lnL>
                    <a:lnR>
                      <a:noFill/>
                    </a:lnR>
                    <a:lnT>
                      <a:noFill/>
                    </a:lnT>
                    <a:lnB>
                      <a:noFill/>
                    </a:lnB>
                    <a:solidFill>
                      <a:srgbClr val="DCE6F1"/>
                    </a:solidFill>
                  </a:tcPr>
                </a:tc>
                <a:tc>
                  <a:txBody>
                    <a:bodyPr/>
                    <a:lstStyle/>
                    <a:p>
                      <a:pPr algn="ctr" fontAlgn="b"/>
                      <a:r>
                        <a:rPr lang="en-US" sz="700" b="0" i="0" u="none" strike="noStrike">
                          <a:solidFill>
                            <a:srgbClr val="000000"/>
                          </a:solidFill>
                          <a:effectLst/>
                          <a:latin typeface="Arial" panose="020B0604020202020204" pitchFamily="34" charset="0"/>
                        </a:rPr>
                        <a:t> </a:t>
                      </a:r>
                    </a:p>
                  </a:txBody>
                  <a:tcPr marL="0" marR="0" marT="0" marB="0" anchor="b">
                    <a:lnL>
                      <a:noFill/>
                    </a:lnL>
                    <a:lnR>
                      <a:noFill/>
                    </a:lnR>
                    <a:lnT>
                      <a:noFill/>
                    </a:lnT>
                    <a:lnB>
                      <a:noFill/>
                    </a:lnB>
                    <a:solidFill>
                      <a:srgbClr val="DCE6F1"/>
                    </a:solidFill>
                  </a:tcPr>
                </a:tc>
                <a:tc>
                  <a:txBody>
                    <a:bodyPr/>
                    <a:lstStyle/>
                    <a:p>
                      <a:pPr algn="ctr" fontAlgn="b"/>
                      <a:r>
                        <a:rPr lang="en-US" sz="700" b="0" i="0" u="none" strike="noStrike">
                          <a:solidFill>
                            <a:srgbClr val="000000"/>
                          </a:solidFill>
                          <a:effectLst/>
                          <a:latin typeface="Arial" panose="020B0604020202020204" pitchFamily="34" charset="0"/>
                        </a:rPr>
                        <a:t> </a:t>
                      </a:r>
                    </a:p>
                  </a:txBody>
                  <a:tcPr marL="0" marR="0" marT="0" marB="0" anchor="b">
                    <a:lnL>
                      <a:noFill/>
                    </a:lnL>
                    <a:lnR>
                      <a:noFill/>
                    </a:lnR>
                    <a:lnT>
                      <a:noFill/>
                    </a:lnT>
                    <a:lnB>
                      <a:noFill/>
                    </a:lnB>
                    <a:solidFill>
                      <a:srgbClr val="DCE6F1"/>
                    </a:solidFill>
                  </a:tcPr>
                </a:tc>
                <a:tc>
                  <a:txBody>
                    <a:bodyPr/>
                    <a:lstStyle/>
                    <a:p>
                      <a:pPr algn="ctr" fontAlgn="b"/>
                      <a:r>
                        <a:rPr lang="en-US" sz="700" b="0" i="0" u="none" strike="noStrike">
                          <a:solidFill>
                            <a:srgbClr val="000000"/>
                          </a:solidFill>
                          <a:effectLst/>
                          <a:latin typeface="Arial" panose="020B0604020202020204" pitchFamily="34" charset="0"/>
                        </a:rPr>
                        <a:t> </a:t>
                      </a:r>
                    </a:p>
                  </a:txBody>
                  <a:tcPr marL="0" marR="0" marT="0" marB="0" anchor="b">
                    <a:lnL>
                      <a:noFill/>
                    </a:lnL>
                    <a:lnR>
                      <a:noFill/>
                    </a:lnR>
                    <a:lnT>
                      <a:noFill/>
                    </a:lnT>
                    <a:lnB>
                      <a:noFill/>
                    </a:lnB>
                    <a:solidFill>
                      <a:srgbClr val="DCE6F1"/>
                    </a:solidFill>
                  </a:tcPr>
                </a:tc>
                <a:tc>
                  <a:txBody>
                    <a:bodyPr/>
                    <a:lstStyle/>
                    <a:p>
                      <a:pPr algn="ctr" fontAlgn="b"/>
                      <a:r>
                        <a:rPr lang="en-US" sz="700" b="0" i="0" u="none" strike="noStrike">
                          <a:solidFill>
                            <a:srgbClr val="000000"/>
                          </a:solidFill>
                          <a:effectLst/>
                          <a:latin typeface="Arial" panose="020B0604020202020204" pitchFamily="34" charset="0"/>
                        </a:rPr>
                        <a:t> </a:t>
                      </a:r>
                    </a:p>
                  </a:txBody>
                  <a:tcPr marL="0" marR="0" marT="0" marB="0" anchor="b">
                    <a:lnL>
                      <a:noFill/>
                    </a:lnL>
                    <a:lnR>
                      <a:noFill/>
                    </a:lnR>
                    <a:lnT>
                      <a:noFill/>
                    </a:lnT>
                    <a:lnB>
                      <a:noFill/>
                    </a:lnB>
                    <a:solidFill>
                      <a:srgbClr val="DCE6F1"/>
                    </a:solidFill>
                  </a:tcPr>
                </a:tc>
                <a:tc>
                  <a:txBody>
                    <a:bodyPr/>
                    <a:lstStyle/>
                    <a:p>
                      <a:pPr algn="ctr" fontAlgn="b"/>
                      <a:r>
                        <a:rPr lang="en-US" sz="700" b="0" i="0" u="none" strike="noStrike">
                          <a:solidFill>
                            <a:srgbClr val="000000"/>
                          </a:solidFill>
                          <a:effectLst/>
                          <a:latin typeface="Arial" panose="020B0604020202020204" pitchFamily="34" charset="0"/>
                        </a:rPr>
                        <a:t> </a:t>
                      </a:r>
                    </a:p>
                  </a:txBody>
                  <a:tcPr marL="0" marR="0" marT="0" marB="0" anchor="b">
                    <a:lnL>
                      <a:noFill/>
                    </a:lnL>
                    <a:lnR>
                      <a:noFill/>
                    </a:lnR>
                    <a:lnT>
                      <a:noFill/>
                    </a:lnT>
                    <a:lnB>
                      <a:noFill/>
                    </a:lnB>
                    <a:solidFill>
                      <a:srgbClr val="DCE6F1"/>
                    </a:solidFill>
                  </a:tcPr>
                </a:tc>
                <a:tc>
                  <a:txBody>
                    <a:bodyPr/>
                    <a:lstStyle/>
                    <a:p>
                      <a:pPr algn="ctr" fontAlgn="b"/>
                      <a:r>
                        <a:rPr lang="en-US" sz="700" b="0" i="0" u="none" strike="noStrike" dirty="0">
                          <a:solidFill>
                            <a:srgbClr val="000000"/>
                          </a:solidFill>
                          <a:effectLst/>
                          <a:latin typeface="Arial" panose="020B0604020202020204" pitchFamily="34" charset="0"/>
                        </a:rPr>
                        <a:t> </a:t>
                      </a:r>
                    </a:p>
                  </a:txBody>
                  <a:tcPr marL="0" marR="0" marT="0" marB="0" anchor="b">
                    <a:lnL>
                      <a:noFill/>
                    </a:lnL>
                    <a:lnR>
                      <a:noFill/>
                    </a:lnR>
                    <a:lnT>
                      <a:noFill/>
                    </a:lnT>
                    <a:lnB>
                      <a:noFill/>
                    </a:lnB>
                    <a:solidFill>
                      <a:srgbClr val="DCE6F1"/>
                    </a:solidFill>
                  </a:tcPr>
                </a:tc>
                <a:extLst>
                  <a:ext uri="{0D108BD9-81ED-4DB2-BD59-A6C34878D82A}">
                    <a16:rowId xmlns:a16="http://schemas.microsoft.com/office/drawing/2014/main" val="2177615469"/>
                  </a:ext>
                </a:extLst>
              </a:tr>
            </a:tbl>
          </a:graphicData>
        </a:graphic>
      </p:graphicFrame>
      <p:graphicFrame>
        <p:nvGraphicFramePr>
          <p:cNvPr id="8" name="Chart 7">
            <a:extLst>
              <a:ext uri="{FF2B5EF4-FFF2-40B4-BE49-F238E27FC236}">
                <a16:creationId xmlns:a16="http://schemas.microsoft.com/office/drawing/2014/main" id="{EC244D65-2017-4E1A-BA39-0B149C6AF751}"/>
              </a:ext>
            </a:extLst>
          </p:cNvPr>
          <p:cNvGraphicFramePr>
            <a:graphicFrameLocks/>
          </p:cNvGraphicFramePr>
          <p:nvPr>
            <p:extLst>
              <p:ext uri="{D42A27DB-BD31-4B8C-83A1-F6EECF244321}">
                <p14:modId xmlns:p14="http://schemas.microsoft.com/office/powerpoint/2010/main" val="109433802"/>
              </p:ext>
            </p:extLst>
          </p:nvPr>
        </p:nvGraphicFramePr>
        <p:xfrm>
          <a:off x="7487979" y="4643227"/>
          <a:ext cx="4437321" cy="2080437"/>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9" name="Chart 8">
            <a:extLst>
              <a:ext uri="{FF2B5EF4-FFF2-40B4-BE49-F238E27FC236}">
                <a16:creationId xmlns:a16="http://schemas.microsoft.com/office/drawing/2014/main" id="{E0F87E7C-B08E-47D9-9B93-D8E8D1DA4FDD}"/>
              </a:ext>
            </a:extLst>
          </p:cNvPr>
          <p:cNvGraphicFramePr>
            <a:graphicFrameLocks/>
          </p:cNvGraphicFramePr>
          <p:nvPr>
            <p:extLst>
              <p:ext uri="{D42A27DB-BD31-4B8C-83A1-F6EECF244321}">
                <p14:modId xmlns:p14="http://schemas.microsoft.com/office/powerpoint/2010/main" val="2242844095"/>
              </p:ext>
            </p:extLst>
          </p:nvPr>
        </p:nvGraphicFramePr>
        <p:xfrm>
          <a:off x="7149333" y="2303721"/>
          <a:ext cx="4775967" cy="2236159"/>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0" name="Chart 9">
            <a:extLst>
              <a:ext uri="{FF2B5EF4-FFF2-40B4-BE49-F238E27FC236}">
                <a16:creationId xmlns:a16="http://schemas.microsoft.com/office/drawing/2014/main" id="{1045790D-743C-41A8-97D2-1451E2971245}"/>
              </a:ext>
            </a:extLst>
          </p:cNvPr>
          <p:cNvGraphicFramePr>
            <a:graphicFrameLocks/>
          </p:cNvGraphicFramePr>
          <p:nvPr>
            <p:extLst>
              <p:ext uri="{D42A27DB-BD31-4B8C-83A1-F6EECF244321}">
                <p14:modId xmlns:p14="http://schemas.microsoft.com/office/powerpoint/2010/main" val="690177576"/>
              </p:ext>
            </p:extLst>
          </p:nvPr>
        </p:nvGraphicFramePr>
        <p:xfrm>
          <a:off x="266699" y="2299954"/>
          <a:ext cx="5739986" cy="2236159"/>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11" name="Content Placeholder 4">
            <a:extLst>
              <a:ext uri="{FF2B5EF4-FFF2-40B4-BE49-F238E27FC236}">
                <a16:creationId xmlns:a16="http://schemas.microsoft.com/office/drawing/2014/main" id="{DB4C911B-47AC-08A8-686B-2DD4AE8F24BD}"/>
              </a:ext>
            </a:extLst>
          </p:cNvPr>
          <p:cNvGraphicFramePr>
            <a:graphicFrameLocks noGrp="1"/>
          </p:cNvGraphicFramePr>
          <p:nvPr>
            <p:ph idx="1"/>
            <p:extLst>
              <p:ext uri="{D42A27DB-BD31-4B8C-83A1-F6EECF244321}">
                <p14:modId xmlns:p14="http://schemas.microsoft.com/office/powerpoint/2010/main" val="3975100326"/>
              </p:ext>
            </p:extLst>
          </p:nvPr>
        </p:nvGraphicFramePr>
        <p:xfrm>
          <a:off x="970590" y="4643227"/>
          <a:ext cx="3663276" cy="952500"/>
        </p:xfrm>
        <a:graphic>
          <a:graphicData uri="http://schemas.openxmlformats.org/drawingml/2006/table">
            <a:tbl>
              <a:tblPr>
                <a:tableStyleId>{5C22544A-7EE6-4342-B048-85BDC9FD1C3A}</a:tableStyleId>
              </a:tblPr>
              <a:tblGrid>
                <a:gridCol w="1998151">
                  <a:extLst>
                    <a:ext uri="{9D8B030D-6E8A-4147-A177-3AD203B41FA5}">
                      <a16:colId xmlns:a16="http://schemas.microsoft.com/office/drawing/2014/main" val="97993077"/>
                    </a:ext>
                  </a:extLst>
                </a:gridCol>
                <a:gridCol w="915820">
                  <a:extLst>
                    <a:ext uri="{9D8B030D-6E8A-4147-A177-3AD203B41FA5}">
                      <a16:colId xmlns:a16="http://schemas.microsoft.com/office/drawing/2014/main" val="1201246684"/>
                    </a:ext>
                  </a:extLst>
                </a:gridCol>
                <a:gridCol w="749305">
                  <a:extLst>
                    <a:ext uri="{9D8B030D-6E8A-4147-A177-3AD203B41FA5}">
                      <a16:colId xmlns:a16="http://schemas.microsoft.com/office/drawing/2014/main" val="519820368"/>
                    </a:ext>
                  </a:extLst>
                </a:gridCol>
              </a:tblGrid>
              <a:tr h="161925">
                <a:tc rowSpan="2">
                  <a:txBody>
                    <a:bodyPr/>
                    <a:lstStyle/>
                    <a:p>
                      <a:pPr algn="ctr" fontAlgn="b"/>
                      <a:r>
                        <a:rPr lang="en-US" sz="1000" u="none" strike="noStrike" dirty="0">
                          <a:effectLst/>
                        </a:rPr>
                        <a:t>Post-Fire Parameters </a:t>
                      </a:r>
                    </a:p>
                    <a:p>
                      <a:pPr algn="ctr" fontAlgn="b"/>
                      <a:r>
                        <a:rPr lang="en-US" sz="1000" u="none" strike="noStrike" dirty="0">
                          <a:effectLst/>
                        </a:rPr>
                        <a:t>For the 1</a:t>
                      </a:r>
                      <a:r>
                        <a:rPr lang="en-US" sz="1000" u="none" strike="noStrike" baseline="30000" dirty="0">
                          <a:effectLst/>
                        </a:rPr>
                        <a:t>st</a:t>
                      </a:r>
                      <a:r>
                        <a:rPr lang="en-US" sz="1000" u="none" strike="noStrike" dirty="0">
                          <a:effectLst/>
                        </a:rPr>
                        <a:t> year after fire (Arid &amp; Semi-Arid Areas)</a:t>
                      </a:r>
                      <a:endParaRPr lang="en-US" sz="1000" b="0" i="0" u="none" strike="noStrike" dirty="0">
                        <a:solidFill>
                          <a:srgbClr val="000000"/>
                        </a:solidFill>
                        <a:effectLst/>
                        <a:latin typeface="Arial" panose="020B0604020202020204" pitchFamily="34" charset="0"/>
                      </a:endParaRPr>
                    </a:p>
                  </a:txBody>
                  <a:tcPr marL="0" marR="0" marT="0" marB="0" anchor="b"/>
                </a:tc>
                <a:tc gridSpan="2">
                  <a:txBody>
                    <a:bodyPr/>
                    <a:lstStyle/>
                    <a:p>
                      <a:pPr algn="ctr" fontAlgn="b"/>
                      <a:r>
                        <a:rPr lang="en-US" sz="1000" u="none" strike="noStrike" dirty="0">
                          <a:effectLst/>
                        </a:rPr>
                        <a:t>Actual Range for 1</a:t>
                      </a:r>
                      <a:r>
                        <a:rPr lang="en-US" sz="1000" u="none" strike="noStrike" baseline="30000" dirty="0">
                          <a:effectLst/>
                        </a:rPr>
                        <a:t>st</a:t>
                      </a:r>
                      <a:r>
                        <a:rPr lang="en-US" sz="1000" u="none" strike="noStrike" dirty="0">
                          <a:effectLst/>
                        </a:rPr>
                        <a:t> Year after Fire</a:t>
                      </a:r>
                      <a:endParaRPr lang="en-US" sz="1000" b="0" i="0" u="none" strike="noStrike" dirty="0">
                        <a:solidFill>
                          <a:srgbClr val="000000"/>
                        </a:solidFill>
                        <a:effectLst/>
                        <a:latin typeface="Arial" panose="020B0604020202020204" pitchFamily="34" charset="0"/>
                      </a:endParaRPr>
                    </a:p>
                  </a:txBody>
                  <a:tcPr marL="0" marR="0" marT="0" marB="0" anchor="b"/>
                </a:tc>
                <a:tc hMerge="1">
                  <a:txBody>
                    <a:bodyPr/>
                    <a:lstStyle/>
                    <a:p>
                      <a:endParaRPr lang="en-US"/>
                    </a:p>
                  </a:txBody>
                  <a:tcPr/>
                </a:tc>
                <a:extLst>
                  <a:ext uri="{0D108BD9-81ED-4DB2-BD59-A6C34878D82A}">
                    <a16:rowId xmlns:a16="http://schemas.microsoft.com/office/drawing/2014/main" val="2897237313"/>
                  </a:ext>
                </a:extLst>
              </a:tr>
              <a:tr h="161925">
                <a:tc vMerge="1">
                  <a:txBody>
                    <a:bodyPr/>
                    <a:lstStyle/>
                    <a:p>
                      <a:pPr algn="l" fontAlgn="b"/>
                      <a:endParaRPr lang="en-US" sz="1000" b="0" i="0" u="none" strike="noStrike" dirty="0">
                        <a:solidFill>
                          <a:srgbClr val="000000"/>
                        </a:solidFill>
                        <a:effectLst/>
                        <a:latin typeface="Arial" panose="020B0604020202020204" pitchFamily="34" charset="0"/>
                      </a:endParaRPr>
                    </a:p>
                  </a:txBody>
                  <a:tcPr marL="0" marR="0" marT="0" marB="0" anchor="b"/>
                </a:tc>
                <a:tc>
                  <a:txBody>
                    <a:bodyPr/>
                    <a:lstStyle/>
                    <a:p>
                      <a:pPr algn="ctr" fontAlgn="b"/>
                      <a:r>
                        <a:rPr lang="en-US" sz="1000" b="0" i="0" u="none" strike="noStrike" dirty="0">
                          <a:solidFill>
                            <a:srgbClr val="000000"/>
                          </a:solidFill>
                          <a:effectLst/>
                          <a:latin typeface="Arial" panose="020B0604020202020204" pitchFamily="34" charset="0"/>
                        </a:rPr>
                        <a:t>Min</a:t>
                      </a:r>
                    </a:p>
                  </a:txBody>
                  <a:tcPr marL="0" marR="0" marT="0" marB="0" anchor="b"/>
                </a:tc>
                <a:tc>
                  <a:txBody>
                    <a:bodyPr/>
                    <a:lstStyle/>
                    <a:p>
                      <a:pPr algn="ctr" fontAlgn="b"/>
                      <a:r>
                        <a:rPr lang="en-US" sz="1000" b="0" i="0" u="none" strike="noStrike" dirty="0">
                          <a:solidFill>
                            <a:srgbClr val="000000"/>
                          </a:solidFill>
                          <a:effectLst/>
                          <a:latin typeface="Arial" panose="020B0604020202020204" pitchFamily="34" charset="0"/>
                        </a:rPr>
                        <a:t>Max</a:t>
                      </a:r>
                    </a:p>
                  </a:txBody>
                  <a:tcPr marL="0" marR="0" marT="0" marB="0" anchor="b"/>
                </a:tc>
                <a:extLst>
                  <a:ext uri="{0D108BD9-81ED-4DB2-BD59-A6C34878D82A}">
                    <a16:rowId xmlns:a16="http://schemas.microsoft.com/office/drawing/2014/main" val="3141686441"/>
                  </a:ext>
                </a:extLst>
              </a:tr>
              <a:tr h="161925">
                <a:tc>
                  <a:txBody>
                    <a:bodyPr/>
                    <a:lstStyle/>
                    <a:p>
                      <a:pPr algn="ctr" fontAlgn="b"/>
                      <a:r>
                        <a:rPr lang="en-US" sz="1000" u="none" strike="noStrike" dirty="0">
                          <a:effectLst/>
                        </a:rPr>
                        <a:t>Moisture Deficit Values</a:t>
                      </a:r>
                      <a:endParaRPr lang="en-US" sz="1000" b="0" i="0" u="none" strike="noStrike" dirty="0">
                        <a:solidFill>
                          <a:srgbClr val="000000"/>
                        </a:solidFill>
                        <a:effectLst/>
                        <a:latin typeface="Arial" panose="020B0604020202020204" pitchFamily="34" charset="0"/>
                      </a:endParaRPr>
                    </a:p>
                  </a:txBody>
                  <a:tcPr marL="0" marR="0" marT="0" marB="0" anchor="b"/>
                </a:tc>
                <a:tc>
                  <a:txBody>
                    <a:bodyPr/>
                    <a:lstStyle/>
                    <a:p>
                      <a:pPr algn="ctr" fontAlgn="b"/>
                      <a:r>
                        <a:rPr lang="en-US" sz="1000" u="none" strike="noStrike" dirty="0">
                          <a:effectLst/>
                        </a:rPr>
                        <a:t>0.12</a:t>
                      </a:r>
                      <a:endParaRPr lang="en-US" sz="1000" b="0" i="0" u="none" strike="noStrike" dirty="0">
                        <a:solidFill>
                          <a:srgbClr val="000000"/>
                        </a:solidFill>
                        <a:effectLst/>
                        <a:latin typeface="Arial" panose="020B0604020202020204" pitchFamily="34" charset="0"/>
                      </a:endParaRPr>
                    </a:p>
                  </a:txBody>
                  <a:tcPr marL="0" marR="0" marT="0" marB="0" anchor="b"/>
                </a:tc>
                <a:tc>
                  <a:txBody>
                    <a:bodyPr/>
                    <a:lstStyle/>
                    <a:p>
                      <a:pPr algn="ctr" fontAlgn="b"/>
                      <a:r>
                        <a:rPr lang="en-US" sz="1000" b="0" i="0" u="none" strike="noStrike" dirty="0">
                          <a:solidFill>
                            <a:srgbClr val="000000"/>
                          </a:solidFill>
                          <a:effectLst/>
                          <a:latin typeface="Arial" panose="020B0604020202020204" pitchFamily="34" charset="0"/>
                        </a:rPr>
                        <a:t>0.08</a:t>
                      </a:r>
                    </a:p>
                  </a:txBody>
                  <a:tcPr marL="0" marR="0" marT="0" marB="0" anchor="b"/>
                </a:tc>
                <a:extLst>
                  <a:ext uri="{0D108BD9-81ED-4DB2-BD59-A6C34878D82A}">
                    <a16:rowId xmlns:a16="http://schemas.microsoft.com/office/drawing/2014/main" val="1140601956"/>
                  </a:ext>
                </a:extLst>
              </a:tr>
              <a:tr h="161925">
                <a:tc>
                  <a:txBody>
                    <a:bodyPr/>
                    <a:lstStyle/>
                    <a:p>
                      <a:pPr algn="ctr" fontAlgn="b"/>
                      <a:r>
                        <a:rPr lang="en-US" sz="1000" u="none" strike="noStrike" dirty="0">
                          <a:effectLst/>
                        </a:rPr>
                        <a:t>Sorptivity Multiplier</a:t>
                      </a:r>
                      <a:endParaRPr lang="en-US" sz="1000" b="0" i="0" u="none" strike="noStrike" dirty="0">
                        <a:solidFill>
                          <a:srgbClr val="000000"/>
                        </a:solidFill>
                        <a:effectLst/>
                        <a:latin typeface="Arial" panose="020B0604020202020204" pitchFamily="34" charset="0"/>
                      </a:endParaRPr>
                    </a:p>
                  </a:txBody>
                  <a:tcPr marL="0" marR="0" marT="0" marB="0" anchor="b"/>
                </a:tc>
                <a:tc>
                  <a:txBody>
                    <a:bodyPr/>
                    <a:lstStyle/>
                    <a:p>
                      <a:pPr algn="ctr" fontAlgn="b"/>
                      <a:r>
                        <a:rPr lang="en-US" sz="1000" b="0" i="0" u="none" strike="noStrike" dirty="0">
                          <a:solidFill>
                            <a:srgbClr val="000000"/>
                          </a:solidFill>
                          <a:effectLst/>
                          <a:latin typeface="Arial" panose="020B0604020202020204" pitchFamily="34" charset="0"/>
                        </a:rPr>
                        <a:t>0.84</a:t>
                      </a:r>
                    </a:p>
                  </a:txBody>
                  <a:tcPr marL="0" marR="0" marT="0" marB="0" anchor="b"/>
                </a:tc>
                <a:tc>
                  <a:txBody>
                    <a:bodyPr/>
                    <a:lstStyle/>
                    <a:p>
                      <a:pPr algn="ctr" fontAlgn="b"/>
                      <a:r>
                        <a:rPr lang="en-US" sz="1000" b="0" i="0" u="none" strike="noStrike" dirty="0">
                          <a:solidFill>
                            <a:srgbClr val="000000"/>
                          </a:solidFill>
                          <a:effectLst/>
                          <a:latin typeface="Arial" panose="020B0604020202020204" pitchFamily="34" charset="0"/>
                        </a:rPr>
                        <a:t>0.75</a:t>
                      </a:r>
                    </a:p>
                  </a:txBody>
                  <a:tcPr marL="0" marR="0" marT="0" marB="0" anchor="b"/>
                </a:tc>
                <a:extLst>
                  <a:ext uri="{0D108BD9-81ED-4DB2-BD59-A6C34878D82A}">
                    <a16:rowId xmlns:a16="http://schemas.microsoft.com/office/drawing/2014/main" val="85422533"/>
                  </a:ext>
                </a:extLst>
              </a:tr>
              <a:tr h="161925">
                <a:tc>
                  <a:txBody>
                    <a:bodyPr/>
                    <a:lstStyle/>
                    <a:p>
                      <a:pPr algn="ctr" fontAlgn="b"/>
                      <a:r>
                        <a:rPr lang="en-US" sz="1000" u="none" strike="noStrike" dirty="0">
                          <a:effectLst/>
                        </a:rPr>
                        <a:t>Hydraulic Conductivity Multiplier</a:t>
                      </a:r>
                      <a:endParaRPr lang="en-US" sz="1000" b="0" i="0" u="none" strike="noStrike" dirty="0">
                        <a:solidFill>
                          <a:srgbClr val="000000"/>
                        </a:solidFill>
                        <a:effectLst/>
                        <a:latin typeface="Arial" panose="020B0604020202020204" pitchFamily="34" charset="0"/>
                      </a:endParaRPr>
                    </a:p>
                  </a:txBody>
                  <a:tcPr marL="0" marR="0" marT="0" marB="0" anchor="b"/>
                </a:tc>
                <a:tc>
                  <a:txBody>
                    <a:bodyPr/>
                    <a:lstStyle/>
                    <a:p>
                      <a:pPr algn="ctr" fontAlgn="b"/>
                      <a:r>
                        <a:rPr lang="en-US" sz="1000" b="0" i="0" u="none" strike="noStrike" dirty="0">
                          <a:solidFill>
                            <a:srgbClr val="000000"/>
                          </a:solidFill>
                          <a:effectLst/>
                          <a:latin typeface="Arial" panose="020B0604020202020204" pitchFamily="34" charset="0"/>
                        </a:rPr>
                        <a:t>0.8</a:t>
                      </a:r>
                    </a:p>
                  </a:txBody>
                  <a:tcPr marL="0" marR="0" marT="0" marB="0" anchor="b"/>
                </a:tc>
                <a:tc>
                  <a:txBody>
                    <a:bodyPr/>
                    <a:lstStyle/>
                    <a:p>
                      <a:pPr algn="ctr" fontAlgn="b"/>
                      <a:r>
                        <a:rPr lang="en-US" sz="1000" b="0" i="0" u="none" strike="noStrike" dirty="0">
                          <a:solidFill>
                            <a:srgbClr val="000000"/>
                          </a:solidFill>
                          <a:effectLst/>
                          <a:latin typeface="Arial" panose="020B0604020202020204" pitchFamily="34" charset="0"/>
                        </a:rPr>
                        <a:t>0.31</a:t>
                      </a:r>
                    </a:p>
                  </a:txBody>
                  <a:tcPr marL="0" marR="0" marT="0" marB="0" anchor="b"/>
                </a:tc>
                <a:extLst>
                  <a:ext uri="{0D108BD9-81ED-4DB2-BD59-A6C34878D82A}">
                    <a16:rowId xmlns:a16="http://schemas.microsoft.com/office/drawing/2014/main" val="2465077489"/>
                  </a:ext>
                </a:extLst>
              </a:tr>
            </a:tbl>
          </a:graphicData>
        </a:graphic>
      </p:graphicFrame>
      <p:sp>
        <p:nvSpPr>
          <p:cNvPr id="3" name="TextBox 2">
            <a:extLst>
              <a:ext uri="{FF2B5EF4-FFF2-40B4-BE49-F238E27FC236}">
                <a16:creationId xmlns:a16="http://schemas.microsoft.com/office/drawing/2014/main" id="{83FD928E-9F2F-D7E3-DFFA-219B58AC1847}"/>
              </a:ext>
            </a:extLst>
          </p:cNvPr>
          <p:cNvSpPr txBox="1"/>
          <p:nvPr/>
        </p:nvSpPr>
        <p:spPr>
          <a:xfrm>
            <a:off x="207818" y="5660032"/>
            <a:ext cx="7121237" cy="923330"/>
          </a:xfrm>
          <a:prstGeom prst="rect">
            <a:avLst/>
          </a:prstGeom>
          <a:noFill/>
        </p:spPr>
        <p:txBody>
          <a:bodyPr wrap="square" rtlCol="0">
            <a:spAutoFit/>
          </a:bodyPr>
          <a:lstStyle/>
          <a:p>
            <a:r>
              <a:rPr lang="en-US" b="1" i="0" dirty="0">
                <a:solidFill>
                  <a:srgbClr val="0D0D0D"/>
                </a:solidFill>
                <a:effectLst/>
                <a:latin typeface="Söhne"/>
              </a:rPr>
              <a:t>Note: The recommended range was developed based solely on the </a:t>
            </a:r>
            <a:r>
              <a:rPr lang="en-US" b="1" i="0" dirty="0" err="1">
                <a:solidFill>
                  <a:srgbClr val="0D0D0D"/>
                </a:solidFill>
                <a:effectLst/>
                <a:latin typeface="Söhne"/>
              </a:rPr>
              <a:t>Abar</a:t>
            </a:r>
            <a:r>
              <a:rPr lang="en-US" b="1" i="0" dirty="0">
                <a:solidFill>
                  <a:srgbClr val="0D0D0D"/>
                </a:solidFill>
                <a:effectLst/>
                <a:latin typeface="Söhne"/>
              </a:rPr>
              <a:t> ranch within the Walnut Gulch Area. Further research is needed with more data.</a:t>
            </a:r>
            <a:endParaRPr lang="en-US" b="1" dirty="0"/>
          </a:p>
        </p:txBody>
      </p:sp>
      <p:sp>
        <p:nvSpPr>
          <p:cNvPr id="4" name="TextBox 3">
            <a:extLst>
              <a:ext uri="{FF2B5EF4-FFF2-40B4-BE49-F238E27FC236}">
                <a16:creationId xmlns:a16="http://schemas.microsoft.com/office/drawing/2014/main" id="{05EBC1AB-BD44-57C5-840C-C8CF983BB46F}"/>
              </a:ext>
            </a:extLst>
          </p:cNvPr>
          <p:cNvSpPr txBox="1"/>
          <p:nvPr/>
        </p:nvSpPr>
        <p:spPr>
          <a:xfrm>
            <a:off x="10817304" y="1271399"/>
            <a:ext cx="1107996" cy="369332"/>
          </a:xfrm>
          <a:prstGeom prst="rect">
            <a:avLst/>
          </a:prstGeom>
          <a:noFill/>
        </p:spPr>
        <p:txBody>
          <a:bodyPr wrap="none" rtlCol="0">
            <a:spAutoFit/>
          </a:bodyPr>
          <a:lstStyle/>
          <a:p>
            <a:r>
              <a:rPr lang="en-US" dirty="0"/>
              <a:t>20 cases</a:t>
            </a:r>
          </a:p>
        </p:txBody>
      </p:sp>
    </p:spTree>
    <p:extLst>
      <p:ext uri="{BB962C8B-B14F-4D97-AF65-F5344CB8AC3E}">
        <p14:creationId xmlns:p14="http://schemas.microsoft.com/office/powerpoint/2010/main" val="23490248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D448750-4F53-6E0C-0C45-425640027442}"/>
              </a:ext>
            </a:extLst>
          </p:cNvPr>
          <p:cNvSpPr>
            <a:spLocks noGrp="1"/>
          </p:cNvSpPr>
          <p:nvPr>
            <p:ph type="title"/>
          </p:nvPr>
        </p:nvSpPr>
        <p:spPr>
          <a:xfrm>
            <a:off x="339655" y="161173"/>
            <a:ext cx="11176000" cy="806451"/>
          </a:xfrm>
        </p:spPr>
        <p:txBody>
          <a:bodyPr/>
          <a:lstStyle/>
          <a:p>
            <a:r>
              <a:rPr lang="en-US" dirty="0"/>
              <a:t>    Walnut Gulch Rainfall simulator data</a:t>
            </a:r>
          </a:p>
        </p:txBody>
      </p:sp>
      <p:pic>
        <p:nvPicPr>
          <p:cNvPr id="6" name="Picture 5">
            <a:extLst>
              <a:ext uri="{FF2B5EF4-FFF2-40B4-BE49-F238E27FC236}">
                <a16:creationId xmlns:a16="http://schemas.microsoft.com/office/drawing/2014/main" id="{D1F207C0-F153-6056-BB53-F936323E7285}"/>
              </a:ext>
            </a:extLst>
          </p:cNvPr>
          <p:cNvPicPr>
            <a:picLocks noChangeAspect="1"/>
          </p:cNvPicPr>
          <p:nvPr/>
        </p:nvPicPr>
        <p:blipFill>
          <a:blip r:embed="rId2"/>
          <a:stretch>
            <a:fillRect/>
          </a:stretch>
        </p:blipFill>
        <p:spPr>
          <a:xfrm>
            <a:off x="168143" y="1809752"/>
            <a:ext cx="11855713" cy="4846781"/>
          </a:xfrm>
          <a:prstGeom prst="rect">
            <a:avLst/>
          </a:prstGeom>
          <a:ln w="19050">
            <a:solidFill>
              <a:schemeClr val="accent1"/>
            </a:solidFill>
          </a:ln>
        </p:spPr>
      </p:pic>
      <p:sp>
        <p:nvSpPr>
          <p:cNvPr id="7" name="Content Placeholder 2">
            <a:extLst>
              <a:ext uri="{FF2B5EF4-FFF2-40B4-BE49-F238E27FC236}">
                <a16:creationId xmlns:a16="http://schemas.microsoft.com/office/drawing/2014/main" id="{081F507F-02E7-288A-05B6-758395F4005F}"/>
              </a:ext>
            </a:extLst>
          </p:cNvPr>
          <p:cNvSpPr>
            <a:spLocks noGrp="1"/>
          </p:cNvSpPr>
          <p:nvPr>
            <p:ph idx="1"/>
          </p:nvPr>
        </p:nvSpPr>
        <p:spPr>
          <a:xfrm>
            <a:off x="339655" y="899968"/>
            <a:ext cx="11176000" cy="4718049"/>
          </a:xfrm>
        </p:spPr>
        <p:txBody>
          <a:bodyPr/>
          <a:lstStyle/>
          <a:p>
            <a:pPr marL="342900" indent="-342900">
              <a:buFont typeface="Arial" panose="020B0604020202020204" pitchFamily="34" charset="0"/>
              <a:buChar char="•"/>
            </a:pPr>
            <a:r>
              <a:rPr lang="en-US" dirty="0"/>
              <a:t>Calibration for 5 locations &amp; 84 events with measured data </a:t>
            </a:r>
          </a:p>
          <a:p>
            <a:pPr marL="342900" indent="-342900">
              <a:buFont typeface="Arial" panose="020B0604020202020204" pitchFamily="34" charset="0"/>
              <a:buChar char="•"/>
            </a:pPr>
            <a:r>
              <a:rPr lang="en-US" b="1" dirty="0">
                <a:solidFill>
                  <a:srgbClr val="00B0F0"/>
                </a:solidFill>
              </a:rPr>
              <a:t>Wet Condition: 68 events </a:t>
            </a:r>
            <a:r>
              <a:rPr lang="en-US" dirty="0"/>
              <a:t>&amp; </a:t>
            </a:r>
            <a:r>
              <a:rPr lang="en-US" dirty="0">
                <a:solidFill>
                  <a:srgbClr val="FF0000"/>
                </a:solidFill>
              </a:rPr>
              <a:t>Dry Condition: 16 events (need more data)</a:t>
            </a:r>
          </a:p>
        </p:txBody>
      </p:sp>
    </p:spTree>
    <p:extLst>
      <p:ext uri="{BB962C8B-B14F-4D97-AF65-F5344CB8AC3E}">
        <p14:creationId xmlns:p14="http://schemas.microsoft.com/office/powerpoint/2010/main" val="334520309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CC3612-3262-4AD7-EFC8-D731BDEDED3C}"/>
              </a:ext>
            </a:extLst>
          </p:cNvPr>
          <p:cNvSpPr>
            <a:spLocks noGrp="1"/>
          </p:cNvSpPr>
          <p:nvPr>
            <p:ph type="title"/>
          </p:nvPr>
        </p:nvSpPr>
        <p:spPr>
          <a:xfrm>
            <a:off x="803564" y="135658"/>
            <a:ext cx="10764982" cy="806451"/>
          </a:xfrm>
        </p:spPr>
        <p:txBody>
          <a:bodyPr/>
          <a:lstStyle/>
          <a:p>
            <a:r>
              <a:rPr lang="en-US" sz="3200" u="none" strike="noStrike" dirty="0">
                <a:effectLst/>
              </a:rPr>
              <a:t>Moisture Deficit Values (all Conditions)</a:t>
            </a:r>
            <a:endParaRPr lang="en-US" dirty="0"/>
          </a:p>
        </p:txBody>
      </p:sp>
      <mc:AlternateContent xmlns:mc="http://schemas.openxmlformats.org/markup-compatibility/2006" xmlns:cx1="http://schemas.microsoft.com/office/drawing/2015/9/8/chartex">
        <mc:Choice Requires="cx1">
          <p:graphicFrame>
            <p:nvGraphicFramePr>
              <p:cNvPr id="7" name="Chart 6">
                <a:extLst>
                  <a:ext uri="{FF2B5EF4-FFF2-40B4-BE49-F238E27FC236}">
                    <a16:creationId xmlns:a16="http://schemas.microsoft.com/office/drawing/2014/main" id="{71FF4F39-AAF1-4E13-B398-7F912BA7C27E}"/>
                  </a:ext>
                </a:extLst>
              </p:cNvPr>
              <p:cNvGraphicFramePr/>
              <p:nvPr>
                <p:extLst>
                  <p:ext uri="{D42A27DB-BD31-4B8C-83A1-F6EECF244321}">
                    <p14:modId xmlns:p14="http://schemas.microsoft.com/office/powerpoint/2010/main" val="488449512"/>
                  </p:ext>
                </p:extLst>
              </p:nvPr>
            </p:nvGraphicFramePr>
            <p:xfrm>
              <a:off x="1362797" y="998201"/>
              <a:ext cx="8861858" cy="5724141"/>
            </p:xfrm>
            <a:graphic>
              <a:graphicData uri="http://schemas.microsoft.com/office/drawing/2014/chartex">
                <cx:chart xmlns:cx="http://schemas.microsoft.com/office/drawing/2014/chartex" xmlns:r="http://schemas.openxmlformats.org/officeDocument/2006/relationships" r:id="rId2"/>
              </a:graphicData>
            </a:graphic>
          </p:graphicFrame>
        </mc:Choice>
        <mc:Fallback xmlns="">
          <p:pic>
            <p:nvPicPr>
              <p:cNvPr id="7" name="Chart 6">
                <a:extLst>
                  <a:ext uri="{FF2B5EF4-FFF2-40B4-BE49-F238E27FC236}">
                    <a16:creationId xmlns:a16="http://schemas.microsoft.com/office/drawing/2014/main" id="{71FF4F39-AAF1-4E13-B398-7F912BA7C27E}"/>
                  </a:ext>
                </a:extLst>
              </p:cNvPr>
              <p:cNvPicPr>
                <a:picLocks noGrp="1" noRot="1" noChangeAspect="1" noMove="1" noResize="1" noEditPoints="1" noAdjustHandles="1" noChangeArrowheads="1" noChangeShapeType="1"/>
              </p:cNvPicPr>
              <p:nvPr/>
            </p:nvPicPr>
            <p:blipFill>
              <a:blip r:embed="rId3"/>
              <a:stretch>
                <a:fillRect/>
              </a:stretch>
            </p:blipFill>
            <p:spPr>
              <a:xfrm>
                <a:off x="1362797" y="998201"/>
                <a:ext cx="8861858" cy="5724141"/>
              </a:xfrm>
              <a:prstGeom prst="rect">
                <a:avLst/>
              </a:prstGeom>
            </p:spPr>
          </p:pic>
        </mc:Fallback>
      </mc:AlternateContent>
    </p:spTree>
    <p:extLst>
      <p:ext uri="{BB962C8B-B14F-4D97-AF65-F5344CB8AC3E}">
        <p14:creationId xmlns:p14="http://schemas.microsoft.com/office/powerpoint/2010/main" val="366408281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13">
            <a:extLst>
              <a:ext uri="{FF2B5EF4-FFF2-40B4-BE49-F238E27FC236}">
                <a16:creationId xmlns:a16="http://schemas.microsoft.com/office/drawing/2014/main" id="{6713A9C5-B608-7521-D4B2-0A7B8651382B}"/>
              </a:ext>
            </a:extLst>
          </p:cNvPr>
          <p:cNvPicPr>
            <a:picLocks noChangeAspect="1"/>
          </p:cNvPicPr>
          <p:nvPr/>
        </p:nvPicPr>
        <p:blipFill>
          <a:blip r:embed="rId2"/>
          <a:stretch>
            <a:fillRect/>
          </a:stretch>
        </p:blipFill>
        <p:spPr>
          <a:xfrm>
            <a:off x="4597051" y="4909575"/>
            <a:ext cx="7497967" cy="1860596"/>
          </a:xfrm>
          <a:prstGeom prst="rect">
            <a:avLst/>
          </a:prstGeom>
        </p:spPr>
      </p:pic>
      <p:sp>
        <p:nvSpPr>
          <p:cNvPr id="2" name="Title 1">
            <a:extLst>
              <a:ext uri="{FF2B5EF4-FFF2-40B4-BE49-F238E27FC236}">
                <a16:creationId xmlns:a16="http://schemas.microsoft.com/office/drawing/2014/main" id="{5DCC3612-3262-4AD7-EFC8-D731BDEDED3C}"/>
              </a:ext>
            </a:extLst>
          </p:cNvPr>
          <p:cNvSpPr>
            <a:spLocks noGrp="1"/>
          </p:cNvSpPr>
          <p:nvPr>
            <p:ph type="title"/>
          </p:nvPr>
        </p:nvSpPr>
        <p:spPr>
          <a:xfrm>
            <a:off x="803564" y="135658"/>
            <a:ext cx="10764982" cy="806451"/>
          </a:xfrm>
        </p:spPr>
        <p:txBody>
          <a:bodyPr/>
          <a:lstStyle/>
          <a:p>
            <a:r>
              <a:rPr lang="en-US" sz="3200" u="none" strike="noStrike" dirty="0">
                <a:effectLst/>
              </a:rPr>
              <a:t>Moisture Deficit Values (Wet Condition)</a:t>
            </a:r>
            <a:endParaRPr lang="en-US" dirty="0"/>
          </a:p>
        </p:txBody>
      </p:sp>
      <mc:AlternateContent xmlns:mc="http://schemas.openxmlformats.org/markup-compatibility/2006" xmlns:cx1="http://schemas.microsoft.com/office/drawing/2015/9/8/chartex">
        <mc:Choice Requires="cx1">
          <p:graphicFrame>
            <p:nvGraphicFramePr>
              <p:cNvPr id="5" name="Chart 4">
                <a:extLst>
                  <a:ext uri="{FF2B5EF4-FFF2-40B4-BE49-F238E27FC236}">
                    <a16:creationId xmlns:a16="http://schemas.microsoft.com/office/drawing/2014/main" id="{E335F673-5721-476E-BA46-F396DCE46DD9}"/>
                  </a:ext>
                </a:extLst>
              </p:cNvPr>
              <p:cNvGraphicFramePr/>
              <p:nvPr>
                <p:extLst>
                  <p:ext uri="{D42A27DB-BD31-4B8C-83A1-F6EECF244321}">
                    <p14:modId xmlns:p14="http://schemas.microsoft.com/office/powerpoint/2010/main" val="253490002"/>
                  </p:ext>
                </p:extLst>
              </p:nvPr>
            </p:nvGraphicFramePr>
            <p:xfrm>
              <a:off x="96981" y="782782"/>
              <a:ext cx="9185564" cy="4163290"/>
            </p:xfrm>
            <a:graphic>
              <a:graphicData uri="http://schemas.microsoft.com/office/drawing/2014/chartex">
                <cx:chart xmlns:cx="http://schemas.microsoft.com/office/drawing/2014/chartex" xmlns:r="http://schemas.openxmlformats.org/officeDocument/2006/relationships" r:id="rId3"/>
              </a:graphicData>
            </a:graphic>
          </p:graphicFrame>
        </mc:Choice>
        <mc:Fallback xmlns="">
          <p:pic>
            <p:nvPicPr>
              <p:cNvPr id="5" name="Chart 4">
                <a:extLst>
                  <a:ext uri="{FF2B5EF4-FFF2-40B4-BE49-F238E27FC236}">
                    <a16:creationId xmlns:a16="http://schemas.microsoft.com/office/drawing/2014/main" id="{E335F673-5721-476E-BA46-F396DCE46DD9}"/>
                  </a:ext>
                </a:extLst>
              </p:cNvPr>
              <p:cNvPicPr>
                <a:picLocks noGrp="1" noRot="1" noChangeAspect="1" noMove="1" noResize="1" noEditPoints="1" noAdjustHandles="1" noChangeArrowheads="1" noChangeShapeType="1"/>
              </p:cNvPicPr>
              <p:nvPr/>
            </p:nvPicPr>
            <p:blipFill>
              <a:blip r:embed="rId4"/>
              <a:stretch>
                <a:fillRect/>
              </a:stretch>
            </p:blipFill>
            <p:spPr>
              <a:xfrm>
                <a:off x="96981" y="782782"/>
                <a:ext cx="9185564" cy="4163290"/>
              </a:xfrm>
              <a:prstGeom prst="rect">
                <a:avLst/>
              </a:prstGeom>
            </p:spPr>
          </p:pic>
        </mc:Fallback>
      </mc:AlternateContent>
      <p:sp>
        <p:nvSpPr>
          <p:cNvPr id="3" name="Rectangle 2">
            <a:extLst>
              <a:ext uri="{FF2B5EF4-FFF2-40B4-BE49-F238E27FC236}">
                <a16:creationId xmlns:a16="http://schemas.microsoft.com/office/drawing/2014/main" id="{8C5C18EB-85E5-8BD9-3FF0-7B6E99E9768D}"/>
              </a:ext>
            </a:extLst>
          </p:cNvPr>
          <p:cNvSpPr/>
          <p:nvPr/>
        </p:nvSpPr>
        <p:spPr>
          <a:xfrm>
            <a:off x="3330551" y="1942266"/>
            <a:ext cx="233607" cy="133489"/>
          </a:xfrm>
          <a:prstGeom prst="rect">
            <a:avLst/>
          </a:prstGeom>
          <a:noFill/>
          <a:ln w="19050">
            <a:solidFill>
              <a:srgbClr val="C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4" name="Rectangle 3">
            <a:extLst>
              <a:ext uri="{FF2B5EF4-FFF2-40B4-BE49-F238E27FC236}">
                <a16:creationId xmlns:a16="http://schemas.microsoft.com/office/drawing/2014/main" id="{3E08A4F0-7FBF-E74B-31CF-4D7FBDC94074}"/>
              </a:ext>
            </a:extLst>
          </p:cNvPr>
          <p:cNvSpPr/>
          <p:nvPr/>
        </p:nvSpPr>
        <p:spPr>
          <a:xfrm>
            <a:off x="3305521" y="3075912"/>
            <a:ext cx="265311" cy="152251"/>
          </a:xfrm>
          <a:prstGeom prst="rect">
            <a:avLst/>
          </a:prstGeom>
          <a:noFill/>
          <a:ln w="19050">
            <a:solidFill>
              <a:srgbClr val="C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7" name="Rectangle 6">
            <a:extLst>
              <a:ext uri="{FF2B5EF4-FFF2-40B4-BE49-F238E27FC236}">
                <a16:creationId xmlns:a16="http://schemas.microsoft.com/office/drawing/2014/main" id="{88717B6C-FCAD-EC91-09A2-B6421A616F78}"/>
              </a:ext>
            </a:extLst>
          </p:cNvPr>
          <p:cNvSpPr/>
          <p:nvPr/>
        </p:nvSpPr>
        <p:spPr>
          <a:xfrm>
            <a:off x="3298847" y="2840026"/>
            <a:ext cx="309808" cy="152251"/>
          </a:xfrm>
          <a:prstGeom prst="rect">
            <a:avLst/>
          </a:prstGeom>
          <a:noFill/>
          <a:ln w="19050">
            <a:solidFill>
              <a:srgbClr val="C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8" name="Rectangle 7">
            <a:extLst>
              <a:ext uri="{FF2B5EF4-FFF2-40B4-BE49-F238E27FC236}">
                <a16:creationId xmlns:a16="http://schemas.microsoft.com/office/drawing/2014/main" id="{E38091FB-3042-A2B0-B813-58119F89CB34}"/>
              </a:ext>
            </a:extLst>
          </p:cNvPr>
          <p:cNvSpPr/>
          <p:nvPr/>
        </p:nvSpPr>
        <p:spPr>
          <a:xfrm>
            <a:off x="3249344" y="4186143"/>
            <a:ext cx="386007" cy="152251"/>
          </a:xfrm>
          <a:prstGeom prst="rect">
            <a:avLst/>
          </a:prstGeom>
          <a:noFill/>
          <a:ln w="19050">
            <a:solidFill>
              <a:srgbClr val="C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9" name="Rectangle 8">
            <a:extLst>
              <a:ext uri="{FF2B5EF4-FFF2-40B4-BE49-F238E27FC236}">
                <a16:creationId xmlns:a16="http://schemas.microsoft.com/office/drawing/2014/main" id="{DE32BB9E-59F5-3132-9FD7-9B1576011EFE}"/>
              </a:ext>
            </a:extLst>
          </p:cNvPr>
          <p:cNvSpPr/>
          <p:nvPr/>
        </p:nvSpPr>
        <p:spPr>
          <a:xfrm>
            <a:off x="3249344" y="4643194"/>
            <a:ext cx="386007" cy="133489"/>
          </a:xfrm>
          <a:prstGeom prst="rect">
            <a:avLst/>
          </a:prstGeom>
          <a:noFill/>
          <a:ln w="19050">
            <a:solidFill>
              <a:srgbClr val="C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0" name="Rectangle 9">
            <a:extLst>
              <a:ext uri="{FF2B5EF4-FFF2-40B4-BE49-F238E27FC236}">
                <a16:creationId xmlns:a16="http://schemas.microsoft.com/office/drawing/2014/main" id="{FDEE9882-228E-359F-4A82-3B9423E988B4}"/>
              </a:ext>
            </a:extLst>
          </p:cNvPr>
          <p:cNvSpPr/>
          <p:nvPr/>
        </p:nvSpPr>
        <p:spPr>
          <a:xfrm>
            <a:off x="3789923" y="862015"/>
            <a:ext cx="1803266" cy="186884"/>
          </a:xfrm>
          <a:prstGeom prst="rect">
            <a:avLst/>
          </a:prstGeom>
          <a:noFill/>
          <a:ln w="19050">
            <a:solidFill>
              <a:srgbClr val="C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1" name="Rectangle 10">
            <a:extLst>
              <a:ext uri="{FF2B5EF4-FFF2-40B4-BE49-F238E27FC236}">
                <a16:creationId xmlns:a16="http://schemas.microsoft.com/office/drawing/2014/main" id="{B2AA8D87-783C-8795-F712-6EFE4B444F86}"/>
              </a:ext>
            </a:extLst>
          </p:cNvPr>
          <p:cNvSpPr/>
          <p:nvPr/>
        </p:nvSpPr>
        <p:spPr>
          <a:xfrm>
            <a:off x="4597050" y="5398718"/>
            <a:ext cx="7497967" cy="244257"/>
          </a:xfrm>
          <a:prstGeom prst="rect">
            <a:avLst/>
          </a:prstGeom>
          <a:noFill/>
          <a:ln w="19050">
            <a:solidFill>
              <a:srgbClr val="C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302375342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CC3612-3262-4AD7-EFC8-D731BDEDED3C}"/>
              </a:ext>
            </a:extLst>
          </p:cNvPr>
          <p:cNvSpPr>
            <a:spLocks noGrp="1"/>
          </p:cNvSpPr>
          <p:nvPr>
            <p:ph type="title"/>
          </p:nvPr>
        </p:nvSpPr>
        <p:spPr>
          <a:xfrm>
            <a:off x="803564" y="135658"/>
            <a:ext cx="10764982" cy="806451"/>
          </a:xfrm>
        </p:spPr>
        <p:txBody>
          <a:bodyPr/>
          <a:lstStyle/>
          <a:p>
            <a:r>
              <a:rPr lang="en-US" sz="3200" u="none" strike="noStrike" dirty="0" err="1">
                <a:effectLst/>
              </a:rPr>
              <a:t>Sorptivity</a:t>
            </a:r>
            <a:r>
              <a:rPr lang="en-US" sz="3200" u="none" strike="noStrike" dirty="0">
                <a:effectLst/>
              </a:rPr>
              <a:t> multiplier (Wet Condition)</a:t>
            </a:r>
            <a:endParaRPr lang="en-US" dirty="0"/>
          </a:p>
        </p:txBody>
      </p:sp>
      <mc:AlternateContent xmlns:mc="http://schemas.openxmlformats.org/markup-compatibility/2006" xmlns:cx1="http://schemas.microsoft.com/office/drawing/2015/9/8/chartex">
        <mc:Choice Requires="cx1">
          <p:graphicFrame>
            <p:nvGraphicFramePr>
              <p:cNvPr id="3" name="Chart 2">
                <a:extLst>
                  <a:ext uri="{FF2B5EF4-FFF2-40B4-BE49-F238E27FC236}">
                    <a16:creationId xmlns:a16="http://schemas.microsoft.com/office/drawing/2014/main" id="{D1759BFC-3CC3-409B-89DD-252B34EE6B57}"/>
                  </a:ext>
                </a:extLst>
              </p:cNvPr>
              <p:cNvGraphicFramePr/>
              <p:nvPr>
                <p:extLst>
                  <p:ext uri="{D42A27DB-BD31-4B8C-83A1-F6EECF244321}">
                    <p14:modId xmlns:p14="http://schemas.microsoft.com/office/powerpoint/2010/main" val="3052471045"/>
                  </p:ext>
                </p:extLst>
              </p:nvPr>
            </p:nvGraphicFramePr>
            <p:xfrm>
              <a:off x="159326" y="817419"/>
              <a:ext cx="8444345" cy="4094017"/>
            </p:xfrm>
            <a:graphic>
              <a:graphicData uri="http://schemas.microsoft.com/office/drawing/2014/chartex">
                <cx:chart xmlns:cx="http://schemas.microsoft.com/office/drawing/2014/chartex" xmlns:r="http://schemas.openxmlformats.org/officeDocument/2006/relationships" r:id="rId2"/>
              </a:graphicData>
            </a:graphic>
          </p:graphicFrame>
        </mc:Choice>
        <mc:Fallback xmlns="">
          <p:pic>
            <p:nvPicPr>
              <p:cNvPr id="3" name="Chart 2">
                <a:extLst>
                  <a:ext uri="{FF2B5EF4-FFF2-40B4-BE49-F238E27FC236}">
                    <a16:creationId xmlns:a16="http://schemas.microsoft.com/office/drawing/2014/main" id="{D1759BFC-3CC3-409B-89DD-252B34EE6B57}"/>
                  </a:ext>
                </a:extLst>
              </p:cNvPr>
              <p:cNvPicPr>
                <a:picLocks noGrp="1" noRot="1" noChangeAspect="1" noMove="1" noResize="1" noEditPoints="1" noAdjustHandles="1" noChangeArrowheads="1" noChangeShapeType="1"/>
              </p:cNvPicPr>
              <p:nvPr/>
            </p:nvPicPr>
            <p:blipFill>
              <a:blip r:embed="rId3"/>
              <a:stretch>
                <a:fillRect/>
              </a:stretch>
            </p:blipFill>
            <p:spPr>
              <a:xfrm>
                <a:off x="159326" y="817419"/>
                <a:ext cx="8444345" cy="4094017"/>
              </a:xfrm>
              <a:prstGeom prst="rect">
                <a:avLst/>
              </a:prstGeom>
            </p:spPr>
          </p:pic>
        </mc:Fallback>
      </mc:AlternateContent>
      <p:sp>
        <p:nvSpPr>
          <p:cNvPr id="4" name="Rectangle 3">
            <a:extLst>
              <a:ext uri="{FF2B5EF4-FFF2-40B4-BE49-F238E27FC236}">
                <a16:creationId xmlns:a16="http://schemas.microsoft.com/office/drawing/2014/main" id="{8DC4729B-32B5-81D7-E38F-1B10DE14AB2F}"/>
              </a:ext>
            </a:extLst>
          </p:cNvPr>
          <p:cNvSpPr/>
          <p:nvPr/>
        </p:nvSpPr>
        <p:spPr>
          <a:xfrm>
            <a:off x="2447296" y="2490683"/>
            <a:ext cx="233607" cy="133489"/>
          </a:xfrm>
          <a:prstGeom prst="rect">
            <a:avLst/>
          </a:prstGeom>
          <a:noFill/>
          <a:ln w="19050">
            <a:solidFill>
              <a:srgbClr val="C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5" name="Rectangle 4">
            <a:extLst>
              <a:ext uri="{FF2B5EF4-FFF2-40B4-BE49-F238E27FC236}">
                <a16:creationId xmlns:a16="http://schemas.microsoft.com/office/drawing/2014/main" id="{BC5E6EC1-59FB-8F4B-74D4-CAB2CC6D6F7D}"/>
              </a:ext>
            </a:extLst>
          </p:cNvPr>
          <p:cNvSpPr/>
          <p:nvPr/>
        </p:nvSpPr>
        <p:spPr>
          <a:xfrm>
            <a:off x="2450631" y="2744970"/>
            <a:ext cx="233607" cy="133489"/>
          </a:xfrm>
          <a:prstGeom prst="rect">
            <a:avLst/>
          </a:prstGeom>
          <a:noFill/>
          <a:ln w="19050">
            <a:solidFill>
              <a:srgbClr val="C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7" name="Rectangle 6">
            <a:extLst>
              <a:ext uri="{FF2B5EF4-FFF2-40B4-BE49-F238E27FC236}">
                <a16:creationId xmlns:a16="http://schemas.microsoft.com/office/drawing/2014/main" id="{7BE10ECD-9596-590E-9D98-A8ACC06A40D8}"/>
              </a:ext>
            </a:extLst>
          </p:cNvPr>
          <p:cNvSpPr/>
          <p:nvPr/>
        </p:nvSpPr>
        <p:spPr>
          <a:xfrm>
            <a:off x="2440622" y="3423420"/>
            <a:ext cx="233607" cy="133489"/>
          </a:xfrm>
          <a:prstGeom prst="rect">
            <a:avLst/>
          </a:prstGeom>
          <a:noFill/>
          <a:ln w="19050">
            <a:solidFill>
              <a:srgbClr val="C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8" name="Rectangle 7">
            <a:extLst>
              <a:ext uri="{FF2B5EF4-FFF2-40B4-BE49-F238E27FC236}">
                <a16:creationId xmlns:a16="http://schemas.microsoft.com/office/drawing/2014/main" id="{7A827FF9-2C21-A9E6-CA70-4BDC1F948D2A}"/>
              </a:ext>
            </a:extLst>
          </p:cNvPr>
          <p:cNvSpPr/>
          <p:nvPr/>
        </p:nvSpPr>
        <p:spPr>
          <a:xfrm>
            <a:off x="2440621" y="4167428"/>
            <a:ext cx="233607" cy="133489"/>
          </a:xfrm>
          <a:prstGeom prst="rect">
            <a:avLst/>
          </a:prstGeom>
          <a:noFill/>
          <a:ln w="19050">
            <a:solidFill>
              <a:srgbClr val="C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0" name="Rectangle 9">
            <a:extLst>
              <a:ext uri="{FF2B5EF4-FFF2-40B4-BE49-F238E27FC236}">
                <a16:creationId xmlns:a16="http://schemas.microsoft.com/office/drawing/2014/main" id="{DBE2C5F2-4244-6CF6-1D2B-DB76A3ED6227}"/>
              </a:ext>
            </a:extLst>
          </p:cNvPr>
          <p:cNvSpPr/>
          <p:nvPr/>
        </p:nvSpPr>
        <p:spPr>
          <a:xfrm>
            <a:off x="3617552" y="896651"/>
            <a:ext cx="1515101" cy="186884"/>
          </a:xfrm>
          <a:prstGeom prst="rect">
            <a:avLst/>
          </a:prstGeom>
          <a:noFill/>
          <a:ln w="19050">
            <a:solidFill>
              <a:srgbClr val="C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13" name="Picture 12">
            <a:extLst>
              <a:ext uri="{FF2B5EF4-FFF2-40B4-BE49-F238E27FC236}">
                <a16:creationId xmlns:a16="http://schemas.microsoft.com/office/drawing/2014/main" id="{9F9EE1CA-CB59-6CED-1A75-564FA1C08131}"/>
              </a:ext>
            </a:extLst>
          </p:cNvPr>
          <p:cNvPicPr>
            <a:picLocks noChangeAspect="1"/>
          </p:cNvPicPr>
          <p:nvPr/>
        </p:nvPicPr>
        <p:blipFill>
          <a:blip r:embed="rId4"/>
          <a:stretch>
            <a:fillRect/>
          </a:stretch>
        </p:blipFill>
        <p:spPr>
          <a:xfrm>
            <a:off x="4597051" y="4909575"/>
            <a:ext cx="7497967" cy="1860596"/>
          </a:xfrm>
          <a:prstGeom prst="rect">
            <a:avLst/>
          </a:prstGeom>
        </p:spPr>
      </p:pic>
      <p:sp>
        <p:nvSpPr>
          <p:cNvPr id="14" name="Rectangle 13">
            <a:extLst>
              <a:ext uri="{FF2B5EF4-FFF2-40B4-BE49-F238E27FC236}">
                <a16:creationId xmlns:a16="http://schemas.microsoft.com/office/drawing/2014/main" id="{DCE7917D-9790-25C6-8830-EF586D7FED8F}"/>
              </a:ext>
            </a:extLst>
          </p:cNvPr>
          <p:cNvSpPr/>
          <p:nvPr/>
        </p:nvSpPr>
        <p:spPr>
          <a:xfrm>
            <a:off x="4597051" y="5630449"/>
            <a:ext cx="7497967" cy="385080"/>
          </a:xfrm>
          <a:prstGeom prst="rect">
            <a:avLst/>
          </a:prstGeom>
          <a:noFill/>
          <a:ln w="19050">
            <a:solidFill>
              <a:srgbClr val="C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mc:AlternateContent xmlns:mc="http://schemas.openxmlformats.org/markup-compatibility/2006" xmlns:a14="http://schemas.microsoft.com/office/drawing/2010/main">
        <mc:Choice Requires="a14">
          <p:sp>
            <p:nvSpPr>
              <p:cNvPr id="15" name="TextBox 14">
                <a:extLst>
                  <a:ext uri="{FF2B5EF4-FFF2-40B4-BE49-F238E27FC236}">
                    <a16:creationId xmlns:a16="http://schemas.microsoft.com/office/drawing/2014/main" id="{26C2E58F-D30B-641E-7735-F6FEC78AB792}"/>
                  </a:ext>
                </a:extLst>
              </p:cNvPr>
              <p:cNvSpPr txBox="1"/>
              <p:nvPr/>
            </p:nvSpPr>
            <p:spPr>
              <a:xfrm>
                <a:off x="674388" y="5839142"/>
                <a:ext cx="1664879" cy="461665"/>
              </a:xfrm>
              <a:prstGeom prst="rect">
                <a:avLst/>
              </a:prstGeom>
              <a:noFill/>
            </p:spPr>
            <p:txBody>
              <a:bodyPr wrap="none" rtlCol="0">
                <a:spAutoFit/>
              </a:bodyPr>
              <a:lstStyle/>
              <a:p>
                <a:r>
                  <a:rPr lang="en-US" sz="2400" dirty="0"/>
                  <a:t> </a:t>
                </a:r>
                <a14:m>
                  <m:oMath xmlns:m="http://schemas.openxmlformats.org/officeDocument/2006/math">
                    <m:sSup>
                      <m:sSupPr>
                        <m:ctrlPr>
                          <a:rPr lang="en-US" sz="2000" i="1" smtClean="0">
                            <a:latin typeface="Cambria Math" panose="02040503050406030204" pitchFamily="18" charset="0"/>
                          </a:rPr>
                        </m:ctrlPr>
                      </m:sSupPr>
                      <m:e>
                        <m:r>
                          <a:rPr lang="en-US" sz="2000" b="0" i="1" smtClean="0">
                            <a:latin typeface="Cambria Math" panose="02040503050406030204" pitchFamily="18" charset="0"/>
                          </a:rPr>
                          <m:t>𝑆</m:t>
                        </m:r>
                      </m:e>
                      <m:sup>
                        <m:r>
                          <a:rPr lang="en-US" sz="2000" b="0" i="1" smtClean="0">
                            <a:latin typeface="Cambria Math" panose="02040503050406030204" pitchFamily="18" charset="0"/>
                          </a:rPr>
                          <m:t>2</m:t>
                        </m:r>
                      </m:sup>
                    </m:sSup>
                    <m:r>
                      <a:rPr lang="en-US" sz="2000" b="0" i="1" smtClean="0">
                        <a:latin typeface="Cambria Math" panose="02040503050406030204" pitchFamily="18" charset="0"/>
                      </a:rPr>
                      <m:t>=2</m:t>
                    </m:r>
                    <m:r>
                      <a:rPr lang="en-US" sz="2000" b="0" i="1" smtClean="0">
                        <a:latin typeface="Cambria Math" panose="02040503050406030204" pitchFamily="18" charset="0"/>
                      </a:rPr>
                      <m:t>𝐾</m:t>
                    </m:r>
                    <m:r>
                      <a:rPr lang="en-US" sz="2000" b="0" i="1" smtClean="0">
                        <a:latin typeface="Cambria Math" panose="02040503050406030204" pitchFamily="18" charset="0"/>
                        <a:ea typeface="Cambria Math" panose="02040503050406030204" pitchFamily="18" charset="0"/>
                      </a:rPr>
                      <m:t>𝜓</m:t>
                    </m:r>
                    <m:r>
                      <m:rPr>
                        <m:sty m:val="p"/>
                      </m:rPr>
                      <a:rPr lang="el-GR" sz="2000" b="0" i="1" smtClean="0">
                        <a:latin typeface="Cambria Math" panose="02040503050406030204" pitchFamily="18" charset="0"/>
                        <a:ea typeface="Cambria Math" panose="02040503050406030204" pitchFamily="18" charset="0"/>
                      </a:rPr>
                      <m:t>Δ</m:t>
                    </m:r>
                    <m:r>
                      <a:rPr lang="el-GR" sz="2000" b="0" i="1" smtClean="0">
                        <a:latin typeface="Cambria Math" panose="02040503050406030204" pitchFamily="18" charset="0"/>
                        <a:ea typeface="Cambria Math" panose="02040503050406030204" pitchFamily="18" charset="0"/>
                      </a:rPr>
                      <m:t>𝜃</m:t>
                    </m:r>
                  </m:oMath>
                </a14:m>
                <a:endParaRPr lang="en-US" sz="2000" dirty="0"/>
              </a:p>
            </p:txBody>
          </p:sp>
        </mc:Choice>
        <mc:Fallback xmlns="">
          <p:sp>
            <p:nvSpPr>
              <p:cNvPr id="15" name="TextBox 14">
                <a:extLst>
                  <a:ext uri="{FF2B5EF4-FFF2-40B4-BE49-F238E27FC236}">
                    <a16:creationId xmlns:a16="http://schemas.microsoft.com/office/drawing/2014/main" id="{26C2E58F-D30B-641E-7735-F6FEC78AB792}"/>
                  </a:ext>
                </a:extLst>
              </p:cNvPr>
              <p:cNvSpPr txBox="1">
                <a:spLocks noRot="1" noChangeAspect="1" noMove="1" noResize="1" noEditPoints="1" noAdjustHandles="1" noChangeArrowheads="1" noChangeShapeType="1" noTextEdit="1"/>
              </p:cNvSpPr>
              <p:nvPr/>
            </p:nvSpPr>
            <p:spPr>
              <a:xfrm>
                <a:off x="674388" y="5839142"/>
                <a:ext cx="1664879" cy="461665"/>
              </a:xfrm>
              <a:prstGeom prst="rect">
                <a:avLst/>
              </a:prstGeom>
              <a:blipFill>
                <a:blip r:embed="rId5"/>
                <a:stretch>
                  <a:fillRect b="-11842"/>
                </a:stretch>
              </a:blipFill>
            </p:spPr>
            <p:txBody>
              <a:bodyPr/>
              <a:lstStyle/>
              <a:p>
                <a:r>
                  <a:rPr lang="en-US">
                    <a:noFill/>
                  </a:rPr>
                  <a:t> </a:t>
                </a:r>
              </a:p>
            </p:txBody>
          </p:sp>
        </mc:Fallback>
      </mc:AlternateContent>
      <p:sp>
        <p:nvSpPr>
          <p:cNvPr id="16" name="TextBox 15">
            <a:extLst>
              <a:ext uri="{FF2B5EF4-FFF2-40B4-BE49-F238E27FC236}">
                <a16:creationId xmlns:a16="http://schemas.microsoft.com/office/drawing/2014/main" id="{25077FB6-A1B6-8E6D-292D-BCE63B40B134}"/>
              </a:ext>
            </a:extLst>
          </p:cNvPr>
          <p:cNvSpPr txBox="1"/>
          <p:nvPr/>
        </p:nvSpPr>
        <p:spPr>
          <a:xfrm>
            <a:off x="2608486" y="5885308"/>
            <a:ext cx="1584088" cy="369332"/>
          </a:xfrm>
          <a:prstGeom prst="rect">
            <a:avLst/>
          </a:prstGeom>
          <a:noFill/>
        </p:spPr>
        <p:txBody>
          <a:bodyPr wrap="none" rtlCol="0">
            <a:spAutoFit/>
          </a:bodyPr>
          <a:lstStyle/>
          <a:p>
            <a:r>
              <a:rPr lang="en-US" dirty="0"/>
              <a:t>   (Philip, 1957)</a:t>
            </a:r>
          </a:p>
        </p:txBody>
      </p:sp>
      <p:sp>
        <p:nvSpPr>
          <p:cNvPr id="17" name="TextBox 16">
            <a:extLst>
              <a:ext uri="{FF2B5EF4-FFF2-40B4-BE49-F238E27FC236}">
                <a16:creationId xmlns:a16="http://schemas.microsoft.com/office/drawing/2014/main" id="{BF88B941-4236-4BF6-E1D3-8DE2DCE9698A}"/>
              </a:ext>
            </a:extLst>
          </p:cNvPr>
          <p:cNvSpPr txBox="1"/>
          <p:nvPr/>
        </p:nvSpPr>
        <p:spPr>
          <a:xfrm>
            <a:off x="528201" y="5192811"/>
            <a:ext cx="4160569" cy="646331"/>
          </a:xfrm>
          <a:prstGeom prst="rect">
            <a:avLst/>
          </a:prstGeom>
          <a:noFill/>
        </p:spPr>
        <p:txBody>
          <a:bodyPr wrap="square" rtlCol="0">
            <a:spAutoFit/>
          </a:bodyPr>
          <a:lstStyle/>
          <a:p>
            <a:r>
              <a:rPr lang="en-US" dirty="0"/>
              <a:t>Conversion from Sorptivity to Wetting Front Suction using </a:t>
            </a:r>
          </a:p>
        </p:txBody>
      </p:sp>
    </p:spTree>
    <p:extLst>
      <p:ext uri="{BB962C8B-B14F-4D97-AF65-F5344CB8AC3E}">
        <p14:creationId xmlns:p14="http://schemas.microsoft.com/office/powerpoint/2010/main" val="424564342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CC3612-3262-4AD7-EFC8-D731BDEDED3C}"/>
              </a:ext>
            </a:extLst>
          </p:cNvPr>
          <p:cNvSpPr>
            <a:spLocks noGrp="1"/>
          </p:cNvSpPr>
          <p:nvPr>
            <p:ph type="title"/>
          </p:nvPr>
        </p:nvSpPr>
        <p:spPr>
          <a:xfrm>
            <a:off x="803564" y="135658"/>
            <a:ext cx="10764982" cy="806451"/>
          </a:xfrm>
        </p:spPr>
        <p:txBody>
          <a:bodyPr/>
          <a:lstStyle/>
          <a:p>
            <a:r>
              <a:rPr lang="en-US" dirty="0"/>
              <a:t>Hydraulic conductivity </a:t>
            </a:r>
            <a:r>
              <a:rPr lang="en-US" sz="3200" u="none" strike="noStrike" dirty="0">
                <a:effectLst/>
              </a:rPr>
              <a:t>multiplier (wet Condition)</a:t>
            </a:r>
            <a:endParaRPr lang="en-US" dirty="0"/>
          </a:p>
        </p:txBody>
      </p:sp>
      <mc:AlternateContent xmlns:mc="http://schemas.openxmlformats.org/markup-compatibility/2006" xmlns:cx1="http://schemas.microsoft.com/office/drawing/2015/9/8/chartex">
        <mc:Choice Requires="cx1">
          <p:graphicFrame>
            <p:nvGraphicFramePr>
              <p:cNvPr id="4" name="Chart 3">
                <a:extLst>
                  <a:ext uri="{FF2B5EF4-FFF2-40B4-BE49-F238E27FC236}">
                    <a16:creationId xmlns:a16="http://schemas.microsoft.com/office/drawing/2014/main" id="{EE5FFF9A-FBB7-4BB2-95DF-60F11CE1F44D}"/>
                  </a:ext>
                </a:extLst>
              </p:cNvPr>
              <p:cNvGraphicFramePr/>
              <p:nvPr>
                <p:extLst>
                  <p:ext uri="{D42A27DB-BD31-4B8C-83A1-F6EECF244321}">
                    <p14:modId xmlns:p14="http://schemas.microsoft.com/office/powerpoint/2010/main" val="1421773414"/>
                  </p:ext>
                </p:extLst>
              </p:nvPr>
            </p:nvGraphicFramePr>
            <p:xfrm>
              <a:off x="297871" y="1059872"/>
              <a:ext cx="6968837" cy="3886200"/>
            </p:xfrm>
            <a:graphic>
              <a:graphicData uri="http://schemas.microsoft.com/office/drawing/2014/chartex">
                <cx:chart xmlns:cx="http://schemas.microsoft.com/office/drawing/2014/chartex" xmlns:r="http://schemas.openxmlformats.org/officeDocument/2006/relationships" r:id="rId2"/>
              </a:graphicData>
            </a:graphic>
          </p:graphicFrame>
        </mc:Choice>
        <mc:Fallback xmlns="">
          <p:pic>
            <p:nvPicPr>
              <p:cNvPr id="4" name="Chart 3">
                <a:extLst>
                  <a:ext uri="{FF2B5EF4-FFF2-40B4-BE49-F238E27FC236}">
                    <a16:creationId xmlns:a16="http://schemas.microsoft.com/office/drawing/2014/main" id="{EE5FFF9A-FBB7-4BB2-95DF-60F11CE1F44D}"/>
                  </a:ext>
                </a:extLst>
              </p:cNvPr>
              <p:cNvPicPr>
                <a:picLocks noGrp="1" noRot="1" noChangeAspect="1" noMove="1" noResize="1" noEditPoints="1" noAdjustHandles="1" noChangeArrowheads="1" noChangeShapeType="1"/>
              </p:cNvPicPr>
              <p:nvPr/>
            </p:nvPicPr>
            <p:blipFill>
              <a:blip r:embed="rId3"/>
              <a:stretch>
                <a:fillRect/>
              </a:stretch>
            </p:blipFill>
            <p:spPr>
              <a:xfrm>
                <a:off x="297871" y="1059872"/>
                <a:ext cx="6968837" cy="3886200"/>
              </a:xfrm>
              <a:prstGeom prst="rect">
                <a:avLst/>
              </a:prstGeom>
            </p:spPr>
          </p:pic>
        </mc:Fallback>
      </mc:AlternateContent>
      <p:sp>
        <p:nvSpPr>
          <p:cNvPr id="3" name="Rectangle 2">
            <a:extLst>
              <a:ext uri="{FF2B5EF4-FFF2-40B4-BE49-F238E27FC236}">
                <a16:creationId xmlns:a16="http://schemas.microsoft.com/office/drawing/2014/main" id="{0EAA5450-A74F-1B2F-EED4-C79B6B30CBA7}"/>
              </a:ext>
            </a:extLst>
          </p:cNvPr>
          <p:cNvSpPr/>
          <p:nvPr/>
        </p:nvSpPr>
        <p:spPr>
          <a:xfrm>
            <a:off x="2175871" y="1481729"/>
            <a:ext cx="233607" cy="133489"/>
          </a:xfrm>
          <a:prstGeom prst="rect">
            <a:avLst/>
          </a:prstGeom>
          <a:noFill/>
          <a:ln w="19050">
            <a:solidFill>
              <a:srgbClr val="C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5" name="Rectangle 4">
            <a:extLst>
              <a:ext uri="{FF2B5EF4-FFF2-40B4-BE49-F238E27FC236}">
                <a16:creationId xmlns:a16="http://schemas.microsoft.com/office/drawing/2014/main" id="{A0251804-4AFB-2AEE-9ACC-3641F16BF3B6}"/>
              </a:ext>
            </a:extLst>
          </p:cNvPr>
          <p:cNvSpPr/>
          <p:nvPr/>
        </p:nvSpPr>
        <p:spPr>
          <a:xfrm>
            <a:off x="2175870" y="2624172"/>
            <a:ext cx="233607" cy="133489"/>
          </a:xfrm>
          <a:prstGeom prst="rect">
            <a:avLst/>
          </a:prstGeom>
          <a:noFill/>
          <a:ln w="19050">
            <a:solidFill>
              <a:srgbClr val="C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7" name="Rectangle 6">
            <a:extLst>
              <a:ext uri="{FF2B5EF4-FFF2-40B4-BE49-F238E27FC236}">
                <a16:creationId xmlns:a16="http://schemas.microsoft.com/office/drawing/2014/main" id="{D37C7652-5545-2BC1-879D-FDF64D5D9699}"/>
              </a:ext>
            </a:extLst>
          </p:cNvPr>
          <p:cNvSpPr/>
          <p:nvPr/>
        </p:nvSpPr>
        <p:spPr>
          <a:xfrm>
            <a:off x="2176982" y="3218350"/>
            <a:ext cx="233607" cy="133489"/>
          </a:xfrm>
          <a:prstGeom prst="rect">
            <a:avLst/>
          </a:prstGeom>
          <a:noFill/>
          <a:ln w="19050">
            <a:solidFill>
              <a:srgbClr val="C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8" name="Rectangle 7">
            <a:extLst>
              <a:ext uri="{FF2B5EF4-FFF2-40B4-BE49-F238E27FC236}">
                <a16:creationId xmlns:a16="http://schemas.microsoft.com/office/drawing/2014/main" id="{AA259C28-C642-8502-3758-90529414ED3A}"/>
              </a:ext>
            </a:extLst>
          </p:cNvPr>
          <p:cNvSpPr/>
          <p:nvPr/>
        </p:nvSpPr>
        <p:spPr>
          <a:xfrm>
            <a:off x="2175869" y="3912014"/>
            <a:ext cx="233607" cy="133489"/>
          </a:xfrm>
          <a:prstGeom prst="rect">
            <a:avLst/>
          </a:prstGeom>
          <a:noFill/>
          <a:ln w="19050">
            <a:solidFill>
              <a:srgbClr val="C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9" name="Rectangle 8">
            <a:extLst>
              <a:ext uri="{FF2B5EF4-FFF2-40B4-BE49-F238E27FC236}">
                <a16:creationId xmlns:a16="http://schemas.microsoft.com/office/drawing/2014/main" id="{3CFA49D0-1A05-AF37-CDEE-C8421C5462D0}"/>
              </a:ext>
            </a:extLst>
          </p:cNvPr>
          <p:cNvSpPr/>
          <p:nvPr/>
        </p:nvSpPr>
        <p:spPr>
          <a:xfrm>
            <a:off x="2175869" y="4439447"/>
            <a:ext cx="233607" cy="133489"/>
          </a:xfrm>
          <a:prstGeom prst="rect">
            <a:avLst/>
          </a:prstGeom>
          <a:noFill/>
          <a:ln w="19050">
            <a:solidFill>
              <a:srgbClr val="C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0" name="Rectangle 9">
            <a:extLst>
              <a:ext uri="{FF2B5EF4-FFF2-40B4-BE49-F238E27FC236}">
                <a16:creationId xmlns:a16="http://schemas.microsoft.com/office/drawing/2014/main" id="{14EE9C14-4070-6812-6FDB-435414479A75}"/>
              </a:ext>
            </a:extLst>
          </p:cNvPr>
          <p:cNvSpPr/>
          <p:nvPr/>
        </p:nvSpPr>
        <p:spPr>
          <a:xfrm>
            <a:off x="2562989" y="1148008"/>
            <a:ext cx="2436176" cy="186884"/>
          </a:xfrm>
          <a:prstGeom prst="rect">
            <a:avLst/>
          </a:prstGeom>
          <a:noFill/>
          <a:ln w="19050">
            <a:solidFill>
              <a:srgbClr val="C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14" name="Picture 13">
            <a:extLst>
              <a:ext uri="{FF2B5EF4-FFF2-40B4-BE49-F238E27FC236}">
                <a16:creationId xmlns:a16="http://schemas.microsoft.com/office/drawing/2014/main" id="{3FDEBD87-AA35-CF95-7160-480FBBD471B9}"/>
              </a:ext>
            </a:extLst>
          </p:cNvPr>
          <p:cNvPicPr>
            <a:picLocks noChangeAspect="1"/>
          </p:cNvPicPr>
          <p:nvPr/>
        </p:nvPicPr>
        <p:blipFill>
          <a:blip r:embed="rId4"/>
          <a:stretch>
            <a:fillRect/>
          </a:stretch>
        </p:blipFill>
        <p:spPr>
          <a:xfrm>
            <a:off x="4584525" y="4946072"/>
            <a:ext cx="7497967" cy="1860596"/>
          </a:xfrm>
          <a:prstGeom prst="rect">
            <a:avLst/>
          </a:prstGeom>
        </p:spPr>
      </p:pic>
      <p:sp>
        <p:nvSpPr>
          <p:cNvPr id="15" name="Rectangle 14">
            <a:extLst>
              <a:ext uri="{FF2B5EF4-FFF2-40B4-BE49-F238E27FC236}">
                <a16:creationId xmlns:a16="http://schemas.microsoft.com/office/drawing/2014/main" id="{88B758E2-22F7-62E3-B5D4-DA05ADDB54EE}"/>
              </a:ext>
            </a:extLst>
          </p:cNvPr>
          <p:cNvSpPr/>
          <p:nvPr/>
        </p:nvSpPr>
        <p:spPr>
          <a:xfrm>
            <a:off x="4584524" y="6382011"/>
            <a:ext cx="7497967" cy="365383"/>
          </a:xfrm>
          <a:prstGeom prst="rect">
            <a:avLst/>
          </a:prstGeom>
          <a:noFill/>
          <a:ln w="19050">
            <a:solidFill>
              <a:srgbClr val="C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256500724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F6A400E6-7DC9-AC19-CA0C-ED2EB0CAF6F2}"/>
              </a:ext>
            </a:extLst>
          </p:cNvPr>
          <p:cNvPicPr>
            <a:picLocks noChangeAspect="1"/>
          </p:cNvPicPr>
          <p:nvPr/>
        </p:nvPicPr>
        <p:blipFill>
          <a:blip r:embed="rId2"/>
          <a:stretch>
            <a:fillRect/>
          </a:stretch>
        </p:blipFill>
        <p:spPr>
          <a:xfrm>
            <a:off x="6424171" y="2410690"/>
            <a:ext cx="5731928" cy="4447310"/>
          </a:xfrm>
          <a:prstGeom prst="rect">
            <a:avLst/>
          </a:prstGeom>
        </p:spPr>
      </p:pic>
      <p:sp>
        <p:nvSpPr>
          <p:cNvPr id="2" name="Title 1">
            <a:extLst>
              <a:ext uri="{FF2B5EF4-FFF2-40B4-BE49-F238E27FC236}">
                <a16:creationId xmlns:a16="http://schemas.microsoft.com/office/drawing/2014/main" id="{8B9142C7-51AD-6EC4-2587-421CCB7C551E}"/>
              </a:ext>
            </a:extLst>
          </p:cNvPr>
          <p:cNvSpPr>
            <a:spLocks noGrp="1"/>
          </p:cNvSpPr>
          <p:nvPr>
            <p:ph type="title"/>
          </p:nvPr>
        </p:nvSpPr>
        <p:spPr>
          <a:xfrm>
            <a:off x="838200" y="274638"/>
            <a:ext cx="10744200" cy="806451"/>
          </a:xfrm>
        </p:spPr>
        <p:txBody>
          <a:bodyPr/>
          <a:lstStyle/>
          <a:p>
            <a:r>
              <a:rPr lang="en-US" dirty="0"/>
              <a:t> 2</a:t>
            </a:r>
            <a:r>
              <a:rPr lang="en-US" baseline="30000" dirty="0"/>
              <a:t>nd</a:t>
            </a:r>
            <a:r>
              <a:rPr lang="en-US" dirty="0"/>
              <a:t> Question?</a:t>
            </a:r>
          </a:p>
        </p:txBody>
      </p:sp>
      <p:sp>
        <p:nvSpPr>
          <p:cNvPr id="3" name="Content Placeholder 2">
            <a:extLst>
              <a:ext uri="{FF2B5EF4-FFF2-40B4-BE49-F238E27FC236}">
                <a16:creationId xmlns:a16="http://schemas.microsoft.com/office/drawing/2014/main" id="{B7894948-FE27-D0E4-51EA-A8D8641BE7E2}"/>
              </a:ext>
            </a:extLst>
          </p:cNvPr>
          <p:cNvSpPr>
            <a:spLocks noGrp="1"/>
          </p:cNvSpPr>
          <p:nvPr>
            <p:ph idx="1"/>
          </p:nvPr>
        </p:nvSpPr>
        <p:spPr>
          <a:xfrm>
            <a:off x="94441" y="915319"/>
            <a:ext cx="11176000" cy="4718049"/>
          </a:xfrm>
        </p:spPr>
        <p:txBody>
          <a:bodyPr/>
          <a:lstStyle/>
          <a:p>
            <a:pPr marL="342900" marR="0" lvl="0" indent="-342900" algn="l" defTabSz="914400" rtl="0" eaLnBrk="1" fontAlgn="base" latinLnBrk="0" hangingPunct="1">
              <a:lnSpc>
                <a:spcPct val="100000"/>
              </a:lnSpc>
              <a:spcBef>
                <a:spcPts val="0"/>
              </a:spcBef>
              <a:spcAft>
                <a:spcPct val="0"/>
              </a:spcAft>
              <a:buClrTx/>
              <a:buSzTx/>
              <a:buFont typeface="Wingdings" panose="05000000000000000000" pitchFamily="2" charset="2"/>
              <a:buChar char="ü"/>
              <a:tabLst/>
              <a:defRPr/>
            </a:pPr>
            <a:r>
              <a:rPr kumimoji="0" lang="en-US" sz="2400" b="0" i="0" u="none" strike="noStrike" kern="1200" cap="none" spc="0" normalizeH="0" baseline="0" noProof="0" dirty="0">
                <a:ln>
                  <a:noFill/>
                </a:ln>
                <a:solidFill>
                  <a:srgbClr val="000000">
                    <a:lumMod val="75000"/>
                    <a:lumOff val="25000"/>
                  </a:srgbClr>
                </a:solidFill>
                <a:effectLst/>
                <a:uLnTx/>
                <a:uFillTx/>
                <a:latin typeface="Arial" pitchFamily="34" charset="0"/>
                <a:ea typeface="ＭＳ Ｐゴシック" charset="0"/>
                <a:cs typeface="Arial" pitchFamily="34" charset="0"/>
              </a:rPr>
              <a:t>Is this guidance table applicable using “</a:t>
            </a:r>
            <a:r>
              <a:rPr kumimoji="0" lang="en-US" sz="2400" i="0" u="sng" strike="noStrike" kern="1200" cap="none" spc="0" normalizeH="0" baseline="0" noProof="0" dirty="0">
                <a:ln>
                  <a:noFill/>
                </a:ln>
                <a:solidFill>
                  <a:srgbClr val="000000">
                    <a:lumMod val="75000"/>
                    <a:lumOff val="25000"/>
                  </a:srgbClr>
                </a:solidFill>
                <a:effectLst/>
                <a:uLnTx/>
                <a:uFillTx/>
                <a:latin typeface="Arial" pitchFamily="34" charset="0"/>
                <a:ea typeface="ＭＳ Ｐゴシック" charset="0"/>
                <a:cs typeface="Arial" pitchFamily="34" charset="0"/>
              </a:rPr>
              <a:t>Wetting Front Suction</a:t>
            </a:r>
            <a:r>
              <a:rPr kumimoji="0" lang="en-US" sz="2400" b="0" i="0" u="none" strike="noStrike" kern="1200" cap="none" spc="0" normalizeH="0" baseline="0" noProof="0" dirty="0">
                <a:ln>
                  <a:noFill/>
                </a:ln>
                <a:solidFill>
                  <a:srgbClr val="000000">
                    <a:lumMod val="75000"/>
                    <a:lumOff val="25000"/>
                  </a:srgbClr>
                </a:solidFill>
                <a:effectLst/>
                <a:uLnTx/>
                <a:uFillTx/>
                <a:latin typeface="Arial" pitchFamily="34" charset="0"/>
                <a:ea typeface="ＭＳ Ｐゴシック" charset="0"/>
                <a:cs typeface="Arial" pitchFamily="34" charset="0"/>
              </a:rPr>
              <a:t>” to other events?</a:t>
            </a:r>
          </a:p>
        </p:txBody>
      </p:sp>
      <p:sp>
        <p:nvSpPr>
          <p:cNvPr id="6" name="TextBox 5">
            <a:extLst>
              <a:ext uri="{FF2B5EF4-FFF2-40B4-BE49-F238E27FC236}">
                <a16:creationId xmlns:a16="http://schemas.microsoft.com/office/drawing/2014/main" id="{7C1F1250-2B51-F142-6F0C-6D5D2CBE2FB1}"/>
              </a:ext>
            </a:extLst>
          </p:cNvPr>
          <p:cNvSpPr txBox="1"/>
          <p:nvPr/>
        </p:nvSpPr>
        <p:spPr>
          <a:xfrm>
            <a:off x="752630" y="1494743"/>
            <a:ext cx="6105369" cy="369332"/>
          </a:xfrm>
          <a:prstGeom prst="rect">
            <a:avLst/>
          </a:prstGeom>
          <a:noFill/>
        </p:spPr>
        <p:txBody>
          <a:bodyPr wrap="square" rtlCol="0">
            <a:spAutoFit/>
          </a:bodyPr>
          <a:lstStyle/>
          <a:p>
            <a:r>
              <a:rPr lang="en-US" dirty="0"/>
              <a:t>Answer: Yes, it is ready to be applied to case studies.</a:t>
            </a:r>
          </a:p>
        </p:txBody>
      </p:sp>
      <p:pic>
        <p:nvPicPr>
          <p:cNvPr id="8" name="Picture 7">
            <a:extLst>
              <a:ext uri="{FF2B5EF4-FFF2-40B4-BE49-F238E27FC236}">
                <a16:creationId xmlns:a16="http://schemas.microsoft.com/office/drawing/2014/main" id="{72DD9F3D-6A45-D516-9AA3-C992C41BB765}"/>
              </a:ext>
            </a:extLst>
          </p:cNvPr>
          <p:cNvPicPr>
            <a:picLocks noChangeAspect="1"/>
          </p:cNvPicPr>
          <p:nvPr/>
        </p:nvPicPr>
        <p:blipFill>
          <a:blip r:embed="rId3"/>
          <a:stretch>
            <a:fillRect/>
          </a:stretch>
        </p:blipFill>
        <p:spPr>
          <a:xfrm>
            <a:off x="262350" y="1804545"/>
            <a:ext cx="6229703" cy="1549829"/>
          </a:xfrm>
          <a:prstGeom prst="rect">
            <a:avLst/>
          </a:prstGeom>
        </p:spPr>
      </p:pic>
      <p:sp>
        <p:nvSpPr>
          <p:cNvPr id="10" name="Rectangle 9">
            <a:extLst>
              <a:ext uri="{FF2B5EF4-FFF2-40B4-BE49-F238E27FC236}">
                <a16:creationId xmlns:a16="http://schemas.microsoft.com/office/drawing/2014/main" id="{F6B6B461-F4AB-2D9B-3A84-B77996040067}"/>
              </a:ext>
            </a:extLst>
          </p:cNvPr>
          <p:cNvSpPr/>
          <p:nvPr/>
        </p:nvSpPr>
        <p:spPr>
          <a:xfrm>
            <a:off x="262349" y="2718079"/>
            <a:ext cx="6229703" cy="288167"/>
          </a:xfrm>
          <a:prstGeom prst="rect">
            <a:avLst/>
          </a:prstGeom>
          <a:noFill/>
          <a:ln w="19050">
            <a:solidFill>
              <a:srgbClr val="C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11" name="Picture 10">
            <a:extLst>
              <a:ext uri="{FF2B5EF4-FFF2-40B4-BE49-F238E27FC236}">
                <a16:creationId xmlns:a16="http://schemas.microsoft.com/office/drawing/2014/main" id="{837527F7-9073-4686-5812-188D3878EC8C}"/>
              </a:ext>
            </a:extLst>
          </p:cNvPr>
          <p:cNvPicPr>
            <a:picLocks noChangeAspect="1"/>
          </p:cNvPicPr>
          <p:nvPr/>
        </p:nvPicPr>
        <p:blipFill>
          <a:blip r:embed="rId4"/>
          <a:stretch>
            <a:fillRect/>
          </a:stretch>
        </p:blipFill>
        <p:spPr>
          <a:xfrm>
            <a:off x="9177201" y="1317134"/>
            <a:ext cx="2705824" cy="1229001"/>
          </a:xfrm>
          <a:prstGeom prst="rect">
            <a:avLst/>
          </a:prstGeom>
          <a:ln>
            <a:solidFill>
              <a:schemeClr val="accent1"/>
            </a:solidFill>
          </a:ln>
        </p:spPr>
      </p:pic>
      <p:pic>
        <p:nvPicPr>
          <p:cNvPr id="12" name="Picture 11">
            <a:extLst>
              <a:ext uri="{FF2B5EF4-FFF2-40B4-BE49-F238E27FC236}">
                <a16:creationId xmlns:a16="http://schemas.microsoft.com/office/drawing/2014/main" id="{E8962B95-BA1A-4DB1-8E52-F1893DC6D8D7}"/>
              </a:ext>
            </a:extLst>
          </p:cNvPr>
          <p:cNvPicPr>
            <a:picLocks noChangeAspect="1"/>
          </p:cNvPicPr>
          <p:nvPr/>
        </p:nvPicPr>
        <p:blipFill>
          <a:blip r:embed="rId5"/>
          <a:stretch>
            <a:fillRect/>
          </a:stretch>
        </p:blipFill>
        <p:spPr>
          <a:xfrm>
            <a:off x="262350" y="3349047"/>
            <a:ext cx="4190652" cy="3082547"/>
          </a:xfrm>
          <a:prstGeom prst="rect">
            <a:avLst/>
          </a:prstGeom>
        </p:spPr>
      </p:pic>
      <p:sp>
        <p:nvSpPr>
          <p:cNvPr id="13" name="TextBox 12">
            <a:extLst>
              <a:ext uri="{FF2B5EF4-FFF2-40B4-BE49-F238E27FC236}">
                <a16:creationId xmlns:a16="http://schemas.microsoft.com/office/drawing/2014/main" id="{3D2D041B-B595-CF90-211C-00563A9AF093}"/>
              </a:ext>
            </a:extLst>
          </p:cNvPr>
          <p:cNvSpPr txBox="1"/>
          <p:nvPr/>
        </p:nvSpPr>
        <p:spPr>
          <a:xfrm>
            <a:off x="35901" y="6581001"/>
            <a:ext cx="7254807" cy="276999"/>
          </a:xfrm>
          <a:prstGeom prst="rect">
            <a:avLst/>
          </a:prstGeom>
          <a:noFill/>
        </p:spPr>
        <p:txBody>
          <a:bodyPr wrap="none" rtlCol="0">
            <a:spAutoFit/>
          </a:bodyPr>
          <a:lstStyle/>
          <a:p>
            <a:r>
              <a:rPr lang="en-US" sz="1200" dirty="0"/>
              <a:t>Sources: Rawls, </a:t>
            </a:r>
            <a:r>
              <a:rPr lang="en-US" sz="1200" dirty="0" err="1"/>
              <a:t>Brakensiek</a:t>
            </a:r>
            <a:r>
              <a:rPr lang="en-US" sz="1200" dirty="0"/>
              <a:t>, and Miller’s Table (1983) / </a:t>
            </a:r>
            <a:r>
              <a:rPr lang="en-US" sz="1200" dirty="0">
                <a:solidFill>
                  <a:schemeClr val="tx1"/>
                </a:solidFill>
                <a:latin typeface="+mj-lt"/>
              </a:rPr>
              <a:t>Highway Drainage Design Manual, ADOT, 2014</a:t>
            </a:r>
            <a:r>
              <a:rPr lang="en-US" sz="1200" dirty="0"/>
              <a:t> </a:t>
            </a:r>
          </a:p>
        </p:txBody>
      </p:sp>
    </p:spTree>
    <p:extLst>
      <p:ext uri="{BB962C8B-B14F-4D97-AF65-F5344CB8AC3E}">
        <p14:creationId xmlns:p14="http://schemas.microsoft.com/office/powerpoint/2010/main" val="163757830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7D516E-77AA-D329-ADED-BEF05CE4C8AC}"/>
              </a:ext>
            </a:extLst>
          </p:cNvPr>
          <p:cNvSpPr>
            <a:spLocks noGrp="1"/>
          </p:cNvSpPr>
          <p:nvPr>
            <p:ph type="title"/>
          </p:nvPr>
        </p:nvSpPr>
        <p:spPr>
          <a:xfrm>
            <a:off x="406399" y="168166"/>
            <a:ext cx="11176000" cy="806451"/>
          </a:xfrm>
        </p:spPr>
        <p:txBody>
          <a:bodyPr/>
          <a:lstStyle/>
          <a:p>
            <a:r>
              <a:rPr lang="en-US" dirty="0"/>
              <a:t>    validation: Arroyo Seco Watershed</a:t>
            </a:r>
          </a:p>
        </p:txBody>
      </p:sp>
      <p:pic>
        <p:nvPicPr>
          <p:cNvPr id="4" name="Picture 3">
            <a:extLst>
              <a:ext uri="{FF2B5EF4-FFF2-40B4-BE49-F238E27FC236}">
                <a16:creationId xmlns:a16="http://schemas.microsoft.com/office/drawing/2014/main" id="{AEC39C4A-ADB9-A5F8-312F-C75E0E5513D7}"/>
              </a:ext>
            </a:extLst>
          </p:cNvPr>
          <p:cNvPicPr>
            <a:picLocks noChangeAspect="1"/>
          </p:cNvPicPr>
          <p:nvPr/>
        </p:nvPicPr>
        <p:blipFill>
          <a:blip r:embed="rId2"/>
          <a:stretch>
            <a:fillRect/>
          </a:stretch>
        </p:blipFill>
        <p:spPr>
          <a:xfrm>
            <a:off x="2429812" y="2608285"/>
            <a:ext cx="7129175" cy="4193348"/>
          </a:xfrm>
          <a:prstGeom prst="rect">
            <a:avLst/>
          </a:prstGeom>
        </p:spPr>
      </p:pic>
      <p:graphicFrame>
        <p:nvGraphicFramePr>
          <p:cNvPr id="5" name="Table 4">
            <a:extLst>
              <a:ext uri="{FF2B5EF4-FFF2-40B4-BE49-F238E27FC236}">
                <a16:creationId xmlns:a16="http://schemas.microsoft.com/office/drawing/2014/main" id="{5D6B9EDB-DBC4-0A18-AEF8-66F1B3E06420}"/>
              </a:ext>
            </a:extLst>
          </p:cNvPr>
          <p:cNvGraphicFramePr>
            <a:graphicFrameLocks noGrp="1"/>
          </p:cNvGraphicFramePr>
          <p:nvPr>
            <p:extLst>
              <p:ext uri="{D42A27DB-BD31-4B8C-83A1-F6EECF244321}">
                <p14:modId xmlns:p14="http://schemas.microsoft.com/office/powerpoint/2010/main" val="1977453124"/>
              </p:ext>
            </p:extLst>
          </p:nvPr>
        </p:nvGraphicFramePr>
        <p:xfrm>
          <a:off x="406400" y="905290"/>
          <a:ext cx="11473854" cy="1630396"/>
        </p:xfrm>
        <a:graphic>
          <a:graphicData uri="http://schemas.openxmlformats.org/drawingml/2006/table">
            <a:tbl>
              <a:tblPr firstRow="1" bandRow="1">
                <a:tableStyleId>{BDBED569-4797-4DF1-A0F4-6AAB3CD982D8}</a:tableStyleId>
              </a:tblPr>
              <a:tblGrid>
                <a:gridCol w="1912309">
                  <a:extLst>
                    <a:ext uri="{9D8B030D-6E8A-4147-A177-3AD203B41FA5}">
                      <a16:colId xmlns:a16="http://schemas.microsoft.com/office/drawing/2014/main" val="3027652756"/>
                    </a:ext>
                  </a:extLst>
                </a:gridCol>
                <a:gridCol w="1912309">
                  <a:extLst>
                    <a:ext uri="{9D8B030D-6E8A-4147-A177-3AD203B41FA5}">
                      <a16:colId xmlns:a16="http://schemas.microsoft.com/office/drawing/2014/main" val="2050214351"/>
                    </a:ext>
                  </a:extLst>
                </a:gridCol>
                <a:gridCol w="1912309">
                  <a:extLst>
                    <a:ext uri="{9D8B030D-6E8A-4147-A177-3AD203B41FA5}">
                      <a16:colId xmlns:a16="http://schemas.microsoft.com/office/drawing/2014/main" val="3016078150"/>
                    </a:ext>
                  </a:extLst>
                </a:gridCol>
                <a:gridCol w="2059874">
                  <a:extLst>
                    <a:ext uri="{9D8B030D-6E8A-4147-A177-3AD203B41FA5}">
                      <a16:colId xmlns:a16="http://schemas.microsoft.com/office/drawing/2014/main" val="319983732"/>
                    </a:ext>
                  </a:extLst>
                </a:gridCol>
                <a:gridCol w="1764744">
                  <a:extLst>
                    <a:ext uri="{9D8B030D-6E8A-4147-A177-3AD203B41FA5}">
                      <a16:colId xmlns:a16="http://schemas.microsoft.com/office/drawing/2014/main" val="2645761366"/>
                    </a:ext>
                  </a:extLst>
                </a:gridCol>
                <a:gridCol w="1912309">
                  <a:extLst>
                    <a:ext uri="{9D8B030D-6E8A-4147-A177-3AD203B41FA5}">
                      <a16:colId xmlns:a16="http://schemas.microsoft.com/office/drawing/2014/main" val="298300160"/>
                    </a:ext>
                  </a:extLst>
                </a:gridCol>
              </a:tblGrid>
              <a:tr h="685516">
                <a:tc>
                  <a:txBody>
                    <a:bodyPr/>
                    <a:lstStyle/>
                    <a:p>
                      <a:pPr algn="ctr"/>
                      <a:r>
                        <a:rPr lang="en-US" sz="1400" dirty="0"/>
                        <a:t>Watershed</a:t>
                      </a:r>
                    </a:p>
                  </a:txBody>
                  <a:tcPr anchor="ctr"/>
                </a:tc>
                <a:tc>
                  <a:txBody>
                    <a:bodyPr/>
                    <a:lstStyle/>
                    <a:p>
                      <a:pPr algn="ctr"/>
                      <a:r>
                        <a:rPr lang="en-US" sz="1400" dirty="0"/>
                        <a:t>County</a:t>
                      </a:r>
                    </a:p>
                  </a:txBody>
                  <a:tcPr anchor="ctr"/>
                </a:tc>
                <a:tc>
                  <a:txBody>
                    <a:bodyPr/>
                    <a:lstStyle/>
                    <a:p>
                      <a:pPr algn="ctr"/>
                      <a:r>
                        <a:rPr lang="en-US" sz="1400" dirty="0"/>
                        <a:t>Drainage Area </a:t>
                      </a:r>
                    </a:p>
                    <a:p>
                      <a:pPr algn="ctr"/>
                      <a:r>
                        <a:rPr lang="en-US" sz="1400" dirty="0"/>
                        <a:t>(mi</a:t>
                      </a:r>
                      <a:r>
                        <a:rPr lang="en-US" sz="1400" baseline="30000" dirty="0"/>
                        <a:t>2</a:t>
                      </a:r>
                      <a:r>
                        <a:rPr lang="en-US" sz="1400" dirty="0"/>
                        <a:t>)</a:t>
                      </a:r>
                    </a:p>
                  </a:txBody>
                  <a:tcPr anchor="ctr"/>
                </a:tc>
                <a:tc>
                  <a:txBody>
                    <a:bodyPr/>
                    <a:lstStyle/>
                    <a:p>
                      <a:pPr algn="ctr"/>
                      <a:r>
                        <a:rPr lang="en-US" sz="1400" dirty="0"/>
                        <a:t>Wildfire</a:t>
                      </a:r>
                    </a:p>
                  </a:txBody>
                  <a:tcPr anchor="ctr"/>
                </a:tc>
                <a:tc>
                  <a:txBody>
                    <a:bodyPr/>
                    <a:lstStyle/>
                    <a:p>
                      <a:pPr algn="ctr"/>
                      <a:r>
                        <a:rPr lang="en-US" sz="1400" dirty="0"/>
                        <a:t>Percent Burned</a:t>
                      </a:r>
                    </a:p>
                  </a:txBody>
                  <a:tcPr anchor="ctr"/>
                </a:tc>
                <a:tc>
                  <a:txBody>
                    <a:bodyPr/>
                    <a:lstStyle/>
                    <a:p>
                      <a:pPr algn="ctr"/>
                      <a:r>
                        <a:rPr lang="en-US" sz="1400" dirty="0"/>
                        <a:t>Burn Severity</a:t>
                      </a:r>
                    </a:p>
                  </a:txBody>
                  <a:tcPr anchor="ctr"/>
                </a:tc>
                <a:extLst>
                  <a:ext uri="{0D108BD9-81ED-4DB2-BD59-A6C34878D82A}">
                    <a16:rowId xmlns:a16="http://schemas.microsoft.com/office/drawing/2014/main" val="1648266408"/>
                  </a:ext>
                </a:extLst>
              </a:tr>
              <a:tr h="833366">
                <a:tc>
                  <a:txBody>
                    <a:bodyPr/>
                    <a:lstStyle/>
                    <a:p>
                      <a:r>
                        <a:rPr lang="en-US" sz="1400" dirty="0"/>
                        <a:t>Arroyo Seco</a:t>
                      </a:r>
                    </a:p>
                  </a:txBody>
                  <a:tcPr anchor="ctr"/>
                </a:tc>
                <a:tc>
                  <a:txBody>
                    <a:bodyPr/>
                    <a:lstStyle/>
                    <a:p>
                      <a:r>
                        <a:rPr lang="en-US" sz="1400" dirty="0"/>
                        <a:t>Los Angeles</a:t>
                      </a:r>
                    </a:p>
                  </a:txBody>
                  <a:tcPr anchor="ctr"/>
                </a:tc>
                <a:tc>
                  <a:txBody>
                    <a:bodyPr/>
                    <a:lstStyle/>
                    <a:p>
                      <a:pPr algn="ctr"/>
                      <a:r>
                        <a:rPr lang="en-US" sz="1400" dirty="0"/>
                        <a:t>16.0</a:t>
                      </a:r>
                    </a:p>
                  </a:txBody>
                  <a:tcPr anchor="ctr"/>
                </a:tc>
                <a:tc>
                  <a:txBody>
                    <a:bodyPr/>
                    <a:lstStyle/>
                    <a:p>
                      <a:r>
                        <a:rPr lang="en-US" sz="1400" dirty="0"/>
                        <a:t>Station Fire</a:t>
                      </a:r>
                    </a:p>
                    <a:p>
                      <a:r>
                        <a:rPr lang="en-US" sz="1400" dirty="0"/>
                        <a:t>(August 2009)</a:t>
                      </a:r>
                    </a:p>
                  </a:txBody>
                  <a:tcPr anchor="ctr"/>
                </a:tc>
                <a:tc>
                  <a:txBody>
                    <a:bodyPr/>
                    <a:lstStyle/>
                    <a:p>
                      <a:pPr algn="ctr"/>
                      <a:r>
                        <a:rPr lang="en-US" sz="1400" dirty="0"/>
                        <a:t>95%</a:t>
                      </a:r>
                    </a:p>
                  </a:txBody>
                  <a:tcPr anchor="ctr"/>
                </a:tc>
                <a:tc>
                  <a:txBody>
                    <a:bodyPr/>
                    <a:lstStyle/>
                    <a:p>
                      <a:r>
                        <a:rPr lang="en-US" sz="1400" dirty="0"/>
                        <a:t>Unburned: 5%</a:t>
                      </a:r>
                    </a:p>
                    <a:p>
                      <a:r>
                        <a:rPr lang="en-US" sz="1400" dirty="0"/>
                        <a:t>Low: 18%</a:t>
                      </a:r>
                      <a:br>
                        <a:rPr lang="en-US" sz="1400" dirty="0"/>
                      </a:br>
                      <a:r>
                        <a:rPr lang="en-US" sz="1400" b="1" dirty="0"/>
                        <a:t>Moderate: 42%</a:t>
                      </a:r>
                      <a:br>
                        <a:rPr lang="en-US" sz="1400" b="1" dirty="0"/>
                      </a:br>
                      <a:r>
                        <a:rPr lang="en-US" sz="1400" b="1" dirty="0"/>
                        <a:t>High: 36%</a:t>
                      </a:r>
                    </a:p>
                  </a:txBody>
                  <a:tcPr/>
                </a:tc>
                <a:extLst>
                  <a:ext uri="{0D108BD9-81ED-4DB2-BD59-A6C34878D82A}">
                    <a16:rowId xmlns:a16="http://schemas.microsoft.com/office/drawing/2014/main" val="233454538"/>
                  </a:ext>
                </a:extLst>
              </a:tr>
            </a:tbl>
          </a:graphicData>
        </a:graphic>
      </p:graphicFrame>
    </p:spTree>
    <p:extLst>
      <p:ext uri="{BB962C8B-B14F-4D97-AF65-F5344CB8AC3E}">
        <p14:creationId xmlns:p14="http://schemas.microsoft.com/office/powerpoint/2010/main" val="18169309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7A68F3-8786-56F7-5026-CA54D7D50428}"/>
              </a:ext>
            </a:extLst>
          </p:cNvPr>
          <p:cNvSpPr>
            <a:spLocks noGrp="1"/>
          </p:cNvSpPr>
          <p:nvPr>
            <p:ph type="title"/>
          </p:nvPr>
        </p:nvSpPr>
        <p:spPr>
          <a:xfrm>
            <a:off x="757824" y="368584"/>
            <a:ext cx="10799523" cy="345400"/>
          </a:xfrm>
        </p:spPr>
        <p:txBody>
          <a:bodyPr/>
          <a:lstStyle/>
          <a:p>
            <a:r>
              <a:rPr lang="en-US" sz="1800" dirty="0">
                <a:solidFill>
                  <a:schemeClr val="tx1"/>
                </a:solidFill>
                <a:latin typeface="+mj-lt"/>
              </a:rPr>
              <a:t>Step 1: Estimate initial G &amp; A parameters for pre-wildfire hydrology using </a:t>
            </a:r>
            <a:r>
              <a:rPr lang="en-US" sz="1800" dirty="0" err="1">
                <a:solidFill>
                  <a:schemeClr val="tx1"/>
                </a:solidFill>
                <a:latin typeface="+mj-lt"/>
              </a:rPr>
              <a:t>gSSURGO</a:t>
            </a:r>
            <a:r>
              <a:rPr lang="en-US" sz="1800" dirty="0">
                <a:solidFill>
                  <a:schemeClr val="tx1"/>
                </a:solidFill>
                <a:latin typeface="+mj-lt"/>
              </a:rPr>
              <a:t> data and Table B-2 (Highway Drainage Design Manual, ADOT, 2014).</a:t>
            </a:r>
          </a:p>
        </p:txBody>
      </p:sp>
      <p:pic>
        <p:nvPicPr>
          <p:cNvPr id="7" name="Picture 6">
            <a:extLst>
              <a:ext uri="{FF2B5EF4-FFF2-40B4-BE49-F238E27FC236}">
                <a16:creationId xmlns:a16="http://schemas.microsoft.com/office/drawing/2014/main" id="{3A9671CA-7BAD-8D5A-4702-9F156EC303BF}"/>
              </a:ext>
            </a:extLst>
          </p:cNvPr>
          <p:cNvPicPr>
            <a:picLocks noChangeAspect="1"/>
          </p:cNvPicPr>
          <p:nvPr/>
        </p:nvPicPr>
        <p:blipFill>
          <a:blip r:embed="rId2"/>
          <a:stretch>
            <a:fillRect/>
          </a:stretch>
        </p:blipFill>
        <p:spPr>
          <a:xfrm>
            <a:off x="104033" y="768927"/>
            <a:ext cx="5731928" cy="4447310"/>
          </a:xfrm>
          <a:prstGeom prst="rect">
            <a:avLst/>
          </a:prstGeom>
        </p:spPr>
      </p:pic>
      <p:pic>
        <p:nvPicPr>
          <p:cNvPr id="8" name="Picture 7">
            <a:extLst>
              <a:ext uri="{FF2B5EF4-FFF2-40B4-BE49-F238E27FC236}">
                <a16:creationId xmlns:a16="http://schemas.microsoft.com/office/drawing/2014/main" id="{6E6E63DE-4EB9-4805-537A-73A851C748A9}"/>
              </a:ext>
            </a:extLst>
          </p:cNvPr>
          <p:cNvPicPr>
            <a:picLocks noChangeAspect="1"/>
          </p:cNvPicPr>
          <p:nvPr/>
        </p:nvPicPr>
        <p:blipFill>
          <a:blip r:embed="rId3"/>
          <a:stretch>
            <a:fillRect/>
          </a:stretch>
        </p:blipFill>
        <p:spPr>
          <a:xfrm>
            <a:off x="5525789" y="3056555"/>
            <a:ext cx="6562178" cy="3738345"/>
          </a:xfrm>
          <a:prstGeom prst="rect">
            <a:avLst/>
          </a:prstGeom>
        </p:spPr>
      </p:pic>
    </p:spTree>
    <p:extLst>
      <p:ext uri="{BB962C8B-B14F-4D97-AF65-F5344CB8AC3E}">
        <p14:creationId xmlns:p14="http://schemas.microsoft.com/office/powerpoint/2010/main" val="230100941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7A68F3-8786-56F7-5026-CA54D7D50428}"/>
              </a:ext>
            </a:extLst>
          </p:cNvPr>
          <p:cNvSpPr>
            <a:spLocks noGrp="1"/>
          </p:cNvSpPr>
          <p:nvPr>
            <p:ph type="title"/>
          </p:nvPr>
        </p:nvSpPr>
        <p:spPr>
          <a:xfrm>
            <a:off x="757825" y="493844"/>
            <a:ext cx="10265080" cy="345400"/>
          </a:xfrm>
        </p:spPr>
        <p:txBody>
          <a:bodyPr/>
          <a:lstStyle/>
          <a:p>
            <a:r>
              <a:rPr lang="en-US" sz="1800" dirty="0">
                <a:solidFill>
                  <a:schemeClr val="tx1"/>
                </a:solidFill>
                <a:latin typeface="+mj-lt"/>
              </a:rPr>
              <a:t>Step 2: Calibrate the pre-wildfire hydrology model using the precipitation and flow gage data.</a:t>
            </a:r>
            <a:br>
              <a:rPr lang="en-US" sz="1800" dirty="0">
                <a:solidFill>
                  <a:schemeClr val="tx1"/>
                </a:solidFill>
                <a:latin typeface="+mj-lt"/>
              </a:rPr>
            </a:br>
            <a:endParaRPr lang="en-US" sz="1800" dirty="0">
              <a:solidFill>
                <a:schemeClr val="tx1"/>
              </a:solidFill>
              <a:latin typeface="+mj-lt"/>
            </a:endParaRPr>
          </a:p>
        </p:txBody>
      </p:sp>
      <p:pic>
        <p:nvPicPr>
          <p:cNvPr id="4" name="Picture 3">
            <a:extLst>
              <a:ext uri="{FF2B5EF4-FFF2-40B4-BE49-F238E27FC236}">
                <a16:creationId xmlns:a16="http://schemas.microsoft.com/office/drawing/2014/main" id="{1D40C163-BE39-1C42-CF8B-19ED4C0395A1}"/>
              </a:ext>
            </a:extLst>
          </p:cNvPr>
          <p:cNvPicPr>
            <a:picLocks noChangeAspect="1"/>
          </p:cNvPicPr>
          <p:nvPr/>
        </p:nvPicPr>
        <p:blipFill>
          <a:blip r:embed="rId2"/>
          <a:stretch>
            <a:fillRect/>
          </a:stretch>
        </p:blipFill>
        <p:spPr>
          <a:xfrm>
            <a:off x="231732" y="1059270"/>
            <a:ext cx="5398718" cy="3363479"/>
          </a:xfrm>
          <a:prstGeom prst="rect">
            <a:avLst/>
          </a:prstGeom>
        </p:spPr>
      </p:pic>
      <p:pic>
        <p:nvPicPr>
          <p:cNvPr id="5" name="Picture 4">
            <a:extLst>
              <a:ext uri="{FF2B5EF4-FFF2-40B4-BE49-F238E27FC236}">
                <a16:creationId xmlns:a16="http://schemas.microsoft.com/office/drawing/2014/main" id="{54572868-6BC3-8002-8F1B-73BEE3ED577E}"/>
              </a:ext>
            </a:extLst>
          </p:cNvPr>
          <p:cNvPicPr>
            <a:picLocks noChangeAspect="1"/>
          </p:cNvPicPr>
          <p:nvPr/>
        </p:nvPicPr>
        <p:blipFill>
          <a:blip r:embed="rId3"/>
          <a:stretch>
            <a:fillRect/>
          </a:stretch>
        </p:blipFill>
        <p:spPr>
          <a:xfrm>
            <a:off x="5786879" y="1064712"/>
            <a:ext cx="6173389" cy="3358037"/>
          </a:xfrm>
          <a:prstGeom prst="rect">
            <a:avLst/>
          </a:prstGeom>
        </p:spPr>
      </p:pic>
      <p:pic>
        <p:nvPicPr>
          <p:cNvPr id="6" name="Picture 5">
            <a:extLst>
              <a:ext uri="{FF2B5EF4-FFF2-40B4-BE49-F238E27FC236}">
                <a16:creationId xmlns:a16="http://schemas.microsoft.com/office/drawing/2014/main" id="{D0C462F7-10C2-A6F9-08FF-105E02FD5D43}"/>
              </a:ext>
            </a:extLst>
          </p:cNvPr>
          <p:cNvPicPr>
            <a:picLocks noChangeAspect="1"/>
          </p:cNvPicPr>
          <p:nvPr/>
        </p:nvPicPr>
        <p:blipFill>
          <a:blip r:embed="rId4"/>
          <a:stretch>
            <a:fillRect/>
          </a:stretch>
        </p:blipFill>
        <p:spPr>
          <a:xfrm>
            <a:off x="1644252" y="4515253"/>
            <a:ext cx="2647604" cy="2233167"/>
          </a:xfrm>
          <a:prstGeom prst="rect">
            <a:avLst/>
          </a:prstGeom>
        </p:spPr>
      </p:pic>
      <p:pic>
        <p:nvPicPr>
          <p:cNvPr id="9" name="Picture 8">
            <a:extLst>
              <a:ext uri="{FF2B5EF4-FFF2-40B4-BE49-F238E27FC236}">
                <a16:creationId xmlns:a16="http://schemas.microsoft.com/office/drawing/2014/main" id="{2605D1C1-5CFE-6CEF-D482-EDCE41F2E926}"/>
              </a:ext>
            </a:extLst>
          </p:cNvPr>
          <p:cNvPicPr>
            <a:picLocks noChangeAspect="1"/>
          </p:cNvPicPr>
          <p:nvPr/>
        </p:nvPicPr>
        <p:blipFill>
          <a:blip r:embed="rId5"/>
          <a:stretch>
            <a:fillRect/>
          </a:stretch>
        </p:blipFill>
        <p:spPr>
          <a:xfrm>
            <a:off x="7146099" y="4516623"/>
            <a:ext cx="3876806" cy="2231797"/>
          </a:xfrm>
          <a:prstGeom prst="rect">
            <a:avLst/>
          </a:prstGeom>
        </p:spPr>
      </p:pic>
    </p:spTree>
    <p:extLst>
      <p:ext uri="{BB962C8B-B14F-4D97-AF65-F5344CB8AC3E}">
        <p14:creationId xmlns:p14="http://schemas.microsoft.com/office/powerpoint/2010/main" val="245956744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8B3816-7AFF-486E-BEE7-2086D14E6F24}"/>
              </a:ext>
            </a:extLst>
          </p:cNvPr>
          <p:cNvSpPr>
            <a:spLocks noGrp="1"/>
          </p:cNvSpPr>
          <p:nvPr>
            <p:ph type="title"/>
          </p:nvPr>
        </p:nvSpPr>
        <p:spPr>
          <a:xfrm>
            <a:off x="920662" y="274638"/>
            <a:ext cx="10661737" cy="806451"/>
          </a:xfrm>
        </p:spPr>
        <p:txBody>
          <a:bodyPr/>
          <a:lstStyle/>
          <a:p>
            <a:r>
              <a:rPr lang="en-US" dirty="0"/>
              <a:t>overview</a:t>
            </a:r>
          </a:p>
        </p:txBody>
      </p:sp>
      <p:sp>
        <p:nvSpPr>
          <p:cNvPr id="3" name="Content Placeholder 2">
            <a:extLst>
              <a:ext uri="{FF2B5EF4-FFF2-40B4-BE49-F238E27FC236}">
                <a16:creationId xmlns:a16="http://schemas.microsoft.com/office/drawing/2014/main" id="{7A437792-47B1-40B4-A0EA-F47026A7A7CD}"/>
              </a:ext>
            </a:extLst>
          </p:cNvPr>
          <p:cNvSpPr>
            <a:spLocks noGrp="1"/>
          </p:cNvSpPr>
          <p:nvPr>
            <p:ph idx="1"/>
          </p:nvPr>
        </p:nvSpPr>
        <p:spPr/>
        <p:txBody>
          <a:bodyPr/>
          <a:lstStyle/>
          <a:p>
            <a:pPr marL="919163" lvl="2" indent="-457200">
              <a:buFont typeface="+mj-lt"/>
              <a:buAutoNum type="arabicPeriod"/>
              <a:defRPr/>
            </a:pPr>
            <a:r>
              <a:rPr lang="en-US" dirty="0"/>
              <a:t>Fire Impacts on Debris Basins/Reservoirs</a:t>
            </a:r>
          </a:p>
          <a:p>
            <a:pPr marL="919163" lvl="2" indent="-457200">
              <a:buFont typeface="+mj-lt"/>
              <a:buAutoNum type="arabicPeriod"/>
              <a:defRPr/>
            </a:pPr>
            <a:r>
              <a:rPr lang="en-US" dirty="0"/>
              <a:t>Study Motivation</a:t>
            </a:r>
          </a:p>
          <a:p>
            <a:pPr marL="919163" lvl="2" indent="-457200">
              <a:buFont typeface="+mj-lt"/>
              <a:buAutoNum type="arabicPeriod"/>
              <a:defRPr/>
            </a:pPr>
            <a:r>
              <a:rPr lang="en-US" dirty="0"/>
              <a:t>Modification of Green &amp; </a:t>
            </a:r>
            <a:r>
              <a:rPr lang="en-US" dirty="0" err="1"/>
              <a:t>Ampt</a:t>
            </a:r>
            <a:r>
              <a:rPr lang="en-US" dirty="0"/>
              <a:t> Equation with “</a:t>
            </a:r>
            <a:r>
              <a:rPr lang="en-US" b="1" dirty="0"/>
              <a:t>Wetting Front Suction” </a:t>
            </a:r>
            <a:r>
              <a:rPr lang="en-US" dirty="0"/>
              <a:t>&amp; “</a:t>
            </a:r>
            <a:r>
              <a:rPr lang="en-US" b="1" dirty="0">
                <a:solidFill>
                  <a:schemeClr val="tx1"/>
                </a:solidFill>
              </a:rPr>
              <a:t>Sorptivity”</a:t>
            </a:r>
            <a:r>
              <a:rPr lang="en-US" dirty="0">
                <a:solidFill>
                  <a:schemeClr val="tx1"/>
                </a:solidFill>
              </a:rPr>
              <a:t> (Guidance Table: Work in Progress by Dr. Ross Shillito (CHL))</a:t>
            </a:r>
          </a:p>
          <a:p>
            <a:pPr marL="919163" lvl="2" indent="-457200">
              <a:buFont typeface="+mj-lt"/>
              <a:buAutoNum type="arabicPeriod"/>
              <a:defRPr/>
            </a:pPr>
            <a:r>
              <a:rPr lang="en-US" dirty="0"/>
              <a:t>Guidance Table using Walnut Gulch Rainfall Simulator Dataset</a:t>
            </a:r>
          </a:p>
          <a:p>
            <a:pPr marL="919163" lvl="2" indent="-457200">
              <a:buFont typeface="+mj-lt"/>
              <a:buAutoNum type="arabicPeriod"/>
              <a:defRPr/>
            </a:pPr>
            <a:r>
              <a:rPr lang="en-US" dirty="0"/>
              <a:t>Validation through Arroyo Seco Case Study</a:t>
            </a:r>
          </a:p>
          <a:p>
            <a:pPr marL="919163" lvl="2" indent="-457200">
              <a:buFont typeface="+mj-lt"/>
              <a:buAutoNum type="arabicPeriod"/>
              <a:defRPr/>
            </a:pPr>
            <a:r>
              <a:rPr lang="en-US" dirty="0"/>
              <a:t>Improvements Needed for Guidance Table</a:t>
            </a:r>
          </a:p>
          <a:p>
            <a:pPr marL="919163" lvl="2" indent="-457200">
              <a:buFont typeface="+mj-lt"/>
              <a:buAutoNum type="arabicPeriod"/>
              <a:defRPr/>
            </a:pPr>
            <a:r>
              <a:rPr lang="en-US" dirty="0"/>
              <a:t>Summary</a:t>
            </a:r>
          </a:p>
          <a:p>
            <a:pPr marL="919163" lvl="2" indent="-457200">
              <a:buFont typeface="+mj-lt"/>
              <a:buAutoNum type="arabicPeriod"/>
              <a:defRPr/>
            </a:pPr>
            <a:r>
              <a:rPr lang="en-US" dirty="0"/>
              <a:t>Case Study: 2025 Los Angeles Eaton Fire - Bailey Canyon</a:t>
            </a:r>
          </a:p>
          <a:p>
            <a:pPr marL="1144588" lvl="3" indent="-457200">
              <a:buFont typeface="Wingdings" panose="05000000000000000000" pitchFamily="2" charset="2"/>
              <a:buChar char="§"/>
              <a:defRPr/>
            </a:pPr>
            <a:r>
              <a:rPr lang="en-US" dirty="0"/>
              <a:t>SCS-CN Method</a:t>
            </a:r>
          </a:p>
          <a:p>
            <a:pPr marL="1144588" lvl="3" indent="-457200">
              <a:buFont typeface="Wingdings" panose="05000000000000000000" pitchFamily="2" charset="2"/>
              <a:buChar char="§"/>
              <a:defRPr/>
            </a:pPr>
            <a:r>
              <a:rPr lang="en-US" dirty="0"/>
              <a:t>G&amp;A Method with “Wetting Front Suction” option  </a:t>
            </a:r>
          </a:p>
          <a:p>
            <a:pPr marL="919163" lvl="2" indent="-457200">
              <a:buFont typeface="+mj-lt"/>
              <a:buAutoNum type="arabicPeriod"/>
              <a:defRPr/>
            </a:pPr>
            <a:r>
              <a:rPr lang="en-US" dirty="0"/>
              <a:t>Questions &amp; Feedback</a:t>
            </a:r>
          </a:p>
        </p:txBody>
      </p:sp>
    </p:spTree>
    <p:extLst>
      <p:ext uri="{BB962C8B-B14F-4D97-AF65-F5344CB8AC3E}">
        <p14:creationId xmlns:p14="http://schemas.microsoft.com/office/powerpoint/2010/main" val="75080902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7A68F3-8786-56F7-5026-CA54D7D50428}"/>
              </a:ext>
            </a:extLst>
          </p:cNvPr>
          <p:cNvSpPr>
            <a:spLocks noGrp="1"/>
          </p:cNvSpPr>
          <p:nvPr>
            <p:ph type="title"/>
          </p:nvPr>
        </p:nvSpPr>
        <p:spPr>
          <a:xfrm>
            <a:off x="757824" y="368584"/>
            <a:ext cx="10799523" cy="345400"/>
          </a:xfrm>
        </p:spPr>
        <p:txBody>
          <a:bodyPr/>
          <a:lstStyle/>
          <a:p>
            <a:r>
              <a:rPr lang="en-US" sz="1800" dirty="0">
                <a:solidFill>
                  <a:schemeClr val="tx1"/>
                </a:solidFill>
                <a:latin typeface="+mj-lt"/>
              </a:rPr>
              <a:t>Step 3: Prepare  Post-Wildfire Hydrology Model using the guidance Table </a:t>
            </a:r>
          </a:p>
        </p:txBody>
      </p:sp>
      <p:pic>
        <p:nvPicPr>
          <p:cNvPr id="3" name="Picture 2">
            <a:extLst>
              <a:ext uri="{FF2B5EF4-FFF2-40B4-BE49-F238E27FC236}">
                <a16:creationId xmlns:a16="http://schemas.microsoft.com/office/drawing/2014/main" id="{23E5946F-5695-218E-BA96-B67006078B0C}"/>
              </a:ext>
            </a:extLst>
          </p:cNvPr>
          <p:cNvPicPr>
            <a:picLocks noChangeAspect="1"/>
          </p:cNvPicPr>
          <p:nvPr/>
        </p:nvPicPr>
        <p:blipFill>
          <a:blip r:embed="rId2"/>
          <a:stretch>
            <a:fillRect/>
          </a:stretch>
        </p:blipFill>
        <p:spPr>
          <a:xfrm>
            <a:off x="2987456" y="966746"/>
            <a:ext cx="5897671" cy="1463488"/>
          </a:xfrm>
          <a:prstGeom prst="rect">
            <a:avLst/>
          </a:prstGeom>
        </p:spPr>
      </p:pic>
      <p:pic>
        <p:nvPicPr>
          <p:cNvPr id="4" name="Picture 3">
            <a:extLst>
              <a:ext uri="{FF2B5EF4-FFF2-40B4-BE49-F238E27FC236}">
                <a16:creationId xmlns:a16="http://schemas.microsoft.com/office/drawing/2014/main" id="{E37BCB7E-162A-0323-8058-2FC60114E3DF}"/>
              </a:ext>
            </a:extLst>
          </p:cNvPr>
          <p:cNvPicPr>
            <a:picLocks noChangeAspect="1"/>
          </p:cNvPicPr>
          <p:nvPr/>
        </p:nvPicPr>
        <p:blipFill>
          <a:blip r:embed="rId3"/>
          <a:stretch>
            <a:fillRect/>
          </a:stretch>
        </p:blipFill>
        <p:spPr>
          <a:xfrm>
            <a:off x="4704153" y="2682996"/>
            <a:ext cx="7175003" cy="3504862"/>
          </a:xfrm>
          <a:prstGeom prst="rect">
            <a:avLst/>
          </a:prstGeom>
        </p:spPr>
      </p:pic>
      <p:pic>
        <p:nvPicPr>
          <p:cNvPr id="6" name="Picture 5">
            <a:extLst>
              <a:ext uri="{FF2B5EF4-FFF2-40B4-BE49-F238E27FC236}">
                <a16:creationId xmlns:a16="http://schemas.microsoft.com/office/drawing/2014/main" id="{23AE8A6C-5A2F-6A37-9330-CBB0F985E6F6}"/>
              </a:ext>
            </a:extLst>
          </p:cNvPr>
          <p:cNvPicPr>
            <a:picLocks noChangeAspect="1"/>
          </p:cNvPicPr>
          <p:nvPr/>
        </p:nvPicPr>
        <p:blipFill>
          <a:blip r:embed="rId4"/>
          <a:stretch>
            <a:fillRect/>
          </a:stretch>
        </p:blipFill>
        <p:spPr>
          <a:xfrm>
            <a:off x="200416" y="3282003"/>
            <a:ext cx="4420991" cy="2404813"/>
          </a:xfrm>
          <a:prstGeom prst="rect">
            <a:avLst/>
          </a:prstGeom>
        </p:spPr>
      </p:pic>
      <p:sp>
        <p:nvSpPr>
          <p:cNvPr id="5" name="Rectangle 4">
            <a:extLst>
              <a:ext uri="{FF2B5EF4-FFF2-40B4-BE49-F238E27FC236}">
                <a16:creationId xmlns:a16="http://schemas.microsoft.com/office/drawing/2014/main" id="{60846B81-343F-2E3B-E258-A8734F0BB536}"/>
              </a:ext>
            </a:extLst>
          </p:cNvPr>
          <p:cNvSpPr/>
          <p:nvPr/>
        </p:nvSpPr>
        <p:spPr>
          <a:xfrm>
            <a:off x="3638549" y="1171184"/>
            <a:ext cx="1065603" cy="1259050"/>
          </a:xfrm>
          <a:prstGeom prst="rect">
            <a:avLst/>
          </a:prstGeom>
          <a:noFill/>
          <a:ln w="76200">
            <a:solidFill>
              <a:srgbClr val="FFFF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7" name="Rectangle 6">
            <a:extLst>
              <a:ext uri="{FF2B5EF4-FFF2-40B4-BE49-F238E27FC236}">
                <a16:creationId xmlns:a16="http://schemas.microsoft.com/office/drawing/2014/main" id="{37D5E8FD-5DF2-738D-BDEF-9E1F292C0F55}"/>
              </a:ext>
            </a:extLst>
          </p:cNvPr>
          <p:cNvSpPr/>
          <p:nvPr/>
        </p:nvSpPr>
        <p:spPr>
          <a:xfrm>
            <a:off x="5270499" y="2682996"/>
            <a:ext cx="2165351" cy="3349504"/>
          </a:xfrm>
          <a:prstGeom prst="rect">
            <a:avLst/>
          </a:prstGeom>
          <a:noFill/>
          <a:ln w="76200">
            <a:solidFill>
              <a:srgbClr val="FFFF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8" name="Rectangle 7">
            <a:extLst>
              <a:ext uri="{FF2B5EF4-FFF2-40B4-BE49-F238E27FC236}">
                <a16:creationId xmlns:a16="http://schemas.microsoft.com/office/drawing/2014/main" id="{61DE374E-0390-F895-E491-CE446D004839}"/>
              </a:ext>
            </a:extLst>
          </p:cNvPr>
          <p:cNvSpPr/>
          <p:nvPr/>
        </p:nvSpPr>
        <p:spPr>
          <a:xfrm>
            <a:off x="5670549" y="1169368"/>
            <a:ext cx="1065603" cy="1259050"/>
          </a:xfrm>
          <a:prstGeom prst="rect">
            <a:avLst/>
          </a:prstGeom>
          <a:noFill/>
          <a:ln w="76200">
            <a:solidFill>
              <a:srgbClr val="92D05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9" name="Rectangle 8">
            <a:extLst>
              <a:ext uri="{FF2B5EF4-FFF2-40B4-BE49-F238E27FC236}">
                <a16:creationId xmlns:a16="http://schemas.microsoft.com/office/drawing/2014/main" id="{59502838-4AA8-AFC2-5D82-666EEE69BBB0}"/>
              </a:ext>
            </a:extLst>
          </p:cNvPr>
          <p:cNvSpPr/>
          <p:nvPr/>
        </p:nvSpPr>
        <p:spPr>
          <a:xfrm>
            <a:off x="7435850" y="2686869"/>
            <a:ext cx="2234623" cy="3345631"/>
          </a:xfrm>
          <a:prstGeom prst="rect">
            <a:avLst/>
          </a:prstGeom>
          <a:noFill/>
          <a:ln w="76200">
            <a:solidFill>
              <a:srgbClr val="92D05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1" name="Rectangle 10">
            <a:extLst>
              <a:ext uri="{FF2B5EF4-FFF2-40B4-BE49-F238E27FC236}">
                <a16:creationId xmlns:a16="http://schemas.microsoft.com/office/drawing/2014/main" id="{F0E1EFBA-6A77-0B33-0E12-F8831665E05E}"/>
              </a:ext>
            </a:extLst>
          </p:cNvPr>
          <p:cNvSpPr/>
          <p:nvPr/>
        </p:nvSpPr>
        <p:spPr>
          <a:xfrm>
            <a:off x="7698465" y="1169368"/>
            <a:ext cx="1186662" cy="1259050"/>
          </a:xfrm>
          <a:prstGeom prst="rect">
            <a:avLst/>
          </a:prstGeom>
          <a:noFill/>
          <a:ln w="76200">
            <a:solidFill>
              <a:srgbClr val="00B05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2" name="Rectangle 11">
            <a:extLst>
              <a:ext uri="{FF2B5EF4-FFF2-40B4-BE49-F238E27FC236}">
                <a16:creationId xmlns:a16="http://schemas.microsoft.com/office/drawing/2014/main" id="{AEDC987B-94FA-3A0F-73C0-9F8A8805B3E8}"/>
              </a:ext>
            </a:extLst>
          </p:cNvPr>
          <p:cNvSpPr/>
          <p:nvPr/>
        </p:nvSpPr>
        <p:spPr>
          <a:xfrm>
            <a:off x="9681764" y="2682995"/>
            <a:ext cx="2197392" cy="3345631"/>
          </a:xfrm>
          <a:prstGeom prst="rect">
            <a:avLst/>
          </a:prstGeom>
          <a:noFill/>
          <a:ln w="76200">
            <a:solidFill>
              <a:srgbClr val="00B05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158029559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7A68F3-8786-56F7-5026-CA54D7D50428}"/>
              </a:ext>
            </a:extLst>
          </p:cNvPr>
          <p:cNvSpPr>
            <a:spLocks noGrp="1"/>
          </p:cNvSpPr>
          <p:nvPr>
            <p:ph type="title"/>
          </p:nvPr>
        </p:nvSpPr>
        <p:spPr>
          <a:xfrm>
            <a:off x="757824" y="368584"/>
            <a:ext cx="10799523" cy="345400"/>
          </a:xfrm>
        </p:spPr>
        <p:txBody>
          <a:bodyPr/>
          <a:lstStyle/>
          <a:p>
            <a:r>
              <a:rPr lang="en-US" sz="1800" dirty="0">
                <a:solidFill>
                  <a:schemeClr val="tx1"/>
                </a:solidFill>
                <a:latin typeface="+mj-lt"/>
              </a:rPr>
              <a:t>Step 4: Compare post-wildfire results with measured data &amp; SCS-CN Methods </a:t>
            </a:r>
          </a:p>
        </p:txBody>
      </p:sp>
      <p:pic>
        <p:nvPicPr>
          <p:cNvPr id="5" name="Picture 4">
            <a:extLst>
              <a:ext uri="{FF2B5EF4-FFF2-40B4-BE49-F238E27FC236}">
                <a16:creationId xmlns:a16="http://schemas.microsoft.com/office/drawing/2014/main" id="{EF4CF5E5-73A0-89EC-1A47-BB8B5EBDDC97}"/>
              </a:ext>
            </a:extLst>
          </p:cNvPr>
          <p:cNvPicPr>
            <a:picLocks noChangeAspect="1"/>
          </p:cNvPicPr>
          <p:nvPr/>
        </p:nvPicPr>
        <p:blipFill>
          <a:blip r:embed="rId2"/>
          <a:stretch>
            <a:fillRect/>
          </a:stretch>
        </p:blipFill>
        <p:spPr>
          <a:xfrm>
            <a:off x="118901" y="3502008"/>
            <a:ext cx="6136425" cy="3195102"/>
          </a:xfrm>
          <a:prstGeom prst="rect">
            <a:avLst/>
          </a:prstGeom>
        </p:spPr>
      </p:pic>
      <p:pic>
        <p:nvPicPr>
          <p:cNvPr id="7" name="Picture 6">
            <a:extLst>
              <a:ext uri="{FF2B5EF4-FFF2-40B4-BE49-F238E27FC236}">
                <a16:creationId xmlns:a16="http://schemas.microsoft.com/office/drawing/2014/main" id="{C4159059-EBE3-065C-4412-B45801D06BE7}"/>
              </a:ext>
            </a:extLst>
          </p:cNvPr>
          <p:cNvPicPr>
            <a:picLocks noChangeAspect="1"/>
          </p:cNvPicPr>
          <p:nvPr/>
        </p:nvPicPr>
        <p:blipFill>
          <a:blip r:embed="rId3"/>
          <a:stretch>
            <a:fillRect/>
          </a:stretch>
        </p:blipFill>
        <p:spPr>
          <a:xfrm>
            <a:off x="6341174" y="1153807"/>
            <a:ext cx="5731924" cy="3411213"/>
          </a:xfrm>
          <a:prstGeom prst="rect">
            <a:avLst/>
          </a:prstGeom>
        </p:spPr>
      </p:pic>
      <p:pic>
        <p:nvPicPr>
          <p:cNvPr id="8" name="Picture 7">
            <a:extLst>
              <a:ext uri="{FF2B5EF4-FFF2-40B4-BE49-F238E27FC236}">
                <a16:creationId xmlns:a16="http://schemas.microsoft.com/office/drawing/2014/main" id="{17C28E40-C876-8FAB-2C44-7B2E8EE9CFFD}"/>
              </a:ext>
            </a:extLst>
          </p:cNvPr>
          <p:cNvPicPr>
            <a:picLocks noChangeAspect="1"/>
          </p:cNvPicPr>
          <p:nvPr/>
        </p:nvPicPr>
        <p:blipFill>
          <a:blip r:embed="rId4"/>
          <a:stretch>
            <a:fillRect/>
          </a:stretch>
        </p:blipFill>
        <p:spPr>
          <a:xfrm>
            <a:off x="6341174" y="4565020"/>
            <a:ext cx="5731924" cy="2132090"/>
          </a:xfrm>
          <a:prstGeom prst="rect">
            <a:avLst/>
          </a:prstGeom>
        </p:spPr>
      </p:pic>
      <p:pic>
        <p:nvPicPr>
          <p:cNvPr id="3" name="Picture 2">
            <a:extLst>
              <a:ext uri="{FF2B5EF4-FFF2-40B4-BE49-F238E27FC236}">
                <a16:creationId xmlns:a16="http://schemas.microsoft.com/office/drawing/2014/main" id="{5BEF7B38-BB2B-3B8B-765A-C982CB26D509}"/>
              </a:ext>
            </a:extLst>
          </p:cNvPr>
          <p:cNvPicPr>
            <a:picLocks noChangeAspect="1"/>
          </p:cNvPicPr>
          <p:nvPr/>
        </p:nvPicPr>
        <p:blipFill>
          <a:blip r:embed="rId5"/>
          <a:stretch>
            <a:fillRect/>
          </a:stretch>
        </p:blipFill>
        <p:spPr>
          <a:xfrm>
            <a:off x="256146" y="1146002"/>
            <a:ext cx="5901438" cy="872549"/>
          </a:xfrm>
          <a:prstGeom prst="rect">
            <a:avLst/>
          </a:prstGeom>
        </p:spPr>
      </p:pic>
      <p:pic>
        <p:nvPicPr>
          <p:cNvPr id="4" name="Picture 3">
            <a:extLst>
              <a:ext uri="{FF2B5EF4-FFF2-40B4-BE49-F238E27FC236}">
                <a16:creationId xmlns:a16="http://schemas.microsoft.com/office/drawing/2014/main" id="{569A547C-8B86-9AE9-4E51-AA72507B826E}"/>
              </a:ext>
            </a:extLst>
          </p:cNvPr>
          <p:cNvPicPr>
            <a:picLocks noChangeAspect="1"/>
          </p:cNvPicPr>
          <p:nvPr/>
        </p:nvPicPr>
        <p:blipFill>
          <a:blip r:embed="rId6"/>
          <a:stretch>
            <a:fillRect/>
          </a:stretch>
        </p:blipFill>
        <p:spPr>
          <a:xfrm>
            <a:off x="256146" y="2038841"/>
            <a:ext cx="5901439" cy="1463167"/>
          </a:xfrm>
          <a:prstGeom prst="rect">
            <a:avLst/>
          </a:prstGeom>
        </p:spPr>
      </p:pic>
    </p:spTree>
    <p:extLst>
      <p:ext uri="{BB962C8B-B14F-4D97-AF65-F5344CB8AC3E}">
        <p14:creationId xmlns:p14="http://schemas.microsoft.com/office/powerpoint/2010/main" val="91766830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6A8E81-59B7-3534-2896-7ADA0CCA63E3}"/>
              </a:ext>
            </a:extLst>
          </p:cNvPr>
          <p:cNvSpPr>
            <a:spLocks noGrp="1"/>
          </p:cNvSpPr>
          <p:nvPr>
            <p:ph type="title"/>
          </p:nvPr>
        </p:nvSpPr>
        <p:spPr/>
        <p:txBody>
          <a:bodyPr/>
          <a:lstStyle/>
          <a:p>
            <a:r>
              <a:rPr lang="en-US" dirty="0"/>
              <a:t>    Need To Improve for Guidance Table</a:t>
            </a:r>
          </a:p>
        </p:txBody>
      </p:sp>
      <p:sp>
        <p:nvSpPr>
          <p:cNvPr id="3" name="Content Placeholder 2">
            <a:extLst>
              <a:ext uri="{FF2B5EF4-FFF2-40B4-BE49-F238E27FC236}">
                <a16:creationId xmlns:a16="http://schemas.microsoft.com/office/drawing/2014/main" id="{63BBA061-049B-2D6D-D09A-6DE0A4C5747A}"/>
              </a:ext>
            </a:extLst>
          </p:cNvPr>
          <p:cNvSpPr>
            <a:spLocks noGrp="1"/>
          </p:cNvSpPr>
          <p:nvPr>
            <p:ph idx="1"/>
          </p:nvPr>
        </p:nvSpPr>
        <p:spPr>
          <a:xfrm>
            <a:off x="406400" y="1081089"/>
            <a:ext cx="11176000" cy="4718049"/>
          </a:xfrm>
        </p:spPr>
        <p:txBody>
          <a:bodyPr/>
          <a:lstStyle/>
          <a:p>
            <a:pPr marL="457200" indent="-457200">
              <a:buAutoNum type="arabicPeriod"/>
            </a:pPr>
            <a:r>
              <a:rPr lang="en-US" dirty="0"/>
              <a:t>Update the guidance table with more case studies, especially </a:t>
            </a:r>
            <a:r>
              <a:rPr lang="en-US" b="1" dirty="0"/>
              <a:t>dry condition &amp; different areas </a:t>
            </a:r>
            <a:r>
              <a:rPr lang="en-US" dirty="0"/>
              <a:t>to generate the better direction for the post-fire hydrology</a:t>
            </a:r>
          </a:p>
          <a:p>
            <a:pPr marL="457200" indent="-457200">
              <a:buAutoNum type="arabicPeriod"/>
            </a:pPr>
            <a:endParaRPr lang="en-US" dirty="0"/>
          </a:p>
          <a:p>
            <a:pPr marL="457200" indent="-457200">
              <a:buAutoNum type="arabicPeriod"/>
            </a:pPr>
            <a:endParaRPr lang="en-US" dirty="0"/>
          </a:p>
          <a:p>
            <a:pPr marL="457200" indent="-457200">
              <a:buAutoNum type="arabicPeriod"/>
            </a:pPr>
            <a:endParaRPr lang="en-US" dirty="0"/>
          </a:p>
          <a:p>
            <a:pPr marL="457200" indent="-457200">
              <a:buAutoNum type="arabicPeriod"/>
            </a:pPr>
            <a:endParaRPr lang="en-US" dirty="0"/>
          </a:p>
          <a:p>
            <a:pPr marL="457200" indent="-457200">
              <a:buAutoNum type="arabicPeriod"/>
            </a:pPr>
            <a:endParaRPr lang="en-US" dirty="0"/>
          </a:p>
          <a:p>
            <a:pPr marL="457200" indent="-457200">
              <a:buAutoNum type="arabicPeriod"/>
            </a:pPr>
            <a:endParaRPr lang="en-US" dirty="0"/>
          </a:p>
          <a:p>
            <a:pPr marL="457200" indent="-457200">
              <a:buAutoNum type="arabicPeriod"/>
            </a:pPr>
            <a:endParaRPr lang="en-US" dirty="0"/>
          </a:p>
          <a:p>
            <a:pPr marL="457200" indent="-457200">
              <a:buAutoNum type="arabicPeriod"/>
            </a:pPr>
            <a:endParaRPr lang="en-US" dirty="0"/>
          </a:p>
          <a:p>
            <a:pPr marL="457200" indent="-457200">
              <a:buAutoNum type="arabicPeriod"/>
            </a:pPr>
            <a:r>
              <a:rPr lang="en-US" dirty="0"/>
              <a:t>Seeking a dataset to update the guidance table with varying soil burn severities (Minor, Moderate, and Severe)</a:t>
            </a:r>
          </a:p>
          <a:p>
            <a:pPr marL="457200" indent="-457200">
              <a:buAutoNum type="arabicPeriod"/>
            </a:pPr>
            <a:r>
              <a:rPr lang="en-US" dirty="0"/>
              <a:t>Prepare the guidance table for 2</a:t>
            </a:r>
            <a:r>
              <a:rPr lang="en-US" baseline="30000" dirty="0"/>
              <a:t>nd</a:t>
            </a:r>
            <a:r>
              <a:rPr lang="en-US" dirty="0"/>
              <a:t>, 3</a:t>
            </a:r>
            <a:r>
              <a:rPr lang="en-US" baseline="30000" dirty="0"/>
              <a:t>rd</a:t>
            </a:r>
            <a:r>
              <a:rPr lang="en-US" dirty="0"/>
              <a:t>, 4</a:t>
            </a:r>
            <a:r>
              <a:rPr lang="en-US" baseline="30000" dirty="0"/>
              <a:t>th</a:t>
            </a:r>
            <a:r>
              <a:rPr lang="en-US" dirty="0"/>
              <a:t>, and 5</a:t>
            </a:r>
            <a:r>
              <a:rPr lang="en-US" baseline="30000" dirty="0"/>
              <a:t>th </a:t>
            </a:r>
            <a:r>
              <a:rPr lang="en-US" dirty="0"/>
              <a:t>year </a:t>
            </a:r>
          </a:p>
          <a:p>
            <a:endParaRPr lang="en-US" dirty="0"/>
          </a:p>
        </p:txBody>
      </p:sp>
      <p:graphicFrame>
        <p:nvGraphicFramePr>
          <p:cNvPr id="10" name="Content Placeholder 3">
            <a:extLst>
              <a:ext uri="{FF2B5EF4-FFF2-40B4-BE49-F238E27FC236}">
                <a16:creationId xmlns:a16="http://schemas.microsoft.com/office/drawing/2014/main" id="{6F55A05B-12CD-D634-9714-2B91923D3CEA}"/>
              </a:ext>
            </a:extLst>
          </p:cNvPr>
          <p:cNvGraphicFramePr>
            <a:graphicFrameLocks/>
          </p:cNvGraphicFramePr>
          <p:nvPr>
            <p:extLst>
              <p:ext uri="{D42A27DB-BD31-4B8C-83A1-F6EECF244321}">
                <p14:modId xmlns:p14="http://schemas.microsoft.com/office/powerpoint/2010/main" val="756630939"/>
              </p:ext>
            </p:extLst>
          </p:nvPr>
        </p:nvGraphicFramePr>
        <p:xfrm>
          <a:off x="972666" y="2049468"/>
          <a:ext cx="9875725" cy="2343150"/>
        </p:xfrm>
        <a:graphic>
          <a:graphicData uri="http://schemas.openxmlformats.org/drawingml/2006/table">
            <a:tbl>
              <a:tblPr>
                <a:tableStyleId>{5C22544A-7EE6-4342-B048-85BDC9FD1C3A}</a:tableStyleId>
              </a:tblPr>
              <a:tblGrid>
                <a:gridCol w="1133485">
                  <a:extLst>
                    <a:ext uri="{9D8B030D-6E8A-4147-A177-3AD203B41FA5}">
                      <a16:colId xmlns:a16="http://schemas.microsoft.com/office/drawing/2014/main" val="898677765"/>
                    </a:ext>
                  </a:extLst>
                </a:gridCol>
                <a:gridCol w="1710168">
                  <a:extLst>
                    <a:ext uri="{9D8B030D-6E8A-4147-A177-3AD203B41FA5}">
                      <a16:colId xmlns:a16="http://schemas.microsoft.com/office/drawing/2014/main" val="3538431007"/>
                    </a:ext>
                  </a:extLst>
                </a:gridCol>
                <a:gridCol w="1710168">
                  <a:extLst>
                    <a:ext uri="{9D8B030D-6E8A-4147-A177-3AD203B41FA5}">
                      <a16:colId xmlns:a16="http://schemas.microsoft.com/office/drawing/2014/main" val="1305959175"/>
                    </a:ext>
                  </a:extLst>
                </a:gridCol>
                <a:gridCol w="1710168">
                  <a:extLst>
                    <a:ext uri="{9D8B030D-6E8A-4147-A177-3AD203B41FA5}">
                      <a16:colId xmlns:a16="http://schemas.microsoft.com/office/drawing/2014/main" val="1025776146"/>
                    </a:ext>
                  </a:extLst>
                </a:gridCol>
                <a:gridCol w="1710168">
                  <a:extLst>
                    <a:ext uri="{9D8B030D-6E8A-4147-A177-3AD203B41FA5}">
                      <a16:colId xmlns:a16="http://schemas.microsoft.com/office/drawing/2014/main" val="4093299951"/>
                    </a:ext>
                  </a:extLst>
                </a:gridCol>
                <a:gridCol w="1901568">
                  <a:extLst>
                    <a:ext uri="{9D8B030D-6E8A-4147-A177-3AD203B41FA5}">
                      <a16:colId xmlns:a16="http://schemas.microsoft.com/office/drawing/2014/main" val="886737837"/>
                    </a:ext>
                  </a:extLst>
                </a:gridCol>
              </a:tblGrid>
              <a:tr h="209214">
                <a:tc>
                  <a:txBody>
                    <a:bodyPr/>
                    <a:lstStyle/>
                    <a:p>
                      <a:pPr algn="ctr" rtl="0" fontAlgn="b"/>
                      <a:r>
                        <a:rPr lang="en-US" sz="1000" u="none" strike="noStrike" dirty="0">
                          <a:effectLst/>
                        </a:rPr>
                        <a:t>Post-Fire Parameters </a:t>
                      </a:r>
                      <a:endParaRPr lang="en-US" sz="1000" b="0" i="0" u="none" strike="noStrike" dirty="0">
                        <a:solidFill>
                          <a:srgbClr val="000000"/>
                        </a:solidFill>
                        <a:effectLst/>
                        <a:latin typeface="Arial" panose="020B0604020202020204" pitchFamily="34" charset="0"/>
                      </a:endParaRPr>
                    </a:p>
                  </a:txBody>
                  <a:tcPr marL="9525" marR="9525" marT="9525" marB="0" anchor="b"/>
                </a:tc>
                <a:tc gridSpan="5">
                  <a:txBody>
                    <a:bodyPr/>
                    <a:lstStyle/>
                    <a:p>
                      <a:pPr algn="ctr" rtl="0" fontAlgn="b"/>
                      <a:r>
                        <a:rPr lang="en-US" sz="1000" u="none" strike="noStrike" dirty="0">
                          <a:effectLst/>
                        </a:rPr>
                        <a:t>1 </a:t>
                      </a:r>
                      <a:r>
                        <a:rPr lang="en-US" sz="1000" u="none" strike="noStrike" dirty="0" err="1">
                          <a:effectLst/>
                        </a:rPr>
                        <a:t>st</a:t>
                      </a:r>
                      <a:r>
                        <a:rPr lang="en-US" sz="1000" u="none" strike="noStrike" dirty="0">
                          <a:effectLst/>
                        </a:rPr>
                        <a:t> Year Actual Range For G&amp;A-</a:t>
                      </a:r>
                      <a:r>
                        <a:rPr lang="en-US" sz="1000" b="1" u="none" strike="noStrike" dirty="0" err="1">
                          <a:effectLst/>
                        </a:rPr>
                        <a:t>Sorptivity</a:t>
                      </a:r>
                      <a:r>
                        <a:rPr lang="en-US" sz="1000" u="none" strike="noStrike" dirty="0">
                          <a:effectLst/>
                        </a:rPr>
                        <a:t> (Wet Condition)</a:t>
                      </a:r>
                      <a:endParaRPr lang="en-US" sz="1000" b="1" i="0" u="none" strike="noStrike" dirty="0">
                        <a:solidFill>
                          <a:srgbClr val="000000"/>
                        </a:solidFill>
                        <a:effectLst/>
                        <a:latin typeface="Arial" panose="020B0604020202020204" pitchFamily="34" charset="0"/>
                      </a:endParaRPr>
                    </a:p>
                  </a:txBody>
                  <a:tcPr marL="9525" marR="9525" marT="9525" marB="0" anchor="b"/>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36392469"/>
                  </a:ext>
                </a:extLst>
              </a:tr>
              <a:tr h="310652">
                <a:tc>
                  <a:txBody>
                    <a:bodyPr/>
                    <a:lstStyle/>
                    <a:p>
                      <a:pPr algn="ctr" rtl="0" fontAlgn="b"/>
                      <a:r>
                        <a:rPr lang="en-US" sz="1000" u="none" strike="noStrike" dirty="0">
                          <a:effectLst/>
                        </a:rPr>
                        <a:t>For the 1</a:t>
                      </a:r>
                      <a:r>
                        <a:rPr lang="en-US" sz="1000" u="none" strike="noStrike" baseline="30000" dirty="0">
                          <a:effectLst/>
                        </a:rPr>
                        <a:t>st</a:t>
                      </a:r>
                      <a:r>
                        <a:rPr lang="en-US" sz="1000" u="none" strike="noStrike" dirty="0">
                          <a:effectLst/>
                        </a:rPr>
                        <a:t> year after fire</a:t>
                      </a:r>
                      <a:endParaRPr lang="en-US" sz="1000" b="0" i="0" u="none" strike="noStrike" dirty="0">
                        <a:solidFill>
                          <a:srgbClr val="000000"/>
                        </a:solidFill>
                        <a:effectLst/>
                        <a:latin typeface="Arial" panose="020B0604020202020204" pitchFamily="34" charset="0"/>
                      </a:endParaRPr>
                    </a:p>
                  </a:txBody>
                  <a:tcPr marL="9525" marR="9525" marT="9525" marB="0" anchor="b"/>
                </a:tc>
                <a:tc>
                  <a:txBody>
                    <a:bodyPr/>
                    <a:lstStyle/>
                    <a:p>
                      <a:pPr algn="ctr" rtl="0" fontAlgn="b"/>
                      <a:r>
                        <a:rPr lang="en-US" sz="1000" u="none" strike="noStrike" dirty="0">
                          <a:effectLst/>
                        </a:rPr>
                        <a:t>Min</a:t>
                      </a:r>
                      <a:endParaRPr lang="en-US" sz="1000" b="0" i="0" u="none" strike="noStrike" dirty="0">
                        <a:solidFill>
                          <a:srgbClr val="000000"/>
                        </a:solidFill>
                        <a:effectLst/>
                        <a:latin typeface="Arial" panose="020B0604020202020204" pitchFamily="34" charset="0"/>
                      </a:endParaRPr>
                    </a:p>
                  </a:txBody>
                  <a:tcPr marL="9525" marR="9525" marT="9525" marB="0" anchor="b"/>
                </a:tc>
                <a:tc>
                  <a:txBody>
                    <a:bodyPr/>
                    <a:lstStyle/>
                    <a:p>
                      <a:pPr algn="ctr" rtl="0" fontAlgn="b"/>
                      <a:r>
                        <a:rPr lang="en-US" sz="1000" b="0" i="0" u="none" strike="noStrike" dirty="0">
                          <a:solidFill>
                            <a:srgbClr val="000000"/>
                          </a:solidFill>
                          <a:effectLst/>
                          <a:latin typeface="Arial" panose="020B0604020202020204" pitchFamily="34" charset="0"/>
                        </a:rPr>
                        <a:t>1Q Percentile</a:t>
                      </a:r>
                    </a:p>
                  </a:txBody>
                  <a:tcPr marL="9525" marR="9525" marT="9525" marB="0" anchor="b"/>
                </a:tc>
                <a:tc>
                  <a:txBody>
                    <a:bodyPr/>
                    <a:lstStyle/>
                    <a:p>
                      <a:pPr algn="ctr" rtl="0" fontAlgn="b"/>
                      <a:r>
                        <a:rPr lang="en-US" sz="1000" b="0" i="0" u="none" strike="noStrike" dirty="0">
                          <a:solidFill>
                            <a:srgbClr val="000000"/>
                          </a:solidFill>
                          <a:effectLst/>
                          <a:latin typeface="Arial" panose="020B0604020202020204" pitchFamily="34" charset="0"/>
                        </a:rPr>
                        <a:t>Medium</a:t>
                      </a:r>
                    </a:p>
                  </a:txBody>
                  <a:tcPr marL="9525" marR="9525" marT="9525" marB="0" anchor="b"/>
                </a:tc>
                <a:tc>
                  <a:txBody>
                    <a:bodyPr/>
                    <a:lstStyle/>
                    <a:p>
                      <a:pPr marL="0" marR="0" lvl="0" indent="0" algn="ctr" defTabSz="514350" rtl="0" eaLnBrk="1" fontAlgn="b" latinLnBrk="0" hangingPunct="1">
                        <a:lnSpc>
                          <a:spcPct val="100000"/>
                        </a:lnSpc>
                        <a:spcBef>
                          <a:spcPts val="0"/>
                        </a:spcBef>
                        <a:spcAft>
                          <a:spcPts val="0"/>
                        </a:spcAft>
                        <a:buClrTx/>
                        <a:buSzTx/>
                        <a:buFontTx/>
                        <a:buNone/>
                        <a:tabLst/>
                        <a:defRPr/>
                      </a:pPr>
                      <a:r>
                        <a:rPr lang="en-US" sz="1000" b="0" i="0" u="none" strike="noStrike" dirty="0">
                          <a:solidFill>
                            <a:srgbClr val="000000"/>
                          </a:solidFill>
                          <a:effectLst/>
                          <a:latin typeface="Arial" panose="020B0604020202020204" pitchFamily="34" charset="0"/>
                        </a:rPr>
                        <a:t>3Q Percentile</a:t>
                      </a:r>
                    </a:p>
                  </a:txBody>
                  <a:tcPr marL="9525" marR="9525" marT="9525" marB="0" anchor="b"/>
                </a:tc>
                <a:tc>
                  <a:txBody>
                    <a:bodyPr/>
                    <a:lstStyle/>
                    <a:p>
                      <a:pPr algn="ctr" rtl="0" fontAlgn="b"/>
                      <a:r>
                        <a:rPr lang="en-US" sz="1000" u="none" strike="noStrike" dirty="0">
                          <a:effectLst/>
                        </a:rPr>
                        <a:t>Max</a:t>
                      </a:r>
                      <a:endParaRPr lang="en-US" sz="1000" b="0" i="0" u="none" strike="noStrike" dirty="0">
                        <a:solidFill>
                          <a:srgbClr val="000000"/>
                        </a:solidFill>
                        <a:effectLst/>
                        <a:latin typeface="Arial" panose="020B0604020202020204" pitchFamily="34" charset="0"/>
                      </a:endParaRPr>
                    </a:p>
                  </a:txBody>
                  <a:tcPr marL="9525" marR="9525" marT="9525" marB="0" anchor="b"/>
                </a:tc>
                <a:extLst>
                  <a:ext uri="{0D108BD9-81ED-4DB2-BD59-A6C34878D82A}">
                    <a16:rowId xmlns:a16="http://schemas.microsoft.com/office/drawing/2014/main" val="1538633206"/>
                  </a:ext>
                </a:extLst>
              </a:tr>
              <a:tr h="209214">
                <a:tc>
                  <a:txBody>
                    <a:bodyPr/>
                    <a:lstStyle/>
                    <a:p>
                      <a:pPr algn="ctr" rtl="0" fontAlgn="b"/>
                      <a:r>
                        <a:rPr lang="en-US" sz="1000" u="none" strike="noStrike" dirty="0">
                          <a:effectLst/>
                        </a:rPr>
                        <a:t>Moisture Deficit Values</a:t>
                      </a:r>
                      <a:endParaRPr lang="en-US" sz="1000" b="0" i="0" u="none" strike="noStrike" dirty="0">
                        <a:solidFill>
                          <a:srgbClr val="000000"/>
                        </a:solidFill>
                        <a:effectLst/>
                        <a:latin typeface="Arial" panose="020B0604020202020204" pitchFamily="34" charset="0"/>
                      </a:endParaRPr>
                    </a:p>
                  </a:txBody>
                  <a:tcPr marL="9525" marR="9525" marT="9525" marB="0" anchor="b"/>
                </a:tc>
                <a:tc>
                  <a:txBody>
                    <a:bodyPr/>
                    <a:lstStyle/>
                    <a:p>
                      <a:pPr algn="ctr" rtl="0" fontAlgn="b"/>
                      <a:r>
                        <a:rPr lang="en-US" sz="1000" b="0" u="none" strike="noStrike" dirty="0">
                          <a:effectLst/>
                        </a:rPr>
                        <a:t>0.12</a:t>
                      </a:r>
                      <a:endParaRPr lang="en-US" sz="1000" b="0" i="0" u="none" strike="noStrike" dirty="0">
                        <a:solidFill>
                          <a:srgbClr val="000000"/>
                        </a:solidFill>
                        <a:effectLst/>
                        <a:latin typeface="Arial" panose="020B0604020202020204" pitchFamily="34" charset="0"/>
                      </a:endParaRPr>
                    </a:p>
                  </a:txBody>
                  <a:tcPr marL="9525" marR="9525" marT="9525" marB="0" anchor="b"/>
                </a:tc>
                <a:tc>
                  <a:txBody>
                    <a:bodyPr/>
                    <a:lstStyle/>
                    <a:p>
                      <a:pPr algn="ctr" rtl="0" fontAlgn="b"/>
                      <a:r>
                        <a:rPr lang="en-US" sz="1000" b="0" i="0" u="none" strike="noStrike" dirty="0">
                          <a:solidFill>
                            <a:srgbClr val="000000"/>
                          </a:solidFill>
                          <a:effectLst/>
                          <a:latin typeface="Arial" panose="020B0604020202020204" pitchFamily="34" charset="0"/>
                        </a:rPr>
                        <a:t>0.08</a:t>
                      </a:r>
                    </a:p>
                  </a:txBody>
                  <a:tcPr marL="9525" marR="9525" marT="9525" marB="0" anchor="b"/>
                </a:tc>
                <a:tc>
                  <a:txBody>
                    <a:bodyPr/>
                    <a:lstStyle/>
                    <a:p>
                      <a:pPr algn="ctr" rtl="0" fontAlgn="b"/>
                      <a:r>
                        <a:rPr lang="en-US" sz="1000" b="0" i="0" u="none" strike="noStrike" dirty="0">
                          <a:solidFill>
                            <a:srgbClr val="000000"/>
                          </a:solidFill>
                          <a:effectLst/>
                          <a:latin typeface="Arial" panose="020B0604020202020204" pitchFamily="34" charset="0"/>
                        </a:rPr>
                        <a:t>0.07</a:t>
                      </a:r>
                    </a:p>
                  </a:txBody>
                  <a:tcPr marL="9525" marR="9525" marT="9525" marB="0" anchor="b"/>
                </a:tc>
                <a:tc>
                  <a:txBody>
                    <a:bodyPr/>
                    <a:lstStyle/>
                    <a:p>
                      <a:pPr algn="ctr" rtl="0" fontAlgn="b"/>
                      <a:r>
                        <a:rPr lang="en-US" sz="1000" b="0" i="0" u="none" strike="noStrike" dirty="0">
                          <a:solidFill>
                            <a:srgbClr val="000000"/>
                          </a:solidFill>
                          <a:effectLst/>
                          <a:latin typeface="Arial" panose="020B0604020202020204" pitchFamily="34" charset="0"/>
                        </a:rPr>
                        <a:t>0.021</a:t>
                      </a:r>
                    </a:p>
                  </a:txBody>
                  <a:tcPr marL="9525" marR="9525" marT="9525" marB="0" anchor="b"/>
                </a:tc>
                <a:tc>
                  <a:txBody>
                    <a:bodyPr/>
                    <a:lstStyle/>
                    <a:p>
                      <a:pPr algn="ctr" rtl="0" fontAlgn="b"/>
                      <a:r>
                        <a:rPr lang="en-US" sz="1000" b="0" u="none" strike="noStrike" dirty="0">
                          <a:effectLst/>
                        </a:rPr>
                        <a:t>0.001</a:t>
                      </a:r>
                      <a:endParaRPr lang="en-US" sz="1000" b="0" i="0" u="none" strike="noStrike" dirty="0">
                        <a:solidFill>
                          <a:srgbClr val="000000"/>
                        </a:solidFill>
                        <a:effectLst/>
                        <a:latin typeface="Arial" panose="020B0604020202020204" pitchFamily="34" charset="0"/>
                      </a:endParaRPr>
                    </a:p>
                  </a:txBody>
                  <a:tcPr marL="9525" marR="9525" marT="9525" marB="0" anchor="b"/>
                </a:tc>
                <a:extLst>
                  <a:ext uri="{0D108BD9-81ED-4DB2-BD59-A6C34878D82A}">
                    <a16:rowId xmlns:a16="http://schemas.microsoft.com/office/drawing/2014/main" val="362144924"/>
                  </a:ext>
                </a:extLst>
              </a:tr>
              <a:tr h="310652">
                <a:tc>
                  <a:txBody>
                    <a:bodyPr/>
                    <a:lstStyle/>
                    <a:p>
                      <a:pPr algn="ctr" rtl="0" fontAlgn="b"/>
                      <a:r>
                        <a:rPr lang="en-US" sz="1000" b="0" u="none" strike="noStrike" dirty="0">
                          <a:effectLst/>
                        </a:rPr>
                        <a:t>Sorptivity Multiplier</a:t>
                      </a:r>
                      <a:endParaRPr lang="en-US" sz="1000" b="0" i="0" u="none" strike="noStrike" dirty="0">
                        <a:solidFill>
                          <a:srgbClr val="000000"/>
                        </a:solidFill>
                        <a:effectLst/>
                        <a:latin typeface="Arial" panose="020B0604020202020204" pitchFamily="34" charset="0"/>
                      </a:endParaRPr>
                    </a:p>
                  </a:txBody>
                  <a:tcPr marL="9525" marR="9525" marT="9525" marB="0" anchor="b"/>
                </a:tc>
                <a:tc>
                  <a:txBody>
                    <a:bodyPr/>
                    <a:lstStyle/>
                    <a:p>
                      <a:pPr algn="ctr" rtl="0" fontAlgn="b"/>
                      <a:r>
                        <a:rPr lang="en-US" sz="1000" b="0" u="none" strike="noStrike" dirty="0">
                          <a:effectLst/>
                        </a:rPr>
                        <a:t>0.94*(Pre-Fire Moisture Deficit Value/Post-Fire Moisture Deficit Value)</a:t>
                      </a:r>
                      <a:endParaRPr lang="en-US" sz="1000" b="0" i="0" u="none" strike="noStrike" dirty="0">
                        <a:solidFill>
                          <a:srgbClr val="000000"/>
                        </a:solidFill>
                        <a:effectLst/>
                        <a:latin typeface="Arial" panose="020B0604020202020204" pitchFamily="34" charset="0"/>
                      </a:endParaRPr>
                    </a:p>
                  </a:txBody>
                  <a:tcPr marL="9525" marR="9525" marT="9525" marB="0" anchor="b"/>
                </a:tc>
                <a:tc>
                  <a:txBody>
                    <a:bodyPr/>
                    <a:lstStyle/>
                    <a:p>
                      <a:pPr marL="0" marR="0" lvl="0" indent="0" algn="ctr" defTabSz="514350" rtl="0" eaLnBrk="1" fontAlgn="b" latinLnBrk="0" hangingPunct="1">
                        <a:lnSpc>
                          <a:spcPct val="100000"/>
                        </a:lnSpc>
                        <a:spcBef>
                          <a:spcPts val="0"/>
                        </a:spcBef>
                        <a:spcAft>
                          <a:spcPts val="0"/>
                        </a:spcAft>
                        <a:buClrTx/>
                        <a:buSzTx/>
                        <a:buFontTx/>
                        <a:buNone/>
                        <a:tabLst/>
                        <a:defRPr/>
                      </a:pPr>
                      <a:r>
                        <a:rPr lang="en-US" sz="1000" b="0" u="none" strike="noStrike" dirty="0">
                          <a:effectLst/>
                        </a:rPr>
                        <a:t>0.91*(Pre-Fire Moisture Deficit Value/Post-Fire Moisture Deficit Value)</a:t>
                      </a:r>
                      <a:endParaRPr lang="en-US" sz="1000" b="0" i="0" u="none" strike="noStrike" dirty="0">
                        <a:solidFill>
                          <a:srgbClr val="000000"/>
                        </a:solidFill>
                        <a:effectLst/>
                        <a:latin typeface="Arial" panose="020B0604020202020204" pitchFamily="34" charset="0"/>
                      </a:endParaRPr>
                    </a:p>
                  </a:txBody>
                  <a:tcPr marL="9525" marR="9525" marT="9525" marB="0" anchor="b"/>
                </a:tc>
                <a:tc>
                  <a:txBody>
                    <a:bodyPr/>
                    <a:lstStyle/>
                    <a:p>
                      <a:pPr marL="0" marR="0" lvl="0" indent="0" algn="ctr" defTabSz="514350" rtl="0" eaLnBrk="1" fontAlgn="b" latinLnBrk="0" hangingPunct="1">
                        <a:lnSpc>
                          <a:spcPct val="100000"/>
                        </a:lnSpc>
                        <a:spcBef>
                          <a:spcPts val="0"/>
                        </a:spcBef>
                        <a:spcAft>
                          <a:spcPts val="0"/>
                        </a:spcAft>
                        <a:buClrTx/>
                        <a:buSzTx/>
                        <a:buFontTx/>
                        <a:buNone/>
                        <a:tabLst/>
                        <a:defRPr/>
                      </a:pPr>
                      <a:r>
                        <a:rPr lang="en-US" sz="1000" b="0" u="none" strike="noStrike" dirty="0">
                          <a:effectLst/>
                        </a:rPr>
                        <a:t>0.91*(Pre-Fire Moisture Deficit Value/Post-Fire Moisture Deficit Value)</a:t>
                      </a:r>
                      <a:endParaRPr lang="en-US" sz="1000" b="0" i="0" u="none" strike="noStrike" dirty="0">
                        <a:solidFill>
                          <a:srgbClr val="000000"/>
                        </a:solidFill>
                        <a:effectLst/>
                        <a:latin typeface="Arial" panose="020B0604020202020204" pitchFamily="34" charset="0"/>
                      </a:endParaRPr>
                    </a:p>
                  </a:txBody>
                  <a:tcPr marL="9525" marR="9525" marT="9525" marB="0" anchor="b"/>
                </a:tc>
                <a:tc>
                  <a:txBody>
                    <a:bodyPr/>
                    <a:lstStyle/>
                    <a:p>
                      <a:pPr marL="0" marR="0" lvl="0" indent="0" algn="ctr" defTabSz="514350" rtl="0" eaLnBrk="1" fontAlgn="b" latinLnBrk="0" hangingPunct="1">
                        <a:lnSpc>
                          <a:spcPct val="100000"/>
                        </a:lnSpc>
                        <a:spcBef>
                          <a:spcPts val="0"/>
                        </a:spcBef>
                        <a:spcAft>
                          <a:spcPts val="0"/>
                        </a:spcAft>
                        <a:buClrTx/>
                        <a:buSzTx/>
                        <a:buFontTx/>
                        <a:buNone/>
                        <a:tabLst/>
                        <a:defRPr/>
                      </a:pPr>
                      <a:r>
                        <a:rPr lang="en-US" sz="1000" b="0" u="none" strike="noStrike" dirty="0">
                          <a:effectLst/>
                        </a:rPr>
                        <a:t>0.84*(Pre-Fire Moisture Deficit Value/Post-Fire Moisture Deficit Value)</a:t>
                      </a:r>
                      <a:endParaRPr lang="en-US" sz="1000" b="0" i="0" u="none" strike="noStrike" dirty="0">
                        <a:solidFill>
                          <a:srgbClr val="000000"/>
                        </a:solidFill>
                        <a:effectLst/>
                        <a:latin typeface="Arial" panose="020B0604020202020204" pitchFamily="34" charset="0"/>
                      </a:endParaRPr>
                    </a:p>
                  </a:txBody>
                  <a:tcPr marL="9525" marR="9525" marT="9525" marB="0" anchor="b"/>
                </a:tc>
                <a:tc>
                  <a:txBody>
                    <a:bodyPr/>
                    <a:lstStyle/>
                    <a:p>
                      <a:pPr algn="ctr" rtl="0" fontAlgn="b"/>
                      <a:r>
                        <a:rPr lang="en-US" sz="1000" b="0" u="none" strike="noStrike" dirty="0">
                          <a:effectLst/>
                        </a:rPr>
                        <a:t>0.75*(Pre-Fire Moisture Deficit Value/Post-Fire Moisture Deficit Value)</a:t>
                      </a:r>
                      <a:endParaRPr lang="en-US" sz="1000" b="0" i="0" u="none" strike="noStrike" dirty="0">
                        <a:solidFill>
                          <a:srgbClr val="000000"/>
                        </a:solidFill>
                        <a:effectLst/>
                        <a:latin typeface="Arial" panose="020B0604020202020204" pitchFamily="34" charset="0"/>
                      </a:endParaRPr>
                    </a:p>
                  </a:txBody>
                  <a:tcPr marL="9525" marR="9525" marT="9525" marB="0" anchor="b"/>
                </a:tc>
                <a:extLst>
                  <a:ext uri="{0D108BD9-81ED-4DB2-BD59-A6C34878D82A}">
                    <a16:rowId xmlns:a16="http://schemas.microsoft.com/office/drawing/2014/main" val="3994356569"/>
                  </a:ext>
                </a:extLst>
              </a:tr>
              <a:tr h="310652">
                <a:tc>
                  <a:txBody>
                    <a:bodyPr/>
                    <a:lstStyle/>
                    <a:p>
                      <a:pPr algn="ctr" rtl="0" fontAlgn="b"/>
                      <a:r>
                        <a:rPr lang="en-US" sz="1000" b="0" u="none" strike="noStrike" dirty="0">
                          <a:effectLst/>
                        </a:rPr>
                        <a:t>Wetting Front Suction Multiplier</a:t>
                      </a:r>
                      <a:endParaRPr lang="en-US" sz="1000" b="0" i="0" u="none" strike="noStrike" dirty="0">
                        <a:solidFill>
                          <a:srgbClr val="000000"/>
                        </a:solidFill>
                        <a:effectLst/>
                        <a:latin typeface="Arial" panose="020B0604020202020204" pitchFamily="34" charset="0"/>
                      </a:endParaRPr>
                    </a:p>
                  </a:txBody>
                  <a:tcPr marL="9525" marR="9525" marT="9525" marB="0" anchor="b"/>
                </a:tc>
                <a:tc>
                  <a:txBody>
                    <a:bodyPr/>
                    <a:lstStyle/>
                    <a:p>
                      <a:pPr algn="ctr" rtl="0" fontAlgn="b"/>
                      <a:r>
                        <a:rPr lang="en-US" sz="1000" b="0" u="none" strike="noStrike" dirty="0">
                          <a:effectLst/>
                        </a:rPr>
                        <a:t>0.94</a:t>
                      </a:r>
                      <a:r>
                        <a:rPr lang="en-US" sz="1000" u="none" strike="noStrike" baseline="30000" dirty="0">
                          <a:effectLst/>
                        </a:rPr>
                        <a:t>2</a:t>
                      </a:r>
                      <a:r>
                        <a:rPr lang="en-US" sz="1000" u="none" strike="noStrike" dirty="0">
                          <a:effectLst/>
                        </a:rPr>
                        <a:t> * (Pre-Fire Moisture Deficit Value/</a:t>
                      </a:r>
                      <a:r>
                        <a:rPr lang="en-US" sz="1000" b="0" u="none" strike="noStrike" dirty="0">
                          <a:effectLst/>
                        </a:rPr>
                        <a:t>Post</a:t>
                      </a:r>
                      <a:r>
                        <a:rPr lang="en-US" sz="1000" u="none" strike="noStrike" dirty="0">
                          <a:effectLst/>
                        </a:rPr>
                        <a:t>-Fire Moisture Deficit Value) </a:t>
                      </a:r>
                      <a:r>
                        <a:rPr lang="en-US" sz="1000" u="none" strike="noStrike" baseline="30000" dirty="0">
                          <a:effectLst/>
                        </a:rPr>
                        <a:t>2</a:t>
                      </a:r>
                      <a:endParaRPr lang="en-US" sz="1000" b="0" i="0" u="none" strike="noStrike" dirty="0">
                        <a:solidFill>
                          <a:srgbClr val="000000"/>
                        </a:solidFill>
                        <a:effectLst/>
                        <a:latin typeface="Arial" panose="020B0604020202020204" pitchFamily="34" charset="0"/>
                      </a:endParaRPr>
                    </a:p>
                  </a:txBody>
                  <a:tcPr marL="9525" marR="9525" marT="9525" marB="0" anchor="b"/>
                </a:tc>
                <a:tc>
                  <a:txBody>
                    <a:bodyPr/>
                    <a:lstStyle/>
                    <a:p>
                      <a:pPr marL="0" marR="0" lvl="0" indent="0" algn="ctr" defTabSz="514350" rtl="0" eaLnBrk="1" fontAlgn="b" latinLnBrk="0" hangingPunct="1">
                        <a:lnSpc>
                          <a:spcPct val="100000"/>
                        </a:lnSpc>
                        <a:spcBef>
                          <a:spcPts val="0"/>
                        </a:spcBef>
                        <a:spcAft>
                          <a:spcPts val="0"/>
                        </a:spcAft>
                        <a:buClrTx/>
                        <a:buSzTx/>
                        <a:buFontTx/>
                        <a:buNone/>
                        <a:tabLst/>
                        <a:defRPr/>
                      </a:pPr>
                      <a:r>
                        <a:rPr lang="en-US" sz="1000" b="0" u="none" strike="noStrike" dirty="0">
                          <a:effectLst/>
                        </a:rPr>
                        <a:t>0.91</a:t>
                      </a:r>
                      <a:r>
                        <a:rPr lang="en-US" sz="1000" u="none" strike="noStrike" baseline="30000" dirty="0">
                          <a:effectLst/>
                        </a:rPr>
                        <a:t>2</a:t>
                      </a:r>
                      <a:r>
                        <a:rPr lang="en-US" sz="1000" u="none" strike="noStrike" dirty="0">
                          <a:effectLst/>
                        </a:rPr>
                        <a:t> * (Pre-Fire Moisture Deficit Value/</a:t>
                      </a:r>
                      <a:r>
                        <a:rPr lang="en-US" sz="1000" b="0" u="none" strike="noStrike" dirty="0">
                          <a:effectLst/>
                        </a:rPr>
                        <a:t>Post</a:t>
                      </a:r>
                      <a:r>
                        <a:rPr lang="en-US" sz="1000" u="none" strike="noStrike" dirty="0">
                          <a:effectLst/>
                        </a:rPr>
                        <a:t>-Fire Moisture Deficit Value) </a:t>
                      </a:r>
                      <a:r>
                        <a:rPr lang="en-US" sz="1000" u="none" strike="noStrike" baseline="30000" dirty="0">
                          <a:effectLst/>
                        </a:rPr>
                        <a:t>2</a:t>
                      </a:r>
                      <a:endParaRPr lang="en-US" sz="1000" b="0" i="0" u="none" strike="noStrike" dirty="0">
                        <a:solidFill>
                          <a:srgbClr val="000000"/>
                        </a:solidFill>
                        <a:effectLst/>
                        <a:latin typeface="Arial" panose="020B0604020202020204" pitchFamily="34" charset="0"/>
                      </a:endParaRPr>
                    </a:p>
                  </a:txBody>
                  <a:tcPr marL="9525" marR="9525" marT="9525" marB="0" anchor="b"/>
                </a:tc>
                <a:tc>
                  <a:txBody>
                    <a:bodyPr/>
                    <a:lstStyle/>
                    <a:p>
                      <a:pPr marL="0" marR="0" lvl="0" indent="0" algn="ctr" defTabSz="514350" rtl="0" eaLnBrk="1" fontAlgn="b" latinLnBrk="0" hangingPunct="1">
                        <a:lnSpc>
                          <a:spcPct val="100000"/>
                        </a:lnSpc>
                        <a:spcBef>
                          <a:spcPts val="0"/>
                        </a:spcBef>
                        <a:spcAft>
                          <a:spcPts val="0"/>
                        </a:spcAft>
                        <a:buClrTx/>
                        <a:buSzTx/>
                        <a:buFontTx/>
                        <a:buNone/>
                        <a:tabLst/>
                        <a:defRPr/>
                      </a:pPr>
                      <a:r>
                        <a:rPr lang="en-US" sz="1000" b="0" u="none" strike="noStrike" dirty="0">
                          <a:effectLst/>
                        </a:rPr>
                        <a:t>0.91</a:t>
                      </a:r>
                      <a:r>
                        <a:rPr lang="en-US" sz="1000" u="none" strike="noStrike" baseline="30000" dirty="0">
                          <a:effectLst/>
                        </a:rPr>
                        <a:t>2</a:t>
                      </a:r>
                      <a:r>
                        <a:rPr lang="en-US" sz="1000" u="none" strike="noStrike" dirty="0">
                          <a:effectLst/>
                        </a:rPr>
                        <a:t> * (Pre-Fire Moisture Deficit Value/</a:t>
                      </a:r>
                      <a:r>
                        <a:rPr lang="en-US" sz="1000" b="0" u="none" strike="noStrike" dirty="0">
                          <a:effectLst/>
                        </a:rPr>
                        <a:t>Post</a:t>
                      </a:r>
                      <a:r>
                        <a:rPr lang="en-US" sz="1000" u="none" strike="noStrike" dirty="0">
                          <a:effectLst/>
                        </a:rPr>
                        <a:t>-Fire Moisture Deficit Value) </a:t>
                      </a:r>
                      <a:r>
                        <a:rPr lang="en-US" sz="1000" u="none" strike="noStrike" baseline="30000" dirty="0">
                          <a:effectLst/>
                        </a:rPr>
                        <a:t>2</a:t>
                      </a:r>
                      <a:endParaRPr lang="en-US" sz="1000" b="0" i="0" u="none" strike="noStrike" dirty="0">
                        <a:solidFill>
                          <a:srgbClr val="000000"/>
                        </a:solidFill>
                        <a:effectLst/>
                        <a:latin typeface="Arial" panose="020B0604020202020204" pitchFamily="34" charset="0"/>
                      </a:endParaRPr>
                    </a:p>
                  </a:txBody>
                  <a:tcPr marL="9525" marR="9525" marT="9525" marB="0" anchor="b"/>
                </a:tc>
                <a:tc>
                  <a:txBody>
                    <a:bodyPr/>
                    <a:lstStyle/>
                    <a:p>
                      <a:pPr marL="0" marR="0" lvl="0" indent="0" algn="ctr" defTabSz="514350" rtl="0" eaLnBrk="1" fontAlgn="b" latinLnBrk="0" hangingPunct="1">
                        <a:lnSpc>
                          <a:spcPct val="100000"/>
                        </a:lnSpc>
                        <a:spcBef>
                          <a:spcPts val="0"/>
                        </a:spcBef>
                        <a:spcAft>
                          <a:spcPts val="0"/>
                        </a:spcAft>
                        <a:buClrTx/>
                        <a:buSzTx/>
                        <a:buFontTx/>
                        <a:buNone/>
                        <a:tabLst/>
                        <a:defRPr/>
                      </a:pPr>
                      <a:r>
                        <a:rPr lang="en-US" sz="1000" b="0" u="none" strike="noStrike" dirty="0">
                          <a:effectLst/>
                        </a:rPr>
                        <a:t>0.84</a:t>
                      </a:r>
                      <a:r>
                        <a:rPr lang="en-US" sz="1000" u="none" strike="noStrike" baseline="30000" dirty="0">
                          <a:effectLst/>
                        </a:rPr>
                        <a:t>2</a:t>
                      </a:r>
                      <a:r>
                        <a:rPr lang="en-US" sz="1000" u="none" strike="noStrike" dirty="0">
                          <a:effectLst/>
                        </a:rPr>
                        <a:t> * (Pre-Fire Moisture Deficit Value/</a:t>
                      </a:r>
                      <a:r>
                        <a:rPr lang="en-US" sz="1000" b="0" u="none" strike="noStrike" dirty="0">
                          <a:effectLst/>
                        </a:rPr>
                        <a:t>Post</a:t>
                      </a:r>
                      <a:r>
                        <a:rPr lang="en-US" sz="1000" u="none" strike="noStrike" dirty="0">
                          <a:effectLst/>
                        </a:rPr>
                        <a:t>-Fire Moisture Deficit Value) </a:t>
                      </a:r>
                      <a:r>
                        <a:rPr lang="en-US" sz="1000" u="none" strike="noStrike" baseline="30000" dirty="0">
                          <a:effectLst/>
                        </a:rPr>
                        <a:t>2</a:t>
                      </a:r>
                      <a:endParaRPr lang="en-US" sz="1000" b="0" i="0" u="none" strike="noStrike" dirty="0">
                        <a:solidFill>
                          <a:srgbClr val="000000"/>
                        </a:solidFill>
                        <a:effectLst/>
                        <a:latin typeface="Arial" panose="020B0604020202020204" pitchFamily="34" charset="0"/>
                      </a:endParaRPr>
                    </a:p>
                  </a:txBody>
                  <a:tcPr marL="9525" marR="9525" marT="9525" marB="0" anchor="b"/>
                </a:tc>
                <a:tc>
                  <a:txBody>
                    <a:bodyPr/>
                    <a:lstStyle/>
                    <a:p>
                      <a:pPr algn="ctr" rtl="0" fontAlgn="b"/>
                      <a:r>
                        <a:rPr lang="en-US" sz="1000" b="0" u="none" strike="noStrike" dirty="0">
                          <a:effectLst/>
                        </a:rPr>
                        <a:t>0.75</a:t>
                      </a:r>
                      <a:r>
                        <a:rPr lang="en-US" sz="1000" u="none" strike="noStrike" baseline="30000" dirty="0">
                          <a:effectLst/>
                        </a:rPr>
                        <a:t>2</a:t>
                      </a:r>
                      <a:r>
                        <a:rPr lang="en-US" sz="1000" u="none" strike="noStrike" dirty="0">
                          <a:effectLst/>
                        </a:rPr>
                        <a:t> * (Pre-Fire Moisture Deficit Value/</a:t>
                      </a:r>
                      <a:r>
                        <a:rPr lang="en-US" sz="1000" b="0" u="none" strike="noStrike" dirty="0">
                          <a:effectLst/>
                        </a:rPr>
                        <a:t>Post</a:t>
                      </a:r>
                      <a:r>
                        <a:rPr lang="en-US" sz="1000" u="none" strike="noStrike" dirty="0">
                          <a:effectLst/>
                        </a:rPr>
                        <a:t>-Fire Moisture Deficit Value) </a:t>
                      </a:r>
                      <a:r>
                        <a:rPr lang="en-US" sz="1000" u="none" strike="noStrike" baseline="30000" dirty="0">
                          <a:effectLst/>
                        </a:rPr>
                        <a:t>2</a:t>
                      </a:r>
                      <a:endParaRPr lang="en-US" sz="1000" b="0" i="0" u="none" strike="noStrike" dirty="0">
                        <a:solidFill>
                          <a:srgbClr val="000000"/>
                        </a:solidFill>
                        <a:effectLst/>
                        <a:latin typeface="Arial" panose="020B0604020202020204" pitchFamily="34" charset="0"/>
                      </a:endParaRPr>
                    </a:p>
                  </a:txBody>
                  <a:tcPr marL="9525" marR="9525" marT="9525" marB="0" anchor="b"/>
                </a:tc>
                <a:extLst>
                  <a:ext uri="{0D108BD9-81ED-4DB2-BD59-A6C34878D82A}">
                    <a16:rowId xmlns:a16="http://schemas.microsoft.com/office/drawing/2014/main" val="1460340416"/>
                  </a:ext>
                </a:extLst>
              </a:tr>
              <a:tr h="310652">
                <a:tc>
                  <a:txBody>
                    <a:bodyPr/>
                    <a:lstStyle/>
                    <a:p>
                      <a:pPr algn="ctr" rtl="0" fontAlgn="b"/>
                      <a:r>
                        <a:rPr lang="en-US" sz="1000" u="none" strike="noStrike" dirty="0">
                          <a:effectLst/>
                        </a:rPr>
                        <a:t>Hydraulic Conductivity Multiplier</a:t>
                      </a:r>
                      <a:endParaRPr lang="en-US" sz="1000" b="0" i="0" u="none" strike="noStrike" dirty="0">
                        <a:solidFill>
                          <a:srgbClr val="000000"/>
                        </a:solidFill>
                        <a:effectLst/>
                        <a:latin typeface="Arial" panose="020B0604020202020204" pitchFamily="34" charset="0"/>
                      </a:endParaRPr>
                    </a:p>
                  </a:txBody>
                  <a:tcPr marL="9525" marR="9525" marT="9525" marB="0" anchor="b"/>
                </a:tc>
                <a:tc>
                  <a:txBody>
                    <a:bodyPr/>
                    <a:lstStyle/>
                    <a:p>
                      <a:pPr algn="ctr" rtl="0" fontAlgn="b"/>
                      <a:r>
                        <a:rPr lang="en-US" sz="1000" u="none" strike="noStrike" dirty="0">
                          <a:effectLst/>
                        </a:rPr>
                        <a:t>1.91</a:t>
                      </a:r>
                      <a:endParaRPr lang="en-US" sz="1000" b="0" i="0" u="none" strike="noStrike" dirty="0">
                        <a:solidFill>
                          <a:srgbClr val="000000"/>
                        </a:solidFill>
                        <a:effectLst/>
                        <a:latin typeface="Arial" panose="020B0604020202020204" pitchFamily="34" charset="0"/>
                      </a:endParaRPr>
                    </a:p>
                  </a:txBody>
                  <a:tcPr marL="9525" marR="9525" marT="9525" marB="0" anchor="b"/>
                </a:tc>
                <a:tc>
                  <a:txBody>
                    <a:bodyPr/>
                    <a:lstStyle/>
                    <a:p>
                      <a:pPr algn="ctr" rtl="0" fontAlgn="b"/>
                      <a:r>
                        <a:rPr lang="en-US" sz="1000" b="0" i="0" u="none" strike="noStrike" dirty="0">
                          <a:solidFill>
                            <a:srgbClr val="000000"/>
                          </a:solidFill>
                          <a:effectLst/>
                          <a:latin typeface="Arial" panose="020B0604020202020204" pitchFamily="34" charset="0"/>
                        </a:rPr>
                        <a:t>1.23</a:t>
                      </a:r>
                    </a:p>
                  </a:txBody>
                  <a:tcPr marL="9525" marR="9525" marT="9525" marB="0" anchor="b"/>
                </a:tc>
                <a:tc>
                  <a:txBody>
                    <a:bodyPr/>
                    <a:lstStyle/>
                    <a:p>
                      <a:pPr algn="ctr" rtl="0" fontAlgn="b"/>
                      <a:r>
                        <a:rPr lang="en-US" sz="1000" b="0" i="0" u="none" strike="noStrike" dirty="0">
                          <a:solidFill>
                            <a:srgbClr val="000000"/>
                          </a:solidFill>
                          <a:effectLst/>
                          <a:latin typeface="Arial" panose="020B0604020202020204" pitchFamily="34" charset="0"/>
                        </a:rPr>
                        <a:t>0.87</a:t>
                      </a:r>
                    </a:p>
                  </a:txBody>
                  <a:tcPr marL="9525" marR="9525" marT="9525" marB="0" anchor="b"/>
                </a:tc>
                <a:tc>
                  <a:txBody>
                    <a:bodyPr/>
                    <a:lstStyle/>
                    <a:p>
                      <a:pPr algn="ctr" rtl="0" fontAlgn="b"/>
                      <a:r>
                        <a:rPr lang="en-US" sz="1000" b="0" i="0" u="none" strike="noStrike" dirty="0">
                          <a:solidFill>
                            <a:srgbClr val="000000"/>
                          </a:solidFill>
                          <a:effectLst/>
                          <a:latin typeface="Arial" panose="020B0604020202020204" pitchFamily="34" charset="0"/>
                        </a:rPr>
                        <a:t>0.46</a:t>
                      </a:r>
                    </a:p>
                  </a:txBody>
                  <a:tcPr marL="9525" marR="9525" marT="9525" marB="0" anchor="b"/>
                </a:tc>
                <a:tc>
                  <a:txBody>
                    <a:bodyPr/>
                    <a:lstStyle/>
                    <a:p>
                      <a:pPr algn="ctr" rtl="0" fontAlgn="b"/>
                      <a:r>
                        <a:rPr lang="en-US" sz="1000" u="none" strike="noStrike" dirty="0">
                          <a:effectLst/>
                        </a:rPr>
                        <a:t>0.14</a:t>
                      </a:r>
                      <a:endParaRPr lang="en-US" sz="1000" b="0" i="0" u="none" strike="noStrike" dirty="0">
                        <a:solidFill>
                          <a:srgbClr val="000000"/>
                        </a:solidFill>
                        <a:effectLst/>
                        <a:latin typeface="Arial" panose="020B0604020202020204" pitchFamily="34" charset="0"/>
                      </a:endParaRPr>
                    </a:p>
                  </a:txBody>
                  <a:tcPr marL="9525" marR="9525" marT="9525" marB="0" anchor="b"/>
                </a:tc>
                <a:extLst>
                  <a:ext uri="{0D108BD9-81ED-4DB2-BD59-A6C34878D82A}">
                    <a16:rowId xmlns:a16="http://schemas.microsoft.com/office/drawing/2014/main" val="159793170"/>
                  </a:ext>
                </a:extLst>
              </a:tr>
            </a:tbl>
          </a:graphicData>
        </a:graphic>
      </p:graphicFrame>
    </p:spTree>
    <p:extLst>
      <p:ext uri="{BB962C8B-B14F-4D97-AF65-F5344CB8AC3E}">
        <p14:creationId xmlns:p14="http://schemas.microsoft.com/office/powerpoint/2010/main" val="404825382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6BCCC7-EC4C-B5F8-D5C5-B9D19BA28410}"/>
              </a:ext>
            </a:extLst>
          </p:cNvPr>
          <p:cNvSpPr>
            <a:spLocks noGrp="1"/>
          </p:cNvSpPr>
          <p:nvPr>
            <p:ph type="title"/>
          </p:nvPr>
        </p:nvSpPr>
        <p:spPr>
          <a:xfrm>
            <a:off x="844730" y="274638"/>
            <a:ext cx="10737669" cy="806451"/>
          </a:xfrm>
        </p:spPr>
        <p:txBody>
          <a:bodyPr/>
          <a:lstStyle/>
          <a:p>
            <a:r>
              <a:rPr lang="en-US" dirty="0"/>
              <a:t>Case Study</a:t>
            </a:r>
          </a:p>
        </p:txBody>
      </p:sp>
      <p:sp>
        <p:nvSpPr>
          <p:cNvPr id="3" name="Content Placeholder 2">
            <a:extLst>
              <a:ext uri="{FF2B5EF4-FFF2-40B4-BE49-F238E27FC236}">
                <a16:creationId xmlns:a16="http://schemas.microsoft.com/office/drawing/2014/main" id="{8E1F7CEF-8F09-F1AF-6A5F-2F2E01F30AD8}"/>
              </a:ext>
            </a:extLst>
          </p:cNvPr>
          <p:cNvSpPr>
            <a:spLocks noGrp="1"/>
          </p:cNvSpPr>
          <p:nvPr>
            <p:ph idx="1"/>
          </p:nvPr>
        </p:nvSpPr>
        <p:spPr/>
        <p:txBody>
          <a:bodyPr/>
          <a:lstStyle/>
          <a:p>
            <a:pPr marL="457200" indent="-457200">
              <a:buFont typeface="+mj-lt"/>
              <a:buAutoNum type="arabicPeriod"/>
            </a:pPr>
            <a:r>
              <a:rPr lang="en-US" dirty="0"/>
              <a:t>Post-Wildfire Hydrology Modeling Application for Bailey Debris Basin in Eaton Fire Areas</a:t>
            </a:r>
          </a:p>
          <a:p>
            <a:pPr marL="457200" indent="-457200">
              <a:buFont typeface="+mj-lt"/>
              <a:buAutoNum type="arabicPeriod"/>
            </a:pPr>
            <a:endParaRPr lang="en-US" dirty="0"/>
          </a:p>
          <a:p>
            <a:pPr marL="684213" lvl="1" indent="-457200">
              <a:buFont typeface="Wingdings" panose="05000000000000000000" pitchFamily="2" charset="2"/>
              <a:buChar char="§"/>
            </a:pPr>
            <a:r>
              <a:rPr lang="en-US" dirty="0"/>
              <a:t>CN Application – Jose Paredez</a:t>
            </a:r>
          </a:p>
          <a:p>
            <a:pPr marL="684213" lvl="1" indent="-457200">
              <a:buFont typeface="Wingdings" panose="05000000000000000000" pitchFamily="2" charset="2"/>
              <a:buChar char="§"/>
            </a:pPr>
            <a:r>
              <a:rPr lang="en-US" dirty="0"/>
              <a:t>G&amp;A Loss Method Application with “Wetting Front Suction” – Jackie Oehler</a:t>
            </a:r>
          </a:p>
        </p:txBody>
      </p:sp>
      <p:pic>
        <p:nvPicPr>
          <p:cNvPr id="5" name="Picture 4">
            <a:extLst>
              <a:ext uri="{FF2B5EF4-FFF2-40B4-BE49-F238E27FC236}">
                <a16:creationId xmlns:a16="http://schemas.microsoft.com/office/drawing/2014/main" id="{29866283-A3C7-C69E-9964-20E4A2852844}"/>
              </a:ext>
            </a:extLst>
          </p:cNvPr>
          <p:cNvPicPr>
            <a:picLocks noChangeAspect="1"/>
          </p:cNvPicPr>
          <p:nvPr/>
        </p:nvPicPr>
        <p:blipFill>
          <a:blip r:embed="rId2"/>
          <a:stretch>
            <a:fillRect/>
          </a:stretch>
        </p:blipFill>
        <p:spPr>
          <a:xfrm>
            <a:off x="1125047" y="3238427"/>
            <a:ext cx="5057776" cy="3442928"/>
          </a:xfrm>
          <a:prstGeom prst="rect">
            <a:avLst/>
          </a:prstGeom>
        </p:spPr>
      </p:pic>
      <p:pic>
        <p:nvPicPr>
          <p:cNvPr id="7" name="Picture 6">
            <a:extLst>
              <a:ext uri="{FF2B5EF4-FFF2-40B4-BE49-F238E27FC236}">
                <a16:creationId xmlns:a16="http://schemas.microsoft.com/office/drawing/2014/main" id="{BE3114BB-F939-A6BE-9727-E92036F810AF}"/>
              </a:ext>
            </a:extLst>
          </p:cNvPr>
          <p:cNvPicPr>
            <a:picLocks noChangeAspect="1"/>
          </p:cNvPicPr>
          <p:nvPr/>
        </p:nvPicPr>
        <p:blipFill>
          <a:blip r:embed="rId3"/>
          <a:stretch>
            <a:fillRect/>
          </a:stretch>
        </p:blipFill>
        <p:spPr>
          <a:xfrm>
            <a:off x="7172922" y="3238427"/>
            <a:ext cx="4409477" cy="2476573"/>
          </a:xfrm>
          <a:prstGeom prst="rect">
            <a:avLst/>
          </a:prstGeom>
        </p:spPr>
      </p:pic>
      <p:cxnSp>
        <p:nvCxnSpPr>
          <p:cNvPr id="9" name="Straight Arrow Connector 8">
            <a:extLst>
              <a:ext uri="{FF2B5EF4-FFF2-40B4-BE49-F238E27FC236}">
                <a16:creationId xmlns:a16="http://schemas.microsoft.com/office/drawing/2014/main" id="{80528071-9B05-C356-FC7F-A40E866D14EC}"/>
              </a:ext>
            </a:extLst>
          </p:cNvPr>
          <p:cNvCxnSpPr>
            <a:cxnSpLocks/>
            <a:stCxn id="7" idx="1"/>
          </p:cNvCxnSpPr>
          <p:nvPr/>
        </p:nvCxnSpPr>
        <p:spPr>
          <a:xfrm flipH="1">
            <a:off x="4612341" y="4476714"/>
            <a:ext cx="2560581" cy="1466885"/>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1" name="TextBox 10">
            <a:extLst>
              <a:ext uri="{FF2B5EF4-FFF2-40B4-BE49-F238E27FC236}">
                <a16:creationId xmlns:a16="http://schemas.microsoft.com/office/drawing/2014/main" id="{ED387F80-91AF-E8D2-7111-5692CCBA03BE}"/>
              </a:ext>
            </a:extLst>
          </p:cNvPr>
          <p:cNvSpPr txBox="1"/>
          <p:nvPr/>
        </p:nvSpPr>
        <p:spPr>
          <a:xfrm>
            <a:off x="7484533" y="6398696"/>
            <a:ext cx="5308600" cy="369332"/>
          </a:xfrm>
          <a:prstGeom prst="rect">
            <a:avLst/>
          </a:prstGeom>
          <a:noFill/>
        </p:spPr>
        <p:txBody>
          <a:bodyPr wrap="square" rtlCol="0">
            <a:spAutoFit/>
          </a:bodyPr>
          <a:lstStyle/>
          <a:p>
            <a:r>
              <a:rPr lang="en-US" dirty="0"/>
              <a:t>Source: California Geological Survey (CGS)</a:t>
            </a:r>
          </a:p>
        </p:txBody>
      </p:sp>
    </p:spTree>
    <p:extLst>
      <p:ext uri="{BB962C8B-B14F-4D97-AF65-F5344CB8AC3E}">
        <p14:creationId xmlns:p14="http://schemas.microsoft.com/office/powerpoint/2010/main" val="285891523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B95A241E-96DE-B3BF-44A2-1BFC61F90509}"/>
              </a:ext>
            </a:extLst>
          </p:cNvPr>
          <p:cNvSpPr>
            <a:spLocks noGrp="1"/>
          </p:cNvSpPr>
          <p:nvPr>
            <p:ph type="title"/>
          </p:nvPr>
        </p:nvSpPr>
        <p:spPr>
          <a:xfrm>
            <a:off x="2425148" y="128981"/>
            <a:ext cx="9500151" cy="832920"/>
          </a:xfrm>
        </p:spPr>
        <p:txBody>
          <a:bodyPr/>
          <a:lstStyle/>
          <a:p>
            <a:r>
              <a:rPr lang="en-US"/>
              <a:t>NRCS (SCS) Curve number</a:t>
            </a:r>
          </a:p>
        </p:txBody>
      </p:sp>
      <p:sp>
        <p:nvSpPr>
          <p:cNvPr id="5" name="TextBox 4">
            <a:extLst>
              <a:ext uri="{FF2B5EF4-FFF2-40B4-BE49-F238E27FC236}">
                <a16:creationId xmlns:a16="http://schemas.microsoft.com/office/drawing/2014/main" id="{41AF37C1-06AB-39ED-CBC0-1A6110346C53}"/>
              </a:ext>
            </a:extLst>
          </p:cNvPr>
          <p:cNvSpPr txBox="1"/>
          <p:nvPr/>
        </p:nvSpPr>
        <p:spPr>
          <a:xfrm>
            <a:off x="401216" y="1250302"/>
            <a:ext cx="11355355" cy="2308324"/>
          </a:xfrm>
          <a:prstGeom prst="rect">
            <a:avLst/>
          </a:prstGeom>
          <a:noFill/>
        </p:spPr>
        <p:txBody>
          <a:bodyPr wrap="square" rtlCol="0">
            <a:spAutoFit/>
          </a:bodyPr>
          <a:lstStyle/>
          <a:p>
            <a:pPr marL="285750" indent="-285750">
              <a:buFont typeface="Arial" panose="020B0604020202020204" pitchFamily="34" charset="0"/>
              <a:buChar char="•"/>
            </a:pPr>
            <a:r>
              <a:rPr lang="en-US"/>
              <a:t>The SCS-CN Method is an </a:t>
            </a:r>
            <a:r>
              <a:rPr lang="en-US" b="1"/>
              <a:t>event-based</a:t>
            </a:r>
            <a:r>
              <a:rPr lang="en-US"/>
              <a:t>, </a:t>
            </a:r>
            <a:r>
              <a:rPr lang="en-US" b="1"/>
              <a:t>lumped rainfall-runoff model</a:t>
            </a:r>
            <a:r>
              <a:rPr lang="en-US"/>
              <a:t>, based on the water balance equation. Originally developed for small agricultural watersheds</a:t>
            </a:r>
          </a:p>
          <a:p>
            <a:endParaRPr lang="en-US"/>
          </a:p>
          <a:p>
            <a:pPr marL="742950" lvl="1" indent="-285750">
              <a:buFont typeface="Arial" panose="020B0604020202020204" pitchFamily="34" charset="0"/>
              <a:buChar char="•"/>
            </a:pPr>
            <a:r>
              <a:rPr lang="en-US"/>
              <a:t>Apply to drainage areas ranging in size from 1 to 2,000 acres (0.001 to 3 mi</a:t>
            </a:r>
            <a:r>
              <a:rPr lang="en-US" baseline="30000"/>
              <a:t>2</a:t>
            </a:r>
            <a:r>
              <a:rPr lang="en-US"/>
              <a:t>)</a:t>
            </a:r>
          </a:p>
          <a:p>
            <a:pPr marL="742950" lvl="1" indent="-285750">
              <a:buFont typeface="Arial" panose="020B0604020202020204" pitchFamily="34" charset="0"/>
              <a:buChar char="•"/>
            </a:pPr>
            <a:r>
              <a:rPr lang="en-US"/>
              <a:t>Does not cover modeling runoff from snowmelt or rain on snow events</a:t>
            </a:r>
          </a:p>
          <a:p>
            <a:pPr marL="742950" lvl="1" indent="-285750">
              <a:buFont typeface="Arial" panose="020B0604020202020204" pitchFamily="34" charset="0"/>
              <a:buChar char="•"/>
            </a:pPr>
            <a:r>
              <a:rPr lang="en-US"/>
              <a:t>Primarily uses precipitation-frequency data (rainfall amount by return period) </a:t>
            </a:r>
          </a:p>
          <a:p>
            <a:pPr marL="742950" lvl="1" indent="-285750">
              <a:buFont typeface="Arial" panose="020B0604020202020204" pitchFamily="34" charset="0"/>
              <a:buChar char="•"/>
            </a:pPr>
            <a:r>
              <a:rPr lang="en-US"/>
              <a:t>Uses a storm duration of 24 hours for the synthetic rainfall distributions</a:t>
            </a:r>
          </a:p>
          <a:p>
            <a:pPr marL="742950" lvl="1" indent="-285750">
              <a:buFont typeface="Arial" panose="020B0604020202020204" pitchFamily="34" charset="0"/>
              <a:buChar char="•"/>
            </a:pPr>
            <a:endParaRPr lang="en-US"/>
          </a:p>
        </p:txBody>
      </p:sp>
      <mc:AlternateContent xmlns:mc="http://schemas.openxmlformats.org/markup-compatibility/2006" xmlns:a14="http://schemas.microsoft.com/office/drawing/2010/main">
        <mc:Choice Requires="a14">
          <p:sp>
            <p:nvSpPr>
              <p:cNvPr id="6" name="TextBox 5">
                <a:extLst>
                  <a:ext uri="{FF2B5EF4-FFF2-40B4-BE49-F238E27FC236}">
                    <a16:creationId xmlns:a16="http://schemas.microsoft.com/office/drawing/2014/main" id="{D1013112-8422-928A-F334-6E3818523E18}"/>
                  </a:ext>
                </a:extLst>
              </p:cNvPr>
              <p:cNvSpPr txBox="1"/>
              <p:nvPr/>
            </p:nvSpPr>
            <p:spPr>
              <a:xfrm>
                <a:off x="514771" y="4183820"/>
                <a:ext cx="1739451" cy="602601"/>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b="0" i="1" smtClean="0">
                          <a:latin typeface="Cambria Math" panose="02040503050406030204" pitchFamily="18" charset="0"/>
                        </a:rPr>
                        <m:t>𝑄</m:t>
                      </m:r>
                      <m:r>
                        <a:rPr lang="en-US" b="0" i="1" smtClean="0">
                          <a:latin typeface="Cambria Math" panose="02040503050406030204" pitchFamily="18" charset="0"/>
                        </a:rPr>
                        <m:t>=</m:t>
                      </m:r>
                      <m:f>
                        <m:fPr>
                          <m:ctrlPr>
                            <a:rPr lang="en-US" b="0" i="1" smtClean="0">
                              <a:latin typeface="Cambria Math" panose="02040503050406030204" pitchFamily="18" charset="0"/>
                            </a:rPr>
                          </m:ctrlPr>
                        </m:fPr>
                        <m:num>
                          <m:sSup>
                            <m:sSupPr>
                              <m:ctrlPr>
                                <a:rPr lang="en-US" b="0" i="1" smtClean="0">
                                  <a:latin typeface="Cambria Math" panose="02040503050406030204" pitchFamily="18" charset="0"/>
                                </a:rPr>
                              </m:ctrlPr>
                            </m:sSupPr>
                            <m:e>
                              <m:d>
                                <m:dPr>
                                  <m:ctrlPr>
                                    <a:rPr lang="en-US" b="0" i="1" smtClean="0">
                                      <a:latin typeface="Cambria Math" panose="02040503050406030204" pitchFamily="18" charset="0"/>
                                    </a:rPr>
                                  </m:ctrlPr>
                                </m:dPr>
                                <m:e>
                                  <m:r>
                                    <a:rPr lang="en-US" b="0" i="1" smtClean="0">
                                      <a:latin typeface="Cambria Math" panose="02040503050406030204" pitchFamily="18" charset="0"/>
                                    </a:rPr>
                                    <m:t>𝑃</m:t>
                                  </m:r>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𝐼</m:t>
                                      </m:r>
                                    </m:e>
                                    <m:sub>
                                      <m:r>
                                        <a:rPr lang="en-US" b="0" i="1" smtClean="0">
                                          <a:latin typeface="Cambria Math" panose="02040503050406030204" pitchFamily="18" charset="0"/>
                                        </a:rPr>
                                        <m:t>𝑎</m:t>
                                      </m:r>
                                    </m:sub>
                                  </m:sSub>
                                </m:e>
                              </m:d>
                            </m:e>
                            <m:sup>
                              <m:r>
                                <a:rPr lang="en-US" b="0" i="1" smtClean="0">
                                  <a:latin typeface="Cambria Math" panose="02040503050406030204" pitchFamily="18" charset="0"/>
                                </a:rPr>
                                <m:t>2</m:t>
                              </m:r>
                            </m:sup>
                          </m:sSup>
                        </m:num>
                        <m:den>
                          <m:d>
                            <m:dPr>
                              <m:ctrlPr>
                                <a:rPr lang="en-US" b="0" i="1" smtClean="0">
                                  <a:latin typeface="Cambria Math" panose="02040503050406030204" pitchFamily="18" charset="0"/>
                                </a:rPr>
                              </m:ctrlPr>
                            </m:dPr>
                            <m:e>
                              <m:r>
                                <a:rPr lang="en-US" b="0" i="1" smtClean="0">
                                  <a:latin typeface="Cambria Math" panose="02040503050406030204" pitchFamily="18" charset="0"/>
                                </a:rPr>
                                <m:t>𝑃</m:t>
                              </m:r>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𝐼</m:t>
                                  </m:r>
                                </m:e>
                                <m:sub>
                                  <m:r>
                                    <a:rPr lang="en-US" b="0" i="1" smtClean="0">
                                      <a:latin typeface="Cambria Math" panose="02040503050406030204" pitchFamily="18" charset="0"/>
                                    </a:rPr>
                                    <m:t>𝑎</m:t>
                                  </m:r>
                                </m:sub>
                              </m:sSub>
                            </m:e>
                          </m:d>
                          <m:r>
                            <a:rPr lang="en-US" b="0" i="1" smtClean="0">
                              <a:latin typeface="Cambria Math" panose="02040503050406030204" pitchFamily="18" charset="0"/>
                            </a:rPr>
                            <m:t>+</m:t>
                          </m:r>
                          <m:r>
                            <a:rPr lang="en-US" b="0" i="1" smtClean="0">
                              <a:latin typeface="Cambria Math" panose="02040503050406030204" pitchFamily="18" charset="0"/>
                            </a:rPr>
                            <m:t>𝑆</m:t>
                          </m:r>
                        </m:den>
                      </m:f>
                    </m:oMath>
                  </m:oMathPara>
                </a14:m>
                <a:endParaRPr lang="en-US"/>
              </a:p>
            </p:txBody>
          </p:sp>
        </mc:Choice>
        <mc:Fallback xmlns="">
          <p:sp>
            <p:nvSpPr>
              <p:cNvPr id="6" name="TextBox 5">
                <a:extLst>
                  <a:ext uri="{FF2B5EF4-FFF2-40B4-BE49-F238E27FC236}">
                    <a16:creationId xmlns:a16="http://schemas.microsoft.com/office/drawing/2014/main" id="{D1013112-8422-928A-F334-6E3818523E18}"/>
                  </a:ext>
                </a:extLst>
              </p:cNvPr>
              <p:cNvSpPr txBox="1">
                <a:spLocks noRot="1" noChangeAspect="1" noMove="1" noResize="1" noEditPoints="1" noAdjustHandles="1" noChangeArrowheads="1" noChangeShapeType="1" noTextEdit="1"/>
              </p:cNvSpPr>
              <p:nvPr/>
            </p:nvSpPr>
            <p:spPr>
              <a:xfrm>
                <a:off x="514771" y="4183820"/>
                <a:ext cx="1739451" cy="602601"/>
              </a:xfrm>
              <a:prstGeom prst="rect">
                <a:avLst/>
              </a:prstGeom>
              <a:blipFill>
                <a:blip r:embed="rId2"/>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7" name="TextBox 6">
                <a:extLst>
                  <a:ext uri="{FF2B5EF4-FFF2-40B4-BE49-F238E27FC236}">
                    <a16:creationId xmlns:a16="http://schemas.microsoft.com/office/drawing/2014/main" id="{FDBDF942-10CD-FE2F-B7E0-49F7AF3FD68C}"/>
                  </a:ext>
                </a:extLst>
              </p:cNvPr>
              <p:cNvSpPr txBox="1"/>
              <p:nvPr/>
            </p:nvSpPr>
            <p:spPr>
              <a:xfrm>
                <a:off x="1205786" y="3632771"/>
                <a:ext cx="655949" cy="27699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b="0" i="1" smtClean="0">
                          <a:latin typeface="Cambria Math" panose="02040503050406030204" pitchFamily="18" charset="0"/>
                        </a:rPr>
                        <m:t>𝑄</m:t>
                      </m:r>
                      <m:r>
                        <a:rPr lang="en-US" b="0" i="1" smtClean="0">
                          <a:latin typeface="Cambria Math" panose="02040503050406030204" pitchFamily="18" charset="0"/>
                        </a:rPr>
                        <m:t>=0</m:t>
                      </m:r>
                    </m:oMath>
                  </m:oMathPara>
                </a14:m>
                <a:endParaRPr lang="en-US"/>
              </a:p>
            </p:txBody>
          </p:sp>
        </mc:Choice>
        <mc:Fallback xmlns="">
          <p:sp>
            <p:nvSpPr>
              <p:cNvPr id="7" name="TextBox 6">
                <a:extLst>
                  <a:ext uri="{FF2B5EF4-FFF2-40B4-BE49-F238E27FC236}">
                    <a16:creationId xmlns:a16="http://schemas.microsoft.com/office/drawing/2014/main" id="{FDBDF942-10CD-FE2F-B7E0-49F7AF3FD68C}"/>
                  </a:ext>
                </a:extLst>
              </p:cNvPr>
              <p:cNvSpPr txBox="1">
                <a:spLocks noRot="1" noChangeAspect="1" noMove="1" noResize="1" noEditPoints="1" noAdjustHandles="1" noChangeArrowheads="1" noChangeShapeType="1" noTextEdit="1"/>
              </p:cNvSpPr>
              <p:nvPr/>
            </p:nvSpPr>
            <p:spPr>
              <a:xfrm>
                <a:off x="1205786" y="3632771"/>
                <a:ext cx="655949" cy="276999"/>
              </a:xfrm>
              <a:prstGeom prst="rect">
                <a:avLst/>
              </a:prstGeom>
              <a:blipFill>
                <a:blip r:embed="rId3"/>
                <a:stretch>
                  <a:fillRect l="-10280" r="-7477" b="-33333"/>
                </a:stretch>
              </a:blipFill>
            </p:spPr>
            <p:txBody>
              <a:bodyPr/>
              <a:lstStyle/>
              <a:p>
                <a:r>
                  <a:rPr lang="en-US">
                    <a:noFill/>
                  </a:rPr>
                  <a:t> </a:t>
                </a:r>
              </a:p>
            </p:txBody>
          </p:sp>
        </mc:Fallback>
      </mc:AlternateContent>
      <p:sp>
        <p:nvSpPr>
          <p:cNvPr id="8" name="TextBox 7">
            <a:extLst>
              <a:ext uri="{FF2B5EF4-FFF2-40B4-BE49-F238E27FC236}">
                <a16:creationId xmlns:a16="http://schemas.microsoft.com/office/drawing/2014/main" id="{F559B1E8-30B5-BB2D-58C5-5F882B4E2724}"/>
              </a:ext>
            </a:extLst>
          </p:cNvPr>
          <p:cNvSpPr txBox="1"/>
          <p:nvPr/>
        </p:nvSpPr>
        <p:spPr>
          <a:xfrm>
            <a:off x="2589238" y="4300454"/>
            <a:ext cx="1212979" cy="369332"/>
          </a:xfrm>
          <a:prstGeom prst="rect">
            <a:avLst/>
          </a:prstGeom>
          <a:noFill/>
        </p:spPr>
        <p:txBody>
          <a:bodyPr wrap="square" rtlCol="0">
            <a:spAutoFit/>
          </a:bodyPr>
          <a:lstStyle/>
          <a:p>
            <a:r>
              <a:rPr lang="en-US" i="1"/>
              <a:t>for</a:t>
            </a:r>
            <a:r>
              <a:rPr lang="en-US"/>
              <a:t> P &gt; </a:t>
            </a:r>
            <a:r>
              <a:rPr lang="en-US" err="1"/>
              <a:t>I</a:t>
            </a:r>
            <a:r>
              <a:rPr lang="en-US" baseline="-25000" err="1"/>
              <a:t>a</a:t>
            </a:r>
            <a:endParaRPr lang="en-US" baseline="-25000"/>
          </a:p>
        </p:txBody>
      </p:sp>
      <p:sp>
        <p:nvSpPr>
          <p:cNvPr id="9" name="TextBox 8">
            <a:extLst>
              <a:ext uri="{FF2B5EF4-FFF2-40B4-BE49-F238E27FC236}">
                <a16:creationId xmlns:a16="http://schemas.microsoft.com/office/drawing/2014/main" id="{65E5235C-EA92-5F25-5415-A4E8EDD682CD}"/>
              </a:ext>
            </a:extLst>
          </p:cNvPr>
          <p:cNvSpPr txBox="1"/>
          <p:nvPr/>
        </p:nvSpPr>
        <p:spPr>
          <a:xfrm>
            <a:off x="2616511" y="3553448"/>
            <a:ext cx="1212979" cy="369332"/>
          </a:xfrm>
          <a:prstGeom prst="rect">
            <a:avLst/>
          </a:prstGeom>
          <a:noFill/>
        </p:spPr>
        <p:txBody>
          <a:bodyPr wrap="square" rtlCol="0">
            <a:spAutoFit/>
          </a:bodyPr>
          <a:lstStyle/>
          <a:p>
            <a:r>
              <a:rPr lang="en-US" i="1"/>
              <a:t>for</a:t>
            </a:r>
            <a:r>
              <a:rPr lang="en-US"/>
              <a:t> P ≤ </a:t>
            </a:r>
            <a:r>
              <a:rPr lang="en-US" err="1"/>
              <a:t>I</a:t>
            </a:r>
            <a:r>
              <a:rPr lang="en-US" baseline="-25000" err="1"/>
              <a:t>a</a:t>
            </a:r>
            <a:endParaRPr lang="en-US" baseline="-25000"/>
          </a:p>
        </p:txBody>
      </p:sp>
      <p:sp>
        <p:nvSpPr>
          <p:cNvPr id="11" name="TextBox 10">
            <a:extLst>
              <a:ext uri="{FF2B5EF4-FFF2-40B4-BE49-F238E27FC236}">
                <a16:creationId xmlns:a16="http://schemas.microsoft.com/office/drawing/2014/main" id="{41587EB6-C0D1-4059-C89D-D569D058540F}"/>
              </a:ext>
            </a:extLst>
          </p:cNvPr>
          <p:cNvSpPr txBox="1"/>
          <p:nvPr/>
        </p:nvSpPr>
        <p:spPr>
          <a:xfrm>
            <a:off x="319960" y="5165358"/>
            <a:ext cx="5357321" cy="1200329"/>
          </a:xfrm>
          <a:prstGeom prst="rect">
            <a:avLst/>
          </a:prstGeom>
          <a:noFill/>
        </p:spPr>
        <p:txBody>
          <a:bodyPr wrap="square">
            <a:spAutoFit/>
          </a:bodyPr>
          <a:lstStyle/>
          <a:p>
            <a:r>
              <a:rPr lang="en-US" sz="1800" b="0" i="1" u="none" strike="noStrike" baseline="0">
                <a:solidFill>
                  <a:srgbClr val="000000"/>
                </a:solidFill>
                <a:latin typeface="Times New Roman" panose="02020603050405020304" pitchFamily="18" charset="0"/>
              </a:rPr>
              <a:t>Q </a:t>
            </a:r>
            <a:r>
              <a:rPr lang="en-US" sz="1800" b="0" i="0" u="none" strike="noStrike" baseline="0">
                <a:solidFill>
                  <a:srgbClr val="000000"/>
                </a:solidFill>
                <a:latin typeface="Times New Roman" panose="02020603050405020304" pitchFamily="18" charset="0"/>
              </a:rPr>
              <a:t>= runoff, in </a:t>
            </a:r>
          </a:p>
          <a:p>
            <a:r>
              <a:rPr lang="en-US" sz="1800" b="0" i="1" u="none" strike="noStrike" baseline="0">
                <a:solidFill>
                  <a:srgbClr val="000000"/>
                </a:solidFill>
                <a:latin typeface="Times New Roman" panose="02020603050405020304" pitchFamily="18" charset="0"/>
              </a:rPr>
              <a:t>P </a:t>
            </a:r>
            <a:r>
              <a:rPr lang="en-US" sz="1800" b="0" i="0" u="none" strike="noStrike" baseline="0">
                <a:solidFill>
                  <a:srgbClr val="000000"/>
                </a:solidFill>
                <a:latin typeface="Times New Roman" panose="02020603050405020304" pitchFamily="18" charset="0"/>
              </a:rPr>
              <a:t>= rainfall, in </a:t>
            </a:r>
          </a:p>
          <a:p>
            <a:r>
              <a:rPr lang="en-US" sz="1800" b="0" i="1" u="none" strike="noStrike" baseline="0" err="1">
                <a:solidFill>
                  <a:srgbClr val="000000"/>
                </a:solidFill>
                <a:latin typeface="Times New Roman" panose="02020603050405020304" pitchFamily="18" charset="0"/>
              </a:rPr>
              <a:t>I</a:t>
            </a:r>
            <a:r>
              <a:rPr lang="en-US" sz="800" b="0" i="1" u="none" strike="noStrike" baseline="0" err="1">
                <a:solidFill>
                  <a:srgbClr val="000000"/>
                </a:solidFill>
                <a:latin typeface="Times New Roman" panose="02020603050405020304" pitchFamily="18" charset="0"/>
              </a:rPr>
              <a:t>a</a:t>
            </a:r>
            <a:r>
              <a:rPr lang="en-US" sz="800" b="0" i="1" u="none" strike="noStrike" baseline="0">
                <a:solidFill>
                  <a:srgbClr val="000000"/>
                </a:solidFill>
                <a:latin typeface="Times New Roman" panose="02020603050405020304" pitchFamily="18" charset="0"/>
              </a:rPr>
              <a:t> </a:t>
            </a:r>
            <a:r>
              <a:rPr lang="en-US" sz="1800" b="0" i="0" u="none" strike="noStrike" baseline="0">
                <a:solidFill>
                  <a:srgbClr val="000000"/>
                </a:solidFill>
                <a:latin typeface="Times New Roman" panose="02020603050405020304" pitchFamily="18" charset="0"/>
              </a:rPr>
              <a:t>= initial abstraction, in </a:t>
            </a:r>
          </a:p>
          <a:p>
            <a:r>
              <a:rPr lang="en-US" sz="1800" b="0" i="1" u="none" strike="noStrike" baseline="0">
                <a:solidFill>
                  <a:srgbClr val="000000"/>
                </a:solidFill>
                <a:latin typeface="Times New Roman" panose="02020603050405020304" pitchFamily="18" charset="0"/>
              </a:rPr>
              <a:t>S </a:t>
            </a:r>
            <a:r>
              <a:rPr lang="en-US" sz="1800" b="0" i="0" u="none" strike="noStrike" baseline="0">
                <a:solidFill>
                  <a:srgbClr val="000000"/>
                </a:solidFill>
                <a:latin typeface="Times New Roman" panose="02020603050405020304" pitchFamily="18" charset="0"/>
              </a:rPr>
              <a:t>= potential maximum retention after runoff begins, in </a:t>
            </a:r>
            <a:endParaRPr lang="en-US"/>
          </a:p>
        </p:txBody>
      </p:sp>
      <mc:AlternateContent xmlns:mc="http://schemas.openxmlformats.org/markup-compatibility/2006" xmlns:a14="http://schemas.microsoft.com/office/drawing/2010/main">
        <mc:Choice Requires="a14">
          <p:sp>
            <p:nvSpPr>
              <p:cNvPr id="13" name="TextBox 12">
                <a:extLst>
                  <a:ext uri="{FF2B5EF4-FFF2-40B4-BE49-F238E27FC236}">
                    <a16:creationId xmlns:a16="http://schemas.microsoft.com/office/drawing/2014/main" id="{1C782E0B-7567-2155-AD3E-DFA6A41861CD}"/>
                  </a:ext>
                </a:extLst>
              </p:cNvPr>
              <p:cNvSpPr txBox="1"/>
              <p:nvPr/>
            </p:nvSpPr>
            <p:spPr>
              <a:xfrm>
                <a:off x="6044785" y="3848836"/>
                <a:ext cx="806118" cy="27699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𝐼</m:t>
                          </m:r>
                        </m:e>
                        <m:sub>
                          <m:r>
                            <a:rPr lang="en-US" b="0" i="1" smtClean="0">
                              <a:latin typeface="Cambria Math" panose="02040503050406030204" pitchFamily="18" charset="0"/>
                            </a:rPr>
                            <m:t>𝑎</m:t>
                          </m:r>
                        </m:sub>
                      </m:sSub>
                      <m:r>
                        <a:rPr lang="en-US" b="0" i="1" smtClean="0">
                          <a:latin typeface="Cambria Math" panose="02040503050406030204" pitchFamily="18" charset="0"/>
                        </a:rPr>
                        <m:t>=</m:t>
                      </m:r>
                      <m:r>
                        <a:rPr lang="en-US" b="0" i="1" smtClean="0">
                          <a:latin typeface="Cambria Math" panose="02040503050406030204" pitchFamily="18" charset="0"/>
                          <a:ea typeface="Cambria Math" panose="02040503050406030204" pitchFamily="18" charset="0"/>
                        </a:rPr>
                        <m:t>𝜆</m:t>
                      </m:r>
                      <m:r>
                        <a:rPr lang="en-US" b="0" i="1" smtClean="0">
                          <a:latin typeface="Cambria Math" panose="02040503050406030204" pitchFamily="18" charset="0"/>
                          <a:ea typeface="Cambria Math" panose="02040503050406030204" pitchFamily="18" charset="0"/>
                        </a:rPr>
                        <m:t>𝑆</m:t>
                      </m:r>
                    </m:oMath>
                  </m:oMathPara>
                </a14:m>
                <a:endParaRPr lang="en-US"/>
              </a:p>
            </p:txBody>
          </p:sp>
        </mc:Choice>
        <mc:Fallback xmlns="">
          <p:sp>
            <p:nvSpPr>
              <p:cNvPr id="13" name="TextBox 12">
                <a:extLst>
                  <a:ext uri="{FF2B5EF4-FFF2-40B4-BE49-F238E27FC236}">
                    <a16:creationId xmlns:a16="http://schemas.microsoft.com/office/drawing/2014/main" id="{1C782E0B-7567-2155-AD3E-DFA6A41861CD}"/>
                  </a:ext>
                </a:extLst>
              </p:cNvPr>
              <p:cNvSpPr txBox="1">
                <a:spLocks noRot="1" noChangeAspect="1" noMove="1" noResize="1" noEditPoints="1" noAdjustHandles="1" noChangeArrowheads="1" noChangeShapeType="1" noTextEdit="1"/>
              </p:cNvSpPr>
              <p:nvPr/>
            </p:nvSpPr>
            <p:spPr>
              <a:xfrm>
                <a:off x="6044785" y="3848836"/>
                <a:ext cx="806118" cy="276999"/>
              </a:xfrm>
              <a:prstGeom prst="rect">
                <a:avLst/>
              </a:prstGeom>
              <a:blipFill>
                <a:blip r:embed="rId4"/>
                <a:stretch>
                  <a:fillRect l="-6061" r="-6061" b="-13043"/>
                </a:stretch>
              </a:blipFill>
            </p:spPr>
            <p:txBody>
              <a:bodyPr/>
              <a:lstStyle/>
              <a:p>
                <a:r>
                  <a:rPr lang="en-US">
                    <a:noFill/>
                  </a:rPr>
                  <a:t> </a:t>
                </a:r>
              </a:p>
            </p:txBody>
          </p:sp>
        </mc:Fallback>
      </mc:AlternateContent>
      <p:sp>
        <p:nvSpPr>
          <p:cNvPr id="15" name="TextBox 14">
            <a:extLst>
              <a:ext uri="{FF2B5EF4-FFF2-40B4-BE49-F238E27FC236}">
                <a16:creationId xmlns:a16="http://schemas.microsoft.com/office/drawing/2014/main" id="{C511FF17-F2AE-257E-EE42-8D20C10792A8}"/>
              </a:ext>
            </a:extLst>
          </p:cNvPr>
          <p:cNvSpPr txBox="1"/>
          <p:nvPr/>
        </p:nvSpPr>
        <p:spPr>
          <a:xfrm>
            <a:off x="6669518" y="4448740"/>
            <a:ext cx="4339366" cy="2031325"/>
          </a:xfrm>
          <a:prstGeom prst="rect">
            <a:avLst/>
          </a:prstGeom>
          <a:noFill/>
        </p:spPr>
        <p:txBody>
          <a:bodyPr wrap="square">
            <a:spAutoFit/>
          </a:bodyPr>
          <a:lstStyle/>
          <a:p>
            <a:r>
              <a:rPr lang="en-US" sz="1800" b="0" i="1" u="none" strike="noStrike" baseline="0" err="1">
                <a:solidFill>
                  <a:srgbClr val="000000"/>
                </a:solidFill>
                <a:latin typeface="Times New Roman" panose="02020603050405020304" pitchFamily="18" charset="0"/>
              </a:rPr>
              <a:t>Ia</a:t>
            </a:r>
            <a:r>
              <a:rPr lang="en-US" sz="1800" b="0" i="1" u="none" strike="noStrike" baseline="0">
                <a:solidFill>
                  <a:srgbClr val="000000"/>
                </a:solidFill>
                <a:latin typeface="Times New Roman" panose="02020603050405020304" pitchFamily="18" charset="0"/>
              </a:rPr>
              <a:t> = </a:t>
            </a:r>
            <a:r>
              <a:rPr lang="en-US" sz="1800" b="0" u="none" strike="noStrike" baseline="0">
                <a:solidFill>
                  <a:srgbClr val="000000"/>
                </a:solidFill>
                <a:latin typeface="Times New Roman" panose="02020603050405020304" pitchFamily="18" charset="0"/>
              </a:rPr>
              <a:t>Initial Abstraction</a:t>
            </a:r>
          </a:p>
          <a:p>
            <a:r>
              <a:rPr lang="en-US" sz="1800" b="0" i="1" u="none" strike="noStrike" baseline="0">
                <a:solidFill>
                  <a:srgbClr val="000000"/>
                </a:solidFill>
                <a:latin typeface="Times New Roman" panose="02020603050405020304" pitchFamily="18" charset="0"/>
              </a:rPr>
              <a:t>CN </a:t>
            </a:r>
            <a:r>
              <a:rPr lang="en-US" sz="1800" b="0" i="0" u="none" strike="noStrike" baseline="0">
                <a:solidFill>
                  <a:srgbClr val="000000"/>
                </a:solidFill>
                <a:latin typeface="Times New Roman" panose="02020603050405020304" pitchFamily="18" charset="0"/>
              </a:rPr>
              <a:t>= Curve Number</a:t>
            </a:r>
          </a:p>
          <a:p>
            <a:r>
              <a:rPr lang="en-US" sz="1800" b="0" i="1" u="none" strike="noStrike" baseline="0">
                <a:solidFill>
                  <a:srgbClr val="000000"/>
                </a:solidFill>
                <a:latin typeface="Times New Roman" panose="02020603050405020304" pitchFamily="18" charset="0"/>
              </a:rPr>
              <a:t>T</a:t>
            </a:r>
            <a:r>
              <a:rPr lang="en-US" sz="1800" b="0" i="1" u="none" strike="noStrike" baseline="-25000">
                <a:solidFill>
                  <a:srgbClr val="000000"/>
                </a:solidFill>
                <a:latin typeface="Times New Roman" panose="02020603050405020304" pitchFamily="18" charset="0"/>
              </a:rPr>
              <a:t>l</a:t>
            </a:r>
            <a:r>
              <a:rPr lang="en-US" sz="1800" b="0" i="0" u="none" strike="noStrike" baseline="0">
                <a:solidFill>
                  <a:srgbClr val="000000"/>
                </a:solidFill>
                <a:latin typeface="Times New Roman" panose="02020603050405020304" pitchFamily="18" charset="0"/>
              </a:rPr>
              <a:t> = Lag Time</a:t>
            </a:r>
          </a:p>
          <a:p>
            <a:r>
              <a:rPr lang="en-US" i="1">
                <a:solidFill>
                  <a:srgbClr val="000000"/>
                </a:solidFill>
                <a:latin typeface="Times New Roman" panose="02020603050405020304" pitchFamily="18" charset="0"/>
              </a:rPr>
              <a:t>L</a:t>
            </a:r>
            <a:r>
              <a:rPr lang="en-US">
                <a:solidFill>
                  <a:srgbClr val="000000"/>
                </a:solidFill>
                <a:latin typeface="Times New Roman" panose="02020603050405020304" pitchFamily="18" charset="0"/>
              </a:rPr>
              <a:t>= Longest Flow Path (ft)</a:t>
            </a:r>
          </a:p>
          <a:p>
            <a:r>
              <a:rPr lang="en-US" i="1">
                <a:solidFill>
                  <a:srgbClr val="000000"/>
                </a:solidFill>
                <a:latin typeface="Times New Roman" panose="02020603050405020304" pitchFamily="18" charset="0"/>
              </a:rPr>
              <a:t>Y = </a:t>
            </a:r>
            <a:r>
              <a:rPr lang="en-US">
                <a:solidFill>
                  <a:srgbClr val="000000"/>
                </a:solidFill>
                <a:latin typeface="Times New Roman" panose="02020603050405020304" pitchFamily="18" charset="0"/>
              </a:rPr>
              <a:t>Mean Basin Slope (%)</a:t>
            </a:r>
          </a:p>
          <a:p>
            <a:r>
              <a:rPr lang="en-US" i="1">
                <a:solidFill>
                  <a:srgbClr val="000000"/>
                </a:solidFill>
                <a:latin typeface="Times New Roman" panose="02020603050405020304" pitchFamily="18" charset="0"/>
              </a:rPr>
              <a:t>λ</a:t>
            </a:r>
            <a:r>
              <a:rPr lang="en-US" sz="1800" b="0" i="1" u="none" strike="noStrike" baseline="0">
                <a:solidFill>
                  <a:srgbClr val="000000"/>
                </a:solidFill>
                <a:latin typeface="Times New Roman" panose="02020603050405020304" pitchFamily="18" charset="0"/>
              </a:rPr>
              <a:t> </a:t>
            </a:r>
            <a:r>
              <a:rPr lang="en-US" sz="1800" b="0" i="0" u="none" strike="noStrike" baseline="0">
                <a:solidFill>
                  <a:srgbClr val="000000"/>
                </a:solidFill>
                <a:latin typeface="Times New Roman" panose="02020603050405020304" pitchFamily="18" charset="0"/>
              </a:rPr>
              <a:t>= </a:t>
            </a:r>
            <a:r>
              <a:rPr lang="en-US">
                <a:solidFill>
                  <a:srgbClr val="000000"/>
                </a:solidFill>
                <a:latin typeface="Times New Roman" panose="02020603050405020304" pitchFamily="18" charset="0"/>
              </a:rPr>
              <a:t>initial abstraction ratio, unitless </a:t>
            </a:r>
          </a:p>
          <a:p>
            <a:r>
              <a:rPr lang="en-US" sz="1800" b="0" i="0" u="none" strike="noStrike" baseline="0">
                <a:solidFill>
                  <a:srgbClr val="000000"/>
                </a:solidFill>
                <a:latin typeface="Times New Roman" panose="02020603050405020304" pitchFamily="18" charset="0"/>
              </a:rPr>
              <a:t>(</a:t>
            </a:r>
            <a:r>
              <a:rPr lang="en-US" i="1">
                <a:solidFill>
                  <a:srgbClr val="000000"/>
                </a:solidFill>
                <a:latin typeface="Times New Roman" panose="02020603050405020304" pitchFamily="18" charset="0"/>
              </a:rPr>
              <a:t>λ</a:t>
            </a:r>
            <a:r>
              <a:rPr lang="en-US" sz="1800" b="0" i="1" u="none" strike="noStrike" baseline="0">
                <a:solidFill>
                  <a:srgbClr val="000000"/>
                </a:solidFill>
                <a:latin typeface="Times New Roman" panose="02020603050405020304" pitchFamily="18" charset="0"/>
              </a:rPr>
              <a:t> </a:t>
            </a:r>
            <a:r>
              <a:rPr lang="en-US" sz="1800" b="0" i="0" u="none" strike="noStrike" baseline="0">
                <a:solidFill>
                  <a:srgbClr val="000000"/>
                </a:solidFill>
                <a:latin typeface="Times New Roman" panose="02020603050405020304" pitchFamily="18" charset="0"/>
              </a:rPr>
              <a:t>= 0.2 is a standard value based on studies)</a:t>
            </a:r>
          </a:p>
        </p:txBody>
      </p:sp>
      <mc:AlternateContent xmlns:mc="http://schemas.openxmlformats.org/markup-compatibility/2006" xmlns:a14="http://schemas.microsoft.com/office/drawing/2010/main">
        <mc:Choice Requires="a14">
          <p:sp>
            <p:nvSpPr>
              <p:cNvPr id="16" name="TextBox 15">
                <a:extLst>
                  <a:ext uri="{FF2B5EF4-FFF2-40B4-BE49-F238E27FC236}">
                    <a16:creationId xmlns:a16="http://schemas.microsoft.com/office/drawing/2014/main" id="{52DFA449-6F77-617B-B314-3A2BD51973F1}"/>
                  </a:ext>
                </a:extLst>
              </p:cNvPr>
              <p:cNvSpPr txBox="1"/>
              <p:nvPr/>
            </p:nvSpPr>
            <p:spPr>
              <a:xfrm>
                <a:off x="7514719" y="3716777"/>
                <a:ext cx="1335815" cy="525016"/>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b="0" i="1" smtClean="0">
                          <a:latin typeface="Cambria Math" panose="02040503050406030204" pitchFamily="18" charset="0"/>
                        </a:rPr>
                        <m:t>𝐶𝑁</m:t>
                      </m:r>
                      <m:r>
                        <a:rPr lang="en-US" b="0" i="1" smtClean="0">
                          <a:latin typeface="Cambria Math" panose="02040503050406030204" pitchFamily="18" charset="0"/>
                        </a:rPr>
                        <m:t>=</m:t>
                      </m:r>
                      <m:f>
                        <m:fPr>
                          <m:ctrlPr>
                            <a:rPr lang="en-US" b="0" i="1" smtClean="0">
                              <a:latin typeface="Cambria Math" panose="02040503050406030204" pitchFamily="18" charset="0"/>
                            </a:rPr>
                          </m:ctrlPr>
                        </m:fPr>
                        <m:num>
                          <m:r>
                            <a:rPr lang="en-US" b="0" i="1" smtClean="0">
                              <a:latin typeface="Cambria Math" panose="02040503050406030204" pitchFamily="18" charset="0"/>
                            </a:rPr>
                            <m:t>1,000</m:t>
                          </m:r>
                        </m:num>
                        <m:den>
                          <m:r>
                            <a:rPr lang="en-US" b="0" i="1" smtClean="0">
                              <a:latin typeface="Cambria Math" panose="02040503050406030204" pitchFamily="18" charset="0"/>
                            </a:rPr>
                            <m:t>10+</m:t>
                          </m:r>
                          <m:r>
                            <a:rPr lang="en-US" b="0" i="1" smtClean="0">
                              <a:latin typeface="Cambria Math" panose="02040503050406030204" pitchFamily="18" charset="0"/>
                            </a:rPr>
                            <m:t>𝑆</m:t>
                          </m:r>
                        </m:den>
                      </m:f>
                    </m:oMath>
                  </m:oMathPara>
                </a14:m>
                <a:endParaRPr lang="en-US"/>
              </a:p>
            </p:txBody>
          </p:sp>
        </mc:Choice>
        <mc:Fallback xmlns="">
          <p:sp>
            <p:nvSpPr>
              <p:cNvPr id="16" name="TextBox 15">
                <a:extLst>
                  <a:ext uri="{FF2B5EF4-FFF2-40B4-BE49-F238E27FC236}">
                    <a16:creationId xmlns:a16="http://schemas.microsoft.com/office/drawing/2014/main" id="{52DFA449-6F77-617B-B314-3A2BD51973F1}"/>
                  </a:ext>
                </a:extLst>
              </p:cNvPr>
              <p:cNvSpPr txBox="1">
                <a:spLocks noRot="1" noChangeAspect="1" noMove="1" noResize="1" noEditPoints="1" noAdjustHandles="1" noChangeArrowheads="1" noChangeShapeType="1" noTextEdit="1"/>
              </p:cNvSpPr>
              <p:nvPr/>
            </p:nvSpPr>
            <p:spPr>
              <a:xfrm>
                <a:off x="7514719" y="3716777"/>
                <a:ext cx="1335815" cy="525016"/>
              </a:xfrm>
              <a:prstGeom prst="rect">
                <a:avLst/>
              </a:prstGeom>
              <a:blipFill>
                <a:blip r:embed="rId5"/>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0" name="TextBox 9">
                <a:extLst>
                  <a:ext uri="{FF2B5EF4-FFF2-40B4-BE49-F238E27FC236}">
                    <a16:creationId xmlns:a16="http://schemas.microsoft.com/office/drawing/2014/main" id="{57238103-3AA0-3B7A-1E2F-1769351C0219}"/>
                  </a:ext>
                </a:extLst>
              </p:cNvPr>
              <p:cNvSpPr txBox="1"/>
              <p:nvPr/>
            </p:nvSpPr>
            <p:spPr>
              <a:xfrm>
                <a:off x="9423265" y="3528383"/>
                <a:ext cx="2325830" cy="762773"/>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𝑇</m:t>
                          </m:r>
                        </m:e>
                        <m:sub>
                          <m:r>
                            <a:rPr lang="en-US" b="0" i="1" smtClean="0">
                              <a:latin typeface="Cambria Math" panose="02040503050406030204" pitchFamily="18" charset="0"/>
                            </a:rPr>
                            <m:t>𝑙</m:t>
                          </m:r>
                        </m:sub>
                      </m:sSub>
                      <m:r>
                        <a:rPr lang="en-US" b="0" i="1" smtClean="0">
                          <a:latin typeface="Cambria Math" panose="02040503050406030204" pitchFamily="18" charset="0"/>
                        </a:rPr>
                        <m:t>=</m:t>
                      </m:r>
                      <m:f>
                        <m:fPr>
                          <m:ctrlPr>
                            <a:rPr lang="en-US" b="0" i="1" smtClean="0">
                              <a:latin typeface="Cambria Math" panose="02040503050406030204" pitchFamily="18" charset="0"/>
                            </a:rPr>
                          </m:ctrlPr>
                        </m:fPr>
                        <m:num>
                          <m:sSup>
                            <m:sSupPr>
                              <m:ctrlPr>
                                <a:rPr lang="en-US" b="0" i="1" smtClean="0">
                                  <a:latin typeface="Cambria Math" panose="02040503050406030204" pitchFamily="18" charset="0"/>
                                </a:rPr>
                              </m:ctrlPr>
                            </m:sSupPr>
                            <m:e>
                              <m:r>
                                <a:rPr lang="en-US" b="0" i="1" smtClean="0">
                                  <a:latin typeface="Cambria Math" panose="02040503050406030204" pitchFamily="18" charset="0"/>
                                </a:rPr>
                                <m:t>𝐿</m:t>
                              </m:r>
                            </m:e>
                            <m:sup>
                              <m:r>
                                <a:rPr lang="en-US" b="0" i="1" smtClean="0">
                                  <a:latin typeface="Cambria Math" panose="02040503050406030204" pitchFamily="18" charset="0"/>
                                </a:rPr>
                                <m:t>0.8</m:t>
                              </m:r>
                            </m:sup>
                          </m:sSup>
                          <m:sSup>
                            <m:sSupPr>
                              <m:ctrlPr>
                                <a:rPr lang="en-US" b="0" i="1" smtClean="0">
                                  <a:latin typeface="Cambria Math" panose="02040503050406030204" pitchFamily="18" charset="0"/>
                                </a:rPr>
                              </m:ctrlPr>
                            </m:sSupPr>
                            <m:e>
                              <m:d>
                                <m:dPr>
                                  <m:ctrlPr>
                                    <a:rPr lang="en-US" b="0" i="1" smtClean="0">
                                      <a:latin typeface="Cambria Math" panose="02040503050406030204" pitchFamily="18" charset="0"/>
                                    </a:rPr>
                                  </m:ctrlPr>
                                </m:dPr>
                                <m:e>
                                  <m:f>
                                    <m:fPr>
                                      <m:ctrlPr>
                                        <a:rPr lang="en-US" b="0" i="1" smtClean="0">
                                          <a:latin typeface="Cambria Math" panose="02040503050406030204" pitchFamily="18" charset="0"/>
                                        </a:rPr>
                                      </m:ctrlPr>
                                    </m:fPr>
                                    <m:num>
                                      <m:r>
                                        <a:rPr lang="en-US" b="0" i="1" smtClean="0">
                                          <a:latin typeface="Cambria Math" panose="02040503050406030204" pitchFamily="18" charset="0"/>
                                        </a:rPr>
                                        <m:t>1000</m:t>
                                      </m:r>
                                    </m:num>
                                    <m:den>
                                      <m:r>
                                        <a:rPr lang="en-US" b="0" i="1" smtClean="0">
                                          <a:latin typeface="Cambria Math" panose="02040503050406030204" pitchFamily="18" charset="0"/>
                                        </a:rPr>
                                        <m:t>𝐶𝑁</m:t>
                                      </m:r>
                                    </m:den>
                                  </m:f>
                                  <m:r>
                                    <a:rPr lang="en-US" b="0" i="1" smtClean="0">
                                      <a:latin typeface="Cambria Math" panose="02040503050406030204" pitchFamily="18" charset="0"/>
                                    </a:rPr>
                                    <m:t>−9</m:t>
                                  </m:r>
                                </m:e>
                              </m:d>
                            </m:e>
                            <m:sup>
                              <m:r>
                                <a:rPr lang="en-US" b="0" i="1" smtClean="0">
                                  <a:latin typeface="Cambria Math" panose="02040503050406030204" pitchFamily="18" charset="0"/>
                                </a:rPr>
                                <m:t>0.7</m:t>
                              </m:r>
                            </m:sup>
                          </m:sSup>
                        </m:num>
                        <m:den>
                          <m:r>
                            <a:rPr lang="en-US" b="0" i="1" smtClean="0">
                              <a:latin typeface="Cambria Math" panose="02040503050406030204" pitchFamily="18" charset="0"/>
                            </a:rPr>
                            <m:t>1900</m:t>
                          </m:r>
                          <m:sSup>
                            <m:sSupPr>
                              <m:ctrlPr>
                                <a:rPr lang="en-US" b="0" i="1" smtClean="0">
                                  <a:latin typeface="Cambria Math" panose="02040503050406030204" pitchFamily="18" charset="0"/>
                                </a:rPr>
                              </m:ctrlPr>
                            </m:sSupPr>
                            <m:e>
                              <m:r>
                                <a:rPr lang="en-US" b="0" i="1" smtClean="0">
                                  <a:latin typeface="Cambria Math" panose="02040503050406030204" pitchFamily="18" charset="0"/>
                                </a:rPr>
                                <m:t>𝑌</m:t>
                              </m:r>
                            </m:e>
                            <m:sup>
                              <m:r>
                                <a:rPr lang="en-US" b="0" i="1" smtClean="0">
                                  <a:latin typeface="Cambria Math" panose="02040503050406030204" pitchFamily="18" charset="0"/>
                                </a:rPr>
                                <m:t>0.5</m:t>
                              </m:r>
                            </m:sup>
                          </m:sSup>
                        </m:den>
                      </m:f>
                    </m:oMath>
                  </m:oMathPara>
                </a14:m>
                <a:endParaRPr lang="en-US"/>
              </a:p>
            </p:txBody>
          </p:sp>
        </mc:Choice>
        <mc:Fallback xmlns="">
          <p:sp>
            <p:nvSpPr>
              <p:cNvPr id="10" name="TextBox 9">
                <a:extLst>
                  <a:ext uri="{FF2B5EF4-FFF2-40B4-BE49-F238E27FC236}">
                    <a16:creationId xmlns:a16="http://schemas.microsoft.com/office/drawing/2014/main" id="{57238103-3AA0-3B7A-1E2F-1769351C0219}"/>
                  </a:ext>
                </a:extLst>
              </p:cNvPr>
              <p:cNvSpPr txBox="1">
                <a:spLocks noRot="1" noChangeAspect="1" noMove="1" noResize="1" noEditPoints="1" noAdjustHandles="1" noChangeArrowheads="1" noChangeShapeType="1" noTextEdit="1"/>
              </p:cNvSpPr>
              <p:nvPr/>
            </p:nvSpPr>
            <p:spPr>
              <a:xfrm>
                <a:off x="9423265" y="3528383"/>
                <a:ext cx="2325830" cy="762773"/>
              </a:xfrm>
              <a:prstGeom prst="rect">
                <a:avLst/>
              </a:prstGeom>
              <a:blipFill>
                <a:blip r:embed="rId6"/>
                <a:stretch>
                  <a:fillRect/>
                </a:stretch>
              </a:blipFill>
            </p:spPr>
            <p:txBody>
              <a:bodyPr/>
              <a:lstStyle/>
              <a:p>
                <a:r>
                  <a:rPr lang="en-US">
                    <a:noFill/>
                  </a:rPr>
                  <a:t> </a:t>
                </a:r>
              </a:p>
            </p:txBody>
          </p:sp>
        </mc:Fallback>
      </mc:AlternateContent>
      <p:sp>
        <p:nvSpPr>
          <p:cNvPr id="2" name="Rectangle 1">
            <a:extLst>
              <a:ext uri="{FF2B5EF4-FFF2-40B4-BE49-F238E27FC236}">
                <a16:creationId xmlns:a16="http://schemas.microsoft.com/office/drawing/2014/main" id="{68BB8284-5AFD-5222-2777-5BD9DAE85C01}"/>
              </a:ext>
            </a:extLst>
          </p:cNvPr>
          <p:cNvSpPr/>
          <p:nvPr/>
        </p:nvSpPr>
        <p:spPr>
          <a:xfrm>
            <a:off x="208722" y="3421047"/>
            <a:ext cx="5468559" cy="3148718"/>
          </a:xfrm>
          <a:prstGeom prst="rect">
            <a:avLst/>
          </a:prstGeom>
          <a:no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 name="Rectangle 3">
            <a:extLst>
              <a:ext uri="{FF2B5EF4-FFF2-40B4-BE49-F238E27FC236}">
                <a16:creationId xmlns:a16="http://schemas.microsoft.com/office/drawing/2014/main" id="{56EDC4C8-14D8-B9A4-0A58-8AA9B0BFBFF6}"/>
              </a:ext>
            </a:extLst>
          </p:cNvPr>
          <p:cNvSpPr/>
          <p:nvPr/>
        </p:nvSpPr>
        <p:spPr>
          <a:xfrm>
            <a:off x="5923722" y="3421047"/>
            <a:ext cx="5948318" cy="3148718"/>
          </a:xfrm>
          <a:prstGeom prst="rect">
            <a:avLst/>
          </a:prstGeom>
          <a:noFill/>
          <a:ln>
            <a:solidFill>
              <a:schemeClr val="accent5">
                <a:lumMod val="75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04390791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B95A241E-96DE-B3BF-44A2-1BFC61F90509}"/>
              </a:ext>
            </a:extLst>
          </p:cNvPr>
          <p:cNvSpPr>
            <a:spLocks noGrp="1"/>
          </p:cNvSpPr>
          <p:nvPr>
            <p:ph type="title"/>
          </p:nvPr>
        </p:nvSpPr>
        <p:spPr>
          <a:xfrm>
            <a:off x="2335696" y="128981"/>
            <a:ext cx="9589603" cy="832920"/>
          </a:xfrm>
        </p:spPr>
        <p:txBody>
          <a:bodyPr/>
          <a:lstStyle/>
          <a:p>
            <a:r>
              <a:rPr lang="en-US"/>
              <a:t>Loss Method: Initial abstraction (</a:t>
            </a:r>
            <a:r>
              <a:rPr lang="en-US" err="1"/>
              <a:t>I</a:t>
            </a:r>
            <a:r>
              <a:rPr lang="en-US" baseline="-25000" err="1"/>
              <a:t>a</a:t>
            </a:r>
            <a:r>
              <a:rPr lang="en-US"/>
              <a:t>)</a:t>
            </a:r>
          </a:p>
        </p:txBody>
      </p:sp>
      <p:sp>
        <p:nvSpPr>
          <p:cNvPr id="5" name="TextBox 4">
            <a:extLst>
              <a:ext uri="{FF2B5EF4-FFF2-40B4-BE49-F238E27FC236}">
                <a16:creationId xmlns:a16="http://schemas.microsoft.com/office/drawing/2014/main" id="{41AF37C1-06AB-39ED-CBC0-1A6110346C53}"/>
              </a:ext>
            </a:extLst>
          </p:cNvPr>
          <p:cNvSpPr txBox="1"/>
          <p:nvPr/>
        </p:nvSpPr>
        <p:spPr>
          <a:xfrm>
            <a:off x="187209" y="1255730"/>
            <a:ext cx="5513200" cy="3785652"/>
          </a:xfrm>
          <a:prstGeom prst="rect">
            <a:avLst/>
          </a:prstGeom>
          <a:noFill/>
        </p:spPr>
        <p:txBody>
          <a:bodyPr wrap="square" rtlCol="0">
            <a:spAutoFit/>
          </a:bodyPr>
          <a:lstStyle/>
          <a:p>
            <a:pPr marL="285750" indent="-285750">
              <a:buFont typeface="Arial" panose="020B0604020202020204" pitchFamily="34" charset="0"/>
              <a:buChar char="•"/>
            </a:pPr>
            <a:r>
              <a:rPr lang="en-US" sz="2000" b="0" i="0" u="none" strike="noStrike" baseline="0">
                <a:solidFill>
                  <a:srgbClr val="211E1F"/>
                </a:solidFill>
              </a:rPr>
              <a:t>Initial abstraction is the amount of rain that falls before runoff begins. </a:t>
            </a:r>
            <a:br>
              <a:rPr lang="en-US" sz="2000">
                <a:solidFill>
                  <a:srgbClr val="211E1F"/>
                </a:solidFill>
              </a:rPr>
            </a:br>
            <a:endParaRPr lang="en-US" sz="2000" b="0" i="0" u="none" strike="noStrike" baseline="0">
              <a:solidFill>
                <a:srgbClr val="211E1F"/>
              </a:solidFill>
            </a:endParaRPr>
          </a:p>
          <a:p>
            <a:pPr marL="285750" indent="-285750">
              <a:buFont typeface="Arial" panose="020B0604020202020204" pitchFamily="34" charset="0"/>
              <a:buChar char="•"/>
            </a:pPr>
            <a:r>
              <a:rPr lang="en-US" sz="2000" b="0" i="0" u="none" strike="noStrike" baseline="0">
                <a:solidFill>
                  <a:srgbClr val="211E1F"/>
                </a:solidFill>
              </a:rPr>
              <a:t>It includes all losses such as water retained in surface </a:t>
            </a:r>
            <a:r>
              <a:rPr lang="en-US" sz="2000" b="0" i="0" u="sng" strike="noStrike" baseline="0">
                <a:solidFill>
                  <a:srgbClr val="211E1F"/>
                </a:solidFill>
              </a:rPr>
              <a:t>depressions</a:t>
            </a:r>
            <a:r>
              <a:rPr lang="en-US" sz="2000" b="0" i="0" u="none" strike="noStrike" baseline="0">
                <a:solidFill>
                  <a:srgbClr val="211E1F"/>
                </a:solidFill>
              </a:rPr>
              <a:t>, water </a:t>
            </a:r>
            <a:r>
              <a:rPr lang="en-US" sz="2000" b="0" i="0" u="sng" strike="noStrike" baseline="0">
                <a:solidFill>
                  <a:srgbClr val="211E1F"/>
                </a:solidFill>
              </a:rPr>
              <a:t>intercepted</a:t>
            </a:r>
            <a:r>
              <a:rPr lang="en-US" sz="2000" b="0" i="0" u="none" strike="noStrike" baseline="0">
                <a:solidFill>
                  <a:srgbClr val="211E1F"/>
                </a:solidFill>
              </a:rPr>
              <a:t> by vegetation and other cover, and water lost to </a:t>
            </a:r>
            <a:r>
              <a:rPr lang="en-US" sz="2000" b="0" i="0" u="sng" strike="noStrike" baseline="0">
                <a:solidFill>
                  <a:srgbClr val="211E1F"/>
                </a:solidFill>
              </a:rPr>
              <a:t>evaporation and infiltration</a:t>
            </a:r>
            <a:br>
              <a:rPr lang="en-US" sz="2000" b="0" i="0" u="none" strike="noStrike" baseline="0">
                <a:solidFill>
                  <a:srgbClr val="211E1F"/>
                </a:solidFill>
              </a:rPr>
            </a:br>
            <a:endParaRPr lang="en-US" sz="2000" b="0" i="0" u="none" strike="noStrike" baseline="0">
              <a:solidFill>
                <a:srgbClr val="211E1F"/>
              </a:solidFill>
            </a:endParaRPr>
          </a:p>
          <a:p>
            <a:pPr marL="285750" indent="-285750">
              <a:buFont typeface="Arial" panose="020B0604020202020204" pitchFamily="34" charset="0"/>
              <a:buChar char="•"/>
            </a:pPr>
            <a:r>
              <a:rPr lang="en-US" sz="2000" b="1" i="0" u="none" strike="noStrike" baseline="0" err="1">
                <a:solidFill>
                  <a:srgbClr val="211E1F"/>
                </a:solidFill>
              </a:rPr>
              <a:t>Ia</a:t>
            </a:r>
            <a:r>
              <a:rPr lang="en-US" sz="2000" b="1" i="0" u="none" strike="noStrike" baseline="0">
                <a:solidFill>
                  <a:srgbClr val="211E1F"/>
                </a:solidFill>
              </a:rPr>
              <a:t> is highly variable</a:t>
            </a:r>
          </a:p>
          <a:p>
            <a:pPr marL="285750" indent="-285750">
              <a:buFont typeface="Arial" panose="020B0604020202020204" pitchFamily="34" charset="0"/>
              <a:buChar char="•"/>
            </a:pPr>
            <a:endParaRPr lang="en-US" sz="2000" b="1">
              <a:solidFill>
                <a:srgbClr val="211E1F"/>
              </a:solidFill>
            </a:endParaRPr>
          </a:p>
          <a:p>
            <a:pPr marL="285750" indent="-285750">
              <a:buFont typeface="Arial" panose="020B0604020202020204" pitchFamily="34" charset="0"/>
              <a:buChar char="•"/>
            </a:pPr>
            <a:r>
              <a:rPr lang="en-US" sz="2000" i="1">
                <a:solidFill>
                  <a:srgbClr val="000000"/>
                </a:solidFill>
              </a:rPr>
              <a:t>λ</a:t>
            </a:r>
            <a:r>
              <a:rPr lang="en-US" sz="2000" b="0" i="1" u="none" strike="noStrike" baseline="0">
                <a:solidFill>
                  <a:srgbClr val="000000"/>
                </a:solidFill>
              </a:rPr>
              <a:t> </a:t>
            </a:r>
            <a:r>
              <a:rPr lang="en-US" sz="2000" b="0" i="0" u="none" strike="noStrike" baseline="0">
                <a:solidFill>
                  <a:srgbClr val="000000"/>
                </a:solidFill>
              </a:rPr>
              <a:t>= 0.2 is a standard value based on studies of many </a:t>
            </a:r>
            <a:r>
              <a:rPr lang="en-US" sz="2000" b="0" i="0" u="none" strike="noStrike" baseline="0">
                <a:solidFill>
                  <a:srgbClr val="211E1F"/>
                </a:solidFill>
              </a:rPr>
              <a:t>small agricultural watersheds </a:t>
            </a:r>
            <a:endParaRPr lang="en-US" sz="2000" b="1" i="0" u="none" strike="noStrike" baseline="0">
              <a:solidFill>
                <a:srgbClr val="211E1F"/>
              </a:solidFill>
            </a:endParaRPr>
          </a:p>
        </p:txBody>
      </p:sp>
      <mc:AlternateContent xmlns:mc="http://schemas.openxmlformats.org/markup-compatibility/2006" xmlns:a14="http://schemas.microsoft.com/office/drawing/2010/main">
        <mc:Choice Requires="a14">
          <p:sp>
            <p:nvSpPr>
              <p:cNvPr id="2" name="TextBox 1">
                <a:extLst>
                  <a:ext uri="{FF2B5EF4-FFF2-40B4-BE49-F238E27FC236}">
                    <a16:creationId xmlns:a16="http://schemas.microsoft.com/office/drawing/2014/main" id="{22B919E0-41C8-B465-17A3-E49D5E84D1D8}"/>
                  </a:ext>
                </a:extLst>
              </p:cNvPr>
              <p:cNvSpPr txBox="1"/>
              <p:nvPr/>
            </p:nvSpPr>
            <p:spPr>
              <a:xfrm>
                <a:off x="5325373" y="5549401"/>
                <a:ext cx="1538370" cy="27699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𝐼</m:t>
                          </m:r>
                        </m:e>
                        <m:sub>
                          <m:r>
                            <a:rPr lang="en-US" b="0" i="1" smtClean="0">
                              <a:latin typeface="Cambria Math" panose="02040503050406030204" pitchFamily="18" charset="0"/>
                            </a:rPr>
                            <m:t>𝑎</m:t>
                          </m:r>
                        </m:sub>
                      </m:sSub>
                      <m:r>
                        <a:rPr lang="en-US" b="0" i="1" smtClean="0">
                          <a:latin typeface="Cambria Math" panose="02040503050406030204" pitchFamily="18" charset="0"/>
                        </a:rPr>
                        <m:t>=</m:t>
                      </m:r>
                      <m:r>
                        <a:rPr lang="en-US" b="0" i="1" smtClean="0">
                          <a:latin typeface="Cambria Math" panose="02040503050406030204" pitchFamily="18" charset="0"/>
                          <a:ea typeface="Cambria Math" panose="02040503050406030204" pitchFamily="18" charset="0"/>
                        </a:rPr>
                        <m:t>𝜆</m:t>
                      </m:r>
                      <m:r>
                        <a:rPr lang="en-US" b="0" i="1" smtClean="0">
                          <a:latin typeface="Cambria Math" panose="02040503050406030204" pitchFamily="18" charset="0"/>
                          <a:ea typeface="Cambria Math" panose="02040503050406030204" pitchFamily="18" charset="0"/>
                        </a:rPr>
                        <m:t>𝑆</m:t>
                      </m:r>
                      <m:r>
                        <a:rPr lang="en-US" b="0" i="1" smtClean="0">
                          <a:latin typeface="Cambria Math" panose="02040503050406030204" pitchFamily="18" charset="0"/>
                          <a:ea typeface="Cambria Math" panose="02040503050406030204" pitchFamily="18" charset="0"/>
                        </a:rPr>
                        <m:t>=0.2</m:t>
                      </m:r>
                      <m:r>
                        <a:rPr lang="en-US" b="0" i="1" smtClean="0">
                          <a:latin typeface="Cambria Math" panose="02040503050406030204" pitchFamily="18" charset="0"/>
                          <a:ea typeface="Cambria Math" panose="02040503050406030204" pitchFamily="18" charset="0"/>
                        </a:rPr>
                        <m:t>𝑆</m:t>
                      </m:r>
                    </m:oMath>
                  </m:oMathPara>
                </a14:m>
                <a:endParaRPr lang="en-US"/>
              </a:p>
            </p:txBody>
          </p:sp>
        </mc:Choice>
        <mc:Fallback xmlns="">
          <p:sp>
            <p:nvSpPr>
              <p:cNvPr id="2" name="TextBox 1">
                <a:extLst>
                  <a:ext uri="{FF2B5EF4-FFF2-40B4-BE49-F238E27FC236}">
                    <a16:creationId xmlns:a16="http://schemas.microsoft.com/office/drawing/2014/main" id="{22B919E0-41C8-B465-17A3-E49D5E84D1D8}"/>
                  </a:ext>
                </a:extLst>
              </p:cNvPr>
              <p:cNvSpPr txBox="1">
                <a:spLocks noRot="1" noChangeAspect="1" noMove="1" noResize="1" noEditPoints="1" noAdjustHandles="1" noChangeArrowheads="1" noChangeShapeType="1" noTextEdit="1"/>
              </p:cNvSpPr>
              <p:nvPr/>
            </p:nvSpPr>
            <p:spPr>
              <a:xfrm>
                <a:off x="5325373" y="5549401"/>
                <a:ext cx="1538370" cy="276999"/>
              </a:xfrm>
              <a:prstGeom prst="rect">
                <a:avLst/>
              </a:prstGeom>
              <a:blipFill>
                <a:blip r:embed="rId3"/>
                <a:stretch>
                  <a:fillRect l="-3175" r="-2778" b="-13043"/>
                </a:stretch>
              </a:blipFill>
            </p:spPr>
            <p:txBody>
              <a:bodyPr/>
              <a:lstStyle/>
              <a:p>
                <a:r>
                  <a:rPr lang="en-US">
                    <a:noFill/>
                  </a:rPr>
                  <a:t> </a:t>
                </a:r>
              </a:p>
            </p:txBody>
          </p:sp>
        </mc:Fallback>
      </mc:AlternateContent>
      <p:sp>
        <p:nvSpPr>
          <p:cNvPr id="4" name="TextBox 3">
            <a:extLst>
              <a:ext uri="{FF2B5EF4-FFF2-40B4-BE49-F238E27FC236}">
                <a16:creationId xmlns:a16="http://schemas.microsoft.com/office/drawing/2014/main" id="{4F01D84E-081D-62C6-73EA-C81F1CA92048}"/>
              </a:ext>
            </a:extLst>
          </p:cNvPr>
          <p:cNvSpPr txBox="1"/>
          <p:nvPr/>
        </p:nvSpPr>
        <p:spPr>
          <a:xfrm>
            <a:off x="3757830" y="5895789"/>
            <a:ext cx="5999012" cy="923330"/>
          </a:xfrm>
          <a:prstGeom prst="rect">
            <a:avLst/>
          </a:prstGeom>
          <a:noFill/>
        </p:spPr>
        <p:txBody>
          <a:bodyPr wrap="square">
            <a:spAutoFit/>
          </a:bodyPr>
          <a:lstStyle/>
          <a:p>
            <a:r>
              <a:rPr lang="en-US" i="1">
                <a:solidFill>
                  <a:srgbClr val="000000"/>
                </a:solidFill>
                <a:latin typeface="Times New Roman" panose="02020603050405020304" pitchFamily="18" charset="0"/>
              </a:rPr>
              <a:t>λ</a:t>
            </a:r>
            <a:r>
              <a:rPr lang="en-US" sz="1800" b="0" i="1" u="none" strike="noStrike" baseline="0">
                <a:solidFill>
                  <a:srgbClr val="000000"/>
                </a:solidFill>
                <a:latin typeface="Times New Roman" panose="02020603050405020304" pitchFamily="18" charset="0"/>
              </a:rPr>
              <a:t> </a:t>
            </a:r>
            <a:r>
              <a:rPr lang="en-US" sz="1800" b="0" i="0" u="none" strike="noStrike" baseline="0">
                <a:solidFill>
                  <a:srgbClr val="000000"/>
                </a:solidFill>
                <a:latin typeface="Times New Roman" panose="02020603050405020304" pitchFamily="18" charset="0"/>
              </a:rPr>
              <a:t>= </a:t>
            </a:r>
            <a:r>
              <a:rPr lang="en-US">
                <a:solidFill>
                  <a:srgbClr val="000000"/>
                </a:solidFill>
                <a:latin typeface="Times New Roman" panose="02020603050405020304" pitchFamily="18" charset="0"/>
              </a:rPr>
              <a:t>initial abstraction coefficient, unitless </a:t>
            </a:r>
          </a:p>
          <a:p>
            <a:r>
              <a:rPr lang="en-US" sz="1800" b="0" i="1" u="none" strike="noStrike" baseline="0">
                <a:solidFill>
                  <a:srgbClr val="000000"/>
                </a:solidFill>
                <a:latin typeface="Times New Roman" panose="02020603050405020304" pitchFamily="18" charset="0"/>
              </a:rPr>
              <a:t>S </a:t>
            </a:r>
            <a:r>
              <a:rPr lang="en-US" sz="1800" b="0" i="0" u="none" strike="noStrike" baseline="0">
                <a:solidFill>
                  <a:srgbClr val="000000"/>
                </a:solidFill>
                <a:latin typeface="Times New Roman" panose="02020603050405020304" pitchFamily="18" charset="0"/>
              </a:rPr>
              <a:t>= potential maximum retention after runoff begins, in </a:t>
            </a:r>
            <a:endParaRPr lang="en-US"/>
          </a:p>
          <a:p>
            <a:endParaRPr lang="en-US">
              <a:solidFill>
                <a:srgbClr val="000000"/>
              </a:solidFill>
              <a:latin typeface="Times New Roman" panose="02020603050405020304" pitchFamily="18" charset="0"/>
            </a:endParaRPr>
          </a:p>
        </p:txBody>
      </p:sp>
      <p:pic>
        <p:nvPicPr>
          <p:cNvPr id="7" name="Picture 6">
            <a:extLst>
              <a:ext uri="{FF2B5EF4-FFF2-40B4-BE49-F238E27FC236}">
                <a16:creationId xmlns:a16="http://schemas.microsoft.com/office/drawing/2014/main" id="{43AA22A0-1421-1ABB-EB18-0DB8554EE99B}"/>
              </a:ext>
            </a:extLst>
          </p:cNvPr>
          <p:cNvPicPr>
            <a:picLocks noChangeAspect="1"/>
          </p:cNvPicPr>
          <p:nvPr/>
        </p:nvPicPr>
        <p:blipFill>
          <a:blip r:embed="rId4"/>
          <a:stretch>
            <a:fillRect/>
          </a:stretch>
        </p:blipFill>
        <p:spPr>
          <a:xfrm>
            <a:off x="5734065" y="2192762"/>
            <a:ext cx="6270726" cy="1148582"/>
          </a:xfrm>
          <a:prstGeom prst="rect">
            <a:avLst/>
          </a:prstGeom>
        </p:spPr>
      </p:pic>
      <p:sp>
        <p:nvSpPr>
          <p:cNvPr id="8" name="Left Brace 7">
            <a:extLst>
              <a:ext uri="{FF2B5EF4-FFF2-40B4-BE49-F238E27FC236}">
                <a16:creationId xmlns:a16="http://schemas.microsoft.com/office/drawing/2014/main" id="{936D10D6-536E-D9A1-0C6D-934437371F16}"/>
              </a:ext>
            </a:extLst>
          </p:cNvPr>
          <p:cNvSpPr/>
          <p:nvPr/>
        </p:nvSpPr>
        <p:spPr>
          <a:xfrm rot="5400000">
            <a:off x="6569810" y="1370775"/>
            <a:ext cx="220492" cy="1423481"/>
          </a:xfrm>
          <a:prstGeom prst="leftBrace">
            <a:avLst/>
          </a:prstGeom>
          <a:ln w="12700"/>
        </p:spPr>
        <p:style>
          <a:lnRef idx="1">
            <a:schemeClr val="dk1"/>
          </a:lnRef>
          <a:fillRef idx="0">
            <a:schemeClr val="dk1"/>
          </a:fillRef>
          <a:effectRef idx="0">
            <a:schemeClr val="dk1"/>
          </a:effectRef>
          <a:fontRef idx="minor">
            <a:schemeClr val="tx1"/>
          </a:fontRef>
        </p:style>
        <p:txBody>
          <a:bodyPr rtlCol="0" anchor="ctr"/>
          <a:lstStyle/>
          <a:p>
            <a:pPr algn="ctr"/>
            <a:endParaRPr lang="en-US"/>
          </a:p>
        </p:txBody>
      </p:sp>
      <p:sp>
        <p:nvSpPr>
          <p:cNvPr id="9" name="TextBox 8">
            <a:extLst>
              <a:ext uri="{FF2B5EF4-FFF2-40B4-BE49-F238E27FC236}">
                <a16:creationId xmlns:a16="http://schemas.microsoft.com/office/drawing/2014/main" id="{8933798E-4F1F-8438-E5D6-18D116BE6542}"/>
              </a:ext>
            </a:extLst>
          </p:cNvPr>
          <p:cNvSpPr txBox="1"/>
          <p:nvPr/>
        </p:nvSpPr>
        <p:spPr>
          <a:xfrm>
            <a:off x="6382450" y="1650081"/>
            <a:ext cx="595211" cy="369332"/>
          </a:xfrm>
          <a:prstGeom prst="rect">
            <a:avLst/>
          </a:prstGeom>
          <a:noFill/>
        </p:spPr>
        <p:txBody>
          <a:bodyPr wrap="square" rtlCol="0">
            <a:spAutoFit/>
          </a:bodyPr>
          <a:lstStyle/>
          <a:p>
            <a:r>
              <a:rPr lang="en-US"/>
              <a:t>1-in</a:t>
            </a:r>
          </a:p>
        </p:txBody>
      </p:sp>
      <p:sp>
        <p:nvSpPr>
          <p:cNvPr id="10" name="Rectangle 9">
            <a:extLst>
              <a:ext uri="{FF2B5EF4-FFF2-40B4-BE49-F238E27FC236}">
                <a16:creationId xmlns:a16="http://schemas.microsoft.com/office/drawing/2014/main" id="{978FD72F-7B73-E039-CE6D-79EAA29FF06F}"/>
              </a:ext>
            </a:extLst>
          </p:cNvPr>
          <p:cNvSpPr/>
          <p:nvPr/>
        </p:nvSpPr>
        <p:spPr>
          <a:xfrm>
            <a:off x="9201141" y="3525934"/>
            <a:ext cx="700392" cy="262647"/>
          </a:xfrm>
          <a:prstGeom prst="rect">
            <a:avLst/>
          </a:prstGeom>
          <a:solidFill>
            <a:srgbClr val="FF0000">
              <a:alpha val="89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CC6FA2AA-B9EE-CD11-83CE-105F67F52754}"/>
              </a:ext>
            </a:extLst>
          </p:cNvPr>
          <p:cNvSpPr/>
          <p:nvPr/>
        </p:nvSpPr>
        <p:spPr>
          <a:xfrm>
            <a:off x="9201141" y="3898827"/>
            <a:ext cx="700392" cy="262647"/>
          </a:xfrm>
          <a:prstGeom prst="rect">
            <a:avLst/>
          </a:prstGeom>
          <a:solidFill>
            <a:schemeClr val="accent5">
              <a:lumMod val="75000"/>
              <a:alpha val="89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TextBox 11">
            <a:extLst>
              <a:ext uri="{FF2B5EF4-FFF2-40B4-BE49-F238E27FC236}">
                <a16:creationId xmlns:a16="http://schemas.microsoft.com/office/drawing/2014/main" id="{574674F9-966F-CE72-C00A-68F55C538723}"/>
              </a:ext>
            </a:extLst>
          </p:cNvPr>
          <p:cNvSpPr txBox="1"/>
          <p:nvPr/>
        </p:nvSpPr>
        <p:spPr>
          <a:xfrm>
            <a:off x="9929381" y="3826419"/>
            <a:ext cx="2677666" cy="369332"/>
          </a:xfrm>
          <a:prstGeom prst="rect">
            <a:avLst/>
          </a:prstGeom>
          <a:noFill/>
        </p:spPr>
        <p:txBody>
          <a:bodyPr wrap="square" rtlCol="0">
            <a:spAutoFit/>
          </a:bodyPr>
          <a:lstStyle/>
          <a:p>
            <a:r>
              <a:rPr lang="en-US"/>
              <a:t>Precipitation (5 in) </a:t>
            </a:r>
          </a:p>
        </p:txBody>
      </p:sp>
      <p:sp>
        <p:nvSpPr>
          <p:cNvPr id="13" name="TextBox 12">
            <a:extLst>
              <a:ext uri="{FF2B5EF4-FFF2-40B4-BE49-F238E27FC236}">
                <a16:creationId xmlns:a16="http://schemas.microsoft.com/office/drawing/2014/main" id="{D1D21CDB-A184-E751-3A93-4BC6A5313B9C}"/>
              </a:ext>
            </a:extLst>
          </p:cNvPr>
          <p:cNvSpPr txBox="1"/>
          <p:nvPr/>
        </p:nvSpPr>
        <p:spPr>
          <a:xfrm>
            <a:off x="9929380" y="3496353"/>
            <a:ext cx="1547671" cy="369332"/>
          </a:xfrm>
          <a:prstGeom prst="rect">
            <a:avLst/>
          </a:prstGeom>
          <a:noFill/>
        </p:spPr>
        <p:txBody>
          <a:bodyPr wrap="square" rtlCol="0">
            <a:spAutoFit/>
          </a:bodyPr>
          <a:lstStyle/>
          <a:p>
            <a:r>
              <a:rPr lang="en-US"/>
              <a:t>Losses (1 in)</a:t>
            </a:r>
          </a:p>
        </p:txBody>
      </p:sp>
      <p:sp>
        <p:nvSpPr>
          <p:cNvPr id="14" name="TextBox 13">
            <a:extLst>
              <a:ext uri="{FF2B5EF4-FFF2-40B4-BE49-F238E27FC236}">
                <a16:creationId xmlns:a16="http://schemas.microsoft.com/office/drawing/2014/main" id="{C2922BCF-7980-7867-E74A-0FE4C2E72A0B}"/>
              </a:ext>
            </a:extLst>
          </p:cNvPr>
          <p:cNvSpPr txBox="1"/>
          <p:nvPr/>
        </p:nvSpPr>
        <p:spPr>
          <a:xfrm>
            <a:off x="6156384" y="3512627"/>
            <a:ext cx="4727643" cy="646331"/>
          </a:xfrm>
          <a:prstGeom prst="rect">
            <a:avLst/>
          </a:prstGeom>
          <a:noFill/>
        </p:spPr>
        <p:txBody>
          <a:bodyPr wrap="square" rtlCol="0">
            <a:spAutoFit/>
          </a:bodyPr>
          <a:lstStyle/>
          <a:p>
            <a:r>
              <a:rPr lang="en-US" err="1"/>
              <a:t>I</a:t>
            </a:r>
            <a:r>
              <a:rPr lang="en-US" baseline="-25000" err="1"/>
              <a:t>a</a:t>
            </a:r>
            <a:r>
              <a:rPr lang="en-US"/>
              <a:t> = 1 in</a:t>
            </a:r>
          </a:p>
          <a:p>
            <a:r>
              <a:rPr lang="en-US"/>
              <a:t>CN = 100 (no infiltration)</a:t>
            </a:r>
          </a:p>
        </p:txBody>
      </p:sp>
      <p:sp>
        <p:nvSpPr>
          <p:cNvPr id="6" name="Rectangle 5">
            <a:extLst>
              <a:ext uri="{FF2B5EF4-FFF2-40B4-BE49-F238E27FC236}">
                <a16:creationId xmlns:a16="http://schemas.microsoft.com/office/drawing/2014/main" id="{36E7421B-D543-9020-2095-60FEEF7CB97C}"/>
              </a:ext>
            </a:extLst>
          </p:cNvPr>
          <p:cNvSpPr/>
          <p:nvPr/>
        </p:nvSpPr>
        <p:spPr>
          <a:xfrm>
            <a:off x="3648170" y="5363570"/>
            <a:ext cx="5468559" cy="1333302"/>
          </a:xfrm>
          <a:prstGeom prst="rect">
            <a:avLst/>
          </a:prstGeom>
          <a:no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5190011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B95A241E-96DE-B3BF-44A2-1BFC61F90509}"/>
              </a:ext>
            </a:extLst>
          </p:cNvPr>
          <p:cNvSpPr>
            <a:spLocks noGrp="1"/>
          </p:cNvSpPr>
          <p:nvPr>
            <p:ph type="title"/>
          </p:nvPr>
        </p:nvSpPr>
        <p:spPr/>
        <p:txBody>
          <a:bodyPr/>
          <a:lstStyle/>
          <a:p>
            <a:r>
              <a:rPr lang="en-US"/>
              <a:t>Loss Method: Initial abstraction ratio </a:t>
            </a:r>
          </a:p>
        </p:txBody>
      </p:sp>
      <p:sp>
        <p:nvSpPr>
          <p:cNvPr id="2" name="TextBox 1">
            <a:extLst>
              <a:ext uri="{FF2B5EF4-FFF2-40B4-BE49-F238E27FC236}">
                <a16:creationId xmlns:a16="http://schemas.microsoft.com/office/drawing/2014/main" id="{C369AADD-A34C-8122-54D2-6C5F1EA61EE0}"/>
              </a:ext>
            </a:extLst>
          </p:cNvPr>
          <p:cNvSpPr txBox="1"/>
          <p:nvPr/>
        </p:nvSpPr>
        <p:spPr>
          <a:xfrm>
            <a:off x="457200" y="1250302"/>
            <a:ext cx="5904689" cy="5078313"/>
          </a:xfrm>
          <a:prstGeom prst="rect">
            <a:avLst/>
          </a:prstGeom>
          <a:noFill/>
        </p:spPr>
        <p:txBody>
          <a:bodyPr wrap="square" rtlCol="0">
            <a:spAutoFit/>
          </a:bodyPr>
          <a:lstStyle/>
          <a:p>
            <a:pPr marL="285750" indent="-285750" algn="l">
              <a:buFont typeface="Arial" panose="020B0604020202020204" pitchFamily="34" charset="0"/>
              <a:buChar char="•"/>
            </a:pPr>
            <a:r>
              <a:rPr lang="en-US"/>
              <a:t>Due to the uncertainty and unknown origin, several investigators have re-evaluated the selection of the initial abstraction ratio </a:t>
            </a:r>
            <a:r>
              <a:rPr lang="en-US" sz="1800" b="0" i="0" u="none" strike="noStrike" baseline="0"/>
              <a:t>(</a:t>
            </a:r>
            <a:r>
              <a:rPr lang="en-US" sz="1800" b="0" i="0" u="none" strike="noStrike" baseline="0" err="1"/>
              <a:t>Baltas</a:t>
            </a:r>
            <a:r>
              <a:rPr lang="en-US" sz="1800" b="0" i="0" u="none" strike="noStrike" baseline="0"/>
              <a:t> et al., 2007;Mishra et al., 2006; Mishra &amp; Singh, 2004; Woodward</a:t>
            </a:r>
            <a:r>
              <a:rPr lang="da-DK" sz="1800" b="0" i="0" u="none" strike="noStrike" baseline="0"/>
              <a:t>et al., 2004; Hawkins et al., 2002; Jiang, 2001).</a:t>
            </a:r>
          </a:p>
          <a:p>
            <a:pPr marL="285750" indent="-285750" algn="l">
              <a:buFont typeface="Arial" panose="020B0604020202020204" pitchFamily="34" charset="0"/>
              <a:buChar char="•"/>
            </a:pPr>
            <a:endParaRPr lang="da-DK"/>
          </a:p>
          <a:p>
            <a:pPr marL="285750" indent="-285750" algn="l">
              <a:buFont typeface="Arial" panose="020B0604020202020204" pitchFamily="34" charset="0"/>
              <a:buChar char="•"/>
            </a:pPr>
            <a:r>
              <a:rPr lang="en-US" sz="1800" b="0" i="0" u="none" strike="noStrike" baseline="0"/>
              <a:t>Runoff estimates are inaccurate where watershed retention is a large fraction of the rainfall, as in semiarid watersheds. </a:t>
            </a:r>
          </a:p>
          <a:p>
            <a:pPr marL="285750" indent="-285750" algn="l">
              <a:buFont typeface="Arial" panose="020B0604020202020204" pitchFamily="34" charset="0"/>
              <a:buChar char="•"/>
            </a:pPr>
            <a:endParaRPr lang="en-US"/>
          </a:p>
          <a:p>
            <a:pPr marL="285750" indent="-285750" algn="l">
              <a:buFont typeface="Arial" panose="020B0604020202020204" pitchFamily="34" charset="0"/>
              <a:buChar char="•"/>
            </a:pPr>
            <a:r>
              <a:rPr lang="en-US" sz="1800" b="0" i="0" u="none" strike="noStrike" baseline="0"/>
              <a:t>The use of a universal (</a:t>
            </a:r>
            <a:r>
              <a:rPr lang="en-US" i="1">
                <a:solidFill>
                  <a:srgbClr val="000000"/>
                </a:solidFill>
              </a:rPr>
              <a:t>λ</a:t>
            </a:r>
            <a:r>
              <a:rPr lang="en-US" sz="1800" b="0" i="1" u="none" strike="noStrike" baseline="0">
                <a:solidFill>
                  <a:srgbClr val="000000"/>
                </a:solidFill>
              </a:rPr>
              <a:t> </a:t>
            </a:r>
            <a:r>
              <a:rPr lang="en-US" sz="1800" b="0" i="0" u="none" strike="noStrike" baseline="0">
                <a:solidFill>
                  <a:srgbClr val="000000"/>
                </a:solidFill>
              </a:rPr>
              <a:t>= 0.2) initial abstraction ratio </a:t>
            </a:r>
            <a:r>
              <a:rPr lang="en-US">
                <a:solidFill>
                  <a:srgbClr val="000000"/>
                </a:solidFill>
              </a:rPr>
              <a:t>may not be appropriate. </a:t>
            </a:r>
          </a:p>
          <a:p>
            <a:pPr marL="285750" indent="-285750" algn="l">
              <a:buFont typeface="Arial" panose="020B0604020202020204" pitchFamily="34" charset="0"/>
              <a:buChar char="•"/>
            </a:pPr>
            <a:endParaRPr lang="en-US" sz="1800" b="0" i="0" u="none" strike="noStrike" baseline="0">
              <a:solidFill>
                <a:srgbClr val="000000"/>
              </a:solidFill>
            </a:endParaRPr>
          </a:p>
          <a:p>
            <a:pPr marL="285750" indent="-285750" algn="l">
              <a:buFont typeface="Arial" panose="020B0604020202020204" pitchFamily="34" charset="0"/>
              <a:buChar char="•"/>
            </a:pPr>
            <a:r>
              <a:rPr lang="en-US" sz="1800" b="1" i="0" u="none" strike="noStrike" baseline="0"/>
              <a:t>Studies found that the initial abstraction ratio varied from storm to storm and from watershed to watershed.</a:t>
            </a:r>
          </a:p>
          <a:p>
            <a:pPr marL="285750" indent="-285750" algn="l">
              <a:buFont typeface="Arial" panose="020B0604020202020204" pitchFamily="34" charset="0"/>
              <a:buChar char="•"/>
            </a:pPr>
            <a:endParaRPr lang="en-US"/>
          </a:p>
          <a:p>
            <a:pPr algn="l"/>
            <a:endParaRPr lang="en-US"/>
          </a:p>
        </p:txBody>
      </p:sp>
      <mc:AlternateContent xmlns:mc="http://schemas.openxmlformats.org/markup-compatibility/2006" xmlns:a14="http://schemas.microsoft.com/office/drawing/2010/main">
        <mc:Choice Requires="a14">
          <p:sp>
            <p:nvSpPr>
              <p:cNvPr id="4" name="TextBox 3">
                <a:extLst>
                  <a:ext uri="{FF2B5EF4-FFF2-40B4-BE49-F238E27FC236}">
                    <a16:creationId xmlns:a16="http://schemas.microsoft.com/office/drawing/2014/main" id="{FE6B3BE4-304B-0F32-F135-5A789256EC14}"/>
                  </a:ext>
                </a:extLst>
              </p:cNvPr>
              <p:cNvSpPr txBox="1"/>
              <p:nvPr/>
            </p:nvSpPr>
            <p:spPr>
              <a:xfrm>
                <a:off x="8399313" y="5459301"/>
                <a:ext cx="997606" cy="276999"/>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𝐼</m:t>
                          </m:r>
                        </m:e>
                        <m:sub>
                          <m:r>
                            <a:rPr lang="en-US" b="0" i="1" smtClean="0">
                              <a:latin typeface="Cambria Math" panose="02040503050406030204" pitchFamily="18" charset="0"/>
                            </a:rPr>
                            <m:t>𝑎</m:t>
                          </m:r>
                        </m:sub>
                      </m:sSub>
                      <m:r>
                        <a:rPr lang="en-US" b="0" i="1" smtClean="0">
                          <a:latin typeface="Cambria Math" panose="02040503050406030204" pitchFamily="18" charset="0"/>
                        </a:rPr>
                        <m:t>=</m:t>
                      </m:r>
                      <m:r>
                        <a:rPr lang="en-US" b="0" i="1" smtClean="0">
                          <a:solidFill>
                            <a:srgbClr val="FF0000"/>
                          </a:solidFill>
                          <a:latin typeface="Cambria Math" panose="02040503050406030204" pitchFamily="18" charset="0"/>
                          <a:ea typeface="Cambria Math" panose="02040503050406030204" pitchFamily="18" charset="0"/>
                        </a:rPr>
                        <m:t>𝜆</m:t>
                      </m:r>
                      <m:r>
                        <a:rPr lang="en-US" b="0" i="1" smtClean="0">
                          <a:latin typeface="Cambria Math" panose="02040503050406030204" pitchFamily="18" charset="0"/>
                          <a:ea typeface="Cambria Math" panose="02040503050406030204" pitchFamily="18" charset="0"/>
                        </a:rPr>
                        <m:t>𝑆</m:t>
                      </m:r>
                    </m:oMath>
                  </m:oMathPara>
                </a14:m>
                <a:endParaRPr lang="en-US"/>
              </a:p>
            </p:txBody>
          </p:sp>
        </mc:Choice>
        <mc:Fallback xmlns="">
          <p:sp>
            <p:nvSpPr>
              <p:cNvPr id="4" name="TextBox 3">
                <a:extLst>
                  <a:ext uri="{FF2B5EF4-FFF2-40B4-BE49-F238E27FC236}">
                    <a16:creationId xmlns:a16="http://schemas.microsoft.com/office/drawing/2014/main" id="{FE6B3BE4-304B-0F32-F135-5A789256EC14}"/>
                  </a:ext>
                </a:extLst>
              </p:cNvPr>
              <p:cNvSpPr txBox="1">
                <a:spLocks noRot="1" noChangeAspect="1" noMove="1" noResize="1" noEditPoints="1" noAdjustHandles="1" noChangeArrowheads="1" noChangeShapeType="1" noTextEdit="1"/>
              </p:cNvSpPr>
              <p:nvPr/>
            </p:nvSpPr>
            <p:spPr>
              <a:xfrm>
                <a:off x="8399313" y="5459301"/>
                <a:ext cx="997606" cy="276999"/>
              </a:xfrm>
              <a:prstGeom prst="rect">
                <a:avLst/>
              </a:prstGeom>
              <a:blipFill>
                <a:blip r:embed="rId3"/>
                <a:stretch>
                  <a:fillRect b="-13333"/>
                </a:stretch>
              </a:blipFill>
            </p:spPr>
            <p:txBody>
              <a:bodyPr/>
              <a:lstStyle/>
              <a:p>
                <a:r>
                  <a:rPr lang="en-US">
                    <a:noFill/>
                  </a:rPr>
                  <a:t> </a:t>
                </a:r>
              </a:p>
            </p:txBody>
          </p:sp>
        </mc:Fallback>
      </mc:AlternateContent>
      <p:sp>
        <p:nvSpPr>
          <p:cNvPr id="5" name="TextBox 4">
            <a:extLst>
              <a:ext uri="{FF2B5EF4-FFF2-40B4-BE49-F238E27FC236}">
                <a16:creationId xmlns:a16="http://schemas.microsoft.com/office/drawing/2014/main" id="{71BBFCF6-AB40-C996-A871-9956178C9591}"/>
              </a:ext>
            </a:extLst>
          </p:cNvPr>
          <p:cNvSpPr txBox="1"/>
          <p:nvPr/>
        </p:nvSpPr>
        <p:spPr>
          <a:xfrm>
            <a:off x="6831770" y="5805689"/>
            <a:ext cx="5279166" cy="923330"/>
          </a:xfrm>
          <a:prstGeom prst="rect">
            <a:avLst/>
          </a:prstGeom>
          <a:noFill/>
        </p:spPr>
        <p:txBody>
          <a:bodyPr wrap="square">
            <a:spAutoFit/>
          </a:bodyPr>
          <a:lstStyle/>
          <a:p>
            <a:r>
              <a:rPr lang="en-US" i="1">
                <a:solidFill>
                  <a:srgbClr val="FF0000"/>
                </a:solidFill>
                <a:latin typeface="Times New Roman" panose="02020603050405020304" pitchFamily="18" charset="0"/>
              </a:rPr>
              <a:t>λ</a:t>
            </a:r>
            <a:r>
              <a:rPr lang="en-US" sz="1800" b="0" i="1" u="none" strike="noStrike" baseline="0">
                <a:solidFill>
                  <a:srgbClr val="FF0000"/>
                </a:solidFill>
                <a:latin typeface="Times New Roman" panose="02020603050405020304" pitchFamily="18" charset="0"/>
              </a:rPr>
              <a:t> </a:t>
            </a:r>
            <a:r>
              <a:rPr lang="en-US" sz="1800" b="0" i="0" u="none" strike="noStrike" baseline="0">
                <a:solidFill>
                  <a:srgbClr val="FF0000"/>
                </a:solidFill>
                <a:latin typeface="Times New Roman" panose="02020603050405020304" pitchFamily="18" charset="0"/>
              </a:rPr>
              <a:t>= </a:t>
            </a:r>
            <a:r>
              <a:rPr lang="en-US">
                <a:solidFill>
                  <a:srgbClr val="FF0000"/>
                </a:solidFill>
                <a:latin typeface="Times New Roman" panose="02020603050405020304" pitchFamily="18" charset="0"/>
              </a:rPr>
              <a:t>initial abstraction ratio, unitless </a:t>
            </a:r>
          </a:p>
          <a:p>
            <a:r>
              <a:rPr lang="en-US" sz="1800" b="0" i="1" u="none" strike="noStrike" baseline="0">
                <a:solidFill>
                  <a:srgbClr val="000000"/>
                </a:solidFill>
                <a:latin typeface="Times New Roman" panose="02020603050405020304" pitchFamily="18" charset="0"/>
              </a:rPr>
              <a:t>S </a:t>
            </a:r>
            <a:r>
              <a:rPr lang="en-US" sz="1800" b="0" i="0" u="none" strike="noStrike" baseline="0">
                <a:solidFill>
                  <a:srgbClr val="000000"/>
                </a:solidFill>
                <a:latin typeface="Times New Roman" panose="02020603050405020304" pitchFamily="18" charset="0"/>
              </a:rPr>
              <a:t>= potential maximum retention after runoff begins, in </a:t>
            </a:r>
            <a:endParaRPr lang="en-US"/>
          </a:p>
          <a:p>
            <a:endParaRPr lang="en-US">
              <a:solidFill>
                <a:srgbClr val="000000"/>
              </a:solidFill>
              <a:latin typeface="Times New Roman" panose="02020603050405020304" pitchFamily="18" charset="0"/>
            </a:endParaRPr>
          </a:p>
        </p:txBody>
      </p:sp>
      <p:pic>
        <p:nvPicPr>
          <p:cNvPr id="6" name="Picture 2" descr="Redmond Watersheds | Redmond, WA">
            <a:extLst>
              <a:ext uri="{FF2B5EF4-FFF2-40B4-BE49-F238E27FC236}">
                <a16:creationId xmlns:a16="http://schemas.microsoft.com/office/drawing/2014/main" id="{8C65F853-3914-C857-2385-4F61E05CEBB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722205" y="1121700"/>
            <a:ext cx="4888538" cy="409828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8931400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B007D37-3B46-21D0-F3EE-BD0433F6B8C5}"/>
              </a:ext>
            </a:extLst>
          </p:cNvPr>
          <p:cNvSpPr>
            <a:spLocks noGrp="1"/>
          </p:cNvSpPr>
          <p:nvPr>
            <p:ph type="title"/>
          </p:nvPr>
        </p:nvSpPr>
        <p:spPr>
          <a:xfrm>
            <a:off x="2494722" y="128981"/>
            <a:ext cx="9430577" cy="832920"/>
          </a:xfrm>
        </p:spPr>
        <p:txBody>
          <a:bodyPr/>
          <a:lstStyle/>
          <a:p>
            <a:r>
              <a:rPr lang="en-US"/>
              <a:t>Post-Wildfire Application</a:t>
            </a:r>
          </a:p>
        </p:txBody>
      </p:sp>
      <p:sp>
        <p:nvSpPr>
          <p:cNvPr id="3" name="Footer Placeholder 2">
            <a:extLst>
              <a:ext uri="{FF2B5EF4-FFF2-40B4-BE49-F238E27FC236}">
                <a16:creationId xmlns:a16="http://schemas.microsoft.com/office/drawing/2014/main" id="{9EB211BB-C7B8-9B86-3F9F-7F1C7AD48FFA}"/>
              </a:ext>
            </a:extLst>
          </p:cNvPr>
          <p:cNvSpPr>
            <a:spLocks noGrp="1"/>
          </p:cNvSpPr>
          <p:nvPr>
            <p:ph type="ftr" sz="quarter" idx="11"/>
          </p:nvPr>
        </p:nvSpPr>
        <p:spPr>
          <a:xfrm>
            <a:off x="266700" y="6653150"/>
            <a:ext cx="2901373" cy="137160"/>
          </a:xfrm>
          <a:prstGeom prst="rect">
            <a:avLst/>
          </a:prstGeom>
        </p:spPr>
        <p:txBody>
          <a:bodyPr anchor="ctr"/>
          <a:lstStyle>
            <a:defPPr>
              <a:defRPr lang="en-US"/>
            </a:defPPr>
            <a:lvl1pPr marL="0" algn="l" defTabSz="914400" rtl="0" eaLnBrk="1" latinLnBrk="0" hangingPunct="1">
              <a:defRPr sz="900" kern="1200">
                <a:solidFill>
                  <a:schemeClr val="tx1">
                    <a:lumMod val="75000"/>
                    <a:lumOff val="2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mc:AlternateContent xmlns:mc="http://schemas.openxmlformats.org/markup-compatibility/2006" xmlns:a14="http://schemas.microsoft.com/office/drawing/2010/main">
        <mc:Choice Requires="a14">
          <p:sp>
            <p:nvSpPr>
              <p:cNvPr id="4" name="TextBox 3">
                <a:extLst>
                  <a:ext uri="{FF2B5EF4-FFF2-40B4-BE49-F238E27FC236}">
                    <a16:creationId xmlns:a16="http://schemas.microsoft.com/office/drawing/2014/main" id="{395A9C7B-9E8A-BACD-DFAA-60DFC0D1DE44}"/>
                  </a:ext>
                </a:extLst>
              </p:cNvPr>
              <p:cNvSpPr txBox="1"/>
              <p:nvPr/>
            </p:nvSpPr>
            <p:spPr>
              <a:xfrm>
                <a:off x="911268" y="1687929"/>
                <a:ext cx="2580130" cy="622350"/>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𝐼</m:t>
                          </m:r>
                        </m:e>
                        <m:sub>
                          <m:r>
                            <a:rPr lang="en-US" b="0" i="1" smtClean="0">
                              <a:latin typeface="Cambria Math" panose="02040503050406030204" pitchFamily="18" charset="0"/>
                            </a:rPr>
                            <m:t>𝑎</m:t>
                          </m:r>
                        </m:sub>
                      </m:sSub>
                      <m:r>
                        <a:rPr lang="en-US" b="0" i="1" smtClean="0">
                          <a:latin typeface="Cambria Math" panose="02040503050406030204" pitchFamily="18" charset="0"/>
                        </a:rPr>
                        <m:t>=</m:t>
                      </m:r>
                      <m:r>
                        <a:rPr lang="en-US" b="0" i="1" smtClean="0">
                          <a:latin typeface="Cambria Math" panose="02040503050406030204" pitchFamily="18" charset="0"/>
                          <a:ea typeface="Cambria Math" panose="02040503050406030204" pitchFamily="18" charset="0"/>
                        </a:rPr>
                        <m:t>𝜆</m:t>
                      </m:r>
                      <m:r>
                        <a:rPr lang="en-US" b="0" i="1" smtClean="0">
                          <a:latin typeface="Cambria Math" panose="02040503050406030204" pitchFamily="18" charset="0"/>
                          <a:ea typeface="Cambria Math" panose="02040503050406030204" pitchFamily="18" charset="0"/>
                        </a:rPr>
                        <m:t>𝑆</m:t>
                      </m:r>
                      <m:r>
                        <a:rPr lang="en-US" i="1">
                          <a:latin typeface="Cambria Math" panose="02040503050406030204" pitchFamily="18" charset="0"/>
                          <a:ea typeface="Cambria Math" panose="02040503050406030204" pitchFamily="18" charset="0"/>
                        </a:rPr>
                        <m:t>=</m:t>
                      </m:r>
                      <m:r>
                        <a:rPr lang="en-US" i="1">
                          <a:latin typeface="Cambria Math" panose="02040503050406030204" pitchFamily="18" charset="0"/>
                          <a:ea typeface="Cambria Math" panose="02040503050406030204" pitchFamily="18" charset="0"/>
                        </a:rPr>
                        <m:t>𝜆</m:t>
                      </m:r>
                      <m:d>
                        <m:dPr>
                          <m:ctrlPr>
                            <a:rPr lang="en-US" b="0" i="1" smtClean="0">
                              <a:latin typeface="Cambria Math" panose="02040503050406030204" pitchFamily="18" charset="0"/>
                              <a:ea typeface="Cambria Math" panose="02040503050406030204" pitchFamily="18" charset="0"/>
                            </a:rPr>
                          </m:ctrlPr>
                        </m:dPr>
                        <m:e>
                          <m:f>
                            <m:fPr>
                              <m:ctrlPr>
                                <a:rPr lang="en-US" b="0" i="1" smtClean="0">
                                  <a:latin typeface="Cambria Math" panose="02040503050406030204" pitchFamily="18" charset="0"/>
                                  <a:ea typeface="Cambria Math" panose="02040503050406030204" pitchFamily="18" charset="0"/>
                                </a:rPr>
                              </m:ctrlPr>
                            </m:fPr>
                            <m:num>
                              <m:r>
                                <a:rPr lang="en-US" b="0" i="0" smtClean="0">
                                  <a:latin typeface="Cambria Math" panose="02040503050406030204" pitchFamily="18" charset="0"/>
                                  <a:ea typeface="Cambria Math" panose="02040503050406030204" pitchFamily="18" charset="0"/>
                                </a:rPr>
                                <m:t>1000</m:t>
                              </m:r>
                            </m:num>
                            <m:den>
                              <m:r>
                                <m:rPr>
                                  <m:sty m:val="p"/>
                                </m:rPr>
                                <a:rPr lang="en-US" b="0" i="0" smtClean="0">
                                  <a:latin typeface="Cambria Math" panose="02040503050406030204" pitchFamily="18" charset="0"/>
                                  <a:ea typeface="Cambria Math" panose="02040503050406030204" pitchFamily="18" charset="0"/>
                                </a:rPr>
                                <m:t>CN</m:t>
                              </m:r>
                            </m:den>
                          </m:f>
                        </m:e>
                      </m:d>
                      <m:r>
                        <a:rPr lang="en-US" b="0" i="0" smtClean="0">
                          <a:latin typeface="Cambria Math" panose="02040503050406030204" pitchFamily="18" charset="0"/>
                          <a:ea typeface="Cambria Math" panose="02040503050406030204" pitchFamily="18" charset="0"/>
                        </a:rPr>
                        <m:t>−10</m:t>
                      </m:r>
                    </m:oMath>
                  </m:oMathPara>
                </a14:m>
                <a:endParaRPr lang="en-US"/>
              </a:p>
            </p:txBody>
          </p:sp>
        </mc:Choice>
        <mc:Fallback xmlns="">
          <p:sp>
            <p:nvSpPr>
              <p:cNvPr id="4" name="TextBox 3">
                <a:extLst>
                  <a:ext uri="{FF2B5EF4-FFF2-40B4-BE49-F238E27FC236}">
                    <a16:creationId xmlns:a16="http://schemas.microsoft.com/office/drawing/2014/main" id="{395A9C7B-9E8A-BACD-DFAA-60DFC0D1DE44}"/>
                  </a:ext>
                </a:extLst>
              </p:cNvPr>
              <p:cNvSpPr txBox="1">
                <a:spLocks noRot="1" noChangeAspect="1" noMove="1" noResize="1" noEditPoints="1" noAdjustHandles="1" noChangeArrowheads="1" noChangeShapeType="1" noTextEdit="1"/>
              </p:cNvSpPr>
              <p:nvPr/>
            </p:nvSpPr>
            <p:spPr>
              <a:xfrm>
                <a:off x="911268" y="1687929"/>
                <a:ext cx="2580130" cy="622350"/>
              </a:xfrm>
              <a:prstGeom prst="rect">
                <a:avLst/>
              </a:prstGeom>
              <a:blipFill>
                <a:blip r:embed="rId2"/>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6" name="TextBox 5">
                <a:extLst>
                  <a:ext uri="{FF2B5EF4-FFF2-40B4-BE49-F238E27FC236}">
                    <a16:creationId xmlns:a16="http://schemas.microsoft.com/office/drawing/2014/main" id="{04D6CF39-AEE1-EA99-5FC0-A251B65741D9}"/>
                  </a:ext>
                </a:extLst>
              </p:cNvPr>
              <p:cNvSpPr txBox="1"/>
              <p:nvPr/>
            </p:nvSpPr>
            <p:spPr>
              <a:xfrm>
                <a:off x="8111297" y="1653236"/>
                <a:ext cx="2325830" cy="762773"/>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𝑇</m:t>
                          </m:r>
                        </m:e>
                        <m:sub>
                          <m:r>
                            <a:rPr lang="en-US" b="0" i="1" smtClean="0">
                              <a:latin typeface="Cambria Math" panose="02040503050406030204" pitchFamily="18" charset="0"/>
                            </a:rPr>
                            <m:t>𝑙</m:t>
                          </m:r>
                        </m:sub>
                      </m:sSub>
                      <m:r>
                        <a:rPr lang="en-US" b="0" i="1" smtClean="0">
                          <a:latin typeface="Cambria Math" panose="02040503050406030204" pitchFamily="18" charset="0"/>
                        </a:rPr>
                        <m:t>=</m:t>
                      </m:r>
                      <m:f>
                        <m:fPr>
                          <m:ctrlPr>
                            <a:rPr lang="en-US" b="0" i="1" smtClean="0">
                              <a:latin typeface="Cambria Math" panose="02040503050406030204" pitchFamily="18" charset="0"/>
                            </a:rPr>
                          </m:ctrlPr>
                        </m:fPr>
                        <m:num>
                          <m:sSup>
                            <m:sSupPr>
                              <m:ctrlPr>
                                <a:rPr lang="en-US" b="0" i="1" smtClean="0">
                                  <a:latin typeface="Cambria Math" panose="02040503050406030204" pitchFamily="18" charset="0"/>
                                </a:rPr>
                              </m:ctrlPr>
                            </m:sSupPr>
                            <m:e>
                              <m:r>
                                <a:rPr lang="en-US" b="0" i="1" smtClean="0">
                                  <a:latin typeface="Cambria Math" panose="02040503050406030204" pitchFamily="18" charset="0"/>
                                </a:rPr>
                                <m:t>𝐿</m:t>
                              </m:r>
                            </m:e>
                            <m:sup>
                              <m:r>
                                <a:rPr lang="en-US" b="0" i="1" smtClean="0">
                                  <a:latin typeface="Cambria Math" panose="02040503050406030204" pitchFamily="18" charset="0"/>
                                </a:rPr>
                                <m:t>0.8</m:t>
                              </m:r>
                            </m:sup>
                          </m:sSup>
                          <m:sSup>
                            <m:sSupPr>
                              <m:ctrlPr>
                                <a:rPr lang="en-US" b="0" i="1" smtClean="0">
                                  <a:latin typeface="Cambria Math" panose="02040503050406030204" pitchFamily="18" charset="0"/>
                                </a:rPr>
                              </m:ctrlPr>
                            </m:sSupPr>
                            <m:e>
                              <m:d>
                                <m:dPr>
                                  <m:ctrlPr>
                                    <a:rPr lang="en-US" b="0" i="1" smtClean="0">
                                      <a:latin typeface="Cambria Math" panose="02040503050406030204" pitchFamily="18" charset="0"/>
                                    </a:rPr>
                                  </m:ctrlPr>
                                </m:dPr>
                                <m:e>
                                  <m:f>
                                    <m:fPr>
                                      <m:ctrlPr>
                                        <a:rPr lang="en-US" b="0" i="1" smtClean="0">
                                          <a:latin typeface="Cambria Math" panose="02040503050406030204" pitchFamily="18" charset="0"/>
                                        </a:rPr>
                                      </m:ctrlPr>
                                    </m:fPr>
                                    <m:num>
                                      <m:r>
                                        <a:rPr lang="en-US" b="0" i="1" smtClean="0">
                                          <a:latin typeface="Cambria Math" panose="02040503050406030204" pitchFamily="18" charset="0"/>
                                        </a:rPr>
                                        <m:t>1000</m:t>
                                      </m:r>
                                    </m:num>
                                    <m:den>
                                      <m:r>
                                        <a:rPr lang="en-US" b="0" i="1" smtClean="0">
                                          <a:latin typeface="Cambria Math" panose="02040503050406030204" pitchFamily="18" charset="0"/>
                                        </a:rPr>
                                        <m:t>𝐶𝑁</m:t>
                                      </m:r>
                                    </m:den>
                                  </m:f>
                                  <m:r>
                                    <a:rPr lang="en-US" b="0" i="1" smtClean="0">
                                      <a:latin typeface="Cambria Math" panose="02040503050406030204" pitchFamily="18" charset="0"/>
                                    </a:rPr>
                                    <m:t>−9</m:t>
                                  </m:r>
                                </m:e>
                              </m:d>
                            </m:e>
                            <m:sup>
                              <m:r>
                                <a:rPr lang="en-US" b="0" i="1" smtClean="0">
                                  <a:latin typeface="Cambria Math" panose="02040503050406030204" pitchFamily="18" charset="0"/>
                                </a:rPr>
                                <m:t>0.7</m:t>
                              </m:r>
                            </m:sup>
                          </m:sSup>
                        </m:num>
                        <m:den>
                          <m:r>
                            <a:rPr lang="en-US" b="0" i="1" smtClean="0">
                              <a:latin typeface="Cambria Math" panose="02040503050406030204" pitchFamily="18" charset="0"/>
                            </a:rPr>
                            <m:t>1900</m:t>
                          </m:r>
                          <m:sSup>
                            <m:sSupPr>
                              <m:ctrlPr>
                                <a:rPr lang="en-US" b="0" i="1" smtClean="0">
                                  <a:latin typeface="Cambria Math" panose="02040503050406030204" pitchFamily="18" charset="0"/>
                                </a:rPr>
                              </m:ctrlPr>
                            </m:sSupPr>
                            <m:e>
                              <m:r>
                                <a:rPr lang="en-US" b="0" i="1" smtClean="0">
                                  <a:latin typeface="Cambria Math" panose="02040503050406030204" pitchFamily="18" charset="0"/>
                                </a:rPr>
                                <m:t>𝑌</m:t>
                              </m:r>
                            </m:e>
                            <m:sup>
                              <m:r>
                                <a:rPr lang="en-US" b="0" i="1" smtClean="0">
                                  <a:latin typeface="Cambria Math" panose="02040503050406030204" pitchFamily="18" charset="0"/>
                                </a:rPr>
                                <m:t>0.5</m:t>
                              </m:r>
                            </m:sup>
                          </m:sSup>
                        </m:den>
                      </m:f>
                    </m:oMath>
                  </m:oMathPara>
                </a14:m>
                <a:endParaRPr lang="en-US"/>
              </a:p>
            </p:txBody>
          </p:sp>
        </mc:Choice>
        <mc:Fallback xmlns="">
          <p:sp>
            <p:nvSpPr>
              <p:cNvPr id="6" name="TextBox 5">
                <a:extLst>
                  <a:ext uri="{FF2B5EF4-FFF2-40B4-BE49-F238E27FC236}">
                    <a16:creationId xmlns:a16="http://schemas.microsoft.com/office/drawing/2014/main" id="{04D6CF39-AEE1-EA99-5FC0-A251B65741D9}"/>
                  </a:ext>
                </a:extLst>
              </p:cNvPr>
              <p:cNvSpPr txBox="1">
                <a:spLocks noRot="1" noChangeAspect="1" noMove="1" noResize="1" noEditPoints="1" noAdjustHandles="1" noChangeArrowheads="1" noChangeShapeType="1" noTextEdit="1"/>
              </p:cNvSpPr>
              <p:nvPr/>
            </p:nvSpPr>
            <p:spPr>
              <a:xfrm>
                <a:off x="8111297" y="1653236"/>
                <a:ext cx="2325830" cy="762773"/>
              </a:xfrm>
              <a:prstGeom prst="rect">
                <a:avLst/>
              </a:prstGeom>
              <a:blipFill>
                <a:blip r:embed="rId3"/>
                <a:stretch>
                  <a:fillRect/>
                </a:stretch>
              </a:blipFill>
            </p:spPr>
            <p:txBody>
              <a:bodyPr/>
              <a:lstStyle/>
              <a:p>
                <a:r>
                  <a:rPr lang="en-US">
                    <a:noFill/>
                  </a:rPr>
                  <a:t> </a:t>
                </a:r>
              </a:p>
            </p:txBody>
          </p:sp>
        </mc:Fallback>
      </mc:AlternateContent>
      <p:pic>
        <p:nvPicPr>
          <p:cNvPr id="8" name="Picture 7">
            <a:extLst>
              <a:ext uri="{FF2B5EF4-FFF2-40B4-BE49-F238E27FC236}">
                <a16:creationId xmlns:a16="http://schemas.microsoft.com/office/drawing/2014/main" id="{FC75D854-246D-ECFD-B553-21EE2BB305F1}"/>
              </a:ext>
            </a:extLst>
          </p:cNvPr>
          <p:cNvPicPr>
            <a:picLocks noChangeAspect="1"/>
          </p:cNvPicPr>
          <p:nvPr/>
        </p:nvPicPr>
        <p:blipFill>
          <a:blip r:embed="rId4"/>
          <a:stretch>
            <a:fillRect/>
          </a:stretch>
        </p:blipFill>
        <p:spPr>
          <a:xfrm>
            <a:off x="830986" y="2761089"/>
            <a:ext cx="5112783" cy="2937843"/>
          </a:xfrm>
          <a:prstGeom prst="rect">
            <a:avLst/>
          </a:prstGeom>
        </p:spPr>
      </p:pic>
      <p:cxnSp>
        <p:nvCxnSpPr>
          <p:cNvPr id="10" name="Straight Arrow Connector 9">
            <a:extLst>
              <a:ext uri="{FF2B5EF4-FFF2-40B4-BE49-F238E27FC236}">
                <a16:creationId xmlns:a16="http://schemas.microsoft.com/office/drawing/2014/main" id="{D82852F9-31EA-8FF0-DA57-B39FEBAE0FB9}"/>
              </a:ext>
            </a:extLst>
          </p:cNvPr>
          <p:cNvCxnSpPr>
            <a:cxnSpLocks/>
            <a:stCxn id="4" idx="2"/>
          </p:cNvCxnSpPr>
          <p:nvPr/>
        </p:nvCxnSpPr>
        <p:spPr>
          <a:xfrm>
            <a:off x="2201333" y="2310279"/>
            <a:ext cx="531928" cy="919938"/>
          </a:xfrm>
          <a:prstGeom prst="straightConnector1">
            <a:avLst/>
          </a:prstGeom>
          <a:ln>
            <a:tailEnd type="triangle"/>
          </a:ln>
        </p:spPr>
        <p:style>
          <a:lnRef idx="1">
            <a:schemeClr val="accent6"/>
          </a:lnRef>
          <a:fillRef idx="0">
            <a:schemeClr val="accent6"/>
          </a:fillRef>
          <a:effectRef idx="0">
            <a:schemeClr val="accent6"/>
          </a:effectRef>
          <a:fontRef idx="minor">
            <a:schemeClr val="tx1"/>
          </a:fontRef>
        </p:style>
      </p:cxnSp>
      <p:cxnSp>
        <p:nvCxnSpPr>
          <p:cNvPr id="11" name="Straight Arrow Connector 10">
            <a:extLst>
              <a:ext uri="{FF2B5EF4-FFF2-40B4-BE49-F238E27FC236}">
                <a16:creationId xmlns:a16="http://schemas.microsoft.com/office/drawing/2014/main" id="{3B58E283-9175-ABE7-DFF0-BD11266F33A6}"/>
              </a:ext>
            </a:extLst>
          </p:cNvPr>
          <p:cNvCxnSpPr>
            <a:cxnSpLocks/>
          </p:cNvCxnSpPr>
          <p:nvPr/>
        </p:nvCxnSpPr>
        <p:spPr>
          <a:xfrm flipH="1">
            <a:off x="4214191" y="2204437"/>
            <a:ext cx="867551" cy="1025780"/>
          </a:xfrm>
          <a:prstGeom prst="straightConnector1">
            <a:avLst/>
          </a:prstGeom>
          <a:ln>
            <a:tailEnd type="triangle"/>
          </a:ln>
        </p:spPr>
        <p:style>
          <a:lnRef idx="1">
            <a:schemeClr val="accent6"/>
          </a:lnRef>
          <a:fillRef idx="0">
            <a:schemeClr val="accent6"/>
          </a:fillRef>
          <a:effectRef idx="0">
            <a:schemeClr val="accent6"/>
          </a:effectRef>
          <a:fontRef idx="minor">
            <a:schemeClr val="tx1"/>
          </a:fontRef>
        </p:style>
      </p:cxnSp>
      <p:pic>
        <p:nvPicPr>
          <p:cNvPr id="16" name="Picture 15">
            <a:extLst>
              <a:ext uri="{FF2B5EF4-FFF2-40B4-BE49-F238E27FC236}">
                <a16:creationId xmlns:a16="http://schemas.microsoft.com/office/drawing/2014/main" id="{664748F4-B424-477A-78CF-A315CD23FC3E}"/>
              </a:ext>
            </a:extLst>
          </p:cNvPr>
          <p:cNvPicPr>
            <a:picLocks noChangeAspect="1"/>
          </p:cNvPicPr>
          <p:nvPr/>
        </p:nvPicPr>
        <p:blipFill>
          <a:blip r:embed="rId5"/>
          <a:stretch>
            <a:fillRect/>
          </a:stretch>
        </p:blipFill>
        <p:spPr>
          <a:xfrm>
            <a:off x="6344012" y="2773084"/>
            <a:ext cx="5284771" cy="2925847"/>
          </a:xfrm>
          <a:prstGeom prst="rect">
            <a:avLst/>
          </a:prstGeom>
        </p:spPr>
      </p:pic>
      <p:cxnSp>
        <p:nvCxnSpPr>
          <p:cNvPr id="17" name="Straight Arrow Connector 16">
            <a:extLst>
              <a:ext uri="{FF2B5EF4-FFF2-40B4-BE49-F238E27FC236}">
                <a16:creationId xmlns:a16="http://schemas.microsoft.com/office/drawing/2014/main" id="{A80FD3CB-C2A8-764F-477A-B31697FBE5FB}"/>
              </a:ext>
            </a:extLst>
          </p:cNvPr>
          <p:cNvCxnSpPr>
            <a:cxnSpLocks/>
          </p:cNvCxnSpPr>
          <p:nvPr/>
        </p:nvCxnSpPr>
        <p:spPr>
          <a:xfrm>
            <a:off x="9866734" y="2462679"/>
            <a:ext cx="499779" cy="847051"/>
          </a:xfrm>
          <a:prstGeom prst="straightConnector1">
            <a:avLst/>
          </a:prstGeom>
          <a:ln>
            <a:tailEnd type="triangle"/>
          </a:ln>
        </p:spPr>
        <p:style>
          <a:lnRef idx="1">
            <a:schemeClr val="accent6"/>
          </a:lnRef>
          <a:fillRef idx="0">
            <a:schemeClr val="accent6"/>
          </a:fillRef>
          <a:effectRef idx="0">
            <a:schemeClr val="accent6"/>
          </a:effectRef>
          <a:fontRef idx="minor">
            <a:schemeClr val="tx1"/>
          </a:fontRef>
        </p:style>
      </p:cxnSp>
      <p:sp>
        <p:nvSpPr>
          <p:cNvPr id="7" name="TextBox 6">
            <a:extLst>
              <a:ext uri="{FF2B5EF4-FFF2-40B4-BE49-F238E27FC236}">
                <a16:creationId xmlns:a16="http://schemas.microsoft.com/office/drawing/2014/main" id="{FEB68CA5-D096-803F-709E-1611B2695FE8}"/>
              </a:ext>
            </a:extLst>
          </p:cNvPr>
          <p:cNvSpPr txBox="1"/>
          <p:nvPr/>
        </p:nvSpPr>
        <p:spPr>
          <a:xfrm>
            <a:off x="4951551" y="1806871"/>
            <a:ext cx="566531" cy="369332"/>
          </a:xfrm>
          <a:prstGeom prst="rect">
            <a:avLst/>
          </a:prstGeom>
          <a:noFill/>
        </p:spPr>
        <p:txBody>
          <a:bodyPr wrap="square" rtlCol="0">
            <a:spAutoFit/>
          </a:bodyPr>
          <a:lstStyle/>
          <a:p>
            <a:r>
              <a:rPr lang="en-US" i="1"/>
              <a:t>CN</a:t>
            </a:r>
          </a:p>
        </p:txBody>
      </p:sp>
      <p:sp>
        <p:nvSpPr>
          <p:cNvPr id="13" name="TextBox 12">
            <a:extLst>
              <a:ext uri="{FF2B5EF4-FFF2-40B4-BE49-F238E27FC236}">
                <a16:creationId xmlns:a16="http://schemas.microsoft.com/office/drawing/2014/main" id="{2615F17A-31F2-0D50-091B-38F7B3EDAF1B}"/>
              </a:ext>
            </a:extLst>
          </p:cNvPr>
          <p:cNvSpPr txBox="1"/>
          <p:nvPr/>
        </p:nvSpPr>
        <p:spPr>
          <a:xfrm>
            <a:off x="1470991" y="5893904"/>
            <a:ext cx="7822096" cy="369332"/>
          </a:xfrm>
          <a:prstGeom prst="rect">
            <a:avLst/>
          </a:prstGeom>
          <a:noFill/>
        </p:spPr>
        <p:txBody>
          <a:bodyPr wrap="square" rtlCol="0">
            <a:spAutoFit/>
          </a:bodyPr>
          <a:lstStyle/>
          <a:p>
            <a:r>
              <a:rPr lang="en-US"/>
              <a:t>*CN estimated based on land use/cover and hydrologic soil group</a:t>
            </a:r>
          </a:p>
        </p:txBody>
      </p:sp>
    </p:spTree>
    <p:extLst>
      <p:ext uri="{BB962C8B-B14F-4D97-AF65-F5344CB8AC3E}">
        <p14:creationId xmlns:p14="http://schemas.microsoft.com/office/powerpoint/2010/main" val="348544523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B007D37-3B46-21D0-F3EE-BD0433F6B8C5}"/>
              </a:ext>
            </a:extLst>
          </p:cNvPr>
          <p:cNvSpPr>
            <a:spLocks noGrp="1"/>
          </p:cNvSpPr>
          <p:nvPr>
            <p:ph type="title"/>
          </p:nvPr>
        </p:nvSpPr>
        <p:spPr>
          <a:xfrm>
            <a:off x="2494722" y="128981"/>
            <a:ext cx="9430577" cy="832920"/>
          </a:xfrm>
        </p:spPr>
        <p:txBody>
          <a:bodyPr/>
          <a:lstStyle/>
          <a:p>
            <a:r>
              <a:rPr lang="en-US"/>
              <a:t>Post-Wildfire Application</a:t>
            </a:r>
          </a:p>
        </p:txBody>
      </p:sp>
      <p:sp>
        <p:nvSpPr>
          <p:cNvPr id="3" name="Footer Placeholder 2">
            <a:extLst>
              <a:ext uri="{FF2B5EF4-FFF2-40B4-BE49-F238E27FC236}">
                <a16:creationId xmlns:a16="http://schemas.microsoft.com/office/drawing/2014/main" id="{9EB211BB-C7B8-9B86-3F9F-7F1C7AD48FFA}"/>
              </a:ext>
            </a:extLst>
          </p:cNvPr>
          <p:cNvSpPr>
            <a:spLocks noGrp="1"/>
          </p:cNvSpPr>
          <p:nvPr>
            <p:ph type="ftr" sz="quarter" idx="11"/>
          </p:nvPr>
        </p:nvSpPr>
        <p:spPr>
          <a:xfrm>
            <a:off x="266700" y="6653150"/>
            <a:ext cx="2901373" cy="137160"/>
          </a:xfrm>
          <a:prstGeom prst="rect">
            <a:avLst/>
          </a:prstGeom>
        </p:spPr>
        <p:txBody>
          <a:bodyPr anchor="ctr"/>
          <a:lstStyle>
            <a:defPPr>
              <a:defRPr lang="en-US"/>
            </a:defPPr>
            <a:lvl1pPr marL="0" algn="l" defTabSz="914400" rtl="0" eaLnBrk="1" latinLnBrk="0" hangingPunct="1">
              <a:defRPr sz="900" kern="1200">
                <a:solidFill>
                  <a:schemeClr val="tx1">
                    <a:lumMod val="75000"/>
                    <a:lumOff val="2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mc:AlternateContent xmlns:mc="http://schemas.openxmlformats.org/markup-compatibility/2006" xmlns:a14="http://schemas.microsoft.com/office/drawing/2010/main">
        <mc:Choice Requires="a14">
          <p:sp>
            <p:nvSpPr>
              <p:cNvPr id="4" name="TextBox 3">
                <a:extLst>
                  <a:ext uri="{FF2B5EF4-FFF2-40B4-BE49-F238E27FC236}">
                    <a16:creationId xmlns:a16="http://schemas.microsoft.com/office/drawing/2014/main" id="{395A9C7B-9E8A-BACD-DFAA-60DFC0D1DE44}"/>
                  </a:ext>
                </a:extLst>
              </p:cNvPr>
              <p:cNvSpPr txBox="1"/>
              <p:nvPr/>
            </p:nvSpPr>
            <p:spPr>
              <a:xfrm>
                <a:off x="911268" y="1687929"/>
                <a:ext cx="2580130" cy="622350"/>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𝐼</m:t>
                          </m:r>
                        </m:e>
                        <m:sub>
                          <m:r>
                            <a:rPr lang="en-US" b="0" i="1" smtClean="0">
                              <a:latin typeface="Cambria Math" panose="02040503050406030204" pitchFamily="18" charset="0"/>
                            </a:rPr>
                            <m:t>𝑎</m:t>
                          </m:r>
                        </m:sub>
                      </m:sSub>
                      <m:r>
                        <a:rPr lang="en-US" b="0" i="1" smtClean="0">
                          <a:latin typeface="Cambria Math" panose="02040503050406030204" pitchFamily="18" charset="0"/>
                        </a:rPr>
                        <m:t>=</m:t>
                      </m:r>
                      <m:r>
                        <a:rPr lang="en-US" b="0" i="1" smtClean="0">
                          <a:latin typeface="Cambria Math" panose="02040503050406030204" pitchFamily="18" charset="0"/>
                          <a:ea typeface="Cambria Math" panose="02040503050406030204" pitchFamily="18" charset="0"/>
                        </a:rPr>
                        <m:t>𝜆</m:t>
                      </m:r>
                      <m:r>
                        <a:rPr lang="en-US" b="0" i="1" smtClean="0">
                          <a:latin typeface="Cambria Math" panose="02040503050406030204" pitchFamily="18" charset="0"/>
                          <a:ea typeface="Cambria Math" panose="02040503050406030204" pitchFamily="18" charset="0"/>
                        </a:rPr>
                        <m:t>𝑆</m:t>
                      </m:r>
                      <m:r>
                        <a:rPr lang="en-US" i="1">
                          <a:latin typeface="Cambria Math" panose="02040503050406030204" pitchFamily="18" charset="0"/>
                          <a:ea typeface="Cambria Math" panose="02040503050406030204" pitchFamily="18" charset="0"/>
                        </a:rPr>
                        <m:t>=</m:t>
                      </m:r>
                      <m:r>
                        <a:rPr lang="en-US" i="1" smtClean="0">
                          <a:solidFill>
                            <a:srgbClr val="FF0000"/>
                          </a:solidFill>
                          <a:latin typeface="Cambria Math" panose="02040503050406030204" pitchFamily="18" charset="0"/>
                          <a:ea typeface="Cambria Math" panose="02040503050406030204" pitchFamily="18" charset="0"/>
                        </a:rPr>
                        <m:t>𝜆</m:t>
                      </m:r>
                      <m:d>
                        <m:dPr>
                          <m:ctrlPr>
                            <a:rPr lang="en-US" b="0" i="1" smtClean="0">
                              <a:latin typeface="Cambria Math" panose="02040503050406030204" pitchFamily="18" charset="0"/>
                              <a:ea typeface="Cambria Math" panose="02040503050406030204" pitchFamily="18" charset="0"/>
                            </a:rPr>
                          </m:ctrlPr>
                        </m:dPr>
                        <m:e>
                          <m:f>
                            <m:fPr>
                              <m:ctrlPr>
                                <a:rPr lang="en-US" b="0" i="1" smtClean="0">
                                  <a:latin typeface="Cambria Math" panose="02040503050406030204" pitchFamily="18" charset="0"/>
                                  <a:ea typeface="Cambria Math" panose="02040503050406030204" pitchFamily="18" charset="0"/>
                                </a:rPr>
                              </m:ctrlPr>
                            </m:fPr>
                            <m:num>
                              <m:r>
                                <a:rPr lang="en-US" b="0" i="0" smtClean="0">
                                  <a:latin typeface="Cambria Math" panose="02040503050406030204" pitchFamily="18" charset="0"/>
                                  <a:ea typeface="Cambria Math" panose="02040503050406030204" pitchFamily="18" charset="0"/>
                                </a:rPr>
                                <m:t>1000</m:t>
                              </m:r>
                            </m:num>
                            <m:den>
                              <m:r>
                                <m:rPr>
                                  <m:sty m:val="p"/>
                                </m:rPr>
                                <a:rPr lang="en-US" b="0" i="0" smtClean="0">
                                  <a:solidFill>
                                    <a:srgbClr val="FF0000"/>
                                  </a:solidFill>
                                  <a:latin typeface="Cambria Math" panose="02040503050406030204" pitchFamily="18" charset="0"/>
                                  <a:ea typeface="Cambria Math" panose="02040503050406030204" pitchFamily="18" charset="0"/>
                                </a:rPr>
                                <m:t>C</m:t>
                              </m:r>
                              <m:r>
                                <a:rPr lang="en-US" b="0" i="1" smtClean="0">
                                  <a:solidFill>
                                    <a:srgbClr val="FF0000"/>
                                  </a:solidFill>
                                  <a:latin typeface="Cambria Math" panose="02040503050406030204" pitchFamily="18" charset="0"/>
                                  <a:ea typeface="Cambria Math" panose="02040503050406030204" pitchFamily="18" charset="0"/>
                                </a:rPr>
                                <m:t>𝑁</m:t>
                              </m:r>
                            </m:den>
                          </m:f>
                        </m:e>
                      </m:d>
                      <m:r>
                        <a:rPr lang="en-US" b="0" i="0" smtClean="0">
                          <a:latin typeface="Cambria Math" panose="02040503050406030204" pitchFamily="18" charset="0"/>
                          <a:ea typeface="Cambria Math" panose="02040503050406030204" pitchFamily="18" charset="0"/>
                        </a:rPr>
                        <m:t>−10</m:t>
                      </m:r>
                    </m:oMath>
                  </m:oMathPara>
                </a14:m>
                <a:endParaRPr lang="en-US"/>
              </a:p>
            </p:txBody>
          </p:sp>
        </mc:Choice>
        <mc:Fallback xmlns="">
          <p:sp>
            <p:nvSpPr>
              <p:cNvPr id="4" name="TextBox 3">
                <a:extLst>
                  <a:ext uri="{FF2B5EF4-FFF2-40B4-BE49-F238E27FC236}">
                    <a16:creationId xmlns:a16="http://schemas.microsoft.com/office/drawing/2014/main" id="{395A9C7B-9E8A-BACD-DFAA-60DFC0D1DE44}"/>
                  </a:ext>
                </a:extLst>
              </p:cNvPr>
              <p:cNvSpPr txBox="1">
                <a:spLocks noRot="1" noChangeAspect="1" noMove="1" noResize="1" noEditPoints="1" noAdjustHandles="1" noChangeArrowheads="1" noChangeShapeType="1" noTextEdit="1"/>
              </p:cNvSpPr>
              <p:nvPr/>
            </p:nvSpPr>
            <p:spPr>
              <a:xfrm>
                <a:off x="911268" y="1687929"/>
                <a:ext cx="2580130" cy="622350"/>
              </a:xfrm>
              <a:prstGeom prst="rect">
                <a:avLst/>
              </a:prstGeom>
              <a:blipFill>
                <a:blip r:embed="rId2"/>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6" name="TextBox 5">
                <a:extLst>
                  <a:ext uri="{FF2B5EF4-FFF2-40B4-BE49-F238E27FC236}">
                    <a16:creationId xmlns:a16="http://schemas.microsoft.com/office/drawing/2014/main" id="{04D6CF39-AEE1-EA99-5FC0-A251B65741D9}"/>
                  </a:ext>
                </a:extLst>
              </p:cNvPr>
              <p:cNvSpPr txBox="1"/>
              <p:nvPr/>
            </p:nvSpPr>
            <p:spPr>
              <a:xfrm>
                <a:off x="8111297" y="1653236"/>
                <a:ext cx="2325830" cy="762773"/>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𝑇</m:t>
                          </m:r>
                        </m:e>
                        <m:sub>
                          <m:r>
                            <a:rPr lang="en-US" b="0" i="1" smtClean="0">
                              <a:latin typeface="Cambria Math" panose="02040503050406030204" pitchFamily="18" charset="0"/>
                            </a:rPr>
                            <m:t>𝑙</m:t>
                          </m:r>
                        </m:sub>
                      </m:sSub>
                      <m:r>
                        <a:rPr lang="en-US" b="0" i="1" smtClean="0">
                          <a:latin typeface="Cambria Math" panose="02040503050406030204" pitchFamily="18" charset="0"/>
                        </a:rPr>
                        <m:t>=</m:t>
                      </m:r>
                      <m:f>
                        <m:fPr>
                          <m:ctrlPr>
                            <a:rPr lang="en-US" b="0" i="1" smtClean="0">
                              <a:latin typeface="Cambria Math" panose="02040503050406030204" pitchFamily="18" charset="0"/>
                            </a:rPr>
                          </m:ctrlPr>
                        </m:fPr>
                        <m:num>
                          <m:sSup>
                            <m:sSupPr>
                              <m:ctrlPr>
                                <a:rPr lang="en-US" b="0" i="1" smtClean="0">
                                  <a:latin typeface="Cambria Math" panose="02040503050406030204" pitchFamily="18" charset="0"/>
                                </a:rPr>
                              </m:ctrlPr>
                            </m:sSupPr>
                            <m:e>
                              <m:r>
                                <a:rPr lang="en-US" b="0" i="1" smtClean="0">
                                  <a:latin typeface="Cambria Math" panose="02040503050406030204" pitchFamily="18" charset="0"/>
                                </a:rPr>
                                <m:t>𝐿</m:t>
                              </m:r>
                            </m:e>
                            <m:sup>
                              <m:r>
                                <a:rPr lang="en-US" b="0" i="1" smtClean="0">
                                  <a:latin typeface="Cambria Math" panose="02040503050406030204" pitchFamily="18" charset="0"/>
                                </a:rPr>
                                <m:t>0.8</m:t>
                              </m:r>
                            </m:sup>
                          </m:sSup>
                          <m:sSup>
                            <m:sSupPr>
                              <m:ctrlPr>
                                <a:rPr lang="en-US" b="0" i="1" smtClean="0">
                                  <a:latin typeface="Cambria Math" panose="02040503050406030204" pitchFamily="18" charset="0"/>
                                </a:rPr>
                              </m:ctrlPr>
                            </m:sSupPr>
                            <m:e>
                              <m:d>
                                <m:dPr>
                                  <m:ctrlPr>
                                    <a:rPr lang="en-US" b="0" i="1" smtClean="0">
                                      <a:latin typeface="Cambria Math" panose="02040503050406030204" pitchFamily="18" charset="0"/>
                                    </a:rPr>
                                  </m:ctrlPr>
                                </m:dPr>
                                <m:e>
                                  <m:f>
                                    <m:fPr>
                                      <m:ctrlPr>
                                        <a:rPr lang="en-US" b="0" i="1" smtClean="0">
                                          <a:latin typeface="Cambria Math" panose="02040503050406030204" pitchFamily="18" charset="0"/>
                                        </a:rPr>
                                      </m:ctrlPr>
                                    </m:fPr>
                                    <m:num>
                                      <m:r>
                                        <a:rPr lang="en-US" b="0" i="1" smtClean="0">
                                          <a:latin typeface="Cambria Math" panose="02040503050406030204" pitchFamily="18" charset="0"/>
                                        </a:rPr>
                                        <m:t>1000</m:t>
                                      </m:r>
                                    </m:num>
                                    <m:den>
                                      <m:r>
                                        <a:rPr lang="en-US" b="0" i="1" smtClean="0">
                                          <a:solidFill>
                                            <a:srgbClr val="FF0000"/>
                                          </a:solidFill>
                                          <a:latin typeface="Cambria Math" panose="02040503050406030204" pitchFamily="18" charset="0"/>
                                        </a:rPr>
                                        <m:t>𝐶𝑁</m:t>
                                      </m:r>
                                    </m:den>
                                  </m:f>
                                  <m:r>
                                    <a:rPr lang="en-US" b="0" i="1" smtClean="0">
                                      <a:latin typeface="Cambria Math" panose="02040503050406030204" pitchFamily="18" charset="0"/>
                                    </a:rPr>
                                    <m:t>−9</m:t>
                                  </m:r>
                                </m:e>
                              </m:d>
                            </m:e>
                            <m:sup>
                              <m:r>
                                <a:rPr lang="en-US" b="0" i="1" smtClean="0">
                                  <a:latin typeface="Cambria Math" panose="02040503050406030204" pitchFamily="18" charset="0"/>
                                </a:rPr>
                                <m:t>0.7</m:t>
                              </m:r>
                            </m:sup>
                          </m:sSup>
                        </m:num>
                        <m:den>
                          <m:r>
                            <a:rPr lang="en-US" b="0" i="1" smtClean="0">
                              <a:latin typeface="Cambria Math" panose="02040503050406030204" pitchFamily="18" charset="0"/>
                            </a:rPr>
                            <m:t>1900</m:t>
                          </m:r>
                          <m:sSup>
                            <m:sSupPr>
                              <m:ctrlPr>
                                <a:rPr lang="en-US" b="0" i="1" smtClean="0">
                                  <a:latin typeface="Cambria Math" panose="02040503050406030204" pitchFamily="18" charset="0"/>
                                </a:rPr>
                              </m:ctrlPr>
                            </m:sSupPr>
                            <m:e>
                              <m:r>
                                <a:rPr lang="en-US" b="0" i="1" smtClean="0">
                                  <a:latin typeface="Cambria Math" panose="02040503050406030204" pitchFamily="18" charset="0"/>
                                </a:rPr>
                                <m:t>𝑌</m:t>
                              </m:r>
                            </m:e>
                            <m:sup>
                              <m:r>
                                <a:rPr lang="en-US" b="0" i="1" smtClean="0">
                                  <a:latin typeface="Cambria Math" panose="02040503050406030204" pitchFamily="18" charset="0"/>
                                </a:rPr>
                                <m:t>0.5</m:t>
                              </m:r>
                            </m:sup>
                          </m:sSup>
                        </m:den>
                      </m:f>
                    </m:oMath>
                  </m:oMathPara>
                </a14:m>
                <a:endParaRPr lang="en-US"/>
              </a:p>
            </p:txBody>
          </p:sp>
        </mc:Choice>
        <mc:Fallback xmlns="">
          <p:sp>
            <p:nvSpPr>
              <p:cNvPr id="6" name="TextBox 5">
                <a:extLst>
                  <a:ext uri="{FF2B5EF4-FFF2-40B4-BE49-F238E27FC236}">
                    <a16:creationId xmlns:a16="http://schemas.microsoft.com/office/drawing/2014/main" id="{04D6CF39-AEE1-EA99-5FC0-A251B65741D9}"/>
                  </a:ext>
                </a:extLst>
              </p:cNvPr>
              <p:cNvSpPr txBox="1">
                <a:spLocks noRot="1" noChangeAspect="1" noMove="1" noResize="1" noEditPoints="1" noAdjustHandles="1" noChangeArrowheads="1" noChangeShapeType="1" noTextEdit="1"/>
              </p:cNvSpPr>
              <p:nvPr/>
            </p:nvSpPr>
            <p:spPr>
              <a:xfrm>
                <a:off x="8111297" y="1653236"/>
                <a:ext cx="2325830" cy="762773"/>
              </a:xfrm>
              <a:prstGeom prst="rect">
                <a:avLst/>
              </a:prstGeom>
              <a:blipFill>
                <a:blip r:embed="rId3"/>
                <a:stretch>
                  <a:fillRect/>
                </a:stretch>
              </a:blipFill>
            </p:spPr>
            <p:txBody>
              <a:bodyPr/>
              <a:lstStyle/>
              <a:p>
                <a:r>
                  <a:rPr lang="en-US">
                    <a:noFill/>
                  </a:rPr>
                  <a:t> </a:t>
                </a:r>
              </a:p>
            </p:txBody>
          </p:sp>
        </mc:Fallback>
      </mc:AlternateContent>
      <p:pic>
        <p:nvPicPr>
          <p:cNvPr id="8" name="Picture 7">
            <a:extLst>
              <a:ext uri="{FF2B5EF4-FFF2-40B4-BE49-F238E27FC236}">
                <a16:creationId xmlns:a16="http://schemas.microsoft.com/office/drawing/2014/main" id="{FC75D854-246D-ECFD-B553-21EE2BB305F1}"/>
              </a:ext>
            </a:extLst>
          </p:cNvPr>
          <p:cNvPicPr>
            <a:picLocks noChangeAspect="1"/>
          </p:cNvPicPr>
          <p:nvPr/>
        </p:nvPicPr>
        <p:blipFill>
          <a:blip r:embed="rId4"/>
          <a:stretch>
            <a:fillRect/>
          </a:stretch>
        </p:blipFill>
        <p:spPr>
          <a:xfrm>
            <a:off x="830986" y="2761089"/>
            <a:ext cx="5112783" cy="2937843"/>
          </a:xfrm>
          <a:prstGeom prst="rect">
            <a:avLst/>
          </a:prstGeom>
        </p:spPr>
      </p:pic>
      <p:cxnSp>
        <p:nvCxnSpPr>
          <p:cNvPr id="10" name="Straight Arrow Connector 9">
            <a:extLst>
              <a:ext uri="{FF2B5EF4-FFF2-40B4-BE49-F238E27FC236}">
                <a16:creationId xmlns:a16="http://schemas.microsoft.com/office/drawing/2014/main" id="{D82852F9-31EA-8FF0-DA57-B39FEBAE0FB9}"/>
              </a:ext>
            </a:extLst>
          </p:cNvPr>
          <p:cNvCxnSpPr>
            <a:cxnSpLocks/>
          </p:cNvCxnSpPr>
          <p:nvPr/>
        </p:nvCxnSpPr>
        <p:spPr>
          <a:xfrm>
            <a:off x="2325757" y="2416009"/>
            <a:ext cx="407504" cy="814208"/>
          </a:xfrm>
          <a:prstGeom prst="straightConnector1">
            <a:avLst/>
          </a:prstGeom>
          <a:ln>
            <a:tailEnd type="triangle"/>
          </a:ln>
        </p:spPr>
        <p:style>
          <a:lnRef idx="1">
            <a:schemeClr val="accent6"/>
          </a:lnRef>
          <a:fillRef idx="0">
            <a:schemeClr val="accent6"/>
          </a:fillRef>
          <a:effectRef idx="0">
            <a:schemeClr val="accent6"/>
          </a:effectRef>
          <a:fontRef idx="minor">
            <a:schemeClr val="tx1"/>
          </a:fontRef>
        </p:style>
      </p:cxnSp>
      <p:cxnSp>
        <p:nvCxnSpPr>
          <p:cNvPr id="11" name="Straight Arrow Connector 10">
            <a:extLst>
              <a:ext uri="{FF2B5EF4-FFF2-40B4-BE49-F238E27FC236}">
                <a16:creationId xmlns:a16="http://schemas.microsoft.com/office/drawing/2014/main" id="{3B58E283-9175-ABE7-DFF0-BD11266F33A6}"/>
              </a:ext>
            </a:extLst>
          </p:cNvPr>
          <p:cNvCxnSpPr>
            <a:cxnSpLocks/>
          </p:cNvCxnSpPr>
          <p:nvPr/>
        </p:nvCxnSpPr>
        <p:spPr>
          <a:xfrm flipH="1">
            <a:off x="4214191" y="2204437"/>
            <a:ext cx="867551" cy="1025780"/>
          </a:xfrm>
          <a:prstGeom prst="straightConnector1">
            <a:avLst/>
          </a:prstGeom>
          <a:ln>
            <a:tailEnd type="triangle"/>
          </a:ln>
        </p:spPr>
        <p:style>
          <a:lnRef idx="1">
            <a:schemeClr val="accent6"/>
          </a:lnRef>
          <a:fillRef idx="0">
            <a:schemeClr val="accent6"/>
          </a:fillRef>
          <a:effectRef idx="0">
            <a:schemeClr val="accent6"/>
          </a:effectRef>
          <a:fontRef idx="minor">
            <a:schemeClr val="tx1"/>
          </a:fontRef>
        </p:style>
      </p:cxnSp>
      <p:pic>
        <p:nvPicPr>
          <p:cNvPr id="16" name="Picture 15">
            <a:extLst>
              <a:ext uri="{FF2B5EF4-FFF2-40B4-BE49-F238E27FC236}">
                <a16:creationId xmlns:a16="http://schemas.microsoft.com/office/drawing/2014/main" id="{664748F4-B424-477A-78CF-A315CD23FC3E}"/>
              </a:ext>
            </a:extLst>
          </p:cNvPr>
          <p:cNvPicPr>
            <a:picLocks noChangeAspect="1"/>
          </p:cNvPicPr>
          <p:nvPr/>
        </p:nvPicPr>
        <p:blipFill>
          <a:blip r:embed="rId5"/>
          <a:stretch>
            <a:fillRect/>
          </a:stretch>
        </p:blipFill>
        <p:spPr>
          <a:xfrm>
            <a:off x="6344012" y="2773084"/>
            <a:ext cx="5284771" cy="2925847"/>
          </a:xfrm>
          <a:prstGeom prst="rect">
            <a:avLst/>
          </a:prstGeom>
        </p:spPr>
      </p:pic>
      <p:cxnSp>
        <p:nvCxnSpPr>
          <p:cNvPr id="17" name="Straight Arrow Connector 16">
            <a:extLst>
              <a:ext uri="{FF2B5EF4-FFF2-40B4-BE49-F238E27FC236}">
                <a16:creationId xmlns:a16="http://schemas.microsoft.com/office/drawing/2014/main" id="{A80FD3CB-C2A8-764F-477A-B31697FBE5FB}"/>
              </a:ext>
            </a:extLst>
          </p:cNvPr>
          <p:cNvCxnSpPr>
            <a:cxnSpLocks/>
          </p:cNvCxnSpPr>
          <p:nvPr/>
        </p:nvCxnSpPr>
        <p:spPr>
          <a:xfrm>
            <a:off x="9866734" y="2462679"/>
            <a:ext cx="499779" cy="847051"/>
          </a:xfrm>
          <a:prstGeom prst="straightConnector1">
            <a:avLst/>
          </a:prstGeom>
          <a:ln>
            <a:tailEnd type="triangle"/>
          </a:ln>
        </p:spPr>
        <p:style>
          <a:lnRef idx="1">
            <a:schemeClr val="accent6"/>
          </a:lnRef>
          <a:fillRef idx="0">
            <a:schemeClr val="accent6"/>
          </a:fillRef>
          <a:effectRef idx="0">
            <a:schemeClr val="accent6"/>
          </a:effectRef>
          <a:fontRef idx="minor">
            <a:schemeClr val="tx1"/>
          </a:fontRef>
        </p:style>
      </p:cxnSp>
      <p:sp>
        <p:nvSpPr>
          <p:cNvPr id="7" name="TextBox 6">
            <a:extLst>
              <a:ext uri="{FF2B5EF4-FFF2-40B4-BE49-F238E27FC236}">
                <a16:creationId xmlns:a16="http://schemas.microsoft.com/office/drawing/2014/main" id="{FEB68CA5-D096-803F-709E-1611B2695FE8}"/>
              </a:ext>
            </a:extLst>
          </p:cNvPr>
          <p:cNvSpPr txBox="1"/>
          <p:nvPr/>
        </p:nvSpPr>
        <p:spPr>
          <a:xfrm>
            <a:off x="4951551" y="1806871"/>
            <a:ext cx="566531" cy="369332"/>
          </a:xfrm>
          <a:prstGeom prst="rect">
            <a:avLst/>
          </a:prstGeom>
          <a:noFill/>
        </p:spPr>
        <p:txBody>
          <a:bodyPr wrap="square" rtlCol="0">
            <a:spAutoFit/>
          </a:bodyPr>
          <a:lstStyle/>
          <a:p>
            <a:r>
              <a:rPr lang="en-US" i="1">
                <a:solidFill>
                  <a:srgbClr val="FF0000"/>
                </a:solidFill>
              </a:rPr>
              <a:t>CN</a:t>
            </a:r>
          </a:p>
        </p:txBody>
      </p:sp>
      <p:sp>
        <p:nvSpPr>
          <p:cNvPr id="13" name="TextBox 12">
            <a:extLst>
              <a:ext uri="{FF2B5EF4-FFF2-40B4-BE49-F238E27FC236}">
                <a16:creationId xmlns:a16="http://schemas.microsoft.com/office/drawing/2014/main" id="{2615F17A-31F2-0D50-091B-38F7B3EDAF1B}"/>
              </a:ext>
            </a:extLst>
          </p:cNvPr>
          <p:cNvSpPr txBox="1"/>
          <p:nvPr/>
        </p:nvSpPr>
        <p:spPr>
          <a:xfrm>
            <a:off x="1470991" y="5893904"/>
            <a:ext cx="7822096" cy="369332"/>
          </a:xfrm>
          <a:prstGeom prst="rect">
            <a:avLst/>
          </a:prstGeom>
          <a:noFill/>
        </p:spPr>
        <p:txBody>
          <a:bodyPr wrap="square" rtlCol="0">
            <a:spAutoFit/>
          </a:bodyPr>
          <a:lstStyle/>
          <a:p>
            <a:r>
              <a:rPr lang="en-US"/>
              <a:t>*CN estimated based on land use/cover and hydrologic soil group</a:t>
            </a:r>
          </a:p>
        </p:txBody>
      </p:sp>
    </p:spTree>
    <p:extLst>
      <p:ext uri="{BB962C8B-B14F-4D97-AF65-F5344CB8AC3E}">
        <p14:creationId xmlns:p14="http://schemas.microsoft.com/office/powerpoint/2010/main" val="300149853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8F227D-EBB1-4E62-7B34-1957382B1931}"/>
              </a:ext>
            </a:extLst>
          </p:cNvPr>
          <p:cNvSpPr>
            <a:spLocks noGrp="1"/>
          </p:cNvSpPr>
          <p:nvPr>
            <p:ph type="title"/>
          </p:nvPr>
        </p:nvSpPr>
        <p:spPr>
          <a:xfrm>
            <a:off x="2335696" y="128981"/>
            <a:ext cx="9589603" cy="832920"/>
          </a:xfrm>
        </p:spPr>
        <p:txBody>
          <a:bodyPr/>
          <a:lstStyle/>
          <a:p>
            <a:r>
              <a:rPr lang="en-US"/>
              <a:t>Post-Wildfire Application</a:t>
            </a:r>
          </a:p>
        </p:txBody>
      </p:sp>
      <p:pic>
        <p:nvPicPr>
          <p:cNvPr id="1026" name="Picture 2" descr="Figure B4. Final field-adjusted soil burn severity map of the Derby... |  Download Scientific Diagram">
            <a:extLst>
              <a:ext uri="{FF2B5EF4-FFF2-40B4-BE49-F238E27FC236}">
                <a16:creationId xmlns:a16="http://schemas.microsoft.com/office/drawing/2014/main" id="{56A7C689-CE63-962A-C381-9A5D2E2DD23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909226" y="1241803"/>
            <a:ext cx="6016073" cy="4657148"/>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4" name="Table 3">
            <a:extLst>
              <a:ext uri="{FF2B5EF4-FFF2-40B4-BE49-F238E27FC236}">
                <a16:creationId xmlns:a16="http://schemas.microsoft.com/office/drawing/2014/main" id="{03931459-6C83-815B-1808-4860E052C2AD}"/>
              </a:ext>
            </a:extLst>
          </p:cNvPr>
          <p:cNvGraphicFramePr>
            <a:graphicFrameLocks noGrp="1"/>
          </p:cNvGraphicFramePr>
          <p:nvPr/>
        </p:nvGraphicFramePr>
        <p:xfrm>
          <a:off x="266701" y="2031631"/>
          <a:ext cx="5342834" cy="2510550"/>
        </p:xfrm>
        <a:graphic>
          <a:graphicData uri="http://schemas.openxmlformats.org/drawingml/2006/table">
            <a:tbl>
              <a:tblPr firstRow="1" bandRow="1">
                <a:tableStyleId>{5940675A-B579-460E-94D1-54222C63F5DA}</a:tableStyleId>
              </a:tblPr>
              <a:tblGrid>
                <a:gridCol w="2671417">
                  <a:extLst>
                    <a:ext uri="{9D8B030D-6E8A-4147-A177-3AD203B41FA5}">
                      <a16:colId xmlns:a16="http://schemas.microsoft.com/office/drawing/2014/main" val="1720113937"/>
                    </a:ext>
                  </a:extLst>
                </a:gridCol>
                <a:gridCol w="2671417">
                  <a:extLst>
                    <a:ext uri="{9D8B030D-6E8A-4147-A177-3AD203B41FA5}">
                      <a16:colId xmlns:a16="http://schemas.microsoft.com/office/drawing/2014/main" val="4264922490"/>
                    </a:ext>
                  </a:extLst>
                </a:gridCol>
              </a:tblGrid>
              <a:tr h="502110">
                <a:tc>
                  <a:txBody>
                    <a:bodyPr/>
                    <a:lstStyle/>
                    <a:p>
                      <a:pPr algn="ctr"/>
                      <a:r>
                        <a:rPr lang="en-US" sz="2000" b="1"/>
                        <a:t>Burn Severity</a:t>
                      </a:r>
                    </a:p>
                  </a:txBody>
                  <a:tcPr anchor="ctr"/>
                </a:tc>
                <a:tc>
                  <a:txBody>
                    <a:bodyPr/>
                    <a:lstStyle/>
                    <a:p>
                      <a:pPr algn="ctr"/>
                      <a:r>
                        <a:rPr lang="en-US" sz="2000" b="1"/>
                        <a:t>CN Adjustment</a:t>
                      </a:r>
                    </a:p>
                  </a:txBody>
                  <a:tcPr anchor="ctr"/>
                </a:tc>
                <a:extLst>
                  <a:ext uri="{0D108BD9-81ED-4DB2-BD59-A6C34878D82A}">
                    <a16:rowId xmlns:a16="http://schemas.microsoft.com/office/drawing/2014/main" val="3279026869"/>
                  </a:ext>
                </a:extLst>
              </a:tr>
              <a:tr h="502110">
                <a:tc>
                  <a:txBody>
                    <a:bodyPr/>
                    <a:lstStyle/>
                    <a:p>
                      <a:pPr algn="ctr"/>
                      <a:r>
                        <a:rPr lang="en-US" sz="2000"/>
                        <a:t>Unburned</a:t>
                      </a:r>
                    </a:p>
                  </a:txBody>
                  <a:tcPr/>
                </a:tc>
                <a:tc>
                  <a:txBody>
                    <a:bodyPr/>
                    <a:lstStyle/>
                    <a:p>
                      <a:pPr algn="ctr"/>
                      <a:r>
                        <a:rPr lang="en-US" sz="2000"/>
                        <a:t>Pre-fire CN + 0</a:t>
                      </a:r>
                    </a:p>
                  </a:txBody>
                  <a:tcPr/>
                </a:tc>
                <a:extLst>
                  <a:ext uri="{0D108BD9-81ED-4DB2-BD59-A6C34878D82A}">
                    <a16:rowId xmlns:a16="http://schemas.microsoft.com/office/drawing/2014/main" val="2537933180"/>
                  </a:ext>
                </a:extLst>
              </a:tr>
              <a:tr h="502110">
                <a:tc>
                  <a:txBody>
                    <a:bodyPr/>
                    <a:lstStyle/>
                    <a:p>
                      <a:pPr algn="ctr"/>
                      <a:r>
                        <a:rPr lang="en-US" sz="2000"/>
                        <a:t>Low</a:t>
                      </a:r>
                    </a:p>
                  </a:txBody>
                  <a:tcPr/>
                </a:tc>
                <a:tc>
                  <a:txBody>
                    <a:bodyPr/>
                    <a:lstStyle/>
                    <a:p>
                      <a:pPr algn="ctr"/>
                      <a:r>
                        <a:rPr lang="en-US" sz="2000"/>
                        <a:t>Pre-fire CN + 5</a:t>
                      </a:r>
                    </a:p>
                  </a:txBody>
                  <a:tcPr/>
                </a:tc>
                <a:extLst>
                  <a:ext uri="{0D108BD9-81ED-4DB2-BD59-A6C34878D82A}">
                    <a16:rowId xmlns:a16="http://schemas.microsoft.com/office/drawing/2014/main" val="3394017988"/>
                  </a:ext>
                </a:extLst>
              </a:tr>
              <a:tr h="502110">
                <a:tc>
                  <a:txBody>
                    <a:bodyPr/>
                    <a:lstStyle/>
                    <a:p>
                      <a:pPr algn="ctr"/>
                      <a:r>
                        <a:rPr lang="en-US" sz="2000"/>
                        <a:t>Moderate</a:t>
                      </a:r>
                    </a:p>
                  </a:txBody>
                  <a:tcPr/>
                </a:tc>
                <a:tc>
                  <a:txBody>
                    <a:bodyPr/>
                    <a:lstStyle/>
                    <a:p>
                      <a:pPr algn="ctr"/>
                      <a:r>
                        <a:rPr lang="en-US" sz="2000"/>
                        <a:t>Pre-fire CN + 10</a:t>
                      </a:r>
                    </a:p>
                  </a:txBody>
                  <a:tcPr/>
                </a:tc>
                <a:extLst>
                  <a:ext uri="{0D108BD9-81ED-4DB2-BD59-A6C34878D82A}">
                    <a16:rowId xmlns:a16="http://schemas.microsoft.com/office/drawing/2014/main" val="2005314353"/>
                  </a:ext>
                </a:extLst>
              </a:tr>
              <a:tr h="502110">
                <a:tc>
                  <a:txBody>
                    <a:bodyPr/>
                    <a:lstStyle/>
                    <a:p>
                      <a:pPr algn="ctr"/>
                      <a:r>
                        <a:rPr lang="en-US" sz="2000"/>
                        <a:t>High</a:t>
                      </a:r>
                    </a:p>
                  </a:txBody>
                  <a:tcPr/>
                </a:tc>
                <a:tc>
                  <a:txBody>
                    <a:bodyPr/>
                    <a:lstStyle/>
                    <a:p>
                      <a:pPr algn="ctr"/>
                      <a:r>
                        <a:rPr lang="en-US" sz="2000"/>
                        <a:t>Pre-fire CN + 15</a:t>
                      </a:r>
                    </a:p>
                  </a:txBody>
                  <a:tcPr/>
                </a:tc>
                <a:extLst>
                  <a:ext uri="{0D108BD9-81ED-4DB2-BD59-A6C34878D82A}">
                    <a16:rowId xmlns:a16="http://schemas.microsoft.com/office/drawing/2014/main" val="2601892441"/>
                  </a:ext>
                </a:extLst>
              </a:tr>
            </a:tbl>
          </a:graphicData>
        </a:graphic>
      </p:graphicFrame>
      <p:sp>
        <p:nvSpPr>
          <p:cNvPr id="6" name="TextBox 5">
            <a:extLst>
              <a:ext uri="{FF2B5EF4-FFF2-40B4-BE49-F238E27FC236}">
                <a16:creationId xmlns:a16="http://schemas.microsoft.com/office/drawing/2014/main" id="{F27CB441-19EA-C4ED-0EC4-AA000EE4EE34}"/>
              </a:ext>
            </a:extLst>
          </p:cNvPr>
          <p:cNvSpPr txBox="1"/>
          <p:nvPr/>
        </p:nvSpPr>
        <p:spPr>
          <a:xfrm>
            <a:off x="266701" y="4542181"/>
            <a:ext cx="6137412" cy="369332"/>
          </a:xfrm>
          <a:prstGeom prst="rect">
            <a:avLst/>
          </a:prstGeom>
          <a:noFill/>
        </p:spPr>
        <p:txBody>
          <a:bodyPr wrap="square">
            <a:spAutoFit/>
          </a:bodyPr>
          <a:lstStyle/>
          <a:p>
            <a:r>
              <a:rPr lang="en-US" sz="1800" i="0">
                <a:solidFill>
                  <a:srgbClr val="000000"/>
                </a:solidFill>
                <a:effectLst/>
              </a:rPr>
              <a:t>Higginson and </a:t>
            </a:r>
            <a:r>
              <a:rPr lang="en-US" sz="1800" i="0" err="1">
                <a:solidFill>
                  <a:srgbClr val="000000"/>
                </a:solidFill>
                <a:effectLst/>
              </a:rPr>
              <a:t>Jarnecke</a:t>
            </a:r>
            <a:r>
              <a:rPr lang="en-US" sz="1800" i="0">
                <a:solidFill>
                  <a:srgbClr val="000000"/>
                </a:solidFill>
                <a:effectLst/>
              </a:rPr>
              <a:t> (2007)</a:t>
            </a:r>
            <a:endParaRPr lang="en-US" sz="1800"/>
          </a:p>
        </p:txBody>
      </p:sp>
      <p:sp>
        <p:nvSpPr>
          <p:cNvPr id="7" name="TextBox 6">
            <a:extLst>
              <a:ext uri="{FF2B5EF4-FFF2-40B4-BE49-F238E27FC236}">
                <a16:creationId xmlns:a16="http://schemas.microsoft.com/office/drawing/2014/main" id="{5A7CF95C-511D-40F5-28C2-78B622850229}"/>
              </a:ext>
            </a:extLst>
          </p:cNvPr>
          <p:cNvSpPr txBox="1"/>
          <p:nvPr/>
        </p:nvSpPr>
        <p:spPr>
          <a:xfrm>
            <a:off x="266701" y="6359687"/>
            <a:ext cx="7336734" cy="369332"/>
          </a:xfrm>
          <a:prstGeom prst="rect">
            <a:avLst/>
          </a:prstGeom>
          <a:noFill/>
        </p:spPr>
        <p:txBody>
          <a:bodyPr wrap="square" rtlCol="0">
            <a:spAutoFit/>
          </a:bodyPr>
          <a:lstStyle/>
          <a:p>
            <a:r>
              <a:rPr lang="en-US"/>
              <a:t>*Adjust initial abstraction ratio </a:t>
            </a:r>
            <a:r>
              <a:rPr lang="en-US" sz="1800" b="0" u="none" strike="noStrike" baseline="0"/>
              <a:t>(</a:t>
            </a:r>
            <a:r>
              <a:rPr lang="en-US">
                <a:solidFill>
                  <a:srgbClr val="000000"/>
                </a:solidFill>
              </a:rPr>
              <a:t>λ) based on antecedent conditions.</a:t>
            </a:r>
            <a:endParaRPr lang="en-US"/>
          </a:p>
        </p:txBody>
      </p:sp>
    </p:spTree>
    <p:extLst>
      <p:ext uri="{BB962C8B-B14F-4D97-AF65-F5344CB8AC3E}">
        <p14:creationId xmlns:p14="http://schemas.microsoft.com/office/powerpoint/2010/main" val="14315705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1E037D-958C-0966-3026-97DB64D15789}"/>
              </a:ext>
            </a:extLst>
          </p:cNvPr>
          <p:cNvSpPr>
            <a:spLocks noGrp="1"/>
          </p:cNvSpPr>
          <p:nvPr>
            <p:ph type="title"/>
          </p:nvPr>
        </p:nvSpPr>
        <p:spPr>
          <a:xfrm>
            <a:off x="838200" y="168974"/>
            <a:ext cx="10744200" cy="806451"/>
          </a:xfrm>
        </p:spPr>
        <p:txBody>
          <a:bodyPr/>
          <a:lstStyle/>
          <a:p>
            <a:r>
              <a:rPr lang="en-US" b="1" dirty="0">
                <a:solidFill>
                  <a:schemeClr val="tx1"/>
                </a:solidFill>
              </a:rPr>
              <a:t>Fire Impacts on Reservoir</a:t>
            </a:r>
            <a:endParaRPr lang="en-US" dirty="0">
              <a:solidFill>
                <a:schemeClr val="tx1"/>
              </a:solidFill>
            </a:endParaRPr>
          </a:p>
        </p:txBody>
      </p:sp>
      <p:sp>
        <p:nvSpPr>
          <p:cNvPr id="4" name="TextBox 3">
            <a:extLst>
              <a:ext uri="{FF2B5EF4-FFF2-40B4-BE49-F238E27FC236}">
                <a16:creationId xmlns:a16="http://schemas.microsoft.com/office/drawing/2014/main" id="{A3D396BD-3EC3-06E8-DDA0-722F4B6F25E5}"/>
              </a:ext>
            </a:extLst>
          </p:cNvPr>
          <p:cNvSpPr txBox="1"/>
          <p:nvPr/>
        </p:nvSpPr>
        <p:spPr>
          <a:xfrm>
            <a:off x="71726" y="5972630"/>
            <a:ext cx="3003984" cy="1107996"/>
          </a:xfrm>
          <a:prstGeom prst="rect">
            <a:avLst/>
          </a:prstGeom>
          <a:noFill/>
        </p:spPr>
        <p:txBody>
          <a:bodyPr wrap="square" rtlCol="0">
            <a:spAutoFit/>
          </a:bodyPr>
          <a:lstStyle/>
          <a:p>
            <a:r>
              <a:rPr lang="en-US" sz="1200" dirty="0"/>
              <a:t>Source: https://www.kunc.org/science/2019-09-24/how-wildfires-may-muck-up-the-wests-reservoirs</a:t>
            </a:r>
          </a:p>
          <a:p>
            <a:endParaRPr lang="en-US" dirty="0"/>
          </a:p>
        </p:txBody>
      </p:sp>
      <p:pic>
        <p:nvPicPr>
          <p:cNvPr id="7" name="Picture 6">
            <a:extLst>
              <a:ext uri="{FF2B5EF4-FFF2-40B4-BE49-F238E27FC236}">
                <a16:creationId xmlns:a16="http://schemas.microsoft.com/office/drawing/2014/main" id="{0F78128B-C172-CB0F-89C3-CD484207F793}"/>
              </a:ext>
            </a:extLst>
          </p:cNvPr>
          <p:cNvPicPr>
            <a:picLocks noChangeAspect="1"/>
          </p:cNvPicPr>
          <p:nvPr/>
        </p:nvPicPr>
        <p:blipFill>
          <a:blip r:embed="rId2"/>
          <a:stretch>
            <a:fillRect/>
          </a:stretch>
        </p:blipFill>
        <p:spPr>
          <a:xfrm>
            <a:off x="5112324" y="1345408"/>
            <a:ext cx="6713390" cy="5343618"/>
          </a:xfrm>
          <a:prstGeom prst="rect">
            <a:avLst/>
          </a:prstGeom>
        </p:spPr>
      </p:pic>
      <p:sp>
        <p:nvSpPr>
          <p:cNvPr id="8" name="Content Placeholder 2">
            <a:extLst>
              <a:ext uri="{FF2B5EF4-FFF2-40B4-BE49-F238E27FC236}">
                <a16:creationId xmlns:a16="http://schemas.microsoft.com/office/drawing/2014/main" id="{8093A8B3-6CAE-7D0C-E718-CA66BF341801}"/>
              </a:ext>
            </a:extLst>
          </p:cNvPr>
          <p:cNvSpPr>
            <a:spLocks noGrp="1"/>
          </p:cNvSpPr>
          <p:nvPr>
            <p:ph idx="1"/>
          </p:nvPr>
        </p:nvSpPr>
        <p:spPr>
          <a:xfrm>
            <a:off x="71726" y="1413165"/>
            <a:ext cx="5276130" cy="4559466"/>
          </a:xfrm>
        </p:spPr>
        <p:txBody>
          <a:bodyPr/>
          <a:lstStyle/>
          <a:p>
            <a:pPr lvl="1">
              <a:lnSpc>
                <a:spcPct val="80000"/>
              </a:lnSpc>
              <a:buFont typeface="Arial" panose="020B0604020202020204" pitchFamily="34" charset="0"/>
              <a:buChar char="•"/>
              <a:defRPr/>
            </a:pPr>
            <a:r>
              <a:rPr lang="en-US" sz="2000" dirty="0"/>
              <a:t>What’s happening here?</a:t>
            </a:r>
          </a:p>
          <a:p>
            <a:pPr lvl="2">
              <a:lnSpc>
                <a:spcPct val="80000"/>
              </a:lnSpc>
              <a:defRPr/>
            </a:pPr>
            <a:endParaRPr lang="en-US" sz="1600" dirty="0"/>
          </a:p>
          <a:p>
            <a:pPr lvl="2">
              <a:lnSpc>
                <a:spcPct val="80000"/>
              </a:lnSpc>
              <a:defRPr/>
            </a:pPr>
            <a:r>
              <a:rPr lang="en-US" sz="1600" dirty="0"/>
              <a:t>Indicators</a:t>
            </a:r>
          </a:p>
          <a:p>
            <a:pPr lvl="3">
              <a:lnSpc>
                <a:spcPct val="80000"/>
              </a:lnSpc>
              <a:defRPr/>
            </a:pPr>
            <a:r>
              <a:rPr lang="en-US" sz="1600" dirty="0"/>
              <a:t>Early Snowmelt</a:t>
            </a:r>
          </a:p>
          <a:p>
            <a:pPr lvl="3">
              <a:lnSpc>
                <a:spcPct val="80000"/>
              </a:lnSpc>
              <a:defRPr/>
            </a:pPr>
            <a:r>
              <a:rPr lang="en-US" sz="1600" dirty="0"/>
              <a:t>Longer Dry Seasons</a:t>
            </a:r>
          </a:p>
          <a:p>
            <a:pPr lvl="3">
              <a:lnSpc>
                <a:spcPct val="80000"/>
              </a:lnSpc>
              <a:defRPr/>
            </a:pPr>
            <a:r>
              <a:rPr lang="en-US" sz="1600" dirty="0"/>
              <a:t>Wildfire Pattern: More Extreme Wildfires  </a:t>
            </a:r>
          </a:p>
          <a:p>
            <a:pPr lvl="4">
              <a:lnSpc>
                <a:spcPct val="80000"/>
              </a:lnSpc>
              <a:defRPr/>
            </a:pPr>
            <a:r>
              <a:rPr lang="en-US" sz="1600" dirty="0"/>
              <a:t>Water Repellence</a:t>
            </a:r>
          </a:p>
          <a:p>
            <a:pPr lvl="3">
              <a:lnSpc>
                <a:spcPct val="80000"/>
              </a:lnSpc>
              <a:defRPr/>
            </a:pPr>
            <a:r>
              <a:rPr lang="en-US" sz="1600" dirty="0"/>
              <a:t>Storm Pattern:</a:t>
            </a:r>
            <a:r>
              <a:rPr kumimoji="0" lang="en-US" sz="1800" b="0" i="0" u="none" strike="noStrike" kern="1200" cap="none" spc="0" normalizeH="0" baseline="0" noProof="0" dirty="0">
                <a:ln>
                  <a:noFill/>
                </a:ln>
                <a:solidFill>
                  <a:srgbClr val="000000"/>
                </a:solidFill>
                <a:effectLst/>
                <a:uLnTx/>
                <a:uFillTx/>
                <a:latin typeface="open_sansregular"/>
                <a:ea typeface="+mn-ea"/>
                <a:cs typeface="+mn-cs"/>
              </a:rPr>
              <a:t> extreme short-duration high-intensity rainfall values</a:t>
            </a:r>
            <a:endParaRPr lang="en-US" sz="1600" dirty="0"/>
          </a:p>
          <a:p>
            <a:pPr lvl="2">
              <a:lnSpc>
                <a:spcPct val="80000"/>
              </a:lnSpc>
              <a:defRPr/>
            </a:pPr>
            <a:r>
              <a:rPr lang="en-US" sz="1600" b="1" dirty="0"/>
              <a:t>Flash Flood (Faster &amp; Higher Peak, More Volume)</a:t>
            </a:r>
          </a:p>
          <a:p>
            <a:pPr lvl="2">
              <a:lnSpc>
                <a:spcPct val="80000"/>
              </a:lnSpc>
              <a:defRPr/>
            </a:pPr>
            <a:r>
              <a:rPr lang="en-US" sz="1600" dirty="0"/>
              <a:t>Sediment/Debris Flow</a:t>
            </a:r>
          </a:p>
          <a:p>
            <a:pPr lvl="2">
              <a:lnSpc>
                <a:spcPct val="80000"/>
              </a:lnSpc>
              <a:defRPr/>
            </a:pPr>
            <a:r>
              <a:rPr lang="en-US" sz="1600" dirty="0"/>
              <a:t>Decreased Reservoir Capacity</a:t>
            </a:r>
          </a:p>
          <a:p>
            <a:pPr lvl="2">
              <a:lnSpc>
                <a:spcPct val="80000"/>
              </a:lnSpc>
              <a:defRPr/>
            </a:pPr>
            <a:r>
              <a:rPr lang="en-US" sz="1600" b="0" i="0" dirty="0">
                <a:solidFill>
                  <a:srgbClr val="0D0D0D"/>
                </a:solidFill>
                <a:effectLst/>
                <a:latin typeface="+mj-lt"/>
              </a:rPr>
              <a:t>And other related impacts</a:t>
            </a:r>
            <a:endParaRPr lang="en-US" dirty="0"/>
          </a:p>
        </p:txBody>
      </p:sp>
      <p:sp>
        <p:nvSpPr>
          <p:cNvPr id="18" name="Rectangle 14">
            <a:extLst>
              <a:ext uri="{FF2B5EF4-FFF2-40B4-BE49-F238E27FC236}">
                <a16:creationId xmlns:a16="http://schemas.microsoft.com/office/drawing/2014/main" id="{68CBFFFA-DA88-4B71-1CFF-A886A1825A6B}"/>
              </a:ext>
            </a:extLst>
          </p:cNvPr>
          <p:cNvSpPr>
            <a:spLocks noChangeArrowheads="1"/>
          </p:cNvSpPr>
          <p:nvPr/>
        </p:nvSpPr>
        <p:spPr bwMode="auto">
          <a:xfrm>
            <a:off x="0" y="0"/>
            <a:ext cx="2433638"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br>
              <a:rPr kumimoji="0" lang="en-US" altLang="en-US" sz="1800" b="0" i="0" u="none" strike="noStrike" cap="none" normalizeH="0" baseline="0" dirty="0">
                <a:ln>
                  <a:noFill/>
                </a:ln>
                <a:solidFill>
                  <a:srgbClr val="000000"/>
                </a:solidFill>
                <a:effectLst/>
                <a:latin typeface="Arial" panose="020B0604020202020204" pitchFamily="34" charset="0"/>
                <a:ea typeface="Söhne"/>
              </a:rPr>
            </a:b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
        <p:nvSpPr>
          <p:cNvPr id="6" name="Speech Bubble: Rectangle with Corners Rounded 5">
            <a:extLst>
              <a:ext uri="{FF2B5EF4-FFF2-40B4-BE49-F238E27FC236}">
                <a16:creationId xmlns:a16="http://schemas.microsoft.com/office/drawing/2014/main" id="{93FE4BC6-13E0-D0B9-98A0-9E21392CEFC8}"/>
              </a:ext>
            </a:extLst>
          </p:cNvPr>
          <p:cNvSpPr/>
          <p:nvPr/>
        </p:nvSpPr>
        <p:spPr>
          <a:xfrm>
            <a:off x="9717206" y="1413166"/>
            <a:ext cx="2108507" cy="1152614"/>
          </a:xfrm>
          <a:prstGeom prst="wedgeRoundRectCallout">
            <a:avLst>
              <a:gd name="adj1" fmla="val -86858"/>
              <a:gd name="adj2" fmla="val 257077"/>
              <a:gd name="adj3" fmla="val 16667"/>
            </a:avLst>
          </a:prstGeom>
          <a:solidFill>
            <a:srgbClr val="3F4339">
              <a:alpha val="89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rgbClr val="FFFFFF"/>
                </a:solidFill>
                <a:effectLst/>
                <a:uLnTx/>
                <a:uFillTx/>
                <a:latin typeface="Arial"/>
                <a:ea typeface="+mn-ea"/>
                <a:cs typeface="+mn-cs"/>
              </a:rPr>
              <a:t>How do flow and sediment inflow change under post-fire conditions?</a:t>
            </a:r>
          </a:p>
        </p:txBody>
      </p:sp>
    </p:spTree>
    <p:extLst>
      <p:ext uri="{BB962C8B-B14F-4D97-AF65-F5344CB8AC3E}">
        <p14:creationId xmlns:p14="http://schemas.microsoft.com/office/powerpoint/2010/main" val="382061644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309AA8CF-4BE1-C484-388D-0D181ECC551A}"/>
              </a:ext>
            </a:extLst>
          </p:cNvPr>
          <p:cNvSpPr>
            <a:spLocks noGrp="1"/>
          </p:cNvSpPr>
          <p:nvPr>
            <p:ph type="title"/>
          </p:nvPr>
        </p:nvSpPr>
        <p:spPr>
          <a:xfrm>
            <a:off x="2409825" y="128980"/>
            <a:ext cx="9416414" cy="832920"/>
          </a:xfrm>
        </p:spPr>
        <p:txBody>
          <a:bodyPr/>
          <a:lstStyle/>
          <a:p>
            <a:r>
              <a:rPr lang="en-US">
                <a:latin typeface="Arial"/>
                <a:ea typeface="ＭＳ Ｐゴシック"/>
                <a:cs typeface="Arial"/>
              </a:rPr>
              <a:t>Case study – 2025 Eaton Fire</a:t>
            </a:r>
            <a:endParaRPr lang="en-US"/>
          </a:p>
        </p:txBody>
      </p:sp>
      <p:sp>
        <p:nvSpPr>
          <p:cNvPr id="6" name="Title 2">
            <a:extLst>
              <a:ext uri="{FF2B5EF4-FFF2-40B4-BE49-F238E27FC236}">
                <a16:creationId xmlns:a16="http://schemas.microsoft.com/office/drawing/2014/main" id="{62E7074B-367F-A69D-8C28-001B6E84151F}"/>
              </a:ext>
            </a:extLst>
          </p:cNvPr>
          <p:cNvSpPr txBox="1">
            <a:spLocks/>
          </p:cNvSpPr>
          <p:nvPr/>
        </p:nvSpPr>
        <p:spPr bwMode="auto">
          <a:xfrm>
            <a:off x="85119" y="584076"/>
            <a:ext cx="12021762" cy="755649"/>
          </a:xfrm>
          <a:prstGeom prst="rect">
            <a:avLst/>
          </a:prstGeom>
          <a:noFill/>
          <a:ln w="9525">
            <a:noFill/>
            <a:miter lim="800000"/>
            <a:headEnd/>
            <a:tailEnd/>
          </a:ln>
        </p:spPr>
        <p:txBody>
          <a:bodyPr vert="horz" wrap="square" lIns="45720" tIns="0" rIns="0" bIns="0" numCol="1" anchor="ctr" anchorCtr="0" compatLnSpc="1">
            <a:prstTxWarp prst="textNoShape">
              <a:avLst/>
            </a:prstTxWarp>
          </a:bodyPr>
          <a:lstStyle>
            <a:lvl1pPr algn="l" rtl="0" eaLnBrk="1" fontAlgn="base" hangingPunct="1">
              <a:spcBef>
                <a:spcPct val="0"/>
              </a:spcBef>
              <a:spcAft>
                <a:spcPct val="0"/>
              </a:spcAft>
              <a:defRPr sz="3200" b="1" kern="1200" cap="all">
                <a:solidFill>
                  <a:schemeClr val="tx1">
                    <a:lumMod val="90000"/>
                    <a:lumOff val="10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a:lstStyle>
          <a:p>
            <a:r>
              <a:rPr lang="en-US">
                <a:latin typeface="Arial"/>
                <a:ea typeface="ＭＳ Ｐゴシック"/>
                <a:cs typeface="Arial"/>
              </a:rPr>
              <a:t> </a:t>
            </a:r>
            <a:endParaRPr lang="en-US"/>
          </a:p>
        </p:txBody>
      </p:sp>
      <p:pic>
        <p:nvPicPr>
          <p:cNvPr id="12" name="Picture 11">
            <a:extLst>
              <a:ext uri="{FF2B5EF4-FFF2-40B4-BE49-F238E27FC236}">
                <a16:creationId xmlns:a16="http://schemas.microsoft.com/office/drawing/2014/main" id="{A16B4D19-DA79-8A25-77EB-6FA16EBF8940}"/>
              </a:ext>
            </a:extLst>
          </p:cNvPr>
          <p:cNvPicPr>
            <a:picLocks noChangeAspect="1"/>
          </p:cNvPicPr>
          <p:nvPr/>
        </p:nvPicPr>
        <p:blipFill>
          <a:blip r:embed="rId2"/>
          <a:stretch>
            <a:fillRect/>
          </a:stretch>
        </p:blipFill>
        <p:spPr>
          <a:xfrm>
            <a:off x="260073" y="1335211"/>
            <a:ext cx="5315087" cy="3713442"/>
          </a:xfrm>
          <a:prstGeom prst="rect">
            <a:avLst/>
          </a:prstGeom>
        </p:spPr>
      </p:pic>
      <p:sp>
        <p:nvSpPr>
          <p:cNvPr id="14" name="Rectangle 13">
            <a:extLst>
              <a:ext uri="{FF2B5EF4-FFF2-40B4-BE49-F238E27FC236}">
                <a16:creationId xmlns:a16="http://schemas.microsoft.com/office/drawing/2014/main" id="{D0EC3520-300E-5C76-012D-4C95EA1F7857}"/>
              </a:ext>
            </a:extLst>
          </p:cNvPr>
          <p:cNvSpPr/>
          <p:nvPr/>
        </p:nvSpPr>
        <p:spPr>
          <a:xfrm>
            <a:off x="2193938" y="3119377"/>
            <a:ext cx="397163" cy="249382"/>
          </a:xfrm>
          <a:prstGeom prst="rect">
            <a:avLst/>
          </a:prstGeom>
          <a:no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6" name="Straight Connector 15">
            <a:extLst>
              <a:ext uri="{FF2B5EF4-FFF2-40B4-BE49-F238E27FC236}">
                <a16:creationId xmlns:a16="http://schemas.microsoft.com/office/drawing/2014/main" id="{EF46DEDC-CD3D-0949-8DB7-A360EDA0F87C}"/>
              </a:ext>
            </a:extLst>
          </p:cNvPr>
          <p:cNvCxnSpPr/>
          <p:nvPr/>
        </p:nvCxnSpPr>
        <p:spPr>
          <a:xfrm flipV="1">
            <a:off x="2193938" y="1335211"/>
            <a:ext cx="3783878" cy="1784166"/>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F7CD1558-06B5-7FBF-8564-10FBE283FB75}"/>
              </a:ext>
            </a:extLst>
          </p:cNvPr>
          <p:cNvCxnSpPr>
            <a:cxnSpLocks/>
          </p:cNvCxnSpPr>
          <p:nvPr/>
        </p:nvCxnSpPr>
        <p:spPr>
          <a:xfrm>
            <a:off x="2193938" y="3368759"/>
            <a:ext cx="3783878" cy="1679894"/>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pic>
        <p:nvPicPr>
          <p:cNvPr id="10" name="Picture 9">
            <a:extLst>
              <a:ext uri="{FF2B5EF4-FFF2-40B4-BE49-F238E27FC236}">
                <a16:creationId xmlns:a16="http://schemas.microsoft.com/office/drawing/2014/main" id="{7133485D-6406-3CE1-E7BD-CD7961FC8185}"/>
              </a:ext>
            </a:extLst>
          </p:cNvPr>
          <p:cNvPicPr>
            <a:picLocks noChangeAspect="1"/>
          </p:cNvPicPr>
          <p:nvPr/>
        </p:nvPicPr>
        <p:blipFill>
          <a:blip r:embed="rId3"/>
          <a:stretch>
            <a:fillRect/>
          </a:stretch>
        </p:blipFill>
        <p:spPr>
          <a:xfrm>
            <a:off x="5977816" y="1339725"/>
            <a:ext cx="5578907" cy="3713442"/>
          </a:xfrm>
          <a:prstGeom prst="rect">
            <a:avLst/>
          </a:prstGeom>
          <a:ln w="6350" cap="sq">
            <a:solidFill>
              <a:srgbClr val="FF0000"/>
            </a:solidFill>
            <a:miter lim="800000"/>
          </a:ln>
          <a:effectLst>
            <a:outerShdw blurRad="57150" dist="50800" dir="2700000" algn="tl" rotWithShape="0">
              <a:srgbClr val="000000">
                <a:alpha val="40000"/>
              </a:srgbClr>
            </a:outerShdw>
          </a:effectLst>
        </p:spPr>
      </p:pic>
      <p:sp>
        <p:nvSpPr>
          <p:cNvPr id="20" name="TextBox 19">
            <a:extLst>
              <a:ext uri="{FF2B5EF4-FFF2-40B4-BE49-F238E27FC236}">
                <a16:creationId xmlns:a16="http://schemas.microsoft.com/office/drawing/2014/main" id="{D12AA83D-67BD-AFA1-FBE9-2F5258DCE5CA}"/>
              </a:ext>
            </a:extLst>
          </p:cNvPr>
          <p:cNvSpPr txBox="1"/>
          <p:nvPr/>
        </p:nvSpPr>
        <p:spPr>
          <a:xfrm>
            <a:off x="8904032" y="2240375"/>
            <a:ext cx="910011" cy="246221"/>
          </a:xfrm>
          <a:prstGeom prst="rect">
            <a:avLst/>
          </a:prstGeom>
          <a:noFill/>
        </p:spPr>
        <p:txBody>
          <a:bodyPr wrap="square" rtlCol="0">
            <a:spAutoFit/>
          </a:bodyPr>
          <a:lstStyle/>
          <a:p>
            <a:r>
              <a:rPr lang="en-US" sz="1000">
                <a:solidFill>
                  <a:schemeClr val="tx2"/>
                </a:solidFill>
              </a:rPr>
              <a:t>Eaton Fire</a:t>
            </a:r>
          </a:p>
        </p:txBody>
      </p:sp>
      <p:pic>
        <p:nvPicPr>
          <p:cNvPr id="1026" name="Picture 2" descr="North Arrow 1 | Human - Mapping, Navigation">
            <a:extLst>
              <a:ext uri="{FF2B5EF4-FFF2-40B4-BE49-F238E27FC236}">
                <a16:creationId xmlns:a16="http://schemas.microsoft.com/office/drawing/2014/main" id="{FAFF9F27-CC5D-266F-3D38-882D81AA6D6D}"/>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245277" y="5917277"/>
            <a:ext cx="790381" cy="811743"/>
          </a:xfrm>
          <a:prstGeom prst="rect">
            <a:avLst/>
          </a:prstGeom>
          <a:noFill/>
          <a:extLst>
            <a:ext uri="{909E8E84-426E-40DD-AFC4-6F175D3DCCD1}">
              <a14:hiddenFill xmlns:a14="http://schemas.microsoft.com/office/drawing/2010/main">
                <a:solidFill>
                  <a:srgbClr val="FFFFFF"/>
                </a:solidFill>
              </a14:hiddenFill>
            </a:ext>
          </a:extLst>
        </p:spPr>
      </p:pic>
      <p:pic>
        <p:nvPicPr>
          <p:cNvPr id="2" name="Picture 2" descr="Los Angeles District - YouTube">
            <a:extLst>
              <a:ext uri="{FF2B5EF4-FFF2-40B4-BE49-F238E27FC236}">
                <a16:creationId xmlns:a16="http://schemas.microsoft.com/office/drawing/2014/main" id="{A83C25D2-D89F-5CC7-5EC7-760E4E233B51}"/>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b="26425"/>
          <a:stretch/>
        </p:blipFill>
        <p:spPr bwMode="auto">
          <a:xfrm>
            <a:off x="260073" y="5078459"/>
            <a:ext cx="1207840" cy="888660"/>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a:extLst>
              <a:ext uri="{FF2B5EF4-FFF2-40B4-BE49-F238E27FC236}">
                <a16:creationId xmlns:a16="http://schemas.microsoft.com/office/drawing/2014/main" id="{69F7051C-6357-ECE0-57F8-4C0B7059F873}"/>
              </a:ext>
            </a:extLst>
          </p:cNvPr>
          <p:cNvSpPr txBox="1"/>
          <p:nvPr/>
        </p:nvSpPr>
        <p:spPr>
          <a:xfrm>
            <a:off x="260073" y="5967119"/>
            <a:ext cx="2199560" cy="553998"/>
          </a:xfrm>
          <a:prstGeom prst="rect">
            <a:avLst/>
          </a:prstGeom>
          <a:noFill/>
        </p:spPr>
        <p:txBody>
          <a:bodyPr wrap="square" rtlCol="0">
            <a:spAutoFit/>
          </a:bodyPr>
          <a:lstStyle/>
          <a:p>
            <a:r>
              <a:rPr lang="en-US" sz="1000" b="1"/>
              <a:t>Los Angeles District</a:t>
            </a:r>
            <a:br>
              <a:rPr lang="en-US" sz="1000" b="1"/>
            </a:br>
            <a:r>
              <a:rPr lang="en-US" sz="1000" b="1"/>
              <a:t>Hydrologic Engineering Center</a:t>
            </a:r>
          </a:p>
          <a:p>
            <a:r>
              <a:rPr lang="en-US" sz="1000" b="1"/>
              <a:t>Albuquerque District</a:t>
            </a:r>
          </a:p>
        </p:txBody>
      </p:sp>
      <p:pic>
        <p:nvPicPr>
          <p:cNvPr id="1030" name="Picture 6" descr="Department of Water Resources (DWR) | CA.gov">
            <a:extLst>
              <a:ext uri="{FF2B5EF4-FFF2-40B4-BE49-F238E27FC236}">
                <a16:creationId xmlns:a16="http://schemas.microsoft.com/office/drawing/2014/main" id="{0A263001-71A9-3959-11FA-1E4A5E9FB33F}"/>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350109" y="5265188"/>
            <a:ext cx="1310981" cy="1310981"/>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descr="LA County Public Works - YouTube">
            <a:extLst>
              <a:ext uri="{FF2B5EF4-FFF2-40B4-BE49-F238E27FC236}">
                <a16:creationId xmlns:a16="http://schemas.microsoft.com/office/drawing/2014/main" id="{E08ACBF0-6A6B-166D-935A-6DCDDC525121}"/>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789241" y="5298035"/>
            <a:ext cx="1310981" cy="1310981"/>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7" name="Table 6">
            <a:extLst>
              <a:ext uri="{FF2B5EF4-FFF2-40B4-BE49-F238E27FC236}">
                <a16:creationId xmlns:a16="http://schemas.microsoft.com/office/drawing/2014/main" id="{C5195F29-FDBB-415A-2439-5336E093D3BD}"/>
              </a:ext>
            </a:extLst>
          </p:cNvPr>
          <p:cNvGraphicFramePr>
            <a:graphicFrameLocks noGrp="1"/>
          </p:cNvGraphicFramePr>
          <p:nvPr/>
        </p:nvGraphicFramePr>
        <p:xfrm>
          <a:off x="5646189" y="5311191"/>
          <a:ext cx="5396185" cy="1417829"/>
        </p:xfrm>
        <a:graphic>
          <a:graphicData uri="http://schemas.openxmlformats.org/drawingml/2006/table">
            <a:tbl>
              <a:tblPr firstRow="1" bandRow="1">
                <a:tableStyleId>{5940675A-B579-460E-94D1-54222C63F5DA}</a:tableStyleId>
              </a:tblPr>
              <a:tblGrid>
                <a:gridCol w="1569620">
                  <a:extLst>
                    <a:ext uri="{9D8B030D-6E8A-4147-A177-3AD203B41FA5}">
                      <a16:colId xmlns:a16="http://schemas.microsoft.com/office/drawing/2014/main" val="643080412"/>
                    </a:ext>
                  </a:extLst>
                </a:gridCol>
                <a:gridCol w="1252436">
                  <a:extLst>
                    <a:ext uri="{9D8B030D-6E8A-4147-A177-3AD203B41FA5}">
                      <a16:colId xmlns:a16="http://schemas.microsoft.com/office/drawing/2014/main" val="2656979374"/>
                    </a:ext>
                  </a:extLst>
                </a:gridCol>
                <a:gridCol w="824842">
                  <a:extLst>
                    <a:ext uri="{9D8B030D-6E8A-4147-A177-3AD203B41FA5}">
                      <a16:colId xmlns:a16="http://schemas.microsoft.com/office/drawing/2014/main" val="1554783762"/>
                    </a:ext>
                  </a:extLst>
                </a:gridCol>
                <a:gridCol w="1749287">
                  <a:extLst>
                    <a:ext uri="{9D8B030D-6E8A-4147-A177-3AD203B41FA5}">
                      <a16:colId xmlns:a16="http://schemas.microsoft.com/office/drawing/2014/main" val="3511467242"/>
                    </a:ext>
                  </a:extLst>
                </a:gridCol>
              </a:tblGrid>
              <a:tr h="0">
                <a:tc>
                  <a:txBody>
                    <a:bodyPr/>
                    <a:lstStyle/>
                    <a:p>
                      <a:pPr algn="l"/>
                      <a:r>
                        <a:rPr lang="en-US" b="1"/>
                        <a:t>Los Angeles District </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l"/>
                      <a:r>
                        <a:rPr lang="en-US" b="1"/>
                        <a:t>CA DWR</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l"/>
                      <a:r>
                        <a:rPr lang="en-US" b="1"/>
                        <a:t>HEC</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l"/>
                      <a:r>
                        <a:rPr lang="en-US" b="1"/>
                        <a:t>Albuquerque District</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672287010"/>
                  </a:ext>
                </a:extLst>
              </a:tr>
              <a:tr h="1046287">
                <a:tc>
                  <a:txBody>
                    <a:bodyPr/>
                    <a:lstStyle/>
                    <a:p>
                      <a:r>
                        <a:rPr lang="en-US"/>
                        <a:t>Tim Fairbank</a:t>
                      </a:r>
                      <a:br>
                        <a:rPr lang="en-US"/>
                      </a:br>
                      <a:r>
                        <a:rPr lang="en-US"/>
                        <a:t>Michael Thompson</a:t>
                      </a:r>
                    </a:p>
                    <a:p>
                      <a:r>
                        <a:rPr lang="en-US"/>
                        <a:t>Van Crisostomo</a:t>
                      </a:r>
                    </a:p>
                    <a:p>
                      <a:r>
                        <a:rPr lang="en-US"/>
                        <a:t>Moosub Eom</a:t>
                      </a:r>
                    </a:p>
                    <a:p>
                      <a:r>
                        <a:rPr lang="en-US"/>
                        <a:t>Nick Olsen</a:t>
                      </a:r>
                    </a:p>
                    <a:p>
                      <a:r>
                        <a:rPr lang="en-US"/>
                        <a:t>Jackie Oehler</a:t>
                      </a:r>
                    </a:p>
                    <a:p>
                      <a:r>
                        <a:rPr lang="en-US"/>
                        <a:t>Jose Paredez</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US" err="1"/>
                        <a:t>Essayas</a:t>
                      </a:r>
                      <a:r>
                        <a:rPr lang="en-US"/>
                        <a:t> Ayana</a:t>
                      </a:r>
                    </a:p>
                    <a:p>
                      <a:r>
                        <a:rPr lang="en-US"/>
                        <a:t>Om Prakash</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US"/>
                        <a:t>Jay Pak</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US"/>
                        <a:t>Jonathan AuBuchon</a:t>
                      </a:r>
                    </a:p>
                    <a:p>
                      <a:r>
                        <a:rPr lang="en-US"/>
                        <a:t>Lavonna Begay</a:t>
                      </a:r>
                    </a:p>
                    <a:p>
                      <a:r>
                        <a:rPr lang="en-US"/>
                        <a:t>Adam Jones</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968966739"/>
                  </a:ext>
                </a:extLst>
              </a:tr>
            </a:tbl>
          </a:graphicData>
        </a:graphic>
      </p:graphicFrame>
    </p:spTree>
    <p:extLst>
      <p:ext uri="{BB962C8B-B14F-4D97-AF65-F5344CB8AC3E}">
        <p14:creationId xmlns:p14="http://schemas.microsoft.com/office/powerpoint/2010/main" val="249172024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446C08C2-97A1-06A1-67FB-3805B98970B2}"/>
              </a:ext>
            </a:extLst>
          </p:cNvPr>
          <p:cNvSpPr>
            <a:spLocks noGrp="1"/>
          </p:cNvSpPr>
          <p:nvPr>
            <p:ph type="title"/>
          </p:nvPr>
        </p:nvSpPr>
        <p:spPr>
          <a:xfrm>
            <a:off x="2514600" y="128981"/>
            <a:ext cx="9410699" cy="832920"/>
          </a:xfrm>
        </p:spPr>
        <p:txBody>
          <a:bodyPr/>
          <a:lstStyle/>
          <a:p>
            <a:r>
              <a:rPr lang="en-US"/>
              <a:t>Background – CWMS Model</a:t>
            </a:r>
          </a:p>
        </p:txBody>
      </p:sp>
      <p:pic>
        <p:nvPicPr>
          <p:cNvPr id="6" name="Picture 5">
            <a:extLst>
              <a:ext uri="{FF2B5EF4-FFF2-40B4-BE49-F238E27FC236}">
                <a16:creationId xmlns:a16="http://schemas.microsoft.com/office/drawing/2014/main" id="{88339771-E14C-BD7C-438E-69B6EB44FB8C}"/>
              </a:ext>
            </a:extLst>
          </p:cNvPr>
          <p:cNvPicPr>
            <a:picLocks noChangeAspect="1"/>
          </p:cNvPicPr>
          <p:nvPr/>
        </p:nvPicPr>
        <p:blipFill>
          <a:blip r:embed="rId2"/>
          <a:stretch>
            <a:fillRect/>
          </a:stretch>
        </p:blipFill>
        <p:spPr>
          <a:xfrm>
            <a:off x="157369" y="1548518"/>
            <a:ext cx="5957770" cy="4226118"/>
          </a:xfrm>
          <a:prstGeom prst="rect">
            <a:avLst/>
          </a:prstGeom>
        </p:spPr>
      </p:pic>
      <p:sp>
        <p:nvSpPr>
          <p:cNvPr id="7" name="TextBox 6">
            <a:extLst>
              <a:ext uri="{FF2B5EF4-FFF2-40B4-BE49-F238E27FC236}">
                <a16:creationId xmlns:a16="http://schemas.microsoft.com/office/drawing/2014/main" id="{60D31F09-AF5F-40BB-11A3-4604AAC6088C}"/>
              </a:ext>
            </a:extLst>
          </p:cNvPr>
          <p:cNvSpPr txBox="1"/>
          <p:nvPr/>
        </p:nvSpPr>
        <p:spPr>
          <a:xfrm>
            <a:off x="2773018" y="4118977"/>
            <a:ext cx="1222514" cy="215444"/>
          </a:xfrm>
          <a:prstGeom prst="rect">
            <a:avLst/>
          </a:prstGeom>
          <a:noFill/>
        </p:spPr>
        <p:txBody>
          <a:bodyPr wrap="square" rtlCol="0">
            <a:spAutoFit/>
          </a:bodyPr>
          <a:lstStyle/>
          <a:p>
            <a:r>
              <a:rPr lang="en-US" sz="800"/>
              <a:t>Whittier Narrows Dam</a:t>
            </a:r>
          </a:p>
        </p:txBody>
      </p:sp>
      <p:sp>
        <p:nvSpPr>
          <p:cNvPr id="10" name="TextBox 9">
            <a:extLst>
              <a:ext uri="{FF2B5EF4-FFF2-40B4-BE49-F238E27FC236}">
                <a16:creationId xmlns:a16="http://schemas.microsoft.com/office/drawing/2014/main" id="{0CEAE7D6-2F79-9C49-7542-3AA1DBD63CCC}"/>
              </a:ext>
            </a:extLst>
          </p:cNvPr>
          <p:cNvSpPr txBox="1"/>
          <p:nvPr/>
        </p:nvSpPr>
        <p:spPr>
          <a:xfrm>
            <a:off x="3680792" y="3717947"/>
            <a:ext cx="865622" cy="215444"/>
          </a:xfrm>
          <a:prstGeom prst="rect">
            <a:avLst/>
          </a:prstGeom>
          <a:noFill/>
        </p:spPr>
        <p:txBody>
          <a:bodyPr wrap="square" rtlCol="0">
            <a:spAutoFit/>
          </a:bodyPr>
          <a:lstStyle/>
          <a:p>
            <a:r>
              <a:rPr lang="en-US" sz="800"/>
              <a:t>Santa Fe Dam</a:t>
            </a:r>
          </a:p>
        </p:txBody>
      </p:sp>
      <p:sp>
        <p:nvSpPr>
          <p:cNvPr id="11" name="TextBox 10">
            <a:extLst>
              <a:ext uri="{FF2B5EF4-FFF2-40B4-BE49-F238E27FC236}">
                <a16:creationId xmlns:a16="http://schemas.microsoft.com/office/drawing/2014/main" id="{447BAAFE-B293-8E81-3C7E-BBCE7547CAA3}"/>
              </a:ext>
            </a:extLst>
          </p:cNvPr>
          <p:cNvSpPr txBox="1"/>
          <p:nvPr/>
        </p:nvSpPr>
        <p:spPr>
          <a:xfrm>
            <a:off x="964096" y="2782980"/>
            <a:ext cx="1162879" cy="215444"/>
          </a:xfrm>
          <a:prstGeom prst="rect">
            <a:avLst/>
          </a:prstGeom>
          <a:noFill/>
        </p:spPr>
        <p:txBody>
          <a:bodyPr wrap="square" rtlCol="0">
            <a:spAutoFit/>
          </a:bodyPr>
          <a:lstStyle/>
          <a:p>
            <a:r>
              <a:rPr lang="en-US" sz="800"/>
              <a:t>Sepulveda Dam</a:t>
            </a:r>
          </a:p>
        </p:txBody>
      </p:sp>
      <p:pic>
        <p:nvPicPr>
          <p:cNvPr id="17" name="Picture 16">
            <a:extLst>
              <a:ext uri="{FF2B5EF4-FFF2-40B4-BE49-F238E27FC236}">
                <a16:creationId xmlns:a16="http://schemas.microsoft.com/office/drawing/2014/main" id="{7F289109-2404-77AA-132D-56F1B5F8F13D}"/>
              </a:ext>
            </a:extLst>
          </p:cNvPr>
          <p:cNvPicPr>
            <a:picLocks noChangeAspect="1"/>
          </p:cNvPicPr>
          <p:nvPr/>
        </p:nvPicPr>
        <p:blipFill>
          <a:blip r:embed="rId3"/>
          <a:stretch>
            <a:fillRect/>
          </a:stretch>
        </p:blipFill>
        <p:spPr>
          <a:xfrm>
            <a:off x="6245167" y="1548518"/>
            <a:ext cx="5775331" cy="4226118"/>
          </a:xfrm>
          <a:prstGeom prst="rect">
            <a:avLst/>
          </a:prstGeom>
        </p:spPr>
      </p:pic>
      <p:sp>
        <p:nvSpPr>
          <p:cNvPr id="20" name="TextBox 19">
            <a:extLst>
              <a:ext uri="{FF2B5EF4-FFF2-40B4-BE49-F238E27FC236}">
                <a16:creationId xmlns:a16="http://schemas.microsoft.com/office/drawing/2014/main" id="{7C56FE13-3AE5-EAF7-A34E-B0F79E70AFE6}"/>
              </a:ext>
            </a:extLst>
          </p:cNvPr>
          <p:cNvSpPr txBox="1"/>
          <p:nvPr/>
        </p:nvSpPr>
        <p:spPr>
          <a:xfrm>
            <a:off x="8730788" y="4118977"/>
            <a:ext cx="1222514" cy="215444"/>
          </a:xfrm>
          <a:prstGeom prst="rect">
            <a:avLst/>
          </a:prstGeom>
          <a:noFill/>
        </p:spPr>
        <p:txBody>
          <a:bodyPr wrap="square" rtlCol="0">
            <a:spAutoFit/>
          </a:bodyPr>
          <a:lstStyle/>
          <a:p>
            <a:r>
              <a:rPr lang="en-US" sz="800"/>
              <a:t>Whittier Narrows Dam</a:t>
            </a:r>
          </a:p>
        </p:txBody>
      </p:sp>
      <p:sp>
        <p:nvSpPr>
          <p:cNvPr id="21" name="TextBox 20">
            <a:extLst>
              <a:ext uri="{FF2B5EF4-FFF2-40B4-BE49-F238E27FC236}">
                <a16:creationId xmlns:a16="http://schemas.microsoft.com/office/drawing/2014/main" id="{656491F8-B34B-99F9-8983-0D22B2A9F2B2}"/>
              </a:ext>
            </a:extLst>
          </p:cNvPr>
          <p:cNvSpPr txBox="1"/>
          <p:nvPr/>
        </p:nvSpPr>
        <p:spPr>
          <a:xfrm>
            <a:off x="9638562" y="3717947"/>
            <a:ext cx="865622" cy="215444"/>
          </a:xfrm>
          <a:prstGeom prst="rect">
            <a:avLst/>
          </a:prstGeom>
          <a:noFill/>
        </p:spPr>
        <p:txBody>
          <a:bodyPr wrap="square" rtlCol="0">
            <a:spAutoFit/>
          </a:bodyPr>
          <a:lstStyle/>
          <a:p>
            <a:r>
              <a:rPr lang="en-US" sz="800"/>
              <a:t>Santa Fe Dam</a:t>
            </a:r>
          </a:p>
        </p:txBody>
      </p:sp>
      <p:sp>
        <p:nvSpPr>
          <p:cNvPr id="22" name="TextBox 21">
            <a:extLst>
              <a:ext uri="{FF2B5EF4-FFF2-40B4-BE49-F238E27FC236}">
                <a16:creationId xmlns:a16="http://schemas.microsoft.com/office/drawing/2014/main" id="{74AA2CAD-CC86-A398-5B03-28C1814000C7}"/>
              </a:ext>
            </a:extLst>
          </p:cNvPr>
          <p:cNvSpPr txBox="1"/>
          <p:nvPr/>
        </p:nvSpPr>
        <p:spPr>
          <a:xfrm>
            <a:off x="7109792" y="2839421"/>
            <a:ext cx="1162879" cy="215444"/>
          </a:xfrm>
          <a:prstGeom prst="rect">
            <a:avLst/>
          </a:prstGeom>
          <a:noFill/>
        </p:spPr>
        <p:txBody>
          <a:bodyPr wrap="square" rtlCol="0">
            <a:spAutoFit/>
          </a:bodyPr>
          <a:lstStyle/>
          <a:p>
            <a:r>
              <a:rPr lang="en-US" sz="800"/>
              <a:t>Sepulveda Dam</a:t>
            </a:r>
          </a:p>
        </p:txBody>
      </p:sp>
      <p:sp>
        <p:nvSpPr>
          <p:cNvPr id="23" name="Arrow: Right 22">
            <a:extLst>
              <a:ext uri="{FF2B5EF4-FFF2-40B4-BE49-F238E27FC236}">
                <a16:creationId xmlns:a16="http://schemas.microsoft.com/office/drawing/2014/main" id="{B9E8D735-16BE-3D93-6906-B72303A60280}"/>
              </a:ext>
            </a:extLst>
          </p:cNvPr>
          <p:cNvSpPr/>
          <p:nvPr/>
        </p:nvSpPr>
        <p:spPr>
          <a:xfrm>
            <a:off x="3694871" y="5837603"/>
            <a:ext cx="5264425" cy="530433"/>
          </a:xfrm>
          <a:prstGeom prst="rightArrow">
            <a:avLst/>
          </a:prstGeom>
          <a:solidFill>
            <a:srgbClr val="FF0000">
              <a:alpha val="89000"/>
            </a:srgbClr>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24" name="Picture 2" descr="North Arrow 1 | Human - Mapping, Navigation">
            <a:extLst>
              <a:ext uri="{FF2B5EF4-FFF2-40B4-BE49-F238E27FC236}">
                <a16:creationId xmlns:a16="http://schemas.microsoft.com/office/drawing/2014/main" id="{4D6622EF-5E97-96EF-6801-BE4247EA4531}"/>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245277" y="5917277"/>
            <a:ext cx="790381" cy="811743"/>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a:extLst>
              <a:ext uri="{FF2B5EF4-FFF2-40B4-BE49-F238E27FC236}">
                <a16:creationId xmlns:a16="http://schemas.microsoft.com/office/drawing/2014/main" id="{DDCF117E-8D46-8DCC-DF3E-5005CD7DF9F1}"/>
              </a:ext>
            </a:extLst>
          </p:cNvPr>
          <p:cNvSpPr txBox="1"/>
          <p:nvPr/>
        </p:nvSpPr>
        <p:spPr>
          <a:xfrm>
            <a:off x="2906959" y="2875313"/>
            <a:ext cx="910011" cy="246221"/>
          </a:xfrm>
          <a:prstGeom prst="rect">
            <a:avLst/>
          </a:prstGeom>
          <a:noFill/>
        </p:spPr>
        <p:txBody>
          <a:bodyPr wrap="square" rtlCol="0">
            <a:spAutoFit/>
          </a:bodyPr>
          <a:lstStyle/>
          <a:p>
            <a:r>
              <a:rPr lang="en-US" sz="1000">
                <a:solidFill>
                  <a:schemeClr val="accent2"/>
                </a:solidFill>
              </a:rPr>
              <a:t>Eaton Fire</a:t>
            </a:r>
          </a:p>
        </p:txBody>
      </p:sp>
    </p:spTree>
    <p:extLst>
      <p:ext uri="{BB962C8B-B14F-4D97-AF65-F5344CB8AC3E}">
        <p14:creationId xmlns:p14="http://schemas.microsoft.com/office/powerpoint/2010/main" val="369008407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a:extLst>
              <a:ext uri="{FF2B5EF4-FFF2-40B4-BE49-F238E27FC236}">
                <a16:creationId xmlns:a16="http://schemas.microsoft.com/office/drawing/2014/main" id="{61A9AA21-84A4-3505-1CEB-8AFB50DEAEA1}"/>
              </a:ext>
            </a:extLst>
          </p:cNvPr>
          <p:cNvPicPr>
            <a:picLocks noChangeAspect="1"/>
          </p:cNvPicPr>
          <p:nvPr/>
        </p:nvPicPr>
        <p:blipFill>
          <a:blip r:embed="rId2"/>
          <a:stretch>
            <a:fillRect/>
          </a:stretch>
        </p:blipFill>
        <p:spPr>
          <a:xfrm>
            <a:off x="181759" y="1194717"/>
            <a:ext cx="6786427" cy="5225617"/>
          </a:xfrm>
          <a:prstGeom prst="rect">
            <a:avLst/>
          </a:prstGeom>
        </p:spPr>
      </p:pic>
      <p:sp>
        <p:nvSpPr>
          <p:cNvPr id="3" name="Title 2">
            <a:extLst>
              <a:ext uri="{FF2B5EF4-FFF2-40B4-BE49-F238E27FC236}">
                <a16:creationId xmlns:a16="http://schemas.microsoft.com/office/drawing/2014/main" id="{196AFE3F-DB22-20DE-25A9-797C492FD4B7}"/>
              </a:ext>
            </a:extLst>
          </p:cNvPr>
          <p:cNvSpPr>
            <a:spLocks noGrp="1"/>
          </p:cNvSpPr>
          <p:nvPr>
            <p:ph type="title"/>
          </p:nvPr>
        </p:nvSpPr>
        <p:spPr/>
        <p:txBody>
          <a:bodyPr/>
          <a:lstStyle/>
          <a:p>
            <a:r>
              <a:rPr lang="en-US"/>
              <a:t>HEC-HMS Model </a:t>
            </a:r>
          </a:p>
        </p:txBody>
      </p:sp>
      <p:sp>
        <p:nvSpPr>
          <p:cNvPr id="4" name="Footer Placeholder 3">
            <a:extLst>
              <a:ext uri="{FF2B5EF4-FFF2-40B4-BE49-F238E27FC236}">
                <a16:creationId xmlns:a16="http://schemas.microsoft.com/office/drawing/2014/main" id="{BA62A010-F09D-A756-5350-9BC2C4219432}"/>
              </a:ext>
            </a:extLst>
          </p:cNvPr>
          <p:cNvSpPr>
            <a:spLocks noGrp="1"/>
          </p:cNvSpPr>
          <p:nvPr>
            <p:ph type="ftr" sz="quarter" idx="12"/>
          </p:nvPr>
        </p:nvSpPr>
        <p:spPr>
          <a:xfrm>
            <a:off x="266700" y="6653150"/>
            <a:ext cx="2901373" cy="137160"/>
          </a:xfrm>
          <a:prstGeom prst="rect">
            <a:avLst/>
          </a:prstGeom>
        </p:spPr>
        <p:txBody>
          <a:bodyPr anchor="ctr"/>
          <a:lstStyle>
            <a:defPPr>
              <a:defRPr lang="en-US"/>
            </a:defPPr>
            <a:lvl1pPr marL="0" algn="l" defTabSz="914400" rtl="0" eaLnBrk="1" latinLnBrk="0" hangingPunct="1">
              <a:defRPr sz="900" kern="1200">
                <a:solidFill>
                  <a:schemeClr val="tx1">
                    <a:lumMod val="75000"/>
                    <a:lumOff val="2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7" name="TextBox 6">
            <a:extLst>
              <a:ext uri="{FF2B5EF4-FFF2-40B4-BE49-F238E27FC236}">
                <a16:creationId xmlns:a16="http://schemas.microsoft.com/office/drawing/2014/main" id="{2263A828-A859-6F0D-45A4-BE307144576A}"/>
              </a:ext>
            </a:extLst>
          </p:cNvPr>
          <p:cNvSpPr txBox="1"/>
          <p:nvPr/>
        </p:nvSpPr>
        <p:spPr>
          <a:xfrm rot="3320865">
            <a:off x="2906806" y="5757602"/>
            <a:ext cx="820717" cy="276999"/>
          </a:xfrm>
          <a:prstGeom prst="rect">
            <a:avLst/>
          </a:prstGeom>
          <a:noFill/>
        </p:spPr>
        <p:txBody>
          <a:bodyPr wrap="square" rtlCol="0">
            <a:spAutoFit/>
          </a:bodyPr>
          <a:lstStyle/>
          <a:p>
            <a:r>
              <a:rPr lang="en-US" sz="600" b="1">
                <a:solidFill>
                  <a:schemeClr val="tx2"/>
                </a:solidFill>
              </a:rPr>
              <a:t>Whittier Narrows </a:t>
            </a:r>
          </a:p>
          <a:p>
            <a:pPr algn="ctr"/>
            <a:r>
              <a:rPr lang="en-US" sz="600" b="1">
                <a:solidFill>
                  <a:schemeClr val="tx2"/>
                </a:solidFill>
              </a:rPr>
              <a:t>Dam</a:t>
            </a:r>
          </a:p>
        </p:txBody>
      </p:sp>
      <p:sp>
        <p:nvSpPr>
          <p:cNvPr id="8" name="TextBox 7">
            <a:extLst>
              <a:ext uri="{FF2B5EF4-FFF2-40B4-BE49-F238E27FC236}">
                <a16:creationId xmlns:a16="http://schemas.microsoft.com/office/drawing/2014/main" id="{5AB031C0-C500-B499-E9E1-90E65AC2B479}"/>
              </a:ext>
            </a:extLst>
          </p:cNvPr>
          <p:cNvSpPr txBox="1"/>
          <p:nvPr/>
        </p:nvSpPr>
        <p:spPr>
          <a:xfrm>
            <a:off x="4927412" y="4690164"/>
            <a:ext cx="820717" cy="276999"/>
          </a:xfrm>
          <a:prstGeom prst="rect">
            <a:avLst/>
          </a:prstGeom>
          <a:noFill/>
        </p:spPr>
        <p:txBody>
          <a:bodyPr wrap="square" rtlCol="0">
            <a:spAutoFit/>
          </a:bodyPr>
          <a:lstStyle/>
          <a:p>
            <a:r>
              <a:rPr lang="en-US" sz="600" b="1">
                <a:solidFill>
                  <a:schemeClr val="tx2"/>
                </a:solidFill>
              </a:rPr>
              <a:t>Santa Fe</a:t>
            </a:r>
            <a:br>
              <a:rPr lang="en-US" sz="600" b="1">
                <a:solidFill>
                  <a:schemeClr val="tx2"/>
                </a:solidFill>
              </a:rPr>
            </a:br>
            <a:r>
              <a:rPr lang="en-US" sz="600" b="1">
                <a:solidFill>
                  <a:schemeClr val="tx2"/>
                </a:solidFill>
              </a:rPr>
              <a:t>Dam</a:t>
            </a:r>
          </a:p>
        </p:txBody>
      </p:sp>
      <p:sp>
        <p:nvSpPr>
          <p:cNvPr id="11" name="TextBox 10">
            <a:extLst>
              <a:ext uri="{FF2B5EF4-FFF2-40B4-BE49-F238E27FC236}">
                <a16:creationId xmlns:a16="http://schemas.microsoft.com/office/drawing/2014/main" id="{8375A925-72F4-5029-3576-FD6B0CFEED2A}"/>
              </a:ext>
            </a:extLst>
          </p:cNvPr>
          <p:cNvSpPr txBox="1"/>
          <p:nvPr/>
        </p:nvSpPr>
        <p:spPr>
          <a:xfrm>
            <a:off x="3119966" y="2683320"/>
            <a:ext cx="910011" cy="246221"/>
          </a:xfrm>
          <a:prstGeom prst="rect">
            <a:avLst/>
          </a:prstGeom>
          <a:noFill/>
        </p:spPr>
        <p:txBody>
          <a:bodyPr wrap="square" rtlCol="0">
            <a:spAutoFit/>
          </a:bodyPr>
          <a:lstStyle/>
          <a:p>
            <a:r>
              <a:rPr lang="en-US" sz="1000">
                <a:solidFill>
                  <a:schemeClr val="tx2"/>
                </a:solidFill>
              </a:rPr>
              <a:t>Eaton Fire</a:t>
            </a:r>
          </a:p>
        </p:txBody>
      </p:sp>
      <p:pic>
        <p:nvPicPr>
          <p:cNvPr id="23" name="Picture 22">
            <a:extLst>
              <a:ext uri="{FF2B5EF4-FFF2-40B4-BE49-F238E27FC236}">
                <a16:creationId xmlns:a16="http://schemas.microsoft.com/office/drawing/2014/main" id="{13B340D2-C5B9-4003-96DB-C146A874D8E0}"/>
              </a:ext>
            </a:extLst>
          </p:cNvPr>
          <p:cNvPicPr>
            <a:picLocks noChangeAspect="1"/>
          </p:cNvPicPr>
          <p:nvPr/>
        </p:nvPicPr>
        <p:blipFill>
          <a:blip r:embed="rId3"/>
          <a:stretch>
            <a:fillRect/>
          </a:stretch>
        </p:blipFill>
        <p:spPr>
          <a:xfrm>
            <a:off x="7291731" y="530527"/>
            <a:ext cx="4527950" cy="4298136"/>
          </a:xfrm>
          <a:prstGeom prst="rect">
            <a:avLst/>
          </a:prstGeom>
          <a:ln w="3175" cap="sq">
            <a:solidFill>
              <a:srgbClr val="FF0000"/>
            </a:solidFill>
            <a:miter lim="800000"/>
          </a:ln>
          <a:effectLst>
            <a:outerShdw blurRad="57150" dist="50800" dir="2700000" algn="tl" rotWithShape="0">
              <a:srgbClr val="000000">
                <a:alpha val="40000"/>
              </a:srgbClr>
            </a:outerShdw>
          </a:effectLst>
        </p:spPr>
      </p:pic>
      <p:sp>
        <p:nvSpPr>
          <p:cNvPr id="24" name="Rectangle 23">
            <a:extLst>
              <a:ext uri="{FF2B5EF4-FFF2-40B4-BE49-F238E27FC236}">
                <a16:creationId xmlns:a16="http://schemas.microsoft.com/office/drawing/2014/main" id="{7F1550F1-4716-F889-FCDB-2AFCE6D2BCAC}"/>
              </a:ext>
            </a:extLst>
          </p:cNvPr>
          <p:cNvSpPr/>
          <p:nvPr/>
        </p:nvSpPr>
        <p:spPr>
          <a:xfrm>
            <a:off x="3664425" y="3087867"/>
            <a:ext cx="490132" cy="529975"/>
          </a:xfrm>
          <a:prstGeom prst="rect">
            <a:avLst/>
          </a:prstGeom>
          <a:no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25" name="Straight Connector 24">
            <a:extLst>
              <a:ext uri="{FF2B5EF4-FFF2-40B4-BE49-F238E27FC236}">
                <a16:creationId xmlns:a16="http://schemas.microsoft.com/office/drawing/2014/main" id="{781C95DD-A075-2C9C-FC47-6B2F4D01C4BB}"/>
              </a:ext>
            </a:extLst>
          </p:cNvPr>
          <p:cNvCxnSpPr>
            <a:cxnSpLocks/>
          </p:cNvCxnSpPr>
          <p:nvPr/>
        </p:nvCxnSpPr>
        <p:spPr>
          <a:xfrm flipV="1">
            <a:off x="3664425" y="530527"/>
            <a:ext cx="3627306" cy="255734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C5884A1D-B4A7-3C54-00B9-86C8D3C7619D}"/>
              </a:ext>
            </a:extLst>
          </p:cNvPr>
          <p:cNvCxnSpPr>
            <a:cxnSpLocks/>
          </p:cNvCxnSpPr>
          <p:nvPr/>
        </p:nvCxnSpPr>
        <p:spPr>
          <a:xfrm>
            <a:off x="3664425" y="3597030"/>
            <a:ext cx="3647283" cy="122566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sp>
        <p:nvSpPr>
          <p:cNvPr id="29" name="TextBox 28">
            <a:extLst>
              <a:ext uri="{FF2B5EF4-FFF2-40B4-BE49-F238E27FC236}">
                <a16:creationId xmlns:a16="http://schemas.microsoft.com/office/drawing/2014/main" id="{61FBE45C-5766-872D-2A4D-851A9D1889C6}"/>
              </a:ext>
            </a:extLst>
          </p:cNvPr>
          <p:cNvSpPr txBox="1"/>
          <p:nvPr/>
        </p:nvSpPr>
        <p:spPr>
          <a:xfrm>
            <a:off x="7311708" y="4966571"/>
            <a:ext cx="4507973" cy="584775"/>
          </a:xfrm>
          <a:prstGeom prst="rect">
            <a:avLst/>
          </a:prstGeom>
          <a:noFill/>
        </p:spPr>
        <p:txBody>
          <a:bodyPr wrap="square" rtlCol="0">
            <a:spAutoFit/>
          </a:bodyPr>
          <a:lstStyle/>
          <a:p>
            <a:pPr algn="ctr"/>
            <a:r>
              <a:rPr lang="en-US"/>
              <a:t>Bailey Canyon</a:t>
            </a:r>
            <a:br>
              <a:rPr lang="en-US"/>
            </a:br>
            <a:r>
              <a:rPr lang="en-US" sz="1400"/>
              <a:t>Bailey Debris Basin</a:t>
            </a:r>
          </a:p>
        </p:txBody>
      </p:sp>
      <p:pic>
        <p:nvPicPr>
          <p:cNvPr id="30" name="Picture 2" descr="North Arrow 1 | Human - Mapping, Navigation">
            <a:extLst>
              <a:ext uri="{FF2B5EF4-FFF2-40B4-BE49-F238E27FC236}">
                <a16:creationId xmlns:a16="http://schemas.microsoft.com/office/drawing/2014/main" id="{9D2DEC26-A189-E459-BA32-BF9A60A8F7B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245277" y="5917277"/>
            <a:ext cx="790381" cy="811743"/>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a:extLst>
              <a:ext uri="{FF2B5EF4-FFF2-40B4-BE49-F238E27FC236}">
                <a16:creationId xmlns:a16="http://schemas.microsoft.com/office/drawing/2014/main" id="{37BEEE86-52DD-4E29-DB51-E1968C8129EF}"/>
              </a:ext>
            </a:extLst>
          </p:cNvPr>
          <p:cNvSpPr txBox="1"/>
          <p:nvPr/>
        </p:nvSpPr>
        <p:spPr>
          <a:xfrm>
            <a:off x="8819535" y="1633134"/>
            <a:ext cx="1775957" cy="646331"/>
          </a:xfrm>
          <a:prstGeom prst="rect">
            <a:avLst/>
          </a:prstGeom>
          <a:noFill/>
        </p:spPr>
        <p:txBody>
          <a:bodyPr wrap="square" rtlCol="0">
            <a:spAutoFit/>
          </a:bodyPr>
          <a:lstStyle/>
          <a:p>
            <a:pPr algn="ctr"/>
            <a:r>
              <a:rPr lang="en-US"/>
              <a:t>Bailey </a:t>
            </a:r>
          </a:p>
          <a:p>
            <a:pPr algn="ctr"/>
            <a:r>
              <a:rPr lang="en-US"/>
              <a:t>Canyon</a:t>
            </a:r>
            <a:endParaRPr lang="en-US" sz="1400"/>
          </a:p>
        </p:txBody>
      </p:sp>
    </p:spTree>
    <p:extLst>
      <p:ext uri="{BB962C8B-B14F-4D97-AF65-F5344CB8AC3E}">
        <p14:creationId xmlns:p14="http://schemas.microsoft.com/office/powerpoint/2010/main" val="187872898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895DB04A-5819-A5B6-39E3-CD06BCB3670E}"/>
              </a:ext>
            </a:extLst>
          </p:cNvPr>
          <p:cNvSpPr>
            <a:spLocks noGrp="1"/>
          </p:cNvSpPr>
          <p:nvPr>
            <p:ph type="title"/>
          </p:nvPr>
        </p:nvSpPr>
        <p:spPr>
          <a:xfrm>
            <a:off x="2266122" y="128981"/>
            <a:ext cx="9659177" cy="832920"/>
          </a:xfrm>
        </p:spPr>
        <p:txBody>
          <a:bodyPr/>
          <a:lstStyle/>
          <a:p>
            <a:r>
              <a:rPr lang="en-US"/>
              <a:t>Pre-Fire Model “Calibration”</a:t>
            </a:r>
          </a:p>
        </p:txBody>
      </p:sp>
      <p:sp>
        <p:nvSpPr>
          <p:cNvPr id="4" name="Footer Placeholder 3">
            <a:extLst>
              <a:ext uri="{FF2B5EF4-FFF2-40B4-BE49-F238E27FC236}">
                <a16:creationId xmlns:a16="http://schemas.microsoft.com/office/drawing/2014/main" id="{8F7F78F0-487D-71D6-634C-8761ABB1C1DF}"/>
              </a:ext>
            </a:extLst>
          </p:cNvPr>
          <p:cNvSpPr>
            <a:spLocks noGrp="1"/>
          </p:cNvSpPr>
          <p:nvPr>
            <p:ph type="ftr" sz="quarter" idx="12"/>
          </p:nvPr>
        </p:nvSpPr>
        <p:spPr>
          <a:xfrm>
            <a:off x="266700" y="6653150"/>
            <a:ext cx="2901373" cy="137160"/>
          </a:xfrm>
          <a:prstGeom prst="rect">
            <a:avLst/>
          </a:prstGeom>
        </p:spPr>
        <p:txBody>
          <a:bodyPr anchor="ctr"/>
          <a:lstStyle>
            <a:defPPr>
              <a:defRPr lang="en-US"/>
            </a:defPPr>
            <a:lvl1pPr marL="0" algn="l" defTabSz="914400" rtl="0" eaLnBrk="1" latinLnBrk="0" hangingPunct="1">
              <a:defRPr sz="900" kern="1200">
                <a:solidFill>
                  <a:schemeClr val="tx1">
                    <a:lumMod val="75000"/>
                    <a:lumOff val="2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pic>
        <p:nvPicPr>
          <p:cNvPr id="7" name="Picture 2" descr="North Arrow 1 | Human - Mapping, Navigation">
            <a:extLst>
              <a:ext uri="{FF2B5EF4-FFF2-40B4-BE49-F238E27FC236}">
                <a16:creationId xmlns:a16="http://schemas.microsoft.com/office/drawing/2014/main" id="{C56AB525-A80F-A04A-1757-E63C3B94750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245277" y="5917277"/>
            <a:ext cx="790381" cy="811743"/>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8">
            <a:extLst>
              <a:ext uri="{FF2B5EF4-FFF2-40B4-BE49-F238E27FC236}">
                <a16:creationId xmlns:a16="http://schemas.microsoft.com/office/drawing/2014/main" id="{7772BE37-D9ED-A012-B320-0BB7ADC78DE8}"/>
              </a:ext>
            </a:extLst>
          </p:cNvPr>
          <p:cNvPicPr>
            <a:picLocks noChangeAspect="1"/>
          </p:cNvPicPr>
          <p:nvPr/>
        </p:nvPicPr>
        <p:blipFill>
          <a:blip r:embed="rId3"/>
          <a:stretch>
            <a:fillRect/>
          </a:stretch>
        </p:blipFill>
        <p:spPr>
          <a:xfrm>
            <a:off x="6096000" y="1105179"/>
            <a:ext cx="5698815" cy="4647641"/>
          </a:xfrm>
          <a:prstGeom prst="rect">
            <a:avLst/>
          </a:prstGeom>
        </p:spPr>
      </p:pic>
      <p:sp>
        <p:nvSpPr>
          <p:cNvPr id="10" name="TextBox 9">
            <a:extLst>
              <a:ext uri="{FF2B5EF4-FFF2-40B4-BE49-F238E27FC236}">
                <a16:creationId xmlns:a16="http://schemas.microsoft.com/office/drawing/2014/main" id="{81BF722B-2FBE-6205-700B-430B33CD1623}"/>
              </a:ext>
            </a:extLst>
          </p:cNvPr>
          <p:cNvSpPr txBox="1"/>
          <p:nvPr/>
        </p:nvSpPr>
        <p:spPr>
          <a:xfrm>
            <a:off x="8139227" y="2583929"/>
            <a:ext cx="910011" cy="246221"/>
          </a:xfrm>
          <a:prstGeom prst="rect">
            <a:avLst/>
          </a:prstGeom>
          <a:noFill/>
        </p:spPr>
        <p:txBody>
          <a:bodyPr wrap="square" rtlCol="0">
            <a:spAutoFit/>
          </a:bodyPr>
          <a:lstStyle/>
          <a:p>
            <a:r>
              <a:rPr lang="en-US" sz="1000">
                <a:solidFill>
                  <a:schemeClr val="tx2"/>
                </a:solidFill>
              </a:rPr>
              <a:t>Eaton Fire</a:t>
            </a:r>
          </a:p>
        </p:txBody>
      </p:sp>
      <p:sp>
        <p:nvSpPr>
          <p:cNvPr id="11" name="TextBox 10">
            <a:extLst>
              <a:ext uri="{FF2B5EF4-FFF2-40B4-BE49-F238E27FC236}">
                <a16:creationId xmlns:a16="http://schemas.microsoft.com/office/drawing/2014/main" id="{093CAFB1-1876-1F53-A487-ECBFA2AA95A6}"/>
              </a:ext>
            </a:extLst>
          </p:cNvPr>
          <p:cNvSpPr txBox="1"/>
          <p:nvPr/>
        </p:nvSpPr>
        <p:spPr>
          <a:xfrm>
            <a:off x="7592114" y="1274184"/>
            <a:ext cx="1094225" cy="246221"/>
          </a:xfrm>
          <a:prstGeom prst="rect">
            <a:avLst/>
          </a:prstGeom>
          <a:noFill/>
        </p:spPr>
        <p:txBody>
          <a:bodyPr wrap="square" rtlCol="0">
            <a:spAutoFit/>
          </a:bodyPr>
          <a:lstStyle/>
          <a:p>
            <a:r>
              <a:rPr lang="en-US" sz="1000" b="1">
                <a:solidFill>
                  <a:schemeClr val="accent2"/>
                </a:solidFill>
              </a:rPr>
              <a:t>Arroyo Seco</a:t>
            </a:r>
          </a:p>
        </p:txBody>
      </p:sp>
      <p:sp>
        <p:nvSpPr>
          <p:cNvPr id="14" name="TextBox 13">
            <a:extLst>
              <a:ext uri="{FF2B5EF4-FFF2-40B4-BE49-F238E27FC236}">
                <a16:creationId xmlns:a16="http://schemas.microsoft.com/office/drawing/2014/main" id="{9F90520D-B6B7-C07B-47CA-B0C826DD38E0}"/>
              </a:ext>
            </a:extLst>
          </p:cNvPr>
          <p:cNvSpPr txBox="1"/>
          <p:nvPr/>
        </p:nvSpPr>
        <p:spPr>
          <a:xfrm>
            <a:off x="10170123" y="2191896"/>
            <a:ext cx="1249938" cy="246221"/>
          </a:xfrm>
          <a:prstGeom prst="rect">
            <a:avLst/>
          </a:prstGeom>
          <a:noFill/>
        </p:spPr>
        <p:txBody>
          <a:bodyPr wrap="square" rtlCol="0">
            <a:spAutoFit/>
          </a:bodyPr>
          <a:lstStyle/>
          <a:p>
            <a:r>
              <a:rPr lang="en-US" sz="1000" b="1">
                <a:solidFill>
                  <a:schemeClr val="accent2"/>
                </a:solidFill>
              </a:rPr>
              <a:t>Roberts Canyon</a:t>
            </a:r>
          </a:p>
        </p:txBody>
      </p:sp>
      <p:pic>
        <p:nvPicPr>
          <p:cNvPr id="15" name="Picture 14">
            <a:extLst>
              <a:ext uri="{FF2B5EF4-FFF2-40B4-BE49-F238E27FC236}">
                <a16:creationId xmlns:a16="http://schemas.microsoft.com/office/drawing/2014/main" id="{26625BA1-AF5D-7663-F286-3C7042B71475}"/>
              </a:ext>
            </a:extLst>
          </p:cNvPr>
          <p:cNvPicPr>
            <a:picLocks noChangeAspect="1"/>
          </p:cNvPicPr>
          <p:nvPr/>
        </p:nvPicPr>
        <p:blipFill>
          <a:blip r:embed="rId4"/>
          <a:stretch>
            <a:fillRect/>
          </a:stretch>
        </p:blipFill>
        <p:spPr>
          <a:xfrm>
            <a:off x="507896" y="1237631"/>
            <a:ext cx="5320354" cy="1908530"/>
          </a:xfrm>
          <a:prstGeom prst="rect">
            <a:avLst/>
          </a:prstGeom>
        </p:spPr>
      </p:pic>
      <p:pic>
        <p:nvPicPr>
          <p:cNvPr id="17" name="Picture 16">
            <a:extLst>
              <a:ext uri="{FF2B5EF4-FFF2-40B4-BE49-F238E27FC236}">
                <a16:creationId xmlns:a16="http://schemas.microsoft.com/office/drawing/2014/main" id="{E67D7666-7483-A7F9-689C-64FC31935E41}"/>
              </a:ext>
            </a:extLst>
          </p:cNvPr>
          <p:cNvPicPr>
            <a:picLocks noChangeAspect="1"/>
          </p:cNvPicPr>
          <p:nvPr/>
        </p:nvPicPr>
        <p:blipFill>
          <a:blip r:embed="rId5"/>
          <a:stretch>
            <a:fillRect/>
          </a:stretch>
        </p:blipFill>
        <p:spPr>
          <a:xfrm>
            <a:off x="507897" y="3383983"/>
            <a:ext cx="5320354" cy="1905321"/>
          </a:xfrm>
          <a:prstGeom prst="rect">
            <a:avLst/>
          </a:prstGeom>
        </p:spPr>
      </p:pic>
      <p:sp>
        <p:nvSpPr>
          <p:cNvPr id="2" name="TextBox 1">
            <a:extLst>
              <a:ext uri="{FF2B5EF4-FFF2-40B4-BE49-F238E27FC236}">
                <a16:creationId xmlns:a16="http://schemas.microsoft.com/office/drawing/2014/main" id="{14755586-EAE9-D585-F8B7-DC2584E6C826}"/>
              </a:ext>
            </a:extLst>
          </p:cNvPr>
          <p:cNvSpPr txBox="1"/>
          <p:nvPr/>
        </p:nvSpPr>
        <p:spPr>
          <a:xfrm>
            <a:off x="7982975" y="5511883"/>
            <a:ext cx="1222514" cy="338554"/>
          </a:xfrm>
          <a:prstGeom prst="rect">
            <a:avLst/>
          </a:prstGeom>
          <a:noFill/>
        </p:spPr>
        <p:txBody>
          <a:bodyPr wrap="square" rtlCol="0">
            <a:spAutoFit/>
          </a:bodyPr>
          <a:lstStyle/>
          <a:p>
            <a:pPr algn="ctr"/>
            <a:r>
              <a:rPr lang="en-US" sz="800"/>
              <a:t>Whittier Narrows</a:t>
            </a:r>
          </a:p>
          <a:p>
            <a:pPr algn="ctr"/>
            <a:r>
              <a:rPr lang="en-US" sz="800"/>
              <a:t>Dam</a:t>
            </a:r>
          </a:p>
        </p:txBody>
      </p:sp>
    </p:spTree>
    <p:extLst>
      <p:ext uri="{BB962C8B-B14F-4D97-AF65-F5344CB8AC3E}">
        <p14:creationId xmlns:p14="http://schemas.microsoft.com/office/powerpoint/2010/main" val="294731709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a:extLst>
              <a:ext uri="{FF2B5EF4-FFF2-40B4-BE49-F238E27FC236}">
                <a16:creationId xmlns:a16="http://schemas.microsoft.com/office/drawing/2014/main" id="{26A8C9E5-1DBD-F967-0B05-65021BCC7538}"/>
              </a:ext>
            </a:extLst>
          </p:cNvPr>
          <p:cNvPicPr>
            <a:picLocks noGrp="1" noChangeAspect="1"/>
          </p:cNvPicPr>
          <p:nvPr>
            <p:ph sz="quarter" idx="10"/>
          </p:nvPr>
        </p:nvPicPr>
        <p:blipFill>
          <a:blip r:embed="rId2"/>
          <a:stretch>
            <a:fillRect/>
          </a:stretch>
        </p:blipFill>
        <p:spPr>
          <a:xfrm>
            <a:off x="266700" y="1426264"/>
            <a:ext cx="5647248" cy="4005471"/>
          </a:xfrm>
        </p:spPr>
      </p:pic>
      <p:sp>
        <p:nvSpPr>
          <p:cNvPr id="3" name="Title 2">
            <a:extLst>
              <a:ext uri="{FF2B5EF4-FFF2-40B4-BE49-F238E27FC236}">
                <a16:creationId xmlns:a16="http://schemas.microsoft.com/office/drawing/2014/main" id="{33BC1DF9-36F2-4FE0-74A7-89D80BB11A06}"/>
              </a:ext>
            </a:extLst>
          </p:cNvPr>
          <p:cNvSpPr>
            <a:spLocks noGrp="1"/>
          </p:cNvSpPr>
          <p:nvPr>
            <p:ph type="title"/>
          </p:nvPr>
        </p:nvSpPr>
        <p:spPr>
          <a:xfrm>
            <a:off x="2385391" y="128981"/>
            <a:ext cx="9539908" cy="832920"/>
          </a:xfrm>
        </p:spPr>
        <p:txBody>
          <a:bodyPr/>
          <a:lstStyle/>
          <a:p>
            <a:r>
              <a:rPr lang="en-US"/>
              <a:t>Pre-Fire Model “Calibration”</a:t>
            </a:r>
          </a:p>
        </p:txBody>
      </p:sp>
      <p:sp>
        <p:nvSpPr>
          <p:cNvPr id="4" name="Footer Placeholder 3">
            <a:extLst>
              <a:ext uri="{FF2B5EF4-FFF2-40B4-BE49-F238E27FC236}">
                <a16:creationId xmlns:a16="http://schemas.microsoft.com/office/drawing/2014/main" id="{C6A8FBE1-4287-5A01-91AD-D0C6F18FB477}"/>
              </a:ext>
            </a:extLst>
          </p:cNvPr>
          <p:cNvSpPr>
            <a:spLocks noGrp="1"/>
          </p:cNvSpPr>
          <p:nvPr>
            <p:ph type="ftr" sz="quarter" idx="12"/>
          </p:nvPr>
        </p:nvSpPr>
        <p:spPr>
          <a:xfrm>
            <a:off x="266700" y="6653150"/>
            <a:ext cx="2901373" cy="137160"/>
          </a:xfrm>
          <a:prstGeom prst="rect">
            <a:avLst/>
          </a:prstGeom>
        </p:spPr>
        <p:txBody>
          <a:bodyPr anchor="ctr"/>
          <a:lstStyle>
            <a:defPPr>
              <a:defRPr lang="en-US"/>
            </a:defPPr>
            <a:lvl1pPr marL="0" algn="l" defTabSz="914400" rtl="0" eaLnBrk="1" latinLnBrk="0" hangingPunct="1">
              <a:defRPr sz="900" kern="1200">
                <a:solidFill>
                  <a:schemeClr val="tx1">
                    <a:lumMod val="75000"/>
                    <a:lumOff val="2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7" name="TextBox 6">
            <a:extLst>
              <a:ext uri="{FF2B5EF4-FFF2-40B4-BE49-F238E27FC236}">
                <a16:creationId xmlns:a16="http://schemas.microsoft.com/office/drawing/2014/main" id="{1285D54A-A68B-7015-ABA5-18F5A9AF6654}"/>
              </a:ext>
            </a:extLst>
          </p:cNvPr>
          <p:cNvSpPr txBox="1"/>
          <p:nvPr/>
        </p:nvSpPr>
        <p:spPr>
          <a:xfrm>
            <a:off x="2929534" y="3897867"/>
            <a:ext cx="477078" cy="369332"/>
          </a:xfrm>
          <a:prstGeom prst="rect">
            <a:avLst/>
          </a:prstGeom>
          <a:noFill/>
        </p:spPr>
        <p:txBody>
          <a:bodyPr wrap="square" rtlCol="0">
            <a:spAutoFit/>
          </a:bodyPr>
          <a:lstStyle/>
          <a:p>
            <a:r>
              <a:rPr lang="en-US"/>
              <a:t>85</a:t>
            </a:r>
          </a:p>
        </p:txBody>
      </p:sp>
      <p:sp>
        <p:nvSpPr>
          <p:cNvPr id="8" name="TextBox 7">
            <a:extLst>
              <a:ext uri="{FF2B5EF4-FFF2-40B4-BE49-F238E27FC236}">
                <a16:creationId xmlns:a16="http://schemas.microsoft.com/office/drawing/2014/main" id="{C738BF44-79D3-8B1E-D473-EE7A4924A309}"/>
              </a:ext>
            </a:extLst>
          </p:cNvPr>
          <p:cNvSpPr txBox="1"/>
          <p:nvPr/>
        </p:nvSpPr>
        <p:spPr>
          <a:xfrm>
            <a:off x="1717386" y="3428999"/>
            <a:ext cx="477078" cy="369332"/>
          </a:xfrm>
          <a:prstGeom prst="rect">
            <a:avLst/>
          </a:prstGeom>
          <a:noFill/>
        </p:spPr>
        <p:txBody>
          <a:bodyPr wrap="square" rtlCol="0">
            <a:spAutoFit/>
          </a:bodyPr>
          <a:lstStyle/>
          <a:p>
            <a:r>
              <a:rPr lang="en-US"/>
              <a:t>85</a:t>
            </a:r>
          </a:p>
        </p:txBody>
      </p:sp>
      <p:sp>
        <p:nvSpPr>
          <p:cNvPr id="9" name="TextBox 8">
            <a:extLst>
              <a:ext uri="{FF2B5EF4-FFF2-40B4-BE49-F238E27FC236}">
                <a16:creationId xmlns:a16="http://schemas.microsoft.com/office/drawing/2014/main" id="{0D6B5D75-139D-954A-3838-F5FDBC2A3D00}"/>
              </a:ext>
            </a:extLst>
          </p:cNvPr>
          <p:cNvSpPr txBox="1"/>
          <p:nvPr/>
        </p:nvSpPr>
        <p:spPr>
          <a:xfrm>
            <a:off x="3783825" y="2385067"/>
            <a:ext cx="477078" cy="369332"/>
          </a:xfrm>
          <a:prstGeom prst="rect">
            <a:avLst/>
          </a:prstGeom>
          <a:noFill/>
        </p:spPr>
        <p:txBody>
          <a:bodyPr wrap="square" rtlCol="0">
            <a:spAutoFit/>
          </a:bodyPr>
          <a:lstStyle/>
          <a:p>
            <a:r>
              <a:rPr lang="en-US"/>
              <a:t>65</a:t>
            </a:r>
          </a:p>
        </p:txBody>
      </p:sp>
      <p:sp>
        <p:nvSpPr>
          <p:cNvPr id="10" name="TextBox 9">
            <a:extLst>
              <a:ext uri="{FF2B5EF4-FFF2-40B4-BE49-F238E27FC236}">
                <a16:creationId xmlns:a16="http://schemas.microsoft.com/office/drawing/2014/main" id="{CAB351D3-1A3B-88C2-9F37-8E9BA50FA7C4}"/>
              </a:ext>
            </a:extLst>
          </p:cNvPr>
          <p:cNvSpPr txBox="1"/>
          <p:nvPr/>
        </p:nvSpPr>
        <p:spPr>
          <a:xfrm>
            <a:off x="3576595" y="4267199"/>
            <a:ext cx="477078" cy="369332"/>
          </a:xfrm>
          <a:prstGeom prst="rect">
            <a:avLst/>
          </a:prstGeom>
          <a:noFill/>
        </p:spPr>
        <p:txBody>
          <a:bodyPr wrap="square" rtlCol="0">
            <a:spAutoFit/>
          </a:bodyPr>
          <a:lstStyle/>
          <a:p>
            <a:r>
              <a:rPr lang="en-US"/>
              <a:t>86</a:t>
            </a:r>
          </a:p>
        </p:txBody>
      </p:sp>
      <p:sp>
        <p:nvSpPr>
          <p:cNvPr id="11" name="TextBox 10">
            <a:extLst>
              <a:ext uri="{FF2B5EF4-FFF2-40B4-BE49-F238E27FC236}">
                <a16:creationId xmlns:a16="http://schemas.microsoft.com/office/drawing/2014/main" id="{FE1E6E24-F11F-6970-19BE-C4CB7ABA7D7A}"/>
              </a:ext>
            </a:extLst>
          </p:cNvPr>
          <p:cNvSpPr txBox="1"/>
          <p:nvPr/>
        </p:nvSpPr>
        <p:spPr>
          <a:xfrm>
            <a:off x="4022364" y="4451865"/>
            <a:ext cx="477078" cy="369332"/>
          </a:xfrm>
          <a:prstGeom prst="rect">
            <a:avLst/>
          </a:prstGeom>
          <a:noFill/>
        </p:spPr>
        <p:txBody>
          <a:bodyPr wrap="square" rtlCol="0">
            <a:spAutoFit/>
          </a:bodyPr>
          <a:lstStyle/>
          <a:p>
            <a:r>
              <a:rPr lang="en-US"/>
              <a:t>86</a:t>
            </a:r>
          </a:p>
        </p:txBody>
      </p:sp>
      <p:sp>
        <p:nvSpPr>
          <p:cNvPr id="12" name="TextBox 11">
            <a:extLst>
              <a:ext uri="{FF2B5EF4-FFF2-40B4-BE49-F238E27FC236}">
                <a16:creationId xmlns:a16="http://schemas.microsoft.com/office/drawing/2014/main" id="{EA9F4C87-C459-607A-F1C0-44C61F486149}"/>
              </a:ext>
            </a:extLst>
          </p:cNvPr>
          <p:cNvSpPr txBox="1"/>
          <p:nvPr/>
        </p:nvSpPr>
        <p:spPr>
          <a:xfrm>
            <a:off x="831548" y="3173031"/>
            <a:ext cx="477078" cy="369332"/>
          </a:xfrm>
          <a:prstGeom prst="rect">
            <a:avLst/>
          </a:prstGeom>
          <a:noFill/>
        </p:spPr>
        <p:txBody>
          <a:bodyPr wrap="square" rtlCol="0">
            <a:spAutoFit/>
          </a:bodyPr>
          <a:lstStyle/>
          <a:p>
            <a:r>
              <a:rPr lang="en-US"/>
              <a:t>86</a:t>
            </a:r>
          </a:p>
        </p:txBody>
      </p:sp>
      <p:sp>
        <p:nvSpPr>
          <p:cNvPr id="13" name="TextBox 12">
            <a:extLst>
              <a:ext uri="{FF2B5EF4-FFF2-40B4-BE49-F238E27FC236}">
                <a16:creationId xmlns:a16="http://schemas.microsoft.com/office/drawing/2014/main" id="{976449CF-02FA-6A1C-AA0F-02F7B2690D8C}"/>
              </a:ext>
            </a:extLst>
          </p:cNvPr>
          <p:cNvSpPr txBox="1"/>
          <p:nvPr/>
        </p:nvSpPr>
        <p:spPr>
          <a:xfrm>
            <a:off x="422788" y="2803699"/>
            <a:ext cx="477078" cy="369332"/>
          </a:xfrm>
          <a:prstGeom prst="rect">
            <a:avLst/>
          </a:prstGeom>
          <a:noFill/>
        </p:spPr>
        <p:txBody>
          <a:bodyPr wrap="square" rtlCol="0">
            <a:spAutoFit/>
          </a:bodyPr>
          <a:lstStyle/>
          <a:p>
            <a:r>
              <a:rPr lang="en-US"/>
              <a:t>86</a:t>
            </a:r>
          </a:p>
        </p:txBody>
      </p:sp>
      <p:sp>
        <p:nvSpPr>
          <p:cNvPr id="14" name="TextBox 13">
            <a:extLst>
              <a:ext uri="{FF2B5EF4-FFF2-40B4-BE49-F238E27FC236}">
                <a16:creationId xmlns:a16="http://schemas.microsoft.com/office/drawing/2014/main" id="{1D5E4187-8A17-B7E6-788C-6566F07BB41D}"/>
              </a:ext>
            </a:extLst>
          </p:cNvPr>
          <p:cNvSpPr txBox="1"/>
          <p:nvPr/>
        </p:nvSpPr>
        <p:spPr>
          <a:xfrm>
            <a:off x="266700" y="5495797"/>
            <a:ext cx="5647248" cy="369332"/>
          </a:xfrm>
          <a:prstGeom prst="rect">
            <a:avLst/>
          </a:prstGeom>
          <a:noFill/>
        </p:spPr>
        <p:txBody>
          <a:bodyPr wrap="square" rtlCol="0">
            <a:spAutoFit/>
          </a:bodyPr>
          <a:lstStyle/>
          <a:p>
            <a:pPr algn="ctr"/>
            <a:r>
              <a:rPr lang="en-US"/>
              <a:t>Initial Curve Number Estimates</a:t>
            </a:r>
            <a:endParaRPr lang="en-US" sz="1400"/>
          </a:p>
        </p:txBody>
      </p:sp>
      <p:pic>
        <p:nvPicPr>
          <p:cNvPr id="16" name="Picture 15">
            <a:extLst>
              <a:ext uri="{FF2B5EF4-FFF2-40B4-BE49-F238E27FC236}">
                <a16:creationId xmlns:a16="http://schemas.microsoft.com/office/drawing/2014/main" id="{D116287D-B6F9-3465-E109-199A3E19D82B}"/>
              </a:ext>
            </a:extLst>
          </p:cNvPr>
          <p:cNvPicPr>
            <a:picLocks noChangeAspect="1"/>
          </p:cNvPicPr>
          <p:nvPr/>
        </p:nvPicPr>
        <p:blipFill>
          <a:blip r:embed="rId3"/>
          <a:stretch>
            <a:fillRect/>
          </a:stretch>
        </p:blipFill>
        <p:spPr>
          <a:xfrm>
            <a:off x="4655530" y="3111822"/>
            <a:ext cx="1212573" cy="2310753"/>
          </a:xfrm>
          <a:prstGeom prst="rect">
            <a:avLst/>
          </a:prstGeom>
        </p:spPr>
      </p:pic>
      <p:sp>
        <p:nvSpPr>
          <p:cNvPr id="17" name="TextBox 16">
            <a:extLst>
              <a:ext uri="{FF2B5EF4-FFF2-40B4-BE49-F238E27FC236}">
                <a16:creationId xmlns:a16="http://schemas.microsoft.com/office/drawing/2014/main" id="{2DB5BECC-FA62-82BE-2238-1F581A72AEB7}"/>
              </a:ext>
            </a:extLst>
          </p:cNvPr>
          <p:cNvSpPr txBox="1"/>
          <p:nvPr/>
        </p:nvSpPr>
        <p:spPr>
          <a:xfrm>
            <a:off x="4645141" y="2853783"/>
            <a:ext cx="1212573" cy="276999"/>
          </a:xfrm>
          <a:prstGeom prst="rect">
            <a:avLst/>
          </a:prstGeom>
          <a:solidFill>
            <a:schemeClr val="tx2"/>
          </a:solidFill>
        </p:spPr>
        <p:txBody>
          <a:bodyPr wrap="square" rtlCol="0">
            <a:spAutoFit/>
          </a:bodyPr>
          <a:lstStyle/>
          <a:p>
            <a:r>
              <a:rPr lang="en-US" sz="1200"/>
              <a:t>Curve Number</a:t>
            </a:r>
          </a:p>
        </p:txBody>
      </p:sp>
      <p:pic>
        <p:nvPicPr>
          <p:cNvPr id="19" name="Picture 18">
            <a:extLst>
              <a:ext uri="{FF2B5EF4-FFF2-40B4-BE49-F238E27FC236}">
                <a16:creationId xmlns:a16="http://schemas.microsoft.com/office/drawing/2014/main" id="{3FD625E1-1BDF-EF23-1913-C5A8A7477FCC}"/>
              </a:ext>
            </a:extLst>
          </p:cNvPr>
          <p:cNvPicPr>
            <a:picLocks noChangeAspect="1"/>
          </p:cNvPicPr>
          <p:nvPr/>
        </p:nvPicPr>
        <p:blipFill>
          <a:blip r:embed="rId4"/>
          <a:stretch>
            <a:fillRect/>
          </a:stretch>
        </p:blipFill>
        <p:spPr>
          <a:xfrm>
            <a:off x="6204430" y="1389820"/>
            <a:ext cx="5545739" cy="4045195"/>
          </a:xfrm>
          <a:prstGeom prst="rect">
            <a:avLst/>
          </a:prstGeom>
        </p:spPr>
      </p:pic>
      <p:sp>
        <p:nvSpPr>
          <p:cNvPr id="20" name="TextBox 19">
            <a:extLst>
              <a:ext uri="{FF2B5EF4-FFF2-40B4-BE49-F238E27FC236}">
                <a16:creationId xmlns:a16="http://schemas.microsoft.com/office/drawing/2014/main" id="{78B828A0-B097-FE81-5A07-F8DE8148C4C0}"/>
              </a:ext>
            </a:extLst>
          </p:cNvPr>
          <p:cNvSpPr txBox="1"/>
          <p:nvPr/>
        </p:nvSpPr>
        <p:spPr>
          <a:xfrm>
            <a:off x="8806667" y="3785616"/>
            <a:ext cx="477078" cy="369332"/>
          </a:xfrm>
          <a:prstGeom prst="rect">
            <a:avLst/>
          </a:prstGeom>
          <a:noFill/>
        </p:spPr>
        <p:txBody>
          <a:bodyPr wrap="square" rtlCol="0">
            <a:spAutoFit/>
          </a:bodyPr>
          <a:lstStyle/>
          <a:p>
            <a:r>
              <a:rPr lang="en-US"/>
              <a:t>68</a:t>
            </a:r>
          </a:p>
        </p:txBody>
      </p:sp>
      <p:sp>
        <p:nvSpPr>
          <p:cNvPr id="21" name="TextBox 20">
            <a:extLst>
              <a:ext uri="{FF2B5EF4-FFF2-40B4-BE49-F238E27FC236}">
                <a16:creationId xmlns:a16="http://schemas.microsoft.com/office/drawing/2014/main" id="{9CBD8897-452A-3236-9C5B-6CDA672FFFAF}"/>
              </a:ext>
            </a:extLst>
          </p:cNvPr>
          <p:cNvSpPr txBox="1"/>
          <p:nvPr/>
        </p:nvSpPr>
        <p:spPr>
          <a:xfrm>
            <a:off x="9445040" y="3970282"/>
            <a:ext cx="477078" cy="369332"/>
          </a:xfrm>
          <a:prstGeom prst="rect">
            <a:avLst/>
          </a:prstGeom>
          <a:noFill/>
        </p:spPr>
        <p:txBody>
          <a:bodyPr wrap="square" rtlCol="0">
            <a:spAutoFit/>
          </a:bodyPr>
          <a:lstStyle/>
          <a:p>
            <a:r>
              <a:rPr lang="en-US"/>
              <a:t>69</a:t>
            </a:r>
          </a:p>
        </p:txBody>
      </p:sp>
      <p:sp>
        <p:nvSpPr>
          <p:cNvPr id="22" name="TextBox 21">
            <a:extLst>
              <a:ext uri="{FF2B5EF4-FFF2-40B4-BE49-F238E27FC236}">
                <a16:creationId xmlns:a16="http://schemas.microsoft.com/office/drawing/2014/main" id="{BABDFF1C-B1D4-D28C-A773-4CF72506122D}"/>
              </a:ext>
            </a:extLst>
          </p:cNvPr>
          <p:cNvSpPr txBox="1"/>
          <p:nvPr/>
        </p:nvSpPr>
        <p:spPr>
          <a:xfrm>
            <a:off x="9922118" y="4272935"/>
            <a:ext cx="477078" cy="369332"/>
          </a:xfrm>
          <a:prstGeom prst="rect">
            <a:avLst/>
          </a:prstGeom>
          <a:noFill/>
        </p:spPr>
        <p:txBody>
          <a:bodyPr wrap="square" rtlCol="0">
            <a:spAutoFit/>
          </a:bodyPr>
          <a:lstStyle/>
          <a:p>
            <a:r>
              <a:rPr lang="en-US"/>
              <a:t>69</a:t>
            </a:r>
          </a:p>
        </p:txBody>
      </p:sp>
      <p:sp>
        <p:nvSpPr>
          <p:cNvPr id="23" name="TextBox 22">
            <a:extLst>
              <a:ext uri="{FF2B5EF4-FFF2-40B4-BE49-F238E27FC236}">
                <a16:creationId xmlns:a16="http://schemas.microsoft.com/office/drawing/2014/main" id="{31896E93-0961-D5C6-C811-4F478BAA0055}"/>
              </a:ext>
            </a:extLst>
          </p:cNvPr>
          <p:cNvSpPr txBox="1"/>
          <p:nvPr/>
        </p:nvSpPr>
        <p:spPr>
          <a:xfrm>
            <a:off x="10313058" y="2569733"/>
            <a:ext cx="477078" cy="369332"/>
          </a:xfrm>
          <a:prstGeom prst="rect">
            <a:avLst/>
          </a:prstGeom>
          <a:noFill/>
        </p:spPr>
        <p:txBody>
          <a:bodyPr wrap="square" rtlCol="0">
            <a:spAutoFit/>
          </a:bodyPr>
          <a:lstStyle/>
          <a:p>
            <a:r>
              <a:rPr lang="en-US"/>
              <a:t>52</a:t>
            </a:r>
          </a:p>
        </p:txBody>
      </p:sp>
      <p:sp>
        <p:nvSpPr>
          <p:cNvPr id="24" name="TextBox 23">
            <a:extLst>
              <a:ext uri="{FF2B5EF4-FFF2-40B4-BE49-F238E27FC236}">
                <a16:creationId xmlns:a16="http://schemas.microsoft.com/office/drawing/2014/main" id="{3D046813-0FED-E302-C572-225F0C8CB1E1}"/>
              </a:ext>
            </a:extLst>
          </p:cNvPr>
          <p:cNvSpPr txBox="1"/>
          <p:nvPr/>
        </p:nvSpPr>
        <p:spPr>
          <a:xfrm>
            <a:off x="7833646" y="3059667"/>
            <a:ext cx="477078" cy="369332"/>
          </a:xfrm>
          <a:prstGeom prst="rect">
            <a:avLst/>
          </a:prstGeom>
          <a:noFill/>
        </p:spPr>
        <p:txBody>
          <a:bodyPr wrap="square" rtlCol="0">
            <a:spAutoFit/>
          </a:bodyPr>
          <a:lstStyle/>
          <a:p>
            <a:r>
              <a:rPr lang="en-US"/>
              <a:t>68</a:t>
            </a:r>
          </a:p>
        </p:txBody>
      </p:sp>
      <p:sp>
        <p:nvSpPr>
          <p:cNvPr id="25" name="TextBox 24">
            <a:extLst>
              <a:ext uri="{FF2B5EF4-FFF2-40B4-BE49-F238E27FC236}">
                <a16:creationId xmlns:a16="http://schemas.microsoft.com/office/drawing/2014/main" id="{274E1FBA-F8B5-3021-458F-1A0AA2A15B46}"/>
              </a:ext>
            </a:extLst>
          </p:cNvPr>
          <p:cNvSpPr txBox="1"/>
          <p:nvPr/>
        </p:nvSpPr>
        <p:spPr>
          <a:xfrm>
            <a:off x="6816844" y="2927156"/>
            <a:ext cx="477078" cy="369332"/>
          </a:xfrm>
          <a:prstGeom prst="rect">
            <a:avLst/>
          </a:prstGeom>
          <a:noFill/>
        </p:spPr>
        <p:txBody>
          <a:bodyPr wrap="square" rtlCol="0">
            <a:spAutoFit/>
          </a:bodyPr>
          <a:lstStyle/>
          <a:p>
            <a:r>
              <a:rPr lang="en-US"/>
              <a:t>69</a:t>
            </a:r>
          </a:p>
        </p:txBody>
      </p:sp>
      <p:sp>
        <p:nvSpPr>
          <p:cNvPr id="26" name="TextBox 25">
            <a:extLst>
              <a:ext uri="{FF2B5EF4-FFF2-40B4-BE49-F238E27FC236}">
                <a16:creationId xmlns:a16="http://schemas.microsoft.com/office/drawing/2014/main" id="{F8008B2E-AC7B-6170-9731-F90BABA3B752}"/>
              </a:ext>
            </a:extLst>
          </p:cNvPr>
          <p:cNvSpPr txBox="1"/>
          <p:nvPr/>
        </p:nvSpPr>
        <p:spPr>
          <a:xfrm>
            <a:off x="6386964" y="2742490"/>
            <a:ext cx="477078" cy="369332"/>
          </a:xfrm>
          <a:prstGeom prst="rect">
            <a:avLst/>
          </a:prstGeom>
          <a:noFill/>
        </p:spPr>
        <p:txBody>
          <a:bodyPr wrap="square" rtlCol="0">
            <a:spAutoFit/>
          </a:bodyPr>
          <a:lstStyle/>
          <a:p>
            <a:r>
              <a:rPr lang="en-US"/>
              <a:t>69</a:t>
            </a:r>
          </a:p>
        </p:txBody>
      </p:sp>
      <p:sp>
        <p:nvSpPr>
          <p:cNvPr id="27" name="TextBox 26">
            <a:extLst>
              <a:ext uri="{FF2B5EF4-FFF2-40B4-BE49-F238E27FC236}">
                <a16:creationId xmlns:a16="http://schemas.microsoft.com/office/drawing/2014/main" id="{8EAA8F45-706D-4571-48B5-BF6D2C549C7D}"/>
              </a:ext>
            </a:extLst>
          </p:cNvPr>
          <p:cNvSpPr txBox="1"/>
          <p:nvPr/>
        </p:nvSpPr>
        <p:spPr>
          <a:xfrm>
            <a:off x="6142397" y="5475637"/>
            <a:ext cx="5623891" cy="646331"/>
          </a:xfrm>
          <a:prstGeom prst="rect">
            <a:avLst/>
          </a:prstGeom>
          <a:noFill/>
        </p:spPr>
        <p:txBody>
          <a:bodyPr wrap="square" rtlCol="0">
            <a:spAutoFit/>
          </a:bodyPr>
          <a:lstStyle/>
          <a:p>
            <a:pPr algn="ctr"/>
            <a:r>
              <a:rPr lang="en-US"/>
              <a:t>Adjusted Curve Number Estimates*</a:t>
            </a:r>
            <a:br>
              <a:rPr lang="en-US"/>
            </a:br>
            <a:r>
              <a:rPr lang="en-US"/>
              <a:t>(Pre-Fire Curve Number)</a:t>
            </a:r>
            <a:endParaRPr lang="en-US" sz="1400"/>
          </a:p>
        </p:txBody>
      </p:sp>
      <p:sp>
        <p:nvSpPr>
          <p:cNvPr id="28" name="TextBox 27">
            <a:extLst>
              <a:ext uri="{FF2B5EF4-FFF2-40B4-BE49-F238E27FC236}">
                <a16:creationId xmlns:a16="http://schemas.microsoft.com/office/drawing/2014/main" id="{20A29248-A509-7B62-0F27-56B2C1E12500}"/>
              </a:ext>
            </a:extLst>
          </p:cNvPr>
          <p:cNvSpPr txBox="1"/>
          <p:nvPr/>
        </p:nvSpPr>
        <p:spPr>
          <a:xfrm>
            <a:off x="3240170" y="6468484"/>
            <a:ext cx="6770665" cy="369332"/>
          </a:xfrm>
          <a:prstGeom prst="rect">
            <a:avLst/>
          </a:prstGeom>
          <a:noFill/>
        </p:spPr>
        <p:txBody>
          <a:bodyPr wrap="square" rtlCol="0">
            <a:spAutoFit/>
          </a:bodyPr>
          <a:lstStyle/>
          <a:p>
            <a:r>
              <a:rPr lang="en-US"/>
              <a:t>*Based on similar watersheds (Arroyo Seco &amp; Roberts Canyon)</a:t>
            </a:r>
            <a:endParaRPr lang="en-US" sz="1400"/>
          </a:p>
        </p:txBody>
      </p:sp>
      <p:sp>
        <p:nvSpPr>
          <p:cNvPr id="29" name="TextBox 28">
            <a:extLst>
              <a:ext uri="{FF2B5EF4-FFF2-40B4-BE49-F238E27FC236}">
                <a16:creationId xmlns:a16="http://schemas.microsoft.com/office/drawing/2014/main" id="{260781E4-6689-74C0-080A-9A58D386A0A0}"/>
              </a:ext>
            </a:extLst>
          </p:cNvPr>
          <p:cNvSpPr txBox="1"/>
          <p:nvPr/>
        </p:nvSpPr>
        <p:spPr>
          <a:xfrm>
            <a:off x="2518633" y="3019354"/>
            <a:ext cx="1775957" cy="646331"/>
          </a:xfrm>
          <a:prstGeom prst="rect">
            <a:avLst/>
          </a:prstGeom>
          <a:noFill/>
        </p:spPr>
        <p:txBody>
          <a:bodyPr wrap="square" rtlCol="0">
            <a:spAutoFit/>
          </a:bodyPr>
          <a:lstStyle/>
          <a:p>
            <a:pPr algn="ctr"/>
            <a:r>
              <a:rPr lang="en-US"/>
              <a:t>Bailey </a:t>
            </a:r>
          </a:p>
          <a:p>
            <a:pPr algn="ctr"/>
            <a:r>
              <a:rPr lang="en-US"/>
              <a:t>Canyon</a:t>
            </a:r>
            <a:endParaRPr lang="en-US" sz="1400"/>
          </a:p>
        </p:txBody>
      </p:sp>
      <p:sp>
        <p:nvSpPr>
          <p:cNvPr id="30" name="TextBox 29">
            <a:extLst>
              <a:ext uri="{FF2B5EF4-FFF2-40B4-BE49-F238E27FC236}">
                <a16:creationId xmlns:a16="http://schemas.microsoft.com/office/drawing/2014/main" id="{E67E866F-9E03-F9F9-BF69-4DCD1EDE1D10}"/>
              </a:ext>
            </a:extLst>
          </p:cNvPr>
          <p:cNvSpPr txBox="1"/>
          <p:nvPr/>
        </p:nvSpPr>
        <p:spPr>
          <a:xfrm>
            <a:off x="8429140" y="2772898"/>
            <a:ext cx="1775957" cy="646331"/>
          </a:xfrm>
          <a:prstGeom prst="rect">
            <a:avLst/>
          </a:prstGeom>
          <a:noFill/>
        </p:spPr>
        <p:txBody>
          <a:bodyPr wrap="square" rtlCol="0">
            <a:spAutoFit/>
          </a:bodyPr>
          <a:lstStyle/>
          <a:p>
            <a:pPr algn="ctr"/>
            <a:r>
              <a:rPr lang="en-US"/>
              <a:t>Bailey </a:t>
            </a:r>
          </a:p>
          <a:p>
            <a:pPr algn="ctr"/>
            <a:r>
              <a:rPr lang="en-US"/>
              <a:t>Canyon</a:t>
            </a:r>
            <a:endParaRPr lang="en-US" sz="1400"/>
          </a:p>
        </p:txBody>
      </p:sp>
      <p:pic>
        <p:nvPicPr>
          <p:cNvPr id="31" name="Picture 2" descr="North Arrow 1 | Human - Mapping, Navigation">
            <a:extLst>
              <a:ext uri="{FF2B5EF4-FFF2-40B4-BE49-F238E27FC236}">
                <a16:creationId xmlns:a16="http://schemas.microsoft.com/office/drawing/2014/main" id="{F59823E9-2574-5B6C-16D3-598C3AA45449}"/>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1245277" y="5917277"/>
            <a:ext cx="790381" cy="811743"/>
          </a:xfrm>
          <a:prstGeom prst="rect">
            <a:avLst/>
          </a:prstGeom>
          <a:noFill/>
          <a:extLst>
            <a:ext uri="{909E8E84-426E-40DD-AFC4-6F175D3DCCD1}">
              <a14:hiddenFill xmlns:a14="http://schemas.microsoft.com/office/drawing/2010/main">
                <a:solidFill>
                  <a:srgbClr val="FFFFFF"/>
                </a:solidFill>
              </a14:hiddenFill>
            </a:ext>
          </a:extLst>
        </p:spPr>
      </p:pic>
      <p:sp>
        <p:nvSpPr>
          <p:cNvPr id="32" name="Arrow: Right 31">
            <a:extLst>
              <a:ext uri="{FF2B5EF4-FFF2-40B4-BE49-F238E27FC236}">
                <a16:creationId xmlns:a16="http://schemas.microsoft.com/office/drawing/2014/main" id="{512FDF93-CBF5-466D-8EEE-B47E282486FA}"/>
              </a:ext>
            </a:extLst>
          </p:cNvPr>
          <p:cNvSpPr/>
          <p:nvPr/>
        </p:nvSpPr>
        <p:spPr>
          <a:xfrm>
            <a:off x="3406611" y="6082841"/>
            <a:ext cx="5264425" cy="270148"/>
          </a:xfrm>
          <a:prstGeom prst="rightArrow">
            <a:avLst/>
          </a:prstGeom>
          <a:solidFill>
            <a:srgbClr val="FF0000">
              <a:alpha val="89000"/>
            </a:srgbClr>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63460415"/>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E9282A06-3971-D1AE-ECC4-F5D8EC612A08}"/>
              </a:ext>
            </a:extLst>
          </p:cNvPr>
          <p:cNvSpPr>
            <a:spLocks noGrp="1"/>
          </p:cNvSpPr>
          <p:nvPr>
            <p:ph type="title"/>
          </p:nvPr>
        </p:nvSpPr>
        <p:spPr>
          <a:xfrm>
            <a:off x="2246243" y="128981"/>
            <a:ext cx="9679056" cy="832920"/>
          </a:xfrm>
        </p:spPr>
        <p:txBody>
          <a:bodyPr/>
          <a:lstStyle/>
          <a:p>
            <a:r>
              <a:rPr lang="en-US"/>
              <a:t>Post-Wildfire Estimates</a:t>
            </a:r>
          </a:p>
        </p:txBody>
      </p:sp>
      <p:sp>
        <p:nvSpPr>
          <p:cNvPr id="4" name="Footer Placeholder 3">
            <a:extLst>
              <a:ext uri="{FF2B5EF4-FFF2-40B4-BE49-F238E27FC236}">
                <a16:creationId xmlns:a16="http://schemas.microsoft.com/office/drawing/2014/main" id="{E1072A58-F5EA-A004-F5C5-FC6BEB102841}"/>
              </a:ext>
            </a:extLst>
          </p:cNvPr>
          <p:cNvSpPr>
            <a:spLocks noGrp="1"/>
          </p:cNvSpPr>
          <p:nvPr>
            <p:ph type="ftr" sz="quarter" idx="12"/>
          </p:nvPr>
        </p:nvSpPr>
        <p:spPr>
          <a:xfrm>
            <a:off x="266700" y="6653150"/>
            <a:ext cx="2901373" cy="137160"/>
          </a:xfrm>
          <a:prstGeom prst="rect">
            <a:avLst/>
          </a:prstGeom>
        </p:spPr>
        <p:txBody>
          <a:bodyPr anchor="ctr"/>
          <a:lstStyle>
            <a:defPPr>
              <a:defRPr lang="en-US"/>
            </a:defPPr>
            <a:lvl1pPr marL="0" algn="l" defTabSz="914400" rtl="0" eaLnBrk="1" latinLnBrk="0" hangingPunct="1">
              <a:defRPr sz="900" kern="1200">
                <a:solidFill>
                  <a:schemeClr val="tx1">
                    <a:lumMod val="75000"/>
                    <a:lumOff val="2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pic>
        <p:nvPicPr>
          <p:cNvPr id="6" name="Picture 5">
            <a:extLst>
              <a:ext uri="{FF2B5EF4-FFF2-40B4-BE49-F238E27FC236}">
                <a16:creationId xmlns:a16="http://schemas.microsoft.com/office/drawing/2014/main" id="{5BD29B9B-E020-062A-901F-DFE437081973}"/>
              </a:ext>
            </a:extLst>
          </p:cNvPr>
          <p:cNvPicPr>
            <a:picLocks noChangeAspect="1"/>
          </p:cNvPicPr>
          <p:nvPr/>
        </p:nvPicPr>
        <p:blipFill>
          <a:blip r:embed="rId3"/>
          <a:stretch>
            <a:fillRect/>
          </a:stretch>
        </p:blipFill>
        <p:spPr>
          <a:xfrm>
            <a:off x="5648284" y="961901"/>
            <a:ext cx="6129585" cy="4794757"/>
          </a:xfrm>
          <a:prstGeom prst="rect">
            <a:avLst/>
          </a:prstGeom>
        </p:spPr>
      </p:pic>
      <p:pic>
        <p:nvPicPr>
          <p:cNvPr id="8" name="Picture 7">
            <a:extLst>
              <a:ext uri="{FF2B5EF4-FFF2-40B4-BE49-F238E27FC236}">
                <a16:creationId xmlns:a16="http://schemas.microsoft.com/office/drawing/2014/main" id="{E6E92F1B-23E8-1BB0-D027-A91A18014AA0}"/>
              </a:ext>
            </a:extLst>
          </p:cNvPr>
          <p:cNvPicPr>
            <a:picLocks noChangeAspect="1"/>
          </p:cNvPicPr>
          <p:nvPr/>
        </p:nvPicPr>
        <p:blipFill>
          <a:blip r:embed="rId4"/>
          <a:stretch>
            <a:fillRect/>
          </a:stretch>
        </p:blipFill>
        <p:spPr>
          <a:xfrm>
            <a:off x="5648285" y="5039138"/>
            <a:ext cx="911134" cy="717519"/>
          </a:xfrm>
          <a:prstGeom prst="rect">
            <a:avLst/>
          </a:prstGeom>
        </p:spPr>
      </p:pic>
      <p:graphicFrame>
        <p:nvGraphicFramePr>
          <p:cNvPr id="9" name="Table 8">
            <a:extLst>
              <a:ext uri="{FF2B5EF4-FFF2-40B4-BE49-F238E27FC236}">
                <a16:creationId xmlns:a16="http://schemas.microsoft.com/office/drawing/2014/main" id="{383D2436-CDC9-2BE1-FE17-9D12A14A0BEF}"/>
              </a:ext>
            </a:extLst>
          </p:cNvPr>
          <p:cNvGraphicFramePr>
            <a:graphicFrameLocks noGrp="1"/>
          </p:cNvGraphicFramePr>
          <p:nvPr/>
        </p:nvGraphicFramePr>
        <p:xfrm>
          <a:off x="383023" y="1825833"/>
          <a:ext cx="4583596" cy="2206485"/>
        </p:xfrm>
        <a:graphic>
          <a:graphicData uri="http://schemas.openxmlformats.org/drawingml/2006/table">
            <a:tbl>
              <a:tblPr firstRow="1" bandRow="1">
                <a:tableStyleId>{5940675A-B579-460E-94D1-54222C63F5DA}</a:tableStyleId>
              </a:tblPr>
              <a:tblGrid>
                <a:gridCol w="2291798">
                  <a:extLst>
                    <a:ext uri="{9D8B030D-6E8A-4147-A177-3AD203B41FA5}">
                      <a16:colId xmlns:a16="http://schemas.microsoft.com/office/drawing/2014/main" val="1720113937"/>
                    </a:ext>
                  </a:extLst>
                </a:gridCol>
                <a:gridCol w="2291798">
                  <a:extLst>
                    <a:ext uri="{9D8B030D-6E8A-4147-A177-3AD203B41FA5}">
                      <a16:colId xmlns:a16="http://schemas.microsoft.com/office/drawing/2014/main" val="4264922490"/>
                    </a:ext>
                  </a:extLst>
                </a:gridCol>
              </a:tblGrid>
              <a:tr h="441297">
                <a:tc>
                  <a:txBody>
                    <a:bodyPr/>
                    <a:lstStyle/>
                    <a:p>
                      <a:pPr algn="ctr"/>
                      <a:r>
                        <a:rPr lang="en-US" sz="2000" b="1"/>
                        <a:t>Burn Severity</a:t>
                      </a:r>
                    </a:p>
                  </a:txBody>
                  <a:tcPr anchor="ctr"/>
                </a:tc>
                <a:tc>
                  <a:txBody>
                    <a:bodyPr/>
                    <a:lstStyle/>
                    <a:p>
                      <a:pPr algn="ctr"/>
                      <a:r>
                        <a:rPr lang="en-US" sz="2000" b="1"/>
                        <a:t>CN Adjustment</a:t>
                      </a:r>
                    </a:p>
                  </a:txBody>
                  <a:tcPr anchor="ctr"/>
                </a:tc>
                <a:extLst>
                  <a:ext uri="{0D108BD9-81ED-4DB2-BD59-A6C34878D82A}">
                    <a16:rowId xmlns:a16="http://schemas.microsoft.com/office/drawing/2014/main" val="3279026869"/>
                  </a:ext>
                </a:extLst>
              </a:tr>
              <a:tr h="441297">
                <a:tc>
                  <a:txBody>
                    <a:bodyPr/>
                    <a:lstStyle/>
                    <a:p>
                      <a:pPr algn="ctr"/>
                      <a:r>
                        <a:rPr lang="en-US" sz="2000"/>
                        <a:t>Unburned</a:t>
                      </a:r>
                    </a:p>
                  </a:txBody>
                  <a:tcPr/>
                </a:tc>
                <a:tc>
                  <a:txBody>
                    <a:bodyPr/>
                    <a:lstStyle/>
                    <a:p>
                      <a:pPr algn="l"/>
                      <a:r>
                        <a:rPr lang="en-US" sz="2000"/>
                        <a:t>Pre-fire CN + 0</a:t>
                      </a:r>
                    </a:p>
                  </a:txBody>
                  <a:tcPr/>
                </a:tc>
                <a:extLst>
                  <a:ext uri="{0D108BD9-81ED-4DB2-BD59-A6C34878D82A}">
                    <a16:rowId xmlns:a16="http://schemas.microsoft.com/office/drawing/2014/main" val="2537933180"/>
                  </a:ext>
                </a:extLst>
              </a:tr>
              <a:tr h="441297">
                <a:tc>
                  <a:txBody>
                    <a:bodyPr/>
                    <a:lstStyle/>
                    <a:p>
                      <a:pPr algn="ctr"/>
                      <a:r>
                        <a:rPr lang="en-US" sz="2000"/>
                        <a:t>Low</a:t>
                      </a:r>
                    </a:p>
                  </a:txBody>
                  <a:tcPr/>
                </a:tc>
                <a:tc>
                  <a:txBody>
                    <a:bodyPr/>
                    <a:lstStyle/>
                    <a:p>
                      <a:pPr algn="l"/>
                      <a:r>
                        <a:rPr lang="en-US" sz="2000"/>
                        <a:t>Pre-fire CN + 5</a:t>
                      </a:r>
                    </a:p>
                  </a:txBody>
                  <a:tcPr/>
                </a:tc>
                <a:extLst>
                  <a:ext uri="{0D108BD9-81ED-4DB2-BD59-A6C34878D82A}">
                    <a16:rowId xmlns:a16="http://schemas.microsoft.com/office/drawing/2014/main" val="3394017988"/>
                  </a:ext>
                </a:extLst>
              </a:tr>
              <a:tr h="441297">
                <a:tc>
                  <a:txBody>
                    <a:bodyPr/>
                    <a:lstStyle/>
                    <a:p>
                      <a:pPr algn="ctr"/>
                      <a:r>
                        <a:rPr lang="en-US" sz="2000"/>
                        <a:t>Moderate</a:t>
                      </a:r>
                    </a:p>
                  </a:txBody>
                  <a:tcPr/>
                </a:tc>
                <a:tc>
                  <a:txBody>
                    <a:bodyPr/>
                    <a:lstStyle/>
                    <a:p>
                      <a:pPr algn="l"/>
                      <a:r>
                        <a:rPr lang="en-US" sz="2000"/>
                        <a:t>Pre-fire CN + 10</a:t>
                      </a:r>
                    </a:p>
                  </a:txBody>
                  <a:tcPr/>
                </a:tc>
                <a:extLst>
                  <a:ext uri="{0D108BD9-81ED-4DB2-BD59-A6C34878D82A}">
                    <a16:rowId xmlns:a16="http://schemas.microsoft.com/office/drawing/2014/main" val="2005314353"/>
                  </a:ext>
                </a:extLst>
              </a:tr>
              <a:tr h="441297">
                <a:tc>
                  <a:txBody>
                    <a:bodyPr/>
                    <a:lstStyle/>
                    <a:p>
                      <a:pPr algn="ctr"/>
                      <a:r>
                        <a:rPr lang="en-US" sz="2000"/>
                        <a:t>High</a:t>
                      </a:r>
                    </a:p>
                  </a:txBody>
                  <a:tcPr/>
                </a:tc>
                <a:tc>
                  <a:txBody>
                    <a:bodyPr/>
                    <a:lstStyle/>
                    <a:p>
                      <a:pPr algn="l"/>
                      <a:r>
                        <a:rPr lang="en-US" sz="2000"/>
                        <a:t>Pre-fire CN + 15</a:t>
                      </a:r>
                    </a:p>
                  </a:txBody>
                  <a:tcPr/>
                </a:tc>
                <a:extLst>
                  <a:ext uri="{0D108BD9-81ED-4DB2-BD59-A6C34878D82A}">
                    <a16:rowId xmlns:a16="http://schemas.microsoft.com/office/drawing/2014/main" val="2601892441"/>
                  </a:ext>
                </a:extLst>
              </a:tr>
            </a:tbl>
          </a:graphicData>
        </a:graphic>
      </p:graphicFrame>
      <p:sp>
        <p:nvSpPr>
          <p:cNvPr id="10" name="TextBox 9">
            <a:extLst>
              <a:ext uri="{FF2B5EF4-FFF2-40B4-BE49-F238E27FC236}">
                <a16:creationId xmlns:a16="http://schemas.microsoft.com/office/drawing/2014/main" id="{DD150B73-18D3-AC12-0661-730FA2D8FFE8}"/>
              </a:ext>
            </a:extLst>
          </p:cNvPr>
          <p:cNvSpPr txBox="1"/>
          <p:nvPr/>
        </p:nvSpPr>
        <p:spPr>
          <a:xfrm>
            <a:off x="383023" y="4077051"/>
            <a:ext cx="5265260" cy="369332"/>
          </a:xfrm>
          <a:prstGeom prst="rect">
            <a:avLst/>
          </a:prstGeom>
          <a:noFill/>
        </p:spPr>
        <p:txBody>
          <a:bodyPr wrap="square">
            <a:spAutoFit/>
          </a:bodyPr>
          <a:lstStyle/>
          <a:p>
            <a:r>
              <a:rPr lang="en-US" sz="1800" i="0">
                <a:solidFill>
                  <a:srgbClr val="000000"/>
                </a:solidFill>
                <a:effectLst/>
              </a:rPr>
              <a:t>Higginson and </a:t>
            </a:r>
            <a:r>
              <a:rPr lang="en-US" sz="1800" i="0" err="1">
                <a:solidFill>
                  <a:srgbClr val="000000"/>
                </a:solidFill>
                <a:effectLst/>
              </a:rPr>
              <a:t>Jarnecke</a:t>
            </a:r>
            <a:r>
              <a:rPr lang="en-US" sz="1800" i="0">
                <a:solidFill>
                  <a:srgbClr val="000000"/>
                </a:solidFill>
                <a:effectLst/>
              </a:rPr>
              <a:t> (2007)</a:t>
            </a:r>
            <a:endParaRPr lang="en-US" sz="1800"/>
          </a:p>
        </p:txBody>
      </p:sp>
      <p:sp>
        <p:nvSpPr>
          <p:cNvPr id="11" name="TextBox 10">
            <a:extLst>
              <a:ext uri="{FF2B5EF4-FFF2-40B4-BE49-F238E27FC236}">
                <a16:creationId xmlns:a16="http://schemas.microsoft.com/office/drawing/2014/main" id="{F9A75B45-18B5-862A-A7D6-FF26859BC838}"/>
              </a:ext>
            </a:extLst>
          </p:cNvPr>
          <p:cNvSpPr txBox="1"/>
          <p:nvPr/>
        </p:nvSpPr>
        <p:spPr>
          <a:xfrm>
            <a:off x="8368660" y="2929075"/>
            <a:ext cx="1775957" cy="646331"/>
          </a:xfrm>
          <a:prstGeom prst="rect">
            <a:avLst/>
          </a:prstGeom>
          <a:noFill/>
        </p:spPr>
        <p:txBody>
          <a:bodyPr wrap="square" rtlCol="0">
            <a:spAutoFit/>
          </a:bodyPr>
          <a:lstStyle/>
          <a:p>
            <a:pPr algn="ctr"/>
            <a:r>
              <a:rPr lang="en-US"/>
              <a:t>Bailey </a:t>
            </a:r>
          </a:p>
          <a:p>
            <a:pPr algn="ctr"/>
            <a:r>
              <a:rPr lang="en-US"/>
              <a:t>Canyon</a:t>
            </a:r>
            <a:endParaRPr lang="en-US" sz="1400"/>
          </a:p>
        </p:txBody>
      </p:sp>
      <p:sp>
        <p:nvSpPr>
          <p:cNvPr id="12" name="TextBox 11">
            <a:extLst>
              <a:ext uri="{FF2B5EF4-FFF2-40B4-BE49-F238E27FC236}">
                <a16:creationId xmlns:a16="http://schemas.microsoft.com/office/drawing/2014/main" id="{4539B386-AE16-EAE4-4D6C-FF48CD89A50A}"/>
              </a:ext>
            </a:extLst>
          </p:cNvPr>
          <p:cNvSpPr txBox="1"/>
          <p:nvPr/>
        </p:nvSpPr>
        <p:spPr>
          <a:xfrm>
            <a:off x="8619936" y="4223660"/>
            <a:ext cx="636702" cy="369332"/>
          </a:xfrm>
          <a:prstGeom prst="rect">
            <a:avLst/>
          </a:prstGeom>
          <a:noFill/>
        </p:spPr>
        <p:txBody>
          <a:bodyPr wrap="square" rtlCol="0">
            <a:spAutoFit/>
          </a:bodyPr>
          <a:lstStyle/>
          <a:p>
            <a:r>
              <a:rPr lang="en-US" b="1"/>
              <a:t>+9.5</a:t>
            </a:r>
          </a:p>
        </p:txBody>
      </p:sp>
      <p:sp>
        <p:nvSpPr>
          <p:cNvPr id="13" name="TextBox 12">
            <a:extLst>
              <a:ext uri="{FF2B5EF4-FFF2-40B4-BE49-F238E27FC236}">
                <a16:creationId xmlns:a16="http://schemas.microsoft.com/office/drawing/2014/main" id="{B602E525-0372-D9E0-DFD7-8FDF08776E21}"/>
              </a:ext>
            </a:extLst>
          </p:cNvPr>
          <p:cNvSpPr txBox="1"/>
          <p:nvPr/>
        </p:nvSpPr>
        <p:spPr>
          <a:xfrm>
            <a:off x="10413993" y="3131888"/>
            <a:ext cx="636702" cy="369332"/>
          </a:xfrm>
          <a:prstGeom prst="rect">
            <a:avLst/>
          </a:prstGeom>
          <a:noFill/>
        </p:spPr>
        <p:txBody>
          <a:bodyPr wrap="square" rtlCol="0">
            <a:spAutoFit/>
          </a:bodyPr>
          <a:lstStyle/>
          <a:p>
            <a:r>
              <a:rPr lang="en-US" b="1"/>
              <a:t>+9</a:t>
            </a:r>
          </a:p>
        </p:txBody>
      </p:sp>
      <p:sp>
        <p:nvSpPr>
          <p:cNvPr id="14" name="TextBox 13">
            <a:extLst>
              <a:ext uri="{FF2B5EF4-FFF2-40B4-BE49-F238E27FC236}">
                <a16:creationId xmlns:a16="http://schemas.microsoft.com/office/drawing/2014/main" id="{38556A09-54ED-3CE5-2CB1-9D1AF7FABDC6}"/>
              </a:ext>
            </a:extLst>
          </p:cNvPr>
          <p:cNvSpPr txBox="1"/>
          <p:nvPr/>
        </p:nvSpPr>
        <p:spPr>
          <a:xfrm>
            <a:off x="9826266" y="4759259"/>
            <a:ext cx="636702" cy="369332"/>
          </a:xfrm>
          <a:prstGeom prst="rect">
            <a:avLst/>
          </a:prstGeom>
          <a:noFill/>
        </p:spPr>
        <p:txBody>
          <a:bodyPr wrap="square" rtlCol="0">
            <a:spAutoFit/>
          </a:bodyPr>
          <a:lstStyle/>
          <a:p>
            <a:r>
              <a:rPr lang="en-US" b="1"/>
              <a:t>+9.6</a:t>
            </a:r>
          </a:p>
        </p:txBody>
      </p:sp>
      <p:sp>
        <p:nvSpPr>
          <p:cNvPr id="15" name="TextBox 14">
            <a:extLst>
              <a:ext uri="{FF2B5EF4-FFF2-40B4-BE49-F238E27FC236}">
                <a16:creationId xmlns:a16="http://schemas.microsoft.com/office/drawing/2014/main" id="{D8101597-43A0-C4DF-6F64-C871D249FE9A}"/>
              </a:ext>
            </a:extLst>
          </p:cNvPr>
          <p:cNvSpPr txBox="1"/>
          <p:nvPr/>
        </p:nvSpPr>
        <p:spPr>
          <a:xfrm>
            <a:off x="9372379" y="4296700"/>
            <a:ext cx="636702" cy="369332"/>
          </a:xfrm>
          <a:prstGeom prst="rect">
            <a:avLst/>
          </a:prstGeom>
          <a:noFill/>
        </p:spPr>
        <p:txBody>
          <a:bodyPr wrap="square" rtlCol="0">
            <a:spAutoFit/>
          </a:bodyPr>
          <a:lstStyle/>
          <a:p>
            <a:r>
              <a:rPr lang="en-US" b="1"/>
              <a:t>+9.2</a:t>
            </a:r>
          </a:p>
        </p:txBody>
      </p:sp>
      <p:sp>
        <p:nvSpPr>
          <p:cNvPr id="16" name="TextBox 15">
            <a:extLst>
              <a:ext uri="{FF2B5EF4-FFF2-40B4-BE49-F238E27FC236}">
                <a16:creationId xmlns:a16="http://schemas.microsoft.com/office/drawing/2014/main" id="{A089F34E-C5FB-227C-5351-15F926A61E3B}"/>
              </a:ext>
            </a:extLst>
          </p:cNvPr>
          <p:cNvSpPr txBox="1"/>
          <p:nvPr/>
        </p:nvSpPr>
        <p:spPr>
          <a:xfrm>
            <a:off x="6907475" y="3834608"/>
            <a:ext cx="636702" cy="369332"/>
          </a:xfrm>
          <a:prstGeom prst="rect">
            <a:avLst/>
          </a:prstGeom>
          <a:noFill/>
        </p:spPr>
        <p:txBody>
          <a:bodyPr wrap="square" rtlCol="0">
            <a:spAutoFit/>
          </a:bodyPr>
          <a:lstStyle/>
          <a:p>
            <a:r>
              <a:rPr lang="en-US" b="1"/>
              <a:t>+8.6</a:t>
            </a:r>
          </a:p>
        </p:txBody>
      </p:sp>
      <p:sp>
        <p:nvSpPr>
          <p:cNvPr id="17" name="TextBox 16">
            <a:extLst>
              <a:ext uri="{FF2B5EF4-FFF2-40B4-BE49-F238E27FC236}">
                <a16:creationId xmlns:a16="http://schemas.microsoft.com/office/drawing/2014/main" id="{E806DDDC-C7F0-CA0D-C92C-E7EFD3957053}"/>
              </a:ext>
            </a:extLst>
          </p:cNvPr>
          <p:cNvSpPr txBox="1"/>
          <p:nvPr/>
        </p:nvSpPr>
        <p:spPr>
          <a:xfrm>
            <a:off x="6136085" y="3479392"/>
            <a:ext cx="636702" cy="369332"/>
          </a:xfrm>
          <a:prstGeom prst="rect">
            <a:avLst/>
          </a:prstGeom>
          <a:noFill/>
        </p:spPr>
        <p:txBody>
          <a:bodyPr wrap="square" rtlCol="0">
            <a:spAutoFit/>
          </a:bodyPr>
          <a:lstStyle/>
          <a:p>
            <a:r>
              <a:rPr lang="en-US" b="1"/>
              <a:t>+9.4</a:t>
            </a:r>
          </a:p>
        </p:txBody>
      </p:sp>
      <p:sp>
        <p:nvSpPr>
          <p:cNvPr id="18" name="TextBox 17">
            <a:extLst>
              <a:ext uri="{FF2B5EF4-FFF2-40B4-BE49-F238E27FC236}">
                <a16:creationId xmlns:a16="http://schemas.microsoft.com/office/drawing/2014/main" id="{AC7DFA2C-95F3-DA58-3841-6DCD4D36700E}"/>
              </a:ext>
            </a:extLst>
          </p:cNvPr>
          <p:cNvSpPr txBox="1"/>
          <p:nvPr/>
        </p:nvSpPr>
        <p:spPr>
          <a:xfrm>
            <a:off x="5817734" y="2693600"/>
            <a:ext cx="636702" cy="369332"/>
          </a:xfrm>
          <a:prstGeom prst="rect">
            <a:avLst/>
          </a:prstGeom>
          <a:noFill/>
        </p:spPr>
        <p:txBody>
          <a:bodyPr wrap="square" rtlCol="0">
            <a:spAutoFit/>
          </a:bodyPr>
          <a:lstStyle/>
          <a:p>
            <a:r>
              <a:rPr lang="en-US" b="1"/>
              <a:t>+9.1</a:t>
            </a:r>
          </a:p>
        </p:txBody>
      </p:sp>
    </p:spTree>
    <p:extLst>
      <p:ext uri="{BB962C8B-B14F-4D97-AF65-F5344CB8AC3E}">
        <p14:creationId xmlns:p14="http://schemas.microsoft.com/office/powerpoint/2010/main" val="2363894065"/>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E9282A06-3971-D1AE-ECC4-F5D8EC612A08}"/>
              </a:ext>
            </a:extLst>
          </p:cNvPr>
          <p:cNvSpPr>
            <a:spLocks noGrp="1"/>
          </p:cNvSpPr>
          <p:nvPr>
            <p:ph type="title"/>
          </p:nvPr>
        </p:nvSpPr>
        <p:spPr>
          <a:xfrm>
            <a:off x="2246243" y="128981"/>
            <a:ext cx="9679056" cy="832920"/>
          </a:xfrm>
        </p:spPr>
        <p:txBody>
          <a:bodyPr/>
          <a:lstStyle/>
          <a:p>
            <a:r>
              <a:rPr lang="en-US"/>
              <a:t>Post-Wildfire Estimates</a:t>
            </a:r>
          </a:p>
        </p:txBody>
      </p:sp>
      <p:sp>
        <p:nvSpPr>
          <p:cNvPr id="4" name="Footer Placeholder 3">
            <a:extLst>
              <a:ext uri="{FF2B5EF4-FFF2-40B4-BE49-F238E27FC236}">
                <a16:creationId xmlns:a16="http://schemas.microsoft.com/office/drawing/2014/main" id="{E1072A58-F5EA-A004-F5C5-FC6BEB102841}"/>
              </a:ext>
            </a:extLst>
          </p:cNvPr>
          <p:cNvSpPr>
            <a:spLocks noGrp="1"/>
          </p:cNvSpPr>
          <p:nvPr>
            <p:ph type="ftr" sz="quarter" idx="12"/>
          </p:nvPr>
        </p:nvSpPr>
        <p:spPr>
          <a:xfrm>
            <a:off x="266700" y="6653150"/>
            <a:ext cx="2901373" cy="137160"/>
          </a:xfrm>
          <a:prstGeom prst="rect">
            <a:avLst/>
          </a:prstGeom>
        </p:spPr>
        <p:txBody>
          <a:bodyPr anchor="ctr"/>
          <a:lstStyle>
            <a:defPPr>
              <a:defRPr lang="en-US"/>
            </a:defPPr>
            <a:lvl1pPr marL="0" algn="l" defTabSz="914400" rtl="0" eaLnBrk="1" latinLnBrk="0" hangingPunct="1">
              <a:defRPr sz="900" kern="1200">
                <a:solidFill>
                  <a:schemeClr val="tx1">
                    <a:lumMod val="75000"/>
                    <a:lumOff val="2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pic>
        <p:nvPicPr>
          <p:cNvPr id="6" name="Picture 5">
            <a:extLst>
              <a:ext uri="{FF2B5EF4-FFF2-40B4-BE49-F238E27FC236}">
                <a16:creationId xmlns:a16="http://schemas.microsoft.com/office/drawing/2014/main" id="{5BD29B9B-E020-062A-901F-DFE437081973}"/>
              </a:ext>
            </a:extLst>
          </p:cNvPr>
          <p:cNvPicPr>
            <a:picLocks noChangeAspect="1"/>
          </p:cNvPicPr>
          <p:nvPr/>
        </p:nvPicPr>
        <p:blipFill>
          <a:blip r:embed="rId3"/>
          <a:stretch>
            <a:fillRect/>
          </a:stretch>
        </p:blipFill>
        <p:spPr>
          <a:xfrm>
            <a:off x="181763" y="1115847"/>
            <a:ext cx="5914238" cy="4626306"/>
          </a:xfrm>
          <a:prstGeom prst="rect">
            <a:avLst/>
          </a:prstGeom>
        </p:spPr>
      </p:pic>
      <p:pic>
        <p:nvPicPr>
          <p:cNvPr id="8" name="Picture 7">
            <a:extLst>
              <a:ext uri="{FF2B5EF4-FFF2-40B4-BE49-F238E27FC236}">
                <a16:creationId xmlns:a16="http://schemas.microsoft.com/office/drawing/2014/main" id="{E6E92F1B-23E8-1BB0-D027-A91A18014AA0}"/>
              </a:ext>
            </a:extLst>
          </p:cNvPr>
          <p:cNvPicPr>
            <a:picLocks noChangeAspect="1"/>
          </p:cNvPicPr>
          <p:nvPr/>
        </p:nvPicPr>
        <p:blipFill>
          <a:blip r:embed="rId4"/>
          <a:stretch>
            <a:fillRect/>
          </a:stretch>
        </p:blipFill>
        <p:spPr>
          <a:xfrm>
            <a:off x="181763" y="5048259"/>
            <a:ext cx="911134" cy="717519"/>
          </a:xfrm>
          <a:prstGeom prst="rect">
            <a:avLst/>
          </a:prstGeom>
        </p:spPr>
      </p:pic>
      <p:sp>
        <p:nvSpPr>
          <p:cNvPr id="11" name="TextBox 10">
            <a:extLst>
              <a:ext uri="{FF2B5EF4-FFF2-40B4-BE49-F238E27FC236}">
                <a16:creationId xmlns:a16="http://schemas.microsoft.com/office/drawing/2014/main" id="{F9A75B45-18B5-862A-A7D6-FF26859BC838}"/>
              </a:ext>
            </a:extLst>
          </p:cNvPr>
          <p:cNvSpPr txBox="1"/>
          <p:nvPr/>
        </p:nvSpPr>
        <p:spPr>
          <a:xfrm>
            <a:off x="2766602" y="3061661"/>
            <a:ext cx="1775957" cy="646331"/>
          </a:xfrm>
          <a:prstGeom prst="rect">
            <a:avLst/>
          </a:prstGeom>
          <a:noFill/>
        </p:spPr>
        <p:txBody>
          <a:bodyPr wrap="square" rtlCol="0">
            <a:spAutoFit/>
          </a:bodyPr>
          <a:lstStyle/>
          <a:p>
            <a:pPr algn="ctr"/>
            <a:r>
              <a:rPr lang="en-US"/>
              <a:t>Bailey </a:t>
            </a:r>
          </a:p>
          <a:p>
            <a:pPr algn="ctr"/>
            <a:r>
              <a:rPr lang="en-US"/>
              <a:t>Canyon</a:t>
            </a:r>
            <a:endParaRPr lang="en-US" sz="1400"/>
          </a:p>
        </p:txBody>
      </p:sp>
      <p:sp>
        <p:nvSpPr>
          <p:cNvPr id="12" name="TextBox 11">
            <a:extLst>
              <a:ext uri="{FF2B5EF4-FFF2-40B4-BE49-F238E27FC236}">
                <a16:creationId xmlns:a16="http://schemas.microsoft.com/office/drawing/2014/main" id="{4539B386-AE16-EAE4-4D6C-FF48CD89A50A}"/>
              </a:ext>
            </a:extLst>
          </p:cNvPr>
          <p:cNvSpPr txBox="1"/>
          <p:nvPr/>
        </p:nvSpPr>
        <p:spPr>
          <a:xfrm>
            <a:off x="2934753" y="4375885"/>
            <a:ext cx="636702" cy="369332"/>
          </a:xfrm>
          <a:prstGeom prst="rect">
            <a:avLst/>
          </a:prstGeom>
          <a:noFill/>
        </p:spPr>
        <p:txBody>
          <a:bodyPr wrap="square" rtlCol="0">
            <a:spAutoFit/>
          </a:bodyPr>
          <a:lstStyle/>
          <a:p>
            <a:r>
              <a:rPr lang="en-US" b="1"/>
              <a:t>+9.5</a:t>
            </a:r>
          </a:p>
        </p:txBody>
      </p:sp>
      <p:sp>
        <p:nvSpPr>
          <p:cNvPr id="13" name="TextBox 12">
            <a:extLst>
              <a:ext uri="{FF2B5EF4-FFF2-40B4-BE49-F238E27FC236}">
                <a16:creationId xmlns:a16="http://schemas.microsoft.com/office/drawing/2014/main" id="{B602E525-0372-D9E0-DFD7-8FDF08776E21}"/>
              </a:ext>
            </a:extLst>
          </p:cNvPr>
          <p:cNvSpPr txBox="1"/>
          <p:nvPr/>
        </p:nvSpPr>
        <p:spPr>
          <a:xfrm>
            <a:off x="4947471" y="3360488"/>
            <a:ext cx="636702" cy="369332"/>
          </a:xfrm>
          <a:prstGeom prst="rect">
            <a:avLst/>
          </a:prstGeom>
          <a:noFill/>
        </p:spPr>
        <p:txBody>
          <a:bodyPr wrap="square" rtlCol="0">
            <a:spAutoFit/>
          </a:bodyPr>
          <a:lstStyle/>
          <a:p>
            <a:r>
              <a:rPr lang="en-US" b="1"/>
              <a:t>+9</a:t>
            </a:r>
          </a:p>
        </p:txBody>
      </p:sp>
      <p:sp>
        <p:nvSpPr>
          <p:cNvPr id="14" name="TextBox 13">
            <a:extLst>
              <a:ext uri="{FF2B5EF4-FFF2-40B4-BE49-F238E27FC236}">
                <a16:creationId xmlns:a16="http://schemas.microsoft.com/office/drawing/2014/main" id="{38556A09-54ED-3CE5-2CB1-9D1AF7FABDC6}"/>
              </a:ext>
            </a:extLst>
          </p:cNvPr>
          <p:cNvSpPr txBox="1"/>
          <p:nvPr/>
        </p:nvSpPr>
        <p:spPr>
          <a:xfrm>
            <a:off x="4310769" y="4942071"/>
            <a:ext cx="636702" cy="369332"/>
          </a:xfrm>
          <a:prstGeom prst="rect">
            <a:avLst/>
          </a:prstGeom>
          <a:noFill/>
        </p:spPr>
        <p:txBody>
          <a:bodyPr wrap="square" rtlCol="0">
            <a:spAutoFit/>
          </a:bodyPr>
          <a:lstStyle/>
          <a:p>
            <a:r>
              <a:rPr lang="en-US" b="1"/>
              <a:t>+9.6</a:t>
            </a:r>
          </a:p>
        </p:txBody>
      </p:sp>
      <p:sp>
        <p:nvSpPr>
          <p:cNvPr id="15" name="TextBox 14">
            <a:extLst>
              <a:ext uri="{FF2B5EF4-FFF2-40B4-BE49-F238E27FC236}">
                <a16:creationId xmlns:a16="http://schemas.microsoft.com/office/drawing/2014/main" id="{D8101597-43A0-C4DF-6F64-C871D249FE9A}"/>
              </a:ext>
            </a:extLst>
          </p:cNvPr>
          <p:cNvSpPr txBox="1"/>
          <p:nvPr/>
        </p:nvSpPr>
        <p:spPr>
          <a:xfrm>
            <a:off x="3787533" y="4432540"/>
            <a:ext cx="636702" cy="369332"/>
          </a:xfrm>
          <a:prstGeom prst="rect">
            <a:avLst/>
          </a:prstGeom>
          <a:noFill/>
        </p:spPr>
        <p:txBody>
          <a:bodyPr wrap="square" rtlCol="0">
            <a:spAutoFit/>
          </a:bodyPr>
          <a:lstStyle/>
          <a:p>
            <a:r>
              <a:rPr lang="en-US" b="1"/>
              <a:t>+9.2</a:t>
            </a:r>
          </a:p>
        </p:txBody>
      </p:sp>
      <p:sp>
        <p:nvSpPr>
          <p:cNvPr id="16" name="TextBox 15">
            <a:extLst>
              <a:ext uri="{FF2B5EF4-FFF2-40B4-BE49-F238E27FC236}">
                <a16:creationId xmlns:a16="http://schemas.microsoft.com/office/drawing/2014/main" id="{A089F34E-C5FB-227C-5351-15F926A61E3B}"/>
              </a:ext>
            </a:extLst>
          </p:cNvPr>
          <p:cNvSpPr txBox="1"/>
          <p:nvPr/>
        </p:nvSpPr>
        <p:spPr>
          <a:xfrm>
            <a:off x="1440953" y="4063208"/>
            <a:ext cx="636702" cy="369332"/>
          </a:xfrm>
          <a:prstGeom prst="rect">
            <a:avLst/>
          </a:prstGeom>
          <a:noFill/>
        </p:spPr>
        <p:txBody>
          <a:bodyPr wrap="square" rtlCol="0">
            <a:spAutoFit/>
          </a:bodyPr>
          <a:lstStyle/>
          <a:p>
            <a:r>
              <a:rPr lang="en-US" b="1"/>
              <a:t>+8.6</a:t>
            </a:r>
          </a:p>
        </p:txBody>
      </p:sp>
      <p:sp>
        <p:nvSpPr>
          <p:cNvPr id="17" name="TextBox 16">
            <a:extLst>
              <a:ext uri="{FF2B5EF4-FFF2-40B4-BE49-F238E27FC236}">
                <a16:creationId xmlns:a16="http://schemas.microsoft.com/office/drawing/2014/main" id="{E806DDDC-C7F0-CA0D-C92C-E7EFD3957053}"/>
              </a:ext>
            </a:extLst>
          </p:cNvPr>
          <p:cNvSpPr txBox="1"/>
          <p:nvPr/>
        </p:nvSpPr>
        <p:spPr>
          <a:xfrm>
            <a:off x="637330" y="3590093"/>
            <a:ext cx="636702" cy="369332"/>
          </a:xfrm>
          <a:prstGeom prst="rect">
            <a:avLst/>
          </a:prstGeom>
          <a:noFill/>
        </p:spPr>
        <p:txBody>
          <a:bodyPr wrap="square" rtlCol="0">
            <a:spAutoFit/>
          </a:bodyPr>
          <a:lstStyle/>
          <a:p>
            <a:r>
              <a:rPr lang="en-US" b="1"/>
              <a:t>+9.4</a:t>
            </a:r>
          </a:p>
        </p:txBody>
      </p:sp>
      <p:sp>
        <p:nvSpPr>
          <p:cNvPr id="18" name="TextBox 17">
            <a:extLst>
              <a:ext uri="{FF2B5EF4-FFF2-40B4-BE49-F238E27FC236}">
                <a16:creationId xmlns:a16="http://schemas.microsoft.com/office/drawing/2014/main" id="{AC7DFA2C-95F3-DA58-3841-6DCD4D36700E}"/>
              </a:ext>
            </a:extLst>
          </p:cNvPr>
          <p:cNvSpPr txBox="1"/>
          <p:nvPr/>
        </p:nvSpPr>
        <p:spPr>
          <a:xfrm>
            <a:off x="351212" y="2922200"/>
            <a:ext cx="636702" cy="369332"/>
          </a:xfrm>
          <a:prstGeom prst="rect">
            <a:avLst/>
          </a:prstGeom>
          <a:noFill/>
        </p:spPr>
        <p:txBody>
          <a:bodyPr wrap="square" rtlCol="0">
            <a:spAutoFit/>
          </a:bodyPr>
          <a:lstStyle/>
          <a:p>
            <a:r>
              <a:rPr lang="en-US" b="1"/>
              <a:t>+9.1</a:t>
            </a:r>
          </a:p>
        </p:txBody>
      </p:sp>
      <p:pic>
        <p:nvPicPr>
          <p:cNvPr id="5" name="Picture 4">
            <a:extLst>
              <a:ext uri="{FF2B5EF4-FFF2-40B4-BE49-F238E27FC236}">
                <a16:creationId xmlns:a16="http://schemas.microsoft.com/office/drawing/2014/main" id="{13035ED6-6FE2-39AE-801D-FCBA09E856B2}"/>
              </a:ext>
            </a:extLst>
          </p:cNvPr>
          <p:cNvPicPr>
            <a:picLocks noChangeAspect="1"/>
          </p:cNvPicPr>
          <p:nvPr/>
        </p:nvPicPr>
        <p:blipFill>
          <a:blip r:embed="rId5"/>
          <a:stretch>
            <a:fillRect/>
          </a:stretch>
        </p:blipFill>
        <p:spPr>
          <a:xfrm>
            <a:off x="6286561" y="1128599"/>
            <a:ext cx="5775732" cy="4604386"/>
          </a:xfrm>
          <a:prstGeom prst="rect">
            <a:avLst/>
          </a:prstGeom>
        </p:spPr>
      </p:pic>
      <p:sp>
        <p:nvSpPr>
          <p:cNvPr id="7" name="TextBox 6">
            <a:extLst>
              <a:ext uri="{FF2B5EF4-FFF2-40B4-BE49-F238E27FC236}">
                <a16:creationId xmlns:a16="http://schemas.microsoft.com/office/drawing/2014/main" id="{6FFCD375-2D8E-F568-44FE-07F27727488A}"/>
              </a:ext>
            </a:extLst>
          </p:cNvPr>
          <p:cNvSpPr txBox="1"/>
          <p:nvPr/>
        </p:nvSpPr>
        <p:spPr>
          <a:xfrm>
            <a:off x="8938895" y="4375885"/>
            <a:ext cx="636702" cy="369332"/>
          </a:xfrm>
          <a:prstGeom prst="rect">
            <a:avLst/>
          </a:prstGeom>
          <a:noFill/>
        </p:spPr>
        <p:txBody>
          <a:bodyPr wrap="square" rtlCol="0">
            <a:spAutoFit/>
          </a:bodyPr>
          <a:lstStyle/>
          <a:p>
            <a:r>
              <a:rPr lang="en-US"/>
              <a:t>77.5</a:t>
            </a:r>
          </a:p>
        </p:txBody>
      </p:sp>
      <p:sp>
        <p:nvSpPr>
          <p:cNvPr id="19" name="TextBox 18">
            <a:extLst>
              <a:ext uri="{FF2B5EF4-FFF2-40B4-BE49-F238E27FC236}">
                <a16:creationId xmlns:a16="http://schemas.microsoft.com/office/drawing/2014/main" id="{51647396-D1B4-87EC-97E8-0D5A635E0807}"/>
              </a:ext>
            </a:extLst>
          </p:cNvPr>
          <p:cNvSpPr txBox="1"/>
          <p:nvPr/>
        </p:nvSpPr>
        <p:spPr>
          <a:xfrm>
            <a:off x="8687619" y="3221988"/>
            <a:ext cx="1775957" cy="646331"/>
          </a:xfrm>
          <a:prstGeom prst="rect">
            <a:avLst/>
          </a:prstGeom>
          <a:noFill/>
        </p:spPr>
        <p:txBody>
          <a:bodyPr wrap="square" rtlCol="0">
            <a:spAutoFit/>
          </a:bodyPr>
          <a:lstStyle/>
          <a:p>
            <a:pPr algn="ctr"/>
            <a:r>
              <a:rPr lang="en-US"/>
              <a:t>Bailey </a:t>
            </a:r>
          </a:p>
          <a:p>
            <a:pPr algn="ctr"/>
            <a:r>
              <a:rPr lang="en-US"/>
              <a:t>Canyon</a:t>
            </a:r>
            <a:endParaRPr lang="en-US" sz="1400"/>
          </a:p>
        </p:txBody>
      </p:sp>
      <p:sp>
        <p:nvSpPr>
          <p:cNvPr id="20" name="TextBox 19">
            <a:extLst>
              <a:ext uri="{FF2B5EF4-FFF2-40B4-BE49-F238E27FC236}">
                <a16:creationId xmlns:a16="http://schemas.microsoft.com/office/drawing/2014/main" id="{876F35FF-5138-5654-8C43-400E204B05D9}"/>
              </a:ext>
            </a:extLst>
          </p:cNvPr>
          <p:cNvSpPr txBox="1"/>
          <p:nvPr/>
        </p:nvSpPr>
        <p:spPr>
          <a:xfrm>
            <a:off x="9701771" y="4431320"/>
            <a:ext cx="636702" cy="369332"/>
          </a:xfrm>
          <a:prstGeom prst="rect">
            <a:avLst/>
          </a:prstGeom>
          <a:noFill/>
        </p:spPr>
        <p:txBody>
          <a:bodyPr wrap="square" rtlCol="0">
            <a:spAutoFit/>
          </a:bodyPr>
          <a:lstStyle/>
          <a:p>
            <a:r>
              <a:rPr lang="en-US"/>
              <a:t>78.2</a:t>
            </a:r>
          </a:p>
        </p:txBody>
      </p:sp>
      <p:sp>
        <p:nvSpPr>
          <p:cNvPr id="21" name="TextBox 20">
            <a:extLst>
              <a:ext uri="{FF2B5EF4-FFF2-40B4-BE49-F238E27FC236}">
                <a16:creationId xmlns:a16="http://schemas.microsoft.com/office/drawing/2014/main" id="{B2EBABC3-3A6F-5BE6-FCBA-794AD1E9B633}"/>
              </a:ext>
            </a:extLst>
          </p:cNvPr>
          <p:cNvSpPr txBox="1"/>
          <p:nvPr/>
        </p:nvSpPr>
        <p:spPr>
          <a:xfrm>
            <a:off x="10225007" y="4967350"/>
            <a:ext cx="636702" cy="369332"/>
          </a:xfrm>
          <a:prstGeom prst="rect">
            <a:avLst/>
          </a:prstGeom>
          <a:noFill/>
        </p:spPr>
        <p:txBody>
          <a:bodyPr wrap="square" rtlCol="0">
            <a:spAutoFit/>
          </a:bodyPr>
          <a:lstStyle/>
          <a:p>
            <a:r>
              <a:rPr lang="en-US"/>
              <a:t>78.6</a:t>
            </a:r>
          </a:p>
        </p:txBody>
      </p:sp>
      <p:sp>
        <p:nvSpPr>
          <p:cNvPr id="24" name="TextBox 23">
            <a:extLst>
              <a:ext uri="{FF2B5EF4-FFF2-40B4-BE49-F238E27FC236}">
                <a16:creationId xmlns:a16="http://schemas.microsoft.com/office/drawing/2014/main" id="{065DC791-93FB-F8F9-22FB-705C8646931F}"/>
              </a:ext>
            </a:extLst>
          </p:cNvPr>
          <p:cNvSpPr txBox="1"/>
          <p:nvPr/>
        </p:nvSpPr>
        <p:spPr>
          <a:xfrm>
            <a:off x="10659240" y="2737534"/>
            <a:ext cx="636702" cy="369332"/>
          </a:xfrm>
          <a:prstGeom prst="rect">
            <a:avLst/>
          </a:prstGeom>
          <a:noFill/>
        </p:spPr>
        <p:txBody>
          <a:bodyPr wrap="square" rtlCol="0">
            <a:spAutoFit/>
          </a:bodyPr>
          <a:lstStyle/>
          <a:p>
            <a:r>
              <a:rPr lang="en-US"/>
              <a:t>61</a:t>
            </a:r>
          </a:p>
        </p:txBody>
      </p:sp>
      <p:sp>
        <p:nvSpPr>
          <p:cNvPr id="25" name="TextBox 24">
            <a:extLst>
              <a:ext uri="{FF2B5EF4-FFF2-40B4-BE49-F238E27FC236}">
                <a16:creationId xmlns:a16="http://schemas.microsoft.com/office/drawing/2014/main" id="{2528FFDB-0362-AD59-277A-35E5D938A9E7}"/>
              </a:ext>
            </a:extLst>
          </p:cNvPr>
          <p:cNvSpPr txBox="1"/>
          <p:nvPr/>
        </p:nvSpPr>
        <p:spPr>
          <a:xfrm>
            <a:off x="7845569" y="3407107"/>
            <a:ext cx="636702" cy="369332"/>
          </a:xfrm>
          <a:prstGeom prst="rect">
            <a:avLst/>
          </a:prstGeom>
          <a:noFill/>
        </p:spPr>
        <p:txBody>
          <a:bodyPr wrap="square" rtlCol="0">
            <a:spAutoFit/>
          </a:bodyPr>
          <a:lstStyle/>
          <a:p>
            <a:r>
              <a:rPr lang="en-US"/>
              <a:t>76.6</a:t>
            </a:r>
          </a:p>
        </p:txBody>
      </p:sp>
      <p:sp>
        <p:nvSpPr>
          <p:cNvPr id="26" name="TextBox 25">
            <a:extLst>
              <a:ext uri="{FF2B5EF4-FFF2-40B4-BE49-F238E27FC236}">
                <a16:creationId xmlns:a16="http://schemas.microsoft.com/office/drawing/2014/main" id="{36B0956F-5B75-CB39-DAF8-73453008F82E}"/>
              </a:ext>
            </a:extLst>
          </p:cNvPr>
          <p:cNvSpPr txBox="1"/>
          <p:nvPr/>
        </p:nvSpPr>
        <p:spPr>
          <a:xfrm>
            <a:off x="6700644" y="3545153"/>
            <a:ext cx="636702" cy="369332"/>
          </a:xfrm>
          <a:prstGeom prst="rect">
            <a:avLst/>
          </a:prstGeom>
          <a:noFill/>
        </p:spPr>
        <p:txBody>
          <a:bodyPr wrap="square" rtlCol="0">
            <a:spAutoFit/>
          </a:bodyPr>
          <a:lstStyle/>
          <a:p>
            <a:r>
              <a:rPr lang="en-US"/>
              <a:t>78.4</a:t>
            </a:r>
          </a:p>
        </p:txBody>
      </p:sp>
      <p:sp>
        <p:nvSpPr>
          <p:cNvPr id="27" name="TextBox 26">
            <a:extLst>
              <a:ext uri="{FF2B5EF4-FFF2-40B4-BE49-F238E27FC236}">
                <a16:creationId xmlns:a16="http://schemas.microsoft.com/office/drawing/2014/main" id="{28B65A33-77F2-5817-E1AC-494C1B851494}"/>
              </a:ext>
            </a:extLst>
          </p:cNvPr>
          <p:cNvSpPr txBox="1"/>
          <p:nvPr/>
        </p:nvSpPr>
        <p:spPr>
          <a:xfrm>
            <a:off x="6355257" y="2849958"/>
            <a:ext cx="636702" cy="369332"/>
          </a:xfrm>
          <a:prstGeom prst="rect">
            <a:avLst/>
          </a:prstGeom>
          <a:noFill/>
        </p:spPr>
        <p:txBody>
          <a:bodyPr wrap="square" rtlCol="0">
            <a:spAutoFit/>
          </a:bodyPr>
          <a:lstStyle/>
          <a:p>
            <a:r>
              <a:rPr lang="en-US"/>
              <a:t>78.1</a:t>
            </a:r>
          </a:p>
        </p:txBody>
      </p:sp>
      <p:sp>
        <p:nvSpPr>
          <p:cNvPr id="28" name="Arrow: Right 27">
            <a:extLst>
              <a:ext uri="{FF2B5EF4-FFF2-40B4-BE49-F238E27FC236}">
                <a16:creationId xmlns:a16="http://schemas.microsoft.com/office/drawing/2014/main" id="{CE7481CF-AED3-A1F1-74F0-C615D7CCE7F1}"/>
              </a:ext>
            </a:extLst>
          </p:cNvPr>
          <p:cNvSpPr/>
          <p:nvPr/>
        </p:nvSpPr>
        <p:spPr>
          <a:xfrm>
            <a:off x="3423194" y="5886446"/>
            <a:ext cx="5264425" cy="270148"/>
          </a:xfrm>
          <a:prstGeom prst="rightArrow">
            <a:avLst/>
          </a:prstGeom>
          <a:solidFill>
            <a:srgbClr val="FF0000">
              <a:alpha val="89000"/>
            </a:srgbClr>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 name="TextBox 1">
            <a:extLst>
              <a:ext uri="{FF2B5EF4-FFF2-40B4-BE49-F238E27FC236}">
                <a16:creationId xmlns:a16="http://schemas.microsoft.com/office/drawing/2014/main" id="{CC5CEFCD-748C-26B1-3CCE-8DA1B3C2C311}"/>
              </a:ext>
            </a:extLst>
          </p:cNvPr>
          <p:cNvSpPr txBox="1"/>
          <p:nvPr/>
        </p:nvSpPr>
        <p:spPr>
          <a:xfrm>
            <a:off x="4290753" y="6163612"/>
            <a:ext cx="4129007" cy="369332"/>
          </a:xfrm>
          <a:prstGeom prst="rect">
            <a:avLst/>
          </a:prstGeom>
          <a:noFill/>
        </p:spPr>
        <p:txBody>
          <a:bodyPr wrap="square" rtlCol="0">
            <a:spAutoFit/>
          </a:bodyPr>
          <a:lstStyle/>
          <a:p>
            <a:r>
              <a:rPr lang="en-US"/>
              <a:t>Bailey Canyon = 68 + 9.5 = 77.5</a:t>
            </a:r>
          </a:p>
        </p:txBody>
      </p:sp>
    </p:spTree>
    <p:extLst>
      <p:ext uri="{BB962C8B-B14F-4D97-AF65-F5344CB8AC3E}">
        <p14:creationId xmlns:p14="http://schemas.microsoft.com/office/powerpoint/2010/main" val="2124821383"/>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024CCAF-FA29-0AC5-C303-7AB36B6576F6}"/>
              </a:ext>
            </a:extLst>
          </p:cNvPr>
          <p:cNvSpPr>
            <a:spLocks noGrp="1"/>
          </p:cNvSpPr>
          <p:nvPr>
            <p:ph type="title"/>
          </p:nvPr>
        </p:nvSpPr>
        <p:spPr>
          <a:xfrm>
            <a:off x="2425148" y="128981"/>
            <a:ext cx="9500151" cy="832920"/>
          </a:xfrm>
        </p:spPr>
        <p:txBody>
          <a:bodyPr/>
          <a:lstStyle/>
          <a:p>
            <a:r>
              <a:rPr lang="en-US"/>
              <a:t>Validation – February 13, 2025, Event</a:t>
            </a:r>
          </a:p>
        </p:txBody>
      </p:sp>
      <p:pic>
        <p:nvPicPr>
          <p:cNvPr id="4" name="Picture 3">
            <a:extLst>
              <a:ext uri="{FF2B5EF4-FFF2-40B4-BE49-F238E27FC236}">
                <a16:creationId xmlns:a16="http://schemas.microsoft.com/office/drawing/2014/main" id="{234569DE-F32F-8073-1BC3-CDD9D9155906}"/>
              </a:ext>
            </a:extLst>
          </p:cNvPr>
          <p:cNvPicPr>
            <a:picLocks noChangeAspect="1"/>
          </p:cNvPicPr>
          <p:nvPr/>
        </p:nvPicPr>
        <p:blipFill>
          <a:blip r:embed="rId2"/>
          <a:stretch>
            <a:fillRect/>
          </a:stretch>
        </p:blipFill>
        <p:spPr>
          <a:xfrm>
            <a:off x="2425148" y="789235"/>
            <a:ext cx="7166113" cy="5790697"/>
          </a:xfrm>
          <a:prstGeom prst="rect">
            <a:avLst/>
          </a:prstGeom>
        </p:spPr>
      </p:pic>
    </p:spTree>
    <p:extLst>
      <p:ext uri="{BB962C8B-B14F-4D97-AF65-F5344CB8AC3E}">
        <p14:creationId xmlns:p14="http://schemas.microsoft.com/office/powerpoint/2010/main" val="4168945877"/>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E21A90C1-5622-DD0B-0C48-310625AEEC5F}"/>
              </a:ext>
            </a:extLst>
          </p:cNvPr>
          <p:cNvSpPr>
            <a:spLocks noGrp="1"/>
          </p:cNvSpPr>
          <p:nvPr>
            <p:ph sz="quarter" idx="10"/>
          </p:nvPr>
        </p:nvSpPr>
        <p:spPr>
          <a:xfrm>
            <a:off x="266700" y="1028700"/>
            <a:ext cx="7475220" cy="5600700"/>
          </a:xfrm>
        </p:spPr>
        <p:txBody>
          <a:bodyPr numCol="1"/>
          <a:lstStyle/>
          <a:p>
            <a:pPr marL="342900" indent="-342900">
              <a:buFont typeface="Arial" panose="020B0604020202020204" pitchFamily="34" charset="0"/>
              <a:buChar char="•"/>
            </a:pPr>
            <a:endParaRPr lang="en-US"/>
          </a:p>
          <a:p>
            <a:pPr marL="342900" indent="-342900">
              <a:buFont typeface="Arial" panose="020B0604020202020204" pitchFamily="34" charset="0"/>
              <a:buChar char="•"/>
            </a:pPr>
            <a:r>
              <a:rPr lang="en-US"/>
              <a:t>Initial Storage Method</a:t>
            </a:r>
          </a:p>
          <a:p>
            <a:pPr marL="569913" lvl="1" indent="-342900">
              <a:buFont typeface="Arial" panose="020B0604020202020204" pitchFamily="34" charset="0"/>
              <a:buChar char="•"/>
            </a:pPr>
            <a:r>
              <a:rPr lang="en-US"/>
              <a:t>Initial Content</a:t>
            </a:r>
          </a:p>
          <a:p>
            <a:pPr marL="569913" lvl="1" indent="-342900">
              <a:buFont typeface="Arial" panose="020B0604020202020204" pitchFamily="34" charset="0"/>
              <a:buChar char="•"/>
            </a:pPr>
            <a:r>
              <a:rPr lang="en-US"/>
              <a:t>Initial Deficit</a:t>
            </a:r>
          </a:p>
          <a:p>
            <a:pPr marL="569913" lvl="1" indent="-342900">
              <a:buFont typeface="Arial" panose="020B0604020202020204" pitchFamily="34" charset="0"/>
              <a:buChar char="•"/>
            </a:pPr>
            <a:endParaRPr lang="en-US"/>
          </a:p>
          <a:p>
            <a:pPr marL="342900" indent="-342900">
              <a:buFont typeface="Arial" panose="020B0604020202020204" pitchFamily="34" charset="0"/>
              <a:buChar char="•"/>
            </a:pPr>
            <a:r>
              <a:rPr lang="en-US"/>
              <a:t>Capillarity Parameter</a:t>
            </a:r>
          </a:p>
          <a:p>
            <a:pPr marL="569913" lvl="1" indent="-342900">
              <a:buFont typeface="Arial" panose="020B0604020202020204" pitchFamily="34" charset="0"/>
              <a:buChar char="•"/>
            </a:pPr>
            <a:r>
              <a:rPr lang="en-US"/>
              <a:t>Wetting Front Suction (Suction)</a:t>
            </a:r>
          </a:p>
          <a:p>
            <a:pPr marL="569913" lvl="1" indent="-342900">
              <a:buFont typeface="Arial" panose="020B0604020202020204" pitchFamily="34" charset="0"/>
              <a:buChar char="•"/>
            </a:pPr>
            <a:r>
              <a:rPr lang="en-US" err="1"/>
              <a:t>Sorptivity</a:t>
            </a:r>
            <a:r>
              <a:rPr lang="en-US"/>
              <a:t> </a:t>
            </a:r>
          </a:p>
          <a:p>
            <a:pPr marL="569913" lvl="1" indent="-342900">
              <a:buFont typeface="Arial" panose="020B0604020202020204" pitchFamily="34" charset="0"/>
              <a:buChar char="•"/>
            </a:pPr>
            <a:endParaRPr lang="en-US"/>
          </a:p>
          <a:p>
            <a:pPr marL="342900" indent="-342900">
              <a:buFont typeface="Arial" panose="020B0604020202020204" pitchFamily="34" charset="0"/>
              <a:buChar char="•"/>
            </a:pPr>
            <a:r>
              <a:rPr lang="en-US"/>
              <a:t>Saturated Hydraulic Conductivity (Conductivity) </a:t>
            </a:r>
          </a:p>
          <a:p>
            <a:pPr marL="342900" indent="-342900">
              <a:buFont typeface="Arial" panose="020B0604020202020204" pitchFamily="34" charset="0"/>
              <a:buChar char="•"/>
            </a:pPr>
            <a:endParaRPr lang="en-US"/>
          </a:p>
          <a:p>
            <a:pPr marL="342900" indent="-342900">
              <a:buFont typeface="Arial" panose="020B0604020202020204" pitchFamily="34" charset="0"/>
              <a:buChar char="•"/>
            </a:pPr>
            <a:r>
              <a:rPr lang="en-US"/>
              <a:t>Impervious (%) </a:t>
            </a:r>
          </a:p>
        </p:txBody>
      </p:sp>
      <p:sp>
        <p:nvSpPr>
          <p:cNvPr id="3" name="Title 2">
            <a:extLst>
              <a:ext uri="{FF2B5EF4-FFF2-40B4-BE49-F238E27FC236}">
                <a16:creationId xmlns:a16="http://schemas.microsoft.com/office/drawing/2014/main" id="{50D33C9B-6093-8F82-CC53-F5D7E9652628}"/>
              </a:ext>
            </a:extLst>
          </p:cNvPr>
          <p:cNvSpPr>
            <a:spLocks noGrp="1"/>
          </p:cNvSpPr>
          <p:nvPr>
            <p:ph type="title"/>
          </p:nvPr>
        </p:nvSpPr>
        <p:spPr/>
        <p:txBody>
          <a:bodyPr/>
          <a:lstStyle/>
          <a:p>
            <a:r>
              <a:rPr lang="en-US"/>
              <a:t>Green &amp; </a:t>
            </a:r>
            <a:r>
              <a:rPr lang="en-US" err="1"/>
              <a:t>Ampt</a:t>
            </a:r>
            <a:r>
              <a:rPr lang="en-US"/>
              <a:t> Method</a:t>
            </a:r>
          </a:p>
        </p:txBody>
      </p:sp>
      <p:sp>
        <p:nvSpPr>
          <p:cNvPr id="4" name="Footer Placeholder 3">
            <a:extLst>
              <a:ext uri="{FF2B5EF4-FFF2-40B4-BE49-F238E27FC236}">
                <a16:creationId xmlns:a16="http://schemas.microsoft.com/office/drawing/2014/main" id="{C46E7B57-B12F-BD4A-304D-E13D4F154FA0}"/>
              </a:ext>
            </a:extLst>
          </p:cNvPr>
          <p:cNvSpPr>
            <a:spLocks noGrp="1"/>
          </p:cNvSpPr>
          <p:nvPr>
            <p:ph type="ftr" sz="quarter" idx="12"/>
          </p:nvPr>
        </p:nvSpPr>
        <p:spPr>
          <a:xfrm>
            <a:off x="266700" y="6653150"/>
            <a:ext cx="2901373" cy="137160"/>
          </a:xfrm>
          <a:prstGeom prst="rect">
            <a:avLst/>
          </a:prstGeom>
        </p:spPr>
        <p:txBody>
          <a:bodyPr anchor="ctr"/>
          <a:lstStyle>
            <a:defPPr>
              <a:defRPr lang="en-US"/>
            </a:defPPr>
            <a:lvl1pPr marL="0" algn="l" defTabSz="914400" rtl="0" eaLnBrk="1" latinLnBrk="0" hangingPunct="1">
              <a:defRPr sz="900" kern="1200">
                <a:solidFill>
                  <a:schemeClr val="tx1">
                    <a:lumMod val="75000"/>
                    <a:lumOff val="2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pic>
        <p:nvPicPr>
          <p:cNvPr id="8" name="Picture 7">
            <a:extLst>
              <a:ext uri="{FF2B5EF4-FFF2-40B4-BE49-F238E27FC236}">
                <a16:creationId xmlns:a16="http://schemas.microsoft.com/office/drawing/2014/main" id="{7F766A5D-9BF6-204F-5D86-B3BBC393B6DE}"/>
              </a:ext>
            </a:extLst>
          </p:cNvPr>
          <p:cNvPicPr>
            <a:picLocks noChangeAspect="1"/>
          </p:cNvPicPr>
          <p:nvPr/>
        </p:nvPicPr>
        <p:blipFill>
          <a:blip r:embed="rId2"/>
          <a:stretch>
            <a:fillRect/>
          </a:stretch>
        </p:blipFill>
        <p:spPr>
          <a:xfrm>
            <a:off x="6627223" y="1273615"/>
            <a:ext cx="5110870" cy="2555435"/>
          </a:xfrm>
          <a:prstGeom prst="rect">
            <a:avLst/>
          </a:prstGeom>
          <a:ln>
            <a:solidFill>
              <a:schemeClr val="tx1"/>
            </a:solidFill>
          </a:ln>
        </p:spPr>
      </p:pic>
    </p:spTree>
    <p:extLst>
      <p:ext uri="{BB962C8B-B14F-4D97-AF65-F5344CB8AC3E}">
        <p14:creationId xmlns:p14="http://schemas.microsoft.com/office/powerpoint/2010/main" val="531102873"/>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309091B9-B64E-F93B-8C52-ED76F2855C6B}"/>
              </a:ext>
            </a:extLst>
          </p:cNvPr>
          <p:cNvSpPr>
            <a:spLocks noGrp="1"/>
          </p:cNvSpPr>
          <p:nvPr>
            <p:ph sz="quarter" idx="10"/>
          </p:nvPr>
        </p:nvSpPr>
        <p:spPr>
          <a:xfrm>
            <a:off x="266700" y="1028700"/>
            <a:ext cx="5553774" cy="5600700"/>
          </a:xfrm>
        </p:spPr>
        <p:txBody>
          <a:bodyPr numCol="1"/>
          <a:lstStyle/>
          <a:p>
            <a:pPr marL="342900" indent="-342900">
              <a:buFont typeface="Arial" panose="020B0604020202020204" pitchFamily="34" charset="0"/>
              <a:buChar char="•"/>
            </a:pPr>
            <a:endParaRPr lang="en-US"/>
          </a:p>
          <a:p>
            <a:pPr marL="342900" indent="-342900">
              <a:buFont typeface="Arial" panose="020B0604020202020204" pitchFamily="34" charset="0"/>
              <a:buChar char="•"/>
            </a:pPr>
            <a:r>
              <a:rPr lang="en-US"/>
              <a:t>Surface texture data was downloaded from the NRCS Web Soil Survey. </a:t>
            </a:r>
          </a:p>
          <a:p>
            <a:pPr marL="342900" indent="-342900">
              <a:buFont typeface="Arial" panose="020B0604020202020204" pitchFamily="34" charset="0"/>
              <a:buChar char="•"/>
            </a:pPr>
            <a:endParaRPr lang="en-US"/>
          </a:p>
          <a:p>
            <a:pPr marL="342900" indent="-342900">
              <a:buFont typeface="Arial" panose="020B0604020202020204" pitchFamily="34" charset="0"/>
              <a:buChar char="•"/>
            </a:pPr>
            <a:r>
              <a:rPr lang="en-US"/>
              <a:t>Bailey subbasin consists of:</a:t>
            </a:r>
          </a:p>
          <a:p>
            <a:pPr marL="569913" lvl="1" indent="-342900">
              <a:buFont typeface="Arial" panose="020B0604020202020204" pitchFamily="34" charset="0"/>
              <a:buChar char="•"/>
            </a:pPr>
            <a:r>
              <a:rPr lang="en-US"/>
              <a:t>Loam</a:t>
            </a:r>
          </a:p>
          <a:p>
            <a:pPr marL="569913" lvl="1" indent="-342900">
              <a:buFont typeface="Arial" panose="020B0604020202020204" pitchFamily="34" charset="0"/>
              <a:buChar char="•"/>
            </a:pPr>
            <a:r>
              <a:rPr lang="en-US"/>
              <a:t>Very Gravelly Loam</a:t>
            </a:r>
          </a:p>
          <a:p>
            <a:pPr marL="569913" lvl="1" indent="-342900">
              <a:buFont typeface="Arial" panose="020B0604020202020204" pitchFamily="34" charset="0"/>
              <a:buChar char="•"/>
            </a:pPr>
            <a:r>
              <a:rPr lang="en-US"/>
              <a:t>Sandy Loam</a:t>
            </a:r>
          </a:p>
          <a:p>
            <a:pPr marL="569913" lvl="1" indent="-342900">
              <a:buFont typeface="Arial" panose="020B0604020202020204" pitchFamily="34" charset="0"/>
              <a:buChar char="•"/>
            </a:pPr>
            <a:r>
              <a:rPr lang="en-US"/>
              <a:t>Gravelly Loam</a:t>
            </a:r>
          </a:p>
        </p:txBody>
      </p:sp>
      <p:sp>
        <p:nvSpPr>
          <p:cNvPr id="3" name="Title 2">
            <a:extLst>
              <a:ext uri="{FF2B5EF4-FFF2-40B4-BE49-F238E27FC236}">
                <a16:creationId xmlns:a16="http://schemas.microsoft.com/office/drawing/2014/main" id="{23719805-7A27-0E22-9214-4D084E7CBF3E}"/>
              </a:ext>
            </a:extLst>
          </p:cNvPr>
          <p:cNvSpPr>
            <a:spLocks noGrp="1"/>
          </p:cNvSpPr>
          <p:nvPr>
            <p:ph type="title"/>
          </p:nvPr>
        </p:nvSpPr>
        <p:spPr/>
        <p:txBody>
          <a:bodyPr/>
          <a:lstStyle/>
          <a:p>
            <a:r>
              <a:rPr lang="en-US"/>
              <a:t>Surface Texture Data</a:t>
            </a:r>
          </a:p>
        </p:txBody>
      </p:sp>
      <p:sp>
        <p:nvSpPr>
          <p:cNvPr id="4" name="Footer Placeholder 3">
            <a:extLst>
              <a:ext uri="{FF2B5EF4-FFF2-40B4-BE49-F238E27FC236}">
                <a16:creationId xmlns:a16="http://schemas.microsoft.com/office/drawing/2014/main" id="{1A9A2916-37A8-0EE3-4289-6B0723640603}"/>
              </a:ext>
            </a:extLst>
          </p:cNvPr>
          <p:cNvSpPr>
            <a:spLocks noGrp="1"/>
          </p:cNvSpPr>
          <p:nvPr>
            <p:ph type="ftr" sz="quarter" idx="12"/>
          </p:nvPr>
        </p:nvSpPr>
        <p:spPr>
          <a:xfrm>
            <a:off x="266700" y="6653150"/>
            <a:ext cx="2901373" cy="137160"/>
          </a:xfrm>
          <a:prstGeom prst="rect">
            <a:avLst/>
          </a:prstGeom>
        </p:spPr>
        <p:txBody>
          <a:bodyPr anchor="ctr"/>
          <a:lstStyle>
            <a:defPPr>
              <a:defRPr lang="en-US"/>
            </a:defPPr>
            <a:lvl1pPr marL="0" algn="l" defTabSz="914400" rtl="0" eaLnBrk="1" latinLnBrk="0" hangingPunct="1">
              <a:defRPr sz="900" kern="1200">
                <a:solidFill>
                  <a:schemeClr val="tx1">
                    <a:lumMod val="75000"/>
                    <a:lumOff val="2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pic>
        <p:nvPicPr>
          <p:cNvPr id="6" name="Picture 5">
            <a:extLst>
              <a:ext uri="{FF2B5EF4-FFF2-40B4-BE49-F238E27FC236}">
                <a16:creationId xmlns:a16="http://schemas.microsoft.com/office/drawing/2014/main" id="{A2CAC371-8CA7-6B58-C912-FED31342D368}"/>
              </a:ext>
            </a:extLst>
          </p:cNvPr>
          <p:cNvPicPr>
            <a:picLocks noChangeAspect="1"/>
          </p:cNvPicPr>
          <p:nvPr/>
        </p:nvPicPr>
        <p:blipFill>
          <a:blip r:embed="rId3"/>
          <a:stretch>
            <a:fillRect/>
          </a:stretch>
        </p:blipFill>
        <p:spPr>
          <a:xfrm>
            <a:off x="6038957" y="1166949"/>
            <a:ext cx="5553774" cy="5333999"/>
          </a:xfrm>
          <a:prstGeom prst="rect">
            <a:avLst/>
          </a:prstGeom>
          <a:ln>
            <a:solidFill>
              <a:schemeClr val="tx1"/>
            </a:solidFill>
          </a:ln>
        </p:spPr>
      </p:pic>
      <p:sp>
        <p:nvSpPr>
          <p:cNvPr id="5" name="TextBox 4">
            <a:extLst>
              <a:ext uri="{FF2B5EF4-FFF2-40B4-BE49-F238E27FC236}">
                <a16:creationId xmlns:a16="http://schemas.microsoft.com/office/drawing/2014/main" id="{11F1BFD5-230D-3469-D808-5007C15FA30E}"/>
              </a:ext>
            </a:extLst>
          </p:cNvPr>
          <p:cNvSpPr txBox="1"/>
          <p:nvPr/>
        </p:nvSpPr>
        <p:spPr>
          <a:xfrm>
            <a:off x="8455745" y="2650452"/>
            <a:ext cx="1775957" cy="646331"/>
          </a:xfrm>
          <a:prstGeom prst="rect">
            <a:avLst/>
          </a:prstGeom>
          <a:noFill/>
        </p:spPr>
        <p:txBody>
          <a:bodyPr wrap="square" rtlCol="0">
            <a:spAutoFit/>
          </a:bodyPr>
          <a:lstStyle/>
          <a:p>
            <a:pPr algn="ctr"/>
            <a:r>
              <a:rPr lang="en-US"/>
              <a:t>Bailey </a:t>
            </a:r>
          </a:p>
          <a:p>
            <a:pPr algn="ctr"/>
            <a:r>
              <a:rPr lang="en-US"/>
              <a:t>Subbasin</a:t>
            </a:r>
            <a:endParaRPr lang="en-US" sz="1400"/>
          </a:p>
        </p:txBody>
      </p:sp>
    </p:spTree>
    <p:extLst>
      <p:ext uri="{BB962C8B-B14F-4D97-AF65-F5344CB8AC3E}">
        <p14:creationId xmlns:p14="http://schemas.microsoft.com/office/powerpoint/2010/main" val="240600972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70B47C-243D-44C5-95E7-8510504CE1B5}"/>
              </a:ext>
            </a:extLst>
          </p:cNvPr>
          <p:cNvSpPr>
            <a:spLocks noGrp="1"/>
          </p:cNvSpPr>
          <p:nvPr>
            <p:ph type="title"/>
          </p:nvPr>
        </p:nvSpPr>
        <p:spPr/>
        <p:txBody>
          <a:bodyPr/>
          <a:lstStyle/>
          <a:p>
            <a:r>
              <a:rPr lang="en-US" dirty="0"/>
              <a:t>High Park Fire (June-July, 2012), Colorado</a:t>
            </a:r>
            <a:br>
              <a:rPr lang="en-US" dirty="0"/>
            </a:br>
            <a:r>
              <a:rPr lang="en-US" dirty="0"/>
              <a:t>Estimated pre-and post-fire hydrographs</a:t>
            </a:r>
          </a:p>
        </p:txBody>
      </p:sp>
      <p:pic>
        <p:nvPicPr>
          <p:cNvPr id="5" name="Content Placeholder 4">
            <a:extLst>
              <a:ext uri="{FF2B5EF4-FFF2-40B4-BE49-F238E27FC236}">
                <a16:creationId xmlns:a16="http://schemas.microsoft.com/office/drawing/2014/main" id="{52905688-8C43-4E66-A642-0FE3A804420A}"/>
              </a:ext>
            </a:extLst>
          </p:cNvPr>
          <p:cNvPicPr>
            <a:picLocks noGrp="1" noChangeAspect="1"/>
          </p:cNvPicPr>
          <p:nvPr>
            <p:ph idx="1"/>
          </p:nvPr>
        </p:nvPicPr>
        <p:blipFill>
          <a:blip r:embed="rId2"/>
          <a:stretch>
            <a:fillRect/>
          </a:stretch>
        </p:blipFill>
        <p:spPr>
          <a:xfrm>
            <a:off x="1670452" y="1690688"/>
            <a:ext cx="8851095" cy="4937125"/>
          </a:xfrm>
        </p:spPr>
      </p:pic>
      <p:sp>
        <p:nvSpPr>
          <p:cNvPr id="6" name="TextBox 5">
            <a:extLst>
              <a:ext uri="{FF2B5EF4-FFF2-40B4-BE49-F238E27FC236}">
                <a16:creationId xmlns:a16="http://schemas.microsoft.com/office/drawing/2014/main" id="{A819DBBE-F4D1-4C49-9B0E-8955231A88F9}"/>
              </a:ext>
            </a:extLst>
          </p:cNvPr>
          <p:cNvSpPr txBox="1"/>
          <p:nvPr/>
        </p:nvSpPr>
        <p:spPr>
          <a:xfrm>
            <a:off x="1038225" y="6500813"/>
            <a:ext cx="10412338" cy="338554"/>
          </a:xfrm>
          <a:prstGeom prst="rect">
            <a:avLst/>
          </a:prstGeom>
          <a:noFill/>
        </p:spPr>
        <p:txBody>
          <a:bodyPr wrap="none" rtlCol="0">
            <a:spAutoFit/>
          </a:bodyPr>
          <a:lstStyle/>
          <a:p>
            <a:r>
              <a:rPr lang="en-US" sz="1600" dirty="0"/>
              <a:t>Source: USGS NRCS Hydrology Technical Note 4 -Hydrologic Analyses of Post-Wildfire Conditions, August 2016</a:t>
            </a:r>
          </a:p>
        </p:txBody>
      </p:sp>
    </p:spTree>
    <p:extLst>
      <p:ext uri="{BB962C8B-B14F-4D97-AF65-F5344CB8AC3E}">
        <p14:creationId xmlns:p14="http://schemas.microsoft.com/office/powerpoint/2010/main" val="3942108922"/>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B1CA9E0E-58B5-E55B-D419-71E800DCBA15}"/>
              </a:ext>
            </a:extLst>
          </p:cNvPr>
          <p:cNvSpPr>
            <a:spLocks noGrp="1"/>
          </p:cNvSpPr>
          <p:nvPr>
            <p:ph sz="quarter" idx="10"/>
          </p:nvPr>
        </p:nvSpPr>
        <p:spPr>
          <a:xfrm>
            <a:off x="266700" y="1028700"/>
            <a:ext cx="4975860" cy="2400300"/>
          </a:xfrm>
        </p:spPr>
        <p:txBody>
          <a:bodyPr numCol="1"/>
          <a:lstStyle/>
          <a:p>
            <a:pPr marL="342900" indent="-342900">
              <a:buFont typeface="Arial" panose="020B0604020202020204" pitchFamily="34" charset="0"/>
              <a:buChar char="•"/>
            </a:pPr>
            <a:endParaRPr lang="en-US"/>
          </a:p>
          <a:p>
            <a:pPr marL="342900" indent="-342900">
              <a:buFont typeface="Arial" panose="020B0604020202020204" pitchFamily="34" charset="0"/>
              <a:buChar char="•"/>
            </a:pPr>
            <a:r>
              <a:rPr lang="en-US"/>
              <a:t>Table is from the ADOT Highway Drainage Design Manual (2014)</a:t>
            </a:r>
          </a:p>
          <a:p>
            <a:pPr marL="342900" indent="-342900">
              <a:buFont typeface="Arial" panose="020B0604020202020204" pitchFamily="34" charset="0"/>
              <a:buChar char="•"/>
            </a:pPr>
            <a:endParaRPr lang="en-US"/>
          </a:p>
          <a:p>
            <a:pPr marL="342900" indent="-342900">
              <a:buFont typeface="Arial" panose="020B0604020202020204" pitchFamily="34" charset="0"/>
              <a:buChar char="•"/>
            </a:pPr>
            <a:r>
              <a:rPr lang="en-US"/>
              <a:t>An area weighted average for each parameter was computed.</a:t>
            </a:r>
          </a:p>
        </p:txBody>
      </p:sp>
      <p:sp>
        <p:nvSpPr>
          <p:cNvPr id="3" name="Title 2">
            <a:extLst>
              <a:ext uri="{FF2B5EF4-FFF2-40B4-BE49-F238E27FC236}">
                <a16:creationId xmlns:a16="http://schemas.microsoft.com/office/drawing/2014/main" id="{A7A0010F-DF86-2D37-4AB9-400E1BBF2DB0}"/>
              </a:ext>
            </a:extLst>
          </p:cNvPr>
          <p:cNvSpPr>
            <a:spLocks noGrp="1"/>
          </p:cNvSpPr>
          <p:nvPr>
            <p:ph type="title"/>
          </p:nvPr>
        </p:nvSpPr>
        <p:spPr/>
        <p:txBody>
          <a:bodyPr/>
          <a:lstStyle/>
          <a:p>
            <a:r>
              <a:rPr lang="en-US"/>
              <a:t>Green &amp; </a:t>
            </a:r>
            <a:r>
              <a:rPr lang="en-US" err="1"/>
              <a:t>Ampt</a:t>
            </a:r>
            <a:r>
              <a:rPr lang="en-US"/>
              <a:t> Parameters</a:t>
            </a:r>
          </a:p>
        </p:txBody>
      </p:sp>
      <p:sp>
        <p:nvSpPr>
          <p:cNvPr id="4" name="Footer Placeholder 3">
            <a:extLst>
              <a:ext uri="{FF2B5EF4-FFF2-40B4-BE49-F238E27FC236}">
                <a16:creationId xmlns:a16="http://schemas.microsoft.com/office/drawing/2014/main" id="{F3C19F9F-7DF5-DFD3-E6DA-34BA854407D8}"/>
              </a:ext>
            </a:extLst>
          </p:cNvPr>
          <p:cNvSpPr>
            <a:spLocks noGrp="1"/>
          </p:cNvSpPr>
          <p:nvPr>
            <p:ph type="ftr" sz="quarter" idx="12"/>
          </p:nvPr>
        </p:nvSpPr>
        <p:spPr>
          <a:xfrm>
            <a:off x="266700" y="6653150"/>
            <a:ext cx="2901373" cy="137160"/>
          </a:xfrm>
          <a:prstGeom prst="rect">
            <a:avLst/>
          </a:prstGeom>
        </p:spPr>
        <p:txBody>
          <a:bodyPr anchor="ctr"/>
          <a:lstStyle>
            <a:defPPr>
              <a:defRPr lang="en-US"/>
            </a:defPPr>
            <a:lvl1pPr marL="0" algn="l" defTabSz="914400" rtl="0" eaLnBrk="1" latinLnBrk="0" hangingPunct="1">
              <a:defRPr sz="900" kern="1200">
                <a:solidFill>
                  <a:schemeClr val="tx1">
                    <a:lumMod val="75000"/>
                    <a:lumOff val="2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pic>
        <p:nvPicPr>
          <p:cNvPr id="7" name="Picture 6">
            <a:extLst>
              <a:ext uri="{FF2B5EF4-FFF2-40B4-BE49-F238E27FC236}">
                <a16:creationId xmlns:a16="http://schemas.microsoft.com/office/drawing/2014/main" id="{B5C48E57-E16B-7BB6-97FF-8EB6AC81F8FE}"/>
              </a:ext>
            </a:extLst>
          </p:cNvPr>
          <p:cNvPicPr>
            <a:picLocks noChangeAspect="1"/>
          </p:cNvPicPr>
          <p:nvPr/>
        </p:nvPicPr>
        <p:blipFill>
          <a:blip r:embed="rId2"/>
          <a:stretch>
            <a:fillRect/>
          </a:stretch>
        </p:blipFill>
        <p:spPr>
          <a:xfrm>
            <a:off x="5418909" y="1617345"/>
            <a:ext cx="6090846" cy="4211955"/>
          </a:xfrm>
          <a:prstGeom prst="rect">
            <a:avLst/>
          </a:prstGeom>
        </p:spPr>
      </p:pic>
      <p:sp>
        <p:nvSpPr>
          <p:cNvPr id="9" name="Rectangle 8">
            <a:extLst>
              <a:ext uri="{FF2B5EF4-FFF2-40B4-BE49-F238E27FC236}">
                <a16:creationId xmlns:a16="http://schemas.microsoft.com/office/drawing/2014/main" id="{AA32E335-97C6-394C-4128-E760FDD0EF22}"/>
              </a:ext>
            </a:extLst>
          </p:cNvPr>
          <p:cNvSpPr/>
          <p:nvPr/>
        </p:nvSpPr>
        <p:spPr>
          <a:xfrm>
            <a:off x="5418909" y="4073083"/>
            <a:ext cx="6090846" cy="167991"/>
          </a:xfrm>
          <a:prstGeom prst="rect">
            <a:avLst/>
          </a:prstGeom>
          <a:solidFill>
            <a:schemeClr val="accent3">
              <a:lumMod val="75000"/>
              <a:alpha val="2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lt1">
                  <a:alpha val="50000"/>
                </a:schemeClr>
              </a:solidFill>
            </a:endParaRPr>
          </a:p>
        </p:txBody>
      </p:sp>
      <p:graphicFrame>
        <p:nvGraphicFramePr>
          <p:cNvPr id="12" name="Table 11">
            <a:extLst>
              <a:ext uri="{FF2B5EF4-FFF2-40B4-BE49-F238E27FC236}">
                <a16:creationId xmlns:a16="http://schemas.microsoft.com/office/drawing/2014/main" id="{7C321C10-F37F-C0B1-E098-1204CF221901}"/>
              </a:ext>
            </a:extLst>
          </p:cNvPr>
          <p:cNvGraphicFramePr>
            <a:graphicFrameLocks noGrp="1"/>
          </p:cNvGraphicFramePr>
          <p:nvPr/>
        </p:nvGraphicFramePr>
        <p:xfrm>
          <a:off x="898072" y="3723322"/>
          <a:ext cx="3425734" cy="548640"/>
        </p:xfrm>
        <a:graphic>
          <a:graphicData uri="http://schemas.openxmlformats.org/drawingml/2006/table">
            <a:tbl>
              <a:tblPr>
                <a:tableStyleId>{5C22544A-7EE6-4342-B048-85BDC9FD1C3A}</a:tableStyleId>
              </a:tblPr>
              <a:tblGrid>
                <a:gridCol w="1308637">
                  <a:extLst>
                    <a:ext uri="{9D8B030D-6E8A-4147-A177-3AD203B41FA5}">
                      <a16:colId xmlns:a16="http://schemas.microsoft.com/office/drawing/2014/main" val="2805478422"/>
                    </a:ext>
                  </a:extLst>
                </a:gridCol>
                <a:gridCol w="1237532">
                  <a:extLst>
                    <a:ext uri="{9D8B030D-6E8A-4147-A177-3AD203B41FA5}">
                      <a16:colId xmlns:a16="http://schemas.microsoft.com/office/drawing/2014/main" val="718656417"/>
                    </a:ext>
                  </a:extLst>
                </a:gridCol>
                <a:gridCol w="879565">
                  <a:extLst>
                    <a:ext uri="{9D8B030D-6E8A-4147-A177-3AD203B41FA5}">
                      <a16:colId xmlns:a16="http://schemas.microsoft.com/office/drawing/2014/main" val="2922900064"/>
                    </a:ext>
                  </a:extLst>
                </a:gridCol>
              </a:tblGrid>
              <a:tr h="365760">
                <a:tc>
                  <a:txBody>
                    <a:bodyPr/>
                    <a:lstStyle/>
                    <a:p>
                      <a:pPr algn="ctr"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7620" marR="7620" marT="7620" marB="0" anchor="b">
                    <a:noFill/>
                  </a:tcPr>
                </a:tc>
                <a:tc>
                  <a:txBody>
                    <a:bodyPr/>
                    <a:lstStyle/>
                    <a:p>
                      <a:pPr algn="ctr" fontAlgn="b"/>
                      <a:r>
                        <a:rPr lang="en-US" sz="1100" u="none" strike="noStrike">
                          <a:effectLst/>
                        </a:rPr>
                        <a:t>Conductivity</a:t>
                      </a:r>
                      <a:br>
                        <a:rPr lang="en-US" sz="1100" u="none" strike="noStrike">
                          <a:effectLst/>
                        </a:rPr>
                      </a:br>
                      <a:r>
                        <a:rPr lang="en-US" sz="1100" u="none" strike="noStrike">
                          <a:effectLst/>
                        </a:rPr>
                        <a:t>(IN/HR)</a:t>
                      </a:r>
                      <a:endParaRPr lang="en-US" sz="1100" b="0" i="0" u="none" strike="noStrike">
                        <a:solidFill>
                          <a:srgbClr val="000000"/>
                        </a:solidFill>
                        <a:effectLst/>
                        <a:latin typeface="Calibri" panose="020F0502020204030204" pitchFamily="34" charset="0"/>
                      </a:endParaRPr>
                    </a:p>
                  </a:txBody>
                  <a:tcPr marL="7620" marR="7620" marT="7620" marB="0" anchor="b">
                    <a:noFill/>
                  </a:tcPr>
                </a:tc>
                <a:tc>
                  <a:txBody>
                    <a:bodyPr/>
                    <a:lstStyle/>
                    <a:p>
                      <a:pPr algn="ctr" fontAlgn="b"/>
                      <a:r>
                        <a:rPr lang="en-US" sz="1100" u="none" strike="noStrike">
                          <a:effectLst/>
                        </a:rPr>
                        <a:t>Suction</a:t>
                      </a:r>
                      <a:br>
                        <a:rPr lang="en-US" sz="1100" u="none" strike="noStrike">
                          <a:effectLst/>
                        </a:rPr>
                      </a:br>
                      <a:r>
                        <a:rPr lang="en-US" sz="1100" u="none" strike="noStrike">
                          <a:effectLst/>
                        </a:rPr>
                        <a:t>(IN)</a:t>
                      </a:r>
                      <a:endParaRPr lang="en-US" sz="1100" b="0" i="0" u="none" strike="noStrike">
                        <a:solidFill>
                          <a:srgbClr val="000000"/>
                        </a:solidFill>
                        <a:effectLst/>
                        <a:latin typeface="Calibri" panose="020F0502020204030204" pitchFamily="34" charset="0"/>
                      </a:endParaRPr>
                    </a:p>
                  </a:txBody>
                  <a:tcPr marL="7620" marR="7620" marT="7620" marB="0" anchor="b">
                    <a:noFill/>
                  </a:tcPr>
                </a:tc>
                <a:extLst>
                  <a:ext uri="{0D108BD9-81ED-4DB2-BD59-A6C34878D82A}">
                    <a16:rowId xmlns:a16="http://schemas.microsoft.com/office/drawing/2014/main" val="3518472358"/>
                  </a:ext>
                </a:extLst>
              </a:tr>
              <a:tr h="182880">
                <a:tc>
                  <a:txBody>
                    <a:bodyPr/>
                    <a:lstStyle/>
                    <a:p>
                      <a:pPr algn="ctr" fontAlgn="b"/>
                      <a:r>
                        <a:rPr lang="en-US" sz="1100" u="none" strike="noStrike">
                          <a:effectLst/>
                        </a:rPr>
                        <a:t>Initial Parameters</a:t>
                      </a:r>
                      <a:endParaRPr lang="en-US" sz="1100" b="0" i="0" u="none" strike="noStrike">
                        <a:solidFill>
                          <a:srgbClr val="000000"/>
                        </a:solidFill>
                        <a:effectLst/>
                        <a:latin typeface="Calibri" panose="020F0502020204030204" pitchFamily="34" charset="0"/>
                      </a:endParaRPr>
                    </a:p>
                  </a:txBody>
                  <a:tcPr marL="7620" marR="7620" marT="7620" marB="0" anchor="b">
                    <a:noFill/>
                  </a:tcPr>
                </a:tc>
                <a:tc>
                  <a:txBody>
                    <a:bodyPr/>
                    <a:lstStyle/>
                    <a:p>
                      <a:pPr algn="ctr" fontAlgn="b"/>
                      <a:r>
                        <a:rPr lang="en-US" sz="1100" u="none" strike="noStrike">
                          <a:effectLst/>
                        </a:rPr>
                        <a:t>0.2</a:t>
                      </a:r>
                      <a:endParaRPr lang="en-US" sz="1100" b="0" i="0" u="none" strike="noStrike">
                        <a:solidFill>
                          <a:srgbClr val="000000"/>
                        </a:solidFill>
                        <a:effectLst/>
                        <a:latin typeface="Calibri" panose="020F0502020204030204" pitchFamily="34" charset="0"/>
                      </a:endParaRPr>
                    </a:p>
                  </a:txBody>
                  <a:tcPr marL="7620" marR="7620" marT="7620" marB="0" anchor="b">
                    <a:noFill/>
                  </a:tcPr>
                </a:tc>
                <a:tc>
                  <a:txBody>
                    <a:bodyPr/>
                    <a:lstStyle/>
                    <a:p>
                      <a:pPr algn="ctr" fontAlgn="b"/>
                      <a:r>
                        <a:rPr lang="en-US" sz="1100" u="none" strike="noStrike">
                          <a:effectLst/>
                        </a:rPr>
                        <a:t>8.12</a:t>
                      </a:r>
                      <a:endParaRPr lang="en-US" sz="1100" b="0" i="0" u="none" strike="noStrike">
                        <a:solidFill>
                          <a:srgbClr val="000000"/>
                        </a:solidFill>
                        <a:effectLst/>
                        <a:latin typeface="Calibri" panose="020F0502020204030204" pitchFamily="34" charset="0"/>
                      </a:endParaRPr>
                    </a:p>
                  </a:txBody>
                  <a:tcPr marL="7620" marR="7620" marT="7620" marB="0" anchor="b">
                    <a:noFill/>
                  </a:tcPr>
                </a:tc>
                <a:extLst>
                  <a:ext uri="{0D108BD9-81ED-4DB2-BD59-A6C34878D82A}">
                    <a16:rowId xmlns:a16="http://schemas.microsoft.com/office/drawing/2014/main" val="2243528617"/>
                  </a:ext>
                </a:extLst>
              </a:tr>
            </a:tbl>
          </a:graphicData>
        </a:graphic>
      </p:graphicFrame>
      <p:sp>
        <p:nvSpPr>
          <p:cNvPr id="5" name="Rectangle 4">
            <a:extLst>
              <a:ext uri="{FF2B5EF4-FFF2-40B4-BE49-F238E27FC236}">
                <a16:creationId xmlns:a16="http://schemas.microsoft.com/office/drawing/2014/main" id="{1C0BBF82-10A0-18FA-E104-664FBB74E3D4}"/>
              </a:ext>
            </a:extLst>
          </p:cNvPr>
          <p:cNvSpPr/>
          <p:nvPr/>
        </p:nvSpPr>
        <p:spPr>
          <a:xfrm>
            <a:off x="5418909" y="3205860"/>
            <a:ext cx="6090846" cy="340904"/>
          </a:xfrm>
          <a:prstGeom prst="rect">
            <a:avLst/>
          </a:prstGeom>
          <a:solidFill>
            <a:schemeClr val="accent3">
              <a:lumMod val="75000"/>
              <a:alpha val="2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lt1">
                  <a:alpha val="50000"/>
                </a:schemeClr>
              </a:solidFill>
            </a:endParaRPr>
          </a:p>
        </p:txBody>
      </p:sp>
      <p:sp>
        <p:nvSpPr>
          <p:cNvPr id="6" name="Rectangle 5">
            <a:extLst>
              <a:ext uri="{FF2B5EF4-FFF2-40B4-BE49-F238E27FC236}">
                <a16:creationId xmlns:a16="http://schemas.microsoft.com/office/drawing/2014/main" id="{5F06199B-56E0-A9C8-F192-1D6CC9011D3F}"/>
              </a:ext>
            </a:extLst>
          </p:cNvPr>
          <p:cNvSpPr/>
          <p:nvPr/>
        </p:nvSpPr>
        <p:spPr>
          <a:xfrm>
            <a:off x="5418909" y="2849469"/>
            <a:ext cx="6090846" cy="167991"/>
          </a:xfrm>
          <a:prstGeom prst="rect">
            <a:avLst/>
          </a:prstGeom>
          <a:solidFill>
            <a:schemeClr val="accent3">
              <a:lumMod val="75000"/>
              <a:alpha val="2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lt1">
                  <a:alpha val="50000"/>
                </a:schemeClr>
              </a:solidFill>
            </a:endParaRPr>
          </a:p>
        </p:txBody>
      </p:sp>
    </p:spTree>
    <p:extLst>
      <p:ext uri="{BB962C8B-B14F-4D97-AF65-F5344CB8AC3E}">
        <p14:creationId xmlns:p14="http://schemas.microsoft.com/office/powerpoint/2010/main" val="2762166518"/>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AF9CE379-265E-FE4D-D414-D9FD1E656732}"/>
              </a:ext>
            </a:extLst>
          </p:cNvPr>
          <p:cNvSpPr>
            <a:spLocks noGrp="1"/>
          </p:cNvSpPr>
          <p:nvPr>
            <p:ph sz="quarter" idx="10"/>
          </p:nvPr>
        </p:nvSpPr>
        <p:spPr>
          <a:xfrm>
            <a:off x="266700" y="1028700"/>
            <a:ext cx="5045529" cy="5600700"/>
          </a:xfrm>
        </p:spPr>
        <p:txBody>
          <a:bodyPr numCol="1"/>
          <a:lstStyle/>
          <a:p>
            <a:pPr marL="342900" indent="-342900">
              <a:buFont typeface="Arial" panose="020B0604020202020204" pitchFamily="34" charset="0"/>
              <a:buChar char="•"/>
            </a:pPr>
            <a:endParaRPr lang="en-US"/>
          </a:p>
          <a:p>
            <a:pPr marL="342900" indent="-342900">
              <a:buFont typeface="Arial" panose="020B0604020202020204" pitchFamily="34" charset="0"/>
              <a:buChar char="•"/>
            </a:pPr>
            <a:r>
              <a:rPr lang="en-US"/>
              <a:t>Observed data was not available to calibrate the model.</a:t>
            </a:r>
          </a:p>
          <a:p>
            <a:pPr marL="342900" indent="-342900">
              <a:buFont typeface="Arial" panose="020B0604020202020204" pitchFamily="34" charset="0"/>
              <a:buChar char="•"/>
            </a:pPr>
            <a:endParaRPr lang="en-US"/>
          </a:p>
          <a:p>
            <a:pPr marL="342900" indent="-342900">
              <a:buFont typeface="Arial" panose="020B0604020202020204" pitchFamily="34" charset="0"/>
              <a:buChar char="•"/>
            </a:pPr>
            <a:r>
              <a:rPr lang="en-US"/>
              <a:t>Arroyo Seco model ratios were applied to the Bailey subbasin initial parameters. </a:t>
            </a:r>
          </a:p>
          <a:p>
            <a:pPr marL="342900" indent="-342900">
              <a:buFont typeface="Arial" panose="020B0604020202020204" pitchFamily="34" charset="0"/>
              <a:buChar char="•"/>
            </a:pPr>
            <a:endParaRPr lang="en-US"/>
          </a:p>
        </p:txBody>
      </p:sp>
      <p:sp>
        <p:nvSpPr>
          <p:cNvPr id="3" name="Title 2">
            <a:extLst>
              <a:ext uri="{FF2B5EF4-FFF2-40B4-BE49-F238E27FC236}">
                <a16:creationId xmlns:a16="http://schemas.microsoft.com/office/drawing/2014/main" id="{6A95D91D-CBDD-B0FA-27CA-34BDFD59E9DF}"/>
              </a:ext>
            </a:extLst>
          </p:cNvPr>
          <p:cNvSpPr>
            <a:spLocks noGrp="1"/>
          </p:cNvSpPr>
          <p:nvPr>
            <p:ph type="title"/>
          </p:nvPr>
        </p:nvSpPr>
        <p:spPr/>
        <p:txBody>
          <a:bodyPr/>
          <a:lstStyle/>
          <a:p>
            <a:r>
              <a:rPr lang="en-US"/>
              <a:t>Pre-Fire Calibration</a:t>
            </a:r>
          </a:p>
        </p:txBody>
      </p:sp>
      <p:sp>
        <p:nvSpPr>
          <p:cNvPr id="4" name="Footer Placeholder 3">
            <a:extLst>
              <a:ext uri="{FF2B5EF4-FFF2-40B4-BE49-F238E27FC236}">
                <a16:creationId xmlns:a16="http://schemas.microsoft.com/office/drawing/2014/main" id="{1BA80240-3851-1159-4D3A-CD3BB3B3B383}"/>
              </a:ext>
            </a:extLst>
          </p:cNvPr>
          <p:cNvSpPr>
            <a:spLocks noGrp="1"/>
          </p:cNvSpPr>
          <p:nvPr>
            <p:ph type="ftr" sz="quarter" idx="12"/>
          </p:nvPr>
        </p:nvSpPr>
        <p:spPr>
          <a:xfrm>
            <a:off x="266700" y="6653150"/>
            <a:ext cx="2901373" cy="137160"/>
          </a:xfrm>
          <a:prstGeom prst="rect">
            <a:avLst/>
          </a:prstGeom>
        </p:spPr>
        <p:txBody>
          <a:bodyPr anchor="ctr"/>
          <a:lstStyle>
            <a:defPPr>
              <a:defRPr lang="en-US"/>
            </a:defPPr>
            <a:lvl1pPr marL="0" algn="l" defTabSz="914400" rtl="0" eaLnBrk="1" latinLnBrk="0" hangingPunct="1">
              <a:defRPr sz="900" kern="1200">
                <a:solidFill>
                  <a:schemeClr val="tx1">
                    <a:lumMod val="75000"/>
                    <a:lumOff val="2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pic>
        <p:nvPicPr>
          <p:cNvPr id="10" name="Picture 9">
            <a:extLst>
              <a:ext uri="{FF2B5EF4-FFF2-40B4-BE49-F238E27FC236}">
                <a16:creationId xmlns:a16="http://schemas.microsoft.com/office/drawing/2014/main" id="{856EECD6-DC7B-CA08-1015-3EF5B362AC01}"/>
              </a:ext>
            </a:extLst>
          </p:cNvPr>
          <p:cNvPicPr>
            <a:picLocks noChangeAspect="1"/>
          </p:cNvPicPr>
          <p:nvPr/>
        </p:nvPicPr>
        <p:blipFill>
          <a:blip r:embed="rId2"/>
          <a:stretch>
            <a:fillRect/>
          </a:stretch>
        </p:blipFill>
        <p:spPr>
          <a:xfrm>
            <a:off x="5146765" y="961901"/>
            <a:ext cx="6691448" cy="5522142"/>
          </a:xfrm>
          <a:prstGeom prst="rect">
            <a:avLst/>
          </a:prstGeom>
        </p:spPr>
      </p:pic>
      <p:graphicFrame>
        <p:nvGraphicFramePr>
          <p:cNvPr id="11" name="Table 10">
            <a:extLst>
              <a:ext uri="{FF2B5EF4-FFF2-40B4-BE49-F238E27FC236}">
                <a16:creationId xmlns:a16="http://schemas.microsoft.com/office/drawing/2014/main" id="{7FF5B6C7-75C8-4A76-D1EA-36DD55DE6DB7}"/>
              </a:ext>
            </a:extLst>
          </p:cNvPr>
          <p:cNvGraphicFramePr>
            <a:graphicFrameLocks noGrp="1"/>
          </p:cNvGraphicFramePr>
          <p:nvPr/>
        </p:nvGraphicFramePr>
        <p:xfrm>
          <a:off x="266700" y="3679099"/>
          <a:ext cx="4688476" cy="708660"/>
        </p:xfrm>
        <a:graphic>
          <a:graphicData uri="http://schemas.openxmlformats.org/drawingml/2006/table">
            <a:tbl>
              <a:tblPr>
                <a:tableStyleId>{5C22544A-7EE6-4342-B048-85BDC9FD1C3A}</a:tableStyleId>
              </a:tblPr>
              <a:tblGrid>
                <a:gridCol w="1308637">
                  <a:extLst>
                    <a:ext uri="{9D8B030D-6E8A-4147-A177-3AD203B41FA5}">
                      <a16:colId xmlns:a16="http://schemas.microsoft.com/office/drawing/2014/main" val="337670027"/>
                    </a:ext>
                  </a:extLst>
                </a:gridCol>
                <a:gridCol w="1237532">
                  <a:extLst>
                    <a:ext uri="{9D8B030D-6E8A-4147-A177-3AD203B41FA5}">
                      <a16:colId xmlns:a16="http://schemas.microsoft.com/office/drawing/2014/main" val="76918284"/>
                    </a:ext>
                  </a:extLst>
                </a:gridCol>
                <a:gridCol w="879565">
                  <a:extLst>
                    <a:ext uri="{9D8B030D-6E8A-4147-A177-3AD203B41FA5}">
                      <a16:colId xmlns:a16="http://schemas.microsoft.com/office/drawing/2014/main" val="3115724424"/>
                    </a:ext>
                  </a:extLst>
                </a:gridCol>
                <a:gridCol w="1262742">
                  <a:extLst>
                    <a:ext uri="{9D8B030D-6E8A-4147-A177-3AD203B41FA5}">
                      <a16:colId xmlns:a16="http://schemas.microsoft.com/office/drawing/2014/main" val="3700487073"/>
                    </a:ext>
                  </a:extLst>
                </a:gridCol>
              </a:tblGrid>
              <a:tr h="365760">
                <a:tc>
                  <a:txBody>
                    <a:bodyPr/>
                    <a:lstStyle/>
                    <a:p>
                      <a:pPr algn="ctr"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7620" marR="7620" marT="7620" marB="0" anchor="b">
                    <a:noFill/>
                  </a:tcPr>
                </a:tc>
                <a:tc>
                  <a:txBody>
                    <a:bodyPr/>
                    <a:lstStyle/>
                    <a:p>
                      <a:pPr algn="ctr" fontAlgn="b"/>
                      <a:r>
                        <a:rPr lang="en-US" sz="1100" u="none" strike="noStrike">
                          <a:effectLst/>
                        </a:rPr>
                        <a:t>Conductivity</a:t>
                      </a:r>
                      <a:br>
                        <a:rPr lang="en-US" sz="1100" u="none" strike="noStrike">
                          <a:effectLst/>
                        </a:rPr>
                      </a:br>
                      <a:r>
                        <a:rPr lang="en-US" sz="1100" u="none" strike="noStrike">
                          <a:effectLst/>
                        </a:rPr>
                        <a:t>(IN/HR)</a:t>
                      </a:r>
                      <a:endParaRPr lang="en-US" sz="1100" b="0" i="0" u="none" strike="noStrike">
                        <a:solidFill>
                          <a:srgbClr val="000000"/>
                        </a:solidFill>
                        <a:effectLst/>
                        <a:latin typeface="Calibri" panose="020F0502020204030204" pitchFamily="34" charset="0"/>
                      </a:endParaRPr>
                    </a:p>
                  </a:txBody>
                  <a:tcPr marL="7620" marR="7620" marT="7620" marB="0" anchor="b">
                    <a:noFill/>
                  </a:tcPr>
                </a:tc>
                <a:tc>
                  <a:txBody>
                    <a:bodyPr/>
                    <a:lstStyle/>
                    <a:p>
                      <a:pPr algn="ctr" fontAlgn="b"/>
                      <a:r>
                        <a:rPr lang="en-US" sz="1100" u="none" strike="noStrike">
                          <a:effectLst/>
                        </a:rPr>
                        <a:t>Suction</a:t>
                      </a:r>
                      <a:br>
                        <a:rPr lang="en-US" sz="1100" u="none" strike="noStrike">
                          <a:effectLst/>
                        </a:rPr>
                      </a:br>
                      <a:r>
                        <a:rPr lang="en-US" sz="1100" u="none" strike="noStrike">
                          <a:effectLst/>
                        </a:rPr>
                        <a:t>(IN)</a:t>
                      </a:r>
                      <a:endParaRPr lang="en-US" sz="1100" b="0" i="0" u="none" strike="noStrike">
                        <a:solidFill>
                          <a:srgbClr val="000000"/>
                        </a:solidFill>
                        <a:effectLst/>
                        <a:latin typeface="Calibri" panose="020F0502020204030204" pitchFamily="34" charset="0"/>
                      </a:endParaRPr>
                    </a:p>
                  </a:txBody>
                  <a:tcPr marL="7620" marR="7620" marT="7620" marB="0" anchor="b">
                    <a:noFill/>
                  </a:tcPr>
                </a:tc>
                <a:tc>
                  <a:txBody>
                    <a:bodyPr/>
                    <a:lstStyle/>
                    <a:p>
                      <a:pPr algn="ctr" fontAlgn="b"/>
                      <a:r>
                        <a:rPr lang="en-US" sz="1100" u="none" strike="noStrike">
                          <a:effectLst/>
                        </a:rPr>
                        <a:t>Initial Deficit</a:t>
                      </a:r>
                      <a:endParaRPr lang="en-US" sz="1100" b="0" i="0" u="none" strike="noStrike">
                        <a:solidFill>
                          <a:srgbClr val="000000"/>
                        </a:solidFill>
                        <a:effectLst/>
                        <a:latin typeface="Calibri" panose="020F0502020204030204" pitchFamily="34" charset="0"/>
                      </a:endParaRPr>
                    </a:p>
                  </a:txBody>
                  <a:tcPr marL="7620" marR="7620" marT="7620" marB="0" anchor="b">
                    <a:noFill/>
                  </a:tcPr>
                </a:tc>
                <a:extLst>
                  <a:ext uri="{0D108BD9-81ED-4DB2-BD59-A6C34878D82A}">
                    <a16:rowId xmlns:a16="http://schemas.microsoft.com/office/drawing/2014/main" val="2561017688"/>
                  </a:ext>
                </a:extLst>
              </a:tr>
              <a:tr h="182880">
                <a:tc>
                  <a:txBody>
                    <a:bodyPr/>
                    <a:lstStyle/>
                    <a:p>
                      <a:pPr algn="ctr" fontAlgn="b"/>
                      <a:r>
                        <a:rPr lang="en-US" sz="1100" u="none" strike="noStrike">
                          <a:effectLst/>
                        </a:rPr>
                        <a:t>Calibrated Pre-Fire Parameters</a:t>
                      </a:r>
                      <a:endParaRPr lang="en-US" sz="1100" b="0" i="0" u="none" strike="noStrike">
                        <a:solidFill>
                          <a:srgbClr val="000000"/>
                        </a:solidFill>
                        <a:effectLst/>
                        <a:latin typeface="Calibri" panose="020F0502020204030204" pitchFamily="34" charset="0"/>
                      </a:endParaRPr>
                    </a:p>
                  </a:txBody>
                  <a:tcPr marL="7620" marR="7620" marT="7620" marB="0" anchor="b">
                    <a:noFill/>
                  </a:tcPr>
                </a:tc>
                <a:tc>
                  <a:txBody>
                    <a:bodyPr/>
                    <a:lstStyle/>
                    <a:p>
                      <a:pPr algn="ctr" fontAlgn="b"/>
                      <a:r>
                        <a:rPr lang="en-US" sz="1100" u="none" strike="noStrike">
                          <a:effectLst/>
                        </a:rPr>
                        <a:t>0.18</a:t>
                      </a:r>
                      <a:endParaRPr lang="en-US" sz="1100" b="0" i="0" u="none" strike="noStrike">
                        <a:solidFill>
                          <a:srgbClr val="000000"/>
                        </a:solidFill>
                        <a:effectLst/>
                        <a:latin typeface="Calibri" panose="020F0502020204030204" pitchFamily="34" charset="0"/>
                      </a:endParaRPr>
                    </a:p>
                  </a:txBody>
                  <a:tcPr marL="7620" marR="7620" marT="7620" marB="0" anchor="b">
                    <a:noFill/>
                  </a:tcPr>
                </a:tc>
                <a:tc>
                  <a:txBody>
                    <a:bodyPr/>
                    <a:lstStyle/>
                    <a:p>
                      <a:pPr algn="ctr" fontAlgn="b"/>
                      <a:r>
                        <a:rPr lang="en-US" sz="1100" u="none" strike="noStrike">
                          <a:effectLst/>
                        </a:rPr>
                        <a:t>8.73</a:t>
                      </a:r>
                      <a:endParaRPr lang="en-US" sz="1100" b="0" i="0" u="none" strike="noStrike">
                        <a:solidFill>
                          <a:srgbClr val="000000"/>
                        </a:solidFill>
                        <a:effectLst/>
                        <a:latin typeface="Calibri" panose="020F0502020204030204" pitchFamily="34" charset="0"/>
                      </a:endParaRPr>
                    </a:p>
                  </a:txBody>
                  <a:tcPr marL="7620" marR="7620" marT="7620" marB="0" anchor="b">
                    <a:noFill/>
                  </a:tcPr>
                </a:tc>
                <a:tc>
                  <a:txBody>
                    <a:bodyPr/>
                    <a:lstStyle/>
                    <a:p>
                      <a:pPr algn="ctr" fontAlgn="b"/>
                      <a:r>
                        <a:rPr lang="en-US" sz="1100" u="none" strike="noStrike">
                          <a:effectLst/>
                        </a:rPr>
                        <a:t>0.02</a:t>
                      </a:r>
                      <a:endParaRPr lang="en-US" sz="1100" b="0" i="0" u="none" strike="noStrike">
                        <a:solidFill>
                          <a:srgbClr val="000000"/>
                        </a:solidFill>
                        <a:effectLst/>
                        <a:latin typeface="Calibri" panose="020F0502020204030204" pitchFamily="34" charset="0"/>
                      </a:endParaRPr>
                    </a:p>
                  </a:txBody>
                  <a:tcPr marL="7620" marR="7620" marT="7620" marB="0" anchor="b">
                    <a:noFill/>
                  </a:tcPr>
                </a:tc>
                <a:extLst>
                  <a:ext uri="{0D108BD9-81ED-4DB2-BD59-A6C34878D82A}">
                    <a16:rowId xmlns:a16="http://schemas.microsoft.com/office/drawing/2014/main" val="3108787604"/>
                  </a:ext>
                </a:extLst>
              </a:tr>
            </a:tbl>
          </a:graphicData>
        </a:graphic>
      </p:graphicFrame>
    </p:spTree>
    <p:extLst>
      <p:ext uri="{BB962C8B-B14F-4D97-AF65-F5344CB8AC3E}">
        <p14:creationId xmlns:p14="http://schemas.microsoft.com/office/powerpoint/2010/main" val="478113169"/>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F0D09FC-A271-53D7-1132-DDDAC0752DFF}"/>
              </a:ext>
            </a:extLst>
          </p:cNvPr>
          <p:cNvSpPr>
            <a:spLocks noGrp="1"/>
          </p:cNvSpPr>
          <p:nvPr>
            <p:ph type="title"/>
          </p:nvPr>
        </p:nvSpPr>
        <p:spPr/>
        <p:txBody>
          <a:bodyPr/>
          <a:lstStyle/>
          <a:p>
            <a:r>
              <a:rPr lang="en-US"/>
              <a:t>Post-Wildfire Estimates</a:t>
            </a:r>
          </a:p>
        </p:txBody>
      </p:sp>
      <p:sp>
        <p:nvSpPr>
          <p:cNvPr id="4" name="Footer Placeholder 3">
            <a:extLst>
              <a:ext uri="{FF2B5EF4-FFF2-40B4-BE49-F238E27FC236}">
                <a16:creationId xmlns:a16="http://schemas.microsoft.com/office/drawing/2014/main" id="{08773F5C-CC26-5E05-CA23-5D89D412B1AC}"/>
              </a:ext>
            </a:extLst>
          </p:cNvPr>
          <p:cNvSpPr>
            <a:spLocks noGrp="1"/>
          </p:cNvSpPr>
          <p:nvPr>
            <p:ph type="ftr" sz="quarter" idx="12"/>
          </p:nvPr>
        </p:nvSpPr>
        <p:spPr>
          <a:xfrm>
            <a:off x="266700" y="6653150"/>
            <a:ext cx="2901373" cy="137160"/>
          </a:xfrm>
          <a:prstGeom prst="rect">
            <a:avLst/>
          </a:prstGeom>
        </p:spPr>
        <p:txBody>
          <a:bodyPr anchor="ctr"/>
          <a:lstStyle>
            <a:defPPr>
              <a:defRPr lang="en-US"/>
            </a:defPPr>
            <a:lvl1pPr marL="0" algn="l" defTabSz="914400" rtl="0" eaLnBrk="1" latinLnBrk="0" hangingPunct="1">
              <a:defRPr sz="900" kern="1200">
                <a:solidFill>
                  <a:schemeClr val="tx1">
                    <a:lumMod val="75000"/>
                    <a:lumOff val="2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pic>
        <p:nvPicPr>
          <p:cNvPr id="15" name="Content Placeholder 4">
            <a:extLst>
              <a:ext uri="{FF2B5EF4-FFF2-40B4-BE49-F238E27FC236}">
                <a16:creationId xmlns:a16="http://schemas.microsoft.com/office/drawing/2014/main" id="{70465109-A83B-DA8C-6D25-EF52C8E7A7FF}"/>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46041" t="7850" r="36555" b="39007"/>
          <a:stretch/>
        </p:blipFill>
        <p:spPr bwMode="auto">
          <a:xfrm>
            <a:off x="5634446" y="2235762"/>
            <a:ext cx="2029097" cy="1552467"/>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pic>
      <p:pic>
        <p:nvPicPr>
          <p:cNvPr id="16" name="Picture 15">
            <a:extLst>
              <a:ext uri="{FF2B5EF4-FFF2-40B4-BE49-F238E27FC236}">
                <a16:creationId xmlns:a16="http://schemas.microsoft.com/office/drawing/2014/main" id="{973073F8-F2FA-3F55-BD48-8D46A0860324}"/>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7850" r="71065" b="39007"/>
          <a:stretch/>
        </p:blipFill>
        <p:spPr bwMode="auto">
          <a:xfrm>
            <a:off x="2024944" y="2235762"/>
            <a:ext cx="3618211" cy="1552467"/>
          </a:xfrm>
          <a:prstGeom prst="rect">
            <a:avLst/>
          </a:prstGeom>
          <a:noFill/>
          <a:extLst>
            <a:ext uri="{909E8E84-426E-40DD-AFC4-6F175D3DCCD1}">
              <a14:hiddenFill xmlns:a14="http://schemas.microsoft.com/office/drawing/2010/main">
                <a:solidFill>
                  <a:srgbClr val="FFFFFF"/>
                </a:solidFill>
              </a14:hiddenFill>
            </a:ext>
          </a:extLst>
        </p:spPr>
      </p:pic>
      <p:pic>
        <p:nvPicPr>
          <p:cNvPr id="17" name="Content Placeholder 4">
            <a:extLst>
              <a:ext uri="{FF2B5EF4-FFF2-40B4-BE49-F238E27FC236}">
                <a16:creationId xmlns:a16="http://schemas.microsoft.com/office/drawing/2014/main" id="{92C09840-AA2F-555E-E1E2-A8DB8912305B}"/>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80513" t="7850" b="39007"/>
          <a:stretch/>
        </p:blipFill>
        <p:spPr bwMode="auto">
          <a:xfrm>
            <a:off x="7637416" y="2235762"/>
            <a:ext cx="2271848" cy="1552467"/>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pic>
      <p:pic>
        <p:nvPicPr>
          <p:cNvPr id="18" name="Picture 17">
            <a:extLst>
              <a:ext uri="{FF2B5EF4-FFF2-40B4-BE49-F238E27FC236}">
                <a16:creationId xmlns:a16="http://schemas.microsoft.com/office/drawing/2014/main" id="{4A9BB1D6-923B-3C1F-2411-8F4E6D0F79F4}"/>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13508" r="11052" b="93103"/>
          <a:stretch/>
        </p:blipFill>
        <p:spPr bwMode="auto">
          <a:xfrm>
            <a:off x="2024944" y="2067357"/>
            <a:ext cx="7884320" cy="168405"/>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pic>
        <p:nvPicPr>
          <p:cNvPr id="19" name="Picture 18">
            <a:extLst>
              <a:ext uri="{FF2B5EF4-FFF2-40B4-BE49-F238E27FC236}">
                <a16:creationId xmlns:a16="http://schemas.microsoft.com/office/drawing/2014/main" id="{4CFF4E56-69BE-C204-03A2-696FBCB1D530}"/>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79731" r="71065"/>
          <a:stretch/>
        </p:blipFill>
        <p:spPr bwMode="auto">
          <a:xfrm>
            <a:off x="2024944" y="3777516"/>
            <a:ext cx="3618211" cy="592098"/>
          </a:xfrm>
          <a:prstGeom prst="rect">
            <a:avLst/>
          </a:prstGeom>
          <a:noFill/>
          <a:extLst>
            <a:ext uri="{909E8E84-426E-40DD-AFC4-6F175D3DCCD1}">
              <a14:hiddenFill xmlns:a14="http://schemas.microsoft.com/office/drawing/2010/main">
                <a:solidFill>
                  <a:srgbClr val="FFFFFF"/>
                </a:solidFill>
              </a14:hiddenFill>
            </a:ext>
          </a:extLst>
        </p:spPr>
      </p:pic>
      <p:pic>
        <p:nvPicPr>
          <p:cNvPr id="20" name="Content Placeholder 4">
            <a:extLst>
              <a:ext uri="{FF2B5EF4-FFF2-40B4-BE49-F238E27FC236}">
                <a16:creationId xmlns:a16="http://schemas.microsoft.com/office/drawing/2014/main" id="{51C094B2-DC38-E6EC-AA1F-467E7EC9F122}"/>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46041" t="79731" r="36555"/>
          <a:stretch/>
        </p:blipFill>
        <p:spPr bwMode="auto">
          <a:xfrm>
            <a:off x="5625737" y="3777516"/>
            <a:ext cx="2029097" cy="592098"/>
          </a:xfrm>
          <a:prstGeom prst="rect">
            <a:avLst/>
          </a:prstGeom>
          <a:noFill/>
          <a:extLst>
            <a:ext uri="{909E8E84-426E-40DD-AFC4-6F175D3DCCD1}">
              <a14:hiddenFill xmlns:a14="http://schemas.microsoft.com/office/drawing/2010/main">
                <a:solidFill>
                  <a:srgbClr val="FFFFFF"/>
                </a:solidFill>
              </a14:hiddenFill>
            </a:ext>
          </a:extLst>
        </p:spPr>
      </p:pic>
      <p:pic>
        <p:nvPicPr>
          <p:cNvPr id="21" name="Content Placeholder 4">
            <a:extLst>
              <a:ext uri="{FF2B5EF4-FFF2-40B4-BE49-F238E27FC236}">
                <a16:creationId xmlns:a16="http://schemas.microsoft.com/office/drawing/2014/main" id="{5C25EE34-0EB6-C91A-D94A-C9AF46552ED8}"/>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80513" t="79731"/>
          <a:stretch/>
        </p:blipFill>
        <p:spPr bwMode="auto">
          <a:xfrm>
            <a:off x="7637416" y="3777516"/>
            <a:ext cx="2271848" cy="592098"/>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75218116"/>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325C437A-5210-2D90-B908-E9F994FA1AF8}"/>
              </a:ext>
            </a:extLst>
          </p:cNvPr>
          <p:cNvSpPr>
            <a:spLocks noGrp="1"/>
          </p:cNvSpPr>
          <p:nvPr>
            <p:ph type="title"/>
          </p:nvPr>
        </p:nvSpPr>
        <p:spPr/>
        <p:txBody>
          <a:bodyPr/>
          <a:lstStyle/>
          <a:p>
            <a:r>
              <a:rPr lang="en-US"/>
              <a:t>Post-Wildfire Estimates</a:t>
            </a:r>
          </a:p>
        </p:txBody>
      </p:sp>
      <p:sp>
        <p:nvSpPr>
          <p:cNvPr id="4" name="Footer Placeholder 3">
            <a:extLst>
              <a:ext uri="{FF2B5EF4-FFF2-40B4-BE49-F238E27FC236}">
                <a16:creationId xmlns:a16="http://schemas.microsoft.com/office/drawing/2014/main" id="{129D1FC9-53C4-EB4A-C270-BD2C8AA629EB}"/>
              </a:ext>
            </a:extLst>
          </p:cNvPr>
          <p:cNvSpPr>
            <a:spLocks noGrp="1"/>
          </p:cNvSpPr>
          <p:nvPr>
            <p:ph type="ftr" sz="quarter" idx="12"/>
          </p:nvPr>
        </p:nvSpPr>
        <p:spPr>
          <a:xfrm>
            <a:off x="266700" y="6653150"/>
            <a:ext cx="2901373" cy="137160"/>
          </a:xfrm>
          <a:prstGeom prst="rect">
            <a:avLst/>
          </a:prstGeom>
        </p:spPr>
        <p:txBody>
          <a:bodyPr anchor="ctr"/>
          <a:lstStyle>
            <a:defPPr>
              <a:defRPr lang="en-US"/>
            </a:defPPr>
            <a:lvl1pPr marL="0" algn="l" defTabSz="914400" rtl="0" eaLnBrk="1" latinLnBrk="0" hangingPunct="1">
              <a:defRPr sz="900" kern="1200">
                <a:solidFill>
                  <a:schemeClr val="tx1">
                    <a:lumMod val="75000"/>
                    <a:lumOff val="2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graphicFrame>
        <p:nvGraphicFramePr>
          <p:cNvPr id="5" name="Content Placeholder 3">
            <a:extLst>
              <a:ext uri="{FF2B5EF4-FFF2-40B4-BE49-F238E27FC236}">
                <a16:creationId xmlns:a16="http://schemas.microsoft.com/office/drawing/2014/main" id="{14A7965E-6162-8010-2088-C4F65934472E}"/>
              </a:ext>
            </a:extLst>
          </p:cNvPr>
          <p:cNvGraphicFramePr>
            <a:graphicFrameLocks noGrp="1"/>
          </p:cNvGraphicFramePr>
          <p:nvPr>
            <p:ph sz="quarter" idx="10"/>
          </p:nvPr>
        </p:nvGraphicFramePr>
        <p:xfrm>
          <a:off x="1873867" y="2464493"/>
          <a:ext cx="8444265" cy="1684020"/>
        </p:xfrm>
        <a:graphic>
          <a:graphicData uri="http://schemas.openxmlformats.org/drawingml/2006/table">
            <a:tbl>
              <a:tblPr>
                <a:tableStyleId>{5C22544A-7EE6-4342-B048-85BDC9FD1C3A}</a:tableStyleId>
              </a:tblPr>
              <a:tblGrid>
                <a:gridCol w="1975714">
                  <a:extLst>
                    <a:ext uri="{9D8B030D-6E8A-4147-A177-3AD203B41FA5}">
                      <a16:colId xmlns:a16="http://schemas.microsoft.com/office/drawing/2014/main" val="2595543774"/>
                    </a:ext>
                  </a:extLst>
                </a:gridCol>
                <a:gridCol w="1468756">
                  <a:extLst>
                    <a:ext uri="{9D8B030D-6E8A-4147-A177-3AD203B41FA5}">
                      <a16:colId xmlns:a16="http://schemas.microsoft.com/office/drawing/2014/main" val="486960911"/>
                    </a:ext>
                  </a:extLst>
                </a:gridCol>
                <a:gridCol w="2155756">
                  <a:extLst>
                    <a:ext uri="{9D8B030D-6E8A-4147-A177-3AD203B41FA5}">
                      <a16:colId xmlns:a16="http://schemas.microsoft.com/office/drawing/2014/main" val="3032337110"/>
                    </a:ext>
                  </a:extLst>
                </a:gridCol>
                <a:gridCol w="1833577">
                  <a:extLst>
                    <a:ext uri="{9D8B030D-6E8A-4147-A177-3AD203B41FA5}">
                      <a16:colId xmlns:a16="http://schemas.microsoft.com/office/drawing/2014/main" val="1526461479"/>
                    </a:ext>
                  </a:extLst>
                </a:gridCol>
                <a:gridCol w="1010462">
                  <a:extLst>
                    <a:ext uri="{9D8B030D-6E8A-4147-A177-3AD203B41FA5}">
                      <a16:colId xmlns:a16="http://schemas.microsoft.com/office/drawing/2014/main" val="1335938123"/>
                    </a:ext>
                  </a:extLst>
                </a:gridCol>
              </a:tblGrid>
              <a:tr h="279084">
                <a:tc gridSpan="5">
                  <a:txBody>
                    <a:bodyPr/>
                    <a:lstStyle/>
                    <a:p>
                      <a:pPr algn="ctr" fontAlgn="b"/>
                      <a:r>
                        <a:rPr lang="en-US" sz="1800" b="1" u="none" strike="noStrike">
                          <a:effectLst/>
                        </a:rPr>
                        <a:t>Bailey_Sub Parameters</a:t>
                      </a:r>
                      <a:endParaRPr lang="en-US" sz="1800" b="1" i="0" u="none" strike="noStrike">
                        <a:solidFill>
                          <a:srgbClr val="000000"/>
                        </a:solidFill>
                        <a:effectLst/>
                        <a:latin typeface="Calibri" panose="020F0502020204030204" pitchFamily="34" charset="0"/>
                      </a:endParaRPr>
                    </a:p>
                  </a:txBody>
                  <a:tcPr marL="7620" marR="7620" marT="7620" marB="0" anchor="b">
                    <a:no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275403139"/>
                  </a:ext>
                </a:extLst>
              </a:tr>
              <a:tr h="442639">
                <a:tc>
                  <a:txBody>
                    <a:bodyPr/>
                    <a:lstStyle/>
                    <a:p>
                      <a:pPr algn="ctr" fontAlgn="b"/>
                      <a:r>
                        <a:rPr lang="en-US" sz="1800" u="none" strike="noStrike">
                          <a:effectLst/>
                        </a:rPr>
                        <a:t> </a:t>
                      </a:r>
                      <a:endParaRPr lang="en-US" sz="1800" b="0" i="0" u="none" strike="noStrike">
                        <a:solidFill>
                          <a:srgbClr val="000000"/>
                        </a:solidFill>
                        <a:effectLst/>
                        <a:latin typeface="Calibri" panose="020F0502020204030204" pitchFamily="34" charset="0"/>
                      </a:endParaRPr>
                    </a:p>
                  </a:txBody>
                  <a:tcPr marL="7620" marR="7620" marT="7620" marB="0" anchor="b">
                    <a:noFill/>
                  </a:tcPr>
                </a:tc>
                <a:tc>
                  <a:txBody>
                    <a:bodyPr/>
                    <a:lstStyle/>
                    <a:p>
                      <a:pPr algn="ctr" fontAlgn="b"/>
                      <a:r>
                        <a:rPr lang="en-US" sz="1800" b="1" u="none" strike="noStrike">
                          <a:effectLst/>
                        </a:rPr>
                        <a:t>Conductivity</a:t>
                      </a:r>
                      <a:br>
                        <a:rPr lang="en-US" sz="1800" b="1" u="none" strike="noStrike">
                          <a:effectLst/>
                        </a:rPr>
                      </a:br>
                      <a:r>
                        <a:rPr lang="en-US" sz="1800" b="1" u="none" strike="noStrike">
                          <a:effectLst/>
                        </a:rPr>
                        <a:t>(IN/HR)</a:t>
                      </a:r>
                      <a:endParaRPr lang="en-US" sz="1800" b="1" i="0" u="none" strike="noStrike">
                        <a:solidFill>
                          <a:srgbClr val="000000"/>
                        </a:solidFill>
                        <a:effectLst/>
                        <a:latin typeface="Calibri" panose="020F0502020204030204" pitchFamily="34" charset="0"/>
                      </a:endParaRPr>
                    </a:p>
                  </a:txBody>
                  <a:tcPr marL="7620" marR="7620" marT="7620" marB="0" anchor="b">
                    <a:noFill/>
                  </a:tcPr>
                </a:tc>
                <a:tc>
                  <a:txBody>
                    <a:bodyPr/>
                    <a:lstStyle/>
                    <a:p>
                      <a:pPr algn="ctr" fontAlgn="b"/>
                      <a:r>
                        <a:rPr lang="en-US" sz="1800" b="1" u="none" strike="noStrike">
                          <a:effectLst/>
                        </a:rPr>
                        <a:t>Suction</a:t>
                      </a:r>
                      <a:br>
                        <a:rPr lang="en-US" sz="1800" b="1" u="none" strike="noStrike">
                          <a:effectLst/>
                        </a:rPr>
                      </a:br>
                      <a:r>
                        <a:rPr lang="en-US" sz="1800" b="1" u="none" strike="noStrike">
                          <a:effectLst/>
                        </a:rPr>
                        <a:t>(IN)</a:t>
                      </a:r>
                      <a:endParaRPr lang="en-US" sz="1800" b="1" i="0" u="none" strike="noStrike">
                        <a:solidFill>
                          <a:srgbClr val="000000"/>
                        </a:solidFill>
                        <a:effectLst/>
                        <a:latin typeface="Calibri" panose="020F0502020204030204" pitchFamily="34" charset="0"/>
                      </a:endParaRPr>
                    </a:p>
                  </a:txBody>
                  <a:tcPr marL="7620" marR="7620" marT="7620" marB="0" anchor="b">
                    <a:noFill/>
                  </a:tcPr>
                </a:tc>
                <a:tc>
                  <a:txBody>
                    <a:bodyPr/>
                    <a:lstStyle/>
                    <a:p>
                      <a:pPr algn="ctr" fontAlgn="b"/>
                      <a:r>
                        <a:rPr lang="en-US" sz="1800" b="1" u="none" strike="noStrike">
                          <a:effectLst/>
                        </a:rPr>
                        <a:t>Initial Deficit</a:t>
                      </a:r>
                      <a:endParaRPr lang="en-US" sz="1800" b="1" i="0" u="none" strike="noStrike">
                        <a:solidFill>
                          <a:srgbClr val="000000"/>
                        </a:solidFill>
                        <a:effectLst/>
                        <a:latin typeface="Calibri" panose="020F0502020204030204" pitchFamily="34" charset="0"/>
                      </a:endParaRPr>
                    </a:p>
                  </a:txBody>
                  <a:tcPr marL="7620" marR="7620" marT="7620" marB="0" anchor="b">
                    <a:noFill/>
                  </a:tcPr>
                </a:tc>
                <a:tc>
                  <a:txBody>
                    <a:bodyPr/>
                    <a:lstStyle/>
                    <a:p>
                      <a:pPr algn="ctr" fontAlgn="b"/>
                      <a:r>
                        <a:rPr lang="en-US" sz="1800" b="1" u="none" strike="noStrike">
                          <a:effectLst/>
                        </a:rPr>
                        <a:t>% Burned</a:t>
                      </a:r>
                      <a:endParaRPr lang="en-US" sz="1800" b="1" i="0" u="none" strike="noStrike">
                        <a:solidFill>
                          <a:srgbClr val="000000"/>
                        </a:solidFill>
                        <a:effectLst/>
                        <a:latin typeface="Calibri" panose="020F0502020204030204" pitchFamily="34" charset="0"/>
                      </a:endParaRPr>
                    </a:p>
                  </a:txBody>
                  <a:tcPr marL="7620" marR="7620" marT="7620" marB="0" anchor="b">
                    <a:noFill/>
                  </a:tcPr>
                </a:tc>
                <a:extLst>
                  <a:ext uri="{0D108BD9-81ED-4DB2-BD59-A6C34878D82A}">
                    <a16:rowId xmlns:a16="http://schemas.microsoft.com/office/drawing/2014/main" val="3958395563"/>
                  </a:ext>
                </a:extLst>
              </a:tr>
              <a:tr h="279084">
                <a:tc>
                  <a:txBody>
                    <a:bodyPr/>
                    <a:lstStyle/>
                    <a:p>
                      <a:pPr algn="l" fontAlgn="b"/>
                      <a:r>
                        <a:rPr lang="en-US" sz="1800" u="none" strike="noStrike">
                          <a:effectLst/>
                        </a:rPr>
                        <a:t>Post-Fire Min</a:t>
                      </a:r>
                      <a:endParaRPr lang="en-US" sz="1800" b="0" i="0" u="none" strike="noStrike">
                        <a:solidFill>
                          <a:srgbClr val="000000"/>
                        </a:solidFill>
                        <a:effectLst/>
                        <a:latin typeface="Calibri" panose="020F0502020204030204" pitchFamily="34" charset="0"/>
                      </a:endParaRPr>
                    </a:p>
                  </a:txBody>
                  <a:tcPr marL="7620" marR="7620" marT="7620" marB="0" anchor="b">
                    <a:noFill/>
                  </a:tcPr>
                </a:tc>
                <a:tc>
                  <a:txBody>
                    <a:bodyPr/>
                    <a:lstStyle/>
                    <a:p>
                      <a:pPr algn="ctr" fontAlgn="b"/>
                      <a:r>
                        <a:rPr lang="en-US" sz="1800" u="none" strike="noStrike">
                          <a:effectLst/>
                        </a:rPr>
                        <a:t>0.34</a:t>
                      </a:r>
                      <a:endParaRPr lang="en-US" sz="1800" b="0" i="0" u="none" strike="noStrike">
                        <a:solidFill>
                          <a:srgbClr val="000000"/>
                        </a:solidFill>
                        <a:effectLst/>
                        <a:latin typeface="Calibri" panose="020F0502020204030204" pitchFamily="34" charset="0"/>
                      </a:endParaRPr>
                    </a:p>
                  </a:txBody>
                  <a:tcPr marL="7620" marR="7620" marT="7620" marB="0" anchor="b">
                    <a:noFill/>
                  </a:tcPr>
                </a:tc>
                <a:tc>
                  <a:txBody>
                    <a:bodyPr/>
                    <a:lstStyle/>
                    <a:p>
                      <a:pPr algn="ctr" fontAlgn="b"/>
                      <a:r>
                        <a:rPr lang="en-US" sz="1800" u="none" strike="noStrike">
                          <a:effectLst/>
                        </a:rPr>
                        <a:t>0.26</a:t>
                      </a:r>
                      <a:endParaRPr lang="en-US" sz="1800" b="0" i="0" u="none" strike="noStrike">
                        <a:solidFill>
                          <a:srgbClr val="000000"/>
                        </a:solidFill>
                        <a:effectLst/>
                        <a:latin typeface="Calibri" panose="020F0502020204030204" pitchFamily="34" charset="0"/>
                      </a:endParaRPr>
                    </a:p>
                  </a:txBody>
                  <a:tcPr marL="7620" marR="7620" marT="7620" marB="0" anchor="b">
                    <a:noFill/>
                  </a:tcPr>
                </a:tc>
                <a:tc>
                  <a:txBody>
                    <a:bodyPr/>
                    <a:lstStyle/>
                    <a:p>
                      <a:pPr algn="ctr" fontAlgn="b"/>
                      <a:r>
                        <a:rPr lang="en-US" sz="1800" u="none" strike="noStrike">
                          <a:effectLst/>
                        </a:rPr>
                        <a:t>0.12</a:t>
                      </a:r>
                      <a:endParaRPr lang="en-US" sz="1800" b="0" i="0" u="none" strike="noStrike">
                        <a:solidFill>
                          <a:srgbClr val="000000"/>
                        </a:solidFill>
                        <a:effectLst/>
                        <a:latin typeface="Calibri" panose="020F0502020204030204" pitchFamily="34" charset="0"/>
                      </a:endParaRPr>
                    </a:p>
                  </a:txBody>
                  <a:tcPr marL="7620" marR="7620" marT="7620" marB="0" anchor="b">
                    <a:noFill/>
                  </a:tcPr>
                </a:tc>
                <a:tc>
                  <a:txBody>
                    <a:bodyPr/>
                    <a:lstStyle/>
                    <a:p>
                      <a:pPr algn="ctr" fontAlgn="b"/>
                      <a:r>
                        <a:rPr lang="en-US" sz="1800" u="none" strike="noStrike">
                          <a:effectLst/>
                        </a:rPr>
                        <a:t>99.5</a:t>
                      </a:r>
                      <a:endParaRPr lang="en-US" sz="1800" b="0" i="0" u="none" strike="noStrike">
                        <a:solidFill>
                          <a:srgbClr val="000000"/>
                        </a:solidFill>
                        <a:effectLst/>
                        <a:latin typeface="Calibri" panose="020F0502020204030204" pitchFamily="34" charset="0"/>
                      </a:endParaRPr>
                    </a:p>
                  </a:txBody>
                  <a:tcPr marL="7620" marR="7620" marT="7620" marB="0" anchor="b">
                    <a:noFill/>
                  </a:tcPr>
                </a:tc>
                <a:extLst>
                  <a:ext uri="{0D108BD9-81ED-4DB2-BD59-A6C34878D82A}">
                    <a16:rowId xmlns:a16="http://schemas.microsoft.com/office/drawing/2014/main" val="3057146027"/>
                  </a:ext>
                </a:extLst>
              </a:tr>
              <a:tr h="279084">
                <a:tc>
                  <a:txBody>
                    <a:bodyPr/>
                    <a:lstStyle/>
                    <a:p>
                      <a:pPr algn="l" fontAlgn="b"/>
                      <a:r>
                        <a:rPr lang="en-US" sz="1800" u="none" strike="noStrike">
                          <a:effectLst/>
                        </a:rPr>
                        <a:t>Post-Fire Median</a:t>
                      </a:r>
                      <a:endParaRPr lang="en-US" sz="1800" b="0" i="0" u="none" strike="noStrike">
                        <a:solidFill>
                          <a:srgbClr val="000000"/>
                        </a:solidFill>
                        <a:effectLst/>
                        <a:latin typeface="Calibri" panose="020F0502020204030204" pitchFamily="34" charset="0"/>
                      </a:endParaRPr>
                    </a:p>
                  </a:txBody>
                  <a:tcPr marL="7620" marR="7620" marT="7620" marB="0" anchor="b">
                    <a:noFill/>
                  </a:tcPr>
                </a:tc>
                <a:tc>
                  <a:txBody>
                    <a:bodyPr/>
                    <a:lstStyle/>
                    <a:p>
                      <a:pPr algn="ctr" fontAlgn="b"/>
                      <a:r>
                        <a:rPr lang="en-US" sz="1800" u="none" strike="noStrike">
                          <a:effectLst/>
                        </a:rPr>
                        <a:t>0.16</a:t>
                      </a:r>
                      <a:endParaRPr lang="en-US" sz="1800" b="0" i="0" u="none" strike="noStrike">
                        <a:solidFill>
                          <a:srgbClr val="000000"/>
                        </a:solidFill>
                        <a:effectLst/>
                        <a:latin typeface="Calibri" panose="020F0502020204030204" pitchFamily="34" charset="0"/>
                      </a:endParaRPr>
                    </a:p>
                  </a:txBody>
                  <a:tcPr marL="7620" marR="7620" marT="7620" marB="0" anchor="b">
                    <a:noFill/>
                  </a:tcPr>
                </a:tc>
                <a:tc>
                  <a:txBody>
                    <a:bodyPr/>
                    <a:lstStyle/>
                    <a:p>
                      <a:pPr algn="ctr" fontAlgn="b"/>
                      <a:r>
                        <a:rPr lang="en-US" sz="1800" u="none" strike="noStrike">
                          <a:effectLst/>
                        </a:rPr>
                        <a:t>0.63</a:t>
                      </a:r>
                      <a:endParaRPr lang="en-US" sz="1800" b="0" i="0" u="none" strike="noStrike">
                        <a:solidFill>
                          <a:srgbClr val="000000"/>
                        </a:solidFill>
                        <a:effectLst/>
                        <a:latin typeface="Calibri" panose="020F0502020204030204" pitchFamily="34" charset="0"/>
                      </a:endParaRPr>
                    </a:p>
                  </a:txBody>
                  <a:tcPr marL="7620" marR="7620" marT="7620" marB="0" anchor="b">
                    <a:noFill/>
                  </a:tcPr>
                </a:tc>
                <a:tc>
                  <a:txBody>
                    <a:bodyPr/>
                    <a:lstStyle/>
                    <a:p>
                      <a:pPr algn="ctr" fontAlgn="b"/>
                      <a:r>
                        <a:rPr lang="en-US" sz="1800" u="none" strike="noStrike">
                          <a:effectLst/>
                        </a:rPr>
                        <a:t>0.07</a:t>
                      </a:r>
                      <a:endParaRPr lang="en-US" sz="1800" b="0" i="0" u="none" strike="noStrike">
                        <a:solidFill>
                          <a:srgbClr val="000000"/>
                        </a:solidFill>
                        <a:effectLst/>
                        <a:latin typeface="Calibri" panose="020F0502020204030204" pitchFamily="34" charset="0"/>
                      </a:endParaRPr>
                    </a:p>
                  </a:txBody>
                  <a:tcPr marL="7620" marR="7620" marT="7620" marB="0" anchor="b">
                    <a:noFill/>
                  </a:tcPr>
                </a:tc>
                <a:tc>
                  <a:txBody>
                    <a:bodyPr/>
                    <a:lstStyle/>
                    <a:p>
                      <a:pPr algn="ctr" fontAlgn="b"/>
                      <a:r>
                        <a:rPr lang="en-US" sz="1800" u="none" strike="noStrike">
                          <a:effectLst/>
                        </a:rPr>
                        <a:t>99.5</a:t>
                      </a:r>
                      <a:endParaRPr lang="en-US" sz="1800" b="0" i="0" u="none" strike="noStrike">
                        <a:solidFill>
                          <a:srgbClr val="000000"/>
                        </a:solidFill>
                        <a:effectLst/>
                        <a:latin typeface="Calibri" panose="020F0502020204030204" pitchFamily="34" charset="0"/>
                      </a:endParaRPr>
                    </a:p>
                  </a:txBody>
                  <a:tcPr marL="7620" marR="7620" marT="7620" marB="0" anchor="b">
                    <a:noFill/>
                  </a:tcPr>
                </a:tc>
                <a:extLst>
                  <a:ext uri="{0D108BD9-81ED-4DB2-BD59-A6C34878D82A}">
                    <a16:rowId xmlns:a16="http://schemas.microsoft.com/office/drawing/2014/main" val="3686605263"/>
                  </a:ext>
                </a:extLst>
              </a:tr>
              <a:tr h="279084">
                <a:tc>
                  <a:txBody>
                    <a:bodyPr/>
                    <a:lstStyle/>
                    <a:p>
                      <a:pPr algn="l" fontAlgn="b"/>
                      <a:r>
                        <a:rPr lang="en-US" sz="1800" u="none" strike="noStrike">
                          <a:effectLst/>
                        </a:rPr>
                        <a:t>Post-Fire Max</a:t>
                      </a:r>
                      <a:endParaRPr lang="en-US" sz="1800" b="0" i="0" u="none" strike="noStrike">
                        <a:solidFill>
                          <a:srgbClr val="000000"/>
                        </a:solidFill>
                        <a:effectLst/>
                        <a:latin typeface="Calibri" panose="020F0502020204030204" pitchFamily="34" charset="0"/>
                      </a:endParaRPr>
                    </a:p>
                  </a:txBody>
                  <a:tcPr marL="7620" marR="7620" marT="7620" marB="0" anchor="b">
                    <a:noFill/>
                  </a:tcPr>
                </a:tc>
                <a:tc>
                  <a:txBody>
                    <a:bodyPr/>
                    <a:lstStyle/>
                    <a:p>
                      <a:pPr algn="ctr" fontAlgn="b"/>
                      <a:r>
                        <a:rPr lang="en-US" sz="1800" u="none" strike="noStrike">
                          <a:effectLst/>
                        </a:rPr>
                        <a:t>0.03</a:t>
                      </a:r>
                      <a:endParaRPr lang="en-US" sz="1800" b="0" i="0" u="none" strike="noStrike">
                        <a:solidFill>
                          <a:srgbClr val="000000"/>
                        </a:solidFill>
                        <a:effectLst/>
                        <a:latin typeface="Calibri" panose="020F0502020204030204" pitchFamily="34" charset="0"/>
                      </a:endParaRPr>
                    </a:p>
                  </a:txBody>
                  <a:tcPr marL="7620" marR="7620" marT="7620" marB="0" anchor="b">
                    <a:noFill/>
                  </a:tcPr>
                </a:tc>
                <a:tc>
                  <a:txBody>
                    <a:bodyPr/>
                    <a:lstStyle/>
                    <a:p>
                      <a:pPr algn="ctr" fontAlgn="b"/>
                      <a:r>
                        <a:rPr lang="en-US" sz="1800" u="none" strike="noStrike">
                          <a:effectLst/>
                        </a:rPr>
                        <a:t>157.00</a:t>
                      </a:r>
                      <a:endParaRPr lang="en-US" sz="1800" b="0" i="0" u="none" strike="noStrike">
                        <a:solidFill>
                          <a:srgbClr val="000000"/>
                        </a:solidFill>
                        <a:effectLst/>
                        <a:latin typeface="Calibri" panose="020F0502020204030204" pitchFamily="34" charset="0"/>
                      </a:endParaRPr>
                    </a:p>
                  </a:txBody>
                  <a:tcPr marL="7620" marR="7620" marT="7620" marB="0" anchor="b">
                    <a:noFill/>
                  </a:tcPr>
                </a:tc>
                <a:tc>
                  <a:txBody>
                    <a:bodyPr/>
                    <a:lstStyle/>
                    <a:p>
                      <a:pPr algn="ctr" fontAlgn="b"/>
                      <a:r>
                        <a:rPr lang="en-US" sz="1800" u="none" strike="noStrike">
                          <a:effectLst/>
                        </a:rPr>
                        <a:t>0.001</a:t>
                      </a:r>
                      <a:endParaRPr lang="en-US" sz="1800" b="0" i="0" u="none" strike="noStrike">
                        <a:solidFill>
                          <a:srgbClr val="000000"/>
                        </a:solidFill>
                        <a:effectLst/>
                        <a:latin typeface="Calibri" panose="020F0502020204030204" pitchFamily="34" charset="0"/>
                      </a:endParaRPr>
                    </a:p>
                  </a:txBody>
                  <a:tcPr marL="7620" marR="7620" marT="7620" marB="0" anchor="b">
                    <a:noFill/>
                  </a:tcPr>
                </a:tc>
                <a:tc>
                  <a:txBody>
                    <a:bodyPr/>
                    <a:lstStyle/>
                    <a:p>
                      <a:pPr algn="ctr" fontAlgn="b"/>
                      <a:r>
                        <a:rPr lang="en-US" sz="1800" u="none" strike="noStrike">
                          <a:effectLst/>
                        </a:rPr>
                        <a:t>99.5</a:t>
                      </a:r>
                      <a:endParaRPr lang="en-US" sz="1800" b="0" i="0" u="none" strike="noStrike">
                        <a:solidFill>
                          <a:srgbClr val="000000"/>
                        </a:solidFill>
                        <a:effectLst/>
                        <a:latin typeface="Calibri" panose="020F0502020204030204" pitchFamily="34" charset="0"/>
                      </a:endParaRPr>
                    </a:p>
                  </a:txBody>
                  <a:tcPr marL="7620" marR="7620" marT="7620" marB="0" anchor="b">
                    <a:noFill/>
                  </a:tcPr>
                </a:tc>
                <a:extLst>
                  <a:ext uri="{0D108BD9-81ED-4DB2-BD59-A6C34878D82A}">
                    <a16:rowId xmlns:a16="http://schemas.microsoft.com/office/drawing/2014/main" val="1036913395"/>
                  </a:ext>
                </a:extLst>
              </a:tr>
            </a:tbl>
          </a:graphicData>
        </a:graphic>
      </p:graphicFrame>
    </p:spTree>
    <p:extLst>
      <p:ext uri="{BB962C8B-B14F-4D97-AF65-F5344CB8AC3E}">
        <p14:creationId xmlns:p14="http://schemas.microsoft.com/office/powerpoint/2010/main" val="3735412682"/>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DAC6FCB5-A312-2C67-F117-8EE37D662362}"/>
              </a:ext>
            </a:extLst>
          </p:cNvPr>
          <p:cNvSpPr>
            <a:spLocks noGrp="1"/>
          </p:cNvSpPr>
          <p:nvPr>
            <p:ph sz="quarter" idx="10"/>
          </p:nvPr>
        </p:nvSpPr>
        <p:spPr>
          <a:xfrm>
            <a:off x="266700" y="1028700"/>
            <a:ext cx="4148546" cy="5600700"/>
          </a:xfrm>
        </p:spPr>
        <p:txBody>
          <a:bodyPr numCol="1"/>
          <a:lstStyle/>
          <a:p>
            <a:pPr marL="342900" indent="-342900">
              <a:buFont typeface="Arial" panose="020B0604020202020204" pitchFamily="34" charset="0"/>
              <a:buChar char="•"/>
            </a:pPr>
            <a:endParaRPr lang="en-US"/>
          </a:p>
          <a:p>
            <a:pPr marL="342900" indent="-342900">
              <a:buFont typeface="Arial" panose="020B0604020202020204" pitchFamily="34" charset="0"/>
              <a:buChar char="•"/>
            </a:pPr>
            <a:r>
              <a:rPr lang="en-US"/>
              <a:t>Green &amp; </a:t>
            </a:r>
            <a:r>
              <a:rPr lang="en-US" err="1"/>
              <a:t>Ampt</a:t>
            </a:r>
            <a:r>
              <a:rPr lang="en-US"/>
              <a:t> post-fire method does not take burn severity into consideration.</a:t>
            </a:r>
          </a:p>
          <a:p>
            <a:pPr marL="342900" indent="-342900">
              <a:buFont typeface="Arial" panose="020B0604020202020204" pitchFamily="34" charset="0"/>
              <a:buChar char="•"/>
            </a:pPr>
            <a:endParaRPr lang="en-US"/>
          </a:p>
          <a:p>
            <a:pPr marL="342900" indent="-342900">
              <a:buFont typeface="Arial" panose="020B0604020202020204" pitchFamily="34" charset="0"/>
              <a:buChar char="•"/>
            </a:pPr>
            <a:r>
              <a:rPr lang="en-US"/>
              <a:t>However, we expect areas with high burn severity to be closer to the maximum scenario and areas with low burn severity to be closer to the minimum scenario. </a:t>
            </a:r>
          </a:p>
        </p:txBody>
      </p:sp>
      <p:sp>
        <p:nvSpPr>
          <p:cNvPr id="3" name="Title 2">
            <a:extLst>
              <a:ext uri="{FF2B5EF4-FFF2-40B4-BE49-F238E27FC236}">
                <a16:creationId xmlns:a16="http://schemas.microsoft.com/office/drawing/2014/main" id="{C4AC8957-719C-14EF-3DA1-DABCB2502E31}"/>
              </a:ext>
            </a:extLst>
          </p:cNvPr>
          <p:cNvSpPr>
            <a:spLocks noGrp="1"/>
          </p:cNvSpPr>
          <p:nvPr>
            <p:ph type="title"/>
          </p:nvPr>
        </p:nvSpPr>
        <p:spPr/>
        <p:txBody>
          <a:bodyPr/>
          <a:lstStyle/>
          <a:p>
            <a:r>
              <a:rPr lang="en-US"/>
              <a:t>Burn Severity</a:t>
            </a:r>
          </a:p>
        </p:txBody>
      </p:sp>
      <p:sp>
        <p:nvSpPr>
          <p:cNvPr id="4" name="Footer Placeholder 3">
            <a:extLst>
              <a:ext uri="{FF2B5EF4-FFF2-40B4-BE49-F238E27FC236}">
                <a16:creationId xmlns:a16="http://schemas.microsoft.com/office/drawing/2014/main" id="{0B1402DA-DF2F-B1A8-822C-F6ED2346703B}"/>
              </a:ext>
            </a:extLst>
          </p:cNvPr>
          <p:cNvSpPr>
            <a:spLocks noGrp="1"/>
          </p:cNvSpPr>
          <p:nvPr>
            <p:ph type="ftr" sz="quarter" idx="12"/>
          </p:nvPr>
        </p:nvSpPr>
        <p:spPr>
          <a:xfrm>
            <a:off x="266700" y="6653150"/>
            <a:ext cx="2901373" cy="137160"/>
          </a:xfrm>
          <a:prstGeom prst="rect">
            <a:avLst/>
          </a:prstGeom>
        </p:spPr>
        <p:txBody>
          <a:bodyPr anchor="ctr"/>
          <a:lstStyle>
            <a:defPPr>
              <a:defRPr lang="en-US"/>
            </a:defPPr>
            <a:lvl1pPr marL="0" algn="l" defTabSz="914400" rtl="0" eaLnBrk="1" latinLnBrk="0" hangingPunct="1">
              <a:defRPr sz="900" kern="1200">
                <a:solidFill>
                  <a:schemeClr val="tx1">
                    <a:lumMod val="75000"/>
                    <a:lumOff val="2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pic>
        <p:nvPicPr>
          <p:cNvPr id="5" name="Picture 4">
            <a:extLst>
              <a:ext uri="{FF2B5EF4-FFF2-40B4-BE49-F238E27FC236}">
                <a16:creationId xmlns:a16="http://schemas.microsoft.com/office/drawing/2014/main" id="{6B9BBED7-F6B7-07FE-4B57-38E9FEC831A5}"/>
              </a:ext>
            </a:extLst>
          </p:cNvPr>
          <p:cNvPicPr>
            <a:picLocks noChangeAspect="1"/>
          </p:cNvPicPr>
          <p:nvPr/>
        </p:nvPicPr>
        <p:blipFill>
          <a:blip r:embed="rId2"/>
          <a:stretch>
            <a:fillRect/>
          </a:stretch>
        </p:blipFill>
        <p:spPr>
          <a:xfrm>
            <a:off x="5038684" y="1031621"/>
            <a:ext cx="6129585" cy="4794757"/>
          </a:xfrm>
          <a:prstGeom prst="rect">
            <a:avLst/>
          </a:prstGeom>
          <a:ln>
            <a:solidFill>
              <a:schemeClr val="tx1"/>
            </a:solidFill>
          </a:ln>
        </p:spPr>
      </p:pic>
      <p:sp>
        <p:nvSpPr>
          <p:cNvPr id="6" name="TextBox 5">
            <a:extLst>
              <a:ext uri="{FF2B5EF4-FFF2-40B4-BE49-F238E27FC236}">
                <a16:creationId xmlns:a16="http://schemas.microsoft.com/office/drawing/2014/main" id="{F5E03C32-2589-DF99-5EDE-9F87B32E3B73}"/>
              </a:ext>
            </a:extLst>
          </p:cNvPr>
          <p:cNvSpPr txBox="1"/>
          <p:nvPr/>
        </p:nvSpPr>
        <p:spPr>
          <a:xfrm>
            <a:off x="7759060" y="2998795"/>
            <a:ext cx="1775957" cy="646331"/>
          </a:xfrm>
          <a:prstGeom prst="rect">
            <a:avLst/>
          </a:prstGeom>
          <a:noFill/>
        </p:spPr>
        <p:txBody>
          <a:bodyPr wrap="square" rtlCol="0">
            <a:spAutoFit/>
          </a:bodyPr>
          <a:lstStyle/>
          <a:p>
            <a:pPr algn="ctr"/>
            <a:r>
              <a:rPr lang="en-US"/>
              <a:t>Bailey </a:t>
            </a:r>
          </a:p>
          <a:p>
            <a:pPr algn="ctr"/>
            <a:r>
              <a:rPr lang="en-US"/>
              <a:t>Subbasin</a:t>
            </a:r>
            <a:endParaRPr lang="en-US" sz="1400"/>
          </a:p>
        </p:txBody>
      </p:sp>
      <p:pic>
        <p:nvPicPr>
          <p:cNvPr id="7" name="Picture 6">
            <a:extLst>
              <a:ext uri="{FF2B5EF4-FFF2-40B4-BE49-F238E27FC236}">
                <a16:creationId xmlns:a16="http://schemas.microsoft.com/office/drawing/2014/main" id="{FC536ED4-5AA7-687E-7891-B8BB12537638}"/>
              </a:ext>
            </a:extLst>
          </p:cNvPr>
          <p:cNvPicPr>
            <a:picLocks noChangeAspect="1"/>
          </p:cNvPicPr>
          <p:nvPr/>
        </p:nvPicPr>
        <p:blipFill>
          <a:blip r:embed="rId3"/>
          <a:stretch>
            <a:fillRect/>
          </a:stretch>
        </p:blipFill>
        <p:spPr>
          <a:xfrm>
            <a:off x="5184866" y="4996008"/>
            <a:ext cx="911134" cy="717519"/>
          </a:xfrm>
          <a:prstGeom prst="rect">
            <a:avLst/>
          </a:prstGeom>
        </p:spPr>
      </p:pic>
    </p:spTree>
    <p:extLst>
      <p:ext uri="{BB962C8B-B14F-4D97-AF65-F5344CB8AC3E}">
        <p14:creationId xmlns:p14="http://schemas.microsoft.com/office/powerpoint/2010/main" val="1535609825"/>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4CDC8137-EBA5-60A4-7487-7FE07E363A16}"/>
              </a:ext>
            </a:extLst>
          </p:cNvPr>
          <p:cNvSpPr>
            <a:spLocks noGrp="1"/>
          </p:cNvSpPr>
          <p:nvPr>
            <p:ph type="title"/>
          </p:nvPr>
        </p:nvSpPr>
        <p:spPr/>
        <p:txBody>
          <a:bodyPr/>
          <a:lstStyle/>
          <a:p>
            <a:r>
              <a:rPr lang="en-US"/>
              <a:t>Validation - February 13, 2025 Event (Min)</a:t>
            </a:r>
          </a:p>
        </p:txBody>
      </p:sp>
      <p:sp>
        <p:nvSpPr>
          <p:cNvPr id="4" name="Footer Placeholder 3">
            <a:extLst>
              <a:ext uri="{FF2B5EF4-FFF2-40B4-BE49-F238E27FC236}">
                <a16:creationId xmlns:a16="http://schemas.microsoft.com/office/drawing/2014/main" id="{A24EBBC5-4EA6-45C0-F8F8-882A331A6D80}"/>
              </a:ext>
            </a:extLst>
          </p:cNvPr>
          <p:cNvSpPr>
            <a:spLocks noGrp="1"/>
          </p:cNvSpPr>
          <p:nvPr>
            <p:ph type="ftr" sz="quarter" idx="12"/>
          </p:nvPr>
        </p:nvSpPr>
        <p:spPr>
          <a:xfrm>
            <a:off x="266700" y="6653150"/>
            <a:ext cx="2901373" cy="137160"/>
          </a:xfrm>
          <a:prstGeom prst="rect">
            <a:avLst/>
          </a:prstGeom>
        </p:spPr>
        <p:txBody>
          <a:bodyPr anchor="ctr"/>
          <a:lstStyle>
            <a:defPPr>
              <a:defRPr lang="en-US"/>
            </a:defPPr>
            <a:lvl1pPr marL="0" algn="l" defTabSz="914400" rtl="0" eaLnBrk="1" latinLnBrk="0" hangingPunct="1">
              <a:defRPr sz="900" kern="1200">
                <a:solidFill>
                  <a:schemeClr val="tx1">
                    <a:lumMod val="75000"/>
                    <a:lumOff val="2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pic>
        <p:nvPicPr>
          <p:cNvPr id="6" name="Picture 5">
            <a:extLst>
              <a:ext uri="{FF2B5EF4-FFF2-40B4-BE49-F238E27FC236}">
                <a16:creationId xmlns:a16="http://schemas.microsoft.com/office/drawing/2014/main" id="{AF111247-FE18-C8F7-F621-F2AA1A6D71BD}"/>
              </a:ext>
            </a:extLst>
          </p:cNvPr>
          <p:cNvPicPr>
            <a:picLocks noChangeAspect="1"/>
          </p:cNvPicPr>
          <p:nvPr/>
        </p:nvPicPr>
        <p:blipFill>
          <a:blip r:embed="rId2"/>
          <a:stretch>
            <a:fillRect/>
          </a:stretch>
        </p:blipFill>
        <p:spPr>
          <a:xfrm>
            <a:off x="2652232" y="961901"/>
            <a:ext cx="6887536" cy="5611008"/>
          </a:xfrm>
          <a:prstGeom prst="rect">
            <a:avLst/>
          </a:prstGeom>
        </p:spPr>
      </p:pic>
    </p:spTree>
    <p:extLst>
      <p:ext uri="{BB962C8B-B14F-4D97-AF65-F5344CB8AC3E}">
        <p14:creationId xmlns:p14="http://schemas.microsoft.com/office/powerpoint/2010/main" val="1389341249"/>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4CDC8137-EBA5-60A4-7487-7FE07E363A16}"/>
              </a:ext>
            </a:extLst>
          </p:cNvPr>
          <p:cNvSpPr>
            <a:spLocks noGrp="1"/>
          </p:cNvSpPr>
          <p:nvPr>
            <p:ph type="title"/>
          </p:nvPr>
        </p:nvSpPr>
        <p:spPr/>
        <p:txBody>
          <a:bodyPr/>
          <a:lstStyle/>
          <a:p>
            <a:r>
              <a:rPr lang="en-US"/>
              <a:t>Validation - February 13, 2025 Event (Med)</a:t>
            </a:r>
          </a:p>
        </p:txBody>
      </p:sp>
      <p:sp>
        <p:nvSpPr>
          <p:cNvPr id="4" name="Footer Placeholder 3">
            <a:extLst>
              <a:ext uri="{FF2B5EF4-FFF2-40B4-BE49-F238E27FC236}">
                <a16:creationId xmlns:a16="http://schemas.microsoft.com/office/drawing/2014/main" id="{A24EBBC5-4EA6-45C0-F8F8-882A331A6D80}"/>
              </a:ext>
            </a:extLst>
          </p:cNvPr>
          <p:cNvSpPr>
            <a:spLocks noGrp="1"/>
          </p:cNvSpPr>
          <p:nvPr>
            <p:ph type="ftr" sz="quarter" idx="12"/>
          </p:nvPr>
        </p:nvSpPr>
        <p:spPr>
          <a:xfrm>
            <a:off x="266700" y="6653150"/>
            <a:ext cx="2901373" cy="137160"/>
          </a:xfrm>
          <a:prstGeom prst="rect">
            <a:avLst/>
          </a:prstGeom>
        </p:spPr>
        <p:txBody>
          <a:bodyPr anchor="ctr"/>
          <a:lstStyle>
            <a:defPPr>
              <a:defRPr lang="en-US"/>
            </a:defPPr>
            <a:lvl1pPr marL="0" algn="l" defTabSz="914400" rtl="0" eaLnBrk="1" latinLnBrk="0" hangingPunct="1">
              <a:defRPr sz="900" kern="1200">
                <a:solidFill>
                  <a:schemeClr val="tx1">
                    <a:lumMod val="75000"/>
                    <a:lumOff val="2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pic>
        <p:nvPicPr>
          <p:cNvPr id="7" name="Picture 6">
            <a:extLst>
              <a:ext uri="{FF2B5EF4-FFF2-40B4-BE49-F238E27FC236}">
                <a16:creationId xmlns:a16="http://schemas.microsoft.com/office/drawing/2014/main" id="{841045CE-8505-B01F-3616-9A47BBF8FDF4}"/>
              </a:ext>
            </a:extLst>
          </p:cNvPr>
          <p:cNvPicPr>
            <a:picLocks noChangeAspect="1"/>
          </p:cNvPicPr>
          <p:nvPr/>
        </p:nvPicPr>
        <p:blipFill>
          <a:blip r:embed="rId3"/>
          <a:stretch>
            <a:fillRect/>
          </a:stretch>
        </p:blipFill>
        <p:spPr>
          <a:xfrm>
            <a:off x="2633179" y="961901"/>
            <a:ext cx="6925642" cy="5601482"/>
          </a:xfrm>
          <a:prstGeom prst="rect">
            <a:avLst/>
          </a:prstGeom>
        </p:spPr>
      </p:pic>
    </p:spTree>
    <p:extLst>
      <p:ext uri="{BB962C8B-B14F-4D97-AF65-F5344CB8AC3E}">
        <p14:creationId xmlns:p14="http://schemas.microsoft.com/office/powerpoint/2010/main" val="806352004"/>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4CDC8137-EBA5-60A4-7487-7FE07E363A16}"/>
              </a:ext>
            </a:extLst>
          </p:cNvPr>
          <p:cNvSpPr>
            <a:spLocks noGrp="1"/>
          </p:cNvSpPr>
          <p:nvPr>
            <p:ph type="title"/>
          </p:nvPr>
        </p:nvSpPr>
        <p:spPr/>
        <p:txBody>
          <a:bodyPr/>
          <a:lstStyle/>
          <a:p>
            <a:r>
              <a:rPr lang="en-US"/>
              <a:t>Validation - February 13, 2025 Event (MAX)</a:t>
            </a:r>
          </a:p>
        </p:txBody>
      </p:sp>
      <p:sp>
        <p:nvSpPr>
          <p:cNvPr id="4" name="Footer Placeholder 3">
            <a:extLst>
              <a:ext uri="{FF2B5EF4-FFF2-40B4-BE49-F238E27FC236}">
                <a16:creationId xmlns:a16="http://schemas.microsoft.com/office/drawing/2014/main" id="{A24EBBC5-4EA6-45C0-F8F8-882A331A6D80}"/>
              </a:ext>
            </a:extLst>
          </p:cNvPr>
          <p:cNvSpPr>
            <a:spLocks noGrp="1"/>
          </p:cNvSpPr>
          <p:nvPr>
            <p:ph type="ftr" sz="quarter" idx="12"/>
          </p:nvPr>
        </p:nvSpPr>
        <p:spPr>
          <a:xfrm>
            <a:off x="266700" y="6653150"/>
            <a:ext cx="2901373" cy="137160"/>
          </a:xfrm>
          <a:prstGeom prst="rect">
            <a:avLst/>
          </a:prstGeom>
        </p:spPr>
        <p:txBody>
          <a:bodyPr anchor="ctr"/>
          <a:lstStyle>
            <a:defPPr>
              <a:defRPr lang="en-US"/>
            </a:defPPr>
            <a:lvl1pPr marL="0" algn="l" defTabSz="914400" rtl="0" eaLnBrk="1" latinLnBrk="0" hangingPunct="1">
              <a:defRPr sz="900" kern="1200">
                <a:solidFill>
                  <a:schemeClr val="tx1">
                    <a:lumMod val="75000"/>
                    <a:lumOff val="2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pic>
        <p:nvPicPr>
          <p:cNvPr id="11" name="Picture 10">
            <a:extLst>
              <a:ext uri="{FF2B5EF4-FFF2-40B4-BE49-F238E27FC236}">
                <a16:creationId xmlns:a16="http://schemas.microsoft.com/office/drawing/2014/main" id="{99E48054-1C18-4A50-56C5-E015EF26599E}"/>
              </a:ext>
            </a:extLst>
          </p:cNvPr>
          <p:cNvPicPr>
            <a:picLocks noChangeAspect="1"/>
          </p:cNvPicPr>
          <p:nvPr/>
        </p:nvPicPr>
        <p:blipFill>
          <a:blip r:embed="rId2"/>
          <a:stretch>
            <a:fillRect/>
          </a:stretch>
        </p:blipFill>
        <p:spPr>
          <a:xfrm>
            <a:off x="2618890" y="961901"/>
            <a:ext cx="6954220" cy="5582429"/>
          </a:xfrm>
          <a:prstGeom prst="rect">
            <a:avLst/>
          </a:prstGeom>
        </p:spPr>
      </p:pic>
    </p:spTree>
    <p:extLst>
      <p:ext uri="{BB962C8B-B14F-4D97-AF65-F5344CB8AC3E}">
        <p14:creationId xmlns:p14="http://schemas.microsoft.com/office/powerpoint/2010/main" val="1153816703"/>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5B91B34C-B1FF-A44E-B3C2-0822A27C0678}"/>
              </a:ext>
            </a:extLst>
          </p:cNvPr>
          <p:cNvSpPr>
            <a:spLocks noGrp="1"/>
          </p:cNvSpPr>
          <p:nvPr>
            <p:ph type="title"/>
          </p:nvPr>
        </p:nvSpPr>
        <p:spPr/>
        <p:txBody>
          <a:bodyPr/>
          <a:lstStyle/>
          <a:p>
            <a:r>
              <a:rPr lang="en-US"/>
              <a:t>Comparison of Results</a:t>
            </a:r>
          </a:p>
        </p:txBody>
      </p:sp>
      <p:sp>
        <p:nvSpPr>
          <p:cNvPr id="4" name="Footer Placeholder 3">
            <a:extLst>
              <a:ext uri="{FF2B5EF4-FFF2-40B4-BE49-F238E27FC236}">
                <a16:creationId xmlns:a16="http://schemas.microsoft.com/office/drawing/2014/main" id="{E6F18287-55C8-0DAD-D72F-623D3482ABC6}"/>
              </a:ext>
            </a:extLst>
          </p:cNvPr>
          <p:cNvSpPr>
            <a:spLocks noGrp="1"/>
          </p:cNvSpPr>
          <p:nvPr>
            <p:ph type="ftr" sz="quarter" idx="12"/>
          </p:nvPr>
        </p:nvSpPr>
        <p:spPr>
          <a:xfrm>
            <a:off x="266700" y="6653150"/>
            <a:ext cx="2901373" cy="137160"/>
          </a:xfrm>
          <a:prstGeom prst="rect">
            <a:avLst/>
          </a:prstGeom>
        </p:spPr>
        <p:txBody>
          <a:bodyPr anchor="ctr"/>
          <a:lstStyle>
            <a:defPPr>
              <a:defRPr lang="en-US"/>
            </a:defPPr>
            <a:lvl1pPr marL="0" algn="l" defTabSz="914400" rtl="0" eaLnBrk="1" latinLnBrk="0" hangingPunct="1">
              <a:defRPr sz="900" kern="1200">
                <a:solidFill>
                  <a:schemeClr val="tx1">
                    <a:lumMod val="75000"/>
                    <a:lumOff val="2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pic>
        <p:nvPicPr>
          <p:cNvPr id="10" name="Picture 9">
            <a:extLst>
              <a:ext uri="{FF2B5EF4-FFF2-40B4-BE49-F238E27FC236}">
                <a16:creationId xmlns:a16="http://schemas.microsoft.com/office/drawing/2014/main" id="{4EE171E1-9FB8-9BDC-441C-8F0C684F8AD3}"/>
              </a:ext>
            </a:extLst>
          </p:cNvPr>
          <p:cNvPicPr>
            <a:picLocks noChangeAspect="1"/>
          </p:cNvPicPr>
          <p:nvPr/>
        </p:nvPicPr>
        <p:blipFill>
          <a:blip r:embed="rId2"/>
          <a:stretch>
            <a:fillRect/>
          </a:stretch>
        </p:blipFill>
        <p:spPr>
          <a:xfrm>
            <a:off x="2082729" y="1468211"/>
            <a:ext cx="8026542" cy="4308985"/>
          </a:xfrm>
          <a:prstGeom prst="rect">
            <a:avLst/>
          </a:prstGeom>
        </p:spPr>
      </p:pic>
    </p:spTree>
    <p:extLst>
      <p:ext uri="{BB962C8B-B14F-4D97-AF65-F5344CB8AC3E}">
        <p14:creationId xmlns:p14="http://schemas.microsoft.com/office/powerpoint/2010/main" val="542431925"/>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460362-7081-7B36-4EF6-1C22DCB7FE0A}"/>
              </a:ext>
            </a:extLst>
          </p:cNvPr>
          <p:cNvSpPr>
            <a:spLocks noGrp="1"/>
          </p:cNvSpPr>
          <p:nvPr>
            <p:ph type="title"/>
          </p:nvPr>
        </p:nvSpPr>
        <p:spPr>
          <a:xfrm>
            <a:off x="880532" y="274638"/>
            <a:ext cx="10701867" cy="806451"/>
          </a:xfrm>
        </p:spPr>
        <p:txBody>
          <a:bodyPr/>
          <a:lstStyle/>
          <a:p>
            <a:r>
              <a:rPr lang="en-US" dirty="0"/>
              <a:t>Questions &amp; Feedback</a:t>
            </a:r>
          </a:p>
        </p:txBody>
      </p:sp>
      <p:sp>
        <p:nvSpPr>
          <p:cNvPr id="3" name="Content Placeholder 2">
            <a:extLst>
              <a:ext uri="{FF2B5EF4-FFF2-40B4-BE49-F238E27FC236}">
                <a16:creationId xmlns:a16="http://schemas.microsoft.com/office/drawing/2014/main" id="{34F8AA5C-86E0-7D92-D9ED-265F3E98E905}"/>
              </a:ext>
            </a:extLst>
          </p:cNvPr>
          <p:cNvSpPr>
            <a:spLocks noGrp="1"/>
          </p:cNvSpPr>
          <p:nvPr>
            <p:ph idx="1"/>
          </p:nvPr>
        </p:nvSpPr>
        <p:spPr>
          <a:xfrm>
            <a:off x="145233" y="5204008"/>
            <a:ext cx="10169476" cy="1570865"/>
          </a:xfrm>
        </p:spPr>
        <p:txBody>
          <a:bodyPr/>
          <a:lstStyle/>
          <a:p>
            <a:r>
              <a:rPr lang="en-US" sz="1600" b="1" dirty="0"/>
              <a:t>Funding Sources:</a:t>
            </a:r>
          </a:p>
          <a:p>
            <a:pPr marL="457200" indent="-457200">
              <a:buFont typeface="+mj-lt"/>
              <a:buAutoNum type="arabicPeriod"/>
            </a:pPr>
            <a:r>
              <a:rPr lang="en-US" sz="1600" dirty="0"/>
              <a:t>Code Development: Post-Wildfire Hydrology R&amp;D Program (CHL)</a:t>
            </a:r>
          </a:p>
          <a:p>
            <a:pPr marL="457200" indent="-457200">
              <a:buFont typeface="+mj-lt"/>
              <a:buAutoNum type="arabicPeriod"/>
            </a:pPr>
            <a:r>
              <a:rPr lang="en-US" sz="1600" dirty="0"/>
              <a:t>Walnut Gulch Rainfall Simulator Calibration &amp; Guidance Table: GI Fund (HQ) &amp; Innovation Fund (HEC)</a:t>
            </a:r>
          </a:p>
          <a:p>
            <a:endParaRPr lang="en-US" sz="1600" dirty="0"/>
          </a:p>
          <a:p>
            <a:r>
              <a:rPr lang="en-US" sz="1600" b="1" dirty="0"/>
              <a:t>Acknowledgments:</a:t>
            </a:r>
            <a:r>
              <a:rPr lang="en-US" sz="1600" dirty="0"/>
              <a:t> Rose Shillito (CHL), Markus Berli (DRI), David Ho (HEC), Jose Paredez (SPL), Moosub Eom (SPL), Jonathan AuBuchon (SPA), Jackie Oehler (SPL)</a:t>
            </a:r>
          </a:p>
          <a:p>
            <a:endParaRPr lang="en-US" sz="1600" dirty="0"/>
          </a:p>
        </p:txBody>
      </p:sp>
      <p:pic>
        <p:nvPicPr>
          <p:cNvPr id="5" name="Picture 4">
            <a:extLst>
              <a:ext uri="{FF2B5EF4-FFF2-40B4-BE49-F238E27FC236}">
                <a16:creationId xmlns:a16="http://schemas.microsoft.com/office/drawing/2014/main" id="{3391851B-4B0B-5665-663D-B939FE552D09}"/>
              </a:ext>
            </a:extLst>
          </p:cNvPr>
          <p:cNvPicPr>
            <a:picLocks noChangeAspect="1"/>
          </p:cNvPicPr>
          <p:nvPr/>
        </p:nvPicPr>
        <p:blipFill>
          <a:blip r:embed="rId2"/>
          <a:stretch>
            <a:fillRect/>
          </a:stretch>
        </p:blipFill>
        <p:spPr>
          <a:xfrm>
            <a:off x="145233" y="1904898"/>
            <a:ext cx="3864166" cy="3250911"/>
          </a:xfrm>
          <a:prstGeom prst="rect">
            <a:avLst/>
          </a:prstGeom>
        </p:spPr>
      </p:pic>
      <p:pic>
        <p:nvPicPr>
          <p:cNvPr id="6" name="Picture 5">
            <a:extLst>
              <a:ext uri="{FF2B5EF4-FFF2-40B4-BE49-F238E27FC236}">
                <a16:creationId xmlns:a16="http://schemas.microsoft.com/office/drawing/2014/main" id="{6D6FA1D4-73FF-4156-57A4-6958BBB720D1}"/>
              </a:ext>
            </a:extLst>
          </p:cNvPr>
          <p:cNvPicPr>
            <a:picLocks noChangeAspect="1"/>
          </p:cNvPicPr>
          <p:nvPr/>
        </p:nvPicPr>
        <p:blipFill>
          <a:blip r:embed="rId3"/>
          <a:stretch>
            <a:fillRect/>
          </a:stretch>
        </p:blipFill>
        <p:spPr>
          <a:xfrm>
            <a:off x="6874060" y="2066248"/>
            <a:ext cx="5172707" cy="3013008"/>
          </a:xfrm>
          <a:prstGeom prst="rect">
            <a:avLst/>
          </a:prstGeom>
        </p:spPr>
      </p:pic>
      <p:grpSp>
        <p:nvGrpSpPr>
          <p:cNvPr id="10" name="Group 9">
            <a:extLst>
              <a:ext uri="{FF2B5EF4-FFF2-40B4-BE49-F238E27FC236}">
                <a16:creationId xmlns:a16="http://schemas.microsoft.com/office/drawing/2014/main" id="{975ED4F2-9FC2-F2D2-A09C-7E5FF67D22EF}"/>
              </a:ext>
            </a:extLst>
          </p:cNvPr>
          <p:cNvGrpSpPr/>
          <p:nvPr/>
        </p:nvGrpSpPr>
        <p:grpSpPr>
          <a:xfrm>
            <a:off x="4708825" y="3036585"/>
            <a:ext cx="1688637" cy="784830"/>
            <a:chOff x="4708825" y="3036585"/>
            <a:chExt cx="1688637" cy="784830"/>
          </a:xfrm>
        </p:grpSpPr>
        <p:sp>
          <p:nvSpPr>
            <p:cNvPr id="7" name="Arrow: Right 6">
              <a:extLst>
                <a:ext uri="{FF2B5EF4-FFF2-40B4-BE49-F238E27FC236}">
                  <a16:creationId xmlns:a16="http://schemas.microsoft.com/office/drawing/2014/main" id="{20B236ED-1204-8263-49D4-4B11C29B3AD5}"/>
                </a:ext>
              </a:extLst>
            </p:cNvPr>
            <p:cNvSpPr/>
            <p:nvPr/>
          </p:nvSpPr>
          <p:spPr>
            <a:xfrm>
              <a:off x="4708825" y="3036585"/>
              <a:ext cx="1688637" cy="784830"/>
            </a:xfrm>
            <a:prstGeom prst="rightArrow">
              <a:avLst/>
            </a:prstGeom>
            <a:solidFill>
              <a:srgbClr val="3F4339">
                <a:alpha val="89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4" name="TextBox 3">
              <a:extLst>
                <a:ext uri="{FF2B5EF4-FFF2-40B4-BE49-F238E27FC236}">
                  <a16:creationId xmlns:a16="http://schemas.microsoft.com/office/drawing/2014/main" id="{9A6F35EA-E227-B366-E5B6-2A0383BC8C5A}"/>
                </a:ext>
              </a:extLst>
            </p:cNvPr>
            <p:cNvSpPr txBox="1"/>
            <p:nvPr/>
          </p:nvSpPr>
          <p:spPr>
            <a:xfrm>
              <a:off x="5226851" y="3136612"/>
              <a:ext cx="869149" cy="584775"/>
            </a:xfrm>
            <a:prstGeom prst="rect">
              <a:avLst/>
            </a:prstGeom>
            <a:noFill/>
          </p:spPr>
          <p:txBody>
            <a:bodyPr wrap="square" rtlCol="0">
              <a:spAutoFit/>
            </a:bodyPr>
            <a:lstStyle/>
            <a:p>
              <a:r>
                <a:rPr lang="en-US" sz="3200" dirty="0">
                  <a:solidFill>
                    <a:srgbClr val="FF3300"/>
                  </a:solidFill>
                </a:rPr>
                <a:t>!</a:t>
              </a:r>
            </a:p>
          </p:txBody>
        </p:sp>
      </p:grpSp>
      <p:pic>
        <p:nvPicPr>
          <p:cNvPr id="8" name="Picture 7">
            <a:extLst>
              <a:ext uri="{FF2B5EF4-FFF2-40B4-BE49-F238E27FC236}">
                <a16:creationId xmlns:a16="http://schemas.microsoft.com/office/drawing/2014/main" id="{E1FD3154-6F4E-8A88-A901-A07F17DB452E}"/>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363200" y="5091710"/>
            <a:ext cx="1683567" cy="1683163"/>
          </a:xfrm>
          <a:prstGeom prst="rect">
            <a:avLst/>
          </a:prstGeom>
          <a:solidFill>
            <a:schemeClr val="bg2"/>
          </a:solidFill>
        </p:spPr>
      </p:pic>
      <p:pic>
        <p:nvPicPr>
          <p:cNvPr id="11" name="Picture 10">
            <a:extLst>
              <a:ext uri="{FF2B5EF4-FFF2-40B4-BE49-F238E27FC236}">
                <a16:creationId xmlns:a16="http://schemas.microsoft.com/office/drawing/2014/main" id="{C4C9BCFC-C0C0-57B6-37DD-471B8CC399BA}"/>
              </a:ext>
            </a:extLst>
          </p:cNvPr>
          <p:cNvPicPr>
            <a:picLocks noChangeAspect="1"/>
          </p:cNvPicPr>
          <p:nvPr/>
        </p:nvPicPr>
        <p:blipFill>
          <a:blip r:embed="rId5"/>
          <a:stretch>
            <a:fillRect/>
          </a:stretch>
        </p:blipFill>
        <p:spPr>
          <a:xfrm>
            <a:off x="3784143" y="952954"/>
            <a:ext cx="3641893" cy="903745"/>
          </a:xfrm>
          <a:prstGeom prst="rect">
            <a:avLst/>
          </a:prstGeom>
        </p:spPr>
      </p:pic>
      <p:sp>
        <p:nvSpPr>
          <p:cNvPr id="12" name="TextBox 11">
            <a:extLst>
              <a:ext uri="{FF2B5EF4-FFF2-40B4-BE49-F238E27FC236}">
                <a16:creationId xmlns:a16="http://schemas.microsoft.com/office/drawing/2014/main" id="{AEBCE14C-66D5-A547-38CA-8B933F5DD42B}"/>
              </a:ext>
            </a:extLst>
          </p:cNvPr>
          <p:cNvSpPr txBox="1"/>
          <p:nvPr/>
        </p:nvSpPr>
        <p:spPr>
          <a:xfrm>
            <a:off x="4139021" y="4818467"/>
            <a:ext cx="2655599" cy="646331"/>
          </a:xfrm>
          <a:prstGeom prst="rect">
            <a:avLst/>
          </a:prstGeom>
          <a:noFill/>
        </p:spPr>
        <p:txBody>
          <a:bodyPr wrap="none" rtlCol="0">
            <a:spAutoFit/>
          </a:bodyPr>
          <a:lstStyle/>
          <a:p>
            <a:r>
              <a:rPr lang="en-US" sz="3600" b="1" dirty="0"/>
              <a:t>Thank You!</a:t>
            </a:r>
          </a:p>
        </p:txBody>
      </p:sp>
    </p:spTree>
    <p:extLst>
      <p:ext uri="{BB962C8B-B14F-4D97-AF65-F5344CB8AC3E}">
        <p14:creationId xmlns:p14="http://schemas.microsoft.com/office/powerpoint/2010/main" val="401165915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A4065FFB-E8E1-F5BE-4D4D-A07BDF17C5F4}"/>
              </a:ext>
            </a:extLst>
          </p:cNvPr>
          <p:cNvSpPr>
            <a:spLocks noGrp="1"/>
          </p:cNvSpPr>
          <p:nvPr>
            <p:ph type="title"/>
          </p:nvPr>
        </p:nvSpPr>
        <p:spPr>
          <a:xfrm>
            <a:off x="921488" y="289167"/>
            <a:ext cx="10185088" cy="785419"/>
          </a:xfrm>
        </p:spPr>
        <p:txBody>
          <a:bodyPr/>
          <a:lstStyle/>
          <a:p>
            <a:r>
              <a:rPr lang="en-US" dirty="0"/>
              <a:t>Study Motivation</a:t>
            </a:r>
          </a:p>
        </p:txBody>
      </p:sp>
      <p:sp>
        <p:nvSpPr>
          <p:cNvPr id="4" name="TextBox 3">
            <a:extLst>
              <a:ext uri="{FF2B5EF4-FFF2-40B4-BE49-F238E27FC236}">
                <a16:creationId xmlns:a16="http://schemas.microsoft.com/office/drawing/2014/main" id="{B5F8D28A-FFA6-9B69-AF31-E433C0134C41}"/>
              </a:ext>
            </a:extLst>
          </p:cNvPr>
          <p:cNvSpPr txBox="1"/>
          <p:nvPr/>
        </p:nvSpPr>
        <p:spPr>
          <a:xfrm>
            <a:off x="717846" y="1522037"/>
            <a:ext cx="5582837" cy="3416320"/>
          </a:xfrm>
          <a:prstGeom prst="rect">
            <a:avLst/>
          </a:prstGeom>
          <a:noFill/>
        </p:spPr>
        <p:txBody>
          <a:bodyPr wrap="square" rtlCol="0">
            <a:spAutoFit/>
          </a:bodyPr>
          <a:lstStyle/>
          <a:p>
            <a:r>
              <a:rPr lang="en-US" b="1" dirty="0"/>
              <a:t>Current Guidance for the Post-Wildfire Hydrology: </a:t>
            </a:r>
          </a:p>
          <a:p>
            <a:endParaRPr lang="en-US" b="1" dirty="0"/>
          </a:p>
          <a:p>
            <a:r>
              <a:rPr lang="en-US" b="1" dirty="0"/>
              <a:t>USDA, Hydrology Technical Note No. 4 </a:t>
            </a:r>
          </a:p>
          <a:p>
            <a:endParaRPr lang="en-US" b="1" dirty="0"/>
          </a:p>
          <a:p>
            <a:r>
              <a:rPr lang="en-US" dirty="0"/>
              <a:t>“Existing methods for adjusting </a:t>
            </a:r>
            <a:r>
              <a:rPr lang="en-US" b="1" dirty="0"/>
              <a:t>CN</a:t>
            </a:r>
            <a:r>
              <a:rPr lang="en-US" dirty="0"/>
              <a:t>s to account for wildfire effects are for the most part based heavily upon the </a:t>
            </a:r>
            <a:r>
              <a:rPr lang="en-US" b="1" dirty="0"/>
              <a:t>hydrologic judgment of practitioners </a:t>
            </a:r>
            <a:r>
              <a:rPr lang="en-US" dirty="0"/>
              <a:t>who have studied burned watersheds.”</a:t>
            </a:r>
          </a:p>
          <a:p>
            <a:endParaRPr lang="en-US" dirty="0"/>
          </a:p>
          <a:p>
            <a:r>
              <a:rPr lang="en-US" dirty="0"/>
              <a:t>						- USDA (2016)</a:t>
            </a:r>
          </a:p>
        </p:txBody>
      </p:sp>
      <p:pic>
        <p:nvPicPr>
          <p:cNvPr id="6" name="Picture 5">
            <a:extLst>
              <a:ext uri="{FF2B5EF4-FFF2-40B4-BE49-F238E27FC236}">
                <a16:creationId xmlns:a16="http://schemas.microsoft.com/office/drawing/2014/main" id="{D109D5AB-43EE-E2F7-90CD-46AE29684147}"/>
              </a:ext>
            </a:extLst>
          </p:cNvPr>
          <p:cNvPicPr>
            <a:picLocks noChangeAspect="1"/>
          </p:cNvPicPr>
          <p:nvPr/>
        </p:nvPicPr>
        <p:blipFill>
          <a:blip r:embed="rId2"/>
          <a:stretch>
            <a:fillRect/>
          </a:stretch>
        </p:blipFill>
        <p:spPr>
          <a:xfrm>
            <a:off x="6643128" y="1522037"/>
            <a:ext cx="5106819" cy="3344722"/>
          </a:xfrm>
          <a:prstGeom prst="rect">
            <a:avLst/>
          </a:prstGeom>
          <a:ln w="3175" cap="sq">
            <a:solidFill>
              <a:srgbClr val="000000"/>
            </a:solidFill>
            <a:miter lim="800000"/>
          </a:ln>
          <a:effectLst>
            <a:outerShdw blurRad="57150" dist="50800" dir="2700000" algn="tl" rotWithShape="0">
              <a:srgbClr val="000000">
                <a:alpha val="40000"/>
              </a:srgbClr>
            </a:outerShdw>
          </a:effectLst>
        </p:spPr>
      </p:pic>
      <p:sp>
        <p:nvSpPr>
          <p:cNvPr id="2" name="Content Placeholder 2">
            <a:extLst>
              <a:ext uri="{FF2B5EF4-FFF2-40B4-BE49-F238E27FC236}">
                <a16:creationId xmlns:a16="http://schemas.microsoft.com/office/drawing/2014/main" id="{A2921601-13F7-EB7C-2F1D-C6AADACB9422}"/>
              </a:ext>
            </a:extLst>
          </p:cNvPr>
          <p:cNvSpPr txBox="1">
            <a:spLocks/>
          </p:cNvSpPr>
          <p:nvPr/>
        </p:nvSpPr>
        <p:spPr>
          <a:xfrm>
            <a:off x="426032" y="5131919"/>
            <a:ext cx="11176000" cy="1597687"/>
          </a:xfrm>
          <a:prstGeom prst="rect">
            <a:avLst/>
          </a:prstGeom>
          <a:ln w="28575">
            <a:solidFill>
              <a:srgbClr val="FF0000"/>
            </a:solidFill>
          </a:ln>
        </p:spPr>
        <p:txBody>
          <a:bodyPr/>
          <a:lstStyle>
            <a:lvl1pPr marL="0" indent="0" algn="l" rtl="0" eaLnBrk="1" fontAlgn="base" hangingPunct="1">
              <a:spcBef>
                <a:spcPts val="0"/>
              </a:spcBef>
              <a:spcAft>
                <a:spcPct val="0"/>
              </a:spcAft>
              <a:buFont typeface="Arial" pitchFamily="34" charset="0"/>
              <a:defRPr sz="2100" kern="1200">
                <a:solidFill>
                  <a:schemeClr val="tx1">
                    <a:lumMod val="75000"/>
                    <a:lumOff val="25000"/>
                  </a:schemeClr>
                </a:solidFill>
                <a:latin typeface="Arial" pitchFamily="34" charset="0"/>
                <a:ea typeface="ＭＳ Ｐゴシック" charset="0"/>
                <a:cs typeface="Arial" pitchFamily="34" charset="0"/>
              </a:defRPr>
            </a:lvl1pPr>
            <a:lvl2pPr marL="227013" indent="-227013" algn="l" rtl="0" eaLnBrk="1" fontAlgn="base" hangingPunct="1">
              <a:spcBef>
                <a:spcPts val="0"/>
              </a:spcBef>
              <a:spcAft>
                <a:spcPct val="0"/>
              </a:spcAft>
              <a:buFont typeface="Arial" pitchFamily="34" charset="0"/>
              <a:buChar char="–"/>
              <a:defRPr sz="2100" kern="1200">
                <a:solidFill>
                  <a:schemeClr val="tx1">
                    <a:lumMod val="75000"/>
                    <a:lumOff val="25000"/>
                  </a:schemeClr>
                </a:solidFill>
                <a:latin typeface="Arial" pitchFamily="34" charset="0"/>
                <a:ea typeface="Arial" charset="0"/>
                <a:cs typeface="Arial" pitchFamily="34" charset="0"/>
              </a:defRPr>
            </a:lvl2pPr>
            <a:lvl3pPr marL="461963" indent="-234950" algn="l" rtl="0" eaLnBrk="1" fontAlgn="base" hangingPunct="1">
              <a:spcBef>
                <a:spcPts val="0"/>
              </a:spcBef>
              <a:spcAft>
                <a:spcPct val="0"/>
              </a:spcAft>
              <a:buFont typeface="Arial" pitchFamily="34" charset="0"/>
              <a:buChar char="•"/>
              <a:defRPr sz="1500" kern="1200">
                <a:solidFill>
                  <a:schemeClr val="tx1">
                    <a:lumMod val="75000"/>
                    <a:lumOff val="25000"/>
                  </a:schemeClr>
                </a:solidFill>
                <a:latin typeface="Arial" pitchFamily="34" charset="0"/>
                <a:ea typeface="Arial" charset="0"/>
                <a:cs typeface="Arial" pitchFamily="34" charset="0"/>
              </a:defRPr>
            </a:lvl3pPr>
            <a:lvl4pPr marL="687388" indent="-225425" algn="l" rtl="0" eaLnBrk="1" fontAlgn="base" hangingPunct="1">
              <a:spcBef>
                <a:spcPts val="0"/>
              </a:spcBef>
              <a:spcAft>
                <a:spcPct val="0"/>
              </a:spcAft>
              <a:buFont typeface="Arial" pitchFamily="34" charset="0"/>
              <a:buChar char="–"/>
              <a:defRPr sz="1500" kern="1200">
                <a:solidFill>
                  <a:schemeClr val="tx1">
                    <a:lumMod val="75000"/>
                    <a:lumOff val="25000"/>
                  </a:schemeClr>
                </a:solidFill>
                <a:latin typeface="Arial" pitchFamily="34" charset="0"/>
                <a:ea typeface="Arial" charset="0"/>
                <a:cs typeface="Arial" pitchFamily="34" charset="0"/>
              </a:defRPr>
            </a:lvl4pPr>
            <a:lvl5pPr marL="914400" indent="-227013" algn="l" rtl="0" eaLnBrk="1" fontAlgn="base" hangingPunct="1">
              <a:spcBef>
                <a:spcPts val="0"/>
              </a:spcBef>
              <a:spcAft>
                <a:spcPct val="0"/>
              </a:spcAft>
              <a:buFont typeface="Arial" pitchFamily="34" charset="0"/>
              <a:buChar char="»"/>
              <a:defRPr sz="1500" kern="1200">
                <a:solidFill>
                  <a:schemeClr val="tx1">
                    <a:lumMod val="75000"/>
                    <a:lumOff val="25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a:lstStyle>
          <a:p>
            <a:pPr lvl="2" indent="0">
              <a:buNone/>
              <a:defRPr/>
            </a:pPr>
            <a:r>
              <a:rPr lang="en-US" sz="2400" dirty="0"/>
              <a:t>To develop </a:t>
            </a:r>
            <a:r>
              <a:rPr lang="en-US" sz="2400" b="1" dirty="0"/>
              <a:t>a physically based post-wildfire hydrological method </a:t>
            </a:r>
            <a:r>
              <a:rPr lang="en-US" sz="2400" dirty="0"/>
              <a:t>using the Green &amp; </a:t>
            </a:r>
            <a:r>
              <a:rPr lang="en-US" sz="2400" dirty="0" err="1"/>
              <a:t>Ampt</a:t>
            </a:r>
            <a:r>
              <a:rPr lang="en-US" sz="2400" dirty="0"/>
              <a:t> infiltration model as </a:t>
            </a:r>
            <a:r>
              <a:rPr lang="en-US" sz="2400" b="1" dirty="0"/>
              <a:t>an alternative solution</a:t>
            </a:r>
            <a:r>
              <a:rPr lang="en-US" sz="2400" dirty="0"/>
              <a:t>.</a:t>
            </a:r>
          </a:p>
          <a:p>
            <a:pPr lvl="2" indent="0">
              <a:buNone/>
              <a:defRPr/>
            </a:pPr>
            <a:r>
              <a:rPr lang="en-US" sz="2400" dirty="0"/>
              <a:t>This alternative approach is crucial in cases where no data is available for mountain watersheds affected by wildfires.</a:t>
            </a:r>
            <a:endParaRPr lang="en-US" dirty="0"/>
          </a:p>
        </p:txBody>
      </p:sp>
    </p:spTree>
    <p:extLst>
      <p:ext uri="{BB962C8B-B14F-4D97-AF65-F5344CB8AC3E}">
        <p14:creationId xmlns:p14="http://schemas.microsoft.com/office/powerpoint/2010/main" val="141048801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353936FC-319D-D561-871A-15A79B77D4A6}"/>
              </a:ext>
            </a:extLst>
          </p:cNvPr>
          <p:cNvSpPr>
            <a:spLocks noGrp="1"/>
          </p:cNvSpPr>
          <p:nvPr>
            <p:ph type="title"/>
          </p:nvPr>
        </p:nvSpPr>
        <p:spPr>
          <a:xfrm>
            <a:off x="847255" y="254934"/>
            <a:ext cx="10185088" cy="785419"/>
          </a:xfrm>
        </p:spPr>
        <p:txBody>
          <a:bodyPr/>
          <a:lstStyle/>
          <a:p>
            <a:r>
              <a:rPr lang="en-US" dirty="0"/>
              <a:t>Post-Fire Curve Number Adjustments</a:t>
            </a:r>
          </a:p>
        </p:txBody>
      </p:sp>
      <p:graphicFrame>
        <p:nvGraphicFramePr>
          <p:cNvPr id="4" name="Table 4">
            <a:extLst>
              <a:ext uri="{FF2B5EF4-FFF2-40B4-BE49-F238E27FC236}">
                <a16:creationId xmlns:a16="http://schemas.microsoft.com/office/drawing/2014/main" id="{702EB36E-36BB-E8B9-AC75-FDB5906F7B9F}"/>
              </a:ext>
            </a:extLst>
          </p:cNvPr>
          <p:cNvGraphicFramePr>
            <a:graphicFrameLocks noGrp="1"/>
          </p:cNvGraphicFramePr>
          <p:nvPr/>
        </p:nvGraphicFramePr>
        <p:xfrm>
          <a:off x="598171" y="2577479"/>
          <a:ext cx="4304569" cy="1483360"/>
        </p:xfrm>
        <a:graphic>
          <a:graphicData uri="http://schemas.openxmlformats.org/drawingml/2006/table">
            <a:tbl>
              <a:tblPr firstRow="1" bandRow="1">
                <a:tableStyleId>{5940675A-B579-460E-94D1-54222C63F5DA}</a:tableStyleId>
              </a:tblPr>
              <a:tblGrid>
                <a:gridCol w="2391309">
                  <a:extLst>
                    <a:ext uri="{9D8B030D-6E8A-4147-A177-3AD203B41FA5}">
                      <a16:colId xmlns:a16="http://schemas.microsoft.com/office/drawing/2014/main" val="3594434644"/>
                    </a:ext>
                  </a:extLst>
                </a:gridCol>
                <a:gridCol w="1913260">
                  <a:extLst>
                    <a:ext uri="{9D8B030D-6E8A-4147-A177-3AD203B41FA5}">
                      <a16:colId xmlns:a16="http://schemas.microsoft.com/office/drawing/2014/main" val="2293274911"/>
                    </a:ext>
                  </a:extLst>
                </a:gridCol>
              </a:tblGrid>
              <a:tr h="370840">
                <a:tc>
                  <a:txBody>
                    <a:bodyPr/>
                    <a:lstStyle/>
                    <a:p>
                      <a:pPr algn="ctr"/>
                      <a:r>
                        <a:rPr lang="en-US" sz="1600" b="1" dirty="0">
                          <a:latin typeface="+mn-lt"/>
                        </a:rPr>
                        <a:t>Condition</a:t>
                      </a:r>
                    </a:p>
                  </a:txBody>
                  <a:tcPr/>
                </a:tc>
                <a:tc>
                  <a:txBody>
                    <a:bodyPr/>
                    <a:lstStyle/>
                    <a:p>
                      <a:pPr algn="ctr"/>
                      <a:r>
                        <a:rPr lang="en-US" sz="1600" b="1" dirty="0">
                          <a:latin typeface="+mn-lt"/>
                        </a:rPr>
                        <a:t>CN Value</a:t>
                      </a:r>
                    </a:p>
                  </a:txBody>
                  <a:tcPr/>
                </a:tc>
                <a:extLst>
                  <a:ext uri="{0D108BD9-81ED-4DB2-BD59-A6C34878D82A}">
                    <a16:rowId xmlns:a16="http://schemas.microsoft.com/office/drawing/2014/main" val="2340388222"/>
                  </a:ext>
                </a:extLst>
              </a:tr>
              <a:tr h="370840">
                <a:tc>
                  <a:txBody>
                    <a:bodyPr/>
                    <a:lstStyle/>
                    <a:p>
                      <a:r>
                        <a:rPr lang="en-US" sz="1600" dirty="0">
                          <a:latin typeface="+mn-lt"/>
                        </a:rPr>
                        <a:t>High Burn Severity</a:t>
                      </a:r>
                    </a:p>
                  </a:txBody>
                  <a:tcPr/>
                </a:tc>
                <a:tc>
                  <a:txBody>
                    <a:bodyPr/>
                    <a:lstStyle/>
                    <a:p>
                      <a:pPr algn="ctr"/>
                      <a:r>
                        <a:rPr lang="en-US" sz="1600" dirty="0">
                          <a:latin typeface="+mn-lt"/>
                        </a:rPr>
                        <a:t>pre-fire CN + 15</a:t>
                      </a:r>
                    </a:p>
                  </a:txBody>
                  <a:tcPr anchor="ctr"/>
                </a:tc>
                <a:extLst>
                  <a:ext uri="{0D108BD9-81ED-4DB2-BD59-A6C34878D82A}">
                    <a16:rowId xmlns:a16="http://schemas.microsoft.com/office/drawing/2014/main" val="4255814571"/>
                  </a:ext>
                </a:extLst>
              </a:tr>
              <a:tr h="370840">
                <a:tc>
                  <a:txBody>
                    <a:bodyPr/>
                    <a:lstStyle/>
                    <a:p>
                      <a:r>
                        <a:rPr lang="en-US" sz="1600" dirty="0">
                          <a:latin typeface="+mn-lt"/>
                        </a:rPr>
                        <a:t>Moderate Burn Severity </a:t>
                      </a:r>
                    </a:p>
                  </a:txBody>
                  <a:tcPr/>
                </a:tc>
                <a:tc>
                  <a:txBody>
                    <a:bodyPr/>
                    <a:lstStyle/>
                    <a:p>
                      <a:pPr marL="0" marR="0" lvl="0" indent="0" algn="ctr" defTabSz="514350" rtl="0" eaLnBrk="1" fontAlgn="t" latinLnBrk="0" hangingPunct="1">
                        <a:lnSpc>
                          <a:spcPct val="100000"/>
                        </a:lnSpc>
                        <a:spcBef>
                          <a:spcPts val="0"/>
                        </a:spcBef>
                        <a:spcAft>
                          <a:spcPts val="0"/>
                        </a:spcAft>
                        <a:buClrTx/>
                        <a:buSzTx/>
                        <a:buFontTx/>
                        <a:buNone/>
                        <a:tabLst/>
                        <a:defRPr/>
                      </a:pPr>
                      <a:r>
                        <a:rPr lang="en-US" sz="1600" dirty="0">
                          <a:latin typeface="+mn-lt"/>
                        </a:rPr>
                        <a:t>pre-fire CN + 10</a:t>
                      </a:r>
                    </a:p>
                  </a:txBody>
                  <a:tcPr marL="0" marR="0" marT="0" marB="0" anchor="ctr"/>
                </a:tc>
                <a:extLst>
                  <a:ext uri="{0D108BD9-81ED-4DB2-BD59-A6C34878D82A}">
                    <a16:rowId xmlns:a16="http://schemas.microsoft.com/office/drawing/2014/main" val="551551195"/>
                  </a:ext>
                </a:extLst>
              </a:tr>
              <a:tr h="370840">
                <a:tc>
                  <a:txBody>
                    <a:bodyPr/>
                    <a:lstStyle/>
                    <a:p>
                      <a:r>
                        <a:rPr lang="en-US" sz="1600" dirty="0">
                          <a:latin typeface="+mn-lt"/>
                        </a:rPr>
                        <a:t>Low Burn Severity</a:t>
                      </a:r>
                    </a:p>
                  </a:txBody>
                  <a:tcPr/>
                </a:tc>
                <a:tc>
                  <a:txBody>
                    <a:bodyPr/>
                    <a:lstStyle/>
                    <a:p>
                      <a:pPr algn="ctr" fontAlgn="t"/>
                      <a:r>
                        <a:rPr lang="en-US" sz="1600" u="none" strike="noStrike" dirty="0">
                          <a:solidFill>
                            <a:srgbClr val="000000"/>
                          </a:solidFill>
                          <a:effectLst/>
                          <a:latin typeface="+mn-lt"/>
                        </a:rPr>
                        <a:t>pre-fire CN + 5</a:t>
                      </a:r>
                    </a:p>
                  </a:txBody>
                  <a:tcPr marL="0" marR="0" marT="0" marB="0" anchor="ctr"/>
                </a:tc>
                <a:extLst>
                  <a:ext uri="{0D108BD9-81ED-4DB2-BD59-A6C34878D82A}">
                    <a16:rowId xmlns:a16="http://schemas.microsoft.com/office/drawing/2014/main" val="3005349514"/>
                  </a:ext>
                </a:extLst>
              </a:tr>
            </a:tbl>
          </a:graphicData>
        </a:graphic>
      </p:graphicFrame>
      <p:sp>
        <p:nvSpPr>
          <p:cNvPr id="6" name="TextBox 5">
            <a:extLst>
              <a:ext uri="{FF2B5EF4-FFF2-40B4-BE49-F238E27FC236}">
                <a16:creationId xmlns:a16="http://schemas.microsoft.com/office/drawing/2014/main" id="{58526FD1-3BBB-D2F6-C2AE-977FC5179259}"/>
              </a:ext>
            </a:extLst>
          </p:cNvPr>
          <p:cNvSpPr txBox="1"/>
          <p:nvPr/>
        </p:nvSpPr>
        <p:spPr>
          <a:xfrm>
            <a:off x="512372" y="4060839"/>
            <a:ext cx="2682402" cy="307777"/>
          </a:xfrm>
          <a:prstGeom prst="rect">
            <a:avLst/>
          </a:prstGeom>
          <a:noFill/>
        </p:spPr>
        <p:txBody>
          <a:bodyPr wrap="square">
            <a:spAutoFit/>
          </a:bodyPr>
          <a:lstStyle/>
          <a:p>
            <a:r>
              <a:rPr lang="en-US" sz="1400" i="0" dirty="0">
                <a:solidFill>
                  <a:srgbClr val="000000"/>
                </a:solidFill>
                <a:effectLst/>
              </a:rPr>
              <a:t>Higginson and </a:t>
            </a:r>
            <a:r>
              <a:rPr lang="en-US" sz="1400" i="0" dirty="0" err="1">
                <a:solidFill>
                  <a:srgbClr val="000000"/>
                </a:solidFill>
                <a:effectLst/>
              </a:rPr>
              <a:t>Jarnecke</a:t>
            </a:r>
            <a:r>
              <a:rPr lang="en-US" sz="1400" i="0" dirty="0">
                <a:solidFill>
                  <a:srgbClr val="000000"/>
                </a:solidFill>
                <a:effectLst/>
              </a:rPr>
              <a:t> (2007)</a:t>
            </a:r>
            <a:endParaRPr lang="en-US" sz="1400" dirty="0"/>
          </a:p>
        </p:txBody>
      </p:sp>
      <p:pic>
        <p:nvPicPr>
          <p:cNvPr id="9" name="Picture 8">
            <a:extLst>
              <a:ext uri="{FF2B5EF4-FFF2-40B4-BE49-F238E27FC236}">
                <a16:creationId xmlns:a16="http://schemas.microsoft.com/office/drawing/2014/main" id="{A1E32AE0-226F-A7FC-3B4D-1330FE1F9D96}"/>
              </a:ext>
            </a:extLst>
          </p:cNvPr>
          <p:cNvPicPr>
            <a:picLocks noChangeAspect="1"/>
          </p:cNvPicPr>
          <p:nvPr/>
        </p:nvPicPr>
        <p:blipFill rotWithShape="1">
          <a:blip r:embed="rId2"/>
          <a:srcRect t="711"/>
          <a:stretch/>
        </p:blipFill>
        <p:spPr>
          <a:xfrm>
            <a:off x="5939799" y="1711619"/>
            <a:ext cx="3213928" cy="3215080"/>
          </a:xfrm>
          <a:prstGeom prst="rect">
            <a:avLst/>
          </a:prstGeom>
        </p:spPr>
      </p:pic>
      <p:pic>
        <p:nvPicPr>
          <p:cNvPr id="11" name="Picture 10">
            <a:extLst>
              <a:ext uri="{FF2B5EF4-FFF2-40B4-BE49-F238E27FC236}">
                <a16:creationId xmlns:a16="http://schemas.microsoft.com/office/drawing/2014/main" id="{F57301E0-D215-D182-379B-13BF34EE02F8}"/>
              </a:ext>
            </a:extLst>
          </p:cNvPr>
          <p:cNvPicPr>
            <a:picLocks noChangeAspect="1"/>
          </p:cNvPicPr>
          <p:nvPr/>
        </p:nvPicPr>
        <p:blipFill>
          <a:blip r:embed="rId3"/>
          <a:stretch>
            <a:fillRect/>
          </a:stretch>
        </p:blipFill>
        <p:spPr>
          <a:xfrm>
            <a:off x="9483480" y="1713062"/>
            <a:ext cx="2258773" cy="3213636"/>
          </a:xfrm>
          <a:prstGeom prst="rect">
            <a:avLst/>
          </a:prstGeom>
        </p:spPr>
      </p:pic>
      <p:sp>
        <p:nvSpPr>
          <p:cNvPr id="13" name="TextBox 12">
            <a:extLst>
              <a:ext uri="{FF2B5EF4-FFF2-40B4-BE49-F238E27FC236}">
                <a16:creationId xmlns:a16="http://schemas.microsoft.com/office/drawing/2014/main" id="{7702B7D5-624B-B614-6AD8-1C50B435986B}"/>
              </a:ext>
            </a:extLst>
          </p:cNvPr>
          <p:cNvSpPr txBox="1"/>
          <p:nvPr/>
        </p:nvSpPr>
        <p:spPr>
          <a:xfrm>
            <a:off x="6436291" y="5112222"/>
            <a:ext cx="3991759" cy="307777"/>
          </a:xfrm>
          <a:prstGeom prst="rect">
            <a:avLst/>
          </a:prstGeom>
          <a:noFill/>
        </p:spPr>
        <p:txBody>
          <a:bodyPr wrap="square">
            <a:spAutoFit/>
          </a:bodyPr>
          <a:lstStyle/>
          <a:p>
            <a:r>
              <a:rPr lang="en-US" sz="1400" i="0" dirty="0">
                <a:solidFill>
                  <a:srgbClr val="000000"/>
                </a:solidFill>
                <a:effectLst/>
              </a:rPr>
              <a:t>Livingston and others (2005)</a:t>
            </a:r>
            <a:endParaRPr lang="en-US" sz="1400" dirty="0"/>
          </a:p>
        </p:txBody>
      </p:sp>
      <p:sp>
        <p:nvSpPr>
          <p:cNvPr id="14" name="TextBox 13">
            <a:extLst>
              <a:ext uri="{FF2B5EF4-FFF2-40B4-BE49-F238E27FC236}">
                <a16:creationId xmlns:a16="http://schemas.microsoft.com/office/drawing/2014/main" id="{D9450AB6-3583-EC35-286E-9C465C2DF9C9}"/>
              </a:ext>
            </a:extLst>
          </p:cNvPr>
          <p:cNvSpPr txBox="1"/>
          <p:nvPr/>
        </p:nvSpPr>
        <p:spPr>
          <a:xfrm>
            <a:off x="512373" y="1060315"/>
            <a:ext cx="4390368" cy="369332"/>
          </a:xfrm>
          <a:prstGeom prst="rect">
            <a:avLst/>
          </a:prstGeom>
          <a:noFill/>
        </p:spPr>
        <p:txBody>
          <a:bodyPr wrap="square" rtlCol="0">
            <a:spAutoFit/>
          </a:bodyPr>
          <a:lstStyle/>
          <a:p>
            <a:pPr algn="ctr"/>
            <a:r>
              <a:rPr lang="en-US" b="1" u="sng" dirty="0"/>
              <a:t>Method 1</a:t>
            </a:r>
          </a:p>
        </p:txBody>
      </p:sp>
      <p:sp>
        <p:nvSpPr>
          <p:cNvPr id="15" name="TextBox 14">
            <a:extLst>
              <a:ext uri="{FF2B5EF4-FFF2-40B4-BE49-F238E27FC236}">
                <a16:creationId xmlns:a16="http://schemas.microsoft.com/office/drawing/2014/main" id="{CC904DDA-3FEE-C083-73A2-C50C72C3CEE5}"/>
              </a:ext>
            </a:extLst>
          </p:cNvPr>
          <p:cNvSpPr txBox="1"/>
          <p:nvPr/>
        </p:nvSpPr>
        <p:spPr>
          <a:xfrm>
            <a:off x="6511097" y="1018162"/>
            <a:ext cx="4390368" cy="369332"/>
          </a:xfrm>
          <a:prstGeom prst="rect">
            <a:avLst/>
          </a:prstGeom>
          <a:noFill/>
        </p:spPr>
        <p:txBody>
          <a:bodyPr wrap="square" rtlCol="0">
            <a:spAutoFit/>
          </a:bodyPr>
          <a:lstStyle/>
          <a:p>
            <a:pPr algn="ctr"/>
            <a:r>
              <a:rPr lang="en-US" b="1" u="sng" dirty="0"/>
              <a:t>Method 2</a:t>
            </a:r>
          </a:p>
        </p:txBody>
      </p:sp>
    </p:spTree>
    <p:extLst>
      <p:ext uri="{BB962C8B-B14F-4D97-AF65-F5344CB8AC3E}">
        <p14:creationId xmlns:p14="http://schemas.microsoft.com/office/powerpoint/2010/main" val="133358651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12743" y="39434"/>
            <a:ext cx="10366513" cy="1077218"/>
          </a:xfrm>
          <a:prstGeom prst="rect">
            <a:avLst/>
          </a:prstGeom>
          <a:noFill/>
        </p:spPr>
        <p:txBody>
          <a:bodyPr wrap="square" rtlCol="0">
            <a:spAutoFit/>
          </a:bodyPr>
          <a:lstStyle/>
          <a:p>
            <a:r>
              <a:rPr lang="en-US" sz="3200" b="1" dirty="0"/>
              <a:t>Modification of G &amp; A Equation in HEC-HMS with Wetting Front Suction &amp; Sorptivity</a:t>
            </a:r>
          </a:p>
        </p:txBody>
      </p:sp>
      <p:sp>
        <p:nvSpPr>
          <p:cNvPr id="5" name="TextBox 4"/>
          <p:cNvSpPr txBox="1"/>
          <p:nvPr/>
        </p:nvSpPr>
        <p:spPr>
          <a:xfrm>
            <a:off x="1120952" y="1092627"/>
            <a:ext cx="5431295" cy="461665"/>
          </a:xfrm>
          <a:prstGeom prst="rect">
            <a:avLst/>
          </a:prstGeom>
          <a:noFill/>
        </p:spPr>
        <p:txBody>
          <a:bodyPr wrap="none" rtlCol="0">
            <a:spAutoFit/>
          </a:bodyPr>
          <a:lstStyle/>
          <a:p>
            <a:r>
              <a:rPr lang="en-US" sz="2400" dirty="0"/>
              <a:t>Green &amp; Ampt infiltration equation (1911)</a:t>
            </a:r>
          </a:p>
        </p:txBody>
      </p:sp>
      <mc:AlternateContent xmlns:mc="http://schemas.openxmlformats.org/markup-compatibility/2006" xmlns:a14="http://schemas.microsoft.com/office/drawing/2010/main">
        <mc:Choice Requires="a14">
          <p:sp>
            <p:nvSpPr>
              <p:cNvPr id="6" name="TextBox 5"/>
              <p:cNvSpPr txBox="1"/>
              <p:nvPr/>
            </p:nvSpPr>
            <p:spPr>
              <a:xfrm flipH="1">
                <a:off x="668150" y="1509640"/>
                <a:ext cx="6076682" cy="3883179"/>
              </a:xfrm>
              <a:prstGeom prst="rect">
                <a:avLst/>
              </a:prstGeom>
              <a:noFill/>
            </p:spPr>
            <p:txBody>
              <a:bodyPr wrap="square" rtlCol="0">
                <a:spAutoFit/>
              </a:bodyPr>
              <a:lstStyle/>
              <a:p>
                <a:endParaRPr lang="en-US" b="0" i="1" dirty="0">
                  <a:latin typeface="Cambria Math" panose="02040503050406030204" pitchFamily="18" charset="0"/>
                </a:endParaRPr>
              </a:p>
              <a:p>
                <a:pPr/>
                <a14:m>
                  <m:oMathPara xmlns:m="http://schemas.openxmlformats.org/officeDocument/2006/math">
                    <m:oMathParaPr>
                      <m:jc m:val="centerGroup"/>
                    </m:oMathParaPr>
                    <m:oMath xmlns:m="http://schemas.openxmlformats.org/officeDocument/2006/math">
                      <m:r>
                        <a:rPr lang="en-US" sz="2400" b="0" i="1" smtClean="0">
                          <a:latin typeface="Cambria Math" panose="02040503050406030204" pitchFamily="18" charset="0"/>
                        </a:rPr>
                        <m:t>𝐼</m:t>
                      </m:r>
                      <m:r>
                        <a:rPr lang="en-US" sz="2400" b="0" i="1" smtClean="0">
                          <a:latin typeface="Cambria Math" panose="02040503050406030204" pitchFamily="18" charset="0"/>
                        </a:rPr>
                        <m:t>=</m:t>
                      </m:r>
                      <m:r>
                        <a:rPr lang="en-US" sz="2400" b="0" i="1" smtClean="0">
                          <a:latin typeface="Cambria Math" panose="02040503050406030204" pitchFamily="18" charset="0"/>
                        </a:rPr>
                        <m:t>𝐾𝑡</m:t>
                      </m:r>
                      <m:r>
                        <a:rPr lang="en-US" sz="2400" b="0" i="1" smtClean="0">
                          <a:latin typeface="Cambria Math" panose="02040503050406030204" pitchFamily="18" charset="0"/>
                          <a:ea typeface="Cambria Math" panose="02040503050406030204" pitchFamily="18" charset="0"/>
                        </a:rPr>
                        <m:t>+ </m:t>
                      </m:r>
                      <m:r>
                        <a:rPr lang="en-US" sz="2400" b="0" i="1" smtClean="0">
                          <a:latin typeface="Cambria Math" panose="02040503050406030204" pitchFamily="18" charset="0"/>
                          <a:ea typeface="Cambria Math" panose="02040503050406030204" pitchFamily="18" charset="0"/>
                        </a:rPr>
                        <m:t>𝜓</m:t>
                      </m:r>
                      <m:r>
                        <a:rPr lang="en-US" sz="2400" b="0" i="1" smtClean="0">
                          <a:latin typeface="Cambria Math" panose="02040503050406030204" pitchFamily="18" charset="0"/>
                          <a:ea typeface="Cambria Math" panose="02040503050406030204" pitchFamily="18" charset="0"/>
                        </a:rPr>
                        <m:t>∆</m:t>
                      </m:r>
                      <m:r>
                        <a:rPr lang="en-US" sz="2400" b="0" i="1" smtClean="0">
                          <a:latin typeface="Cambria Math" panose="02040503050406030204" pitchFamily="18" charset="0"/>
                          <a:ea typeface="Cambria Math" panose="02040503050406030204" pitchFamily="18" charset="0"/>
                        </a:rPr>
                        <m:t>𝜃</m:t>
                      </m:r>
                      <m:r>
                        <a:rPr lang="en-US" sz="2400" b="0" i="1" smtClean="0">
                          <a:latin typeface="Cambria Math" panose="02040503050406030204" pitchFamily="18" charset="0"/>
                          <a:ea typeface="Cambria Math" panose="02040503050406030204" pitchFamily="18" charset="0"/>
                        </a:rPr>
                        <m:t>𝑙𝑛</m:t>
                      </m:r>
                      <m:d>
                        <m:dPr>
                          <m:ctrlPr>
                            <a:rPr lang="en-US" sz="2400" b="0" i="1" smtClean="0">
                              <a:latin typeface="Cambria Math" panose="02040503050406030204" pitchFamily="18" charset="0"/>
                              <a:ea typeface="Cambria Math" panose="02040503050406030204" pitchFamily="18" charset="0"/>
                            </a:rPr>
                          </m:ctrlPr>
                        </m:dPr>
                        <m:e>
                          <m:r>
                            <a:rPr lang="en-US" sz="2400" b="0" i="1" smtClean="0">
                              <a:latin typeface="Cambria Math" panose="02040503050406030204" pitchFamily="18" charset="0"/>
                              <a:ea typeface="Cambria Math" panose="02040503050406030204" pitchFamily="18" charset="0"/>
                            </a:rPr>
                            <m:t>1+</m:t>
                          </m:r>
                          <m:f>
                            <m:fPr>
                              <m:ctrlPr>
                                <a:rPr lang="en-US" sz="2400" b="0" i="1" smtClean="0">
                                  <a:latin typeface="Cambria Math" panose="02040503050406030204" pitchFamily="18" charset="0"/>
                                  <a:ea typeface="Cambria Math" panose="02040503050406030204" pitchFamily="18" charset="0"/>
                                </a:rPr>
                              </m:ctrlPr>
                            </m:fPr>
                            <m:num>
                              <m:r>
                                <a:rPr lang="en-US" sz="2400" b="0" i="1" smtClean="0">
                                  <a:latin typeface="Cambria Math" panose="02040503050406030204" pitchFamily="18" charset="0"/>
                                  <a:ea typeface="Cambria Math" panose="02040503050406030204" pitchFamily="18" charset="0"/>
                                </a:rPr>
                                <m:t>𝐼</m:t>
                              </m:r>
                            </m:num>
                            <m:den>
                              <m:r>
                                <a:rPr lang="en-US" sz="2400" i="1">
                                  <a:latin typeface="Cambria Math" panose="02040503050406030204" pitchFamily="18" charset="0"/>
                                  <a:ea typeface="Cambria Math" panose="02040503050406030204" pitchFamily="18" charset="0"/>
                                </a:rPr>
                                <m:t>𝜓</m:t>
                              </m:r>
                              <m:r>
                                <a:rPr lang="en-US" sz="2400" i="1">
                                  <a:latin typeface="Cambria Math" panose="02040503050406030204" pitchFamily="18" charset="0"/>
                                  <a:ea typeface="Cambria Math" panose="02040503050406030204" pitchFamily="18" charset="0"/>
                                </a:rPr>
                                <m:t>∆</m:t>
                              </m:r>
                              <m:r>
                                <a:rPr lang="en-US" sz="2400" i="1">
                                  <a:latin typeface="Cambria Math" panose="02040503050406030204" pitchFamily="18" charset="0"/>
                                  <a:ea typeface="Cambria Math" panose="02040503050406030204" pitchFamily="18" charset="0"/>
                                </a:rPr>
                                <m:t>𝜃</m:t>
                              </m:r>
                            </m:den>
                          </m:f>
                        </m:e>
                      </m:d>
                    </m:oMath>
                  </m:oMathPara>
                </a14:m>
                <a:endParaRPr lang="en-US" sz="2400" dirty="0"/>
              </a:p>
              <a:p>
                <a:endParaRPr lang="en-US" dirty="0"/>
              </a:p>
              <a:p>
                <a:endParaRPr lang="en-US" dirty="0"/>
              </a:p>
              <a:p>
                <a:r>
                  <a:rPr lang="en-US" dirty="0"/>
                  <a:t>                        Using</a:t>
                </a:r>
              </a:p>
              <a:p>
                <a:endParaRPr lang="en-US" dirty="0"/>
              </a:p>
              <a:p>
                <a:endParaRPr lang="en-US" dirty="0"/>
              </a:p>
              <a:p>
                <a:pPr/>
                <a14:m>
                  <m:oMathPara xmlns:m="http://schemas.openxmlformats.org/officeDocument/2006/math">
                    <m:oMathParaPr>
                      <m:jc m:val="centerGroup"/>
                    </m:oMathParaPr>
                    <m:oMath xmlns:m="http://schemas.openxmlformats.org/officeDocument/2006/math">
                      <m:r>
                        <a:rPr lang="en-US" sz="2400" i="1">
                          <a:latin typeface="Cambria Math" panose="02040503050406030204" pitchFamily="18" charset="0"/>
                        </a:rPr>
                        <m:t>𝐼</m:t>
                      </m:r>
                      <m:r>
                        <a:rPr lang="en-US" sz="2400" i="1">
                          <a:latin typeface="Cambria Math" panose="02040503050406030204" pitchFamily="18" charset="0"/>
                        </a:rPr>
                        <m:t>=</m:t>
                      </m:r>
                      <m:r>
                        <a:rPr lang="en-US" sz="2400" b="0" i="1" smtClean="0">
                          <a:latin typeface="Cambria Math" panose="02040503050406030204" pitchFamily="18" charset="0"/>
                        </a:rPr>
                        <m:t>𝐾</m:t>
                      </m:r>
                      <m:r>
                        <a:rPr lang="en-US" sz="2400" i="1">
                          <a:latin typeface="Cambria Math" panose="02040503050406030204" pitchFamily="18" charset="0"/>
                          <a:ea typeface="Cambria Math" panose="02040503050406030204" pitchFamily="18" charset="0"/>
                        </a:rPr>
                        <m:t>𝑡</m:t>
                      </m:r>
                      <m:r>
                        <a:rPr lang="en-US" sz="2400" i="1">
                          <a:latin typeface="Cambria Math" panose="02040503050406030204" pitchFamily="18" charset="0"/>
                          <a:ea typeface="Cambria Math" panose="02040503050406030204" pitchFamily="18" charset="0"/>
                        </a:rPr>
                        <m:t>+ </m:t>
                      </m:r>
                      <m:f>
                        <m:fPr>
                          <m:ctrlPr>
                            <a:rPr lang="en-US" sz="2400" i="1" smtClean="0">
                              <a:solidFill>
                                <a:srgbClr val="FF0000"/>
                              </a:solidFill>
                              <a:latin typeface="Cambria Math" panose="02040503050406030204" pitchFamily="18" charset="0"/>
                              <a:ea typeface="Cambria Math" panose="02040503050406030204" pitchFamily="18" charset="0"/>
                            </a:rPr>
                          </m:ctrlPr>
                        </m:fPr>
                        <m:num>
                          <m:sSup>
                            <m:sSupPr>
                              <m:ctrlPr>
                                <a:rPr lang="en-US" sz="2400" i="1">
                                  <a:solidFill>
                                    <a:srgbClr val="FF0000"/>
                                  </a:solidFill>
                                  <a:latin typeface="Cambria Math" panose="02040503050406030204" pitchFamily="18" charset="0"/>
                                  <a:ea typeface="Cambria Math" panose="02040503050406030204" pitchFamily="18" charset="0"/>
                                </a:rPr>
                              </m:ctrlPr>
                            </m:sSupPr>
                            <m:e>
                              <m:r>
                                <a:rPr lang="en-US" sz="2400" i="1">
                                  <a:solidFill>
                                    <a:srgbClr val="FF0000"/>
                                  </a:solidFill>
                                  <a:latin typeface="Cambria Math" panose="02040503050406030204" pitchFamily="18" charset="0"/>
                                  <a:ea typeface="Cambria Math" panose="02040503050406030204" pitchFamily="18" charset="0"/>
                                </a:rPr>
                                <m:t>𝑆</m:t>
                              </m:r>
                            </m:e>
                            <m:sup>
                              <m:r>
                                <a:rPr lang="en-US" sz="2400" i="1">
                                  <a:solidFill>
                                    <a:srgbClr val="FF0000"/>
                                  </a:solidFill>
                                  <a:latin typeface="Cambria Math" panose="02040503050406030204" pitchFamily="18" charset="0"/>
                                  <a:ea typeface="Cambria Math" panose="02040503050406030204" pitchFamily="18" charset="0"/>
                                </a:rPr>
                                <m:t>2</m:t>
                              </m:r>
                            </m:sup>
                          </m:sSup>
                        </m:num>
                        <m:den>
                          <m:r>
                            <a:rPr lang="en-US" sz="2400" i="1">
                              <a:solidFill>
                                <a:srgbClr val="FF0000"/>
                              </a:solidFill>
                              <a:latin typeface="Cambria Math" panose="02040503050406030204" pitchFamily="18" charset="0"/>
                              <a:ea typeface="Cambria Math" panose="02040503050406030204" pitchFamily="18" charset="0"/>
                            </a:rPr>
                            <m:t>2</m:t>
                          </m:r>
                          <m:r>
                            <a:rPr lang="en-US" sz="2400" b="0" i="1" smtClean="0">
                              <a:solidFill>
                                <a:srgbClr val="FF0000"/>
                              </a:solidFill>
                              <a:latin typeface="Cambria Math" panose="02040503050406030204" pitchFamily="18" charset="0"/>
                              <a:ea typeface="Cambria Math" panose="02040503050406030204" pitchFamily="18" charset="0"/>
                            </a:rPr>
                            <m:t>𝐾</m:t>
                          </m:r>
                        </m:den>
                      </m:f>
                      <m:r>
                        <a:rPr lang="en-US" sz="2400" i="1">
                          <a:latin typeface="Cambria Math" panose="02040503050406030204" pitchFamily="18" charset="0"/>
                          <a:ea typeface="Cambria Math" panose="02040503050406030204" pitchFamily="18" charset="0"/>
                        </a:rPr>
                        <m:t>𝑙𝑛</m:t>
                      </m:r>
                      <m:d>
                        <m:dPr>
                          <m:ctrlPr>
                            <a:rPr lang="en-US" sz="2400" i="1">
                              <a:latin typeface="Cambria Math" panose="02040503050406030204" pitchFamily="18" charset="0"/>
                              <a:ea typeface="Cambria Math" panose="02040503050406030204" pitchFamily="18" charset="0"/>
                            </a:rPr>
                          </m:ctrlPr>
                        </m:dPr>
                        <m:e>
                          <m:r>
                            <a:rPr lang="en-US" sz="2400" i="1">
                              <a:latin typeface="Cambria Math" panose="02040503050406030204" pitchFamily="18" charset="0"/>
                              <a:ea typeface="Cambria Math" panose="02040503050406030204" pitchFamily="18" charset="0"/>
                            </a:rPr>
                            <m:t>1+</m:t>
                          </m:r>
                          <m:f>
                            <m:fPr>
                              <m:ctrlPr>
                                <a:rPr lang="en-US" sz="2400" i="1">
                                  <a:latin typeface="Cambria Math" panose="02040503050406030204" pitchFamily="18" charset="0"/>
                                  <a:ea typeface="Cambria Math" panose="02040503050406030204" pitchFamily="18" charset="0"/>
                                </a:rPr>
                              </m:ctrlPr>
                            </m:fPr>
                            <m:num>
                              <m:r>
                                <a:rPr lang="en-US" sz="2400" i="1">
                                  <a:latin typeface="Cambria Math" panose="02040503050406030204" pitchFamily="18" charset="0"/>
                                  <a:ea typeface="Cambria Math" panose="02040503050406030204" pitchFamily="18" charset="0"/>
                                </a:rPr>
                                <m:t>𝐼</m:t>
                              </m:r>
                              <m:r>
                                <a:rPr lang="en-US" sz="2400" i="1" smtClean="0">
                                  <a:solidFill>
                                    <a:srgbClr val="FF0000"/>
                                  </a:solidFill>
                                  <a:latin typeface="Cambria Math" panose="02040503050406030204" pitchFamily="18" charset="0"/>
                                  <a:ea typeface="Cambria Math" panose="02040503050406030204" pitchFamily="18" charset="0"/>
                                </a:rPr>
                                <m:t>2</m:t>
                              </m:r>
                              <m:r>
                                <a:rPr lang="en-US" sz="2400" b="0" i="1" smtClean="0">
                                  <a:solidFill>
                                    <a:srgbClr val="FF0000"/>
                                  </a:solidFill>
                                  <a:latin typeface="Cambria Math" panose="02040503050406030204" pitchFamily="18" charset="0"/>
                                  <a:ea typeface="Cambria Math" panose="02040503050406030204" pitchFamily="18" charset="0"/>
                                </a:rPr>
                                <m:t>𝐾</m:t>
                              </m:r>
                            </m:num>
                            <m:den>
                              <m:sSup>
                                <m:sSupPr>
                                  <m:ctrlPr>
                                    <a:rPr lang="en-US" sz="2400" i="1" smtClean="0">
                                      <a:solidFill>
                                        <a:srgbClr val="FF0000"/>
                                      </a:solidFill>
                                      <a:latin typeface="Cambria Math" panose="02040503050406030204" pitchFamily="18" charset="0"/>
                                      <a:ea typeface="Cambria Math" panose="02040503050406030204" pitchFamily="18" charset="0"/>
                                    </a:rPr>
                                  </m:ctrlPr>
                                </m:sSupPr>
                                <m:e>
                                  <m:r>
                                    <a:rPr lang="en-US" sz="2400" i="1">
                                      <a:solidFill>
                                        <a:srgbClr val="FF0000"/>
                                      </a:solidFill>
                                      <a:latin typeface="Cambria Math" panose="02040503050406030204" pitchFamily="18" charset="0"/>
                                      <a:ea typeface="Cambria Math" panose="02040503050406030204" pitchFamily="18" charset="0"/>
                                    </a:rPr>
                                    <m:t>𝑆</m:t>
                                  </m:r>
                                </m:e>
                                <m:sup>
                                  <m:r>
                                    <a:rPr lang="en-US" sz="2400" i="1">
                                      <a:solidFill>
                                        <a:srgbClr val="FF0000"/>
                                      </a:solidFill>
                                      <a:latin typeface="Cambria Math" panose="02040503050406030204" pitchFamily="18" charset="0"/>
                                      <a:ea typeface="Cambria Math" panose="02040503050406030204" pitchFamily="18" charset="0"/>
                                    </a:rPr>
                                    <m:t>2</m:t>
                                  </m:r>
                                </m:sup>
                              </m:sSup>
                            </m:den>
                          </m:f>
                        </m:e>
                      </m:d>
                    </m:oMath>
                  </m:oMathPara>
                </a14:m>
                <a:endParaRPr lang="en-US" sz="2400" dirty="0"/>
              </a:p>
              <a:p>
                <a:endParaRPr lang="en-US" dirty="0"/>
              </a:p>
              <a:p>
                <a:r>
                  <a:rPr lang="en-US" sz="1200" dirty="0"/>
                  <a:t>                                  </a:t>
                </a:r>
              </a:p>
            </p:txBody>
          </p:sp>
        </mc:Choice>
        <mc:Fallback xmlns="">
          <p:sp>
            <p:nvSpPr>
              <p:cNvPr id="6" name="TextBox 5"/>
              <p:cNvSpPr txBox="1">
                <a:spLocks noRot="1" noChangeAspect="1" noMove="1" noResize="1" noEditPoints="1" noAdjustHandles="1" noChangeArrowheads="1" noChangeShapeType="1" noTextEdit="1"/>
              </p:cNvSpPr>
              <p:nvPr/>
            </p:nvSpPr>
            <p:spPr>
              <a:xfrm flipH="1">
                <a:off x="668150" y="1509640"/>
                <a:ext cx="6076682" cy="3883179"/>
              </a:xfrm>
              <a:prstGeom prst="rect">
                <a:avLst/>
              </a:prstGeom>
              <a:blipFill>
                <a:blip r:embed="rId2"/>
                <a:stretch>
                  <a:fillRect/>
                </a:stretch>
              </a:blipFill>
            </p:spPr>
            <p:txBody>
              <a:bodyPr/>
              <a:lstStyle/>
              <a:p>
                <a:r>
                  <a:rPr lang="en-US">
                    <a:noFill/>
                  </a:rPr>
                  <a:t> </a:t>
                </a:r>
              </a:p>
            </p:txBody>
          </p:sp>
        </mc:Fallback>
      </mc:AlternateContent>
      <p:graphicFrame>
        <p:nvGraphicFramePr>
          <p:cNvPr id="8" name="Chart 7"/>
          <p:cNvGraphicFramePr>
            <a:graphicFrameLocks/>
          </p:cNvGraphicFramePr>
          <p:nvPr>
            <p:extLst>
              <p:ext uri="{D42A27DB-BD31-4B8C-83A1-F6EECF244321}">
                <p14:modId xmlns:p14="http://schemas.microsoft.com/office/powerpoint/2010/main" val="4159063276"/>
              </p:ext>
            </p:extLst>
          </p:nvPr>
        </p:nvGraphicFramePr>
        <p:xfrm>
          <a:off x="7372469" y="1054983"/>
          <a:ext cx="4287039" cy="3846048"/>
        </p:xfrm>
        <a:graphic>
          <a:graphicData uri="http://schemas.openxmlformats.org/drawingml/2006/chart">
            <c:chart xmlns:c="http://schemas.openxmlformats.org/drawingml/2006/chart" xmlns:r="http://schemas.openxmlformats.org/officeDocument/2006/relationships" r:id="rId3"/>
          </a:graphicData>
        </a:graphic>
      </p:graphicFrame>
      <p:sp>
        <p:nvSpPr>
          <p:cNvPr id="9" name="Text Placeholder 12"/>
          <p:cNvSpPr txBox="1">
            <a:spLocks/>
          </p:cNvSpPr>
          <p:nvPr/>
        </p:nvSpPr>
        <p:spPr>
          <a:xfrm>
            <a:off x="613911" y="5203890"/>
            <a:ext cx="6292150" cy="882941"/>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Clr>
                <a:srgbClr val="FF0000"/>
              </a:buClr>
              <a:buNone/>
            </a:pPr>
            <a:r>
              <a:rPr lang="en-US" sz="1400" dirty="0"/>
              <a:t>Where:</a:t>
            </a:r>
          </a:p>
          <a:p>
            <a:pPr marL="0" indent="0">
              <a:buClr>
                <a:srgbClr val="FF0000"/>
              </a:buClr>
              <a:buNone/>
            </a:pPr>
            <a:r>
              <a:rPr lang="en-US" sz="1400" dirty="0"/>
              <a:t>I = cumulative infiltration, K = hydraulic conductivity, </a:t>
            </a:r>
            <a:r>
              <a:rPr lang="el-GR" sz="1400" dirty="0"/>
              <a:t>ψ</a:t>
            </a:r>
            <a:r>
              <a:rPr lang="en-US" sz="1400" dirty="0">
                <a:cs typeface="Times New Roman" panose="02020603050405020304" pitchFamily="18" charset="0"/>
              </a:rPr>
              <a:t> = the effective suction at the wetting front, </a:t>
            </a:r>
            <a:r>
              <a:rPr lang="el-GR" sz="1400" dirty="0">
                <a:cs typeface="Times New Roman" panose="02020603050405020304" pitchFamily="18" charset="0"/>
              </a:rPr>
              <a:t>Δθ</a:t>
            </a:r>
            <a:r>
              <a:rPr lang="en-US" sz="1400" dirty="0">
                <a:cs typeface="Times New Roman" panose="02020603050405020304" pitchFamily="18" charset="0"/>
              </a:rPr>
              <a:t>= change in soil water content, S = sorptivity, and t = time</a:t>
            </a:r>
            <a:endParaRPr lang="en-US" sz="1400" dirty="0"/>
          </a:p>
        </p:txBody>
      </p:sp>
      <p:sp>
        <p:nvSpPr>
          <p:cNvPr id="3" name="Date Placeholder 2">
            <a:extLst>
              <a:ext uri="{FF2B5EF4-FFF2-40B4-BE49-F238E27FC236}">
                <a16:creationId xmlns:a16="http://schemas.microsoft.com/office/drawing/2014/main" id="{C643C4B0-C1AA-4C3B-ABA2-B1AF4D092174}"/>
              </a:ext>
            </a:extLst>
          </p:cNvPr>
          <p:cNvSpPr>
            <a:spLocks noGrp="1"/>
          </p:cNvSpPr>
          <p:nvPr>
            <p:ph type="dt" sz="half" idx="10"/>
          </p:nvPr>
        </p:nvSpPr>
        <p:spPr/>
        <p:txBody>
          <a:bodyPr/>
          <a:lstStyle/>
          <a:p>
            <a:r>
              <a:rPr lang="en-US"/>
              <a:t>6 September 2022</a:t>
            </a:r>
            <a:endParaRPr lang="en-US" dirty="0"/>
          </a:p>
        </p:txBody>
      </p:sp>
      <p:sp>
        <p:nvSpPr>
          <p:cNvPr id="7" name="Footer Placeholder 6">
            <a:extLst>
              <a:ext uri="{FF2B5EF4-FFF2-40B4-BE49-F238E27FC236}">
                <a16:creationId xmlns:a16="http://schemas.microsoft.com/office/drawing/2014/main" id="{3E24B68D-2609-49B7-BD8A-2A6F6AF9EE34}"/>
              </a:ext>
            </a:extLst>
          </p:cNvPr>
          <p:cNvSpPr>
            <a:spLocks noGrp="1"/>
          </p:cNvSpPr>
          <p:nvPr>
            <p:ph type="ftr" sz="quarter" idx="11"/>
          </p:nvPr>
        </p:nvSpPr>
        <p:spPr/>
        <p:txBody>
          <a:bodyPr/>
          <a:lstStyle/>
          <a:p>
            <a:r>
              <a:rPr lang="en-US" dirty="0"/>
              <a:t>HEC/ERDC-On Postfire Water Repellency</a:t>
            </a:r>
          </a:p>
        </p:txBody>
      </p:sp>
      <p:sp>
        <p:nvSpPr>
          <p:cNvPr id="10" name="Slide Number Placeholder 9">
            <a:extLst>
              <a:ext uri="{FF2B5EF4-FFF2-40B4-BE49-F238E27FC236}">
                <a16:creationId xmlns:a16="http://schemas.microsoft.com/office/drawing/2014/main" id="{A18D5AED-A1D7-48AC-B0A2-DAE4C3CBC1B3}"/>
              </a:ext>
            </a:extLst>
          </p:cNvPr>
          <p:cNvSpPr>
            <a:spLocks noGrp="1"/>
          </p:cNvSpPr>
          <p:nvPr>
            <p:ph type="sldNum" sz="quarter" idx="12"/>
          </p:nvPr>
        </p:nvSpPr>
        <p:spPr/>
        <p:txBody>
          <a:bodyPr/>
          <a:lstStyle/>
          <a:p>
            <a:fld id="{03420253-7D8D-4D71-BDFA-E4D07C6508D8}" type="slidenum">
              <a:rPr lang="en-US" smtClean="0"/>
              <a:t>7</a:t>
            </a:fld>
            <a:endParaRPr lang="en-US" dirty="0"/>
          </a:p>
        </p:txBody>
      </p:sp>
      <mc:AlternateContent xmlns:mc="http://schemas.openxmlformats.org/markup-compatibility/2006" xmlns:a14="http://schemas.microsoft.com/office/drawing/2010/main">
        <mc:Choice Requires="a14">
          <p:sp>
            <p:nvSpPr>
              <p:cNvPr id="13" name="TextBox 12">
                <a:extLst>
                  <a:ext uri="{FF2B5EF4-FFF2-40B4-BE49-F238E27FC236}">
                    <a16:creationId xmlns:a16="http://schemas.microsoft.com/office/drawing/2014/main" id="{929BE35C-72B1-4FAD-BF18-AFFB4623A915}"/>
                  </a:ext>
                </a:extLst>
              </p:cNvPr>
              <p:cNvSpPr txBox="1"/>
              <p:nvPr/>
            </p:nvSpPr>
            <p:spPr>
              <a:xfrm>
                <a:off x="2841386" y="3102211"/>
                <a:ext cx="1664879" cy="461665"/>
              </a:xfrm>
              <a:prstGeom prst="rect">
                <a:avLst/>
              </a:prstGeom>
              <a:noFill/>
            </p:spPr>
            <p:txBody>
              <a:bodyPr wrap="none" rtlCol="0">
                <a:spAutoFit/>
              </a:bodyPr>
              <a:lstStyle/>
              <a:p>
                <a:r>
                  <a:rPr lang="en-US" sz="2400" dirty="0"/>
                  <a:t> </a:t>
                </a:r>
                <a14:m>
                  <m:oMath xmlns:m="http://schemas.openxmlformats.org/officeDocument/2006/math">
                    <m:sSup>
                      <m:sSupPr>
                        <m:ctrlPr>
                          <a:rPr lang="en-US" sz="2000" i="1" smtClean="0">
                            <a:latin typeface="Cambria Math" panose="02040503050406030204" pitchFamily="18" charset="0"/>
                          </a:rPr>
                        </m:ctrlPr>
                      </m:sSupPr>
                      <m:e>
                        <m:r>
                          <a:rPr lang="en-US" sz="2000" b="0" i="1" smtClean="0">
                            <a:latin typeface="Cambria Math" panose="02040503050406030204" pitchFamily="18" charset="0"/>
                          </a:rPr>
                          <m:t>𝑆</m:t>
                        </m:r>
                      </m:e>
                      <m:sup>
                        <m:r>
                          <a:rPr lang="en-US" sz="2000" b="0" i="1" smtClean="0">
                            <a:latin typeface="Cambria Math" panose="02040503050406030204" pitchFamily="18" charset="0"/>
                          </a:rPr>
                          <m:t>2</m:t>
                        </m:r>
                      </m:sup>
                    </m:sSup>
                    <m:r>
                      <a:rPr lang="en-US" sz="2000" b="0" i="1" smtClean="0">
                        <a:latin typeface="Cambria Math" panose="02040503050406030204" pitchFamily="18" charset="0"/>
                      </a:rPr>
                      <m:t>=2</m:t>
                    </m:r>
                    <m:r>
                      <a:rPr lang="en-US" sz="2000" b="0" i="1" smtClean="0">
                        <a:latin typeface="Cambria Math" panose="02040503050406030204" pitchFamily="18" charset="0"/>
                      </a:rPr>
                      <m:t>𝐾</m:t>
                    </m:r>
                    <m:r>
                      <a:rPr lang="en-US" sz="2000" b="0" i="1" smtClean="0">
                        <a:latin typeface="Cambria Math" panose="02040503050406030204" pitchFamily="18" charset="0"/>
                        <a:ea typeface="Cambria Math" panose="02040503050406030204" pitchFamily="18" charset="0"/>
                      </a:rPr>
                      <m:t>𝜓</m:t>
                    </m:r>
                    <m:r>
                      <m:rPr>
                        <m:sty m:val="p"/>
                      </m:rPr>
                      <a:rPr lang="el-GR" sz="2000" b="0" i="1" smtClean="0">
                        <a:latin typeface="Cambria Math" panose="02040503050406030204" pitchFamily="18" charset="0"/>
                        <a:ea typeface="Cambria Math" panose="02040503050406030204" pitchFamily="18" charset="0"/>
                      </a:rPr>
                      <m:t>Δ</m:t>
                    </m:r>
                    <m:r>
                      <a:rPr lang="el-GR" sz="2000" b="0" i="1" smtClean="0">
                        <a:latin typeface="Cambria Math" panose="02040503050406030204" pitchFamily="18" charset="0"/>
                        <a:ea typeface="Cambria Math" panose="02040503050406030204" pitchFamily="18" charset="0"/>
                      </a:rPr>
                      <m:t>𝜃</m:t>
                    </m:r>
                  </m:oMath>
                </a14:m>
                <a:endParaRPr lang="en-US" sz="2000" dirty="0"/>
              </a:p>
            </p:txBody>
          </p:sp>
        </mc:Choice>
        <mc:Fallback xmlns="">
          <p:sp>
            <p:nvSpPr>
              <p:cNvPr id="13" name="TextBox 12">
                <a:extLst>
                  <a:ext uri="{FF2B5EF4-FFF2-40B4-BE49-F238E27FC236}">
                    <a16:creationId xmlns:a16="http://schemas.microsoft.com/office/drawing/2014/main" id="{929BE35C-72B1-4FAD-BF18-AFFB4623A915}"/>
                  </a:ext>
                </a:extLst>
              </p:cNvPr>
              <p:cNvSpPr txBox="1">
                <a:spLocks noRot="1" noChangeAspect="1" noMove="1" noResize="1" noEditPoints="1" noAdjustHandles="1" noChangeArrowheads="1" noChangeShapeType="1" noTextEdit="1"/>
              </p:cNvSpPr>
              <p:nvPr/>
            </p:nvSpPr>
            <p:spPr>
              <a:xfrm>
                <a:off x="2841386" y="3102211"/>
                <a:ext cx="1664879" cy="461665"/>
              </a:xfrm>
              <a:prstGeom prst="rect">
                <a:avLst/>
              </a:prstGeom>
              <a:blipFill>
                <a:blip r:embed="rId4"/>
                <a:stretch>
                  <a:fillRect b="-9211"/>
                </a:stretch>
              </a:blipFill>
            </p:spPr>
            <p:txBody>
              <a:bodyPr/>
              <a:lstStyle/>
              <a:p>
                <a:r>
                  <a:rPr lang="en-US">
                    <a:noFill/>
                  </a:rPr>
                  <a:t> </a:t>
                </a:r>
              </a:p>
            </p:txBody>
          </p:sp>
        </mc:Fallback>
      </mc:AlternateContent>
      <p:sp>
        <p:nvSpPr>
          <p:cNvPr id="14" name="TextBox 13">
            <a:extLst>
              <a:ext uri="{FF2B5EF4-FFF2-40B4-BE49-F238E27FC236}">
                <a16:creationId xmlns:a16="http://schemas.microsoft.com/office/drawing/2014/main" id="{CFBB9CC4-2F9E-48DE-9055-6AD37497F631}"/>
              </a:ext>
            </a:extLst>
          </p:cNvPr>
          <p:cNvSpPr txBox="1"/>
          <p:nvPr/>
        </p:nvSpPr>
        <p:spPr>
          <a:xfrm>
            <a:off x="4775484" y="3148377"/>
            <a:ext cx="1584088" cy="369332"/>
          </a:xfrm>
          <a:prstGeom prst="rect">
            <a:avLst/>
          </a:prstGeom>
          <a:noFill/>
        </p:spPr>
        <p:txBody>
          <a:bodyPr wrap="none" rtlCol="0">
            <a:spAutoFit/>
          </a:bodyPr>
          <a:lstStyle/>
          <a:p>
            <a:r>
              <a:rPr lang="en-US" dirty="0"/>
              <a:t>   (Philip, 1957)</a:t>
            </a:r>
          </a:p>
        </p:txBody>
      </p:sp>
      <p:sp>
        <p:nvSpPr>
          <p:cNvPr id="4" name="TextBox 1">
            <a:extLst>
              <a:ext uri="{FF2B5EF4-FFF2-40B4-BE49-F238E27FC236}">
                <a16:creationId xmlns:a16="http://schemas.microsoft.com/office/drawing/2014/main" id="{BDA54D28-F9CD-0EDA-C193-0533E418E8A1}"/>
              </a:ext>
            </a:extLst>
          </p:cNvPr>
          <p:cNvSpPr txBox="1"/>
          <p:nvPr/>
        </p:nvSpPr>
        <p:spPr>
          <a:xfrm>
            <a:off x="7879229" y="4818050"/>
            <a:ext cx="3071675" cy="276999"/>
          </a:xfrm>
          <a:prstGeom prst="rect">
            <a:avLst/>
          </a:prstGeom>
          <a:noFill/>
        </p:spPr>
        <p:txBody>
          <a:bodyPr wrap="non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1200" b="1" dirty="0"/>
              <a:t>Sorptivity is a function of contact angle</a:t>
            </a:r>
          </a:p>
        </p:txBody>
      </p:sp>
      <p:sp>
        <p:nvSpPr>
          <p:cNvPr id="11" name="Arrow: Right 10">
            <a:extLst>
              <a:ext uri="{FF2B5EF4-FFF2-40B4-BE49-F238E27FC236}">
                <a16:creationId xmlns:a16="http://schemas.microsoft.com/office/drawing/2014/main" id="{EC20F356-6909-53EF-46B8-480971705390}"/>
              </a:ext>
            </a:extLst>
          </p:cNvPr>
          <p:cNvSpPr/>
          <p:nvPr/>
        </p:nvSpPr>
        <p:spPr>
          <a:xfrm rot="5400000">
            <a:off x="3704038" y="2692880"/>
            <a:ext cx="405943" cy="294048"/>
          </a:xfrm>
          <a:prstGeom prst="rightArrow">
            <a:avLst/>
          </a:prstGeom>
          <a:solidFill>
            <a:srgbClr val="3F4339">
              <a:alpha val="89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2" name="Arrow: Right 11">
            <a:extLst>
              <a:ext uri="{FF2B5EF4-FFF2-40B4-BE49-F238E27FC236}">
                <a16:creationId xmlns:a16="http://schemas.microsoft.com/office/drawing/2014/main" id="{8B6432F5-5B14-AA7F-A9FC-234D0212E09C}"/>
              </a:ext>
            </a:extLst>
          </p:cNvPr>
          <p:cNvSpPr/>
          <p:nvPr/>
        </p:nvSpPr>
        <p:spPr>
          <a:xfrm rot="16200000">
            <a:off x="3689924" y="3715859"/>
            <a:ext cx="405943" cy="294048"/>
          </a:xfrm>
          <a:prstGeom prst="rightArrow">
            <a:avLst/>
          </a:prstGeom>
          <a:solidFill>
            <a:srgbClr val="3F4339">
              <a:alpha val="89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15" name="Picture 14">
            <a:extLst>
              <a:ext uri="{FF2B5EF4-FFF2-40B4-BE49-F238E27FC236}">
                <a16:creationId xmlns:a16="http://schemas.microsoft.com/office/drawing/2014/main" id="{832003DF-91AD-BA56-4270-AD60982757FA}"/>
              </a:ext>
            </a:extLst>
          </p:cNvPr>
          <p:cNvPicPr>
            <a:picLocks noChangeAspect="1"/>
          </p:cNvPicPr>
          <p:nvPr/>
        </p:nvPicPr>
        <p:blipFill>
          <a:blip r:embed="rId5"/>
          <a:stretch>
            <a:fillRect/>
          </a:stretch>
        </p:blipFill>
        <p:spPr>
          <a:xfrm>
            <a:off x="7519880" y="5102968"/>
            <a:ext cx="4177256" cy="1537544"/>
          </a:xfrm>
          <a:prstGeom prst="rect">
            <a:avLst/>
          </a:prstGeom>
        </p:spPr>
      </p:pic>
    </p:spTree>
    <p:extLst>
      <p:ext uri="{BB962C8B-B14F-4D97-AF65-F5344CB8AC3E}">
        <p14:creationId xmlns:p14="http://schemas.microsoft.com/office/powerpoint/2010/main" val="28701744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3" name="Table 4">
            <a:extLst>
              <a:ext uri="{FF2B5EF4-FFF2-40B4-BE49-F238E27FC236}">
                <a16:creationId xmlns:a16="http://schemas.microsoft.com/office/drawing/2014/main" id="{26A3103F-1300-8403-F6B1-3C794684B5D5}"/>
              </a:ext>
            </a:extLst>
          </p:cNvPr>
          <p:cNvGraphicFramePr>
            <a:graphicFrameLocks noGrp="1"/>
          </p:cNvGraphicFramePr>
          <p:nvPr>
            <p:extLst>
              <p:ext uri="{D42A27DB-BD31-4B8C-83A1-F6EECF244321}">
                <p14:modId xmlns:p14="http://schemas.microsoft.com/office/powerpoint/2010/main" val="1819136544"/>
              </p:ext>
            </p:extLst>
          </p:nvPr>
        </p:nvGraphicFramePr>
        <p:xfrm>
          <a:off x="7205650" y="2652900"/>
          <a:ext cx="4304569" cy="1483360"/>
        </p:xfrm>
        <a:graphic>
          <a:graphicData uri="http://schemas.openxmlformats.org/drawingml/2006/table">
            <a:tbl>
              <a:tblPr firstRow="1" bandRow="1">
                <a:tableStyleId>{5940675A-B579-460E-94D1-54222C63F5DA}</a:tableStyleId>
              </a:tblPr>
              <a:tblGrid>
                <a:gridCol w="2391309">
                  <a:extLst>
                    <a:ext uri="{9D8B030D-6E8A-4147-A177-3AD203B41FA5}">
                      <a16:colId xmlns:a16="http://schemas.microsoft.com/office/drawing/2014/main" val="3594434644"/>
                    </a:ext>
                  </a:extLst>
                </a:gridCol>
                <a:gridCol w="1913260">
                  <a:extLst>
                    <a:ext uri="{9D8B030D-6E8A-4147-A177-3AD203B41FA5}">
                      <a16:colId xmlns:a16="http://schemas.microsoft.com/office/drawing/2014/main" val="2293274911"/>
                    </a:ext>
                  </a:extLst>
                </a:gridCol>
              </a:tblGrid>
              <a:tr h="370840">
                <a:tc>
                  <a:txBody>
                    <a:bodyPr/>
                    <a:lstStyle/>
                    <a:p>
                      <a:pPr algn="ctr"/>
                      <a:r>
                        <a:rPr lang="en-US" sz="1600" b="1" dirty="0">
                          <a:latin typeface="+mn-lt"/>
                        </a:rPr>
                        <a:t>Condition</a:t>
                      </a:r>
                    </a:p>
                  </a:txBody>
                  <a:tcPr/>
                </a:tc>
                <a:tc>
                  <a:txBody>
                    <a:bodyPr/>
                    <a:lstStyle/>
                    <a:p>
                      <a:pPr algn="ctr"/>
                      <a:r>
                        <a:rPr lang="en-US" sz="1600" b="1" dirty="0">
                          <a:latin typeface="+mn-lt"/>
                        </a:rPr>
                        <a:t>CN Value</a:t>
                      </a:r>
                    </a:p>
                  </a:txBody>
                  <a:tcPr/>
                </a:tc>
                <a:extLst>
                  <a:ext uri="{0D108BD9-81ED-4DB2-BD59-A6C34878D82A}">
                    <a16:rowId xmlns:a16="http://schemas.microsoft.com/office/drawing/2014/main" val="2340388222"/>
                  </a:ext>
                </a:extLst>
              </a:tr>
              <a:tr h="370840">
                <a:tc>
                  <a:txBody>
                    <a:bodyPr/>
                    <a:lstStyle/>
                    <a:p>
                      <a:r>
                        <a:rPr lang="en-US" sz="1600" dirty="0">
                          <a:latin typeface="+mn-lt"/>
                        </a:rPr>
                        <a:t>High Burn Severity</a:t>
                      </a:r>
                    </a:p>
                  </a:txBody>
                  <a:tcPr/>
                </a:tc>
                <a:tc>
                  <a:txBody>
                    <a:bodyPr/>
                    <a:lstStyle/>
                    <a:p>
                      <a:pPr algn="ctr"/>
                      <a:r>
                        <a:rPr lang="en-US" sz="1600" dirty="0">
                          <a:latin typeface="+mn-lt"/>
                        </a:rPr>
                        <a:t>pre-fire CN + 15</a:t>
                      </a:r>
                    </a:p>
                  </a:txBody>
                  <a:tcPr anchor="ctr"/>
                </a:tc>
                <a:extLst>
                  <a:ext uri="{0D108BD9-81ED-4DB2-BD59-A6C34878D82A}">
                    <a16:rowId xmlns:a16="http://schemas.microsoft.com/office/drawing/2014/main" val="4255814571"/>
                  </a:ext>
                </a:extLst>
              </a:tr>
              <a:tr h="370840">
                <a:tc>
                  <a:txBody>
                    <a:bodyPr/>
                    <a:lstStyle/>
                    <a:p>
                      <a:r>
                        <a:rPr lang="en-US" sz="1600" dirty="0">
                          <a:latin typeface="+mn-lt"/>
                        </a:rPr>
                        <a:t>Moderate Burn Severity </a:t>
                      </a:r>
                    </a:p>
                  </a:txBody>
                  <a:tcPr/>
                </a:tc>
                <a:tc>
                  <a:txBody>
                    <a:bodyPr/>
                    <a:lstStyle/>
                    <a:p>
                      <a:pPr marL="0" marR="0" lvl="0" indent="0" algn="ctr" defTabSz="514350" rtl="0" eaLnBrk="1" fontAlgn="t" latinLnBrk="0" hangingPunct="1">
                        <a:lnSpc>
                          <a:spcPct val="100000"/>
                        </a:lnSpc>
                        <a:spcBef>
                          <a:spcPts val="0"/>
                        </a:spcBef>
                        <a:spcAft>
                          <a:spcPts val="0"/>
                        </a:spcAft>
                        <a:buClrTx/>
                        <a:buSzTx/>
                        <a:buFontTx/>
                        <a:buNone/>
                        <a:tabLst/>
                        <a:defRPr/>
                      </a:pPr>
                      <a:r>
                        <a:rPr lang="en-US" sz="1600" dirty="0">
                          <a:latin typeface="+mn-lt"/>
                        </a:rPr>
                        <a:t>pre-fire CN + 10</a:t>
                      </a:r>
                    </a:p>
                  </a:txBody>
                  <a:tcPr marL="0" marR="0" marT="0" marB="0" anchor="ctr"/>
                </a:tc>
                <a:extLst>
                  <a:ext uri="{0D108BD9-81ED-4DB2-BD59-A6C34878D82A}">
                    <a16:rowId xmlns:a16="http://schemas.microsoft.com/office/drawing/2014/main" val="551551195"/>
                  </a:ext>
                </a:extLst>
              </a:tr>
              <a:tr h="370840">
                <a:tc>
                  <a:txBody>
                    <a:bodyPr/>
                    <a:lstStyle/>
                    <a:p>
                      <a:r>
                        <a:rPr lang="en-US" sz="1600" dirty="0">
                          <a:latin typeface="+mn-lt"/>
                        </a:rPr>
                        <a:t>Low Burn Severity</a:t>
                      </a:r>
                    </a:p>
                  </a:txBody>
                  <a:tcPr/>
                </a:tc>
                <a:tc>
                  <a:txBody>
                    <a:bodyPr/>
                    <a:lstStyle/>
                    <a:p>
                      <a:pPr algn="ctr" fontAlgn="t"/>
                      <a:r>
                        <a:rPr lang="en-US" sz="1600" u="none" strike="noStrike" dirty="0">
                          <a:solidFill>
                            <a:srgbClr val="000000"/>
                          </a:solidFill>
                          <a:effectLst/>
                          <a:latin typeface="+mn-lt"/>
                        </a:rPr>
                        <a:t>pre-fire CN + 5</a:t>
                      </a:r>
                    </a:p>
                  </a:txBody>
                  <a:tcPr marL="0" marR="0" marT="0" marB="0" anchor="ctr"/>
                </a:tc>
                <a:extLst>
                  <a:ext uri="{0D108BD9-81ED-4DB2-BD59-A6C34878D82A}">
                    <a16:rowId xmlns:a16="http://schemas.microsoft.com/office/drawing/2014/main" val="3005349514"/>
                  </a:ext>
                </a:extLst>
              </a:tr>
            </a:tbl>
          </a:graphicData>
        </a:graphic>
      </p:graphicFrame>
      <p:pic>
        <p:nvPicPr>
          <p:cNvPr id="9" name="Picture 8">
            <a:extLst>
              <a:ext uri="{FF2B5EF4-FFF2-40B4-BE49-F238E27FC236}">
                <a16:creationId xmlns:a16="http://schemas.microsoft.com/office/drawing/2014/main" id="{9DFEF71F-C6F1-0686-57ED-6131D87F297F}"/>
              </a:ext>
            </a:extLst>
          </p:cNvPr>
          <p:cNvPicPr>
            <a:picLocks noChangeAspect="1"/>
          </p:cNvPicPr>
          <p:nvPr/>
        </p:nvPicPr>
        <p:blipFill>
          <a:blip r:embed="rId2"/>
          <a:stretch>
            <a:fillRect/>
          </a:stretch>
        </p:blipFill>
        <p:spPr>
          <a:xfrm>
            <a:off x="888653" y="2251364"/>
            <a:ext cx="4230946" cy="1921720"/>
          </a:xfrm>
          <a:prstGeom prst="rect">
            <a:avLst/>
          </a:prstGeom>
          <a:ln>
            <a:solidFill>
              <a:schemeClr val="accent1"/>
            </a:solidFill>
          </a:ln>
        </p:spPr>
      </p:pic>
      <p:sp>
        <p:nvSpPr>
          <p:cNvPr id="2" name="Title 1">
            <a:extLst>
              <a:ext uri="{FF2B5EF4-FFF2-40B4-BE49-F238E27FC236}">
                <a16:creationId xmlns:a16="http://schemas.microsoft.com/office/drawing/2014/main" id="{8B9142C7-51AD-6EC4-2587-421CCB7C551E}"/>
              </a:ext>
            </a:extLst>
          </p:cNvPr>
          <p:cNvSpPr>
            <a:spLocks noGrp="1"/>
          </p:cNvSpPr>
          <p:nvPr>
            <p:ph type="title"/>
          </p:nvPr>
        </p:nvSpPr>
        <p:spPr>
          <a:xfrm>
            <a:off x="838200" y="274638"/>
            <a:ext cx="10744200" cy="806451"/>
          </a:xfrm>
        </p:spPr>
        <p:txBody>
          <a:bodyPr/>
          <a:lstStyle/>
          <a:p>
            <a:r>
              <a:rPr lang="en-US" dirty="0"/>
              <a:t> 1</a:t>
            </a:r>
            <a:r>
              <a:rPr lang="en-US" baseline="30000" dirty="0"/>
              <a:t>st</a:t>
            </a:r>
            <a:r>
              <a:rPr lang="en-US" dirty="0"/>
              <a:t> Question?</a:t>
            </a:r>
          </a:p>
        </p:txBody>
      </p:sp>
      <p:sp>
        <p:nvSpPr>
          <p:cNvPr id="3" name="Content Placeholder 2">
            <a:extLst>
              <a:ext uri="{FF2B5EF4-FFF2-40B4-BE49-F238E27FC236}">
                <a16:creationId xmlns:a16="http://schemas.microsoft.com/office/drawing/2014/main" id="{B7894948-FE27-D0E4-51EA-A8D8641BE7E2}"/>
              </a:ext>
            </a:extLst>
          </p:cNvPr>
          <p:cNvSpPr>
            <a:spLocks noGrp="1"/>
          </p:cNvSpPr>
          <p:nvPr>
            <p:ph idx="1"/>
          </p:nvPr>
        </p:nvSpPr>
        <p:spPr>
          <a:xfrm>
            <a:off x="406400" y="990023"/>
            <a:ext cx="11176000" cy="4718049"/>
          </a:xfrm>
        </p:spPr>
        <p:txBody>
          <a:bodyPr/>
          <a:lstStyle/>
          <a:p>
            <a:pPr marL="457200" indent="-457200">
              <a:buFont typeface="+mj-lt"/>
              <a:buAutoNum type="arabicPeriod"/>
            </a:pPr>
            <a:r>
              <a:rPr lang="en-US" dirty="0"/>
              <a:t>How can the G&amp;A Loss Method with “</a:t>
            </a:r>
            <a:r>
              <a:rPr lang="en-US" b="1" dirty="0">
                <a:solidFill>
                  <a:srgbClr val="0070C0"/>
                </a:solidFill>
              </a:rPr>
              <a:t>Wetting Front Suction</a:t>
            </a:r>
            <a:r>
              <a:rPr lang="en-US" dirty="0"/>
              <a:t>” &amp; “Sorptivity” in HEC-HMS be used to develop a post-fire hydrology model from the pre-fire model?</a:t>
            </a:r>
          </a:p>
        </p:txBody>
      </p:sp>
      <p:sp>
        <p:nvSpPr>
          <p:cNvPr id="6" name="TextBox 5">
            <a:extLst>
              <a:ext uri="{FF2B5EF4-FFF2-40B4-BE49-F238E27FC236}">
                <a16:creationId xmlns:a16="http://schemas.microsoft.com/office/drawing/2014/main" id="{7C1F1250-2B51-F142-6F0C-6D5D2CBE2FB1}"/>
              </a:ext>
            </a:extLst>
          </p:cNvPr>
          <p:cNvSpPr txBox="1"/>
          <p:nvPr/>
        </p:nvSpPr>
        <p:spPr>
          <a:xfrm>
            <a:off x="7179045" y="4538443"/>
            <a:ext cx="4331174" cy="923330"/>
          </a:xfrm>
          <a:prstGeom prst="rect">
            <a:avLst/>
          </a:prstGeom>
          <a:noFill/>
        </p:spPr>
        <p:txBody>
          <a:bodyPr wrap="square" rtlCol="0">
            <a:spAutoFit/>
          </a:bodyPr>
          <a:lstStyle/>
          <a:p>
            <a:r>
              <a:rPr lang="en-US" dirty="0"/>
              <a:t>Answer: "Absolutely, </a:t>
            </a:r>
            <a:r>
              <a:rPr lang="en-US" b="1" dirty="0"/>
              <a:t>simpler guidance </a:t>
            </a:r>
            <a:r>
              <a:rPr lang="en-US" dirty="0"/>
              <a:t>is essential for effectively applying this approach as like the SCS-CN method!"</a:t>
            </a:r>
          </a:p>
        </p:txBody>
      </p:sp>
      <p:sp>
        <p:nvSpPr>
          <p:cNvPr id="21" name="Arrow: Right 20">
            <a:extLst>
              <a:ext uri="{FF2B5EF4-FFF2-40B4-BE49-F238E27FC236}">
                <a16:creationId xmlns:a16="http://schemas.microsoft.com/office/drawing/2014/main" id="{1C1F578A-C41D-4B39-0BAF-9EAAAF7692B4}"/>
              </a:ext>
            </a:extLst>
          </p:cNvPr>
          <p:cNvSpPr/>
          <p:nvPr/>
        </p:nvSpPr>
        <p:spPr>
          <a:xfrm>
            <a:off x="5793288" y="3093929"/>
            <a:ext cx="1279115" cy="563671"/>
          </a:xfrm>
          <a:prstGeom prst="rightArrow">
            <a:avLst/>
          </a:prstGeom>
          <a:solidFill>
            <a:srgbClr val="3F4339">
              <a:alpha val="89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2" name="TextBox 21">
            <a:extLst>
              <a:ext uri="{FF2B5EF4-FFF2-40B4-BE49-F238E27FC236}">
                <a16:creationId xmlns:a16="http://schemas.microsoft.com/office/drawing/2014/main" id="{D6E53268-F751-F79F-342F-D50DC6FCED0C}"/>
              </a:ext>
            </a:extLst>
          </p:cNvPr>
          <p:cNvSpPr txBox="1"/>
          <p:nvPr/>
        </p:nvSpPr>
        <p:spPr>
          <a:xfrm>
            <a:off x="9158454" y="2722484"/>
            <a:ext cx="936475" cy="1569660"/>
          </a:xfrm>
          <a:prstGeom prst="rect">
            <a:avLst/>
          </a:prstGeom>
          <a:noFill/>
        </p:spPr>
        <p:txBody>
          <a:bodyPr wrap="none" rtlCol="0">
            <a:spAutoFit/>
          </a:bodyPr>
          <a:lstStyle/>
          <a:p>
            <a:r>
              <a:rPr lang="en-US" sz="9600" b="1" dirty="0"/>
              <a:t>?</a:t>
            </a:r>
          </a:p>
        </p:txBody>
      </p:sp>
    </p:spTree>
    <p:extLst>
      <p:ext uri="{BB962C8B-B14F-4D97-AF65-F5344CB8AC3E}">
        <p14:creationId xmlns:p14="http://schemas.microsoft.com/office/powerpoint/2010/main" val="425489359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DB141005-62EB-D3F7-BADF-5C499E5AAD0E}"/>
              </a:ext>
            </a:extLst>
          </p:cNvPr>
          <p:cNvPicPr>
            <a:picLocks noChangeAspect="1"/>
          </p:cNvPicPr>
          <p:nvPr/>
        </p:nvPicPr>
        <p:blipFill>
          <a:blip r:embed="rId2"/>
          <a:stretch>
            <a:fillRect/>
          </a:stretch>
        </p:blipFill>
        <p:spPr>
          <a:xfrm>
            <a:off x="3327260" y="1081088"/>
            <a:ext cx="8769739" cy="5407579"/>
          </a:xfrm>
          <a:prstGeom prst="rect">
            <a:avLst/>
          </a:prstGeom>
        </p:spPr>
      </p:pic>
      <p:sp>
        <p:nvSpPr>
          <p:cNvPr id="2" name="Title 1">
            <a:extLst>
              <a:ext uri="{FF2B5EF4-FFF2-40B4-BE49-F238E27FC236}">
                <a16:creationId xmlns:a16="http://schemas.microsoft.com/office/drawing/2014/main" id="{BA79CF54-700F-68FA-A759-AAAD368C84DE}"/>
              </a:ext>
            </a:extLst>
          </p:cNvPr>
          <p:cNvSpPr>
            <a:spLocks noGrp="1"/>
          </p:cNvSpPr>
          <p:nvPr>
            <p:ph type="title"/>
          </p:nvPr>
        </p:nvSpPr>
        <p:spPr>
          <a:xfrm>
            <a:off x="807233" y="462528"/>
            <a:ext cx="11176000" cy="806451"/>
          </a:xfrm>
        </p:spPr>
        <p:txBody>
          <a:bodyPr/>
          <a:lstStyle/>
          <a:p>
            <a:r>
              <a:rPr lang="en-US" dirty="0"/>
              <a:t>    Development of Guidance Table using Walnut Gulch Rainfall Simulator Dataset</a:t>
            </a:r>
            <a:br>
              <a:rPr lang="en-US" dirty="0"/>
            </a:br>
            <a:endParaRPr lang="en-US" dirty="0"/>
          </a:p>
        </p:txBody>
      </p:sp>
      <p:pic>
        <p:nvPicPr>
          <p:cNvPr id="5" name="Picture 4">
            <a:extLst>
              <a:ext uri="{FF2B5EF4-FFF2-40B4-BE49-F238E27FC236}">
                <a16:creationId xmlns:a16="http://schemas.microsoft.com/office/drawing/2014/main" id="{743708BB-B8F5-DF61-E8F8-8C9546D62A9B}"/>
              </a:ext>
            </a:extLst>
          </p:cNvPr>
          <p:cNvPicPr>
            <a:picLocks noChangeAspect="1"/>
          </p:cNvPicPr>
          <p:nvPr/>
        </p:nvPicPr>
        <p:blipFill>
          <a:blip r:embed="rId3"/>
          <a:stretch>
            <a:fillRect/>
          </a:stretch>
        </p:blipFill>
        <p:spPr>
          <a:xfrm>
            <a:off x="95001" y="1316706"/>
            <a:ext cx="4304456" cy="4910447"/>
          </a:xfrm>
          <a:prstGeom prst="rect">
            <a:avLst/>
          </a:prstGeom>
        </p:spPr>
      </p:pic>
      <p:sp>
        <p:nvSpPr>
          <p:cNvPr id="6" name="TextBox 5">
            <a:extLst>
              <a:ext uri="{FF2B5EF4-FFF2-40B4-BE49-F238E27FC236}">
                <a16:creationId xmlns:a16="http://schemas.microsoft.com/office/drawing/2014/main" id="{15329275-5731-43AD-7945-C3792565F5C0}"/>
              </a:ext>
            </a:extLst>
          </p:cNvPr>
          <p:cNvSpPr txBox="1"/>
          <p:nvPr/>
        </p:nvSpPr>
        <p:spPr>
          <a:xfrm>
            <a:off x="287646" y="6488668"/>
            <a:ext cx="10616541" cy="369332"/>
          </a:xfrm>
          <a:prstGeom prst="rect">
            <a:avLst/>
          </a:prstGeom>
          <a:noFill/>
        </p:spPr>
        <p:txBody>
          <a:bodyPr wrap="square" rtlCol="0">
            <a:spAutoFit/>
          </a:bodyPr>
          <a:lstStyle/>
          <a:p>
            <a:pPr algn="l"/>
            <a:r>
              <a:rPr lang="en-US" dirty="0"/>
              <a:t>Source: </a:t>
            </a:r>
            <a:r>
              <a:rPr lang="en-US" sz="1800" b="0" i="0" u="none" strike="noStrike" baseline="0" dirty="0">
                <a:solidFill>
                  <a:srgbClr val="1A6693"/>
                </a:solidFill>
                <a:latin typeface="NimbusSanL-Regu"/>
              </a:rPr>
              <a:t>Earth Syst. Sci. Data, 10, 19–26, 2018, https://doi.org/10.5194/essd-10-19-2018</a:t>
            </a:r>
            <a:endParaRPr lang="en-US" dirty="0"/>
          </a:p>
        </p:txBody>
      </p:sp>
    </p:spTree>
    <p:extLst>
      <p:ext uri="{BB962C8B-B14F-4D97-AF65-F5344CB8AC3E}">
        <p14:creationId xmlns:p14="http://schemas.microsoft.com/office/powerpoint/2010/main" val="2655943612"/>
      </p:ext>
    </p:extLst>
  </p:cSld>
  <p:clrMapOvr>
    <a:masterClrMapping/>
  </p:clrMapOvr>
</p:sld>
</file>

<file path=ppt/theme/theme1.xml><?xml version="1.0" encoding="utf-8"?>
<a:theme xmlns:a="http://schemas.openxmlformats.org/drawingml/2006/main" name="ThemeHEC_Town_Hall_PPT">
  <a:themeElements>
    <a:clrScheme name="USACE">
      <a:dk1>
        <a:srgbClr val="000000"/>
      </a:dk1>
      <a:lt1>
        <a:srgbClr val="83847A"/>
      </a:lt1>
      <a:dk2>
        <a:srgbClr val="FFFFFF"/>
      </a:dk2>
      <a:lt2>
        <a:srgbClr val="A3A3A3"/>
      </a:lt2>
      <a:accent1>
        <a:srgbClr val="82786F"/>
      </a:accent1>
      <a:accent2>
        <a:srgbClr val="6E8778"/>
      </a:accent2>
      <a:accent3>
        <a:srgbClr val="705C38"/>
      </a:accent3>
      <a:accent4>
        <a:srgbClr val="3E6682"/>
      </a:accent4>
      <a:accent5>
        <a:srgbClr val="663830"/>
      </a:accent5>
      <a:accent6>
        <a:srgbClr val="DF1F2E"/>
      </a:accent6>
      <a:hlink>
        <a:srgbClr val="3E6682"/>
      </a:hlink>
      <a:folHlink>
        <a:srgbClr val="DF1F2E"/>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HEC_USACE_Presentation_Template_2020.potx" id="{97464ADE-7B83-4FE6-88B6-1504DB312CF7}" vid="{C41AA59A-8CA8-448A-8A5E-64A18ECA6E45}"/>
    </a:ext>
  </a:extLst>
</a:theme>
</file>

<file path=ppt/theme/theme2.xml><?xml version="1.0" encoding="utf-8"?>
<a:theme xmlns:a="http://schemas.openxmlformats.org/drawingml/2006/main" name="Chart Color Templates">
  <a:themeElements>
    <a:clrScheme name="USACE Charts">
      <a:dk1>
        <a:srgbClr val="000000"/>
      </a:dk1>
      <a:lt1>
        <a:srgbClr val="FFFFFF"/>
      </a:lt1>
      <a:dk2>
        <a:srgbClr val="3E6682"/>
      </a:dk2>
      <a:lt2>
        <a:srgbClr val="D9D9D9"/>
      </a:lt2>
      <a:accent1>
        <a:srgbClr val="50771B"/>
      </a:accent1>
      <a:accent2>
        <a:srgbClr val="FCAE3B"/>
      </a:accent2>
      <a:accent3>
        <a:srgbClr val="705C38"/>
      </a:accent3>
      <a:accent4>
        <a:srgbClr val="532476"/>
      </a:accent4>
      <a:accent5>
        <a:srgbClr val="DF1F2E"/>
      </a:accent5>
      <a:accent6>
        <a:srgbClr val="82786F"/>
      </a:accent6>
      <a:hlink>
        <a:srgbClr val="3E6682"/>
      </a:hlink>
      <a:folHlink>
        <a:srgbClr val="DF1F2E"/>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HEC_USACE_Presentation_Template_2020.potx" id="{97464ADE-7B83-4FE6-88B6-1504DB312CF7}" vid="{08A44E30-BBAC-4399-95A2-4A24DF3E50BD}"/>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3.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docProps/app.xml><?xml version="1.0" encoding="utf-8"?>
<Properties xmlns="http://schemas.openxmlformats.org/officeDocument/2006/extended-properties" xmlns:vt="http://schemas.openxmlformats.org/officeDocument/2006/docPropsVTypes">
  <Template>HEC_USACE_Presentation_Template_2020</Template>
  <TotalTime>20772</TotalTime>
  <Words>2721</Words>
  <Application>Microsoft Office PowerPoint</Application>
  <PresentationFormat>Widescreen</PresentationFormat>
  <Paragraphs>764</Paragraphs>
  <Slides>49</Slides>
  <Notes>7</Notes>
  <HiddenSlides>0</HiddenSlides>
  <MMClips>0</MMClips>
  <ScaleCrop>false</ScaleCrop>
  <HeadingPairs>
    <vt:vector size="6" baseType="variant">
      <vt:variant>
        <vt:lpstr>Fonts Used</vt:lpstr>
      </vt:variant>
      <vt:variant>
        <vt:i4>8</vt:i4>
      </vt:variant>
      <vt:variant>
        <vt:lpstr>Theme</vt:lpstr>
      </vt:variant>
      <vt:variant>
        <vt:i4>2</vt:i4>
      </vt:variant>
      <vt:variant>
        <vt:lpstr>Slide Titles</vt:lpstr>
      </vt:variant>
      <vt:variant>
        <vt:i4>49</vt:i4>
      </vt:variant>
    </vt:vector>
  </HeadingPairs>
  <TitlesOfParts>
    <vt:vector size="59" baseType="lpstr">
      <vt:lpstr>NimbusSanL-Regu</vt:lpstr>
      <vt:lpstr>open_sansregular</vt:lpstr>
      <vt:lpstr>Söhne</vt:lpstr>
      <vt:lpstr>Arial</vt:lpstr>
      <vt:lpstr>Calibri</vt:lpstr>
      <vt:lpstr>Cambria Math</vt:lpstr>
      <vt:lpstr>Times New Roman</vt:lpstr>
      <vt:lpstr>Wingdings</vt:lpstr>
      <vt:lpstr>ThemeHEC_Town_Hall_PPT</vt:lpstr>
      <vt:lpstr>Chart Color Templates</vt:lpstr>
      <vt:lpstr>GREEN &amp; AMPT LOSS MeTHOD IN HEC-HMS FOR POST-WILDFIRE HYDROLOGY MODELING APPLICATIONS</vt:lpstr>
      <vt:lpstr>overview</vt:lpstr>
      <vt:lpstr>Fire Impacts on Reservoir</vt:lpstr>
      <vt:lpstr>High Park Fire (June-July, 2012), Colorado Estimated pre-and post-fire hydrographs</vt:lpstr>
      <vt:lpstr>Study Motivation</vt:lpstr>
      <vt:lpstr>Post-Fire Curve Number Adjustments</vt:lpstr>
      <vt:lpstr>PowerPoint Presentation</vt:lpstr>
      <vt:lpstr> 1st Question?</vt:lpstr>
      <vt:lpstr>    Development of Guidance Table using Walnut Gulch Rainfall Simulator Dataset </vt:lpstr>
      <vt:lpstr>    Walnut Gulch Case Studies: Abar Ranch </vt:lpstr>
      <vt:lpstr>    Walnut Gulch Rainfall simulator data</vt:lpstr>
      <vt:lpstr>Moisture Deficit Values (all Conditions)</vt:lpstr>
      <vt:lpstr>Moisture Deficit Values (Wet Condition)</vt:lpstr>
      <vt:lpstr>Sorptivity multiplier (Wet Condition)</vt:lpstr>
      <vt:lpstr>Hydraulic conductivity multiplier (wet Condition)</vt:lpstr>
      <vt:lpstr> 2nd Question?</vt:lpstr>
      <vt:lpstr>    validation: Arroyo Seco Watershed</vt:lpstr>
      <vt:lpstr>Step 1: Estimate initial G &amp; A parameters for pre-wildfire hydrology using gSSURGO data and Table B-2 (Highway Drainage Design Manual, ADOT, 2014).</vt:lpstr>
      <vt:lpstr>Step 2: Calibrate the pre-wildfire hydrology model using the precipitation and flow gage data. </vt:lpstr>
      <vt:lpstr>Step 3: Prepare  Post-Wildfire Hydrology Model using the guidance Table </vt:lpstr>
      <vt:lpstr>Step 4: Compare post-wildfire results with measured data &amp; SCS-CN Methods </vt:lpstr>
      <vt:lpstr>    Need To Improve for Guidance Table</vt:lpstr>
      <vt:lpstr>Case Study</vt:lpstr>
      <vt:lpstr>NRCS (SCS) Curve number</vt:lpstr>
      <vt:lpstr>Loss Method: Initial abstraction (Ia)</vt:lpstr>
      <vt:lpstr>Loss Method: Initial abstraction ratio </vt:lpstr>
      <vt:lpstr>Post-Wildfire Application</vt:lpstr>
      <vt:lpstr>Post-Wildfire Application</vt:lpstr>
      <vt:lpstr>Post-Wildfire Application</vt:lpstr>
      <vt:lpstr>Case study – 2025 Eaton Fire</vt:lpstr>
      <vt:lpstr>Background – CWMS Model</vt:lpstr>
      <vt:lpstr>HEC-HMS Model </vt:lpstr>
      <vt:lpstr>Pre-Fire Model “Calibration”</vt:lpstr>
      <vt:lpstr>Pre-Fire Model “Calibration”</vt:lpstr>
      <vt:lpstr>Post-Wildfire Estimates</vt:lpstr>
      <vt:lpstr>Post-Wildfire Estimates</vt:lpstr>
      <vt:lpstr>Validation – February 13, 2025, Event</vt:lpstr>
      <vt:lpstr>Green &amp; Ampt Method</vt:lpstr>
      <vt:lpstr>Surface Texture Data</vt:lpstr>
      <vt:lpstr>Green &amp; Ampt Parameters</vt:lpstr>
      <vt:lpstr>Pre-Fire Calibration</vt:lpstr>
      <vt:lpstr>Post-Wildfire Estimates</vt:lpstr>
      <vt:lpstr>Post-Wildfire Estimates</vt:lpstr>
      <vt:lpstr>Burn Severity</vt:lpstr>
      <vt:lpstr>Validation - February 13, 2025 Event (Min)</vt:lpstr>
      <vt:lpstr>Validation - February 13, 2025 Event (Med)</vt:lpstr>
      <vt:lpstr>Validation - February 13, 2025 Event (MAX)</vt:lpstr>
      <vt:lpstr>Comparison of Results</vt:lpstr>
      <vt:lpstr>Questions &amp; Feedback</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Pak, Jang H (Jay) CIV USARMY CEIWR-HEC (USA)</dc:creator>
  <cp:lastModifiedBy>Pak, Jang H (Jay) CIV USARMY CEIWR (USA)</cp:lastModifiedBy>
  <cp:revision>466</cp:revision>
  <dcterms:created xsi:type="dcterms:W3CDTF">2021-09-28T17:38:01Z</dcterms:created>
  <dcterms:modified xsi:type="dcterms:W3CDTF">2025-03-31T14:33:05Z</dcterms:modified>
</cp:coreProperties>
</file>