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35"/>
  </p:notesMasterIdLst>
  <p:handoutMasterIdLst>
    <p:handoutMasterId r:id="rId36"/>
  </p:handoutMasterIdLst>
  <p:sldIdLst>
    <p:sldId id="435" r:id="rId4"/>
    <p:sldId id="988" r:id="rId5"/>
    <p:sldId id="1050" r:id="rId6"/>
    <p:sldId id="1065" r:id="rId7"/>
    <p:sldId id="1060" r:id="rId8"/>
    <p:sldId id="1079" r:id="rId9"/>
    <p:sldId id="1051" r:id="rId10"/>
    <p:sldId id="1039" r:id="rId11"/>
    <p:sldId id="1082" r:id="rId12"/>
    <p:sldId id="1042" r:id="rId13"/>
    <p:sldId id="1058" r:id="rId14"/>
    <p:sldId id="1063" r:id="rId15"/>
    <p:sldId id="1062" r:id="rId16"/>
    <p:sldId id="1074" r:id="rId17"/>
    <p:sldId id="1083" r:id="rId18"/>
    <p:sldId id="1084" r:id="rId19"/>
    <p:sldId id="1085" r:id="rId20"/>
    <p:sldId id="1086" r:id="rId21"/>
    <p:sldId id="1087" r:id="rId22"/>
    <p:sldId id="1088" r:id="rId23"/>
    <p:sldId id="1089" r:id="rId24"/>
    <p:sldId id="1090" r:id="rId25"/>
    <p:sldId id="1091" r:id="rId26"/>
    <p:sldId id="1092" r:id="rId27"/>
    <p:sldId id="1076" r:id="rId28"/>
    <p:sldId id="1081" r:id="rId29"/>
    <p:sldId id="1080" r:id="rId30"/>
    <p:sldId id="1066" r:id="rId31"/>
    <p:sldId id="1046" r:id="rId32"/>
    <p:sldId id="1041" r:id="rId33"/>
    <p:sldId id="1035" r:id="rId34"/>
  </p:sldIdLst>
  <p:sldSz cx="9144000" cy="6858000" type="screen4x3"/>
  <p:notesSz cx="7010400" cy="9296400"/>
  <p:embeddedFontLst>
    <p:embeddedFont>
      <p:font typeface="Calibri" panose="020F0502020204030204" pitchFamily="34" charset="0"/>
      <p:regular r:id="rId37"/>
      <p:bold r:id="rId38"/>
      <p:italic r:id="rId39"/>
      <p:boldItalic r:id="rId40"/>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B19563"/>
    <a:srgbClr val="000099"/>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4" autoAdjust="0"/>
    <p:restoredTop sz="87060" autoAdjust="0"/>
  </p:normalViewPr>
  <p:slideViewPr>
    <p:cSldViewPr snapToGrid="0">
      <p:cViewPr varScale="1">
        <p:scale>
          <a:sx n="142" d="100"/>
          <a:sy n="142" d="100"/>
        </p:scale>
        <p:origin x="2442" y="12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3.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2.fntdata"/><Relationship Id="rId20" Type="http://schemas.openxmlformats.org/officeDocument/2006/relationships/slide" Target="slides/slide17.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9/23/2021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An </a:t>
            </a:r>
            <a:r>
              <a:rPr lang="en-US" baseline="0" dirty="0"/>
              <a:t>HEC-HMS model was created as part of the </a:t>
            </a:r>
            <a:r>
              <a:rPr lang="en-US" dirty="0"/>
              <a:t>Truckee River CWMS implementation which used unit hydrograph transform</a:t>
            </a:r>
            <a:r>
              <a:rPr lang="en-US" baseline="0" dirty="0"/>
              <a:t> and hydrologic routing through the Reno/Sparks area</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Truckee River upstream of Reno/Sparks is heavily incised and these methods worked fine to compute runoff rates.</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However, the slope of the Truckee River DRASTICALLY flattens and the floodplain opens up through Reno/Sparks</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Hydrologic routing methods don’t work too well when channel slopes decrease this much and water gets out of bank and spreads laterally</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As such, the results obtained through hydrologic routing throughout and downstream of the Reno/Sparks aren’t that great; in particular, runoff rates are </a:t>
            </a:r>
            <a:r>
              <a:rPr lang="en-US" baseline="0" dirty="0" err="1"/>
              <a:t>overpredicted</a:t>
            </a:r>
            <a:r>
              <a:rPr lang="en-US" baseline="0" dirty="0"/>
              <a:t>, as shown in the image in the lower left</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existing HMS model was modified by merging the three </a:t>
            </a:r>
            <a:r>
              <a:rPr lang="en-US" baseline="0" dirty="0" err="1"/>
              <a:t>subbasin</a:t>
            </a:r>
            <a:r>
              <a:rPr lang="en-US" baseline="0" dirty="0"/>
              <a:t> elements within the Reno/Sparks area, importing a 2D mesh and several 2D connections, and utilizing the 2D Diffusion Wave transform method</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movement of water throughout this flat area is MUCH better handled with 2D Diff Wave</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You can see how flood water spreads throughout the area and translation/attenuation processes are much better captured in the image on the lower right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535090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Things to note:</a:t>
            </a:r>
          </a:p>
          <a:p>
            <a:pPr marL="628650" lvl="1" indent="-171450">
              <a:buFont typeface="Arial" panose="020B0604020202020204" pitchFamily="34" charset="0"/>
              <a:buChar char="•"/>
            </a:pPr>
            <a:r>
              <a:rPr lang="en-US" dirty="0"/>
              <a:t>Meshes must currently be built within HEC-RAS. RAS Mapper has a ton of great mesh generation features like problem identification, </a:t>
            </a:r>
            <a:r>
              <a:rPr lang="en-US" dirty="0" err="1"/>
              <a:t>breaklines</a:t>
            </a:r>
            <a:r>
              <a:rPr lang="en-US" dirty="0"/>
              <a:t>, and refinement regions that are must-haves for complex scenarios.</a:t>
            </a:r>
          </a:p>
          <a:p>
            <a:pPr marL="628650" lvl="1" indent="-171450">
              <a:buFont typeface="Arial" panose="020B0604020202020204" pitchFamily="34" charset="0"/>
              <a:buChar char="•"/>
            </a:pPr>
            <a:r>
              <a:rPr lang="en-US" dirty="0"/>
              <a:t>Meshes with internal boundary conditions or structures within the mesh cannot currently be used.  We have plans in the future to allow for these features, but they’re not in there right now.</a:t>
            </a:r>
          </a:p>
          <a:p>
            <a:pPr marL="628650" lvl="1" indent="-171450">
              <a:buFont typeface="Arial" panose="020B0604020202020204" pitchFamily="34" charset="0"/>
              <a:buChar char="•"/>
            </a:pPr>
            <a:r>
              <a:rPr lang="en-US" dirty="0"/>
              <a:t>Once a mesh is created in HEC-RAS, run it once to create the plan HDF file.  This file will have a “p##.</a:t>
            </a:r>
            <a:r>
              <a:rPr lang="en-US" dirty="0" err="1"/>
              <a:t>hdf</a:t>
            </a:r>
            <a:r>
              <a:rPr lang="en-US" dirty="0"/>
              <a:t>” extension.  Then, copy this file to your HEC-HMS project.</a:t>
            </a:r>
          </a:p>
          <a:p>
            <a:pPr marL="628650" lvl="1" indent="-171450">
              <a:buFont typeface="Arial" panose="020B0604020202020204" pitchFamily="34" charset="0"/>
              <a:buChar char="•"/>
            </a:pPr>
            <a:r>
              <a:rPr lang="en-US" dirty="0"/>
              <a:t>The mesh can then be imported to HEC-HMS for use by clicking File | Import | HEC-RAS HDF File.</a:t>
            </a:r>
          </a:p>
          <a:p>
            <a:pPr marL="628650" lvl="1" indent="-171450">
              <a:buFont typeface="Arial" panose="020B0604020202020204" pitchFamily="34" charset="0"/>
              <a:buChar char="•"/>
            </a:pPr>
            <a:r>
              <a:rPr lang="en-US" dirty="0"/>
              <a:t>A wizard will guide you through the process of selecting a basin model, a subbasin element from the selected basin model, and a 2D mesh from the selected HDF file.</a:t>
            </a:r>
          </a:p>
          <a:p>
            <a:pPr marL="628650" lvl="1" indent="-171450">
              <a:buFont typeface="Arial" panose="020B0604020202020204" pitchFamily="34" charset="0"/>
              <a:buChar char="•"/>
            </a:pPr>
            <a:r>
              <a:rPr lang="en-US" dirty="0"/>
              <a:t>Only one mesh can be used within a basin model at this moment.  We have plans for allowing the use of many meshes in a single basin model soon.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11</a:t>
            </a:fld>
            <a:endParaRPr lang="en-US"/>
          </a:p>
        </p:txBody>
      </p:sp>
    </p:spTree>
    <p:extLst>
      <p:ext uri="{BB962C8B-B14F-4D97-AF65-F5344CB8AC3E}">
        <p14:creationId xmlns:p14="http://schemas.microsoft.com/office/powerpoint/2010/main" val="2203435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Things to note:</a:t>
            </a:r>
          </a:p>
          <a:p>
            <a:pPr marL="628650" lvl="1" indent="-171450">
              <a:buFont typeface="Arial" panose="020B0604020202020204" pitchFamily="34" charset="0"/>
              <a:buChar char="•"/>
            </a:pPr>
            <a:r>
              <a:rPr lang="en-US" dirty="0"/>
              <a:t>Discretization node within the subbasin element tree</a:t>
            </a:r>
          </a:p>
          <a:p>
            <a:pPr marL="1085850" lvl="2" indent="-171450">
              <a:buFont typeface="Arial" panose="020B0604020202020204" pitchFamily="34" charset="0"/>
              <a:buChar char="•"/>
            </a:pPr>
            <a:r>
              <a:rPr lang="en-US" dirty="0"/>
              <a:t>After importing, the node changes to a folder labeled Unstructured since this subbasin now uses an unstructured discretization</a:t>
            </a:r>
          </a:p>
          <a:p>
            <a:pPr marL="1085850" lvl="2" indent="-171450">
              <a:buFont typeface="Arial" panose="020B0604020202020204" pitchFamily="34" charset="0"/>
              <a:buChar char="•"/>
            </a:pPr>
            <a:r>
              <a:rPr lang="en-US" dirty="0"/>
              <a:t>Also, there is a 2D Connections node beneath the Unstructured discretization node</a:t>
            </a:r>
          </a:p>
          <a:p>
            <a:pPr marL="1543050" lvl="3" indent="-171450">
              <a:buFont typeface="Arial" panose="020B0604020202020204" pitchFamily="34" charset="0"/>
              <a:buChar char="•"/>
            </a:pPr>
            <a:r>
              <a:rPr lang="en-US" dirty="0"/>
              <a:t>This node contains the various 2D Connections which can be either boundary conditions or connections to other elements</a:t>
            </a:r>
          </a:p>
          <a:p>
            <a:pPr marL="1543050" lvl="3" indent="-171450">
              <a:buFont typeface="Arial" panose="020B0604020202020204" pitchFamily="34" charset="0"/>
              <a:buChar char="•"/>
            </a:pPr>
            <a:r>
              <a:rPr lang="en-US" dirty="0"/>
              <a:t>In this example, there’s only one 2D Connection</a:t>
            </a:r>
          </a:p>
          <a:p>
            <a:pPr marL="1543050" lvl="3" indent="-171450">
              <a:buFont typeface="Arial" panose="020B0604020202020204" pitchFamily="34" charset="0"/>
              <a:buChar char="•"/>
            </a:pPr>
            <a:r>
              <a:rPr lang="en-US" dirty="0"/>
              <a:t>Clicking on the Outlet node loads the 2D Connection component editor</a:t>
            </a:r>
          </a:p>
          <a:p>
            <a:pPr marL="2000250" lvl="4" indent="-171450">
              <a:buFont typeface="Arial" panose="020B0604020202020204" pitchFamily="34" charset="0"/>
              <a:buChar char="•"/>
            </a:pPr>
            <a:r>
              <a:rPr lang="en-US" dirty="0"/>
              <a:t>In this editor, you can change the type of connection (e.g. normal depth, flow, stage, or rating curve) and enter parameters</a:t>
            </a:r>
          </a:p>
          <a:p>
            <a:pPr marL="628650" lvl="1" indent="-171450">
              <a:buFont typeface="Arial" panose="020B0604020202020204" pitchFamily="34" charset="0"/>
              <a:buChar char="•"/>
            </a:pPr>
            <a:r>
              <a:rPr lang="en-US" dirty="0"/>
              <a:t>2D Diffusion Wave Transform node</a:t>
            </a:r>
          </a:p>
          <a:p>
            <a:pPr marL="1085850" lvl="2" indent="-171450">
              <a:buFont typeface="Arial" panose="020B0604020202020204" pitchFamily="34" charset="0"/>
              <a:buChar char="•"/>
            </a:pPr>
            <a:r>
              <a:rPr lang="en-US" dirty="0"/>
              <a:t>Contains controls for the 2D computations like theta, inner and outer loop tolerances, max number of iterations, time step, warm up, and number of cores</a:t>
            </a:r>
          </a:p>
          <a:p>
            <a:pPr marL="1085850" lvl="2" indent="-171450">
              <a:buFont typeface="Arial" panose="020B0604020202020204" pitchFamily="34" charset="0"/>
              <a:buChar char="•"/>
            </a:pPr>
            <a:r>
              <a:rPr lang="en-US" dirty="0"/>
              <a:t>We don’t expose every control there is to these computations; we only expose those that are the most pertinent to hydrologic modeling in an effort to keep things as simple as possible</a:t>
            </a:r>
          </a:p>
          <a:p>
            <a:pPr marL="1085850" lvl="2" indent="-171450">
              <a:buFont typeface="Arial" panose="020B0604020202020204" pitchFamily="34" charset="0"/>
              <a:buChar char="•"/>
            </a:pPr>
            <a:r>
              <a:rPr lang="en-US" dirty="0"/>
              <a:t>The default time step method is adaptive, which varies the time step using the Courant condition</a:t>
            </a:r>
          </a:p>
          <a:p>
            <a:pPr marL="1085850" lvl="2" indent="-171450">
              <a:buFont typeface="Arial" panose="020B0604020202020204" pitchFamily="34" charset="0"/>
              <a:buChar char="•"/>
            </a:pPr>
            <a:r>
              <a:rPr lang="en-US" dirty="0"/>
              <a:t>The other option is Fixed time step</a:t>
            </a:r>
          </a:p>
          <a:p>
            <a:pPr marL="1085850" lvl="2" indent="-171450">
              <a:buFont typeface="Arial" panose="020B0604020202020204" pitchFamily="34" charset="0"/>
              <a:buChar char="•"/>
            </a:pPr>
            <a:r>
              <a:rPr lang="en-US" dirty="0"/>
              <a:t>The number of cores drop down menu populates with 1 to as many cores as you have on your computer; not all simulations warrant the maximum number of cores; some simulations may go slower with additional cores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12</a:t>
            </a:fld>
            <a:endParaRPr lang="en-US"/>
          </a:p>
        </p:txBody>
      </p:sp>
    </p:spTree>
    <p:extLst>
      <p:ext uri="{BB962C8B-B14F-4D97-AF65-F5344CB8AC3E}">
        <p14:creationId xmlns:p14="http://schemas.microsoft.com/office/powerpoint/2010/main" val="300127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Things to note:</a:t>
            </a:r>
          </a:p>
          <a:p>
            <a:pPr marL="628650" lvl="1" indent="-171450">
              <a:buFont typeface="Arial" panose="020B0604020202020204" pitchFamily="34" charset="0"/>
              <a:buChar char="•"/>
            </a:pPr>
            <a:r>
              <a:rPr lang="en-US" dirty="0"/>
              <a:t>Time series within the Results tab:</a:t>
            </a:r>
          </a:p>
          <a:p>
            <a:pPr marL="1085850" lvl="2" indent="-171450">
              <a:buFont typeface="Arial" panose="020B0604020202020204" pitchFamily="34" charset="0"/>
              <a:buChar char="•"/>
            </a:pPr>
            <a:r>
              <a:rPr lang="en-US" dirty="0"/>
              <a:t>2D Connections will all have Combined Inflow, Surface Flow, Baseflow, Outflow, Cumulative Outflow, and Stage; if sediment is enabled, 2D connection-specific sediment time series will be included as well</a:t>
            </a:r>
          </a:p>
          <a:p>
            <a:pPr marL="628650" lvl="1" indent="-171450">
              <a:buFont typeface="Arial" panose="020B0604020202020204" pitchFamily="34" charset="0"/>
              <a:buChar char="•"/>
            </a:pPr>
            <a:r>
              <a:rPr lang="en-US" dirty="0"/>
              <a:t>Spatial results:</a:t>
            </a:r>
          </a:p>
          <a:p>
            <a:pPr marL="1085850" lvl="2" indent="-171450">
              <a:buFont typeface="Arial" panose="020B0604020202020204" pitchFamily="34" charset="0"/>
              <a:buChar char="•"/>
            </a:pPr>
            <a:r>
              <a:rPr lang="en-US" dirty="0"/>
              <a:t>Must be enabled on the Compute tab</a:t>
            </a:r>
          </a:p>
          <a:p>
            <a:pPr marL="1085850" lvl="2" indent="-171450">
              <a:buFont typeface="Arial" panose="020B0604020202020204" pitchFamily="34" charset="0"/>
              <a:buChar char="•"/>
            </a:pPr>
            <a:r>
              <a:rPr lang="en-US" dirty="0"/>
              <a:t>Drop down menu for selection of spatial results</a:t>
            </a:r>
          </a:p>
          <a:p>
            <a:pPr marL="1085850" lvl="2" indent="-171450">
              <a:buFont typeface="Arial" panose="020B0604020202020204" pitchFamily="34" charset="0"/>
              <a:buChar char="•"/>
            </a:pPr>
            <a:r>
              <a:rPr lang="en-US" b="1" dirty="0"/>
              <a:t>Tool tips</a:t>
            </a:r>
          </a:p>
          <a:p>
            <a:pPr marL="1085850" lvl="2" indent="-171450">
              <a:buFont typeface="Arial" panose="020B0604020202020204" pitchFamily="34" charset="0"/>
              <a:buChar char="•"/>
            </a:pPr>
            <a:r>
              <a:rPr lang="en-US" b="1" dirty="0"/>
              <a:t>Right click | Plot Time Series</a:t>
            </a:r>
          </a:p>
          <a:p>
            <a:pPr marL="1085850" lvl="2" indent="-171450">
              <a:buFont typeface="Arial" panose="020B0604020202020204" pitchFamily="34" charset="0"/>
              <a:buChar char="•"/>
            </a:pPr>
            <a:r>
              <a:rPr lang="en-US" b="1" dirty="0"/>
              <a:t>Upcoming redesigned Raster Properties editor</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13</a:t>
            </a:fld>
            <a:endParaRPr lang="en-US"/>
          </a:p>
        </p:txBody>
      </p:sp>
    </p:spTree>
    <p:extLst>
      <p:ext uri="{BB962C8B-B14F-4D97-AF65-F5344CB8AC3E}">
        <p14:creationId xmlns:p14="http://schemas.microsoft.com/office/powerpoint/2010/main" val="4115546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14</a:t>
            </a:fld>
            <a:endParaRPr lang="en-US"/>
          </a:p>
        </p:txBody>
      </p:sp>
    </p:spTree>
    <p:extLst>
      <p:ext uri="{BB962C8B-B14F-4D97-AF65-F5344CB8AC3E}">
        <p14:creationId xmlns:p14="http://schemas.microsoft.com/office/powerpoint/2010/main" val="2647785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is using the simple approach to reduce the computational complexity and memory</a:t>
            </a:r>
          </a:p>
          <a:p>
            <a:pPr marL="171450" indent="-171450">
              <a:buFontTx/>
              <a:buChar char="-"/>
            </a:pPr>
            <a:r>
              <a:rPr lang="en-US" dirty="0"/>
              <a:t>No diffusion term (for the computational reason): only the first-order simple advection scheme without high order advection schemes </a:t>
            </a:r>
          </a:p>
          <a:p>
            <a:pPr marL="171450" indent="-171450">
              <a:buFontTx/>
              <a:buChar char="-"/>
            </a:pPr>
            <a:r>
              <a:rPr lang="en-US" dirty="0"/>
              <a:t>Compute all sub-grid bathymetry, bed sorting, erosion, and deposition but not update bed elevation (Fixed bed elevation) and provide only one-layer and one gradation information per cell (but keep tracking sub-grid information (wet &amp; dry portion and three-bed change including the total bed change, wet bed change, and dry bed change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Sheet and splash erosion based on excess flow.</a:t>
            </a:r>
          </a:p>
          <a:p>
            <a:pPr marL="171450" indent="-171450">
              <a:buFontTx/>
              <a:buChar char="-"/>
            </a:pPr>
            <a:r>
              <a:rPr lang="en-US" dirty="0"/>
              <a:t>Constant porosity (no iteration to convert from mass to volume).</a:t>
            </a:r>
          </a:p>
          <a:p>
            <a:pPr marL="171450" indent="-171450">
              <a:buFontTx/>
              <a:buChar char="-"/>
            </a:pPr>
            <a:r>
              <a:rPr lang="en-US" dirty="0"/>
              <a:t>Hiding and exposure corrections: Armoring effect based on particle size proportion – lager grains block small grains. The threshold/critical shear stress will be corrected based on the particle size proportion. Without the Hiding and exposure corrections, always small particles will be eroded first than the bigger particles. (Equal Mobility concept)</a:t>
            </a:r>
          </a:p>
          <a:p>
            <a:pPr marL="171450" indent="-171450">
              <a:buFontTx/>
              <a:buChar char="-"/>
            </a:pPr>
            <a:r>
              <a:rPr lang="en-US" dirty="0"/>
              <a:t>Sheet and splash erosion based on excess flow.</a:t>
            </a: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15</a:t>
            </a:fld>
            <a:endParaRPr lang="en-US"/>
          </a:p>
        </p:txBody>
      </p:sp>
    </p:spTree>
    <p:extLst>
      <p:ext uri="{BB962C8B-B14F-4D97-AF65-F5344CB8AC3E}">
        <p14:creationId xmlns:p14="http://schemas.microsoft.com/office/powerpoint/2010/main" val="1035848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Liu et al. (2006): Flume experiment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solidFill>
                  <a:schemeClr val="tx1"/>
                </a:solidFill>
              </a:rPr>
              <a:t>Barfield et al. (1983): Agricultural research - Plot using sprinkler rainfall.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16</a:t>
            </a:fld>
            <a:endParaRPr lang="en-US"/>
          </a:p>
        </p:txBody>
      </p:sp>
    </p:spTree>
    <p:extLst>
      <p:ext uri="{BB962C8B-B14F-4D97-AF65-F5344CB8AC3E}">
        <p14:creationId xmlns:p14="http://schemas.microsoft.com/office/powerpoint/2010/main" val="3869107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243368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14 Precipitation Gages &amp; 5 Stream Gages</a:t>
            </a:r>
          </a:p>
          <a:p>
            <a:pPr marL="165261" indent="-165261">
              <a:buFont typeface="Arial" panose="020B0604020202020204" pitchFamily="34" charset="0"/>
              <a:buChar char="•"/>
            </a:pPr>
            <a:r>
              <a:rPr lang="en-US" baseline="0" dirty="0"/>
              <a:t>356 mi2</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3983752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261692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this presentation:</a:t>
            </a:r>
          </a:p>
          <a:p>
            <a:pPr marL="628650" lvl="1" indent="-171450">
              <a:buFont typeface="Arial" panose="020B0604020202020204" pitchFamily="34" charset="0"/>
              <a:buChar char="•"/>
            </a:pPr>
            <a:r>
              <a:rPr lang="en-US" dirty="0"/>
              <a:t>Discuss why we added the 2D flow and sediment transport capabilities to HEC-HMS</a:t>
            </a:r>
          </a:p>
          <a:p>
            <a:pPr marL="628650" lvl="1" indent="-171450">
              <a:buFont typeface="Arial" panose="020B0604020202020204" pitchFamily="34" charset="0"/>
              <a:buChar char="•"/>
            </a:pPr>
            <a:r>
              <a:rPr lang="en-US" dirty="0"/>
              <a:t>Go over some of the technical background and significance of these features</a:t>
            </a:r>
          </a:p>
          <a:p>
            <a:pPr marL="628650" lvl="1" indent="-171450">
              <a:buFont typeface="Arial" panose="020B0604020202020204" pitchFamily="34" charset="0"/>
              <a:buChar char="•"/>
            </a:pPr>
            <a:r>
              <a:rPr lang="en-US" dirty="0"/>
              <a:t>Then, we’ll demo these new capabilities within the software</a:t>
            </a:r>
          </a:p>
          <a:p>
            <a:pPr marL="628650" lvl="1" indent="-171450">
              <a:buFont typeface="Arial" panose="020B0604020202020204" pitchFamily="34" charset="0"/>
              <a:buChar char="•"/>
            </a:pPr>
            <a:r>
              <a:rPr lang="en-US" dirty="0"/>
              <a:t>We’ll finish with tech transfer documentation, discussion of our next steps and planned future improvements, and take questions</a:t>
            </a:r>
          </a:p>
          <a:p>
            <a:pPr marL="628650" lvl="1"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I’ll be presenting 2D flow while Jay Pak will be presenting 2D sediment.  I’ll go first and Jay will go second.  After Jay, we’ll switch to Nick Van for a quick demo of these features within MacOS.</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Image is the Schuylkill River flooding in Conshohocken, PA on Sept 2, 2021</a:t>
            </a:r>
          </a:p>
          <a:p>
            <a:pPr marL="628650" lvl="1" indent="-171450">
              <a:buFont typeface="Arial" panose="020B0604020202020204" pitchFamily="34" charset="0"/>
              <a:buChar char="•"/>
            </a:pPr>
            <a:r>
              <a:rPr lang="en-US" dirty="0"/>
              <a:t>Remnants of Tropical Storm Ida</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603336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283173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460082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931454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4097012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25</a:t>
            </a:fld>
            <a:endParaRPr lang="en-US"/>
          </a:p>
        </p:txBody>
      </p:sp>
    </p:spTree>
    <p:extLst>
      <p:ext uri="{BB962C8B-B14F-4D97-AF65-F5344CB8AC3E}">
        <p14:creationId xmlns:p14="http://schemas.microsoft.com/office/powerpoint/2010/main" val="1439129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584688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27</a:t>
            </a:fld>
            <a:endParaRPr lang="en-US"/>
          </a:p>
        </p:txBody>
      </p:sp>
    </p:spTree>
    <p:extLst>
      <p:ext uri="{BB962C8B-B14F-4D97-AF65-F5344CB8AC3E}">
        <p14:creationId xmlns:p14="http://schemas.microsoft.com/office/powerpoint/2010/main" val="20176240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There are numerous types of studies that will benefit from this work</a:t>
            </a:r>
          </a:p>
          <a:p>
            <a:pPr marL="165261" indent="-165261">
              <a:buFont typeface="Arial" panose="020B0604020202020204" pitchFamily="34" charset="0"/>
              <a:buChar char="•"/>
            </a:pPr>
            <a:r>
              <a:rPr lang="en-US" dirty="0"/>
              <a:t>A great example are those areas that already have existing models but need a bit more definition in a particular area</a:t>
            </a:r>
          </a:p>
          <a:p>
            <a:pPr marL="622461" lvl="1" indent="-165261">
              <a:buFont typeface="Arial" panose="020B0604020202020204" pitchFamily="34" charset="0"/>
              <a:buChar char="•"/>
            </a:pPr>
            <a:r>
              <a:rPr lang="en-US" baseline="0" dirty="0"/>
              <a:t>For instance, there are currently over 150 HEC-HMS models that were created as part of the CWMS national implementation plan</a:t>
            </a:r>
          </a:p>
          <a:p>
            <a:pPr marL="622461" lvl="1" indent="-165261">
              <a:buFont typeface="Arial" panose="020B0604020202020204" pitchFamily="34" charset="0"/>
              <a:buChar char="•"/>
            </a:pPr>
            <a:r>
              <a:rPr lang="en-US" baseline="0" dirty="0"/>
              <a:t>Beyond forecasting, these models are also used within planning studies where different with project alternatives are compared</a:t>
            </a:r>
          </a:p>
          <a:p>
            <a:pPr marL="622461" lvl="1" indent="-165261">
              <a:buFont typeface="Arial" panose="020B0604020202020204" pitchFamily="34" charset="0"/>
              <a:buChar char="•"/>
            </a:pPr>
            <a:r>
              <a:rPr lang="en-US" baseline="0" dirty="0"/>
              <a:t>If users need more definition in a particular area to predict the effects of the with project conditions, they can incorporate the HEC-HMS 2D capabilities without having to change anything else</a:t>
            </a:r>
          </a:p>
          <a:p>
            <a:pPr marL="165261" lvl="0" indent="-165261">
              <a:buFont typeface="Arial" panose="020B0604020202020204" pitchFamily="34" charset="0"/>
              <a:buChar char="•"/>
            </a:pPr>
            <a:r>
              <a:rPr lang="en-US" baseline="0" dirty="0"/>
              <a:t>Other examples of the types of studies that will benefit from this work include areas where substantial physical changes have occurred either due to wildfires or land use changes, studies where unit hydrograph theory limitations cannot be tolerated (e.g. dam safety), and non-point source sediment studies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859374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These capabilities have been available since the release of v4.7</a:t>
            </a:r>
          </a:p>
          <a:p>
            <a:pPr marL="165261" indent="-165261">
              <a:buFont typeface="Arial" panose="020B0604020202020204" pitchFamily="34" charset="0"/>
              <a:buChar char="•"/>
            </a:pPr>
            <a:r>
              <a:rPr lang="en-US" dirty="0"/>
              <a:t>The latest official release is v4.8, but we are hoping to release v4.9 very soon</a:t>
            </a:r>
          </a:p>
          <a:p>
            <a:pPr marL="165261" indent="-165261">
              <a:buFont typeface="Arial" panose="020B0604020202020204" pitchFamily="34" charset="0"/>
              <a:buChar char="•"/>
            </a:pPr>
            <a:r>
              <a:rPr lang="en-US" baseline="0" dirty="0"/>
              <a:t>The image on the left shows our website where users can download the latest version of HEC-HMS which contains these 2D capabilities</a:t>
            </a:r>
          </a:p>
          <a:p>
            <a:pPr marL="165261" indent="-165261">
              <a:buFont typeface="Arial" panose="020B0604020202020204" pitchFamily="34" charset="0"/>
              <a:buChar char="•"/>
            </a:pPr>
            <a:r>
              <a:rPr lang="en-US" baseline="0" dirty="0"/>
              <a:t>We’ve also developed documentation, tutorials, and guides specific to these 2D capabilities and posted them to our website as well</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862111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We set out to implement the 2D solver that was pioneered by the HEC-RAS team within HEC-HMS as part of a USACE R&amp;D project</a:t>
            </a:r>
          </a:p>
          <a:p>
            <a:pPr marL="165261" indent="-165261">
              <a:buFont typeface="Arial" panose="020B0604020202020204" pitchFamily="34" charset="0"/>
              <a:buChar char="•"/>
            </a:pPr>
            <a:r>
              <a:rPr lang="en-US" dirty="0"/>
              <a:t>This would expose the 2D solver to a new array of hydrologic </a:t>
            </a:r>
            <a:r>
              <a:rPr lang="en-US" baseline="0" dirty="0"/>
              <a:t>applications</a:t>
            </a:r>
          </a:p>
          <a:p>
            <a:pPr marL="165261" indent="-165261">
              <a:buFont typeface="Arial" panose="020B0604020202020204" pitchFamily="34" charset="0"/>
              <a:buChar char="•"/>
            </a:pPr>
            <a:r>
              <a:rPr lang="en-US" baseline="0" dirty="0"/>
              <a:t>As improvements are made to the solver, both teams benefit and the solver becomes more robust</a:t>
            </a:r>
          </a:p>
          <a:p>
            <a:pPr marL="165261" indent="-165261">
              <a:buFont typeface="Arial" panose="020B0604020202020204" pitchFamily="34" charset="0"/>
              <a:buChar char="•"/>
            </a:pPr>
            <a:r>
              <a:rPr lang="en-US" baseline="0" dirty="0"/>
              <a:t>We also set out to release the 2D flow and sediment transport capabilities to a wide range of platforms including Windows, MacOS, and Linux.  Nick Van will show a quick demo at the end of these capabilities within MacOS.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97871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USACE R&amp;D paid for the development and implementation of these features</a:t>
            </a:r>
          </a:p>
          <a:p>
            <a:pPr marL="165261" indent="-165261">
              <a:buFont typeface="Arial" panose="020B0604020202020204" pitchFamily="34" charset="0"/>
              <a:buChar char="•"/>
            </a:pPr>
            <a:r>
              <a:rPr lang="en-US" dirty="0"/>
              <a:t>THANK</a:t>
            </a:r>
            <a:r>
              <a:rPr lang="en-US" baseline="0" dirty="0"/>
              <a:t> YOU!</a:t>
            </a:r>
          </a:p>
          <a:p>
            <a:pPr marL="165261" indent="-165261">
              <a:buFont typeface="Arial" panose="020B0604020202020204" pitchFamily="34" charset="0"/>
              <a:buChar char="•"/>
            </a:pPr>
            <a:r>
              <a:rPr lang="en-US" baseline="0" dirty="0"/>
              <a:t>We’re currently using these new features to evaluate additional topics within other R&amp;D work units, namely Ian’s Arid Regions work unit</a:t>
            </a:r>
          </a:p>
          <a:p>
            <a:pPr marL="165261" indent="-165261">
              <a:buFont typeface="Arial" panose="020B0604020202020204" pitchFamily="34" charset="0"/>
              <a:buChar char="•"/>
            </a:pPr>
            <a:r>
              <a:rPr lang="en-US" baseline="0" dirty="0"/>
              <a:t>Customers both within USACE and outside USACE have seen these features and are providing funding to develop and integrate additional features like those shown on the slide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623597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To summarize, we’ve added 2D flow and sediment capabilities</a:t>
            </a:r>
            <a:r>
              <a:rPr lang="en-US" baseline="0" dirty="0"/>
              <a:t> within HEC-HMS</a:t>
            </a:r>
          </a:p>
          <a:p>
            <a:pPr marL="171450" indent="-171450">
              <a:buFont typeface="Arial" panose="020B0604020202020204" pitchFamily="34" charset="0"/>
              <a:buChar char="•"/>
            </a:pPr>
            <a:r>
              <a:rPr lang="en-US" baseline="0" dirty="0"/>
              <a:t>Users are evaluating these features</a:t>
            </a:r>
          </a:p>
          <a:p>
            <a:pPr marL="171450" indent="-171450">
              <a:buFont typeface="Arial" panose="020B0604020202020204" pitchFamily="34" charset="0"/>
              <a:buChar char="•"/>
            </a:pPr>
            <a:r>
              <a:rPr lang="en-US" baseline="0" dirty="0"/>
              <a:t>Folks within USACE and outside USACE have invested in additional 2D enhancements to meet their specific needs</a:t>
            </a: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173751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slide highlights the major differences between the 2D flow capabilities within HEC-RAS and HEC-HMS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4</a:t>
            </a:fld>
            <a:endParaRPr lang="en-US"/>
          </a:p>
        </p:txBody>
      </p:sp>
    </p:spTree>
    <p:extLst>
      <p:ext uri="{BB962C8B-B14F-4D97-AF65-F5344CB8AC3E}">
        <p14:creationId xmlns:p14="http://schemas.microsoft.com/office/powerpoint/2010/main" val="4043615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2D flow engine within HEC-HMS was verified using several published data sets include Hunter (2005) and </a:t>
            </a:r>
            <a:r>
              <a:rPr lang="en-US" dirty="0" err="1"/>
              <a:t>Cea</a:t>
            </a:r>
            <a:r>
              <a:rPr lang="en-US" dirty="0"/>
              <a:t> (2008)</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681190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 2D flow engine within HEC-HMS was also verified using HEC-RAS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Essentially, we’d create models using both HEC-HMS and HEC-RAS, hold as many inputs as possible constant, compute, and compare the differences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That’s shown here for the Redwood Creek project</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6</a:t>
            </a:fld>
            <a:endParaRPr lang="en-US"/>
          </a:p>
        </p:txBody>
      </p:sp>
    </p:spTree>
    <p:extLst>
      <p:ext uri="{BB962C8B-B14F-4D97-AF65-F5344CB8AC3E}">
        <p14:creationId xmlns:p14="http://schemas.microsoft.com/office/powerpoint/2010/main" val="523095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HEC-HMS is a unique tool within the H&amp;H community’s toolbox (so to say) in that</a:t>
            </a:r>
            <a:r>
              <a:rPr lang="en-US" baseline="0" dirty="0"/>
              <a:t> users can choose the processes and parameterizations that are most appropriate for their uses in both space and time; just by choosing HEC-HMS doesn’t mean that you’re locked into a specific set of processes and/or parameterizations</a:t>
            </a:r>
          </a:p>
          <a:p>
            <a:pPr marL="165261" indent="-165261">
              <a:buFont typeface="Arial" panose="020B0604020202020204" pitchFamily="34" charset="0"/>
              <a:buChar char="•"/>
            </a:pPr>
            <a:r>
              <a:rPr lang="en-US" baseline="0" dirty="0"/>
              <a:t>Not all situations warrant the most complex solutions; in many cases, hydrologic routing techniques like unit hydrograph transform work just fine</a:t>
            </a:r>
          </a:p>
          <a:p>
            <a:pPr marL="165261" indent="-165261">
              <a:buFont typeface="Arial" panose="020B0604020202020204" pitchFamily="34" charset="0"/>
              <a:buChar char="•"/>
            </a:pPr>
            <a:r>
              <a:rPr lang="en-US" baseline="0" dirty="0"/>
              <a:t>However, that’s not always the case.  If users would like to use these new complex features, they should be able to use them in only the places that are necessary.</a:t>
            </a:r>
          </a:p>
          <a:p>
            <a:pPr marL="165261" indent="-165261">
              <a:buFont typeface="Arial" panose="020B0604020202020204" pitchFamily="34" charset="0"/>
              <a:buChar char="•"/>
            </a:pPr>
            <a:r>
              <a:rPr lang="en-US" baseline="0" dirty="0"/>
              <a:t>Also, users shouldn’t have to modify EVERYTHING to simulate localized complex situations</a:t>
            </a:r>
          </a:p>
          <a:p>
            <a:pPr marL="165261" indent="-165261">
              <a:buFont typeface="Arial" panose="020B0604020202020204" pitchFamily="34" charset="0"/>
              <a:buChar char="•"/>
            </a:pPr>
            <a:r>
              <a:rPr lang="en-US" dirty="0"/>
              <a:t>Almost all aspects of HEC-HMS needed to be modified</a:t>
            </a:r>
            <a:r>
              <a:rPr lang="en-US" baseline="0" dirty="0"/>
              <a:t> to effectively utilize and realize the benefits of these enhancements</a:t>
            </a:r>
          </a:p>
          <a:p>
            <a:pPr marL="165261" indent="-165261">
              <a:buFont typeface="Arial" panose="020B0604020202020204" pitchFamily="34" charset="0"/>
              <a:buChar char="•"/>
            </a:pPr>
            <a:r>
              <a:rPr lang="en-US" baseline="0" dirty="0"/>
              <a:t>This includes the UI, the model code that communicates between the UI and computation code, the way in which plots and tables are generated and populated, and the way in which results are shown in space</a:t>
            </a:r>
          </a:p>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243705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A great</a:t>
            </a:r>
            <a:r>
              <a:rPr lang="en-US" baseline="0" dirty="0"/>
              <a:t> example of the types of things that users can achieve now that they couldn’t before is exemplified by the area in and around Reno and Sparks, NV</a:t>
            </a:r>
          </a:p>
          <a:p>
            <a:pPr marL="165261" indent="-165261">
              <a:buFont typeface="Arial" panose="020B0604020202020204" pitchFamily="34" charset="0"/>
              <a:buChar char="•"/>
            </a:pPr>
            <a:r>
              <a:rPr lang="en-US" baseline="0" dirty="0"/>
              <a:t>The Truckee River flows through the city and has periodically exceeded channel capacities and caused significant damage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4993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Jan 1997 flood event is the largest flood to have affected the city in the last few decades</a:t>
            </a:r>
          </a:p>
          <a:p>
            <a:pPr marL="165261" indent="-165261">
              <a:buFont typeface="Arial" panose="020B0604020202020204" pitchFamily="34" charset="0"/>
              <a:buChar char="•"/>
            </a:pPr>
            <a:r>
              <a:rPr lang="en-US" baseline="0" dirty="0"/>
              <a:t>You can see flood waters moving through the downtown Reno area in the first image</a:t>
            </a:r>
          </a:p>
          <a:p>
            <a:pPr marL="165261" indent="-165261">
              <a:buFont typeface="Arial" panose="020B0604020202020204" pitchFamily="34" charset="0"/>
              <a:buChar char="•"/>
            </a:pPr>
            <a:r>
              <a:rPr lang="en-US" baseline="0" dirty="0"/>
              <a:t>You can also see flood waters inundating the Reno Airport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32135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1135689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image" Target="../media/image1.png"/><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theme" Target="../theme/theme3.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6.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2.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9.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9.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emf"/><Relationship Id="rId7"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6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emf"/><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38.xml"/><Relationship Id="rId5" Type="http://schemas.openxmlformats.org/officeDocument/2006/relationships/image" Target="../media/image43.jpe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38.xml"/><Relationship Id="rId6" Type="http://schemas.openxmlformats.org/officeDocument/2006/relationships/image" Target="../media/image45.png"/><Relationship Id="rId5" Type="http://schemas.openxmlformats.org/officeDocument/2006/relationships/image" Target="../media/image41.png"/><Relationship Id="rId4"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3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emf"/></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5.xml"/><Relationship Id="rId4" Type="http://schemas.openxmlformats.org/officeDocument/2006/relationships/hyperlink" Target="https://www.youtube.com/watch?v=0tdCPitAwLg"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3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3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emf"/></Relationships>
</file>

<file path=ppt/slides/_rels/slide2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38.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image" Target="../media/image66.png"/><Relationship Id="rId3" Type="http://schemas.microsoft.com/office/2007/relationships/media" Target="../media/media2.MP4"/><Relationship Id="rId7" Type="http://schemas.openxmlformats.org/officeDocument/2006/relationships/image" Target="../media/image6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23.xml"/><Relationship Id="rId5" Type="http://schemas.openxmlformats.org/officeDocument/2006/relationships/slideLayout" Target="../slideLayouts/slideLayout38.xml"/><Relationship Id="rId4" Type="http://schemas.openxmlformats.org/officeDocument/2006/relationships/video" Target="../media/media2.MP4"/></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7.xml"/><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38.xml"/><Relationship Id="rId6" Type="http://schemas.openxmlformats.org/officeDocument/2006/relationships/hyperlink" Target="https://www.hec.usace.army.mil/confluence/hmsdocs/hmsguides/using-2d-flow-within-hec-hms" TargetMode="External"/><Relationship Id="rId5" Type="http://schemas.openxmlformats.org/officeDocument/2006/relationships/hyperlink" Target="https://www.hec.usace.army.mil/software/hec-hms/downloads.aspx" TargetMode="External"/><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9.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38.xml"/><Relationship Id="rId5" Type="http://schemas.openxmlformats.org/officeDocument/2006/relationships/image" Target="../media/image22.jpg"/><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pic>
        <p:nvPicPr>
          <p:cNvPr id="6" name="Picture 5">
            <a:extLst>
              <a:ext uri="{FF2B5EF4-FFF2-40B4-BE49-F238E27FC236}">
                <a16:creationId xmlns:a16="http://schemas.microsoft.com/office/drawing/2014/main" id="{2E654DE2-8F64-4886-A8AA-F99EF787E88F}"/>
              </a:ext>
            </a:extLst>
          </p:cNvPr>
          <p:cNvPicPr>
            <a:picLocks noChangeAspect="1"/>
          </p:cNvPicPr>
          <p:nvPr/>
        </p:nvPicPr>
        <p:blipFill>
          <a:blip r:embed="rId3" cstate="print">
            <a:extLst>
              <a:ext uri="{28A0092B-C50C-407E-A947-70E740481C1C}">
                <a14:useLocalDpi xmlns:a14="http://schemas.microsoft.com/office/drawing/2010/main" val="0"/>
              </a:ext>
            </a:extLst>
          </a:blip>
          <a:srcRect l="4685" r="4685"/>
          <a:stretch/>
        </p:blipFill>
        <p:spPr>
          <a:xfrm>
            <a:off x="457199" y="400187"/>
            <a:ext cx="7618493" cy="4732322"/>
          </a:xfrm>
          <a:prstGeom prst="rect">
            <a:avLst/>
          </a:prstGeom>
        </p:spPr>
      </p:pic>
      <p:sp>
        <p:nvSpPr>
          <p:cNvPr id="9" name="Text Placeholder 2"/>
          <p:cNvSpPr txBox="1">
            <a:spLocks/>
          </p:cNvSpPr>
          <p:nvPr/>
        </p:nvSpPr>
        <p:spPr>
          <a:xfrm>
            <a:off x="4167963" y="3968755"/>
            <a:ext cx="3949494" cy="159626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spcAft>
                <a:spcPts val="0"/>
              </a:spcAft>
            </a:pPr>
            <a:r>
              <a:rPr lang="en-US" dirty="0">
                <a:solidFill>
                  <a:srgbClr val="FFFFFF"/>
                </a:solidFill>
              </a:rPr>
              <a:t>Mike Bartles, P.E.</a:t>
            </a:r>
          </a:p>
          <a:p>
            <a:pPr algn="r" fontAlgn="auto">
              <a:spcAft>
                <a:spcPts val="0"/>
              </a:spcAft>
            </a:pPr>
            <a:r>
              <a:rPr lang="en-US" dirty="0">
                <a:solidFill>
                  <a:srgbClr val="FFFFFF"/>
                </a:solidFill>
              </a:rPr>
              <a:t>Jay Pak, PhD, P.E.</a:t>
            </a:r>
          </a:p>
          <a:p>
            <a:pPr algn="r" fontAlgn="auto">
              <a:spcAft>
                <a:spcPts val="0"/>
              </a:spcAft>
            </a:pPr>
            <a:r>
              <a:rPr lang="en-US" dirty="0">
                <a:solidFill>
                  <a:srgbClr val="FFFFFF"/>
                </a:solidFill>
              </a:rPr>
              <a:t>Hydrologic Engineering Center</a:t>
            </a:r>
          </a:p>
        </p:txBody>
      </p:sp>
      <p:sp>
        <p:nvSpPr>
          <p:cNvPr id="15" name="Title 1"/>
          <p:cNvSpPr txBox="1">
            <a:spLocks/>
          </p:cNvSpPr>
          <p:nvPr/>
        </p:nvSpPr>
        <p:spPr>
          <a:xfrm>
            <a:off x="534837" y="466810"/>
            <a:ext cx="7152070" cy="1118396"/>
          </a:xfrm>
          <a:prstGeom prst="rect">
            <a:avLst/>
          </a:prstGeom>
        </p:spPr>
        <p:txBody>
          <a:bodyPr vert="horz" lIns="91440" tIns="45720" rIns="91440" bIns="45720" rtlCol="0" anchor="t">
            <a:normAutofit fontScale="47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HEC-HMS Quarterly Webinar</a:t>
            </a:r>
          </a:p>
          <a:p>
            <a:pPr fontAlgn="auto">
              <a:spcAft>
                <a:spcPts val="0"/>
              </a:spcAft>
            </a:pPr>
            <a:endParaRPr lang="en-US" sz="3100" dirty="0"/>
          </a:p>
          <a:p>
            <a:pPr fontAlgn="auto">
              <a:spcAft>
                <a:spcPts val="0"/>
              </a:spcAft>
            </a:pPr>
            <a:r>
              <a:rPr lang="en-US" sz="5900" cap="none" dirty="0"/>
              <a:t>2D Flow and Sediment</a:t>
            </a:r>
            <a:endParaRPr lang="en-US" sz="11400" cap="none" dirty="0"/>
          </a:p>
          <a:p>
            <a:pPr fontAlgn="auto">
              <a:spcAft>
                <a:spcPts val="0"/>
              </a:spcAft>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rotWithShape="1">
          <a:blip r:embed="rId3"/>
          <a:srcRect l="21837" t="9559" b="3062"/>
          <a:stretch/>
        </p:blipFill>
        <p:spPr>
          <a:xfrm>
            <a:off x="195310" y="266328"/>
            <a:ext cx="4377019" cy="4572000"/>
          </a:xfrm>
          <a:prstGeom prst="rect">
            <a:avLst/>
          </a:prstGeom>
        </p:spPr>
      </p:pic>
      <p:pic>
        <p:nvPicPr>
          <p:cNvPr id="25" name="Picture 24"/>
          <p:cNvPicPr>
            <a:picLocks noChangeAspect="1"/>
          </p:cNvPicPr>
          <p:nvPr/>
        </p:nvPicPr>
        <p:blipFill rotWithShape="1">
          <a:blip r:embed="rId4"/>
          <a:srcRect l="21566" t="13160" b="4228"/>
          <a:stretch/>
        </p:blipFill>
        <p:spPr>
          <a:xfrm>
            <a:off x="4583905" y="266328"/>
            <a:ext cx="4404881" cy="4572000"/>
          </a:xfrm>
          <a:prstGeom prst="rect">
            <a:avLst/>
          </a:prstGeom>
        </p:spPr>
      </p:pic>
      <p:sp>
        <p:nvSpPr>
          <p:cNvPr id="4" name="Slide Number Placeholder 3"/>
          <p:cNvSpPr>
            <a:spLocks noGrp="1"/>
          </p:cNvSpPr>
          <p:nvPr>
            <p:ph type="sldNum" sz="quarter" idx="11"/>
          </p:nvPr>
        </p:nvSpPr>
        <p:spPr/>
        <p:txBody>
          <a:bodyPr/>
          <a:lstStyle/>
          <a:p>
            <a:fld id="{9A257827-C34C-4251-B995-96C9C233CCC8}" type="slidenum">
              <a:rPr lang="en-US" smtClean="0"/>
              <a:pPr/>
              <a:t>10</a:t>
            </a:fld>
            <a:endParaRPr lang="en-US"/>
          </a:p>
        </p:txBody>
      </p:sp>
      <p:sp>
        <p:nvSpPr>
          <p:cNvPr id="15" name="Rectangle 14"/>
          <p:cNvSpPr/>
          <p:nvPr/>
        </p:nvSpPr>
        <p:spPr>
          <a:xfrm>
            <a:off x="3117638" y="2419064"/>
            <a:ext cx="463191" cy="415637"/>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H="1">
            <a:off x="330856" y="2419064"/>
            <a:ext cx="2786782" cy="92452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80829" y="2419064"/>
            <a:ext cx="737690" cy="9322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7384133" y="2522130"/>
            <a:ext cx="463191" cy="415637"/>
          </a:xfrm>
          <a:prstGeom prst="rect">
            <a:avLst/>
          </a:prstGeom>
          <a:solidFill>
            <a:srgbClr val="00B050">
              <a:alpha val="50000"/>
            </a:srgbClr>
          </a:solid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9" name="Straight Connector 28"/>
          <p:cNvCxnSpPr/>
          <p:nvPr/>
        </p:nvCxnSpPr>
        <p:spPr>
          <a:xfrm flipH="1">
            <a:off x="4848345" y="2522130"/>
            <a:ext cx="2535788" cy="821455"/>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847324" y="2522130"/>
            <a:ext cx="983165" cy="821455"/>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rotWithShape="1">
          <a:blip r:embed="rId5"/>
          <a:srcRect l="6933" t="11217"/>
          <a:stretch/>
        </p:blipFill>
        <p:spPr>
          <a:xfrm>
            <a:off x="330856" y="3351289"/>
            <a:ext cx="3987663" cy="3200400"/>
          </a:xfrm>
          <a:prstGeom prst="rect">
            <a:avLst/>
          </a:prstGeom>
          <a:ln w="25400">
            <a:solidFill>
              <a:srgbClr val="FF0000"/>
            </a:solidFill>
          </a:ln>
        </p:spPr>
      </p:pic>
      <p:pic>
        <p:nvPicPr>
          <p:cNvPr id="33" name="Picture 32"/>
          <p:cNvPicPr>
            <a:picLocks noChangeAspect="1"/>
          </p:cNvPicPr>
          <p:nvPr/>
        </p:nvPicPr>
        <p:blipFill rotWithShape="1">
          <a:blip r:embed="rId6"/>
          <a:srcRect l="6822" t="10988"/>
          <a:stretch/>
        </p:blipFill>
        <p:spPr>
          <a:xfrm>
            <a:off x="4848344" y="3351289"/>
            <a:ext cx="3982145" cy="3200400"/>
          </a:xfrm>
          <a:prstGeom prst="rect">
            <a:avLst/>
          </a:prstGeom>
          <a:ln w="25400">
            <a:solidFill>
              <a:srgbClr val="00B050"/>
            </a:solidFill>
          </a:ln>
        </p:spPr>
      </p:pic>
      <p:grpSp>
        <p:nvGrpSpPr>
          <p:cNvPr id="48" name="Group 47"/>
          <p:cNvGrpSpPr/>
          <p:nvPr/>
        </p:nvGrpSpPr>
        <p:grpSpPr>
          <a:xfrm>
            <a:off x="6982690" y="3590323"/>
            <a:ext cx="1610591" cy="646331"/>
            <a:chOff x="6982690" y="3590323"/>
            <a:chExt cx="1610591" cy="646331"/>
          </a:xfrm>
        </p:grpSpPr>
        <p:sp>
          <p:nvSpPr>
            <p:cNvPr id="40" name="TextBox 39"/>
            <p:cNvSpPr txBox="1"/>
            <p:nvPr/>
          </p:nvSpPr>
          <p:spPr>
            <a:xfrm>
              <a:off x="6982690" y="3590323"/>
              <a:ext cx="1610591" cy="646331"/>
            </a:xfrm>
            <a:prstGeom prst="rect">
              <a:avLst/>
            </a:prstGeom>
            <a:solidFill>
              <a:schemeClr val="tx2"/>
            </a:solidFill>
            <a:ln>
              <a:solidFill>
                <a:schemeClr val="tx1"/>
              </a:solidFill>
            </a:ln>
          </p:spPr>
          <p:txBody>
            <a:bodyPr wrap="square" rtlCol="0">
              <a:spAutoFit/>
            </a:bodyPr>
            <a:lstStyle/>
            <a:p>
              <a:pPr indent="342900"/>
              <a:r>
                <a:rPr lang="en-US" dirty="0"/>
                <a:t>Observed</a:t>
              </a:r>
            </a:p>
            <a:p>
              <a:pPr indent="342900"/>
              <a:r>
                <a:rPr lang="en-US" dirty="0"/>
                <a:t>Computed</a:t>
              </a:r>
            </a:p>
          </p:txBody>
        </p:sp>
        <p:cxnSp>
          <p:nvCxnSpPr>
            <p:cNvPr id="42" name="Straight Connector 41"/>
            <p:cNvCxnSpPr/>
            <p:nvPr/>
          </p:nvCxnSpPr>
          <p:spPr>
            <a:xfrm>
              <a:off x="7055427" y="3761509"/>
              <a:ext cx="2944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7159337" y="3719945"/>
              <a:ext cx="91440" cy="9144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7" name="Straight Connector 46"/>
            <p:cNvCxnSpPr/>
            <p:nvPr/>
          </p:nvCxnSpPr>
          <p:spPr>
            <a:xfrm>
              <a:off x="7055427" y="4059382"/>
              <a:ext cx="29444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470558" y="3573425"/>
            <a:ext cx="1610591" cy="646331"/>
            <a:chOff x="6982690" y="3590323"/>
            <a:chExt cx="1610591" cy="646331"/>
          </a:xfrm>
        </p:grpSpPr>
        <p:sp>
          <p:nvSpPr>
            <p:cNvPr id="50" name="TextBox 49"/>
            <p:cNvSpPr txBox="1"/>
            <p:nvPr/>
          </p:nvSpPr>
          <p:spPr>
            <a:xfrm>
              <a:off x="6982690" y="3590323"/>
              <a:ext cx="1610591" cy="646331"/>
            </a:xfrm>
            <a:prstGeom prst="rect">
              <a:avLst/>
            </a:prstGeom>
            <a:solidFill>
              <a:schemeClr val="tx2"/>
            </a:solidFill>
            <a:ln>
              <a:solidFill>
                <a:schemeClr val="tx1"/>
              </a:solidFill>
            </a:ln>
          </p:spPr>
          <p:txBody>
            <a:bodyPr wrap="square" rtlCol="0">
              <a:spAutoFit/>
            </a:bodyPr>
            <a:lstStyle/>
            <a:p>
              <a:pPr indent="342900"/>
              <a:r>
                <a:rPr lang="en-US" dirty="0"/>
                <a:t>Observed</a:t>
              </a:r>
            </a:p>
            <a:p>
              <a:pPr indent="342900"/>
              <a:r>
                <a:rPr lang="en-US" dirty="0"/>
                <a:t>Computed</a:t>
              </a:r>
            </a:p>
          </p:txBody>
        </p:sp>
        <p:cxnSp>
          <p:nvCxnSpPr>
            <p:cNvPr id="51" name="Straight Connector 50"/>
            <p:cNvCxnSpPr/>
            <p:nvPr/>
          </p:nvCxnSpPr>
          <p:spPr>
            <a:xfrm>
              <a:off x="7055427" y="3761509"/>
              <a:ext cx="2944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7159337" y="3719945"/>
              <a:ext cx="91440" cy="9144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3" name="Straight Connector 52"/>
            <p:cNvCxnSpPr/>
            <p:nvPr/>
          </p:nvCxnSpPr>
          <p:spPr>
            <a:xfrm>
              <a:off x="7055427" y="4059382"/>
              <a:ext cx="29444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0060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11</a:t>
            </a:fld>
            <a:endParaRPr lang="en-US"/>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Demo</a:t>
            </a:r>
            <a:br>
              <a:rPr lang="en-US" sz="4000" dirty="0"/>
            </a:br>
            <a:r>
              <a:rPr lang="en-US" dirty="0"/>
              <a:t>Importing A Mesh from HEC-RAS</a:t>
            </a:r>
            <a:endParaRPr lang="en-US" sz="4000" dirty="0"/>
          </a:p>
        </p:txBody>
      </p:sp>
      <p:pic>
        <p:nvPicPr>
          <p:cNvPr id="5" name="Picture 4">
            <a:extLst>
              <a:ext uri="{FF2B5EF4-FFF2-40B4-BE49-F238E27FC236}">
                <a16:creationId xmlns:a16="http://schemas.microsoft.com/office/drawing/2014/main" id="{39782EF5-0114-4938-8A47-6AA12CBBE240}"/>
              </a:ext>
            </a:extLst>
          </p:cNvPr>
          <p:cNvPicPr>
            <a:picLocks noChangeAspect="1"/>
          </p:cNvPicPr>
          <p:nvPr/>
        </p:nvPicPr>
        <p:blipFill>
          <a:blip r:embed="rId3"/>
          <a:stretch>
            <a:fillRect/>
          </a:stretch>
        </p:blipFill>
        <p:spPr>
          <a:xfrm>
            <a:off x="314626" y="1520145"/>
            <a:ext cx="4188114" cy="2699220"/>
          </a:xfrm>
          <a:prstGeom prst="rect">
            <a:avLst/>
          </a:prstGeom>
          <a:ln>
            <a:solidFill>
              <a:schemeClr val="tx1"/>
            </a:solidFill>
          </a:ln>
        </p:spPr>
      </p:pic>
      <p:pic>
        <p:nvPicPr>
          <p:cNvPr id="8" name="Picture 7">
            <a:extLst>
              <a:ext uri="{FF2B5EF4-FFF2-40B4-BE49-F238E27FC236}">
                <a16:creationId xmlns:a16="http://schemas.microsoft.com/office/drawing/2014/main" id="{6C43A9B1-8CAA-498C-88B4-978C9B972F5B}"/>
              </a:ext>
            </a:extLst>
          </p:cNvPr>
          <p:cNvPicPr>
            <a:picLocks noChangeAspect="1"/>
          </p:cNvPicPr>
          <p:nvPr/>
        </p:nvPicPr>
        <p:blipFill>
          <a:blip r:embed="rId4"/>
          <a:stretch>
            <a:fillRect/>
          </a:stretch>
        </p:blipFill>
        <p:spPr>
          <a:xfrm>
            <a:off x="4658064" y="2860162"/>
            <a:ext cx="4131190" cy="2915635"/>
          </a:xfrm>
          <a:prstGeom prst="rect">
            <a:avLst/>
          </a:prstGeom>
          <a:ln>
            <a:noFill/>
          </a:ln>
        </p:spPr>
      </p:pic>
    </p:spTree>
    <p:extLst>
      <p:ext uri="{BB962C8B-B14F-4D97-AF65-F5344CB8AC3E}">
        <p14:creationId xmlns:p14="http://schemas.microsoft.com/office/powerpoint/2010/main" val="1705335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12</a:t>
            </a:fld>
            <a:endParaRPr lang="en-US"/>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Demo</a:t>
            </a:r>
            <a:br>
              <a:rPr lang="en-US" sz="4000" dirty="0"/>
            </a:br>
            <a:r>
              <a:rPr lang="en-US" dirty="0"/>
              <a:t>new Component Editors</a:t>
            </a:r>
            <a:endParaRPr lang="en-US" sz="4000" dirty="0"/>
          </a:p>
        </p:txBody>
      </p:sp>
      <p:pic>
        <p:nvPicPr>
          <p:cNvPr id="3" name="Picture 2">
            <a:extLst>
              <a:ext uri="{FF2B5EF4-FFF2-40B4-BE49-F238E27FC236}">
                <a16:creationId xmlns:a16="http://schemas.microsoft.com/office/drawing/2014/main" id="{BEF9C163-177C-4FCF-B3B3-47D6E8F0BFF8}"/>
              </a:ext>
            </a:extLst>
          </p:cNvPr>
          <p:cNvPicPr>
            <a:picLocks noChangeAspect="1"/>
          </p:cNvPicPr>
          <p:nvPr/>
        </p:nvPicPr>
        <p:blipFill>
          <a:blip r:embed="rId3"/>
          <a:stretch>
            <a:fillRect/>
          </a:stretch>
        </p:blipFill>
        <p:spPr>
          <a:xfrm>
            <a:off x="663428" y="1424762"/>
            <a:ext cx="3207990" cy="5053447"/>
          </a:xfrm>
          <a:prstGeom prst="rect">
            <a:avLst/>
          </a:prstGeom>
          <a:ln>
            <a:solidFill>
              <a:schemeClr val="tx1"/>
            </a:solidFill>
          </a:ln>
        </p:spPr>
      </p:pic>
      <p:pic>
        <p:nvPicPr>
          <p:cNvPr id="7" name="Picture 6">
            <a:extLst>
              <a:ext uri="{FF2B5EF4-FFF2-40B4-BE49-F238E27FC236}">
                <a16:creationId xmlns:a16="http://schemas.microsoft.com/office/drawing/2014/main" id="{74B616D1-7E81-4EAD-8291-92145153A587}"/>
              </a:ext>
            </a:extLst>
          </p:cNvPr>
          <p:cNvPicPr>
            <a:picLocks noChangeAspect="1"/>
          </p:cNvPicPr>
          <p:nvPr/>
        </p:nvPicPr>
        <p:blipFill>
          <a:blip r:embed="rId4"/>
          <a:stretch>
            <a:fillRect/>
          </a:stretch>
        </p:blipFill>
        <p:spPr>
          <a:xfrm>
            <a:off x="5060544" y="1506328"/>
            <a:ext cx="3552381" cy="4419048"/>
          </a:xfrm>
          <a:prstGeom prst="rect">
            <a:avLst/>
          </a:prstGeom>
          <a:ln>
            <a:solidFill>
              <a:schemeClr val="tx1"/>
            </a:solidFill>
          </a:ln>
        </p:spPr>
      </p:pic>
    </p:spTree>
    <p:extLst>
      <p:ext uri="{BB962C8B-B14F-4D97-AF65-F5344CB8AC3E}">
        <p14:creationId xmlns:p14="http://schemas.microsoft.com/office/powerpoint/2010/main" val="1388376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13</a:t>
            </a:fld>
            <a:endParaRPr lang="en-US"/>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Demo</a:t>
            </a:r>
            <a:br>
              <a:rPr lang="en-US" sz="4000" dirty="0"/>
            </a:br>
            <a:r>
              <a:rPr lang="en-US" dirty="0"/>
              <a:t>Results</a:t>
            </a:r>
            <a:endParaRPr lang="en-US" sz="4000" dirty="0"/>
          </a:p>
        </p:txBody>
      </p:sp>
      <p:pic>
        <p:nvPicPr>
          <p:cNvPr id="10" name="Picture 9">
            <a:extLst>
              <a:ext uri="{FF2B5EF4-FFF2-40B4-BE49-F238E27FC236}">
                <a16:creationId xmlns:a16="http://schemas.microsoft.com/office/drawing/2014/main" id="{7BC7D2F1-B0A7-430C-8410-916DD330F541}"/>
              </a:ext>
            </a:extLst>
          </p:cNvPr>
          <p:cNvPicPr>
            <a:picLocks noChangeAspect="1"/>
          </p:cNvPicPr>
          <p:nvPr/>
        </p:nvPicPr>
        <p:blipFill>
          <a:blip r:embed="rId3"/>
          <a:stretch>
            <a:fillRect/>
          </a:stretch>
        </p:blipFill>
        <p:spPr>
          <a:xfrm>
            <a:off x="307162" y="1401733"/>
            <a:ext cx="4064000" cy="4572000"/>
          </a:xfrm>
          <a:prstGeom prst="rect">
            <a:avLst/>
          </a:prstGeom>
        </p:spPr>
      </p:pic>
      <p:pic>
        <p:nvPicPr>
          <p:cNvPr id="12" name="Picture 11">
            <a:extLst>
              <a:ext uri="{FF2B5EF4-FFF2-40B4-BE49-F238E27FC236}">
                <a16:creationId xmlns:a16="http://schemas.microsoft.com/office/drawing/2014/main" id="{8CF049DD-BE00-4620-9B25-F9268EE7A6DF}"/>
              </a:ext>
            </a:extLst>
          </p:cNvPr>
          <p:cNvPicPr>
            <a:picLocks noChangeAspect="1"/>
          </p:cNvPicPr>
          <p:nvPr/>
        </p:nvPicPr>
        <p:blipFill>
          <a:blip r:embed="rId4"/>
          <a:stretch>
            <a:fillRect/>
          </a:stretch>
        </p:blipFill>
        <p:spPr>
          <a:xfrm>
            <a:off x="4772838" y="1401733"/>
            <a:ext cx="4064000" cy="4572000"/>
          </a:xfrm>
          <a:prstGeom prst="rect">
            <a:avLst/>
          </a:prstGeom>
        </p:spPr>
      </p:pic>
    </p:spTree>
    <p:extLst>
      <p:ext uri="{BB962C8B-B14F-4D97-AF65-F5344CB8AC3E}">
        <p14:creationId xmlns:p14="http://schemas.microsoft.com/office/powerpoint/2010/main" val="3001375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mountain, outdoor, sky, grass&#10;&#10;Description automatically generated">
            <a:extLst>
              <a:ext uri="{FF2B5EF4-FFF2-40B4-BE49-F238E27FC236}">
                <a16:creationId xmlns:a16="http://schemas.microsoft.com/office/drawing/2014/main" id="{C0D803A5-792C-4A21-84A6-7CE492C0F7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439059"/>
            <a:ext cx="7315200" cy="5486400"/>
          </a:xfrm>
          <a:prstGeom prst="rect">
            <a:avLst/>
          </a:prstGeom>
        </p:spPr>
      </p:pic>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14</a:t>
            </a:fld>
            <a:endParaRPr lang="en-US"/>
          </a:p>
        </p:txBody>
      </p:sp>
      <p:sp>
        <p:nvSpPr>
          <p:cNvPr id="3" name="TextBox 2">
            <a:extLst>
              <a:ext uri="{FF2B5EF4-FFF2-40B4-BE49-F238E27FC236}">
                <a16:creationId xmlns:a16="http://schemas.microsoft.com/office/drawing/2014/main" id="{E9014EFA-5FF7-4946-81E2-FB46A271CF1C}"/>
              </a:ext>
            </a:extLst>
          </p:cNvPr>
          <p:cNvSpPr txBox="1"/>
          <p:nvPr/>
        </p:nvSpPr>
        <p:spPr>
          <a:xfrm>
            <a:off x="2165347" y="812225"/>
            <a:ext cx="4813305" cy="584775"/>
          </a:xfrm>
          <a:prstGeom prst="rect">
            <a:avLst/>
          </a:prstGeom>
          <a:noFill/>
        </p:spPr>
        <p:txBody>
          <a:bodyPr wrap="none" rtlCol="0">
            <a:spAutoFit/>
          </a:bodyPr>
          <a:lstStyle/>
          <a:p>
            <a:r>
              <a:rPr lang="en-US" sz="3200" dirty="0"/>
              <a:t>Transfer from Mike to Jay</a:t>
            </a:r>
          </a:p>
        </p:txBody>
      </p:sp>
    </p:spTree>
    <p:extLst>
      <p:ext uri="{BB962C8B-B14F-4D97-AF65-F5344CB8AC3E}">
        <p14:creationId xmlns:p14="http://schemas.microsoft.com/office/powerpoint/2010/main" val="4053704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15</a:t>
            </a:fld>
            <a:endParaRPr lang="en-US"/>
          </a:p>
        </p:txBody>
      </p:sp>
      <p:sp>
        <p:nvSpPr>
          <p:cNvPr id="7" name="Text Box 5">
            <a:extLst>
              <a:ext uri="{FF2B5EF4-FFF2-40B4-BE49-F238E27FC236}">
                <a16:creationId xmlns:a16="http://schemas.microsoft.com/office/drawing/2014/main" id="{7280D405-408F-4C28-9E68-6D092694F043}"/>
              </a:ext>
            </a:extLst>
          </p:cNvPr>
          <p:cNvSpPr txBox="1">
            <a:spLocks noChangeArrowheads="1"/>
          </p:cNvSpPr>
          <p:nvPr/>
        </p:nvSpPr>
        <p:spPr bwMode="auto">
          <a:xfrm>
            <a:off x="451013" y="981559"/>
            <a:ext cx="5231595" cy="567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200" dirty="0">
                <a:latin typeface="Arial" panose="020B0604020202020204" pitchFamily="34" charset="0"/>
              </a:rPr>
              <a:t>Non-equilibrium Total-load Transport</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No diffusion </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Mixed cohesive/non-cohesive</a:t>
            </a:r>
          </a:p>
          <a:p>
            <a:pPr marL="285750" indent="-285750">
              <a:spcBef>
                <a:spcPts val="600"/>
              </a:spcBef>
              <a:buFont typeface="Arial" panose="020B0604020202020204" pitchFamily="34" charset="0"/>
              <a:buChar char="•"/>
            </a:pPr>
            <a:r>
              <a:rPr lang="en-US" altLang="en-US" sz="2200" dirty="0" err="1">
                <a:latin typeface="Arial" panose="020B0604020202020204" pitchFamily="34" charset="0"/>
              </a:rPr>
              <a:t>Subgrid</a:t>
            </a:r>
            <a:r>
              <a:rPr lang="en-US" altLang="en-US" sz="2200" dirty="0">
                <a:latin typeface="Arial" panose="020B0604020202020204" pitchFamily="34" charset="0"/>
              </a:rPr>
              <a:t> bathymetry, bed sorting, erosion, and deposition</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Fixed bed elevation/One layer &amp; gradation per cell</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Sheet and splash erosion</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Several Transport Functions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Clay, Silt, Sand, and Gravel</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Bed sorting and layering algorithm</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Constant bed porosity</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Hiding and exposure corrections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Implicit Finite-Volume Method</a:t>
            </a:r>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3200" dirty="0"/>
              <a:t>2D Sediment Transport Features</a:t>
            </a:r>
          </a:p>
        </p:txBody>
      </p:sp>
      <p:cxnSp>
        <p:nvCxnSpPr>
          <p:cNvPr id="37" name="Straight Connector 36">
            <a:extLst>
              <a:ext uri="{FF2B5EF4-FFF2-40B4-BE49-F238E27FC236}">
                <a16:creationId xmlns:a16="http://schemas.microsoft.com/office/drawing/2014/main" id="{7E25B14B-63F1-4505-AE3A-CECF7FF30258}"/>
              </a:ext>
            </a:extLst>
          </p:cNvPr>
          <p:cNvCxnSpPr/>
          <p:nvPr/>
        </p:nvCxnSpPr>
        <p:spPr>
          <a:xfrm flipH="1">
            <a:off x="6032833" y="2188914"/>
            <a:ext cx="1335094" cy="0"/>
          </a:xfrm>
          <a:prstGeom prst="line">
            <a:avLst/>
          </a:prstGeom>
          <a:noFill/>
          <a:ln w="19050" cap="flat" cmpd="sng" algn="ctr">
            <a:solidFill>
              <a:srgbClr val="5B9BD5">
                <a:lumMod val="75000"/>
              </a:srgbClr>
            </a:solidFill>
            <a:prstDash val="solid"/>
            <a:miter lim="800000"/>
          </a:ln>
          <a:effectLst/>
        </p:spPr>
      </p:cxnSp>
      <p:sp>
        <p:nvSpPr>
          <p:cNvPr id="38" name="Rectangle 37">
            <a:extLst>
              <a:ext uri="{FF2B5EF4-FFF2-40B4-BE49-F238E27FC236}">
                <a16:creationId xmlns:a16="http://schemas.microsoft.com/office/drawing/2014/main" id="{272F7FAE-0A08-4548-8AFD-C82EC068FA72}"/>
              </a:ext>
            </a:extLst>
          </p:cNvPr>
          <p:cNvSpPr/>
          <p:nvPr/>
        </p:nvSpPr>
        <p:spPr>
          <a:xfrm>
            <a:off x="6022653" y="2782300"/>
            <a:ext cx="309607" cy="316536"/>
          </a:xfrm>
          <a:prstGeom prst="rect">
            <a:avLst/>
          </a:prstGeom>
          <a:solidFill>
            <a:srgbClr val="FF33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59FAD92E-5F2C-423C-BA60-8CA6205E25A7}"/>
              </a:ext>
            </a:extLst>
          </p:cNvPr>
          <p:cNvSpPr/>
          <p:nvPr/>
        </p:nvSpPr>
        <p:spPr>
          <a:xfrm>
            <a:off x="6645089" y="2338831"/>
            <a:ext cx="358593" cy="761012"/>
          </a:xfrm>
          <a:prstGeom prst="rect">
            <a:avLst/>
          </a:prstGeom>
          <a:solidFill>
            <a:srgbClr val="D6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6DC88D9D-8CD7-4098-BEA8-694BB5C3AD43}"/>
              </a:ext>
            </a:extLst>
          </p:cNvPr>
          <p:cNvSpPr/>
          <p:nvPr/>
        </p:nvSpPr>
        <p:spPr>
          <a:xfrm>
            <a:off x="6332464" y="2578779"/>
            <a:ext cx="309607" cy="521064"/>
          </a:xfrm>
          <a:prstGeom prst="rect">
            <a:avLst/>
          </a:prstGeom>
          <a:solidFill>
            <a:srgbClr val="EE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B73E0967-6A8A-4FE4-8587-AA46CA3A6EBD}"/>
              </a:ext>
            </a:extLst>
          </p:cNvPr>
          <p:cNvSpPr/>
          <p:nvPr/>
        </p:nvSpPr>
        <p:spPr>
          <a:xfrm>
            <a:off x="7005587" y="2134843"/>
            <a:ext cx="367118" cy="963990"/>
          </a:xfrm>
          <a:prstGeom prst="rect">
            <a:avLst/>
          </a:prstGeom>
          <a:solidFill>
            <a:srgbClr val="9E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B438C6F4-D75A-4B4C-8493-3AA2290BA500}"/>
              </a:ext>
            </a:extLst>
          </p:cNvPr>
          <p:cNvSpPr/>
          <p:nvPr/>
        </p:nvSpPr>
        <p:spPr>
          <a:xfrm>
            <a:off x="7371753" y="1901020"/>
            <a:ext cx="435552" cy="1197816"/>
          </a:xfrm>
          <a:prstGeom prst="rect">
            <a:avLst/>
          </a:prstGeom>
          <a:solidFill>
            <a:srgbClr val="7A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F7CF6B65-FA43-47A1-B774-F2BE7EAFE669}"/>
              </a:ext>
            </a:extLst>
          </p:cNvPr>
          <p:cNvSpPr/>
          <p:nvPr/>
        </p:nvSpPr>
        <p:spPr>
          <a:xfrm>
            <a:off x="7805755" y="1721914"/>
            <a:ext cx="555885" cy="1381882"/>
          </a:xfrm>
          <a:prstGeom prst="rect">
            <a:avLst/>
          </a:prstGeom>
          <a:solidFill>
            <a:srgbClr val="50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45" name="Straight Connector 44">
            <a:extLst>
              <a:ext uri="{FF2B5EF4-FFF2-40B4-BE49-F238E27FC236}">
                <a16:creationId xmlns:a16="http://schemas.microsoft.com/office/drawing/2014/main" id="{F71B34C4-A8E1-44ED-938B-44A01C931990}"/>
              </a:ext>
            </a:extLst>
          </p:cNvPr>
          <p:cNvCxnSpPr/>
          <p:nvPr/>
        </p:nvCxnSpPr>
        <p:spPr>
          <a:xfrm>
            <a:off x="6024555" y="3100853"/>
            <a:ext cx="2525786" cy="0"/>
          </a:xfrm>
          <a:prstGeom prst="line">
            <a:avLst/>
          </a:prstGeom>
          <a:noFill/>
          <a:ln w="38100" cap="flat" cmpd="sng" algn="ctr">
            <a:solidFill>
              <a:sysClr val="windowText" lastClr="000000"/>
            </a:solidFill>
            <a:prstDash val="solid"/>
            <a:miter lim="800000"/>
          </a:ln>
          <a:effectLst/>
        </p:spPr>
      </p:cxnSp>
      <p:cxnSp>
        <p:nvCxnSpPr>
          <p:cNvPr id="46" name="Straight Connector 45">
            <a:extLst>
              <a:ext uri="{FF2B5EF4-FFF2-40B4-BE49-F238E27FC236}">
                <a16:creationId xmlns:a16="http://schemas.microsoft.com/office/drawing/2014/main" id="{621F4B24-D724-484D-A60A-3B06FF015A44}"/>
              </a:ext>
            </a:extLst>
          </p:cNvPr>
          <p:cNvCxnSpPr/>
          <p:nvPr/>
        </p:nvCxnSpPr>
        <p:spPr>
          <a:xfrm>
            <a:off x="6022650" y="1353750"/>
            <a:ext cx="0" cy="1764294"/>
          </a:xfrm>
          <a:prstGeom prst="line">
            <a:avLst/>
          </a:prstGeom>
          <a:noFill/>
          <a:ln w="38100" cap="flat" cmpd="sng" algn="ctr">
            <a:solidFill>
              <a:sysClr val="windowText" lastClr="000000"/>
            </a:solidFill>
            <a:prstDash val="solid"/>
            <a:miter lim="800000"/>
          </a:ln>
          <a:effectLst/>
        </p:spPr>
      </p:cxnSp>
      <p:sp>
        <p:nvSpPr>
          <p:cNvPr id="48" name="TextBox 47">
            <a:extLst>
              <a:ext uri="{FF2B5EF4-FFF2-40B4-BE49-F238E27FC236}">
                <a16:creationId xmlns:a16="http://schemas.microsoft.com/office/drawing/2014/main" id="{1568CED0-0000-4B3E-9DA5-083E933004E3}"/>
              </a:ext>
            </a:extLst>
          </p:cNvPr>
          <p:cNvSpPr txBox="1"/>
          <p:nvPr/>
        </p:nvSpPr>
        <p:spPr>
          <a:xfrm rot="16200000">
            <a:off x="5476455" y="1553033"/>
            <a:ext cx="859146" cy="307777"/>
          </a:xfrm>
          <a:prstGeom prst="rect">
            <a:avLst/>
          </a:prstGeom>
          <a:noFill/>
        </p:spPr>
        <p:txBody>
          <a:bodyPr wrap="none" rtlCol="0">
            <a:spAutoFit/>
          </a:bodyPr>
          <a:lstStyle/>
          <a:p>
            <a:pPr fontAlgn="auto">
              <a:spcBef>
                <a:spcPts val="0"/>
              </a:spcBef>
              <a:spcAft>
                <a:spcPts val="0"/>
              </a:spcAft>
            </a:pPr>
            <a:r>
              <a:rPr lang="en-US" sz="1400" dirty="0">
                <a:solidFill>
                  <a:prstClr val="black"/>
                </a:solidFill>
                <a:latin typeface="Calibri" panose="020F0502020204030204"/>
              </a:rPr>
              <a:t>Elevation</a:t>
            </a:r>
            <a:endParaRPr lang="en-US" sz="1000" dirty="0">
              <a:solidFill>
                <a:prstClr val="black"/>
              </a:solidFill>
              <a:latin typeface="Calibri" panose="020F0502020204030204"/>
            </a:endParaRPr>
          </a:p>
        </p:txBody>
      </p:sp>
      <p:sp>
        <p:nvSpPr>
          <p:cNvPr id="49" name="Rectangle 48">
            <a:extLst>
              <a:ext uri="{FF2B5EF4-FFF2-40B4-BE49-F238E27FC236}">
                <a16:creationId xmlns:a16="http://schemas.microsoft.com/office/drawing/2014/main" id="{C6220FE3-5749-4528-BE8A-E74675E3FFAF}"/>
              </a:ext>
            </a:extLst>
          </p:cNvPr>
          <p:cNvSpPr/>
          <p:nvPr/>
        </p:nvSpPr>
        <p:spPr>
          <a:xfrm>
            <a:off x="7371925" y="4054722"/>
            <a:ext cx="435552" cy="810830"/>
          </a:xfrm>
          <a:prstGeom prst="rect">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2" name="Rectangle 81">
            <a:extLst>
              <a:ext uri="{FF2B5EF4-FFF2-40B4-BE49-F238E27FC236}">
                <a16:creationId xmlns:a16="http://schemas.microsoft.com/office/drawing/2014/main" id="{071C8753-5D31-4480-9D47-B69919EE119C}"/>
              </a:ext>
            </a:extLst>
          </p:cNvPr>
          <p:cNvSpPr/>
          <p:nvPr/>
        </p:nvSpPr>
        <p:spPr>
          <a:xfrm>
            <a:off x="6032833" y="3959219"/>
            <a:ext cx="2339939" cy="164110"/>
          </a:xfrm>
          <a:prstGeom prst="rect">
            <a:avLst/>
          </a:prstGeom>
          <a:solidFill>
            <a:srgbClr val="FFC000">
              <a:lumMod val="20000"/>
              <a:lumOff val="80000"/>
            </a:srgbClr>
          </a:solidFill>
          <a:ln w="381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3" name="Freeform 113">
            <a:extLst>
              <a:ext uri="{FF2B5EF4-FFF2-40B4-BE49-F238E27FC236}">
                <a16:creationId xmlns:a16="http://schemas.microsoft.com/office/drawing/2014/main" id="{0315CFB0-FA32-4984-BF05-9637E226643D}"/>
              </a:ext>
            </a:extLst>
          </p:cNvPr>
          <p:cNvSpPr/>
          <p:nvPr/>
        </p:nvSpPr>
        <p:spPr>
          <a:xfrm>
            <a:off x="6216860" y="2111207"/>
            <a:ext cx="141545" cy="69652"/>
          </a:xfrm>
          <a:custGeom>
            <a:avLst/>
            <a:gdLst>
              <a:gd name="connsiteX0" fmla="*/ 66675 w 142875"/>
              <a:gd name="connsiteY0" fmla="*/ 66675 h 66675"/>
              <a:gd name="connsiteX1" fmla="*/ 0 w 142875"/>
              <a:gd name="connsiteY1" fmla="*/ 0 h 66675"/>
              <a:gd name="connsiteX2" fmla="*/ 142875 w 142875"/>
              <a:gd name="connsiteY2" fmla="*/ 0 h 66675"/>
              <a:gd name="connsiteX3" fmla="*/ 66675 w 142875"/>
              <a:gd name="connsiteY3" fmla="*/ 66675 h 66675"/>
            </a:gdLst>
            <a:ahLst/>
            <a:cxnLst>
              <a:cxn ang="0">
                <a:pos x="connsiteX0" y="connsiteY0"/>
              </a:cxn>
              <a:cxn ang="0">
                <a:pos x="connsiteX1" y="connsiteY1"/>
              </a:cxn>
              <a:cxn ang="0">
                <a:pos x="connsiteX2" y="connsiteY2"/>
              </a:cxn>
              <a:cxn ang="0">
                <a:pos x="connsiteX3" y="connsiteY3"/>
              </a:cxn>
            </a:cxnLst>
            <a:rect l="l" t="t" r="r" b="b"/>
            <a:pathLst>
              <a:path w="142875" h="66675">
                <a:moveTo>
                  <a:pt x="66675" y="66675"/>
                </a:moveTo>
                <a:lnTo>
                  <a:pt x="0" y="0"/>
                </a:lnTo>
                <a:lnTo>
                  <a:pt x="142875" y="0"/>
                </a:lnTo>
                <a:lnTo>
                  <a:pt x="66675" y="66675"/>
                </a:lnTo>
                <a:close/>
              </a:path>
            </a:pathLst>
          </a:cu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4" name="Rectangle 83">
            <a:extLst>
              <a:ext uri="{FF2B5EF4-FFF2-40B4-BE49-F238E27FC236}">
                <a16:creationId xmlns:a16="http://schemas.microsoft.com/office/drawing/2014/main" id="{CAF3D8E9-C85B-4BBB-9185-FD37845F0FDD}"/>
              </a:ext>
            </a:extLst>
          </p:cNvPr>
          <p:cNvSpPr/>
          <p:nvPr/>
        </p:nvSpPr>
        <p:spPr>
          <a:xfrm>
            <a:off x="6032833" y="4128738"/>
            <a:ext cx="2339939" cy="363797"/>
          </a:xfrm>
          <a:prstGeom prst="rect">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5" name="Rectangle 84">
            <a:extLst>
              <a:ext uri="{FF2B5EF4-FFF2-40B4-BE49-F238E27FC236}">
                <a16:creationId xmlns:a16="http://schemas.microsoft.com/office/drawing/2014/main" id="{2FD240D8-3EA3-4D1D-9155-7AE512D5BD93}"/>
              </a:ext>
            </a:extLst>
          </p:cNvPr>
          <p:cNvSpPr/>
          <p:nvPr/>
        </p:nvSpPr>
        <p:spPr>
          <a:xfrm>
            <a:off x="6033784" y="4476094"/>
            <a:ext cx="2339939" cy="926842"/>
          </a:xfrm>
          <a:prstGeom prst="rect">
            <a:avLst/>
          </a:prstGeom>
          <a:solidFill>
            <a:srgbClr val="FFC000">
              <a:lumMod val="75000"/>
            </a:srgbClr>
          </a:solidFill>
          <a:ln w="381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6" name="Rectangle 85">
            <a:extLst>
              <a:ext uri="{FF2B5EF4-FFF2-40B4-BE49-F238E27FC236}">
                <a16:creationId xmlns:a16="http://schemas.microsoft.com/office/drawing/2014/main" id="{652B2E6C-1723-4819-AAB7-925FA9763BAB}"/>
              </a:ext>
            </a:extLst>
          </p:cNvPr>
          <p:cNvSpPr/>
          <p:nvPr/>
        </p:nvSpPr>
        <p:spPr>
          <a:xfrm>
            <a:off x="6019369" y="3957198"/>
            <a:ext cx="995448" cy="1445738"/>
          </a:xfrm>
          <a:prstGeom prst="rect">
            <a:avLst/>
          </a:prstGeom>
          <a:solidFill>
            <a:srgbClr val="0066FF">
              <a:alpha val="0"/>
            </a:srgbClr>
          </a:solidFill>
          <a:ln w="12700" cap="flat" cmpd="sng" algn="ctr">
            <a:solidFill>
              <a:schemeClr val="tx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7" name="TextBox 86">
            <a:extLst>
              <a:ext uri="{FF2B5EF4-FFF2-40B4-BE49-F238E27FC236}">
                <a16:creationId xmlns:a16="http://schemas.microsoft.com/office/drawing/2014/main" id="{5E0C7ADC-2FD1-4C59-998D-80B6A3539A85}"/>
              </a:ext>
            </a:extLst>
          </p:cNvPr>
          <p:cNvSpPr txBox="1"/>
          <p:nvPr/>
        </p:nvSpPr>
        <p:spPr>
          <a:xfrm>
            <a:off x="6020319" y="5380709"/>
            <a:ext cx="986167"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panose="020F0502020204030204"/>
              </a:rPr>
              <a:t>Fraction Wet</a:t>
            </a:r>
          </a:p>
        </p:txBody>
      </p:sp>
      <p:sp>
        <p:nvSpPr>
          <p:cNvPr id="88" name="Right Arrow 108">
            <a:extLst>
              <a:ext uri="{FF2B5EF4-FFF2-40B4-BE49-F238E27FC236}">
                <a16:creationId xmlns:a16="http://schemas.microsoft.com/office/drawing/2014/main" id="{5FC6B461-214A-434F-8EFB-27BC03DE4691}"/>
              </a:ext>
            </a:extLst>
          </p:cNvPr>
          <p:cNvSpPr/>
          <p:nvPr/>
        </p:nvSpPr>
        <p:spPr>
          <a:xfrm rot="5400000">
            <a:off x="6191063" y="3877090"/>
            <a:ext cx="244473" cy="135711"/>
          </a:xfrm>
          <a:prstGeom prst="rightArrow">
            <a:avLst/>
          </a:prstGeom>
          <a:solidFill>
            <a:srgbClr val="B19563"/>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9" name="Right Arrow 108">
            <a:extLst>
              <a:ext uri="{FF2B5EF4-FFF2-40B4-BE49-F238E27FC236}">
                <a16:creationId xmlns:a16="http://schemas.microsoft.com/office/drawing/2014/main" id="{7984FCD5-EC31-4383-8F77-AE1CA2124544}"/>
              </a:ext>
            </a:extLst>
          </p:cNvPr>
          <p:cNvSpPr/>
          <p:nvPr/>
        </p:nvSpPr>
        <p:spPr>
          <a:xfrm rot="16200000">
            <a:off x="6589278" y="3875798"/>
            <a:ext cx="244473" cy="135711"/>
          </a:xfrm>
          <a:prstGeom prst="rightArrow">
            <a:avLst/>
          </a:prstGeom>
          <a:solidFill>
            <a:srgbClr val="B19563"/>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0" name="TextBox 89">
            <a:extLst>
              <a:ext uri="{FF2B5EF4-FFF2-40B4-BE49-F238E27FC236}">
                <a16:creationId xmlns:a16="http://schemas.microsoft.com/office/drawing/2014/main" id="{366CD9F9-DF1F-4E7A-91B6-3669BDE2A09E}"/>
              </a:ext>
            </a:extLst>
          </p:cNvPr>
          <p:cNvSpPr txBox="1"/>
          <p:nvPr/>
        </p:nvSpPr>
        <p:spPr>
          <a:xfrm>
            <a:off x="7241713" y="5411904"/>
            <a:ext cx="945323"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panose="020F0502020204030204"/>
              </a:rPr>
              <a:t>Fraction Dry</a:t>
            </a:r>
          </a:p>
        </p:txBody>
      </p:sp>
      <p:sp>
        <p:nvSpPr>
          <p:cNvPr id="91" name="Right Arrow 108">
            <a:extLst>
              <a:ext uri="{FF2B5EF4-FFF2-40B4-BE49-F238E27FC236}">
                <a16:creationId xmlns:a16="http://schemas.microsoft.com/office/drawing/2014/main" id="{DC832037-A8BD-41B5-8E91-D20562B73391}"/>
              </a:ext>
            </a:extLst>
          </p:cNvPr>
          <p:cNvSpPr/>
          <p:nvPr/>
        </p:nvSpPr>
        <p:spPr>
          <a:xfrm rot="16200000">
            <a:off x="7531318" y="3858744"/>
            <a:ext cx="244473" cy="135711"/>
          </a:xfrm>
          <a:prstGeom prst="rightArrow">
            <a:avLst/>
          </a:prstGeom>
          <a:solidFill>
            <a:srgbClr val="B19563"/>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TextBox 91">
            <a:extLst>
              <a:ext uri="{FF2B5EF4-FFF2-40B4-BE49-F238E27FC236}">
                <a16:creationId xmlns:a16="http://schemas.microsoft.com/office/drawing/2014/main" id="{2BB8B427-F426-4A18-B16C-E06883E8C19B}"/>
              </a:ext>
            </a:extLst>
          </p:cNvPr>
          <p:cNvSpPr txBox="1"/>
          <p:nvPr/>
        </p:nvSpPr>
        <p:spPr>
          <a:xfrm>
            <a:off x="7367927" y="3359133"/>
            <a:ext cx="1086259" cy="461665"/>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panose="020F0502020204030204"/>
              </a:rPr>
              <a:t>Sheet and </a:t>
            </a:r>
            <a:br>
              <a:rPr lang="en-US" sz="1200" dirty="0">
                <a:solidFill>
                  <a:prstClr val="black"/>
                </a:solidFill>
                <a:latin typeface="Calibri" panose="020F0502020204030204"/>
              </a:rPr>
            </a:br>
            <a:r>
              <a:rPr lang="en-US" sz="1200" dirty="0">
                <a:solidFill>
                  <a:prstClr val="black"/>
                </a:solidFill>
                <a:latin typeface="Calibri" panose="020F0502020204030204"/>
              </a:rPr>
              <a:t>Splash Erosion</a:t>
            </a:r>
          </a:p>
        </p:txBody>
      </p:sp>
      <p:sp>
        <p:nvSpPr>
          <p:cNvPr id="93" name="TextBox 92">
            <a:extLst>
              <a:ext uri="{FF2B5EF4-FFF2-40B4-BE49-F238E27FC236}">
                <a16:creationId xmlns:a16="http://schemas.microsoft.com/office/drawing/2014/main" id="{3019F355-ADC2-421E-BD32-56BD755A5587}"/>
              </a:ext>
            </a:extLst>
          </p:cNvPr>
          <p:cNvSpPr txBox="1"/>
          <p:nvPr/>
        </p:nvSpPr>
        <p:spPr>
          <a:xfrm>
            <a:off x="5885006" y="3362069"/>
            <a:ext cx="1304140" cy="461665"/>
          </a:xfrm>
          <a:prstGeom prst="rect">
            <a:avLst/>
          </a:prstGeom>
          <a:noFill/>
        </p:spPr>
        <p:txBody>
          <a:bodyPr wrap="none" rtlCol="0">
            <a:spAutoFit/>
          </a:bodyPr>
          <a:lstStyle/>
          <a:p>
            <a:pPr algn="ctr" fontAlgn="auto">
              <a:spcBef>
                <a:spcPts val="0"/>
              </a:spcBef>
              <a:spcAft>
                <a:spcPts val="0"/>
              </a:spcAft>
            </a:pPr>
            <a:r>
              <a:rPr lang="en-US" sz="1200" dirty="0">
                <a:solidFill>
                  <a:prstClr val="black"/>
                </a:solidFill>
                <a:latin typeface="Calibri" panose="020F0502020204030204"/>
              </a:rPr>
              <a:t>Hydraulic Erosion </a:t>
            </a:r>
            <a:br>
              <a:rPr lang="en-US" sz="1200" dirty="0">
                <a:solidFill>
                  <a:prstClr val="black"/>
                </a:solidFill>
                <a:latin typeface="Calibri" panose="020F0502020204030204"/>
              </a:rPr>
            </a:br>
            <a:r>
              <a:rPr lang="en-US" sz="1200" dirty="0">
                <a:solidFill>
                  <a:prstClr val="black"/>
                </a:solidFill>
                <a:latin typeface="Calibri" panose="020F0502020204030204"/>
              </a:rPr>
              <a:t>and Deposition</a:t>
            </a:r>
          </a:p>
        </p:txBody>
      </p:sp>
      <p:sp>
        <p:nvSpPr>
          <p:cNvPr id="5" name="Arrow: Up-Down 4">
            <a:extLst>
              <a:ext uri="{FF2B5EF4-FFF2-40B4-BE49-F238E27FC236}">
                <a16:creationId xmlns:a16="http://schemas.microsoft.com/office/drawing/2014/main" id="{89A387D4-2D16-4A4C-AA8E-2D6368831F15}"/>
              </a:ext>
            </a:extLst>
          </p:cNvPr>
          <p:cNvSpPr/>
          <p:nvPr/>
        </p:nvSpPr>
        <p:spPr>
          <a:xfrm>
            <a:off x="7107028" y="3213634"/>
            <a:ext cx="211571" cy="597408"/>
          </a:xfrm>
          <a:prstGeom prst="upDownArrow">
            <a:avLst/>
          </a:prstGeom>
          <a:solidFill>
            <a:srgbClr val="0066FF">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AEA68A84-D354-4763-8CD6-3957536336B2}"/>
              </a:ext>
            </a:extLst>
          </p:cNvPr>
          <p:cNvSpPr txBox="1"/>
          <p:nvPr/>
        </p:nvSpPr>
        <p:spPr>
          <a:xfrm>
            <a:off x="8070279" y="3095680"/>
            <a:ext cx="525337" cy="307777"/>
          </a:xfrm>
          <a:prstGeom prst="rect">
            <a:avLst/>
          </a:prstGeom>
          <a:noFill/>
        </p:spPr>
        <p:txBody>
          <a:bodyPr wrap="none" rtlCol="0">
            <a:spAutoFit/>
          </a:bodyPr>
          <a:lstStyle/>
          <a:p>
            <a:pPr fontAlgn="auto">
              <a:spcBef>
                <a:spcPts val="0"/>
              </a:spcBef>
              <a:spcAft>
                <a:spcPts val="0"/>
              </a:spcAft>
            </a:pPr>
            <a:r>
              <a:rPr lang="en-US" sz="1400" dirty="0">
                <a:solidFill>
                  <a:prstClr val="black"/>
                </a:solidFill>
                <a:latin typeface="Calibri" panose="020F0502020204030204"/>
              </a:rPr>
              <a:t>Area</a:t>
            </a:r>
          </a:p>
        </p:txBody>
      </p:sp>
      <p:sp>
        <p:nvSpPr>
          <p:cNvPr id="95" name="TextBox 94">
            <a:extLst>
              <a:ext uri="{FF2B5EF4-FFF2-40B4-BE49-F238E27FC236}">
                <a16:creationId xmlns:a16="http://schemas.microsoft.com/office/drawing/2014/main" id="{9BF98986-9123-4E42-B69F-6BA8106794D9}"/>
              </a:ext>
            </a:extLst>
          </p:cNvPr>
          <p:cNvSpPr txBox="1"/>
          <p:nvPr/>
        </p:nvSpPr>
        <p:spPr>
          <a:xfrm rot="16200000">
            <a:off x="5359389" y="4413436"/>
            <a:ext cx="964751" cy="307777"/>
          </a:xfrm>
          <a:prstGeom prst="rect">
            <a:avLst/>
          </a:prstGeom>
          <a:noFill/>
        </p:spPr>
        <p:txBody>
          <a:bodyPr wrap="none" rtlCol="0">
            <a:spAutoFit/>
          </a:bodyPr>
          <a:lstStyle/>
          <a:p>
            <a:pPr fontAlgn="auto">
              <a:spcBef>
                <a:spcPts val="0"/>
              </a:spcBef>
              <a:spcAft>
                <a:spcPts val="0"/>
              </a:spcAft>
            </a:pPr>
            <a:r>
              <a:rPr lang="en-US" sz="1400" dirty="0">
                <a:solidFill>
                  <a:prstClr val="black"/>
                </a:solidFill>
                <a:latin typeface="Calibri" panose="020F0502020204030204"/>
              </a:rPr>
              <a:t>Bed Layers</a:t>
            </a:r>
            <a:endParaRPr lang="en-US" sz="1000" dirty="0">
              <a:solidFill>
                <a:prstClr val="black"/>
              </a:solidFill>
              <a:latin typeface="Calibri" panose="020F0502020204030204"/>
            </a:endParaRPr>
          </a:p>
        </p:txBody>
      </p:sp>
    </p:spTree>
    <p:extLst>
      <p:ext uri="{BB962C8B-B14F-4D97-AF65-F5344CB8AC3E}">
        <p14:creationId xmlns:p14="http://schemas.microsoft.com/office/powerpoint/2010/main" val="7522947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058149" y="5747249"/>
            <a:ext cx="1085851" cy="369332"/>
          </a:xfrm>
          <a:prstGeom prst="rect">
            <a:avLst/>
          </a:prstGeom>
          <a:noFill/>
        </p:spPr>
        <p:txBody>
          <a:bodyPr wrap="square" rtlCol="0">
            <a:spAutoFit/>
          </a:bodyPr>
          <a:lstStyle/>
          <a:p>
            <a:r>
              <a:rPr lang="en-US" dirty="0"/>
              <a:t>LH104</a:t>
            </a:r>
          </a:p>
        </p:txBody>
      </p:sp>
      <p:sp>
        <p:nvSpPr>
          <p:cNvPr id="9" name="Oval 8"/>
          <p:cNvSpPr/>
          <p:nvPr/>
        </p:nvSpPr>
        <p:spPr>
          <a:xfrm>
            <a:off x="8553450" y="6080131"/>
            <a:ext cx="123825" cy="1333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D777DF0-37D4-458E-BFD5-E45E5B317662}"/>
              </a:ext>
            </a:extLst>
          </p:cNvPr>
          <p:cNvPicPr>
            <a:picLocks noChangeAspect="1"/>
          </p:cNvPicPr>
          <p:nvPr/>
        </p:nvPicPr>
        <p:blipFill>
          <a:blip r:embed="rId3"/>
          <a:stretch>
            <a:fillRect/>
          </a:stretch>
        </p:blipFill>
        <p:spPr>
          <a:xfrm>
            <a:off x="2444252" y="3082567"/>
            <a:ext cx="3170710" cy="1604055"/>
          </a:xfrm>
          <a:prstGeom prst="rect">
            <a:avLst/>
          </a:prstGeom>
        </p:spPr>
      </p:pic>
      <p:pic>
        <p:nvPicPr>
          <p:cNvPr id="14" name="Picture 13">
            <a:extLst>
              <a:ext uri="{FF2B5EF4-FFF2-40B4-BE49-F238E27FC236}">
                <a16:creationId xmlns:a16="http://schemas.microsoft.com/office/drawing/2014/main" id="{21DF913D-9DED-409C-B208-EE8C2798AD91}"/>
              </a:ext>
            </a:extLst>
          </p:cNvPr>
          <p:cNvPicPr>
            <a:picLocks noChangeAspect="1"/>
          </p:cNvPicPr>
          <p:nvPr/>
        </p:nvPicPr>
        <p:blipFill>
          <a:blip r:embed="rId4"/>
          <a:stretch>
            <a:fillRect/>
          </a:stretch>
        </p:blipFill>
        <p:spPr>
          <a:xfrm>
            <a:off x="2444251" y="4686622"/>
            <a:ext cx="3170711" cy="1604055"/>
          </a:xfrm>
          <a:prstGeom prst="rect">
            <a:avLst/>
          </a:prstGeom>
        </p:spPr>
      </p:pic>
      <p:pic>
        <p:nvPicPr>
          <p:cNvPr id="18" name="Picture 17">
            <a:extLst>
              <a:ext uri="{FF2B5EF4-FFF2-40B4-BE49-F238E27FC236}">
                <a16:creationId xmlns:a16="http://schemas.microsoft.com/office/drawing/2014/main" id="{E1D71DEC-2494-44E0-8586-24B566ABDD2D}"/>
              </a:ext>
            </a:extLst>
          </p:cNvPr>
          <p:cNvPicPr>
            <a:picLocks noChangeAspect="1"/>
          </p:cNvPicPr>
          <p:nvPr/>
        </p:nvPicPr>
        <p:blipFill>
          <a:blip r:embed="rId5"/>
          <a:stretch>
            <a:fillRect/>
          </a:stretch>
        </p:blipFill>
        <p:spPr>
          <a:xfrm>
            <a:off x="5633944" y="2685586"/>
            <a:ext cx="3240722" cy="1944433"/>
          </a:xfrm>
          <a:prstGeom prst="rect">
            <a:avLst/>
          </a:prstGeom>
        </p:spPr>
      </p:pic>
      <p:pic>
        <p:nvPicPr>
          <p:cNvPr id="20" name="Picture 19">
            <a:extLst>
              <a:ext uri="{FF2B5EF4-FFF2-40B4-BE49-F238E27FC236}">
                <a16:creationId xmlns:a16="http://schemas.microsoft.com/office/drawing/2014/main" id="{8367E27C-930D-4748-950E-6AFCAB6446F3}"/>
              </a:ext>
            </a:extLst>
          </p:cNvPr>
          <p:cNvPicPr>
            <a:picLocks noChangeAspect="1"/>
          </p:cNvPicPr>
          <p:nvPr/>
        </p:nvPicPr>
        <p:blipFill>
          <a:blip r:embed="rId6"/>
          <a:stretch>
            <a:fillRect/>
          </a:stretch>
        </p:blipFill>
        <p:spPr>
          <a:xfrm>
            <a:off x="5835350" y="4507493"/>
            <a:ext cx="3039316" cy="1823590"/>
          </a:xfrm>
          <a:prstGeom prst="rect">
            <a:avLst/>
          </a:prstGeom>
        </p:spPr>
      </p:pic>
      <p:sp>
        <p:nvSpPr>
          <p:cNvPr id="21" name="Content Placeholder 2">
            <a:extLst>
              <a:ext uri="{FF2B5EF4-FFF2-40B4-BE49-F238E27FC236}">
                <a16:creationId xmlns:a16="http://schemas.microsoft.com/office/drawing/2014/main" id="{3496C7E7-3A45-4DE1-A5F0-53DA34F42F30}"/>
              </a:ext>
            </a:extLst>
          </p:cNvPr>
          <p:cNvSpPr txBox="1">
            <a:spLocks/>
          </p:cNvSpPr>
          <p:nvPr/>
        </p:nvSpPr>
        <p:spPr bwMode="auto">
          <a:xfrm>
            <a:off x="5803555" y="6240557"/>
            <a:ext cx="3170711" cy="423408"/>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1800" dirty="0">
                <a:solidFill>
                  <a:schemeClr val="tx1"/>
                </a:solidFill>
              </a:rPr>
              <a:t>Barfield et al. (1983)</a:t>
            </a:r>
          </a:p>
        </p:txBody>
      </p:sp>
      <p:pic>
        <p:nvPicPr>
          <p:cNvPr id="22" name="Picture 21">
            <a:extLst>
              <a:ext uri="{FF2B5EF4-FFF2-40B4-BE49-F238E27FC236}">
                <a16:creationId xmlns:a16="http://schemas.microsoft.com/office/drawing/2014/main" id="{2229C033-1E04-410D-9E86-FFFAFB96F016}"/>
              </a:ext>
            </a:extLst>
          </p:cNvPr>
          <p:cNvPicPr>
            <a:picLocks noChangeAspect="1"/>
          </p:cNvPicPr>
          <p:nvPr/>
        </p:nvPicPr>
        <p:blipFill>
          <a:blip r:embed="rId7"/>
          <a:stretch>
            <a:fillRect/>
          </a:stretch>
        </p:blipFill>
        <p:spPr>
          <a:xfrm>
            <a:off x="183486" y="2870583"/>
            <a:ext cx="2249330" cy="3315822"/>
          </a:xfrm>
          <a:prstGeom prst="rect">
            <a:avLst/>
          </a:prstGeom>
        </p:spPr>
      </p:pic>
      <p:pic>
        <p:nvPicPr>
          <p:cNvPr id="28" name="Picture 27">
            <a:extLst>
              <a:ext uri="{FF2B5EF4-FFF2-40B4-BE49-F238E27FC236}">
                <a16:creationId xmlns:a16="http://schemas.microsoft.com/office/drawing/2014/main" id="{E94CA29B-C754-4EAE-9762-09B9052EB424}"/>
              </a:ext>
            </a:extLst>
          </p:cNvPr>
          <p:cNvPicPr>
            <a:picLocks noChangeAspect="1"/>
          </p:cNvPicPr>
          <p:nvPr/>
        </p:nvPicPr>
        <p:blipFill>
          <a:blip r:embed="rId8"/>
          <a:stretch>
            <a:fillRect/>
          </a:stretch>
        </p:blipFill>
        <p:spPr>
          <a:xfrm>
            <a:off x="4438349" y="941057"/>
            <a:ext cx="3007869" cy="1804722"/>
          </a:xfrm>
          <a:prstGeom prst="rect">
            <a:avLst/>
          </a:prstGeom>
        </p:spPr>
      </p:pic>
      <p:pic>
        <p:nvPicPr>
          <p:cNvPr id="4" name="Picture 3">
            <a:extLst>
              <a:ext uri="{FF2B5EF4-FFF2-40B4-BE49-F238E27FC236}">
                <a16:creationId xmlns:a16="http://schemas.microsoft.com/office/drawing/2014/main" id="{74129649-9FED-40BB-85A6-140D9FFA08A0}"/>
              </a:ext>
            </a:extLst>
          </p:cNvPr>
          <p:cNvPicPr>
            <a:picLocks noChangeAspect="1"/>
          </p:cNvPicPr>
          <p:nvPr/>
        </p:nvPicPr>
        <p:blipFill>
          <a:blip r:embed="rId9"/>
          <a:stretch>
            <a:fillRect/>
          </a:stretch>
        </p:blipFill>
        <p:spPr>
          <a:xfrm>
            <a:off x="1315953" y="977789"/>
            <a:ext cx="3126933" cy="1876159"/>
          </a:xfrm>
          <a:prstGeom prst="rect">
            <a:avLst/>
          </a:prstGeom>
        </p:spPr>
      </p:pic>
      <p:sp>
        <p:nvSpPr>
          <p:cNvPr id="17" name="Title 1">
            <a:extLst>
              <a:ext uri="{FF2B5EF4-FFF2-40B4-BE49-F238E27FC236}">
                <a16:creationId xmlns:a16="http://schemas.microsoft.com/office/drawing/2014/main" id="{539A98E5-781F-4392-90D2-C669540488B0}"/>
              </a:ext>
            </a:extLst>
          </p:cNvPr>
          <p:cNvSpPr>
            <a:spLocks noGrp="1"/>
          </p:cNvSpPr>
          <p:nvPr>
            <p:ph type="title"/>
          </p:nvPr>
        </p:nvSpPr>
        <p:spPr>
          <a:xfrm>
            <a:off x="187035" y="274637"/>
            <a:ext cx="8780319" cy="806451"/>
          </a:xfrm>
        </p:spPr>
        <p:txBody>
          <a:bodyPr/>
          <a:lstStyle/>
          <a:p>
            <a:pPr algn="ctr"/>
            <a:r>
              <a:rPr lang="en-US" sz="4000" dirty="0"/>
              <a:t>2D Sediment Transport V&amp;V</a:t>
            </a:r>
          </a:p>
        </p:txBody>
      </p:sp>
      <p:sp>
        <p:nvSpPr>
          <p:cNvPr id="7" name="TextBox 6">
            <a:extLst>
              <a:ext uri="{FF2B5EF4-FFF2-40B4-BE49-F238E27FC236}">
                <a16:creationId xmlns:a16="http://schemas.microsoft.com/office/drawing/2014/main" id="{CCB97CB5-880A-49B0-95C7-2BCFCF63F1F1}"/>
              </a:ext>
            </a:extLst>
          </p:cNvPr>
          <p:cNvSpPr txBox="1"/>
          <p:nvPr/>
        </p:nvSpPr>
        <p:spPr>
          <a:xfrm>
            <a:off x="7634869" y="1469210"/>
            <a:ext cx="1239798" cy="646331"/>
          </a:xfrm>
          <a:prstGeom prst="rect">
            <a:avLst/>
          </a:prstGeom>
          <a:noFill/>
        </p:spPr>
        <p:txBody>
          <a:bodyPr wrap="square" rtlCol="0">
            <a:spAutoFit/>
          </a:bodyPr>
          <a:lstStyle/>
          <a:p>
            <a:pPr algn="ctr"/>
            <a:r>
              <a:rPr lang="en-US" dirty="0"/>
              <a:t>Liu et al. (2006)</a:t>
            </a:r>
          </a:p>
        </p:txBody>
      </p:sp>
      <p:sp>
        <p:nvSpPr>
          <p:cNvPr id="19" name="TextBox 18">
            <a:extLst>
              <a:ext uri="{FF2B5EF4-FFF2-40B4-BE49-F238E27FC236}">
                <a16:creationId xmlns:a16="http://schemas.microsoft.com/office/drawing/2014/main" id="{D5A603CE-A632-4E0E-A74C-85B88D6F4D89}"/>
              </a:ext>
            </a:extLst>
          </p:cNvPr>
          <p:cNvSpPr txBox="1"/>
          <p:nvPr/>
        </p:nvSpPr>
        <p:spPr>
          <a:xfrm>
            <a:off x="831041" y="6214031"/>
            <a:ext cx="4599102" cy="369332"/>
          </a:xfrm>
          <a:prstGeom prst="rect">
            <a:avLst/>
          </a:prstGeom>
          <a:noFill/>
        </p:spPr>
        <p:txBody>
          <a:bodyPr wrap="square" rtlCol="0">
            <a:spAutoFit/>
          </a:bodyPr>
          <a:lstStyle/>
          <a:p>
            <a:pPr algn="ctr"/>
            <a:r>
              <a:rPr lang="en-US" dirty="0"/>
              <a:t>USDA Walnut Gulch Exp. Watershed</a:t>
            </a:r>
          </a:p>
        </p:txBody>
      </p:sp>
    </p:spTree>
    <p:extLst>
      <p:ext uri="{BB962C8B-B14F-4D97-AF65-F5344CB8AC3E}">
        <p14:creationId xmlns:p14="http://schemas.microsoft.com/office/powerpoint/2010/main" val="3739335757"/>
      </p:ext>
    </p:extLst>
  </p:cSld>
  <p:clrMapOvr>
    <a:masterClrMapping/>
  </p:clrMapOvr>
  <mc:AlternateContent xmlns:mc="http://schemas.openxmlformats.org/markup-compatibility/2006" xmlns:p14="http://schemas.microsoft.com/office/powerpoint/2010/main">
    <mc:Choice Requires="p14">
      <p:transition spd="slow" p14:dur="2000" advTm="73023"/>
    </mc:Choice>
    <mc:Fallback xmlns="">
      <p:transition spd="slow" advTm="73023"/>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17</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Why Do We Need the 2D Sediment Transport Method in HEC-HMS?</a:t>
            </a:r>
          </a:p>
        </p:txBody>
      </p:sp>
      <p:sp>
        <p:nvSpPr>
          <p:cNvPr id="9" name="Rectangle 3">
            <a:extLst>
              <a:ext uri="{FF2B5EF4-FFF2-40B4-BE49-F238E27FC236}">
                <a16:creationId xmlns:a16="http://schemas.microsoft.com/office/drawing/2014/main" id="{7E6C176F-412F-4093-BB9C-1504C558AC9E}"/>
              </a:ext>
            </a:extLst>
          </p:cNvPr>
          <p:cNvSpPr txBox="1">
            <a:spLocks noChangeArrowheads="1"/>
          </p:cNvSpPr>
          <p:nvPr/>
        </p:nvSpPr>
        <p:spPr bwMode="auto">
          <a:xfrm>
            <a:off x="457200" y="1248002"/>
            <a:ext cx="4040188" cy="430484"/>
          </a:xfrm>
          <a:prstGeom prst="rect">
            <a:avLst/>
          </a:prstGeom>
          <a:noFill/>
          <a:ln w="9525">
            <a:noFill/>
            <a:miter lim="800000"/>
            <a:headEnd/>
            <a:tailEnd/>
          </a:ln>
        </p:spPr>
        <p:txBody>
          <a:bodyPr vert="horz" wrap="square" lIns="90488" tIns="44450" rIns="90488" bIns="44450" numCol="1" anchor="t" anchorCtr="0" compatLnSpc="1">
            <a:prstTxWarp prst="textNoShape">
              <a:avLst/>
            </a:prstTxWarp>
          </a:bodyPr>
          <a:lstStyle>
            <a:lvl1pPr marL="0" indent="0" algn="l" rtl="0" eaLnBrk="1" fontAlgn="base" hangingPunct="1">
              <a:spcBef>
                <a:spcPts val="300"/>
              </a:spcBef>
              <a:spcAft>
                <a:spcPct val="0"/>
              </a:spcAft>
              <a:buFont typeface="Arial" pitchFamily="34" charset="0"/>
              <a:buNone/>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gn="ctr">
              <a:lnSpc>
                <a:spcPct val="90000"/>
              </a:lnSpc>
              <a:buFont typeface="Arial" pitchFamily="34" charset="0"/>
              <a:buNone/>
            </a:pPr>
            <a:r>
              <a:rPr lang="en-US" dirty="0">
                <a:solidFill>
                  <a:srgbClr val="00B050"/>
                </a:solidFill>
              </a:rPr>
              <a:t>Advantages</a:t>
            </a:r>
          </a:p>
        </p:txBody>
      </p:sp>
      <p:sp>
        <p:nvSpPr>
          <p:cNvPr id="10" name="Content Placeholder 1">
            <a:extLst>
              <a:ext uri="{FF2B5EF4-FFF2-40B4-BE49-F238E27FC236}">
                <a16:creationId xmlns:a16="http://schemas.microsoft.com/office/drawing/2014/main" id="{792EC093-5E54-4D3F-A336-676003C82220}"/>
              </a:ext>
            </a:extLst>
          </p:cNvPr>
          <p:cNvSpPr txBox="1">
            <a:spLocks/>
          </p:cNvSpPr>
          <p:nvPr/>
        </p:nvSpPr>
        <p:spPr>
          <a:xfrm>
            <a:off x="457200" y="1671229"/>
            <a:ext cx="4040188" cy="1490099"/>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a:t>Specially distributed result</a:t>
            </a:r>
          </a:p>
          <a:p>
            <a:pPr lvl="1"/>
            <a:r>
              <a:rPr lang="en-US" sz="1400"/>
              <a:t>Guide for Sediment TMDL &amp; BMPs</a:t>
            </a:r>
          </a:p>
          <a:p>
            <a:pPr lvl="1"/>
            <a:r>
              <a:rPr lang="en-US" sz="1400"/>
              <a:t>Sediment Catch Basin Design (Locations &amp; Load Amounts)</a:t>
            </a:r>
          </a:p>
          <a:p>
            <a:pPr lvl="1"/>
            <a:r>
              <a:rPr lang="en-US" sz="1400"/>
              <a:t>Use remote sensing data (LIDAR, Aerial Photo, etc.) &amp; soil gradation data for calibration &amp; validation</a:t>
            </a:r>
            <a:endParaRPr lang="en-US" sz="1400" dirty="0"/>
          </a:p>
        </p:txBody>
      </p:sp>
      <p:sp>
        <p:nvSpPr>
          <p:cNvPr id="11" name="Text Placeholder 2">
            <a:extLst>
              <a:ext uri="{FF2B5EF4-FFF2-40B4-BE49-F238E27FC236}">
                <a16:creationId xmlns:a16="http://schemas.microsoft.com/office/drawing/2014/main" id="{ACB52672-2F86-4361-90FD-DF523032E101}"/>
              </a:ext>
            </a:extLst>
          </p:cNvPr>
          <p:cNvSpPr txBox="1">
            <a:spLocks/>
          </p:cNvSpPr>
          <p:nvPr/>
        </p:nvSpPr>
        <p:spPr>
          <a:xfrm>
            <a:off x="4645025" y="1220148"/>
            <a:ext cx="4041775" cy="486853"/>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srgbClr val="FF0000"/>
                </a:solidFill>
              </a:rPr>
              <a:t>    Disadvantages</a:t>
            </a:r>
          </a:p>
        </p:txBody>
      </p:sp>
      <p:sp>
        <p:nvSpPr>
          <p:cNvPr id="12" name="Content Placeholder 4">
            <a:extLst>
              <a:ext uri="{FF2B5EF4-FFF2-40B4-BE49-F238E27FC236}">
                <a16:creationId xmlns:a16="http://schemas.microsoft.com/office/drawing/2014/main" id="{CD740CB7-A2AF-4D9B-85A4-1CF98D3DEFDE}"/>
              </a:ext>
            </a:extLst>
          </p:cNvPr>
          <p:cNvSpPr txBox="1">
            <a:spLocks/>
          </p:cNvSpPr>
          <p:nvPr/>
        </p:nvSpPr>
        <p:spPr>
          <a:xfrm>
            <a:off x="4797425" y="1859910"/>
            <a:ext cx="4210549" cy="1254125"/>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t>Time and Cost Issues (Longer Run time:</a:t>
            </a:r>
            <a:r>
              <a:rPr lang="en-US" sz="1800" b="1" dirty="0">
                <a:solidFill>
                  <a:srgbClr val="FF0000"/>
                </a:solidFill>
              </a:rPr>
              <a:t>16.5 hours </a:t>
            </a:r>
            <a:r>
              <a:rPr lang="en-US" sz="1800" dirty="0"/>
              <a:t>– 3.3 mi</a:t>
            </a:r>
            <a:r>
              <a:rPr lang="en-US" sz="1800" baseline="30000" dirty="0"/>
              <a:t>2</a:t>
            </a:r>
            <a:r>
              <a:rPr lang="en-US" sz="1800" dirty="0"/>
              <a:t>, 150ft X150ft, 2-yr, 1 min, 1-core) (CPU@2.40GHz)</a:t>
            </a:r>
          </a:p>
        </p:txBody>
      </p:sp>
      <p:sp>
        <p:nvSpPr>
          <p:cNvPr id="13" name="Text Placeholder 2">
            <a:extLst>
              <a:ext uri="{FF2B5EF4-FFF2-40B4-BE49-F238E27FC236}">
                <a16:creationId xmlns:a16="http://schemas.microsoft.com/office/drawing/2014/main" id="{DB3E8964-6F6C-476B-8637-C6DEE2B5F1EC}"/>
              </a:ext>
            </a:extLst>
          </p:cNvPr>
          <p:cNvSpPr txBox="1">
            <a:spLocks/>
          </p:cNvSpPr>
          <p:nvPr/>
        </p:nvSpPr>
        <p:spPr bwMode="auto">
          <a:xfrm>
            <a:off x="4797424" y="2974336"/>
            <a:ext cx="4041775" cy="48685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Font typeface="Wingdings" pitchFamily="2" charset="2"/>
              <a:buNone/>
              <a:defRPr sz="2400" b="1">
                <a:solidFill>
                  <a:schemeClr val="tx1"/>
                </a:solidFill>
                <a:latin typeface="+mn-lt"/>
                <a:ea typeface="+mn-ea"/>
                <a:cs typeface="+mn-cs"/>
              </a:defRPr>
            </a:lvl1pPr>
            <a:lvl2pPr marL="457200" indent="0" algn="l" rtl="0" eaLnBrk="1" fontAlgn="base" hangingPunct="1">
              <a:spcBef>
                <a:spcPct val="20000"/>
              </a:spcBef>
              <a:spcAft>
                <a:spcPct val="0"/>
              </a:spcAft>
              <a:buSzPct val="75000"/>
              <a:buFont typeface="Arial" charset="0"/>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SzPct val="75000"/>
              <a:buFont typeface="Wingdings 3" pitchFamily="18" charset="2"/>
              <a:buNone/>
              <a:defRPr sz="1600" b="1">
                <a:solidFill>
                  <a:schemeClr val="tx1"/>
                </a:solidFill>
                <a:latin typeface="+mn-lt"/>
              </a:defRPr>
            </a:lvl4pPr>
            <a:lvl5pPr marL="18288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5pPr>
            <a:lvl6pPr marL="22860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6pPr>
            <a:lvl7pPr marL="27432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7pPr>
            <a:lvl8pPr marL="32004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8pPr>
            <a:lvl9pPr marL="36576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9pPr>
          </a:lstStyle>
          <a:p>
            <a:pPr algn="ctr" defTabSz="914400"/>
            <a:r>
              <a:rPr lang="en-US" u="sng" kern="0" dirty="0">
                <a:solidFill>
                  <a:srgbClr val="0070C0"/>
                </a:solidFill>
                <a:effectLst>
                  <a:outerShdw blurRad="38100" dist="38100" dir="2700000" algn="tl">
                    <a:srgbClr val="000000">
                      <a:alpha val="43137"/>
                    </a:srgbClr>
                  </a:outerShdw>
                </a:effectLst>
              </a:rPr>
              <a:t> Solutions</a:t>
            </a:r>
          </a:p>
        </p:txBody>
      </p:sp>
      <p:sp>
        <p:nvSpPr>
          <p:cNvPr id="14" name="Content Placeholder 4">
            <a:extLst>
              <a:ext uri="{FF2B5EF4-FFF2-40B4-BE49-F238E27FC236}">
                <a16:creationId xmlns:a16="http://schemas.microsoft.com/office/drawing/2014/main" id="{8751B93D-7928-489A-B159-514B06A6CBEB}"/>
              </a:ext>
            </a:extLst>
          </p:cNvPr>
          <p:cNvSpPr txBox="1">
            <a:spLocks/>
          </p:cNvSpPr>
          <p:nvPr/>
        </p:nvSpPr>
        <p:spPr bwMode="auto">
          <a:xfrm>
            <a:off x="4797425" y="3442247"/>
            <a:ext cx="4210549" cy="226740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16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9pPr>
          </a:lstStyle>
          <a:p>
            <a:pPr defTabSz="914400"/>
            <a:r>
              <a:rPr lang="en-US" sz="1800" kern="0" dirty="0"/>
              <a:t>Selecting proper grid size and time step with minimizing </a:t>
            </a:r>
            <a:r>
              <a:rPr lang="en-US" sz="1800" b="1" kern="0" dirty="0">
                <a:solidFill>
                  <a:srgbClr val="FF0000"/>
                </a:solidFill>
              </a:rPr>
              <a:t>precision loss </a:t>
            </a:r>
            <a:r>
              <a:rPr lang="en-US" sz="1800" kern="0" dirty="0"/>
              <a:t>(</a:t>
            </a:r>
            <a:r>
              <a:rPr lang="en-US" sz="1800" b="1" kern="0" dirty="0">
                <a:solidFill>
                  <a:srgbClr val="0070C0"/>
                </a:solidFill>
              </a:rPr>
              <a:t>18.5 minutes </a:t>
            </a:r>
            <a:r>
              <a:rPr lang="en-US" sz="1800" dirty="0"/>
              <a:t>–</a:t>
            </a:r>
            <a:r>
              <a:rPr lang="en-US" sz="1800" kern="0" dirty="0"/>
              <a:t> </a:t>
            </a:r>
            <a:r>
              <a:rPr lang="en-US" sz="1800" dirty="0"/>
              <a:t>3.3 mi</a:t>
            </a:r>
            <a:r>
              <a:rPr lang="en-US" sz="1800" baseline="30000" dirty="0"/>
              <a:t>2, </a:t>
            </a:r>
            <a:r>
              <a:rPr lang="en-US" sz="1800" kern="0" dirty="0"/>
              <a:t>1000ft X 1000ft, 2-yr, 15-min, 8-core)</a:t>
            </a:r>
          </a:p>
        </p:txBody>
      </p:sp>
      <p:pic>
        <p:nvPicPr>
          <p:cNvPr id="16" name="Picture 15">
            <a:extLst>
              <a:ext uri="{FF2B5EF4-FFF2-40B4-BE49-F238E27FC236}">
                <a16:creationId xmlns:a16="http://schemas.microsoft.com/office/drawing/2014/main" id="{3C65F0FC-6FBF-411E-8511-02986E4E7ACD}"/>
              </a:ext>
            </a:extLst>
          </p:cNvPr>
          <p:cNvPicPr>
            <a:picLocks noChangeAspect="1"/>
          </p:cNvPicPr>
          <p:nvPr/>
        </p:nvPicPr>
        <p:blipFill>
          <a:blip r:embed="rId3"/>
          <a:stretch>
            <a:fillRect/>
          </a:stretch>
        </p:blipFill>
        <p:spPr>
          <a:xfrm>
            <a:off x="2807513" y="3730701"/>
            <a:ext cx="1837512" cy="2944583"/>
          </a:xfrm>
          <a:prstGeom prst="rect">
            <a:avLst/>
          </a:prstGeom>
          <a:ln>
            <a:solidFill>
              <a:schemeClr val="tx1"/>
            </a:solidFill>
          </a:ln>
          <a:effectLst>
            <a:outerShdw blurRad="190500" algn="tl" rotWithShape="0">
              <a:srgbClr val="000000">
                <a:alpha val="70000"/>
              </a:srgbClr>
            </a:outerShdw>
          </a:effectLst>
        </p:spPr>
      </p:pic>
      <p:pic>
        <p:nvPicPr>
          <p:cNvPr id="17" name="Picture 16">
            <a:extLst>
              <a:ext uri="{FF2B5EF4-FFF2-40B4-BE49-F238E27FC236}">
                <a16:creationId xmlns:a16="http://schemas.microsoft.com/office/drawing/2014/main" id="{33A6D35A-57A7-425B-8C77-9496AB85A96A}"/>
              </a:ext>
            </a:extLst>
          </p:cNvPr>
          <p:cNvPicPr>
            <a:picLocks noChangeAspect="1"/>
          </p:cNvPicPr>
          <p:nvPr/>
        </p:nvPicPr>
        <p:blipFill>
          <a:blip r:embed="rId4"/>
          <a:stretch>
            <a:fillRect/>
          </a:stretch>
        </p:blipFill>
        <p:spPr>
          <a:xfrm>
            <a:off x="4665580" y="4626752"/>
            <a:ext cx="1267048" cy="2048532"/>
          </a:xfrm>
          <a:prstGeom prst="rect">
            <a:avLst/>
          </a:prstGeom>
          <a:ln>
            <a:solidFill>
              <a:schemeClr val="tx1"/>
            </a:solidFill>
          </a:ln>
        </p:spPr>
      </p:pic>
      <p:pic>
        <p:nvPicPr>
          <p:cNvPr id="18" name="Table Placeholder 3" descr="UNBR_Aggredation_Degredation.jpg">
            <a:extLst>
              <a:ext uri="{FF2B5EF4-FFF2-40B4-BE49-F238E27FC236}">
                <a16:creationId xmlns:a16="http://schemas.microsoft.com/office/drawing/2014/main" id="{240250CB-194A-4E95-9820-41C2D5433BC4}"/>
              </a:ext>
            </a:extLst>
          </p:cNvPr>
          <p:cNvPicPr>
            <a:picLocks/>
          </p:cNvPicPr>
          <p:nvPr/>
        </p:nvPicPr>
        <p:blipFill>
          <a:blip r:embed="rId5" cstate="print"/>
          <a:stretch>
            <a:fillRect/>
          </a:stretch>
        </p:blipFill>
        <p:spPr bwMode="auto">
          <a:xfrm>
            <a:off x="278212" y="3429000"/>
            <a:ext cx="2508747" cy="2979100"/>
          </a:xfrm>
          <a:prstGeom prst="rect">
            <a:avLst/>
          </a:prstGeom>
          <a:ln>
            <a:noFill/>
          </a:ln>
          <a:effectLst>
            <a:softEdge rad="112500"/>
          </a:effectLst>
        </p:spPr>
      </p:pic>
      <p:sp>
        <p:nvSpPr>
          <p:cNvPr id="2" name="Oval 1">
            <a:extLst>
              <a:ext uri="{FF2B5EF4-FFF2-40B4-BE49-F238E27FC236}">
                <a16:creationId xmlns:a16="http://schemas.microsoft.com/office/drawing/2014/main" id="{2753EBD5-1069-4E32-8E9F-424F2015EB54}"/>
              </a:ext>
            </a:extLst>
          </p:cNvPr>
          <p:cNvSpPr/>
          <p:nvPr/>
        </p:nvSpPr>
        <p:spPr>
          <a:xfrm>
            <a:off x="457200" y="3743966"/>
            <a:ext cx="384048" cy="498850"/>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2100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18</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Case Study: UNBRW</a:t>
            </a:r>
          </a:p>
        </p:txBody>
      </p:sp>
      <p:pic>
        <p:nvPicPr>
          <p:cNvPr id="18" name="Picture 17">
            <a:extLst>
              <a:ext uri="{FF2B5EF4-FFF2-40B4-BE49-F238E27FC236}">
                <a16:creationId xmlns:a16="http://schemas.microsoft.com/office/drawing/2014/main" id="{F4C50148-47E6-4EB7-8191-29219836F34F}"/>
              </a:ext>
            </a:extLst>
          </p:cNvPr>
          <p:cNvPicPr>
            <a:picLocks noChangeAspect="1"/>
          </p:cNvPicPr>
          <p:nvPr/>
        </p:nvPicPr>
        <p:blipFill>
          <a:blip r:embed="rId3"/>
          <a:stretch>
            <a:fillRect/>
          </a:stretch>
        </p:blipFill>
        <p:spPr>
          <a:xfrm>
            <a:off x="4125406" y="1120724"/>
            <a:ext cx="2743202" cy="3873677"/>
          </a:xfrm>
          <a:prstGeom prst="rect">
            <a:avLst/>
          </a:prstGeom>
          <a:ln>
            <a:noFill/>
          </a:ln>
          <a:effectLst>
            <a:softEdge rad="112500"/>
          </a:effectLst>
        </p:spPr>
      </p:pic>
      <p:pic>
        <p:nvPicPr>
          <p:cNvPr id="19" name="Table Placeholder 3" descr="UNBR_Aggredation_Degredation.jpg">
            <a:extLst>
              <a:ext uri="{FF2B5EF4-FFF2-40B4-BE49-F238E27FC236}">
                <a16:creationId xmlns:a16="http://schemas.microsoft.com/office/drawing/2014/main" id="{CD338D18-141D-4285-A6FE-ADBBC1D2222E}"/>
              </a:ext>
            </a:extLst>
          </p:cNvPr>
          <p:cNvPicPr>
            <a:picLocks/>
          </p:cNvPicPr>
          <p:nvPr/>
        </p:nvPicPr>
        <p:blipFill>
          <a:blip r:embed="rId4" cstate="print"/>
          <a:stretch>
            <a:fillRect/>
          </a:stretch>
        </p:blipFill>
        <p:spPr bwMode="auto">
          <a:xfrm>
            <a:off x="42504" y="1132567"/>
            <a:ext cx="4082902" cy="5504347"/>
          </a:xfrm>
          <a:prstGeom prst="rect">
            <a:avLst/>
          </a:prstGeom>
          <a:ln>
            <a:noFill/>
          </a:ln>
          <a:effectLst>
            <a:softEdge rad="112500"/>
          </a:effectLst>
        </p:spPr>
      </p:pic>
      <p:sp>
        <p:nvSpPr>
          <p:cNvPr id="20" name="TextBox 19">
            <a:extLst>
              <a:ext uri="{FF2B5EF4-FFF2-40B4-BE49-F238E27FC236}">
                <a16:creationId xmlns:a16="http://schemas.microsoft.com/office/drawing/2014/main" id="{B9D89091-855B-4840-A246-966C637D4367}"/>
              </a:ext>
            </a:extLst>
          </p:cNvPr>
          <p:cNvSpPr txBox="1"/>
          <p:nvPr/>
        </p:nvSpPr>
        <p:spPr>
          <a:xfrm>
            <a:off x="4059545" y="5239475"/>
            <a:ext cx="4212574" cy="1384995"/>
          </a:xfrm>
          <a:prstGeom prst="rect">
            <a:avLst/>
          </a:prstGeom>
          <a:noFill/>
        </p:spPr>
        <p:txBody>
          <a:bodyPr wrap="square" rtlCol="0">
            <a:spAutoFit/>
          </a:bodyPr>
          <a:lstStyle/>
          <a:p>
            <a:pPr>
              <a:buFont typeface="Arial" pitchFamily="34" charset="0"/>
              <a:buChar char="•"/>
            </a:pPr>
            <a:r>
              <a:rPr lang="en-US" sz="1200" dirty="0"/>
              <a:t> Precipitation: 750 mm/year</a:t>
            </a:r>
          </a:p>
          <a:p>
            <a:pPr>
              <a:buFont typeface="Arial" pitchFamily="34" charset="0"/>
              <a:buChar char="•"/>
            </a:pPr>
            <a:r>
              <a:rPr lang="en-US" sz="1200" dirty="0"/>
              <a:t> Soil Type: fine sandy loams</a:t>
            </a:r>
          </a:p>
          <a:p>
            <a:pPr>
              <a:buFont typeface="Arial" pitchFamily="34" charset="0"/>
              <a:buChar char="•"/>
            </a:pPr>
            <a:r>
              <a:rPr lang="en-US" sz="1200" dirty="0"/>
              <a:t> 2D Area: 3.3 mi</a:t>
            </a:r>
            <a:r>
              <a:rPr lang="en-US" sz="1200" baseline="30000" dirty="0"/>
              <a:t>2 </a:t>
            </a:r>
            <a:r>
              <a:rPr lang="en-US" sz="1200" dirty="0"/>
              <a:t>(8.5 km</a:t>
            </a:r>
            <a:r>
              <a:rPr lang="en-US" sz="1200" baseline="30000" dirty="0"/>
              <a:t>2</a:t>
            </a:r>
            <a:r>
              <a:rPr lang="en-US" sz="1200" dirty="0"/>
              <a:t>)</a:t>
            </a:r>
          </a:p>
          <a:p>
            <a:pPr>
              <a:buFont typeface="Arial" pitchFamily="34" charset="0"/>
              <a:buChar char="•"/>
            </a:pPr>
            <a:r>
              <a:rPr lang="en-US" sz="1200" dirty="0"/>
              <a:t> Elevation: 1457 ft – 1624 ft (444 m – 495 m)</a:t>
            </a:r>
          </a:p>
          <a:p>
            <a:pPr>
              <a:buFont typeface="Arial" pitchFamily="34" charset="0"/>
              <a:buChar char="•"/>
            </a:pPr>
            <a:r>
              <a:rPr lang="en-US" sz="1200" dirty="0"/>
              <a:t> Terrain Model: 10 m DEM</a:t>
            </a:r>
          </a:p>
          <a:p>
            <a:pPr>
              <a:buFont typeface="Arial" pitchFamily="34" charset="0"/>
              <a:buChar char="•"/>
            </a:pPr>
            <a:r>
              <a:rPr lang="en-US" sz="1200" dirty="0"/>
              <a:t> Grid Cell Number: 4035</a:t>
            </a:r>
          </a:p>
          <a:p>
            <a:pPr>
              <a:buFont typeface="Arial" pitchFamily="34" charset="0"/>
              <a:buChar char="•"/>
            </a:pPr>
            <a:r>
              <a:rPr lang="en-US" sz="1200" dirty="0"/>
              <a:t> Grid Cell Size: 150 ft X 150 ft</a:t>
            </a:r>
          </a:p>
        </p:txBody>
      </p:sp>
      <p:cxnSp>
        <p:nvCxnSpPr>
          <p:cNvPr id="21" name="Straight Arrow Connector 20">
            <a:extLst>
              <a:ext uri="{FF2B5EF4-FFF2-40B4-BE49-F238E27FC236}">
                <a16:creationId xmlns:a16="http://schemas.microsoft.com/office/drawing/2014/main" id="{D728E552-A45B-41B7-86B7-2DE4CC41BEE3}"/>
              </a:ext>
            </a:extLst>
          </p:cNvPr>
          <p:cNvCxnSpPr>
            <a:cxnSpLocks/>
          </p:cNvCxnSpPr>
          <p:nvPr/>
        </p:nvCxnSpPr>
        <p:spPr>
          <a:xfrm flipH="1">
            <a:off x="470297" y="1293170"/>
            <a:ext cx="4283073" cy="63173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6B51154-5E3A-4CF5-8D83-A95830A6F92B}"/>
              </a:ext>
            </a:extLst>
          </p:cNvPr>
          <p:cNvSpPr txBox="1"/>
          <p:nvPr/>
        </p:nvSpPr>
        <p:spPr>
          <a:xfrm>
            <a:off x="5703641" y="4462455"/>
            <a:ext cx="851515" cy="369332"/>
          </a:xfrm>
          <a:prstGeom prst="rect">
            <a:avLst/>
          </a:prstGeom>
          <a:noFill/>
        </p:spPr>
        <p:txBody>
          <a:bodyPr wrap="none" rtlCol="0">
            <a:spAutoFit/>
          </a:bodyPr>
          <a:lstStyle/>
          <a:p>
            <a:r>
              <a:rPr lang="en-US" b="1" dirty="0"/>
              <a:t>Outlet</a:t>
            </a:r>
          </a:p>
        </p:txBody>
      </p:sp>
      <p:sp>
        <p:nvSpPr>
          <p:cNvPr id="24" name="Rectangle 23">
            <a:extLst>
              <a:ext uri="{FF2B5EF4-FFF2-40B4-BE49-F238E27FC236}">
                <a16:creationId xmlns:a16="http://schemas.microsoft.com/office/drawing/2014/main" id="{CCB24704-8DFD-4524-8202-6C121A662C90}"/>
              </a:ext>
            </a:extLst>
          </p:cNvPr>
          <p:cNvSpPr/>
          <p:nvPr/>
        </p:nvSpPr>
        <p:spPr>
          <a:xfrm>
            <a:off x="7070548" y="4703379"/>
            <a:ext cx="1639251" cy="1089529"/>
          </a:xfrm>
          <a:prstGeom prst="rect">
            <a:avLst/>
          </a:prstGeom>
        </p:spPr>
        <p:txBody>
          <a:bodyPr wrap="square">
            <a:spAutoFit/>
          </a:bodyPr>
          <a:lstStyle/>
          <a:p>
            <a:pPr>
              <a:lnSpc>
                <a:spcPct val="90000"/>
              </a:lnSpc>
            </a:pPr>
            <a:r>
              <a:rPr lang="en-US" sz="1200" b="1" dirty="0"/>
              <a:t>2-D STM Results</a:t>
            </a:r>
          </a:p>
          <a:p>
            <a:pPr>
              <a:lnSpc>
                <a:spcPct val="90000"/>
              </a:lnSpc>
              <a:buFont typeface="Arial" pitchFamily="34" charset="0"/>
              <a:buChar char="•"/>
            </a:pPr>
            <a:r>
              <a:rPr lang="en-US" sz="1200" dirty="0"/>
              <a:t> Water Depth</a:t>
            </a:r>
          </a:p>
          <a:p>
            <a:pPr>
              <a:lnSpc>
                <a:spcPct val="90000"/>
              </a:lnSpc>
              <a:buFont typeface="Arial" pitchFamily="34" charset="0"/>
              <a:buChar char="•"/>
            </a:pPr>
            <a:r>
              <a:rPr lang="en-US" sz="1200" dirty="0"/>
              <a:t> Flow Velocity</a:t>
            </a:r>
          </a:p>
          <a:p>
            <a:pPr>
              <a:lnSpc>
                <a:spcPct val="90000"/>
              </a:lnSpc>
              <a:buFont typeface="Arial" pitchFamily="34" charset="0"/>
              <a:buChar char="•"/>
            </a:pPr>
            <a:r>
              <a:rPr lang="en-US" sz="1200" dirty="0"/>
              <a:t> Concentration</a:t>
            </a:r>
          </a:p>
          <a:p>
            <a:pPr>
              <a:lnSpc>
                <a:spcPct val="90000"/>
              </a:lnSpc>
              <a:buFont typeface="Arial" pitchFamily="34" charset="0"/>
              <a:buChar char="•"/>
            </a:pPr>
            <a:r>
              <a:rPr lang="en-US" sz="1200" dirty="0"/>
              <a:t> Bed Change</a:t>
            </a:r>
          </a:p>
          <a:p>
            <a:pPr>
              <a:lnSpc>
                <a:spcPct val="90000"/>
              </a:lnSpc>
              <a:buFont typeface="Arial" pitchFamily="34" charset="0"/>
              <a:buChar char="•"/>
            </a:pPr>
            <a:endParaRPr lang="en-US" sz="1200" dirty="0"/>
          </a:p>
        </p:txBody>
      </p:sp>
      <p:sp>
        <p:nvSpPr>
          <p:cNvPr id="26" name="TextBox 25">
            <a:extLst>
              <a:ext uri="{FF2B5EF4-FFF2-40B4-BE49-F238E27FC236}">
                <a16:creationId xmlns:a16="http://schemas.microsoft.com/office/drawing/2014/main" id="{401BE70F-8F7E-4D49-8292-6B464F9AEDB6}"/>
              </a:ext>
            </a:extLst>
          </p:cNvPr>
          <p:cNvSpPr txBox="1"/>
          <p:nvPr/>
        </p:nvSpPr>
        <p:spPr>
          <a:xfrm>
            <a:off x="470297" y="771071"/>
            <a:ext cx="1454244" cy="369332"/>
          </a:xfrm>
          <a:prstGeom prst="rect">
            <a:avLst/>
          </a:prstGeom>
          <a:noFill/>
          <a:ln w="28575">
            <a:solidFill>
              <a:schemeClr val="tx1"/>
            </a:solidFill>
          </a:ln>
        </p:spPr>
        <p:txBody>
          <a:bodyPr wrap="none" rtlCol="0">
            <a:spAutoFit/>
          </a:bodyPr>
          <a:lstStyle/>
          <a:p>
            <a:r>
              <a:rPr lang="en-US" b="1" dirty="0"/>
              <a:t>1-D Results</a:t>
            </a:r>
          </a:p>
        </p:txBody>
      </p:sp>
      <p:sp>
        <p:nvSpPr>
          <p:cNvPr id="27" name="TextBox 26">
            <a:extLst>
              <a:ext uri="{FF2B5EF4-FFF2-40B4-BE49-F238E27FC236}">
                <a16:creationId xmlns:a16="http://schemas.microsoft.com/office/drawing/2014/main" id="{13B1B3D9-966E-4A81-A8D0-40FFE4DF0328}"/>
              </a:ext>
            </a:extLst>
          </p:cNvPr>
          <p:cNvSpPr txBox="1"/>
          <p:nvPr/>
        </p:nvSpPr>
        <p:spPr>
          <a:xfrm>
            <a:off x="7309500" y="763235"/>
            <a:ext cx="1454244" cy="369332"/>
          </a:xfrm>
          <a:prstGeom prst="rect">
            <a:avLst/>
          </a:prstGeom>
          <a:noFill/>
          <a:ln w="28575">
            <a:solidFill>
              <a:schemeClr val="tx1"/>
            </a:solidFill>
          </a:ln>
        </p:spPr>
        <p:txBody>
          <a:bodyPr wrap="none" rtlCol="0">
            <a:spAutoFit/>
          </a:bodyPr>
          <a:lstStyle/>
          <a:p>
            <a:r>
              <a:rPr lang="en-US" b="1" dirty="0"/>
              <a:t>2-D Results</a:t>
            </a:r>
          </a:p>
        </p:txBody>
      </p:sp>
      <p:pic>
        <p:nvPicPr>
          <p:cNvPr id="28" name="Picture 27">
            <a:extLst>
              <a:ext uri="{FF2B5EF4-FFF2-40B4-BE49-F238E27FC236}">
                <a16:creationId xmlns:a16="http://schemas.microsoft.com/office/drawing/2014/main" id="{F1060EEA-7F78-4575-AF05-B0565B019E7D}"/>
              </a:ext>
            </a:extLst>
          </p:cNvPr>
          <p:cNvPicPr>
            <a:picLocks noChangeAspect="1"/>
          </p:cNvPicPr>
          <p:nvPr/>
        </p:nvPicPr>
        <p:blipFill>
          <a:blip r:embed="rId5"/>
          <a:stretch>
            <a:fillRect/>
          </a:stretch>
        </p:blipFill>
        <p:spPr>
          <a:xfrm>
            <a:off x="6891279" y="1108280"/>
            <a:ext cx="2255759" cy="3614819"/>
          </a:xfrm>
          <a:prstGeom prst="rect">
            <a:avLst/>
          </a:prstGeom>
          <a:ln>
            <a:noFill/>
          </a:ln>
          <a:effectLst>
            <a:softEdge rad="112500"/>
          </a:effectLst>
        </p:spPr>
      </p:pic>
      <p:pic>
        <p:nvPicPr>
          <p:cNvPr id="29" name="Picture 6" descr="C:\Users\q0hecjhp\AppData\Local\Temp\3\SNAGHTMLeb4b4ab.PNG">
            <a:extLst>
              <a:ext uri="{FF2B5EF4-FFF2-40B4-BE49-F238E27FC236}">
                <a16:creationId xmlns:a16="http://schemas.microsoft.com/office/drawing/2014/main" id="{794349FE-399F-418C-97C9-98F5E44C0AE8}"/>
              </a:ext>
            </a:extLst>
          </p:cNvPr>
          <p:cNvPicPr>
            <a:picLocks noChangeAspect="1" noChangeArrowheads="1"/>
          </p:cNvPicPr>
          <p:nvPr/>
        </p:nvPicPr>
        <p:blipFill>
          <a:blip r:embed="rId6"/>
          <a:srcRect/>
          <a:stretch>
            <a:fillRect/>
          </a:stretch>
        </p:blipFill>
        <p:spPr bwMode="auto">
          <a:xfrm>
            <a:off x="3181198" y="2822353"/>
            <a:ext cx="944208" cy="764928"/>
          </a:xfrm>
          <a:prstGeom prst="rect">
            <a:avLst/>
          </a:prstGeom>
          <a:noFill/>
        </p:spPr>
      </p:pic>
      <p:cxnSp>
        <p:nvCxnSpPr>
          <p:cNvPr id="25" name="Straight Arrow Connector 24">
            <a:extLst>
              <a:ext uri="{FF2B5EF4-FFF2-40B4-BE49-F238E27FC236}">
                <a16:creationId xmlns:a16="http://schemas.microsoft.com/office/drawing/2014/main" id="{1D52413D-BF35-4001-B75F-D9DB7B853B9C}"/>
              </a:ext>
            </a:extLst>
          </p:cNvPr>
          <p:cNvCxnSpPr>
            <a:cxnSpLocks/>
          </p:cNvCxnSpPr>
          <p:nvPr/>
        </p:nvCxnSpPr>
        <p:spPr>
          <a:xfrm flipH="1" flipV="1">
            <a:off x="673443" y="2400638"/>
            <a:ext cx="5428347" cy="212019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1713556-DCEF-460A-AD82-32C511BF27E7}"/>
              </a:ext>
            </a:extLst>
          </p:cNvPr>
          <p:cNvSpPr txBox="1"/>
          <p:nvPr/>
        </p:nvSpPr>
        <p:spPr>
          <a:xfrm>
            <a:off x="3984863" y="4875866"/>
            <a:ext cx="3024289" cy="461665"/>
          </a:xfrm>
          <a:prstGeom prst="rect">
            <a:avLst/>
          </a:prstGeom>
          <a:noFill/>
        </p:spPr>
        <p:txBody>
          <a:bodyPr wrap="none" rtlCol="0">
            <a:spAutoFit/>
          </a:bodyPr>
          <a:lstStyle/>
          <a:p>
            <a:r>
              <a:rPr lang="en-US" sz="1200" b="1" dirty="0"/>
              <a:t>Upper North Bosque River Watershed</a:t>
            </a:r>
          </a:p>
          <a:p>
            <a:r>
              <a:rPr lang="en-US" sz="1200" b="1" dirty="0"/>
              <a:t>(UNBRW)</a:t>
            </a:r>
          </a:p>
        </p:txBody>
      </p:sp>
    </p:spTree>
    <p:extLst>
      <p:ext uri="{BB962C8B-B14F-4D97-AF65-F5344CB8AC3E}">
        <p14:creationId xmlns:p14="http://schemas.microsoft.com/office/powerpoint/2010/main" val="3715686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19</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Case Study: UNBRW</a:t>
            </a:r>
          </a:p>
        </p:txBody>
      </p:sp>
      <p:pic>
        <p:nvPicPr>
          <p:cNvPr id="15" name="Picture 14">
            <a:extLst>
              <a:ext uri="{FF2B5EF4-FFF2-40B4-BE49-F238E27FC236}">
                <a16:creationId xmlns:a16="http://schemas.microsoft.com/office/drawing/2014/main" id="{02D0E77E-5920-486C-B767-68513F67CBE2}"/>
              </a:ext>
            </a:extLst>
          </p:cNvPr>
          <p:cNvPicPr>
            <a:picLocks noChangeAspect="1"/>
          </p:cNvPicPr>
          <p:nvPr/>
        </p:nvPicPr>
        <p:blipFill rotWithShape="1">
          <a:blip r:embed="rId3"/>
          <a:srcRect b="2987"/>
          <a:stretch/>
        </p:blipFill>
        <p:spPr>
          <a:xfrm>
            <a:off x="228926" y="863145"/>
            <a:ext cx="8584477" cy="4949826"/>
          </a:xfrm>
          <a:prstGeom prst="rect">
            <a:avLst/>
          </a:prstGeom>
        </p:spPr>
      </p:pic>
      <p:pic>
        <p:nvPicPr>
          <p:cNvPr id="16" name="Picture 15">
            <a:extLst>
              <a:ext uri="{FF2B5EF4-FFF2-40B4-BE49-F238E27FC236}">
                <a16:creationId xmlns:a16="http://schemas.microsoft.com/office/drawing/2014/main" id="{04F88519-AB24-484D-B070-FEC39B254435}"/>
              </a:ext>
            </a:extLst>
          </p:cNvPr>
          <p:cNvPicPr>
            <a:picLocks noChangeAspect="1"/>
          </p:cNvPicPr>
          <p:nvPr/>
        </p:nvPicPr>
        <p:blipFill>
          <a:blip r:embed="rId4">
            <a:alphaModFix/>
          </a:blip>
          <a:stretch>
            <a:fillRect/>
          </a:stretch>
        </p:blipFill>
        <p:spPr>
          <a:xfrm>
            <a:off x="573315" y="1118419"/>
            <a:ext cx="4353892" cy="1986117"/>
          </a:xfrm>
          <a:prstGeom prst="rect">
            <a:avLst/>
          </a:prstGeom>
          <a:solidFill>
            <a:schemeClr val="bg1"/>
          </a:solidFill>
        </p:spPr>
      </p:pic>
      <p:pic>
        <p:nvPicPr>
          <p:cNvPr id="3" name="Picture 2">
            <a:extLst>
              <a:ext uri="{FF2B5EF4-FFF2-40B4-BE49-F238E27FC236}">
                <a16:creationId xmlns:a16="http://schemas.microsoft.com/office/drawing/2014/main" id="{B3EB5F31-9E87-47E0-83A5-B86B8EA635DF}"/>
              </a:ext>
            </a:extLst>
          </p:cNvPr>
          <p:cNvPicPr>
            <a:picLocks noChangeAspect="1"/>
          </p:cNvPicPr>
          <p:nvPr/>
        </p:nvPicPr>
        <p:blipFill>
          <a:blip r:embed="rId5"/>
          <a:stretch>
            <a:fillRect/>
          </a:stretch>
        </p:blipFill>
        <p:spPr>
          <a:xfrm>
            <a:off x="5953922" y="2713703"/>
            <a:ext cx="3005645" cy="973568"/>
          </a:xfrm>
          <a:prstGeom prst="rect">
            <a:avLst/>
          </a:prstGeom>
          <a:ln>
            <a:solidFill>
              <a:schemeClr val="tx1"/>
            </a:solidFill>
          </a:ln>
        </p:spPr>
      </p:pic>
      <p:pic>
        <p:nvPicPr>
          <p:cNvPr id="6" name="Picture 5">
            <a:extLst>
              <a:ext uri="{FF2B5EF4-FFF2-40B4-BE49-F238E27FC236}">
                <a16:creationId xmlns:a16="http://schemas.microsoft.com/office/drawing/2014/main" id="{CEFECE21-DC92-4D40-840A-0B6D925977EA}"/>
              </a:ext>
            </a:extLst>
          </p:cNvPr>
          <p:cNvPicPr>
            <a:picLocks noChangeAspect="1"/>
          </p:cNvPicPr>
          <p:nvPr/>
        </p:nvPicPr>
        <p:blipFill>
          <a:blip r:embed="rId6"/>
          <a:stretch>
            <a:fillRect/>
          </a:stretch>
        </p:blipFill>
        <p:spPr>
          <a:xfrm>
            <a:off x="5585878" y="863145"/>
            <a:ext cx="3365903" cy="1850558"/>
          </a:xfrm>
          <a:prstGeom prst="rect">
            <a:avLst/>
          </a:prstGeom>
          <a:ln w="19050">
            <a:solidFill>
              <a:schemeClr val="tx1"/>
            </a:solidFill>
          </a:ln>
        </p:spPr>
      </p:pic>
    </p:spTree>
    <p:extLst>
      <p:ext uri="{BB962C8B-B14F-4D97-AF65-F5344CB8AC3E}">
        <p14:creationId xmlns:p14="http://schemas.microsoft.com/office/powerpoint/2010/main" val="1853745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Overview</a:t>
            </a:r>
          </a:p>
        </p:txBody>
      </p:sp>
      <p:sp>
        <p:nvSpPr>
          <p:cNvPr id="3" name="Content Placeholder 2"/>
          <p:cNvSpPr>
            <a:spLocks noGrp="1"/>
          </p:cNvSpPr>
          <p:nvPr>
            <p:ph sz="quarter" idx="16"/>
          </p:nvPr>
        </p:nvSpPr>
        <p:spPr>
          <a:xfrm>
            <a:off x="304800" y="1081088"/>
            <a:ext cx="4267200" cy="5416232"/>
          </a:xfrm>
        </p:spPr>
        <p:txBody>
          <a:bodyPr/>
          <a:lstStyle/>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Objectives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Technical background</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Significance of these features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Demo</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Tech transfer</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Next steps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1026" name="Picture 2" descr="Drone video of flooding along Schuylkill River in Conshohocken -  MoreThanTheCurve">
            <a:extLst>
              <a:ext uri="{FF2B5EF4-FFF2-40B4-BE49-F238E27FC236}">
                <a16:creationId xmlns:a16="http://schemas.microsoft.com/office/drawing/2014/main" id="{72229532-EA84-44EF-9E42-071697BF63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865" r="14827" b="9720"/>
          <a:stretch/>
        </p:blipFill>
        <p:spPr bwMode="auto">
          <a:xfrm>
            <a:off x="3825945" y="1257300"/>
            <a:ext cx="5013255" cy="42926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A482268-5551-4D68-9162-AF9D57906A33}"/>
              </a:ext>
            </a:extLst>
          </p:cNvPr>
          <p:cNvSpPr txBox="1"/>
          <p:nvPr/>
        </p:nvSpPr>
        <p:spPr>
          <a:xfrm>
            <a:off x="3736215" y="5549900"/>
            <a:ext cx="2867785" cy="923330"/>
          </a:xfrm>
          <a:prstGeom prst="rect">
            <a:avLst/>
          </a:prstGeom>
          <a:noFill/>
        </p:spPr>
        <p:txBody>
          <a:bodyPr wrap="square" rtlCol="0">
            <a:spAutoFit/>
          </a:bodyPr>
          <a:lstStyle/>
          <a:p>
            <a:r>
              <a:rPr lang="en-US" i="1" dirty="0"/>
              <a:t>400FootViews</a:t>
            </a:r>
          </a:p>
          <a:p>
            <a:r>
              <a:rPr lang="en-US" i="1" dirty="0">
                <a:hlinkClick r:id="rId4"/>
              </a:rPr>
              <a:t>https://www.youtube.com/watch?v=0tdCPitAwLg</a:t>
            </a:r>
            <a:endParaRPr lang="en-US" i="1" dirty="0"/>
          </a:p>
        </p:txBody>
      </p:sp>
    </p:spTree>
    <p:extLst>
      <p:ext uri="{BB962C8B-B14F-4D97-AF65-F5344CB8AC3E}">
        <p14:creationId xmlns:p14="http://schemas.microsoft.com/office/powerpoint/2010/main" val="3887201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20</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Case Study: UNBRW</a:t>
            </a:r>
          </a:p>
        </p:txBody>
      </p:sp>
      <p:sp>
        <p:nvSpPr>
          <p:cNvPr id="6" name="TextBox 5">
            <a:extLst>
              <a:ext uri="{FF2B5EF4-FFF2-40B4-BE49-F238E27FC236}">
                <a16:creationId xmlns:a16="http://schemas.microsoft.com/office/drawing/2014/main" id="{5751B937-60E9-4D8E-B728-621EDC262F81}"/>
              </a:ext>
            </a:extLst>
          </p:cNvPr>
          <p:cNvSpPr txBox="1"/>
          <p:nvPr/>
        </p:nvSpPr>
        <p:spPr>
          <a:xfrm>
            <a:off x="247679" y="761358"/>
            <a:ext cx="1620957" cy="369332"/>
          </a:xfrm>
          <a:prstGeom prst="rect">
            <a:avLst/>
          </a:prstGeom>
          <a:noFill/>
          <a:ln>
            <a:solidFill>
              <a:schemeClr val="tx1"/>
            </a:solidFill>
          </a:ln>
        </p:spPr>
        <p:txBody>
          <a:bodyPr wrap="none" rtlCol="0">
            <a:spAutoFit/>
          </a:bodyPr>
          <a:lstStyle/>
          <a:p>
            <a:r>
              <a:rPr lang="en-US" dirty="0"/>
              <a:t>150 ft X 150 ft</a:t>
            </a:r>
          </a:p>
        </p:txBody>
      </p:sp>
      <p:sp>
        <p:nvSpPr>
          <p:cNvPr id="7" name="TextBox 6">
            <a:extLst>
              <a:ext uri="{FF2B5EF4-FFF2-40B4-BE49-F238E27FC236}">
                <a16:creationId xmlns:a16="http://schemas.microsoft.com/office/drawing/2014/main" id="{A6822343-A04D-4F49-863C-7707D7B92BE1}"/>
              </a:ext>
            </a:extLst>
          </p:cNvPr>
          <p:cNvSpPr txBox="1"/>
          <p:nvPr/>
        </p:nvSpPr>
        <p:spPr>
          <a:xfrm>
            <a:off x="7065246" y="761358"/>
            <a:ext cx="1877437" cy="369332"/>
          </a:xfrm>
          <a:prstGeom prst="rect">
            <a:avLst/>
          </a:prstGeom>
          <a:noFill/>
          <a:ln>
            <a:solidFill>
              <a:schemeClr val="tx1"/>
            </a:solidFill>
          </a:ln>
        </p:spPr>
        <p:txBody>
          <a:bodyPr wrap="none" rtlCol="0">
            <a:spAutoFit/>
          </a:bodyPr>
          <a:lstStyle/>
          <a:p>
            <a:r>
              <a:rPr lang="en-US" dirty="0"/>
              <a:t>1000 ft X 1000 ft</a:t>
            </a:r>
          </a:p>
        </p:txBody>
      </p:sp>
      <p:pic>
        <p:nvPicPr>
          <p:cNvPr id="9" name="Picture 8">
            <a:extLst>
              <a:ext uri="{FF2B5EF4-FFF2-40B4-BE49-F238E27FC236}">
                <a16:creationId xmlns:a16="http://schemas.microsoft.com/office/drawing/2014/main" id="{8F805083-6209-4BB1-A048-26AEA414560C}"/>
              </a:ext>
            </a:extLst>
          </p:cNvPr>
          <p:cNvPicPr>
            <a:picLocks noChangeAspect="1"/>
          </p:cNvPicPr>
          <p:nvPr/>
        </p:nvPicPr>
        <p:blipFill>
          <a:blip r:embed="rId3"/>
          <a:stretch>
            <a:fillRect/>
          </a:stretch>
        </p:blipFill>
        <p:spPr>
          <a:xfrm>
            <a:off x="692095" y="1165121"/>
            <a:ext cx="3348964" cy="5160986"/>
          </a:xfrm>
          <a:prstGeom prst="rect">
            <a:avLst/>
          </a:prstGeom>
        </p:spPr>
      </p:pic>
      <p:pic>
        <p:nvPicPr>
          <p:cNvPr id="10" name="Picture 9">
            <a:extLst>
              <a:ext uri="{FF2B5EF4-FFF2-40B4-BE49-F238E27FC236}">
                <a16:creationId xmlns:a16="http://schemas.microsoft.com/office/drawing/2014/main" id="{878E2D17-5CC4-4952-9A2C-39756AB54DCB}"/>
              </a:ext>
            </a:extLst>
          </p:cNvPr>
          <p:cNvPicPr>
            <a:picLocks noChangeAspect="1"/>
          </p:cNvPicPr>
          <p:nvPr/>
        </p:nvPicPr>
        <p:blipFill>
          <a:blip r:embed="rId4"/>
          <a:stretch>
            <a:fillRect/>
          </a:stretch>
        </p:blipFill>
        <p:spPr>
          <a:xfrm>
            <a:off x="5134837" y="1165121"/>
            <a:ext cx="3223981" cy="5160986"/>
          </a:xfrm>
          <a:prstGeom prst="rect">
            <a:avLst/>
          </a:prstGeom>
        </p:spPr>
      </p:pic>
      <p:pic>
        <p:nvPicPr>
          <p:cNvPr id="11" name="Picture 10">
            <a:extLst>
              <a:ext uri="{FF2B5EF4-FFF2-40B4-BE49-F238E27FC236}">
                <a16:creationId xmlns:a16="http://schemas.microsoft.com/office/drawing/2014/main" id="{0B9EE9CE-88D3-4D5E-80B0-76E053E96E93}"/>
              </a:ext>
            </a:extLst>
          </p:cNvPr>
          <p:cNvPicPr>
            <a:picLocks noChangeAspect="1"/>
          </p:cNvPicPr>
          <p:nvPr/>
        </p:nvPicPr>
        <p:blipFill>
          <a:blip r:embed="rId5"/>
          <a:stretch>
            <a:fillRect/>
          </a:stretch>
        </p:blipFill>
        <p:spPr>
          <a:xfrm>
            <a:off x="4572000" y="5228117"/>
            <a:ext cx="1825972" cy="1536184"/>
          </a:xfrm>
          <a:prstGeom prst="rect">
            <a:avLst/>
          </a:prstGeom>
        </p:spPr>
      </p:pic>
      <p:cxnSp>
        <p:nvCxnSpPr>
          <p:cNvPr id="12" name="Straight Arrow Connector 11">
            <a:extLst>
              <a:ext uri="{FF2B5EF4-FFF2-40B4-BE49-F238E27FC236}">
                <a16:creationId xmlns:a16="http://schemas.microsoft.com/office/drawing/2014/main" id="{46347572-FB85-463A-99A3-BE5B875640AE}"/>
              </a:ext>
            </a:extLst>
          </p:cNvPr>
          <p:cNvCxnSpPr>
            <a:cxnSpLocks/>
          </p:cNvCxnSpPr>
          <p:nvPr/>
        </p:nvCxnSpPr>
        <p:spPr>
          <a:xfrm flipH="1">
            <a:off x="6397972" y="5912285"/>
            <a:ext cx="1080066" cy="413822"/>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CDA140F5-6071-4362-9098-FD5874A62BDB}"/>
              </a:ext>
            </a:extLst>
          </p:cNvPr>
          <p:cNvPicPr>
            <a:picLocks noChangeAspect="1"/>
          </p:cNvPicPr>
          <p:nvPr/>
        </p:nvPicPr>
        <p:blipFill>
          <a:blip r:embed="rId6"/>
          <a:stretch>
            <a:fillRect/>
          </a:stretch>
        </p:blipFill>
        <p:spPr>
          <a:xfrm>
            <a:off x="7407906" y="1165121"/>
            <a:ext cx="1736093" cy="1460570"/>
          </a:xfrm>
          <a:prstGeom prst="rect">
            <a:avLst/>
          </a:prstGeom>
        </p:spPr>
      </p:pic>
      <p:cxnSp>
        <p:nvCxnSpPr>
          <p:cNvPr id="14" name="Straight Arrow Connector 13">
            <a:extLst>
              <a:ext uri="{FF2B5EF4-FFF2-40B4-BE49-F238E27FC236}">
                <a16:creationId xmlns:a16="http://schemas.microsoft.com/office/drawing/2014/main" id="{93EF139E-8E73-4510-84D4-FE81F2DE887B}"/>
              </a:ext>
            </a:extLst>
          </p:cNvPr>
          <p:cNvCxnSpPr>
            <a:cxnSpLocks/>
          </p:cNvCxnSpPr>
          <p:nvPr/>
        </p:nvCxnSpPr>
        <p:spPr>
          <a:xfrm flipH="1">
            <a:off x="7451876" y="2625691"/>
            <a:ext cx="759500" cy="295424"/>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8D415B0B-3082-436B-B9CB-811BC974E477}"/>
              </a:ext>
            </a:extLst>
          </p:cNvPr>
          <p:cNvPicPr>
            <a:picLocks noChangeAspect="1"/>
          </p:cNvPicPr>
          <p:nvPr/>
        </p:nvPicPr>
        <p:blipFill>
          <a:blip r:embed="rId7"/>
          <a:stretch>
            <a:fillRect/>
          </a:stretch>
        </p:blipFill>
        <p:spPr>
          <a:xfrm>
            <a:off x="313530" y="5228115"/>
            <a:ext cx="1825972" cy="1536185"/>
          </a:xfrm>
          <a:prstGeom prst="rect">
            <a:avLst/>
          </a:prstGeom>
        </p:spPr>
      </p:pic>
      <p:cxnSp>
        <p:nvCxnSpPr>
          <p:cNvPr id="18" name="Straight Arrow Connector 17">
            <a:extLst>
              <a:ext uri="{FF2B5EF4-FFF2-40B4-BE49-F238E27FC236}">
                <a16:creationId xmlns:a16="http://schemas.microsoft.com/office/drawing/2014/main" id="{CADDC45F-32FE-41F6-8A18-F679C2D6CAFD}"/>
              </a:ext>
            </a:extLst>
          </p:cNvPr>
          <p:cNvCxnSpPr>
            <a:cxnSpLocks/>
          </p:cNvCxnSpPr>
          <p:nvPr/>
        </p:nvCxnSpPr>
        <p:spPr>
          <a:xfrm flipH="1">
            <a:off x="2130410" y="5912285"/>
            <a:ext cx="1019886" cy="426007"/>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9F522F17-02A3-4DF9-8262-5794C44D0488}"/>
              </a:ext>
            </a:extLst>
          </p:cNvPr>
          <p:cNvPicPr>
            <a:picLocks noChangeAspect="1"/>
          </p:cNvPicPr>
          <p:nvPr/>
        </p:nvPicPr>
        <p:blipFill>
          <a:blip r:embed="rId8"/>
          <a:stretch>
            <a:fillRect/>
          </a:stretch>
        </p:blipFill>
        <p:spPr>
          <a:xfrm>
            <a:off x="3363238" y="1165121"/>
            <a:ext cx="1739705" cy="1463608"/>
          </a:xfrm>
          <a:prstGeom prst="rect">
            <a:avLst/>
          </a:prstGeom>
        </p:spPr>
      </p:pic>
      <p:cxnSp>
        <p:nvCxnSpPr>
          <p:cNvPr id="20" name="Straight Arrow Connector 19">
            <a:extLst>
              <a:ext uri="{FF2B5EF4-FFF2-40B4-BE49-F238E27FC236}">
                <a16:creationId xmlns:a16="http://schemas.microsoft.com/office/drawing/2014/main" id="{BA88410B-F5AD-4F78-B2D3-D0D6AFD02763}"/>
              </a:ext>
            </a:extLst>
          </p:cNvPr>
          <p:cNvCxnSpPr>
            <a:cxnSpLocks/>
            <a:stCxn id="19" idx="2"/>
          </p:cNvCxnSpPr>
          <p:nvPr/>
        </p:nvCxnSpPr>
        <p:spPr>
          <a:xfrm flipH="1">
            <a:off x="3215796" y="2628729"/>
            <a:ext cx="1017295" cy="20108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7527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21</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Case Study: UNBRW</a:t>
            </a:r>
          </a:p>
        </p:txBody>
      </p:sp>
      <p:pic>
        <p:nvPicPr>
          <p:cNvPr id="6" name="Content Placeholder 8">
            <a:extLst>
              <a:ext uri="{FF2B5EF4-FFF2-40B4-BE49-F238E27FC236}">
                <a16:creationId xmlns:a16="http://schemas.microsoft.com/office/drawing/2014/main" id="{E180CD46-E761-4769-AD4F-BF2B87BB824E}"/>
              </a:ext>
            </a:extLst>
          </p:cNvPr>
          <p:cNvPicPr>
            <a:picLocks noGrp="1" noChangeAspect="1"/>
          </p:cNvPicPr>
          <p:nvPr>
            <p:ph idx="1"/>
          </p:nvPr>
        </p:nvPicPr>
        <p:blipFill rotWithShape="1">
          <a:blip r:embed="rId3"/>
          <a:srcRect b="3116"/>
          <a:stretch/>
        </p:blipFill>
        <p:spPr>
          <a:xfrm>
            <a:off x="268514" y="1178053"/>
            <a:ext cx="8606972" cy="4690593"/>
          </a:xfrm>
        </p:spPr>
      </p:pic>
      <p:pic>
        <p:nvPicPr>
          <p:cNvPr id="7" name="Picture 6">
            <a:extLst>
              <a:ext uri="{FF2B5EF4-FFF2-40B4-BE49-F238E27FC236}">
                <a16:creationId xmlns:a16="http://schemas.microsoft.com/office/drawing/2014/main" id="{FD3AF586-2839-476F-9AF3-4915BECE667E}"/>
              </a:ext>
            </a:extLst>
          </p:cNvPr>
          <p:cNvPicPr>
            <a:picLocks noChangeAspect="1"/>
          </p:cNvPicPr>
          <p:nvPr/>
        </p:nvPicPr>
        <p:blipFill>
          <a:blip r:embed="rId4">
            <a:alphaModFix/>
          </a:blip>
          <a:stretch>
            <a:fillRect/>
          </a:stretch>
        </p:blipFill>
        <p:spPr>
          <a:xfrm>
            <a:off x="645886" y="1438538"/>
            <a:ext cx="3710271" cy="2362753"/>
          </a:xfrm>
          <a:prstGeom prst="rect">
            <a:avLst/>
          </a:prstGeom>
          <a:solidFill>
            <a:schemeClr val="bg1"/>
          </a:solidFill>
        </p:spPr>
      </p:pic>
      <p:pic>
        <p:nvPicPr>
          <p:cNvPr id="3" name="Picture 2">
            <a:extLst>
              <a:ext uri="{FF2B5EF4-FFF2-40B4-BE49-F238E27FC236}">
                <a16:creationId xmlns:a16="http://schemas.microsoft.com/office/drawing/2014/main" id="{23622921-5E6D-4646-AFBA-F45A30AFC07D}"/>
              </a:ext>
            </a:extLst>
          </p:cNvPr>
          <p:cNvPicPr>
            <a:picLocks noChangeAspect="1"/>
          </p:cNvPicPr>
          <p:nvPr/>
        </p:nvPicPr>
        <p:blipFill>
          <a:blip r:embed="rId5"/>
          <a:stretch>
            <a:fillRect/>
          </a:stretch>
        </p:blipFill>
        <p:spPr>
          <a:xfrm>
            <a:off x="6764170" y="1178053"/>
            <a:ext cx="2111316" cy="1488455"/>
          </a:xfrm>
          <a:prstGeom prst="rect">
            <a:avLst/>
          </a:prstGeom>
          <a:ln w="19050">
            <a:solidFill>
              <a:schemeClr val="tx1"/>
            </a:solidFill>
          </a:ln>
        </p:spPr>
      </p:pic>
      <p:pic>
        <p:nvPicPr>
          <p:cNvPr id="9" name="Picture 8">
            <a:extLst>
              <a:ext uri="{FF2B5EF4-FFF2-40B4-BE49-F238E27FC236}">
                <a16:creationId xmlns:a16="http://schemas.microsoft.com/office/drawing/2014/main" id="{AE1261EE-BE15-4854-97A2-776B7E75662D}"/>
              </a:ext>
            </a:extLst>
          </p:cNvPr>
          <p:cNvPicPr>
            <a:picLocks noChangeAspect="1"/>
          </p:cNvPicPr>
          <p:nvPr/>
        </p:nvPicPr>
        <p:blipFill>
          <a:blip r:embed="rId6"/>
          <a:stretch>
            <a:fillRect/>
          </a:stretch>
        </p:blipFill>
        <p:spPr>
          <a:xfrm>
            <a:off x="6762895" y="2666509"/>
            <a:ext cx="2112591" cy="955696"/>
          </a:xfrm>
          <a:prstGeom prst="rect">
            <a:avLst/>
          </a:prstGeom>
          <a:ln w="19050">
            <a:solidFill>
              <a:schemeClr val="tx1"/>
            </a:solidFill>
          </a:ln>
        </p:spPr>
      </p:pic>
    </p:spTree>
    <p:extLst>
      <p:ext uri="{BB962C8B-B14F-4D97-AF65-F5344CB8AC3E}">
        <p14:creationId xmlns:p14="http://schemas.microsoft.com/office/powerpoint/2010/main" val="998523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22</a:t>
            </a:fld>
            <a:endParaRPr lang="en-US"/>
          </a:p>
        </p:txBody>
      </p:sp>
      <p:sp>
        <p:nvSpPr>
          <p:cNvPr id="8" name="Title 1"/>
          <p:cNvSpPr>
            <a:spLocks noGrp="1"/>
          </p:cNvSpPr>
          <p:nvPr>
            <p:ph type="title"/>
          </p:nvPr>
        </p:nvSpPr>
        <p:spPr>
          <a:xfrm>
            <a:off x="187035" y="274637"/>
            <a:ext cx="8780319" cy="806451"/>
          </a:xfrm>
        </p:spPr>
        <p:txBody>
          <a:bodyPr/>
          <a:lstStyle/>
          <a:p>
            <a:pPr algn="ctr"/>
            <a:r>
              <a:rPr lang="en-US" sz="3600" dirty="0"/>
              <a:t>Case Study: UNBRW</a:t>
            </a:r>
          </a:p>
        </p:txBody>
      </p:sp>
      <p:sp>
        <p:nvSpPr>
          <p:cNvPr id="6" name="TextBox 5">
            <a:extLst>
              <a:ext uri="{FF2B5EF4-FFF2-40B4-BE49-F238E27FC236}">
                <a16:creationId xmlns:a16="http://schemas.microsoft.com/office/drawing/2014/main" id="{5751B937-60E9-4D8E-B728-621EDC262F81}"/>
              </a:ext>
            </a:extLst>
          </p:cNvPr>
          <p:cNvSpPr txBox="1"/>
          <p:nvPr/>
        </p:nvSpPr>
        <p:spPr>
          <a:xfrm>
            <a:off x="247679" y="761358"/>
            <a:ext cx="1620957" cy="369332"/>
          </a:xfrm>
          <a:prstGeom prst="rect">
            <a:avLst/>
          </a:prstGeom>
          <a:noFill/>
          <a:ln>
            <a:solidFill>
              <a:schemeClr val="tx1"/>
            </a:solidFill>
          </a:ln>
        </p:spPr>
        <p:txBody>
          <a:bodyPr wrap="none" rtlCol="0">
            <a:spAutoFit/>
          </a:bodyPr>
          <a:lstStyle/>
          <a:p>
            <a:r>
              <a:rPr lang="en-US" dirty="0"/>
              <a:t>150 ft X 150 ft</a:t>
            </a:r>
          </a:p>
        </p:txBody>
      </p:sp>
      <p:sp>
        <p:nvSpPr>
          <p:cNvPr id="7" name="TextBox 6">
            <a:extLst>
              <a:ext uri="{FF2B5EF4-FFF2-40B4-BE49-F238E27FC236}">
                <a16:creationId xmlns:a16="http://schemas.microsoft.com/office/drawing/2014/main" id="{A6822343-A04D-4F49-863C-7707D7B92BE1}"/>
              </a:ext>
            </a:extLst>
          </p:cNvPr>
          <p:cNvSpPr txBox="1"/>
          <p:nvPr/>
        </p:nvSpPr>
        <p:spPr>
          <a:xfrm>
            <a:off x="7065246" y="761358"/>
            <a:ext cx="1877437" cy="369332"/>
          </a:xfrm>
          <a:prstGeom prst="rect">
            <a:avLst/>
          </a:prstGeom>
          <a:noFill/>
          <a:ln>
            <a:solidFill>
              <a:schemeClr val="tx1"/>
            </a:solidFill>
          </a:ln>
        </p:spPr>
        <p:txBody>
          <a:bodyPr wrap="none" rtlCol="0">
            <a:spAutoFit/>
          </a:bodyPr>
          <a:lstStyle/>
          <a:p>
            <a:r>
              <a:rPr lang="en-US" dirty="0"/>
              <a:t>1000 ft X 1000 ft</a:t>
            </a:r>
          </a:p>
        </p:txBody>
      </p:sp>
      <p:pic>
        <p:nvPicPr>
          <p:cNvPr id="16" name="Picture 15">
            <a:extLst>
              <a:ext uri="{FF2B5EF4-FFF2-40B4-BE49-F238E27FC236}">
                <a16:creationId xmlns:a16="http://schemas.microsoft.com/office/drawing/2014/main" id="{28A1805B-3FA5-4500-B853-8E33B27E4B8A}"/>
              </a:ext>
            </a:extLst>
          </p:cNvPr>
          <p:cNvPicPr>
            <a:picLocks noChangeAspect="1"/>
          </p:cNvPicPr>
          <p:nvPr/>
        </p:nvPicPr>
        <p:blipFill>
          <a:blip r:embed="rId3"/>
          <a:stretch>
            <a:fillRect/>
          </a:stretch>
        </p:blipFill>
        <p:spPr>
          <a:xfrm>
            <a:off x="717155" y="1165123"/>
            <a:ext cx="3346026" cy="5160136"/>
          </a:xfrm>
          <a:prstGeom prst="rect">
            <a:avLst/>
          </a:prstGeom>
        </p:spPr>
      </p:pic>
      <p:pic>
        <p:nvPicPr>
          <p:cNvPr id="21" name="Picture 20">
            <a:extLst>
              <a:ext uri="{FF2B5EF4-FFF2-40B4-BE49-F238E27FC236}">
                <a16:creationId xmlns:a16="http://schemas.microsoft.com/office/drawing/2014/main" id="{5183131B-23FE-4EF0-95C5-901C75DE098E}"/>
              </a:ext>
            </a:extLst>
          </p:cNvPr>
          <p:cNvPicPr>
            <a:picLocks noChangeAspect="1"/>
          </p:cNvPicPr>
          <p:nvPr/>
        </p:nvPicPr>
        <p:blipFill>
          <a:blip r:embed="rId4"/>
          <a:stretch>
            <a:fillRect/>
          </a:stretch>
        </p:blipFill>
        <p:spPr>
          <a:xfrm>
            <a:off x="4990718" y="1165121"/>
            <a:ext cx="3191620" cy="5160135"/>
          </a:xfrm>
          <a:prstGeom prst="rect">
            <a:avLst/>
          </a:prstGeom>
        </p:spPr>
      </p:pic>
      <p:pic>
        <p:nvPicPr>
          <p:cNvPr id="22" name="Picture 21">
            <a:extLst>
              <a:ext uri="{FF2B5EF4-FFF2-40B4-BE49-F238E27FC236}">
                <a16:creationId xmlns:a16="http://schemas.microsoft.com/office/drawing/2014/main" id="{129190EF-0660-4BD1-8EAD-E46CEBA44DDD}"/>
              </a:ext>
            </a:extLst>
          </p:cNvPr>
          <p:cNvPicPr>
            <a:picLocks noChangeAspect="1"/>
          </p:cNvPicPr>
          <p:nvPr/>
        </p:nvPicPr>
        <p:blipFill>
          <a:blip r:embed="rId5"/>
          <a:stretch>
            <a:fillRect/>
          </a:stretch>
        </p:blipFill>
        <p:spPr>
          <a:xfrm>
            <a:off x="121825" y="5206194"/>
            <a:ext cx="1851024" cy="1557261"/>
          </a:xfrm>
          <a:prstGeom prst="rect">
            <a:avLst/>
          </a:prstGeom>
        </p:spPr>
      </p:pic>
      <p:cxnSp>
        <p:nvCxnSpPr>
          <p:cNvPr id="23" name="Straight Arrow Connector 22">
            <a:extLst>
              <a:ext uri="{FF2B5EF4-FFF2-40B4-BE49-F238E27FC236}">
                <a16:creationId xmlns:a16="http://schemas.microsoft.com/office/drawing/2014/main" id="{03041E3B-5A45-4E6E-BE59-DB2BFB10AB21}"/>
              </a:ext>
            </a:extLst>
          </p:cNvPr>
          <p:cNvCxnSpPr/>
          <p:nvPr/>
        </p:nvCxnSpPr>
        <p:spPr>
          <a:xfrm flipV="1">
            <a:off x="1972849" y="5943600"/>
            <a:ext cx="1215025" cy="381659"/>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pic>
        <p:nvPicPr>
          <p:cNvPr id="24" name="Picture 23">
            <a:extLst>
              <a:ext uri="{FF2B5EF4-FFF2-40B4-BE49-F238E27FC236}">
                <a16:creationId xmlns:a16="http://schemas.microsoft.com/office/drawing/2014/main" id="{7AB909C9-DD8F-4541-9CD0-14A0A92407D6}"/>
              </a:ext>
            </a:extLst>
          </p:cNvPr>
          <p:cNvPicPr>
            <a:picLocks noChangeAspect="1"/>
          </p:cNvPicPr>
          <p:nvPr/>
        </p:nvPicPr>
        <p:blipFill>
          <a:blip r:embed="rId6"/>
          <a:stretch>
            <a:fillRect/>
          </a:stretch>
        </p:blipFill>
        <p:spPr>
          <a:xfrm>
            <a:off x="3046727" y="1077873"/>
            <a:ext cx="1796731" cy="1511584"/>
          </a:xfrm>
          <a:prstGeom prst="rect">
            <a:avLst/>
          </a:prstGeom>
        </p:spPr>
      </p:pic>
      <p:cxnSp>
        <p:nvCxnSpPr>
          <p:cNvPr id="25" name="Straight Arrow Connector 24">
            <a:extLst>
              <a:ext uri="{FF2B5EF4-FFF2-40B4-BE49-F238E27FC236}">
                <a16:creationId xmlns:a16="http://schemas.microsoft.com/office/drawing/2014/main" id="{305BD217-2083-4575-ABCF-A587E43D2FF8}"/>
              </a:ext>
            </a:extLst>
          </p:cNvPr>
          <p:cNvCxnSpPr/>
          <p:nvPr/>
        </p:nvCxnSpPr>
        <p:spPr>
          <a:xfrm flipH="1">
            <a:off x="3275556" y="2589457"/>
            <a:ext cx="657617" cy="266477"/>
          </a:xfrm>
          <a:prstGeom prst="straightConnector1">
            <a:avLst/>
          </a:prstGeom>
          <a:ln>
            <a:solidFill>
              <a:srgbClr val="08519C"/>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68F2558E-8F18-4091-9C77-E878E20A404E}"/>
              </a:ext>
            </a:extLst>
          </p:cNvPr>
          <p:cNvPicPr>
            <a:picLocks noChangeAspect="1"/>
          </p:cNvPicPr>
          <p:nvPr/>
        </p:nvPicPr>
        <p:blipFill>
          <a:blip r:embed="rId7"/>
          <a:stretch>
            <a:fillRect/>
          </a:stretch>
        </p:blipFill>
        <p:spPr>
          <a:xfrm>
            <a:off x="4210441" y="5206194"/>
            <a:ext cx="1851025" cy="1557262"/>
          </a:xfrm>
          <a:prstGeom prst="rect">
            <a:avLst/>
          </a:prstGeom>
        </p:spPr>
      </p:pic>
      <p:cxnSp>
        <p:nvCxnSpPr>
          <p:cNvPr id="27" name="Straight Arrow Connector 26">
            <a:extLst>
              <a:ext uri="{FF2B5EF4-FFF2-40B4-BE49-F238E27FC236}">
                <a16:creationId xmlns:a16="http://schemas.microsoft.com/office/drawing/2014/main" id="{58100FFC-095A-4D81-99A8-8DCD02D12663}"/>
              </a:ext>
            </a:extLst>
          </p:cNvPr>
          <p:cNvCxnSpPr>
            <a:cxnSpLocks/>
          </p:cNvCxnSpPr>
          <p:nvPr/>
        </p:nvCxnSpPr>
        <p:spPr>
          <a:xfrm flipV="1">
            <a:off x="6061466" y="5968261"/>
            <a:ext cx="1215025" cy="381660"/>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E9FF4A82-0458-4512-9EB5-307C69E00A6C}"/>
              </a:ext>
            </a:extLst>
          </p:cNvPr>
          <p:cNvCxnSpPr/>
          <p:nvPr/>
        </p:nvCxnSpPr>
        <p:spPr>
          <a:xfrm flipH="1">
            <a:off x="7305697" y="2589456"/>
            <a:ext cx="657617" cy="266477"/>
          </a:xfrm>
          <a:prstGeom prst="straightConnector1">
            <a:avLst/>
          </a:prstGeom>
          <a:ln>
            <a:solidFill>
              <a:srgbClr val="08519C"/>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7DEFB1CF-3A55-43D9-93A8-831CEBA6D2FE}"/>
              </a:ext>
            </a:extLst>
          </p:cNvPr>
          <p:cNvPicPr>
            <a:picLocks noChangeAspect="1"/>
          </p:cNvPicPr>
          <p:nvPr/>
        </p:nvPicPr>
        <p:blipFill>
          <a:blip r:embed="rId8"/>
          <a:stretch>
            <a:fillRect/>
          </a:stretch>
        </p:blipFill>
        <p:spPr>
          <a:xfrm>
            <a:off x="7305697" y="1168829"/>
            <a:ext cx="1774877" cy="1493198"/>
          </a:xfrm>
          <a:prstGeom prst="rect">
            <a:avLst/>
          </a:prstGeom>
        </p:spPr>
      </p:pic>
    </p:spTree>
    <p:extLst>
      <p:ext uri="{BB962C8B-B14F-4D97-AF65-F5344CB8AC3E}">
        <p14:creationId xmlns:p14="http://schemas.microsoft.com/office/powerpoint/2010/main" val="766862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23</a:t>
            </a:fld>
            <a:endParaRPr lang="en-US"/>
          </a:p>
        </p:txBody>
      </p:sp>
      <p:pic>
        <p:nvPicPr>
          <p:cNvPr id="6" name="61530E95-EFDB-4489-B34D-8C1C03D3D2FE">
            <a:hlinkClick r:id="" action="ppaction://media"/>
            <a:extLst>
              <a:ext uri="{FF2B5EF4-FFF2-40B4-BE49-F238E27FC236}">
                <a16:creationId xmlns:a16="http://schemas.microsoft.com/office/drawing/2014/main" id="{5C393A88-48C5-44C7-B999-2B08FEA8DB86}"/>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01466" y="941751"/>
            <a:ext cx="3621993" cy="5700185"/>
          </a:xfrm>
          <a:prstGeom prst="rect">
            <a:avLst/>
          </a:prstGeom>
        </p:spPr>
      </p:pic>
      <p:pic>
        <p:nvPicPr>
          <p:cNvPr id="7" name="DFBBD7BA-14A8-4096-8F8E-6F58E5D7B0D9">
            <a:hlinkClick r:id="" action="ppaction://media"/>
            <a:extLst>
              <a:ext uri="{FF2B5EF4-FFF2-40B4-BE49-F238E27FC236}">
                <a16:creationId xmlns:a16="http://schemas.microsoft.com/office/drawing/2014/main" id="{00587516-D9F3-443C-A40C-8D5CE2B2D025}"/>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804229" y="942351"/>
            <a:ext cx="3794291" cy="5707910"/>
          </a:xfrm>
          <a:prstGeom prst="rect">
            <a:avLst/>
          </a:prstGeom>
        </p:spPr>
      </p:pic>
      <p:sp>
        <p:nvSpPr>
          <p:cNvPr id="9" name="Title 1">
            <a:extLst>
              <a:ext uri="{FF2B5EF4-FFF2-40B4-BE49-F238E27FC236}">
                <a16:creationId xmlns:a16="http://schemas.microsoft.com/office/drawing/2014/main" id="{855F6EB5-B62D-4B17-847E-B556BA67A2F1}"/>
              </a:ext>
            </a:extLst>
          </p:cNvPr>
          <p:cNvSpPr>
            <a:spLocks noGrp="1"/>
          </p:cNvSpPr>
          <p:nvPr>
            <p:ph type="title"/>
          </p:nvPr>
        </p:nvSpPr>
        <p:spPr>
          <a:xfrm>
            <a:off x="187035" y="274637"/>
            <a:ext cx="8780319" cy="806451"/>
          </a:xfrm>
        </p:spPr>
        <p:txBody>
          <a:bodyPr/>
          <a:lstStyle/>
          <a:p>
            <a:pPr algn="ctr"/>
            <a:r>
              <a:rPr lang="en-US" sz="3600" dirty="0"/>
              <a:t>Case Study: UNBRW</a:t>
            </a:r>
          </a:p>
        </p:txBody>
      </p:sp>
    </p:spTree>
    <p:extLst>
      <p:ext uri="{BB962C8B-B14F-4D97-AF65-F5344CB8AC3E}">
        <p14:creationId xmlns:p14="http://schemas.microsoft.com/office/powerpoint/2010/main" val="410350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25"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982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6"/>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6"/>
                                        </p:tgtEl>
                                      </p:cBhvr>
                                    </p:cmd>
                                  </p:childTnLst>
                                </p:cTn>
                              </p:par>
                            </p:childTnLst>
                          </p:cTn>
                        </p:par>
                      </p:childTnLst>
                    </p:cTn>
                  </p:par>
                </p:childTnLst>
              </p:cTn>
              <p:nextCondLst>
                <p:cond evt="onClick" delay="0">
                  <p:tgtEl>
                    <p:spTgt spid="6"/>
                  </p:tgtEl>
                </p:cond>
              </p:nextCondLst>
            </p:seq>
            <p:video>
              <p:cMediaNode vol="80000">
                <p:cTn id="21" fill="hold" display="0">
                  <p:stCondLst>
                    <p:cond delay="indefinite"/>
                  </p:stCondLst>
                </p:cTn>
                <p:tgtEl>
                  <p:spTgt spid="7"/>
                </p:tgtEl>
              </p:cMediaNode>
            </p:video>
            <p:video>
              <p:cMediaNode vol="80000">
                <p:cTn id="22" fill="hold" display="0">
                  <p:stCondLst>
                    <p:cond delay="indefinite"/>
                  </p:stCondLst>
                </p:cTn>
                <p:tgtEl>
                  <p:spTgt spid="6"/>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24</a:t>
            </a:fld>
            <a:endParaRPr lang="en-US"/>
          </a:p>
        </p:txBody>
      </p:sp>
      <p:sp>
        <p:nvSpPr>
          <p:cNvPr id="9" name="Title 1">
            <a:extLst>
              <a:ext uri="{FF2B5EF4-FFF2-40B4-BE49-F238E27FC236}">
                <a16:creationId xmlns:a16="http://schemas.microsoft.com/office/drawing/2014/main" id="{855F6EB5-B62D-4B17-847E-B556BA67A2F1}"/>
              </a:ext>
            </a:extLst>
          </p:cNvPr>
          <p:cNvSpPr>
            <a:spLocks noGrp="1"/>
          </p:cNvSpPr>
          <p:nvPr>
            <p:ph type="title"/>
          </p:nvPr>
        </p:nvSpPr>
        <p:spPr>
          <a:xfrm>
            <a:off x="187035" y="274637"/>
            <a:ext cx="8780319" cy="806451"/>
          </a:xfrm>
        </p:spPr>
        <p:txBody>
          <a:bodyPr/>
          <a:lstStyle/>
          <a:p>
            <a:pPr algn="ctr"/>
            <a:r>
              <a:rPr lang="en-US" sz="3600" dirty="0"/>
              <a:t>Case Study: UNBRW</a:t>
            </a:r>
          </a:p>
        </p:txBody>
      </p:sp>
      <p:sp>
        <p:nvSpPr>
          <p:cNvPr id="8" name="Content Placeholder 2">
            <a:extLst>
              <a:ext uri="{FF2B5EF4-FFF2-40B4-BE49-F238E27FC236}">
                <a16:creationId xmlns:a16="http://schemas.microsoft.com/office/drawing/2014/main" id="{649C0983-460B-41A7-85F7-201E5C0220BB}"/>
              </a:ext>
            </a:extLst>
          </p:cNvPr>
          <p:cNvSpPr>
            <a:spLocks noGrp="1"/>
          </p:cNvSpPr>
          <p:nvPr>
            <p:ph idx="1"/>
          </p:nvPr>
        </p:nvSpPr>
        <p:spPr>
          <a:xfrm>
            <a:off x="457200" y="1340601"/>
            <a:ext cx="8229600" cy="4882405"/>
          </a:xfrm>
        </p:spPr>
        <p:txBody>
          <a:bodyPr/>
          <a:lstStyle/>
          <a:p>
            <a:pPr marL="342900" indent="-342900">
              <a:buFont typeface="Arial" panose="020B0604020202020204" pitchFamily="34" charset="0"/>
              <a:buChar char="•"/>
            </a:pPr>
            <a:r>
              <a:rPr lang="en-US" sz="2800" dirty="0"/>
              <a:t>Computed flows and sediment load at the outlet </a:t>
            </a:r>
            <a:r>
              <a:rPr lang="en-US" sz="2800" b="1" dirty="0"/>
              <a:t>agree well </a:t>
            </a:r>
            <a:r>
              <a:rPr lang="en-US" sz="2800" dirty="0"/>
              <a:t>with field measurements.</a:t>
            </a:r>
          </a:p>
          <a:p>
            <a:pPr marL="342900" indent="-342900">
              <a:buFont typeface="Arial" panose="020B0604020202020204" pitchFamily="34" charset="0"/>
              <a:buChar char="•"/>
            </a:pPr>
            <a:r>
              <a:rPr lang="en-US" sz="2800" dirty="0"/>
              <a:t>The </a:t>
            </a:r>
            <a:r>
              <a:rPr lang="en-US" sz="2800" b="1" dirty="0"/>
              <a:t>grid size</a:t>
            </a:r>
            <a:r>
              <a:rPr lang="en-US" sz="2800" dirty="0"/>
              <a:t> can be optimized/maximized according to your optimal resolution will give you the best output. </a:t>
            </a:r>
          </a:p>
          <a:p>
            <a:pPr marL="342900" indent="-342900">
              <a:buFont typeface="Arial" panose="020B0604020202020204" pitchFamily="34" charset="0"/>
              <a:buChar char="•"/>
            </a:pPr>
            <a:r>
              <a:rPr lang="en-US" sz="2800" dirty="0"/>
              <a:t>A 2D sediment model will be very useful if one is interested in </a:t>
            </a:r>
            <a:r>
              <a:rPr lang="en-US" sz="2800" b="1" dirty="0"/>
              <a:t>localized sediment issues</a:t>
            </a:r>
            <a:r>
              <a:rPr lang="en-US" sz="2800" dirty="0"/>
              <a:t>.</a:t>
            </a:r>
            <a:r>
              <a:rPr lang="en-US" sz="2800" b="1" dirty="0"/>
              <a:t> </a:t>
            </a:r>
            <a:r>
              <a:rPr lang="en-US" sz="2800" dirty="0"/>
              <a:t>(sediment reduction goals, Location &amp; Capacity of Sediment Basin, etc.).</a:t>
            </a:r>
          </a:p>
        </p:txBody>
      </p:sp>
    </p:spTree>
    <p:extLst>
      <p:ext uri="{BB962C8B-B14F-4D97-AF65-F5344CB8AC3E}">
        <p14:creationId xmlns:p14="http://schemas.microsoft.com/office/powerpoint/2010/main" val="2562271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0D803A5-792C-4A21-84A6-7CE492C0F7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14400" y="439059"/>
            <a:ext cx="7315199" cy="5486400"/>
          </a:xfrm>
          <a:prstGeom prst="rect">
            <a:avLst/>
          </a:prstGeom>
        </p:spPr>
      </p:pic>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25</a:t>
            </a:fld>
            <a:endParaRPr lang="en-US"/>
          </a:p>
        </p:txBody>
      </p:sp>
      <p:sp>
        <p:nvSpPr>
          <p:cNvPr id="3" name="TextBox 2">
            <a:extLst>
              <a:ext uri="{FF2B5EF4-FFF2-40B4-BE49-F238E27FC236}">
                <a16:creationId xmlns:a16="http://schemas.microsoft.com/office/drawing/2014/main" id="{E9014EFA-5FF7-4946-81E2-FB46A271CF1C}"/>
              </a:ext>
            </a:extLst>
          </p:cNvPr>
          <p:cNvSpPr txBox="1"/>
          <p:nvPr/>
        </p:nvSpPr>
        <p:spPr>
          <a:xfrm>
            <a:off x="2165347" y="812225"/>
            <a:ext cx="4745979" cy="584775"/>
          </a:xfrm>
          <a:prstGeom prst="rect">
            <a:avLst/>
          </a:prstGeom>
          <a:noFill/>
        </p:spPr>
        <p:txBody>
          <a:bodyPr wrap="none" rtlCol="0">
            <a:spAutoFit/>
          </a:bodyPr>
          <a:lstStyle/>
          <a:p>
            <a:r>
              <a:rPr lang="en-US" sz="3200" dirty="0"/>
              <a:t>Transfer from Jay to Nick</a:t>
            </a:r>
          </a:p>
        </p:txBody>
      </p:sp>
    </p:spTree>
    <p:extLst>
      <p:ext uri="{BB962C8B-B14F-4D97-AF65-F5344CB8AC3E}">
        <p14:creationId xmlns:p14="http://schemas.microsoft.com/office/powerpoint/2010/main" val="1465436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8966E7-E055-415A-87AA-2EA4E999395F}"/>
              </a:ext>
            </a:extLst>
          </p:cNvPr>
          <p:cNvPicPr>
            <a:picLocks noChangeAspect="1"/>
          </p:cNvPicPr>
          <p:nvPr/>
        </p:nvPicPr>
        <p:blipFill>
          <a:blip r:embed="rId3"/>
          <a:stretch>
            <a:fillRect/>
          </a:stretch>
        </p:blipFill>
        <p:spPr>
          <a:xfrm>
            <a:off x="279025" y="1149557"/>
            <a:ext cx="8585947" cy="4686515"/>
          </a:xfrm>
          <a:prstGeom prst="rect">
            <a:avLst/>
          </a:prstGeom>
          <a:ln>
            <a:solidFill>
              <a:schemeClr val="tx1"/>
            </a:solidFill>
          </a:ln>
        </p:spPr>
      </p:pic>
      <p:sp>
        <p:nvSpPr>
          <p:cNvPr id="4" name="Slide Number Placeholder 3"/>
          <p:cNvSpPr>
            <a:spLocks noGrp="1"/>
          </p:cNvSpPr>
          <p:nvPr>
            <p:ph type="sldNum" sz="quarter" idx="11"/>
          </p:nvPr>
        </p:nvSpPr>
        <p:spPr/>
        <p:txBody>
          <a:bodyPr/>
          <a:lstStyle/>
          <a:p>
            <a:fld id="{9A257827-C34C-4251-B995-96C9C233CCC8}" type="slidenum">
              <a:rPr lang="en-US" smtClean="0"/>
              <a:pPr/>
              <a:t>26</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MacOS and Linux</a:t>
            </a:r>
          </a:p>
        </p:txBody>
      </p:sp>
    </p:spTree>
    <p:extLst>
      <p:ext uri="{BB962C8B-B14F-4D97-AF65-F5344CB8AC3E}">
        <p14:creationId xmlns:p14="http://schemas.microsoft.com/office/powerpoint/2010/main" val="2240339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0D803A5-792C-4A21-84A6-7CE492C0F79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10800000">
            <a:off x="914400" y="439059"/>
            <a:ext cx="7315199" cy="5486399"/>
          </a:xfrm>
          <a:prstGeom prst="rect">
            <a:avLst/>
          </a:prstGeom>
        </p:spPr>
      </p:pic>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27</a:t>
            </a:fld>
            <a:endParaRPr lang="en-US"/>
          </a:p>
        </p:txBody>
      </p:sp>
      <p:sp>
        <p:nvSpPr>
          <p:cNvPr id="3" name="TextBox 2">
            <a:extLst>
              <a:ext uri="{FF2B5EF4-FFF2-40B4-BE49-F238E27FC236}">
                <a16:creationId xmlns:a16="http://schemas.microsoft.com/office/drawing/2014/main" id="{E9014EFA-5FF7-4946-81E2-FB46A271CF1C}"/>
              </a:ext>
            </a:extLst>
          </p:cNvPr>
          <p:cNvSpPr txBox="1"/>
          <p:nvPr/>
        </p:nvSpPr>
        <p:spPr>
          <a:xfrm>
            <a:off x="2165347" y="812225"/>
            <a:ext cx="4973606" cy="584775"/>
          </a:xfrm>
          <a:prstGeom prst="rect">
            <a:avLst/>
          </a:prstGeom>
          <a:noFill/>
        </p:spPr>
        <p:txBody>
          <a:bodyPr wrap="none" rtlCol="0">
            <a:spAutoFit/>
          </a:bodyPr>
          <a:lstStyle/>
          <a:p>
            <a:r>
              <a:rPr lang="en-US" sz="3200" dirty="0"/>
              <a:t>Transfer from Nick to Mike</a:t>
            </a:r>
          </a:p>
        </p:txBody>
      </p:sp>
    </p:spTree>
    <p:extLst>
      <p:ext uri="{BB962C8B-B14F-4D97-AF65-F5344CB8AC3E}">
        <p14:creationId xmlns:p14="http://schemas.microsoft.com/office/powerpoint/2010/main" val="33484619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28</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What Types of Studies Will Benefit From this Work?</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85304" y="1264581"/>
            <a:ext cx="4747805" cy="5032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200" dirty="0">
                <a:latin typeface="Arial" panose="020B0604020202020204" pitchFamily="34" charset="0"/>
              </a:rPr>
              <a:t>Studies that have existing models but require more detail in specific areas</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CWMS National Implementation Plan</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Substantial physical changes within an area</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Post fire</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Land use changes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Extreme event simulations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Reservoir sedimentation studies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Non-point source sediment studies</a:t>
            </a:r>
          </a:p>
        </p:txBody>
      </p:sp>
      <p:pic>
        <p:nvPicPr>
          <p:cNvPr id="2" name="Picture 1"/>
          <p:cNvPicPr>
            <a:picLocks noChangeAspect="1"/>
          </p:cNvPicPr>
          <p:nvPr/>
        </p:nvPicPr>
        <p:blipFill>
          <a:blip r:embed="rId3"/>
          <a:stretch>
            <a:fillRect/>
          </a:stretch>
        </p:blipFill>
        <p:spPr>
          <a:xfrm>
            <a:off x="4793064" y="2145321"/>
            <a:ext cx="4024583" cy="3016832"/>
          </a:xfrm>
          <a:prstGeom prst="rect">
            <a:avLst/>
          </a:prstGeom>
        </p:spPr>
      </p:pic>
      <p:sp>
        <p:nvSpPr>
          <p:cNvPr id="3" name="TextBox 2"/>
          <p:cNvSpPr txBox="1"/>
          <p:nvPr/>
        </p:nvSpPr>
        <p:spPr>
          <a:xfrm>
            <a:off x="6083816" y="5202322"/>
            <a:ext cx="2736647" cy="646331"/>
          </a:xfrm>
          <a:prstGeom prst="rect">
            <a:avLst/>
          </a:prstGeom>
          <a:noFill/>
        </p:spPr>
        <p:txBody>
          <a:bodyPr wrap="none" rtlCol="0">
            <a:spAutoFit/>
          </a:bodyPr>
          <a:lstStyle/>
          <a:p>
            <a:pPr algn="r"/>
            <a:r>
              <a:rPr lang="en-US" i="1" dirty="0"/>
              <a:t>Detroit Dam</a:t>
            </a:r>
          </a:p>
          <a:p>
            <a:pPr algn="r"/>
            <a:r>
              <a:rPr lang="en-US" i="1" dirty="0"/>
              <a:t>Oregon Dept. of Forestry</a:t>
            </a:r>
          </a:p>
        </p:txBody>
      </p:sp>
    </p:spTree>
    <p:extLst>
      <p:ext uri="{BB962C8B-B14F-4D97-AF65-F5344CB8AC3E}">
        <p14:creationId xmlns:p14="http://schemas.microsoft.com/office/powerpoint/2010/main" val="424302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29</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Tech Transfer</a:t>
            </a:r>
          </a:p>
        </p:txBody>
      </p:sp>
      <p:pic>
        <p:nvPicPr>
          <p:cNvPr id="3" name="Picture 2">
            <a:extLst>
              <a:ext uri="{FF2B5EF4-FFF2-40B4-BE49-F238E27FC236}">
                <a16:creationId xmlns:a16="http://schemas.microsoft.com/office/drawing/2014/main" id="{D24ED657-5167-4E3B-80B4-D851B2938ED1}"/>
              </a:ext>
            </a:extLst>
          </p:cNvPr>
          <p:cNvPicPr>
            <a:picLocks noChangeAspect="1"/>
          </p:cNvPicPr>
          <p:nvPr/>
        </p:nvPicPr>
        <p:blipFill>
          <a:blip r:embed="rId3"/>
          <a:stretch>
            <a:fillRect/>
          </a:stretch>
        </p:blipFill>
        <p:spPr>
          <a:xfrm>
            <a:off x="276942" y="1174750"/>
            <a:ext cx="5079469" cy="4508500"/>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4520991" y="2067494"/>
            <a:ext cx="4346067" cy="4409447"/>
          </a:xfrm>
          <a:prstGeom prst="rect">
            <a:avLst/>
          </a:prstGeom>
        </p:spPr>
      </p:pic>
      <p:sp>
        <p:nvSpPr>
          <p:cNvPr id="7" name="TextBox 6">
            <a:extLst>
              <a:ext uri="{FF2B5EF4-FFF2-40B4-BE49-F238E27FC236}">
                <a16:creationId xmlns:a16="http://schemas.microsoft.com/office/drawing/2014/main" id="{766E09C5-ECC6-4A60-8F1C-4AA851EE4C46}"/>
              </a:ext>
            </a:extLst>
          </p:cNvPr>
          <p:cNvSpPr txBox="1"/>
          <p:nvPr/>
        </p:nvSpPr>
        <p:spPr>
          <a:xfrm>
            <a:off x="187035" y="5710763"/>
            <a:ext cx="2428870" cy="369332"/>
          </a:xfrm>
          <a:prstGeom prst="rect">
            <a:avLst/>
          </a:prstGeom>
          <a:noFill/>
        </p:spPr>
        <p:txBody>
          <a:bodyPr wrap="none" rtlCol="0">
            <a:spAutoFit/>
          </a:bodyPr>
          <a:lstStyle/>
          <a:p>
            <a:r>
              <a:rPr lang="en-US" b="1" dirty="0">
                <a:hlinkClick r:id="rId5"/>
              </a:rPr>
              <a:t>HEC-HMS Download</a:t>
            </a:r>
            <a:endParaRPr lang="en-US" b="1" dirty="0"/>
          </a:p>
        </p:txBody>
      </p:sp>
      <p:sp>
        <p:nvSpPr>
          <p:cNvPr id="9" name="TextBox 8">
            <a:extLst>
              <a:ext uri="{FF2B5EF4-FFF2-40B4-BE49-F238E27FC236}">
                <a16:creationId xmlns:a16="http://schemas.microsoft.com/office/drawing/2014/main" id="{58B6F046-E991-4EE3-B8E3-9C7CC18FC6F1}"/>
              </a:ext>
            </a:extLst>
          </p:cNvPr>
          <p:cNvSpPr txBox="1"/>
          <p:nvPr/>
        </p:nvSpPr>
        <p:spPr>
          <a:xfrm>
            <a:off x="5555330" y="1622532"/>
            <a:ext cx="3412024" cy="369332"/>
          </a:xfrm>
          <a:prstGeom prst="rect">
            <a:avLst/>
          </a:prstGeom>
          <a:noFill/>
        </p:spPr>
        <p:txBody>
          <a:bodyPr wrap="none" rtlCol="0">
            <a:spAutoFit/>
          </a:bodyPr>
          <a:lstStyle/>
          <a:p>
            <a:r>
              <a:rPr lang="en-US" b="1" dirty="0">
                <a:hlinkClick r:id="rId6"/>
              </a:rPr>
              <a:t>2D Flow Tutorials and Guides</a:t>
            </a:r>
            <a:endParaRPr lang="en-US" b="1" dirty="0"/>
          </a:p>
        </p:txBody>
      </p:sp>
    </p:spTree>
    <p:extLst>
      <p:ext uri="{BB962C8B-B14F-4D97-AF65-F5344CB8AC3E}">
        <p14:creationId xmlns:p14="http://schemas.microsoft.com/office/powerpoint/2010/main" val="1434906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3</a:t>
            </a:fld>
            <a:endParaRPr lang="en-US"/>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247610" y="1098477"/>
            <a:ext cx="4218064" cy="498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800" dirty="0">
                <a:latin typeface="Arial" panose="020B0604020202020204" pitchFamily="34" charset="0"/>
              </a:rPr>
              <a:t>Leverage HEC’s 2D solver to add 2D flow and sediment transport capabilities to HEC-HMS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Shared computational engine </a:t>
            </a:r>
            <a:br>
              <a:rPr lang="en-US" altLang="en-US" sz="2800" dirty="0">
                <a:latin typeface="Arial" panose="020B0604020202020204" pitchFamily="34" charset="0"/>
              </a:rPr>
            </a:br>
            <a:r>
              <a:rPr lang="en-US" altLang="en-US" sz="2800" dirty="0">
                <a:latin typeface="Arial" panose="020B0604020202020204" pitchFamily="34" charset="0"/>
              </a:rPr>
              <a:t>between HEC-HMS and HEC-RAS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Release 2D capabilities for multiple platforms</a:t>
            </a:r>
          </a:p>
        </p:txBody>
      </p:sp>
      <p:sp>
        <p:nvSpPr>
          <p:cNvPr id="5" name="Slide Number Placeholder 3">
            <a:extLst>
              <a:ext uri="{FF2B5EF4-FFF2-40B4-BE49-F238E27FC236}">
                <a16:creationId xmlns:a16="http://schemas.microsoft.com/office/drawing/2014/main" id="{51E18A30-75B0-42E4-8414-637D3CE901CE}"/>
              </a:ext>
            </a:extLst>
          </p:cNvPr>
          <p:cNvSpPr txBox="1">
            <a:spLocks/>
          </p:cNvSpPr>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fontAlgn="base">
              <a:spcBef>
                <a:spcPct val="0"/>
              </a:spcBef>
              <a:spcAft>
                <a:spcPct val="0"/>
              </a:spcAft>
              <a:defRPr sz="1200" kern="1200">
                <a:solidFill>
                  <a:srgbClr val="898989"/>
                </a:solidFill>
                <a:latin typeface="Arial" charset="0"/>
                <a:ea typeface="+mn-ea"/>
                <a:cs typeface="Arial"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9A257827-C34C-4251-B995-96C9C233CCC8}" type="slidenum">
              <a:rPr lang="en-US" smtClean="0"/>
              <a:pPr/>
              <a:t>3</a:t>
            </a:fld>
            <a:endParaRPr lang="en-US"/>
          </a:p>
        </p:txBody>
      </p:sp>
      <p:sp>
        <p:nvSpPr>
          <p:cNvPr id="47" name="Title 1">
            <a:extLst>
              <a:ext uri="{FF2B5EF4-FFF2-40B4-BE49-F238E27FC236}">
                <a16:creationId xmlns:a16="http://schemas.microsoft.com/office/drawing/2014/main" id="{205988FE-3689-499D-9014-7DCBE819D395}"/>
              </a:ext>
            </a:extLst>
          </p:cNvPr>
          <p:cNvSpPr>
            <a:spLocks noGrp="1"/>
          </p:cNvSpPr>
          <p:nvPr>
            <p:ph type="title"/>
          </p:nvPr>
        </p:nvSpPr>
        <p:spPr>
          <a:xfrm>
            <a:off x="178421" y="274637"/>
            <a:ext cx="8794594" cy="806451"/>
          </a:xfrm>
        </p:spPr>
        <p:txBody>
          <a:bodyPr/>
          <a:lstStyle/>
          <a:p>
            <a:pPr algn="ctr"/>
            <a:r>
              <a:rPr lang="en-US" sz="4000" dirty="0"/>
              <a:t>Objectives</a:t>
            </a:r>
          </a:p>
        </p:txBody>
      </p:sp>
      <p:pic>
        <p:nvPicPr>
          <p:cNvPr id="3" name="Picture 2">
            <a:extLst>
              <a:ext uri="{FF2B5EF4-FFF2-40B4-BE49-F238E27FC236}">
                <a16:creationId xmlns:a16="http://schemas.microsoft.com/office/drawing/2014/main" id="{45AA98D9-BCE9-4601-9E60-79C0DC3620B5}"/>
              </a:ext>
            </a:extLst>
          </p:cNvPr>
          <p:cNvPicPr>
            <a:picLocks noChangeAspect="1"/>
          </p:cNvPicPr>
          <p:nvPr/>
        </p:nvPicPr>
        <p:blipFill>
          <a:blip r:embed="rId3"/>
          <a:stretch>
            <a:fillRect/>
          </a:stretch>
        </p:blipFill>
        <p:spPr>
          <a:xfrm>
            <a:off x="4465674" y="1098477"/>
            <a:ext cx="4226798" cy="4755148"/>
          </a:xfrm>
          <a:prstGeom prst="rect">
            <a:avLst/>
          </a:prstGeom>
        </p:spPr>
      </p:pic>
    </p:spTree>
    <p:extLst>
      <p:ext uri="{BB962C8B-B14F-4D97-AF65-F5344CB8AC3E}">
        <p14:creationId xmlns:p14="http://schemas.microsoft.com/office/powerpoint/2010/main" val="41812534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30</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Next Steps</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93595" y="1137018"/>
            <a:ext cx="4604429"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000" dirty="0">
                <a:latin typeface="Arial" panose="020B0604020202020204" pitchFamily="34" charset="0"/>
              </a:rPr>
              <a:t>Use multiple meshes in a single basin model</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Mesh generation/modification</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Roughness value modifications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Structures w/in a 2D mesh</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Shallow Water Equations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2D groundwater flow</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Non-Newtonian flow</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Reservoir sedimentation</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Spatially variable sediment parameters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Post fire recovery</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Rill erosion</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Hindered settling</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Aggregates</a:t>
            </a:r>
          </a:p>
        </p:txBody>
      </p:sp>
      <p:pic>
        <p:nvPicPr>
          <p:cNvPr id="2050" name="Picture 2" descr="An aerial shot of Montecito after the rainstorm and debris flows that killed 23 people. When the cleanup began, some living in the area said they had little warning to evacuate because the evacuation zones issued by the county were poorly defined. - PHOTO COURTESY MATT UDKOW SBFD"/>
          <p:cNvPicPr>
            <a:picLocks noChangeAspect="1" noChangeArrowheads="1"/>
          </p:cNvPicPr>
          <p:nvPr/>
        </p:nvPicPr>
        <p:blipFill rotWithShape="1">
          <a:blip r:embed="rId3">
            <a:extLst>
              <a:ext uri="{28A0092B-C50C-407E-A947-70E740481C1C}">
                <a14:useLocalDpi xmlns:a14="http://schemas.microsoft.com/office/drawing/2010/main" val="0"/>
              </a:ext>
            </a:extLst>
          </a:blip>
          <a:srcRect l="28580" r="17371"/>
          <a:stretch/>
        </p:blipFill>
        <p:spPr bwMode="auto">
          <a:xfrm>
            <a:off x="4998025" y="1264580"/>
            <a:ext cx="3752379" cy="39319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686481" y="5202322"/>
            <a:ext cx="2133982" cy="646331"/>
          </a:xfrm>
          <a:prstGeom prst="rect">
            <a:avLst/>
          </a:prstGeom>
          <a:noFill/>
        </p:spPr>
        <p:txBody>
          <a:bodyPr wrap="none" rtlCol="0">
            <a:spAutoFit/>
          </a:bodyPr>
          <a:lstStyle/>
          <a:p>
            <a:pPr algn="r"/>
            <a:r>
              <a:rPr lang="en-US" i="1" dirty="0"/>
              <a:t>Montecito, CA</a:t>
            </a:r>
          </a:p>
          <a:p>
            <a:pPr algn="r"/>
            <a:r>
              <a:rPr lang="en-US" i="1" dirty="0"/>
              <a:t>Matt </a:t>
            </a:r>
            <a:r>
              <a:rPr lang="en-US" i="1" dirty="0" err="1"/>
              <a:t>Udkow</a:t>
            </a:r>
            <a:r>
              <a:rPr lang="en-US" i="1" dirty="0"/>
              <a:t>, SBFD</a:t>
            </a:r>
          </a:p>
        </p:txBody>
      </p:sp>
    </p:spTree>
    <p:extLst>
      <p:ext uri="{BB962C8B-B14F-4D97-AF65-F5344CB8AC3E}">
        <p14:creationId xmlns:p14="http://schemas.microsoft.com/office/powerpoint/2010/main" val="29667699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31</a:t>
            </a:fld>
            <a:endParaRPr lang="en-US"/>
          </a:p>
        </p:txBody>
      </p:sp>
      <p:sp>
        <p:nvSpPr>
          <p:cNvPr id="6" name="Content Placeholder 2"/>
          <p:cNvSpPr>
            <a:spLocks noGrp="1"/>
          </p:cNvSpPr>
          <p:nvPr>
            <p:ph sz="quarter" idx="4294967295"/>
          </p:nvPr>
        </p:nvSpPr>
        <p:spPr>
          <a:xfrm>
            <a:off x="338818" y="1225550"/>
            <a:ext cx="8347982" cy="4718050"/>
          </a:xfrm>
          <a:prstGeom prst="rect">
            <a:avLst/>
          </a:prstGeom>
        </p:spPr>
        <p:txBody>
          <a:bodyPr/>
          <a:lstStyle/>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2D Flow and Sediment capabilities have been added to HEC-HMS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Upcoming v4.9 release</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Multiple District partners are currently using these enhancements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Customers are investing in additional 2D enhancements</a:t>
            </a:r>
          </a:p>
        </p:txBody>
      </p:sp>
      <p:sp>
        <p:nvSpPr>
          <p:cNvPr id="7" name="Title 1">
            <a:extLst>
              <a:ext uri="{FF2B5EF4-FFF2-40B4-BE49-F238E27FC236}">
                <a16:creationId xmlns:a16="http://schemas.microsoft.com/office/drawing/2014/main" id="{D3FD496C-7D52-48C4-A021-E751E4E913A7}"/>
              </a:ext>
            </a:extLst>
          </p:cNvPr>
          <p:cNvSpPr>
            <a:spLocks noGrp="1"/>
          </p:cNvSpPr>
          <p:nvPr>
            <p:ph type="title"/>
          </p:nvPr>
        </p:nvSpPr>
        <p:spPr>
          <a:xfrm>
            <a:off x="187035" y="274637"/>
            <a:ext cx="8780319" cy="806451"/>
          </a:xfrm>
        </p:spPr>
        <p:txBody>
          <a:bodyPr/>
          <a:lstStyle/>
          <a:p>
            <a:pPr algn="ctr"/>
            <a:r>
              <a:rPr lang="en-US" sz="4000" dirty="0"/>
              <a:t>Conclusion</a:t>
            </a:r>
          </a:p>
        </p:txBody>
      </p:sp>
    </p:spTree>
    <p:extLst>
      <p:ext uri="{BB962C8B-B14F-4D97-AF65-F5344CB8AC3E}">
        <p14:creationId xmlns:p14="http://schemas.microsoft.com/office/powerpoint/2010/main" val="3899400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75">
            <a:extLst>
              <a:ext uri="{FF2B5EF4-FFF2-40B4-BE49-F238E27FC236}">
                <a16:creationId xmlns:a16="http://schemas.microsoft.com/office/drawing/2014/main" id="{F4428DDA-E846-4F13-953B-3A145C178867}"/>
              </a:ext>
            </a:extLst>
          </p:cNvPr>
          <p:cNvPicPr>
            <a:picLocks noChangeAspect="1"/>
          </p:cNvPicPr>
          <p:nvPr/>
        </p:nvPicPr>
        <p:blipFill>
          <a:blip r:embed="rId3"/>
          <a:stretch>
            <a:fillRect/>
          </a:stretch>
        </p:blipFill>
        <p:spPr>
          <a:xfrm>
            <a:off x="5518079" y="1044198"/>
            <a:ext cx="3438886" cy="1915409"/>
          </a:xfrm>
          <a:prstGeom prst="rect">
            <a:avLst/>
          </a:prstGeom>
        </p:spPr>
      </p:pic>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4</a:t>
            </a:fld>
            <a:endParaRPr lang="en-US"/>
          </a:p>
        </p:txBody>
      </p:sp>
      <p:sp>
        <p:nvSpPr>
          <p:cNvPr id="7" name="Text Box 5">
            <a:extLst>
              <a:ext uri="{FF2B5EF4-FFF2-40B4-BE49-F238E27FC236}">
                <a16:creationId xmlns:a16="http://schemas.microsoft.com/office/drawing/2014/main" id="{7280D405-408F-4C28-9E68-6D092694F043}"/>
              </a:ext>
            </a:extLst>
          </p:cNvPr>
          <p:cNvSpPr txBox="1">
            <a:spLocks noChangeArrowheads="1"/>
          </p:cNvSpPr>
          <p:nvPr/>
        </p:nvSpPr>
        <p:spPr bwMode="auto">
          <a:xfrm>
            <a:off x="208035" y="929989"/>
            <a:ext cx="5439729" cy="5529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400"/>
              </a:spcBef>
              <a:buFont typeface="Arial" panose="020B0604020202020204" pitchFamily="34" charset="0"/>
              <a:buChar char="•"/>
            </a:pPr>
            <a:r>
              <a:rPr lang="en-US" altLang="en-US" sz="2000" dirty="0">
                <a:latin typeface="Arial" panose="020B0604020202020204" pitchFamily="34" charset="0"/>
              </a:rPr>
              <a:t>2D Diffusion Wave Equation</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Full Momentum not yet available</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Fixed or Courant-based Adaptive Time Step</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Algorithm slightly different from HEC-RAS</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Infiltration </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Separate calculations for hydraulically </a:t>
            </a:r>
            <a:br>
              <a:rPr lang="en-US" altLang="en-US" sz="2000" dirty="0">
                <a:latin typeface="Arial" panose="020B0604020202020204" pitchFamily="34" charset="0"/>
              </a:rPr>
            </a:br>
            <a:r>
              <a:rPr lang="en-US" altLang="en-US" sz="2000" dirty="0">
                <a:latin typeface="Arial" panose="020B0604020202020204" pitchFamily="34" charset="0"/>
              </a:rPr>
              <a:t>wet and dry portions of each cell</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Additional infiltration methods available</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HEC-RAS computes single infiltration rate per cell and ignores local water depths</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Canopy and Surface Depression Storage</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Baseflow</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Linear Reservoir method can allow infiltrated water to return to the surface</a:t>
            </a:r>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Features</a:t>
            </a:r>
          </a:p>
        </p:txBody>
      </p:sp>
      <p:pic>
        <p:nvPicPr>
          <p:cNvPr id="5" name="Picture 4">
            <a:extLst>
              <a:ext uri="{FF2B5EF4-FFF2-40B4-BE49-F238E27FC236}">
                <a16:creationId xmlns:a16="http://schemas.microsoft.com/office/drawing/2014/main" id="{961C3E88-F3E8-4473-8565-B902FED4CF24}"/>
              </a:ext>
            </a:extLst>
          </p:cNvPr>
          <p:cNvPicPr>
            <a:picLocks noChangeAspect="1"/>
          </p:cNvPicPr>
          <p:nvPr/>
        </p:nvPicPr>
        <p:blipFill>
          <a:blip r:embed="rId4" cstate="print"/>
          <a:srcRect/>
          <a:stretch>
            <a:fillRect/>
          </a:stretch>
        </p:blipFill>
        <p:spPr bwMode="auto">
          <a:xfrm>
            <a:off x="5880744" y="3375961"/>
            <a:ext cx="2953926" cy="1967850"/>
          </a:xfrm>
          <a:prstGeom prst="rect">
            <a:avLst/>
          </a:prstGeom>
          <a:noFill/>
          <a:ln w="9525">
            <a:noFill/>
            <a:miter lim="800000"/>
            <a:headEnd/>
            <a:tailEnd/>
          </a:ln>
        </p:spPr>
      </p:pic>
    </p:spTree>
    <p:extLst>
      <p:ext uri="{BB962C8B-B14F-4D97-AF65-F5344CB8AC3E}">
        <p14:creationId xmlns:p14="http://schemas.microsoft.com/office/powerpoint/2010/main" val="2394402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5</a:t>
            </a:fld>
            <a:endParaRPr lang="en-US"/>
          </a:p>
        </p:txBody>
      </p:sp>
      <p:sp>
        <p:nvSpPr>
          <p:cNvPr id="7" name="Text Box 5">
            <a:extLst>
              <a:ext uri="{FF2B5EF4-FFF2-40B4-BE49-F238E27FC236}">
                <a16:creationId xmlns:a16="http://schemas.microsoft.com/office/drawing/2014/main" id="{7280D405-408F-4C28-9E68-6D092694F043}"/>
              </a:ext>
            </a:extLst>
          </p:cNvPr>
          <p:cNvSpPr txBox="1">
            <a:spLocks noChangeArrowheads="1"/>
          </p:cNvSpPr>
          <p:nvPr/>
        </p:nvSpPr>
        <p:spPr bwMode="auto">
          <a:xfrm>
            <a:off x="304799" y="1237202"/>
            <a:ext cx="4267201" cy="164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400" dirty="0">
                <a:latin typeface="Arial" panose="020B0604020202020204" pitchFamily="34" charset="0"/>
              </a:rPr>
              <a:t>Analytical Flood Wave (Hunter, 2005)</a:t>
            </a:r>
          </a:p>
          <a:p>
            <a:pPr marL="285750" indent="-285750">
              <a:spcBef>
                <a:spcPts val="600"/>
              </a:spcBef>
              <a:buFont typeface="Arial" panose="020B0604020202020204" pitchFamily="34" charset="0"/>
              <a:buChar char="•"/>
            </a:pPr>
            <a:r>
              <a:rPr lang="en-US" altLang="en-US" sz="2400" dirty="0">
                <a:latin typeface="Arial" panose="020B0604020202020204" pitchFamily="34" charset="0"/>
              </a:rPr>
              <a:t>2D Surface Runoff (</a:t>
            </a:r>
            <a:r>
              <a:rPr lang="en-US" altLang="en-US" sz="2400" dirty="0" err="1">
                <a:latin typeface="Arial" panose="020B0604020202020204" pitchFamily="34" charset="0"/>
              </a:rPr>
              <a:t>Cea</a:t>
            </a:r>
            <a:r>
              <a:rPr lang="en-US" altLang="en-US" sz="2400" dirty="0">
                <a:latin typeface="Arial" panose="020B0604020202020204" pitchFamily="34" charset="0"/>
              </a:rPr>
              <a:t> et al, 2008)</a:t>
            </a:r>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V&amp;V</a:t>
            </a:r>
          </a:p>
        </p:txBody>
      </p:sp>
      <p:pic>
        <p:nvPicPr>
          <p:cNvPr id="10" name="Picture 9">
            <a:extLst>
              <a:ext uri="{FF2B5EF4-FFF2-40B4-BE49-F238E27FC236}">
                <a16:creationId xmlns:a16="http://schemas.microsoft.com/office/drawing/2014/main" id="{B6549B66-B48C-421C-B1AE-FD4154DA4A9A}"/>
              </a:ext>
            </a:extLst>
          </p:cNvPr>
          <p:cNvPicPr>
            <a:picLocks noChangeAspect="1"/>
          </p:cNvPicPr>
          <p:nvPr/>
        </p:nvPicPr>
        <p:blipFill>
          <a:blip r:embed="rId3"/>
          <a:stretch>
            <a:fillRect/>
          </a:stretch>
        </p:blipFill>
        <p:spPr>
          <a:xfrm>
            <a:off x="304799" y="3336939"/>
            <a:ext cx="3956947" cy="2043228"/>
          </a:xfrm>
          <a:prstGeom prst="rect">
            <a:avLst/>
          </a:prstGeom>
          <a:ln w="12700">
            <a:solidFill>
              <a:schemeClr val="tx1"/>
            </a:solidFill>
          </a:ln>
        </p:spPr>
      </p:pic>
      <p:pic>
        <p:nvPicPr>
          <p:cNvPr id="6" name="Picture 5">
            <a:extLst>
              <a:ext uri="{FF2B5EF4-FFF2-40B4-BE49-F238E27FC236}">
                <a16:creationId xmlns:a16="http://schemas.microsoft.com/office/drawing/2014/main" id="{745CCEAA-1802-4039-9481-7ADDA5DD79F2}"/>
              </a:ext>
            </a:extLst>
          </p:cNvPr>
          <p:cNvPicPr>
            <a:picLocks noChangeAspect="1"/>
          </p:cNvPicPr>
          <p:nvPr/>
        </p:nvPicPr>
        <p:blipFill>
          <a:blip r:embed="rId4"/>
          <a:stretch>
            <a:fillRect/>
          </a:stretch>
        </p:blipFill>
        <p:spPr>
          <a:xfrm>
            <a:off x="4581170" y="1081088"/>
            <a:ext cx="4307840" cy="4846320"/>
          </a:xfrm>
          <a:prstGeom prst="rect">
            <a:avLst/>
          </a:prstGeom>
        </p:spPr>
      </p:pic>
    </p:spTree>
    <p:extLst>
      <p:ext uri="{BB962C8B-B14F-4D97-AF65-F5344CB8AC3E}">
        <p14:creationId xmlns:p14="http://schemas.microsoft.com/office/powerpoint/2010/main" val="141053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6</a:t>
            </a:fld>
            <a:endParaRPr lang="en-US"/>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V&amp;V</a:t>
            </a:r>
          </a:p>
        </p:txBody>
      </p:sp>
      <p:pic>
        <p:nvPicPr>
          <p:cNvPr id="5" name="Picture 4">
            <a:extLst>
              <a:ext uri="{FF2B5EF4-FFF2-40B4-BE49-F238E27FC236}">
                <a16:creationId xmlns:a16="http://schemas.microsoft.com/office/drawing/2014/main" id="{6FC0BFAA-7C61-4A71-90DD-4848FD436ED3}"/>
              </a:ext>
            </a:extLst>
          </p:cNvPr>
          <p:cNvPicPr>
            <a:picLocks noChangeAspect="1"/>
          </p:cNvPicPr>
          <p:nvPr/>
        </p:nvPicPr>
        <p:blipFill>
          <a:blip r:embed="rId3"/>
          <a:stretch>
            <a:fillRect/>
          </a:stretch>
        </p:blipFill>
        <p:spPr>
          <a:xfrm>
            <a:off x="309517" y="1316781"/>
            <a:ext cx="4114800" cy="4532710"/>
          </a:xfrm>
          <a:prstGeom prst="rect">
            <a:avLst/>
          </a:prstGeom>
        </p:spPr>
      </p:pic>
      <p:pic>
        <p:nvPicPr>
          <p:cNvPr id="8" name="Picture 7">
            <a:extLst>
              <a:ext uri="{FF2B5EF4-FFF2-40B4-BE49-F238E27FC236}">
                <a16:creationId xmlns:a16="http://schemas.microsoft.com/office/drawing/2014/main" id="{DD87F67B-6B82-40F7-98D2-370C918B632F}"/>
              </a:ext>
            </a:extLst>
          </p:cNvPr>
          <p:cNvPicPr>
            <a:picLocks noChangeAspect="1"/>
          </p:cNvPicPr>
          <p:nvPr/>
        </p:nvPicPr>
        <p:blipFill>
          <a:blip r:embed="rId4"/>
          <a:stretch>
            <a:fillRect/>
          </a:stretch>
        </p:blipFill>
        <p:spPr>
          <a:xfrm>
            <a:off x="4719683" y="1316781"/>
            <a:ext cx="4114800" cy="4532710"/>
          </a:xfrm>
          <a:prstGeom prst="rect">
            <a:avLst/>
          </a:prstGeom>
        </p:spPr>
      </p:pic>
      <p:pic>
        <p:nvPicPr>
          <p:cNvPr id="11" name="Picture 10">
            <a:extLst>
              <a:ext uri="{FF2B5EF4-FFF2-40B4-BE49-F238E27FC236}">
                <a16:creationId xmlns:a16="http://schemas.microsoft.com/office/drawing/2014/main" id="{D9ACC765-5BBD-4BAB-B085-A3D739E95424}"/>
              </a:ext>
            </a:extLst>
          </p:cNvPr>
          <p:cNvPicPr>
            <a:picLocks noChangeAspect="1"/>
          </p:cNvPicPr>
          <p:nvPr/>
        </p:nvPicPr>
        <p:blipFill>
          <a:blip r:embed="rId5"/>
          <a:stretch>
            <a:fillRect/>
          </a:stretch>
        </p:blipFill>
        <p:spPr>
          <a:xfrm>
            <a:off x="967668" y="3851259"/>
            <a:ext cx="2798497" cy="2743200"/>
          </a:xfrm>
          <a:prstGeom prst="rect">
            <a:avLst/>
          </a:prstGeom>
        </p:spPr>
      </p:pic>
      <p:pic>
        <p:nvPicPr>
          <p:cNvPr id="13" name="Picture 12">
            <a:extLst>
              <a:ext uri="{FF2B5EF4-FFF2-40B4-BE49-F238E27FC236}">
                <a16:creationId xmlns:a16="http://schemas.microsoft.com/office/drawing/2014/main" id="{F6A23EE8-1003-479E-B40E-F3C8A2E6D2AB}"/>
              </a:ext>
            </a:extLst>
          </p:cNvPr>
          <p:cNvPicPr>
            <a:picLocks noChangeAspect="1"/>
          </p:cNvPicPr>
          <p:nvPr/>
        </p:nvPicPr>
        <p:blipFill>
          <a:blip r:embed="rId6"/>
          <a:stretch>
            <a:fillRect/>
          </a:stretch>
        </p:blipFill>
        <p:spPr>
          <a:xfrm>
            <a:off x="5219100" y="3840163"/>
            <a:ext cx="3260681" cy="2743200"/>
          </a:xfrm>
          <a:prstGeom prst="rect">
            <a:avLst/>
          </a:prstGeom>
        </p:spPr>
      </p:pic>
    </p:spTree>
    <p:extLst>
      <p:ext uri="{BB962C8B-B14F-4D97-AF65-F5344CB8AC3E}">
        <p14:creationId xmlns:p14="http://schemas.microsoft.com/office/powerpoint/2010/main" val="168916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7</a:t>
            </a:fld>
            <a:endParaRPr lang="en-US"/>
          </a:p>
        </p:txBody>
      </p:sp>
      <p:sp>
        <p:nvSpPr>
          <p:cNvPr id="8" name="Title 1"/>
          <p:cNvSpPr>
            <a:spLocks noGrp="1"/>
          </p:cNvSpPr>
          <p:nvPr>
            <p:ph type="title"/>
          </p:nvPr>
        </p:nvSpPr>
        <p:spPr>
          <a:xfrm>
            <a:off x="187035" y="274637"/>
            <a:ext cx="8780319" cy="806451"/>
          </a:xfrm>
        </p:spPr>
        <p:txBody>
          <a:bodyPr/>
          <a:lstStyle/>
          <a:p>
            <a:pPr algn="ctr"/>
            <a:r>
              <a:rPr lang="en-US" dirty="0"/>
              <a:t>What Can the Modeling Community Achieve Now that it couldn’t before?</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85305" y="1108716"/>
            <a:ext cx="4207478" cy="52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000" dirty="0">
                <a:latin typeface="Arial" panose="020B0604020202020204" pitchFamily="34" charset="0"/>
              </a:rPr>
              <a:t>Users can simulate complex situations </a:t>
            </a:r>
            <a:r>
              <a:rPr lang="en-US" altLang="en-US" sz="2000" b="1" u="sng" dirty="0">
                <a:latin typeface="Arial" panose="020B0604020202020204" pitchFamily="34" charset="0"/>
              </a:rPr>
              <a:t>where necessary</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Not every situation warrants the most complex solution</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Users shouldn’t be required to change the entire model to simulate complex hydrodynamic situations in localized areas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Numerous aspects of HEC-HMS needed modification to support 2D flow and sediment transport</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User interface</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Model/computational code</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Plotting/tabulating data</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Spatial results</a:t>
            </a:r>
          </a:p>
        </p:txBody>
      </p:sp>
      <p:pic>
        <p:nvPicPr>
          <p:cNvPr id="2" name="Picture 1"/>
          <p:cNvPicPr>
            <a:picLocks noChangeAspect="1"/>
          </p:cNvPicPr>
          <p:nvPr/>
        </p:nvPicPr>
        <p:blipFill>
          <a:blip r:embed="rId3"/>
          <a:stretch>
            <a:fillRect/>
          </a:stretch>
        </p:blipFill>
        <p:spPr>
          <a:xfrm>
            <a:off x="4679669" y="1235217"/>
            <a:ext cx="4139045" cy="4656426"/>
          </a:xfrm>
          <a:prstGeom prst="rect">
            <a:avLst/>
          </a:prstGeom>
        </p:spPr>
      </p:pic>
    </p:spTree>
    <p:extLst>
      <p:ext uri="{BB962C8B-B14F-4D97-AF65-F5344CB8AC3E}">
        <p14:creationId xmlns:p14="http://schemas.microsoft.com/office/powerpoint/2010/main" val="836199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pic>
        <p:nvPicPr>
          <p:cNvPr id="7" name="Picture 6">
            <a:extLst>
              <a:ext uri="{FF2B5EF4-FFF2-40B4-BE49-F238E27FC236}">
                <a16:creationId xmlns:a16="http://schemas.microsoft.com/office/drawing/2014/main" id="{ED6E6FEC-0BE8-4F14-99A3-2A46F8FD0638}"/>
              </a:ext>
            </a:extLst>
          </p:cNvPr>
          <p:cNvPicPr>
            <a:picLocks noChangeAspect="1"/>
          </p:cNvPicPr>
          <p:nvPr/>
        </p:nvPicPr>
        <p:blipFill>
          <a:blip r:embed="rId3"/>
          <a:stretch>
            <a:fillRect/>
          </a:stretch>
        </p:blipFill>
        <p:spPr>
          <a:xfrm>
            <a:off x="484700" y="534546"/>
            <a:ext cx="8174599" cy="5994706"/>
          </a:xfrm>
          <a:prstGeom prst="rect">
            <a:avLst/>
          </a:prstGeom>
        </p:spPr>
      </p:pic>
    </p:spTree>
    <p:extLst>
      <p:ext uri="{BB962C8B-B14F-4D97-AF65-F5344CB8AC3E}">
        <p14:creationId xmlns:p14="http://schemas.microsoft.com/office/powerpoint/2010/main" val="1733923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441" y="290943"/>
            <a:ext cx="4875414" cy="6309360"/>
          </a:xfrm>
          <a:prstGeom prst="rect">
            <a:avLst/>
          </a:prstGeom>
        </p:spPr>
      </p:pic>
      <p:sp>
        <p:nvSpPr>
          <p:cNvPr id="6" name="Rectangle 5"/>
          <p:cNvSpPr/>
          <p:nvPr/>
        </p:nvSpPr>
        <p:spPr>
          <a:xfrm>
            <a:off x="2961409" y="1818409"/>
            <a:ext cx="384464" cy="363682"/>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flipV="1">
            <a:off x="2961409" y="477982"/>
            <a:ext cx="1551708" cy="13404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961409" y="2182092"/>
            <a:ext cx="1551708" cy="15560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45873" y="1818408"/>
            <a:ext cx="5152658" cy="117893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61409" y="2182091"/>
            <a:ext cx="1190258" cy="407539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117" y="477982"/>
            <a:ext cx="4346864" cy="3260148"/>
          </a:xfrm>
          <a:prstGeom prst="rect">
            <a:avLst/>
          </a:prstGeom>
          <a:ln w="15875">
            <a:solidFill>
              <a:srgbClr val="FF0000"/>
            </a:solidFill>
          </a:ln>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1667" y="2997342"/>
            <a:ext cx="4346864" cy="3260148"/>
          </a:xfrm>
          <a:prstGeom prst="rect">
            <a:avLst/>
          </a:prstGeom>
          <a:ln w="15875">
            <a:solidFill>
              <a:srgbClr val="FF0000"/>
            </a:solidFill>
          </a:ln>
        </p:spPr>
      </p:pic>
    </p:spTree>
    <p:extLst>
      <p:ext uri="{BB962C8B-B14F-4D97-AF65-F5344CB8AC3E}">
        <p14:creationId xmlns:p14="http://schemas.microsoft.com/office/powerpoint/2010/main" val="292038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41463</TotalTime>
  <Words>2771</Words>
  <Application>Microsoft Office PowerPoint</Application>
  <PresentationFormat>On-screen Show (4:3)</PresentationFormat>
  <Paragraphs>317</Paragraphs>
  <Slides>31</Slides>
  <Notes>31</Notes>
  <HiddenSlides>0</HiddenSlides>
  <MMClips>2</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31</vt:i4>
      </vt:variant>
    </vt:vector>
  </HeadingPairs>
  <TitlesOfParts>
    <vt:vector size="37" baseType="lpstr">
      <vt:lpstr>Arial</vt:lpstr>
      <vt:lpstr>Wingdings</vt:lpstr>
      <vt:lpstr>Calibri</vt:lpstr>
      <vt:lpstr>Title Slide Templates</vt:lpstr>
      <vt:lpstr>Content Templates</vt:lpstr>
      <vt:lpstr>1_Content Templates</vt:lpstr>
      <vt:lpstr>PowerPoint Presentation</vt:lpstr>
      <vt:lpstr>Overview</vt:lpstr>
      <vt:lpstr>Objectives</vt:lpstr>
      <vt:lpstr>2D Flow Features</vt:lpstr>
      <vt:lpstr>2D Flow V&amp;V</vt:lpstr>
      <vt:lpstr>2D Flow V&amp;V</vt:lpstr>
      <vt:lpstr>What Can the Modeling Community Achieve Now that it couldn’t before?</vt:lpstr>
      <vt:lpstr>PowerPoint Presentation</vt:lpstr>
      <vt:lpstr>PowerPoint Presentation</vt:lpstr>
      <vt:lpstr>PowerPoint Presentation</vt:lpstr>
      <vt:lpstr>2D Flow Demo Importing A Mesh from HEC-RAS</vt:lpstr>
      <vt:lpstr>2D Flow Demo new Component Editors</vt:lpstr>
      <vt:lpstr>2D Flow Demo Results</vt:lpstr>
      <vt:lpstr>PowerPoint Presentation</vt:lpstr>
      <vt:lpstr>2D Sediment Transport Features</vt:lpstr>
      <vt:lpstr>2D Sediment Transport V&amp;V</vt:lpstr>
      <vt:lpstr>Why Do We Need the 2D Sediment Transport Method in HEC-HMS?</vt:lpstr>
      <vt:lpstr>Case Study: UNBRW</vt:lpstr>
      <vt:lpstr>Case Study: UNBRW</vt:lpstr>
      <vt:lpstr>Case Study: UNBRW</vt:lpstr>
      <vt:lpstr>Case Study: UNBRW</vt:lpstr>
      <vt:lpstr>Case Study: UNBRW</vt:lpstr>
      <vt:lpstr>Case Study: UNBRW</vt:lpstr>
      <vt:lpstr>Case Study: UNBRW</vt:lpstr>
      <vt:lpstr>PowerPoint Presentation</vt:lpstr>
      <vt:lpstr>MacOS and Linux</vt:lpstr>
      <vt:lpstr>PowerPoint Presentation</vt:lpstr>
      <vt:lpstr>What Types of Studies Will Benefit From this Work?</vt:lpstr>
      <vt:lpstr>Tech Transfer</vt:lpstr>
      <vt:lpstr>Next Steps</vt:lpstr>
      <vt:lpstr>Conclusion</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Bartles, Michael D CIV USARMY CEIWR-HEC (USA)</cp:lastModifiedBy>
  <cp:revision>1261</cp:revision>
  <cp:lastPrinted>2019-06-24T00:23:09Z</cp:lastPrinted>
  <dcterms:created xsi:type="dcterms:W3CDTF">2009-05-21T17:19:18Z</dcterms:created>
  <dcterms:modified xsi:type="dcterms:W3CDTF">2021-09-23T17:44:38Z</dcterms:modified>
</cp:coreProperties>
</file>