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30"/>
  </p:notesMasterIdLst>
  <p:handoutMasterIdLst>
    <p:handoutMasterId r:id="rId31"/>
  </p:handoutMasterIdLst>
  <p:sldIdLst>
    <p:sldId id="435" r:id="rId4"/>
    <p:sldId id="990" r:id="rId5"/>
    <p:sldId id="347" r:id="rId6"/>
    <p:sldId id="950" r:id="rId7"/>
    <p:sldId id="947" r:id="rId8"/>
    <p:sldId id="948" r:id="rId9"/>
    <p:sldId id="949" r:id="rId10"/>
    <p:sldId id="1001" r:id="rId11"/>
    <p:sldId id="1000" r:id="rId12"/>
    <p:sldId id="992" r:id="rId13"/>
    <p:sldId id="988" r:id="rId14"/>
    <p:sldId id="989" r:id="rId15"/>
    <p:sldId id="994" r:id="rId16"/>
    <p:sldId id="995" r:id="rId17"/>
    <p:sldId id="993" r:id="rId18"/>
    <p:sldId id="996" r:id="rId19"/>
    <p:sldId id="998" r:id="rId20"/>
    <p:sldId id="997" r:id="rId21"/>
    <p:sldId id="256" r:id="rId22"/>
    <p:sldId id="259" r:id="rId23"/>
    <p:sldId id="257" r:id="rId24"/>
    <p:sldId id="260" r:id="rId25"/>
    <p:sldId id="258" r:id="rId26"/>
    <p:sldId id="284" r:id="rId27"/>
    <p:sldId id="1002" r:id="rId28"/>
    <p:sldId id="1003" r:id="rId29"/>
  </p:sldIdLst>
  <p:sldSz cx="9144000" cy="6858000" type="screen4x3"/>
  <p:notesSz cx="7010400" cy="9296400"/>
  <p:embeddedFontLst>
    <p:embeddedFont>
      <p:font typeface="Calibri" panose="020F0502020204030204" pitchFamily="34" charset="0"/>
      <p:regular r:id="rId32"/>
      <p:bold r:id="rId33"/>
      <p:italic r:id="rId34"/>
      <p:boldItalic r:id="rId35"/>
    </p:embeddedFont>
    <p:embeddedFont>
      <p:font typeface="Cambria Math" panose="02040503050406030204" pitchFamily="18" charset="0"/>
      <p:regular r:id="rId36"/>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C40C94"/>
    <a:srgbClr val="0066FF"/>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96" autoAdjust="0"/>
    <p:restoredTop sz="81092" autoAdjust="0"/>
  </p:normalViewPr>
  <p:slideViewPr>
    <p:cSldViewPr snapToGrid="0">
      <p:cViewPr varScale="1">
        <p:scale>
          <a:sx n="89" d="100"/>
          <a:sy n="89" d="100"/>
        </p:scale>
        <p:origin x="1422" y="7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font" Target="fonts/font3.fntdata"/><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1.fntdata"/><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5.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font" Target="fonts/font4.fntdata"/><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2.fntdata"/><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D%20Drive\Studies\RunTime\runtimes_report_vDevBranch.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2800" b="1" dirty="0"/>
              <a:t>Runtimes across HEC-HMS Versions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4280073397904905E-2"/>
          <c:y val="0.12782095002354968"/>
          <c:w val="0.91355190114510021"/>
          <c:h val="0.6793691356753021"/>
        </c:manualLayout>
      </c:layout>
      <c:barChart>
        <c:barDir val="col"/>
        <c:grouping val="clustered"/>
        <c:varyColors val="0"/>
        <c:ser>
          <c:idx val="0"/>
          <c:order val="0"/>
          <c:tx>
            <c:strRef>
              <c:f>runtimes_report_vDevBranch!$AE$3</c:f>
              <c:strCache>
                <c:ptCount val="1"/>
                <c:pt idx="0">
                  <c:v>Russian_River_calibrated</c:v>
                </c:pt>
              </c:strCache>
            </c:strRef>
          </c:tx>
          <c:spPr>
            <a:solidFill>
              <a:schemeClr val="accent6">
                <a:tint val="54000"/>
              </a:schemeClr>
            </a:solidFill>
            <a:ln>
              <a:noFill/>
            </a:ln>
            <a:effectLst/>
          </c:spPr>
          <c:invertIfNegative val="0"/>
          <c:cat>
            <c:numRef>
              <c:f>runtimes_report_vDevBranch!$AF$2:$AK$2</c:f>
              <c:numCache>
                <c:formatCode>General</c:formatCode>
                <c:ptCount val="6"/>
                <c:pt idx="0">
                  <c:v>4.3</c:v>
                </c:pt>
                <c:pt idx="1">
                  <c:v>4.4000000000000004</c:v>
                </c:pt>
                <c:pt idx="2">
                  <c:v>4.5</c:v>
                </c:pt>
                <c:pt idx="3">
                  <c:v>4.5999999999999996</c:v>
                </c:pt>
                <c:pt idx="4">
                  <c:v>4.7</c:v>
                </c:pt>
                <c:pt idx="5">
                  <c:v>4.8</c:v>
                </c:pt>
              </c:numCache>
            </c:numRef>
          </c:cat>
          <c:val>
            <c:numRef>
              <c:f>runtimes_report_vDevBranch!$AF$3:$AK$3</c:f>
              <c:numCache>
                <c:formatCode>mm:ss</c:formatCode>
                <c:ptCount val="6"/>
                <c:pt idx="0">
                  <c:v>1.1458333333333333E-3</c:v>
                </c:pt>
                <c:pt idx="1">
                  <c:v>5.4398148148148144E-4</c:v>
                </c:pt>
                <c:pt idx="2">
                  <c:v>5.0925925925925921E-4</c:v>
                </c:pt>
                <c:pt idx="3">
                  <c:v>5.6712962962962956E-4</c:v>
                </c:pt>
                <c:pt idx="4">
                  <c:v>5.7870370370370378E-4</c:v>
                </c:pt>
                <c:pt idx="5">
                  <c:v>5.7870370370370378E-4</c:v>
                </c:pt>
              </c:numCache>
            </c:numRef>
          </c:val>
          <c:extLst>
            <c:ext xmlns:c16="http://schemas.microsoft.com/office/drawing/2014/chart" uri="{C3380CC4-5D6E-409C-BE32-E72D297353CC}">
              <c16:uniqueId val="{00000000-14EE-455A-96EC-4A2544D94651}"/>
            </c:ext>
          </c:extLst>
        </c:ser>
        <c:ser>
          <c:idx val="1"/>
          <c:order val="1"/>
          <c:tx>
            <c:strRef>
              <c:f>runtimes_report_vDevBranch!$AE$5</c:f>
              <c:strCache>
                <c:ptCount val="1"/>
                <c:pt idx="0">
                  <c:v>Willamette</c:v>
                </c:pt>
              </c:strCache>
            </c:strRef>
          </c:tx>
          <c:spPr>
            <a:solidFill>
              <a:schemeClr val="accent6">
                <a:tint val="77000"/>
              </a:schemeClr>
            </a:solidFill>
            <a:ln>
              <a:noFill/>
            </a:ln>
            <a:effectLst/>
          </c:spPr>
          <c:invertIfNegative val="0"/>
          <c:val>
            <c:numRef>
              <c:f>runtimes_report_vDevBranch!$AF$5:$AK$5</c:f>
              <c:numCache>
                <c:formatCode>mm:ss</c:formatCode>
                <c:ptCount val="6"/>
                <c:pt idx="0">
                  <c:v>2.2222222222222222E-3</c:v>
                </c:pt>
                <c:pt idx="1">
                  <c:v>9.6064814814814808E-4</c:v>
                </c:pt>
                <c:pt idx="2">
                  <c:v>9.0277777777777784E-4</c:v>
                </c:pt>
                <c:pt idx="3">
                  <c:v>9.0277777777777784E-4</c:v>
                </c:pt>
                <c:pt idx="4">
                  <c:v>9.1435185185185185E-4</c:v>
                </c:pt>
                <c:pt idx="5">
                  <c:v>9.7222222222222209E-4</c:v>
                </c:pt>
              </c:numCache>
            </c:numRef>
          </c:val>
          <c:extLst>
            <c:ext xmlns:c16="http://schemas.microsoft.com/office/drawing/2014/chart" uri="{C3380CC4-5D6E-409C-BE32-E72D297353CC}">
              <c16:uniqueId val="{00000001-14EE-455A-96EC-4A2544D94651}"/>
            </c:ext>
          </c:extLst>
        </c:ser>
        <c:ser>
          <c:idx val="2"/>
          <c:order val="2"/>
          <c:tx>
            <c:strRef>
              <c:f>runtimes_report_vDevBranch!$AE$7</c:f>
              <c:strCache>
                <c:ptCount val="1"/>
                <c:pt idx="0">
                  <c:v>MainstemColumbia</c:v>
                </c:pt>
              </c:strCache>
            </c:strRef>
          </c:tx>
          <c:spPr>
            <a:solidFill>
              <a:schemeClr val="accent6"/>
            </a:solidFill>
            <a:ln>
              <a:noFill/>
            </a:ln>
            <a:effectLst/>
          </c:spPr>
          <c:invertIfNegative val="0"/>
          <c:val>
            <c:numRef>
              <c:f>runtimes_report_vDevBranch!$AF$7:$AK$7</c:f>
              <c:numCache>
                <c:formatCode>mm:ss</c:formatCode>
                <c:ptCount val="6"/>
                <c:pt idx="0">
                  <c:v>3.3912037037037036E-3</c:v>
                </c:pt>
                <c:pt idx="1">
                  <c:v>1.5277777777777779E-3</c:v>
                </c:pt>
                <c:pt idx="2">
                  <c:v>1.261574074074074E-3</c:v>
                </c:pt>
                <c:pt idx="3">
                  <c:v>1.2731481481481483E-3</c:v>
                </c:pt>
                <c:pt idx="4">
                  <c:v>1.3078703703703705E-3</c:v>
                </c:pt>
                <c:pt idx="5">
                  <c:v>1.3541666666666667E-3</c:v>
                </c:pt>
              </c:numCache>
            </c:numRef>
          </c:val>
          <c:extLst>
            <c:ext xmlns:c16="http://schemas.microsoft.com/office/drawing/2014/chart" uri="{C3380CC4-5D6E-409C-BE32-E72D297353CC}">
              <c16:uniqueId val="{00000002-14EE-455A-96EC-4A2544D94651}"/>
            </c:ext>
          </c:extLst>
        </c:ser>
        <c:ser>
          <c:idx val="3"/>
          <c:order val="3"/>
          <c:tx>
            <c:strRef>
              <c:f>runtimes_report_vDevBranch!$AE$9</c:f>
              <c:strCache>
                <c:ptCount val="1"/>
                <c:pt idx="0">
                  <c:v>UpperColumbia</c:v>
                </c:pt>
              </c:strCache>
            </c:strRef>
          </c:tx>
          <c:spPr>
            <a:solidFill>
              <a:schemeClr val="accent6">
                <a:shade val="76000"/>
              </a:schemeClr>
            </a:solidFill>
            <a:ln>
              <a:noFill/>
            </a:ln>
            <a:effectLst/>
          </c:spPr>
          <c:invertIfNegative val="0"/>
          <c:val>
            <c:numRef>
              <c:f>runtimes_report_vDevBranch!$AF$9:$AK$9</c:f>
              <c:numCache>
                <c:formatCode>mm:ss</c:formatCode>
                <c:ptCount val="6"/>
                <c:pt idx="0">
                  <c:v>2.3611111111111111E-3</c:v>
                </c:pt>
                <c:pt idx="1">
                  <c:v>1.1458333333333333E-3</c:v>
                </c:pt>
                <c:pt idx="2">
                  <c:v>1.0185185185185186E-3</c:v>
                </c:pt>
                <c:pt idx="3">
                  <c:v>1.0416666666666667E-3</c:v>
                </c:pt>
                <c:pt idx="4">
                  <c:v>1.0416666666666667E-3</c:v>
                </c:pt>
                <c:pt idx="5">
                  <c:v>1.0879629629629629E-3</c:v>
                </c:pt>
              </c:numCache>
            </c:numRef>
          </c:val>
          <c:extLst>
            <c:ext xmlns:c16="http://schemas.microsoft.com/office/drawing/2014/chart" uri="{C3380CC4-5D6E-409C-BE32-E72D297353CC}">
              <c16:uniqueId val="{00000003-14EE-455A-96EC-4A2544D94651}"/>
            </c:ext>
          </c:extLst>
        </c:ser>
        <c:ser>
          <c:idx val="4"/>
          <c:order val="4"/>
          <c:tx>
            <c:strRef>
              <c:f>runtimes_report_vDevBranch!$AE$11</c:f>
              <c:strCache>
                <c:ptCount val="1"/>
                <c:pt idx="0">
                  <c:v>Upper Snake River</c:v>
                </c:pt>
              </c:strCache>
            </c:strRef>
          </c:tx>
          <c:spPr>
            <a:solidFill>
              <a:schemeClr val="accent6">
                <a:shade val="53000"/>
              </a:schemeClr>
            </a:solidFill>
            <a:ln>
              <a:noFill/>
            </a:ln>
            <a:effectLst/>
          </c:spPr>
          <c:invertIfNegative val="0"/>
          <c:val>
            <c:numRef>
              <c:f>runtimes_report_vDevBranch!$AF$11:$AK$11</c:f>
              <c:numCache>
                <c:formatCode>mm:ss</c:formatCode>
                <c:ptCount val="6"/>
                <c:pt idx="0">
                  <c:v>1.2662037037037039E-2</c:v>
                </c:pt>
                <c:pt idx="1">
                  <c:v>7.037037037037037E-3</c:v>
                </c:pt>
                <c:pt idx="2">
                  <c:v>5.162037037037037E-3</c:v>
                </c:pt>
                <c:pt idx="3">
                  <c:v>5.208333333333333E-3</c:v>
                </c:pt>
                <c:pt idx="4">
                  <c:v>5.4513888888888884E-3</c:v>
                </c:pt>
                <c:pt idx="5">
                  <c:v>5.5324074074074069E-3</c:v>
                </c:pt>
              </c:numCache>
            </c:numRef>
          </c:val>
          <c:extLst>
            <c:ext xmlns:c16="http://schemas.microsoft.com/office/drawing/2014/chart" uri="{C3380CC4-5D6E-409C-BE32-E72D297353CC}">
              <c16:uniqueId val="{00000004-14EE-455A-96EC-4A2544D94651}"/>
            </c:ext>
          </c:extLst>
        </c:ser>
        <c:dLbls>
          <c:showLegendKey val="0"/>
          <c:showVal val="0"/>
          <c:showCatName val="0"/>
          <c:showSerName val="0"/>
          <c:showPercent val="0"/>
          <c:showBubbleSize val="0"/>
        </c:dLbls>
        <c:gapWidth val="219"/>
        <c:overlap val="-27"/>
        <c:axId val="449565264"/>
        <c:axId val="449569424"/>
      </c:barChart>
      <c:catAx>
        <c:axId val="449565264"/>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HMS Version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449569424"/>
        <c:crosses val="autoZero"/>
        <c:auto val="1"/>
        <c:lblAlgn val="ctr"/>
        <c:lblOffset val="100"/>
        <c:noMultiLvlLbl val="0"/>
      </c:catAx>
      <c:valAx>
        <c:axId val="449569424"/>
        <c:scaling>
          <c:orientation val="minMax"/>
          <c:max val="1.6000000000000004E-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runtime</a:t>
                </a:r>
                <a:r>
                  <a:rPr lang="en-US" sz="1200" baseline="0"/>
                  <a:t> (minutes:seconds)</a:t>
                </a:r>
                <a:endParaRPr lang="en-US" sz="120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mm:ss"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9565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6">
  <a:schemeClr val="accent6"/>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3/1/2022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10</a:t>
            </a:fld>
            <a:endParaRPr lang="en-US" altLang="en-US"/>
          </a:p>
        </p:txBody>
      </p:sp>
    </p:spTree>
    <p:extLst>
      <p:ext uri="{BB962C8B-B14F-4D97-AF65-F5344CB8AC3E}">
        <p14:creationId xmlns:p14="http://schemas.microsoft.com/office/powerpoint/2010/main" val="2886571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ea typeface="ＭＳ Ｐゴシック" panose="020B0600070205080204" pitchFamily="34" charset="-128"/>
              </a:rPr>
              <a:t>Can filter directly for missing refs or by data type</a:t>
            </a:r>
          </a:p>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11</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12</a:t>
            </a:fld>
            <a:endParaRPr lang="en-US" altLang="en-US"/>
          </a:p>
        </p:txBody>
      </p:sp>
    </p:spTree>
    <p:extLst>
      <p:ext uri="{BB962C8B-B14F-4D97-AF65-F5344CB8AC3E}">
        <p14:creationId xmlns:p14="http://schemas.microsoft.com/office/powerpoint/2010/main" val="4228010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13</a:t>
            </a:fld>
            <a:endParaRPr lang="en-US" altLang="en-US"/>
          </a:p>
        </p:txBody>
      </p:sp>
    </p:spTree>
    <p:extLst>
      <p:ext uri="{BB962C8B-B14F-4D97-AF65-F5344CB8AC3E}">
        <p14:creationId xmlns:p14="http://schemas.microsoft.com/office/powerpoint/2010/main" val="3235387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54111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15</a:t>
            </a:fld>
            <a:endParaRPr lang="en-US" altLang="en-US"/>
          </a:p>
        </p:txBody>
      </p:sp>
    </p:spTree>
    <p:extLst>
      <p:ext uri="{BB962C8B-B14F-4D97-AF65-F5344CB8AC3E}">
        <p14:creationId xmlns:p14="http://schemas.microsoft.com/office/powerpoint/2010/main" val="4072284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By element type, alphabetically and hydrologically</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16</a:t>
            </a:fld>
            <a:endParaRPr lang="en-US" altLang="en-US"/>
          </a:p>
        </p:txBody>
      </p:sp>
    </p:spTree>
    <p:extLst>
      <p:ext uri="{BB962C8B-B14F-4D97-AF65-F5344CB8AC3E}">
        <p14:creationId xmlns:p14="http://schemas.microsoft.com/office/powerpoint/2010/main" val="2150442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17</a:t>
            </a:fld>
            <a:endParaRPr lang="en-US" altLang="en-US"/>
          </a:p>
        </p:txBody>
      </p:sp>
    </p:spTree>
    <p:extLst>
      <p:ext uri="{BB962C8B-B14F-4D97-AF65-F5344CB8AC3E}">
        <p14:creationId xmlns:p14="http://schemas.microsoft.com/office/powerpoint/2010/main" val="193945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Faster and less tedious than selecting individual elements from the tree</a:t>
            </a:r>
          </a:p>
          <a:p>
            <a:pPr marL="457200" indent="-457200">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Especially helpful for large projects with multiple elements</a:t>
            </a:r>
          </a:p>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18</a:t>
            </a:fld>
            <a:endParaRPr lang="en-US" altLang="en-US"/>
          </a:p>
        </p:txBody>
      </p:sp>
    </p:spTree>
    <p:extLst>
      <p:ext uri="{BB962C8B-B14F-4D97-AF65-F5344CB8AC3E}">
        <p14:creationId xmlns:p14="http://schemas.microsoft.com/office/powerpoint/2010/main" val="2653788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F1EFD-1150-40E1-880F-7E626C99B152}" type="slidenum">
              <a:rPr lang="en-US" smtClean="0"/>
              <a:t>19</a:t>
            </a:fld>
            <a:endParaRPr lang="en-US"/>
          </a:p>
        </p:txBody>
      </p:sp>
    </p:spTree>
    <p:extLst>
      <p:ext uri="{BB962C8B-B14F-4D97-AF65-F5344CB8AC3E}">
        <p14:creationId xmlns:p14="http://schemas.microsoft.com/office/powerpoint/2010/main" val="265104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2578057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F1EFD-1150-40E1-880F-7E626C99B152}" type="slidenum">
              <a:rPr lang="en-US" smtClean="0"/>
              <a:t>20</a:t>
            </a:fld>
            <a:endParaRPr lang="en-US"/>
          </a:p>
        </p:txBody>
      </p:sp>
    </p:spTree>
    <p:extLst>
      <p:ext uri="{BB962C8B-B14F-4D97-AF65-F5344CB8AC3E}">
        <p14:creationId xmlns:p14="http://schemas.microsoft.com/office/powerpoint/2010/main" val="3911179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F1EFD-1150-40E1-880F-7E626C99B152}" type="slidenum">
              <a:rPr lang="en-US" smtClean="0"/>
              <a:t>21</a:t>
            </a:fld>
            <a:endParaRPr lang="en-US"/>
          </a:p>
        </p:txBody>
      </p:sp>
    </p:spTree>
    <p:extLst>
      <p:ext uri="{BB962C8B-B14F-4D97-AF65-F5344CB8AC3E}">
        <p14:creationId xmlns:p14="http://schemas.microsoft.com/office/powerpoint/2010/main" val="15085704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F1EFD-1150-40E1-880F-7E626C99B152}" type="slidenum">
              <a:rPr lang="en-US" smtClean="0"/>
              <a:t>22</a:t>
            </a:fld>
            <a:endParaRPr lang="en-US"/>
          </a:p>
        </p:txBody>
      </p:sp>
    </p:spTree>
    <p:extLst>
      <p:ext uri="{BB962C8B-B14F-4D97-AF65-F5344CB8AC3E}">
        <p14:creationId xmlns:p14="http://schemas.microsoft.com/office/powerpoint/2010/main" val="13424500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F1EFD-1150-40E1-880F-7E626C99B152}" type="slidenum">
              <a:rPr lang="en-US" smtClean="0"/>
              <a:t>23</a:t>
            </a:fld>
            <a:endParaRPr lang="en-US"/>
          </a:p>
        </p:txBody>
      </p:sp>
    </p:spTree>
    <p:extLst>
      <p:ext uri="{BB962C8B-B14F-4D97-AF65-F5344CB8AC3E}">
        <p14:creationId xmlns:p14="http://schemas.microsoft.com/office/powerpoint/2010/main" val="2479596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screen shot of that table showing gridded data sources.</a:t>
            </a:r>
          </a:p>
        </p:txBody>
      </p:sp>
      <p:sp>
        <p:nvSpPr>
          <p:cNvPr id="4" name="Slide Number Placeholder 3"/>
          <p:cNvSpPr>
            <a:spLocks noGrp="1"/>
          </p:cNvSpPr>
          <p:nvPr>
            <p:ph type="sldNum" sz="quarter" idx="10"/>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4253420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screen shot of that table showing gridded data sources.</a:t>
            </a:r>
          </a:p>
        </p:txBody>
      </p:sp>
      <p:sp>
        <p:nvSpPr>
          <p:cNvPr id="4" name="Slide Number Placeholder 3"/>
          <p:cNvSpPr>
            <a:spLocks noGrp="1"/>
          </p:cNvSpPr>
          <p:nvPr>
            <p:ph type="sldNum" sz="quarter" idx="10"/>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2831531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23134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4220868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735958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8</a:t>
            </a:fld>
            <a:endParaRPr lang="en-US" altLang="en-US"/>
          </a:p>
        </p:txBody>
      </p:sp>
    </p:spTree>
    <p:extLst>
      <p:ext uri="{BB962C8B-B14F-4D97-AF65-F5344CB8AC3E}">
        <p14:creationId xmlns:p14="http://schemas.microsoft.com/office/powerpoint/2010/main" val="108720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9</a:t>
            </a:fld>
            <a:endParaRPr lang="en-US" altLang="en-US"/>
          </a:p>
        </p:txBody>
      </p:sp>
    </p:spTree>
    <p:extLst>
      <p:ext uri="{BB962C8B-B14F-4D97-AF65-F5344CB8AC3E}">
        <p14:creationId xmlns:p14="http://schemas.microsoft.com/office/powerpoint/2010/main" val="2036844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7831ED-F42D-4F49-9290-06EF7B8A57FF}"/>
              </a:ext>
            </a:extLst>
          </p:cNvPr>
          <p:cNvSpPr>
            <a:spLocks noGrp="1"/>
          </p:cNvSpPr>
          <p:nvPr>
            <p:ph type="dt" sz="half" idx="10"/>
          </p:nvPr>
        </p:nvSpPr>
        <p:spPr/>
        <p:txBody>
          <a:bodyPr/>
          <a:lstStyle/>
          <a:p>
            <a:fld id="{B3D160FC-9145-4D1C-92F4-F5BE1938C5D6}" type="datetimeFigureOut">
              <a:rPr lang="en-US" smtClean="0"/>
              <a:t>3/1/2022</a:t>
            </a:fld>
            <a:endParaRPr lang="en-US"/>
          </a:p>
        </p:txBody>
      </p:sp>
      <p:sp>
        <p:nvSpPr>
          <p:cNvPr id="3" name="Footer Placeholder 2">
            <a:extLst>
              <a:ext uri="{FF2B5EF4-FFF2-40B4-BE49-F238E27FC236}">
                <a16:creationId xmlns:a16="http://schemas.microsoft.com/office/drawing/2014/main" id="{2819A9A9-ABA4-4334-96AD-DB8336D184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9D5113C-3A44-45F5-BFA6-E7E000E35927}"/>
              </a:ext>
            </a:extLst>
          </p:cNvPr>
          <p:cNvSpPr>
            <a:spLocks noGrp="1"/>
          </p:cNvSpPr>
          <p:nvPr>
            <p:ph type="sldNum" sz="quarter" idx="12"/>
          </p:nvPr>
        </p:nvSpPr>
        <p:spPr/>
        <p:txBody>
          <a:bodyPr/>
          <a:lstStyle/>
          <a:p>
            <a:fld id="{2AB8D797-9CBF-404C-9D32-8167271D0097}" type="slidenum">
              <a:rPr lang="en-US" smtClean="0"/>
              <a:t>‹#›</a:t>
            </a:fld>
            <a:endParaRPr lang="en-US"/>
          </a:p>
        </p:txBody>
      </p:sp>
    </p:spTree>
    <p:extLst>
      <p:ext uri="{BB962C8B-B14F-4D97-AF65-F5344CB8AC3E}">
        <p14:creationId xmlns:p14="http://schemas.microsoft.com/office/powerpoint/2010/main" val="12545792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9_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00025" y="1028700"/>
            <a:ext cx="874395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8570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5.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1.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6.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theme" Target="../theme/theme3.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8"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9"/>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30"/>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1" r:id="rId25"/>
    <p:sldLayoutId id="2147483752" r:id="rId26"/>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vNco8VmgB80" TargetMode="External"/><Relationship Id="rId2" Type="http://schemas.openxmlformats.org/officeDocument/2006/relationships/notesSlide" Target="../notesSlides/notesSlide17.xml"/><Relationship Id="rId1" Type="http://schemas.openxmlformats.org/officeDocument/2006/relationships/slideLayout" Target="../slideLayouts/slideLayout45.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6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62.xml"/><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6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62.xml"/></Relationships>
</file>

<file path=ppt/slides/_rels/slide24.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33.png"/><Relationship Id="rId1" Type="http://schemas.openxmlformats.org/officeDocument/2006/relationships/slideLayout" Target="../slideLayouts/slideLayout39.xml"/><Relationship Id="rId4" Type="http://schemas.openxmlformats.org/officeDocument/2006/relationships/hyperlink" Target="mailto:hec.hms@usace.army.mi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5.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5.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393191" y="3081528"/>
            <a:ext cx="7660258" cy="182206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auto">
              <a:spcBef>
                <a:spcPts val="0"/>
              </a:spcBef>
              <a:spcAft>
                <a:spcPts val="0"/>
              </a:spcAft>
              <a:buFont typeface="Arial" panose="020B0604020202020204" pitchFamily="34" charset="0"/>
              <a:buChar char="•"/>
            </a:pPr>
            <a:r>
              <a:rPr lang="en-US" sz="1600" dirty="0">
                <a:solidFill>
                  <a:srgbClr val="FFFFFF"/>
                </a:solidFill>
              </a:rPr>
              <a:t>Mike Bartles, P.E.</a:t>
            </a:r>
          </a:p>
          <a:p>
            <a:pPr marL="285750" indent="-285750" fontAlgn="auto">
              <a:spcBef>
                <a:spcPts val="0"/>
              </a:spcBef>
              <a:spcAft>
                <a:spcPts val="0"/>
              </a:spcAft>
              <a:buFont typeface="Arial" panose="020B0604020202020204" pitchFamily="34" charset="0"/>
              <a:buChar char="•"/>
            </a:pPr>
            <a:r>
              <a:rPr lang="en-US" sz="1600" dirty="0">
                <a:solidFill>
                  <a:srgbClr val="FFFFFF"/>
                </a:solidFill>
              </a:rPr>
              <a:t>Nick Van</a:t>
            </a:r>
          </a:p>
          <a:p>
            <a:pPr marL="285750" indent="-285750" fontAlgn="auto">
              <a:spcBef>
                <a:spcPts val="0"/>
              </a:spcBef>
              <a:spcAft>
                <a:spcPts val="0"/>
              </a:spcAft>
              <a:buFont typeface="Arial" panose="020B0604020202020204" pitchFamily="34" charset="0"/>
              <a:buChar char="•"/>
            </a:pPr>
            <a:r>
              <a:rPr lang="en-US" sz="1600" dirty="0">
                <a:solidFill>
                  <a:srgbClr val="FFFFFF"/>
                </a:solidFill>
              </a:rPr>
              <a:t>Daniel Black</a:t>
            </a:r>
          </a:p>
          <a:p>
            <a:pPr marL="285750" indent="-285750" fontAlgn="auto">
              <a:spcBef>
                <a:spcPts val="0"/>
              </a:spcBef>
              <a:spcAft>
                <a:spcPts val="0"/>
              </a:spcAft>
              <a:buFont typeface="Arial" panose="020B0604020202020204" pitchFamily="34" charset="0"/>
              <a:buChar char="•"/>
            </a:pPr>
            <a:r>
              <a:rPr lang="en-US" sz="1600" dirty="0">
                <a:solidFill>
                  <a:srgbClr val="FFFFFF"/>
                </a:solidFill>
              </a:rPr>
              <a:t>Natasha Sokolovskaya, P.E.</a:t>
            </a:r>
          </a:p>
          <a:p>
            <a:pPr marL="285750" indent="-285750" fontAlgn="auto">
              <a:spcBef>
                <a:spcPts val="0"/>
              </a:spcBef>
              <a:spcAft>
                <a:spcPts val="0"/>
              </a:spcAft>
              <a:buFont typeface="Arial" panose="020B0604020202020204" pitchFamily="34" charset="0"/>
              <a:buChar char="•"/>
            </a:pPr>
            <a:r>
              <a:rPr lang="en-US" sz="1600" dirty="0">
                <a:solidFill>
                  <a:srgbClr val="FFFFFF"/>
                </a:solidFill>
              </a:rPr>
              <a:t>David Ho, P.H.</a:t>
            </a:r>
          </a:p>
          <a:p>
            <a:pPr fontAlgn="auto">
              <a:spcAft>
                <a:spcPts val="0"/>
              </a:spcAft>
            </a:pPr>
            <a:r>
              <a:rPr lang="en-US" sz="1600" dirty="0">
                <a:solidFill>
                  <a:srgbClr val="FFFFFF"/>
                </a:solidFill>
              </a:rPr>
              <a:t>Hydrologic Engineering Center</a:t>
            </a:r>
          </a:p>
        </p:txBody>
      </p:sp>
      <p:sp>
        <p:nvSpPr>
          <p:cNvPr id="10" name="Title 1"/>
          <p:cNvSpPr txBox="1">
            <a:spLocks/>
          </p:cNvSpPr>
          <p:nvPr/>
        </p:nvSpPr>
        <p:spPr>
          <a:xfrm>
            <a:off x="457199" y="1554873"/>
            <a:ext cx="7848600" cy="220050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algn="ctr" fontAlgn="auto">
              <a:spcAft>
                <a:spcPts val="0"/>
              </a:spcAft>
            </a:pPr>
            <a:r>
              <a:rPr lang="en-US" sz="3200" dirty="0"/>
              <a:t>Hydrologic Modeling System</a:t>
            </a:r>
          </a:p>
          <a:p>
            <a:pPr algn="ctr" fontAlgn="auto">
              <a:spcAft>
                <a:spcPts val="0"/>
              </a:spcAft>
            </a:pPr>
            <a:r>
              <a:rPr lang="en-US" sz="3200" cap="none" dirty="0"/>
              <a:t>Quarterly Webinar</a:t>
            </a:r>
          </a:p>
          <a:p>
            <a:pPr algn="ctr" fontAlgn="auto">
              <a:spcAft>
                <a:spcPts val="0"/>
              </a:spcAft>
            </a:pPr>
            <a:r>
              <a:rPr lang="en-US" sz="3200" cap="none" dirty="0"/>
              <a:t>March 3, 2022</a:t>
            </a:r>
            <a:endParaRPr lang="en-US" sz="48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450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U.S. Army corps of engineers</a:t>
            </a:r>
            <a:br>
              <a:rPr lang="en-US" dirty="0"/>
            </a:br>
            <a:br>
              <a:rPr lang="en-US" sz="3100" dirty="0"/>
            </a:b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0A3AEB6-0AFA-483A-93EB-F4FB87EC62A0}"/>
              </a:ext>
            </a:extLst>
          </p:cNvPr>
          <p:cNvPicPr>
            <a:picLocks noChangeAspect="1"/>
          </p:cNvPicPr>
          <p:nvPr/>
        </p:nvPicPr>
        <p:blipFill>
          <a:blip r:embed="rId3"/>
          <a:stretch>
            <a:fillRect/>
          </a:stretch>
        </p:blipFill>
        <p:spPr>
          <a:xfrm>
            <a:off x="4565980" y="1410487"/>
            <a:ext cx="4266898" cy="2861589"/>
          </a:xfrm>
          <a:prstGeom prst="rect">
            <a:avLst/>
          </a:prstGeom>
        </p:spPr>
      </p:pic>
      <p:sp>
        <p:nvSpPr>
          <p:cNvPr id="8" name="Title 1"/>
          <p:cNvSpPr>
            <a:spLocks noGrp="1"/>
          </p:cNvSpPr>
          <p:nvPr>
            <p:ph type="title"/>
          </p:nvPr>
        </p:nvSpPr>
        <p:spPr/>
        <p:txBody>
          <a:bodyPr/>
          <a:lstStyle/>
          <a:p>
            <a:pPr algn="ctr"/>
            <a:r>
              <a:rPr lang="en-US" sz="4000" dirty="0"/>
              <a:t>Calculator</a:t>
            </a:r>
          </a:p>
        </p:txBody>
      </p:sp>
      <p:sp>
        <p:nvSpPr>
          <p:cNvPr id="3" name="Content Placeholder 2"/>
          <p:cNvSpPr>
            <a:spLocks noGrp="1"/>
          </p:cNvSpPr>
          <p:nvPr>
            <p:ph sz="quarter" idx="16"/>
          </p:nvPr>
        </p:nvSpPr>
        <p:spPr>
          <a:xfrm>
            <a:off x="338818" y="1225550"/>
            <a:ext cx="4233182"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Perform simple arithmetic on data</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Alternative datasets</a:t>
            </a:r>
          </a:p>
          <a:p>
            <a:pPr lvl="1">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Scale </a:t>
            </a:r>
            <a:r>
              <a:rPr lang="en-US" altLang="en-US" sz="3200" dirty="0" err="1">
                <a:ea typeface="ＭＳ Ｐゴシック" panose="020B0600070205080204" pitchFamily="34" charset="-128"/>
              </a:rPr>
              <a:t>precip</a:t>
            </a:r>
            <a:r>
              <a:rPr lang="en-US" altLang="en-US" sz="3200" dirty="0">
                <a:ea typeface="ＭＳ Ｐゴシック" panose="020B0600070205080204" pitchFamily="34" charset="-128"/>
              </a:rPr>
              <a:t>/temp data</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Unit conversion</a:t>
            </a:r>
          </a:p>
          <a:p>
            <a:pPr>
              <a:spcBef>
                <a:spcPts val="0"/>
              </a:spcBef>
              <a:spcAft>
                <a:spcPts val="300"/>
              </a:spcAft>
              <a:buFont typeface="Arial" panose="020B0604020202020204" pitchFamily="34" charset="0"/>
              <a:buChar char="•"/>
            </a:pPr>
            <a:endParaRPr lang="en-US" altLang="en-US" sz="32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10</a:t>
            </a:fld>
            <a:endParaRPr lang="en-US" altLang="en-US"/>
          </a:p>
        </p:txBody>
      </p:sp>
    </p:spTree>
    <p:extLst>
      <p:ext uri="{BB962C8B-B14F-4D97-AF65-F5344CB8AC3E}">
        <p14:creationId xmlns:p14="http://schemas.microsoft.com/office/powerpoint/2010/main" val="323223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File references Dialog</a:t>
            </a:r>
          </a:p>
        </p:txBody>
      </p:sp>
      <p:sp>
        <p:nvSpPr>
          <p:cNvPr id="3" name="Content Placeholder 2"/>
          <p:cNvSpPr>
            <a:spLocks noGrp="1"/>
          </p:cNvSpPr>
          <p:nvPr>
            <p:ph sz="quarter" idx="16"/>
          </p:nvPr>
        </p:nvSpPr>
        <p:spPr>
          <a:xfrm>
            <a:off x="338817" y="1225550"/>
            <a:ext cx="7388978" cy="4718050"/>
          </a:xfrm>
        </p:spPr>
        <p:txBody>
          <a:bodyPr/>
          <a:lstStyle/>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Important improvement!</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Most data source files for the project in a single table</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External references in orange</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Invalid references in red</a:t>
            </a:r>
          </a:p>
          <a:p>
            <a:pPr>
              <a:spcBef>
                <a:spcPts val="0"/>
              </a:spcBef>
              <a:spcAft>
                <a:spcPts val="300"/>
              </a:spcAft>
              <a:buFont typeface="Arial" panose="020B0604020202020204" pitchFamily="34" charset="0"/>
              <a:buChar char="•"/>
            </a:pPr>
            <a:endParaRPr lang="en-US" altLang="en-US" sz="28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11</a:t>
            </a:fld>
            <a:endParaRPr lang="en-US" altLang="en-US"/>
          </a:p>
        </p:txBody>
      </p:sp>
      <p:pic>
        <p:nvPicPr>
          <p:cNvPr id="9" name="Picture 8">
            <a:extLst>
              <a:ext uri="{FF2B5EF4-FFF2-40B4-BE49-F238E27FC236}">
                <a16:creationId xmlns:a16="http://schemas.microsoft.com/office/drawing/2014/main" id="{699465C6-3441-48F5-BD07-94BCB4D55734}"/>
              </a:ext>
            </a:extLst>
          </p:cNvPr>
          <p:cNvPicPr>
            <a:picLocks noChangeAspect="1"/>
          </p:cNvPicPr>
          <p:nvPr/>
        </p:nvPicPr>
        <p:blipFill>
          <a:blip r:embed="rId3"/>
          <a:stretch>
            <a:fillRect/>
          </a:stretch>
        </p:blipFill>
        <p:spPr>
          <a:xfrm>
            <a:off x="2133395" y="3680492"/>
            <a:ext cx="4724809" cy="2613887"/>
          </a:xfrm>
          <a:prstGeom prst="rect">
            <a:avLst/>
          </a:prstGeom>
        </p:spPr>
      </p:pic>
    </p:spTree>
    <p:extLst>
      <p:ext uri="{BB962C8B-B14F-4D97-AF65-F5344CB8AC3E}">
        <p14:creationId xmlns:p14="http://schemas.microsoft.com/office/powerpoint/2010/main" val="3887201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File references dialog</a:t>
            </a:r>
          </a:p>
        </p:txBody>
      </p:sp>
      <p:sp>
        <p:nvSpPr>
          <p:cNvPr id="3" name="Content Placeholder 2"/>
          <p:cNvSpPr>
            <a:spLocks noGrp="1"/>
          </p:cNvSpPr>
          <p:nvPr>
            <p:ph sz="quarter" idx="16"/>
          </p:nvPr>
        </p:nvSpPr>
        <p:spPr>
          <a:xfrm>
            <a:off x="304800" y="1169793"/>
            <a:ext cx="8382000" cy="4718050"/>
          </a:xfrm>
        </p:spPr>
        <p:txBody>
          <a:bodyPr/>
          <a:lstStyle/>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Access from </a:t>
            </a:r>
            <a:r>
              <a:rPr lang="en-US" altLang="en-US" sz="2400" b="1" dirty="0">
                <a:ea typeface="ＭＳ Ｐゴシック" panose="020B0600070205080204" pitchFamily="34" charset="-128"/>
              </a:rPr>
              <a:t>File | References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Also,</a:t>
            </a:r>
            <a:r>
              <a:rPr lang="en-US" altLang="en-US" sz="2400" b="1" dirty="0">
                <a:ea typeface="ＭＳ Ｐゴシック" panose="020B0600070205080204" pitchFamily="34" charset="-128"/>
              </a:rPr>
              <a:t> </a:t>
            </a:r>
            <a:r>
              <a:rPr lang="en-US" altLang="en-US" sz="2400" dirty="0">
                <a:ea typeface="ＭＳ Ｐゴシック" panose="020B0600070205080204" pitchFamily="34" charset="-128"/>
              </a:rPr>
              <a:t>automatically on project opening if it has invalid references</a:t>
            </a:r>
          </a:p>
          <a:p>
            <a:pPr>
              <a:spcBef>
                <a:spcPts val="0"/>
              </a:spcBef>
              <a:spcAft>
                <a:spcPts val="300"/>
              </a:spcAft>
              <a:buFont typeface="Arial" panose="020B0604020202020204" pitchFamily="34" charset="0"/>
              <a:buChar char="•"/>
            </a:pPr>
            <a:endParaRPr lang="en-US" altLang="en-US" sz="24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12</a:t>
            </a:fld>
            <a:endParaRPr lang="en-US" altLang="en-US"/>
          </a:p>
        </p:txBody>
      </p:sp>
      <p:pic>
        <p:nvPicPr>
          <p:cNvPr id="11" name="Picture 10">
            <a:extLst>
              <a:ext uri="{FF2B5EF4-FFF2-40B4-BE49-F238E27FC236}">
                <a16:creationId xmlns:a16="http://schemas.microsoft.com/office/drawing/2014/main" id="{70C54F42-E1AE-4833-A5A9-6822E393E9EB}"/>
              </a:ext>
            </a:extLst>
          </p:cNvPr>
          <p:cNvPicPr>
            <a:picLocks noChangeAspect="1"/>
          </p:cNvPicPr>
          <p:nvPr/>
        </p:nvPicPr>
        <p:blipFill>
          <a:blip r:embed="rId3"/>
          <a:stretch>
            <a:fillRect/>
          </a:stretch>
        </p:blipFill>
        <p:spPr>
          <a:xfrm>
            <a:off x="1662132" y="2446717"/>
            <a:ext cx="5403048" cy="3932261"/>
          </a:xfrm>
          <a:prstGeom prst="rect">
            <a:avLst/>
          </a:prstGeom>
        </p:spPr>
      </p:pic>
    </p:spTree>
    <p:extLst>
      <p:ext uri="{BB962C8B-B14F-4D97-AF65-F5344CB8AC3E}">
        <p14:creationId xmlns:p14="http://schemas.microsoft.com/office/powerpoint/2010/main" val="76901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File references dialog</a:t>
            </a:r>
          </a:p>
        </p:txBody>
      </p:sp>
      <p:sp>
        <p:nvSpPr>
          <p:cNvPr id="3" name="Content Placeholder 2"/>
          <p:cNvSpPr>
            <a:spLocks noGrp="1"/>
          </p:cNvSpPr>
          <p:nvPr>
            <p:ph sz="quarter" idx="16"/>
          </p:nvPr>
        </p:nvSpPr>
        <p:spPr>
          <a:xfrm>
            <a:off x="304800" y="1169793"/>
            <a:ext cx="8382000" cy="4718050"/>
          </a:xfrm>
        </p:spPr>
        <p:txBody>
          <a:bodyPr/>
          <a:lstStyle/>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Fix each reference by browsing to the correct location</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Add capability to fix multiple broken links in future releases</a:t>
            </a:r>
          </a:p>
          <a:p>
            <a:pPr marL="0" indent="0">
              <a:spcBef>
                <a:spcPts val="0"/>
              </a:spcBef>
              <a:spcAft>
                <a:spcPts val="300"/>
              </a:spcAft>
            </a:pPr>
            <a:endParaRPr lang="en-US" altLang="en-US" sz="24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13</a:t>
            </a:fld>
            <a:endParaRPr lang="en-US" altLang="en-US"/>
          </a:p>
        </p:txBody>
      </p:sp>
      <p:pic>
        <p:nvPicPr>
          <p:cNvPr id="9" name="Picture 8">
            <a:extLst>
              <a:ext uri="{FF2B5EF4-FFF2-40B4-BE49-F238E27FC236}">
                <a16:creationId xmlns:a16="http://schemas.microsoft.com/office/drawing/2014/main" id="{76DB5B71-F564-4D85-9EEF-FB77F60545D9}"/>
              </a:ext>
            </a:extLst>
          </p:cNvPr>
          <p:cNvPicPr>
            <a:picLocks noChangeAspect="1"/>
          </p:cNvPicPr>
          <p:nvPr/>
        </p:nvPicPr>
        <p:blipFill>
          <a:blip r:embed="rId3"/>
          <a:stretch>
            <a:fillRect/>
          </a:stretch>
        </p:blipFill>
        <p:spPr>
          <a:xfrm>
            <a:off x="1534810" y="2362118"/>
            <a:ext cx="5403048" cy="3932261"/>
          </a:xfrm>
          <a:prstGeom prst="rect">
            <a:avLst/>
          </a:prstGeom>
        </p:spPr>
      </p:pic>
    </p:spTree>
    <p:extLst>
      <p:ext uri="{BB962C8B-B14F-4D97-AF65-F5344CB8AC3E}">
        <p14:creationId xmlns:p14="http://schemas.microsoft.com/office/powerpoint/2010/main" val="516671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6"/>
          </p:nvPr>
        </p:nvSpPr>
        <p:spPr>
          <a:xfrm>
            <a:off x="304800" y="1069975"/>
            <a:ext cx="7445298" cy="4951684"/>
          </a:xfrm>
        </p:spPr>
        <p:txBody>
          <a:bodyPr/>
          <a:lstStyle/>
          <a:p>
            <a:pPr marL="0" indent="0" algn="ctr">
              <a:spcBef>
                <a:spcPts val="0"/>
              </a:spcBef>
              <a:spcAft>
                <a:spcPts val="300"/>
              </a:spcAft>
            </a:pPr>
            <a:r>
              <a:rPr lang="en-US" altLang="en-US" sz="2800" dirty="0">
                <a:ea typeface="ＭＳ Ｐゴシック" panose="020B0600070205080204" pitchFamily="34" charset="-128"/>
              </a:rPr>
              <a:t>Why is it  useful?</a:t>
            </a:r>
          </a:p>
          <a:p>
            <a:pPr marL="0" indent="0">
              <a:spcBef>
                <a:spcPts val="0"/>
              </a:spcBef>
              <a:spcAft>
                <a:spcPts val="300"/>
              </a:spcAft>
            </a:pPr>
            <a:endParaRPr lang="en-US" altLang="en-US" sz="2800" dirty="0">
              <a:ea typeface="ＭＳ Ｐゴシック" panose="020B0600070205080204" pitchFamily="34" charset="-128"/>
            </a:endParaRPr>
          </a:p>
          <a:p>
            <a:pPr lvl="2">
              <a:spcBef>
                <a:spcPts val="0"/>
              </a:spcBef>
              <a:spcAft>
                <a:spcPts val="300"/>
              </a:spcAft>
            </a:pPr>
            <a:r>
              <a:rPr lang="en-US" altLang="en-US" sz="2800" dirty="0">
                <a:ea typeface="ＭＳ Ｐゴシック" panose="020B0600070205080204" pitchFamily="34" charset="-128"/>
              </a:rPr>
              <a:t>An invalid reference will prevent project from running properly</a:t>
            </a:r>
          </a:p>
          <a:p>
            <a:pPr lvl="2">
              <a:spcBef>
                <a:spcPts val="0"/>
              </a:spcBef>
              <a:spcAft>
                <a:spcPts val="300"/>
              </a:spcAft>
            </a:pPr>
            <a:r>
              <a:rPr lang="en-US" altLang="en-US" sz="2800" dirty="0">
                <a:ea typeface="ＭＳ Ｐゴシック" panose="020B0600070205080204" pitchFamily="34" charset="-128"/>
              </a:rPr>
              <a:t>Reference files can be ‘lost’ when copying, moving or sharing project</a:t>
            </a:r>
          </a:p>
          <a:p>
            <a:pPr lvl="2">
              <a:spcBef>
                <a:spcPts val="0"/>
              </a:spcBef>
              <a:spcAft>
                <a:spcPts val="300"/>
              </a:spcAft>
            </a:pPr>
            <a:r>
              <a:rPr lang="en-US" altLang="en-US" sz="2800" b="1" dirty="0">
                <a:ea typeface="ＭＳ Ｐゴシック" panose="020B0600070205080204" pitchFamily="34" charset="-128"/>
              </a:rPr>
              <a:t>File References </a:t>
            </a:r>
            <a:r>
              <a:rPr lang="en-US" altLang="en-US" sz="2800" dirty="0">
                <a:ea typeface="ＭＳ Ｐゴシック" panose="020B0600070205080204" pitchFamily="34" charset="-128"/>
              </a:rPr>
              <a:t>dialog simplifies finding and correcting the problem</a:t>
            </a:r>
          </a:p>
          <a:p>
            <a:pPr lvl="1">
              <a:spcBef>
                <a:spcPts val="0"/>
              </a:spcBef>
              <a:spcAft>
                <a:spcPts val="300"/>
              </a:spcAft>
              <a:buFont typeface="Arial" panose="020B0604020202020204" pitchFamily="34" charset="0"/>
              <a:buChar char="•"/>
            </a:pPr>
            <a:endParaRPr lang="en-US" altLang="en-US" sz="28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14</a:t>
            </a:fld>
            <a:endParaRPr lang="en-US" altLang="en-US"/>
          </a:p>
        </p:txBody>
      </p:sp>
      <p:sp>
        <p:nvSpPr>
          <p:cNvPr id="7" name="Title 1">
            <a:extLst>
              <a:ext uri="{FF2B5EF4-FFF2-40B4-BE49-F238E27FC236}">
                <a16:creationId xmlns:a16="http://schemas.microsoft.com/office/drawing/2014/main" id="{ABFD7267-8EE5-4497-A2C7-AF31FD69CCCF}"/>
              </a:ext>
            </a:extLst>
          </p:cNvPr>
          <p:cNvSpPr txBox="1">
            <a:spLocks/>
          </p:cNvSpPr>
          <p:nvPr/>
        </p:nvSpPr>
        <p:spPr bwMode="auto">
          <a:xfrm>
            <a:off x="457200" y="348978"/>
            <a:ext cx="8382000" cy="8064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kern="1200" cap="all" baseline="0">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File references Dialog</a:t>
            </a:r>
          </a:p>
        </p:txBody>
      </p:sp>
    </p:spTree>
    <p:extLst>
      <p:ext uri="{BB962C8B-B14F-4D97-AF65-F5344CB8AC3E}">
        <p14:creationId xmlns:p14="http://schemas.microsoft.com/office/powerpoint/2010/main" val="846248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6"/>
          </p:nvPr>
        </p:nvSpPr>
        <p:spPr>
          <a:xfrm>
            <a:off x="538975" y="1249062"/>
            <a:ext cx="7445298" cy="4951684"/>
          </a:xfrm>
        </p:spPr>
        <p:txBody>
          <a:bodyPr/>
          <a:lstStyle/>
          <a:p>
            <a:pPr marL="685800" lvl="2" indent="0">
              <a:spcBef>
                <a:spcPts val="0"/>
              </a:spcBef>
              <a:spcAft>
                <a:spcPts val="300"/>
              </a:spcAft>
              <a:buNone/>
            </a:pPr>
            <a:endParaRPr lang="en-US" altLang="en-US" sz="2400" dirty="0">
              <a:ea typeface="ＭＳ Ｐゴシック" panose="020B0600070205080204" pitchFamily="34" charset="-128"/>
            </a:endParaRPr>
          </a:p>
          <a:p>
            <a:pPr marL="685800" lvl="2" indent="0">
              <a:spcBef>
                <a:spcPts val="0"/>
              </a:spcBef>
              <a:spcAft>
                <a:spcPts val="300"/>
              </a:spcAft>
              <a:buNone/>
            </a:pPr>
            <a:r>
              <a:rPr lang="en-US" altLang="en-US" sz="2800" dirty="0">
                <a:ea typeface="ＭＳ Ｐゴシック" panose="020B0600070205080204" pitchFamily="34" charset="-128"/>
              </a:rPr>
              <a:t>REMINDER: It’s always best to save data sources internally in project’s </a:t>
            </a:r>
            <a:r>
              <a:rPr lang="en-US" altLang="en-US" sz="2800" b="1" dirty="0">
                <a:ea typeface="ＭＳ Ｐゴシック" panose="020B0600070205080204" pitchFamily="34" charset="-128"/>
              </a:rPr>
              <a:t>Data</a:t>
            </a:r>
            <a:r>
              <a:rPr lang="en-US" altLang="en-US" sz="2800" dirty="0">
                <a:ea typeface="ＭＳ Ｐゴシック" panose="020B0600070205080204" pitchFamily="34" charset="-128"/>
              </a:rPr>
              <a:t> folder</a:t>
            </a:r>
          </a:p>
          <a:p>
            <a:pPr lvl="1">
              <a:spcBef>
                <a:spcPts val="0"/>
              </a:spcBef>
              <a:spcAft>
                <a:spcPts val="300"/>
              </a:spcAft>
              <a:buFont typeface="Arial" panose="020B0604020202020204" pitchFamily="34" charset="0"/>
              <a:buChar char="•"/>
            </a:pPr>
            <a:endParaRPr lang="en-US" altLang="en-US" sz="28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15</a:t>
            </a:fld>
            <a:endParaRPr lang="en-US" altLang="en-US"/>
          </a:p>
        </p:txBody>
      </p:sp>
      <p:sp>
        <p:nvSpPr>
          <p:cNvPr id="7" name="Title 1">
            <a:extLst>
              <a:ext uri="{FF2B5EF4-FFF2-40B4-BE49-F238E27FC236}">
                <a16:creationId xmlns:a16="http://schemas.microsoft.com/office/drawing/2014/main" id="{ABFD7267-8EE5-4497-A2C7-AF31FD69CCCF}"/>
              </a:ext>
            </a:extLst>
          </p:cNvPr>
          <p:cNvSpPr txBox="1">
            <a:spLocks/>
          </p:cNvSpPr>
          <p:nvPr/>
        </p:nvSpPr>
        <p:spPr bwMode="auto">
          <a:xfrm>
            <a:off x="457200" y="348978"/>
            <a:ext cx="8382000" cy="8064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kern="1200" cap="all" baseline="0">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File references Dialog</a:t>
            </a:r>
          </a:p>
        </p:txBody>
      </p:sp>
      <p:sp>
        <p:nvSpPr>
          <p:cNvPr id="4" name="Rectangle 3">
            <a:extLst>
              <a:ext uri="{FF2B5EF4-FFF2-40B4-BE49-F238E27FC236}">
                <a16:creationId xmlns:a16="http://schemas.microsoft.com/office/drawing/2014/main" id="{CD368533-041B-4DB2-A481-9BC0AEF2B075}"/>
              </a:ext>
            </a:extLst>
          </p:cNvPr>
          <p:cNvSpPr/>
          <p:nvPr/>
        </p:nvSpPr>
        <p:spPr>
          <a:xfrm>
            <a:off x="1159727" y="1624098"/>
            <a:ext cx="6782764" cy="1400537"/>
          </a:xfrm>
          <a:prstGeom prst="rect">
            <a:avLst/>
          </a:prstGeom>
          <a:noFill/>
          <a:ln w="381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39757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6"/>
          </p:nvPr>
        </p:nvSpPr>
        <p:spPr>
          <a:xfrm>
            <a:off x="304799" y="1069975"/>
            <a:ext cx="8683083" cy="4951684"/>
          </a:xfrm>
        </p:spPr>
        <p:txBody>
          <a:bodyPr/>
          <a:lstStyle/>
          <a:p>
            <a:pPr lvl="1">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Rename multiple basin elements</a:t>
            </a:r>
          </a:p>
          <a:p>
            <a:pPr lvl="1">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Group and organize elements</a:t>
            </a:r>
          </a:p>
          <a:p>
            <a:pPr lvl="1">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Copy and edit in external program (e.g. Excel)</a:t>
            </a:r>
          </a:p>
          <a:p>
            <a:pPr lvl="1">
              <a:spcBef>
                <a:spcPts val="0"/>
              </a:spcBef>
              <a:spcAft>
                <a:spcPts val="300"/>
              </a:spcAft>
              <a:buFont typeface="Arial" panose="020B0604020202020204" pitchFamily="34" charset="0"/>
              <a:buChar char="•"/>
            </a:pPr>
            <a:endParaRPr lang="en-US" altLang="en-US" sz="2800" b="1" dirty="0">
              <a:ea typeface="ＭＳ Ｐゴシック" panose="020B0600070205080204" pitchFamily="34" charset="-128"/>
            </a:endParaRPr>
          </a:p>
          <a:p>
            <a:pPr lvl="1">
              <a:spcBef>
                <a:spcPts val="0"/>
              </a:spcBef>
              <a:spcAft>
                <a:spcPts val="300"/>
              </a:spcAft>
              <a:buFont typeface="Arial" panose="020B0604020202020204" pitchFamily="34" charset="0"/>
              <a:buChar char="•"/>
            </a:pPr>
            <a:endParaRPr lang="en-US" altLang="en-US" sz="28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16</a:t>
            </a:fld>
            <a:endParaRPr lang="en-US" altLang="en-US"/>
          </a:p>
        </p:txBody>
      </p:sp>
      <p:sp>
        <p:nvSpPr>
          <p:cNvPr id="7" name="Title 1">
            <a:extLst>
              <a:ext uri="{FF2B5EF4-FFF2-40B4-BE49-F238E27FC236}">
                <a16:creationId xmlns:a16="http://schemas.microsoft.com/office/drawing/2014/main" id="{ABFD7267-8EE5-4497-A2C7-AF31FD69CCCF}"/>
              </a:ext>
            </a:extLst>
          </p:cNvPr>
          <p:cNvSpPr txBox="1">
            <a:spLocks/>
          </p:cNvSpPr>
          <p:nvPr/>
        </p:nvSpPr>
        <p:spPr bwMode="auto">
          <a:xfrm>
            <a:off x="226242" y="348978"/>
            <a:ext cx="8761639" cy="8064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kern="1200" cap="all" baseline="0">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3600" dirty="0"/>
              <a:t>Rename Basin Elements dialog</a:t>
            </a:r>
          </a:p>
        </p:txBody>
      </p:sp>
      <p:pic>
        <p:nvPicPr>
          <p:cNvPr id="6" name="Picture 5">
            <a:extLst>
              <a:ext uri="{FF2B5EF4-FFF2-40B4-BE49-F238E27FC236}">
                <a16:creationId xmlns:a16="http://schemas.microsoft.com/office/drawing/2014/main" id="{F2AAF4DF-E3AC-4170-B596-D54A08ACD52E}"/>
              </a:ext>
            </a:extLst>
          </p:cNvPr>
          <p:cNvPicPr>
            <a:picLocks noChangeAspect="1"/>
          </p:cNvPicPr>
          <p:nvPr/>
        </p:nvPicPr>
        <p:blipFill>
          <a:blip r:embed="rId3"/>
          <a:stretch>
            <a:fillRect/>
          </a:stretch>
        </p:blipFill>
        <p:spPr>
          <a:xfrm>
            <a:off x="1942006" y="2752396"/>
            <a:ext cx="4961050" cy="3269263"/>
          </a:xfrm>
          <a:prstGeom prst="rect">
            <a:avLst/>
          </a:prstGeom>
        </p:spPr>
      </p:pic>
    </p:spTree>
    <p:extLst>
      <p:ext uri="{BB962C8B-B14F-4D97-AF65-F5344CB8AC3E}">
        <p14:creationId xmlns:p14="http://schemas.microsoft.com/office/powerpoint/2010/main" val="793522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6"/>
          </p:nvPr>
        </p:nvSpPr>
        <p:spPr>
          <a:xfrm>
            <a:off x="304799" y="1069975"/>
            <a:ext cx="8683083" cy="4951684"/>
          </a:xfrm>
        </p:spPr>
        <p:txBody>
          <a:bodyPr/>
          <a:lstStyle/>
          <a:p>
            <a:pPr lvl="1">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Access by right-clicking on the basin and selecting </a:t>
            </a:r>
            <a:r>
              <a:rPr lang="en-US" altLang="en-US" sz="2800" b="1" dirty="0">
                <a:ea typeface="ＭＳ Ｐゴシック" panose="020B0600070205080204" pitchFamily="34" charset="-128"/>
              </a:rPr>
              <a:t>Rename Basin Elements</a:t>
            </a:r>
          </a:p>
          <a:p>
            <a:pPr lvl="1">
              <a:spcBef>
                <a:spcPts val="0"/>
              </a:spcBef>
              <a:spcAft>
                <a:spcPts val="300"/>
              </a:spcAft>
              <a:buFont typeface="Arial" panose="020B0604020202020204" pitchFamily="34" charset="0"/>
              <a:buChar char="•"/>
            </a:pPr>
            <a:endParaRPr lang="en-US" altLang="en-US" sz="2800" b="1" dirty="0">
              <a:ea typeface="ＭＳ Ｐゴシック" panose="020B0600070205080204" pitchFamily="34" charset="-128"/>
            </a:endParaRPr>
          </a:p>
          <a:p>
            <a:pPr lvl="1">
              <a:spcBef>
                <a:spcPts val="0"/>
              </a:spcBef>
              <a:spcAft>
                <a:spcPts val="300"/>
              </a:spcAft>
              <a:buFont typeface="Arial" panose="020B0604020202020204" pitchFamily="34" charset="0"/>
              <a:buChar char="•"/>
            </a:pPr>
            <a:endParaRPr lang="en-US" altLang="en-US" sz="2800" b="1" dirty="0">
              <a:ea typeface="ＭＳ Ｐゴシック" panose="020B0600070205080204" pitchFamily="34" charset="-128"/>
            </a:endParaRPr>
          </a:p>
          <a:p>
            <a:pPr lvl="1">
              <a:spcBef>
                <a:spcPts val="0"/>
              </a:spcBef>
              <a:spcAft>
                <a:spcPts val="300"/>
              </a:spcAft>
              <a:buFont typeface="Arial" panose="020B0604020202020204" pitchFamily="34" charset="0"/>
              <a:buChar char="•"/>
            </a:pPr>
            <a:endParaRPr lang="en-US" altLang="en-US" sz="2800" b="1" dirty="0">
              <a:ea typeface="ＭＳ Ｐゴシック" panose="020B0600070205080204" pitchFamily="34" charset="-128"/>
            </a:endParaRPr>
          </a:p>
          <a:p>
            <a:pPr lvl="1">
              <a:spcBef>
                <a:spcPts val="0"/>
              </a:spcBef>
              <a:spcAft>
                <a:spcPts val="300"/>
              </a:spcAft>
              <a:buFont typeface="Arial" panose="020B0604020202020204" pitchFamily="34" charset="0"/>
              <a:buChar char="•"/>
            </a:pPr>
            <a:endParaRPr lang="en-US" altLang="en-US" sz="2800" b="1" dirty="0">
              <a:ea typeface="ＭＳ Ｐゴシック" panose="020B0600070205080204" pitchFamily="34" charset="-128"/>
            </a:endParaRPr>
          </a:p>
          <a:p>
            <a:pPr lvl="1">
              <a:spcBef>
                <a:spcPts val="0"/>
              </a:spcBef>
              <a:spcAft>
                <a:spcPts val="300"/>
              </a:spcAft>
              <a:buFont typeface="Arial" panose="020B0604020202020204" pitchFamily="34" charset="0"/>
              <a:buChar char="•"/>
            </a:pPr>
            <a:endParaRPr lang="en-US" altLang="en-US" sz="2800" b="1" dirty="0">
              <a:ea typeface="ＭＳ Ｐゴシック" panose="020B0600070205080204" pitchFamily="34" charset="-128"/>
            </a:endParaRPr>
          </a:p>
          <a:p>
            <a:pPr marL="228600" lvl="1" indent="0">
              <a:spcBef>
                <a:spcPts val="0"/>
              </a:spcBef>
              <a:spcAft>
                <a:spcPts val="300"/>
              </a:spcAft>
              <a:buNone/>
            </a:pPr>
            <a:endParaRPr lang="en-US" altLang="en-US" sz="2800" b="1" dirty="0">
              <a:ea typeface="ＭＳ Ｐゴシック" panose="020B0600070205080204" pitchFamily="34" charset="-128"/>
            </a:endParaRPr>
          </a:p>
          <a:p>
            <a:pPr lvl="1">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Demonstration video here:</a:t>
            </a:r>
          </a:p>
          <a:p>
            <a:pPr marL="228600" lvl="1" indent="0">
              <a:spcBef>
                <a:spcPts val="0"/>
              </a:spcBef>
              <a:spcAft>
                <a:spcPts val="300"/>
              </a:spcAft>
              <a:buNone/>
            </a:pPr>
            <a:r>
              <a:rPr lang="en-US" altLang="en-US" sz="2800" dirty="0">
                <a:ea typeface="ＭＳ Ｐゴシック" panose="020B0600070205080204" pitchFamily="34" charset="-128"/>
                <a:hlinkClick r:id="rId3"/>
              </a:rPr>
              <a:t>https://www.youtube.com/watch?v=vNco8VmgB80</a:t>
            </a:r>
            <a:r>
              <a:rPr lang="en-US" altLang="en-US" sz="2800" dirty="0">
                <a:ea typeface="ＭＳ Ｐゴシック" panose="020B0600070205080204" pitchFamily="34" charset="-128"/>
              </a:rPr>
              <a:t> </a:t>
            </a:r>
          </a:p>
          <a:p>
            <a:pPr lvl="1">
              <a:spcBef>
                <a:spcPts val="0"/>
              </a:spcBef>
              <a:spcAft>
                <a:spcPts val="300"/>
              </a:spcAft>
              <a:buFont typeface="Arial" panose="020B0604020202020204" pitchFamily="34" charset="0"/>
              <a:buChar char="•"/>
            </a:pPr>
            <a:endParaRPr lang="en-US" altLang="en-US" sz="2800" dirty="0">
              <a:ea typeface="ＭＳ Ｐゴシック" panose="020B0600070205080204" pitchFamily="34" charset="-128"/>
            </a:endParaRP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17</a:t>
            </a:fld>
            <a:endParaRPr lang="en-US" altLang="en-US"/>
          </a:p>
        </p:txBody>
      </p:sp>
      <p:sp>
        <p:nvSpPr>
          <p:cNvPr id="7" name="Title 1">
            <a:extLst>
              <a:ext uri="{FF2B5EF4-FFF2-40B4-BE49-F238E27FC236}">
                <a16:creationId xmlns:a16="http://schemas.microsoft.com/office/drawing/2014/main" id="{ABFD7267-8EE5-4497-A2C7-AF31FD69CCCF}"/>
              </a:ext>
            </a:extLst>
          </p:cNvPr>
          <p:cNvSpPr txBox="1">
            <a:spLocks/>
          </p:cNvSpPr>
          <p:nvPr/>
        </p:nvSpPr>
        <p:spPr bwMode="auto">
          <a:xfrm>
            <a:off x="457200" y="348978"/>
            <a:ext cx="8382000" cy="8064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kern="1200" cap="all" baseline="0">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3600" dirty="0"/>
              <a:t>Rename Basin Elements dialog</a:t>
            </a:r>
          </a:p>
        </p:txBody>
      </p:sp>
      <p:pic>
        <p:nvPicPr>
          <p:cNvPr id="8" name="Picture 7">
            <a:extLst>
              <a:ext uri="{FF2B5EF4-FFF2-40B4-BE49-F238E27FC236}">
                <a16:creationId xmlns:a16="http://schemas.microsoft.com/office/drawing/2014/main" id="{07581186-59F6-4828-8DC6-B73C380C602C}"/>
              </a:ext>
            </a:extLst>
          </p:cNvPr>
          <p:cNvPicPr>
            <a:picLocks noChangeAspect="1"/>
          </p:cNvPicPr>
          <p:nvPr/>
        </p:nvPicPr>
        <p:blipFill>
          <a:blip r:embed="rId4"/>
          <a:stretch>
            <a:fillRect/>
          </a:stretch>
        </p:blipFill>
        <p:spPr>
          <a:xfrm>
            <a:off x="1810781" y="2155476"/>
            <a:ext cx="3101609" cy="2354784"/>
          </a:xfrm>
          <a:prstGeom prst="rect">
            <a:avLst/>
          </a:prstGeom>
        </p:spPr>
      </p:pic>
    </p:spTree>
    <p:extLst>
      <p:ext uri="{BB962C8B-B14F-4D97-AF65-F5344CB8AC3E}">
        <p14:creationId xmlns:p14="http://schemas.microsoft.com/office/powerpoint/2010/main" val="2394443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E38F402-518F-4BEA-8FA1-8C2D8C1C0408}"/>
              </a:ext>
            </a:extLst>
          </p:cNvPr>
          <p:cNvPicPr>
            <a:picLocks noGrp="1" noChangeAspect="1"/>
          </p:cNvPicPr>
          <p:nvPr>
            <p:ph sz="quarter" idx="16"/>
          </p:nvPr>
        </p:nvPicPr>
        <p:blipFill>
          <a:blip r:embed="rId3"/>
          <a:stretch>
            <a:fillRect/>
          </a:stretch>
        </p:blipFill>
        <p:spPr>
          <a:xfrm>
            <a:off x="608012" y="1647529"/>
            <a:ext cx="8097914" cy="4251031"/>
          </a:xfrm>
        </p:spPr>
      </p:pic>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18</a:t>
            </a:fld>
            <a:endParaRPr lang="en-US" altLang="en-US"/>
          </a:p>
        </p:txBody>
      </p:sp>
      <p:sp>
        <p:nvSpPr>
          <p:cNvPr id="7" name="Title 1">
            <a:extLst>
              <a:ext uri="{FF2B5EF4-FFF2-40B4-BE49-F238E27FC236}">
                <a16:creationId xmlns:a16="http://schemas.microsoft.com/office/drawing/2014/main" id="{ABFD7267-8EE5-4497-A2C7-AF31FD69CCCF}"/>
              </a:ext>
            </a:extLst>
          </p:cNvPr>
          <p:cNvSpPr txBox="1">
            <a:spLocks/>
          </p:cNvSpPr>
          <p:nvPr/>
        </p:nvSpPr>
        <p:spPr bwMode="auto">
          <a:xfrm>
            <a:off x="457200" y="270919"/>
            <a:ext cx="8382000" cy="8064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kern="1200" cap="all" baseline="0">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3600" dirty="0"/>
              <a:t>Rename Basin Elements dialog</a:t>
            </a:r>
          </a:p>
        </p:txBody>
      </p:sp>
      <p:sp>
        <p:nvSpPr>
          <p:cNvPr id="10" name="TextBox 9">
            <a:extLst>
              <a:ext uri="{FF2B5EF4-FFF2-40B4-BE49-F238E27FC236}">
                <a16:creationId xmlns:a16="http://schemas.microsoft.com/office/drawing/2014/main" id="{3399A0B0-FD1B-425D-9872-9A6B055F3017}"/>
              </a:ext>
            </a:extLst>
          </p:cNvPr>
          <p:cNvSpPr txBox="1"/>
          <p:nvPr/>
        </p:nvSpPr>
        <p:spPr>
          <a:xfrm>
            <a:off x="2085278" y="1002085"/>
            <a:ext cx="4572000" cy="523220"/>
          </a:xfrm>
          <a:prstGeom prst="rect">
            <a:avLst/>
          </a:prstGeom>
          <a:noFill/>
        </p:spPr>
        <p:txBody>
          <a:bodyPr wrap="square">
            <a:spAutoFit/>
          </a:bodyPr>
          <a:lstStyle/>
          <a:p>
            <a:pPr marL="0" indent="0" algn="ctr">
              <a:spcBef>
                <a:spcPts val="0"/>
              </a:spcBef>
              <a:spcAft>
                <a:spcPts val="300"/>
              </a:spcAft>
            </a:pPr>
            <a:r>
              <a:rPr lang="en-US" altLang="en-US" sz="2800" dirty="0">
                <a:ea typeface="ＭＳ Ｐゴシック" panose="020B0600070205080204" pitchFamily="34" charset="-128"/>
              </a:rPr>
              <a:t>Why is it useful?</a:t>
            </a:r>
          </a:p>
        </p:txBody>
      </p:sp>
    </p:spTree>
    <p:extLst>
      <p:ext uri="{BB962C8B-B14F-4D97-AF65-F5344CB8AC3E}">
        <p14:creationId xmlns:p14="http://schemas.microsoft.com/office/powerpoint/2010/main" val="2988077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8EF87-CDC9-460E-97F9-71682D61E740}"/>
              </a:ext>
            </a:extLst>
          </p:cNvPr>
          <p:cNvSpPr>
            <a:spLocks noGrp="1"/>
          </p:cNvSpPr>
          <p:nvPr>
            <p:ph type="title"/>
          </p:nvPr>
        </p:nvSpPr>
        <p:spPr>
          <a:xfrm>
            <a:off x="482600" y="513942"/>
            <a:ext cx="8178800" cy="851803"/>
          </a:xfrm>
        </p:spPr>
        <p:txBody>
          <a:bodyPr>
            <a:normAutofit/>
          </a:bodyPr>
          <a:lstStyle/>
          <a:p>
            <a:pPr algn="ctr"/>
            <a:r>
              <a:rPr lang="en-US" sz="4000" dirty="0"/>
              <a:t>HEC-HMS Runtime tracking</a:t>
            </a:r>
          </a:p>
        </p:txBody>
      </p:sp>
      <p:sp>
        <p:nvSpPr>
          <p:cNvPr id="4" name="Content Placeholder 3">
            <a:extLst>
              <a:ext uri="{FF2B5EF4-FFF2-40B4-BE49-F238E27FC236}">
                <a16:creationId xmlns:a16="http://schemas.microsoft.com/office/drawing/2014/main" id="{1CF9E6AD-B9AD-4305-95DC-ABF27F10929B}"/>
              </a:ext>
            </a:extLst>
          </p:cNvPr>
          <p:cNvSpPr>
            <a:spLocks noGrp="1"/>
          </p:cNvSpPr>
          <p:nvPr>
            <p:ph idx="1"/>
          </p:nvPr>
        </p:nvSpPr>
        <p:spPr>
          <a:xfrm>
            <a:off x="589280" y="1546494"/>
            <a:ext cx="8178800" cy="3295487"/>
          </a:xfrm>
        </p:spPr>
        <p:txBody>
          <a:bodyPr>
            <a:normAutofit/>
          </a:bodyPr>
          <a:lstStyle/>
          <a:p>
            <a:pPr>
              <a:buFont typeface="Arial" panose="020B0604020202020204" pitchFamily="34" charset="0"/>
              <a:buChar char="•"/>
            </a:pPr>
            <a:r>
              <a:rPr lang="en-US" sz="1800" dirty="0"/>
              <a:t>Setting up a way to keep track of project runtimes</a:t>
            </a:r>
          </a:p>
          <a:p>
            <a:pPr marL="285750" indent="-285750">
              <a:buFont typeface="Arial" panose="020B0604020202020204" pitchFamily="34" charset="0"/>
              <a:buChar char="•"/>
            </a:pPr>
            <a:endParaRPr lang="en-US" sz="1800" dirty="0"/>
          </a:p>
          <a:p>
            <a:pPr>
              <a:buFont typeface="Arial" panose="020B0604020202020204" pitchFamily="34" charset="0"/>
              <a:buChar char="•"/>
            </a:pPr>
            <a:r>
              <a:rPr lang="en-US" sz="1800" dirty="0"/>
              <a:t>Projects benefit from reduced runtimes</a:t>
            </a:r>
          </a:p>
          <a:p>
            <a:pPr lvl="1"/>
            <a:r>
              <a:rPr lang="en-US" sz="1800" dirty="0"/>
              <a:t>Calibrating CWMS hydrologic modeling for real time operations and forecasts</a:t>
            </a:r>
          </a:p>
          <a:p>
            <a:pPr lvl="1"/>
            <a:r>
              <a:rPr lang="en-US" sz="1800" dirty="0"/>
              <a:t>Running monte </a:t>
            </a:r>
            <a:r>
              <a:rPr lang="en-US" sz="1800" dirty="0" err="1"/>
              <a:t>carlo</a:t>
            </a:r>
            <a:r>
              <a:rPr lang="en-US" sz="1800" dirty="0"/>
              <a:t> simulations within HEC-WAT</a:t>
            </a:r>
          </a:p>
          <a:p>
            <a:pPr lvl="1"/>
            <a:r>
              <a:rPr lang="en-US" sz="1800" dirty="0"/>
              <a:t>Continuous simulation models</a:t>
            </a:r>
          </a:p>
          <a:p>
            <a:pPr lvl="1"/>
            <a:r>
              <a:rPr lang="en-US" sz="1800" dirty="0"/>
              <a:t>And much more!</a:t>
            </a:r>
          </a:p>
          <a:p>
            <a:pPr lvl="1"/>
            <a:endParaRPr lang="en-US" sz="1800" dirty="0"/>
          </a:p>
          <a:p>
            <a:pPr>
              <a:buFont typeface="Arial" panose="020B0604020202020204" pitchFamily="34" charset="0"/>
              <a:buChar char="•"/>
            </a:pPr>
            <a:r>
              <a:rPr lang="en-US" sz="1800" dirty="0"/>
              <a:t>Provide Fast and Continuous Feedback to developers</a:t>
            </a:r>
          </a:p>
          <a:p>
            <a:endParaRPr lang="en-US" sz="1500" dirty="0"/>
          </a:p>
          <a:p>
            <a:pPr lvl="1"/>
            <a:endParaRPr lang="en-US" sz="1500" dirty="0"/>
          </a:p>
          <a:p>
            <a:endParaRPr lang="en-US" sz="1500" dirty="0"/>
          </a:p>
        </p:txBody>
      </p:sp>
      <p:pic>
        <p:nvPicPr>
          <p:cNvPr id="5" name="Picture 4">
            <a:extLst>
              <a:ext uri="{FF2B5EF4-FFF2-40B4-BE49-F238E27FC236}">
                <a16:creationId xmlns:a16="http://schemas.microsoft.com/office/drawing/2014/main" id="{B555FEAE-7AC2-4731-8E5D-4269FCC5F3C0}"/>
              </a:ext>
            </a:extLst>
          </p:cNvPr>
          <p:cNvPicPr>
            <a:picLocks noChangeAspect="1"/>
          </p:cNvPicPr>
          <p:nvPr/>
        </p:nvPicPr>
        <p:blipFill>
          <a:blip r:embed="rId3"/>
          <a:stretch>
            <a:fillRect/>
          </a:stretch>
        </p:blipFill>
        <p:spPr>
          <a:xfrm>
            <a:off x="800099" y="4961276"/>
            <a:ext cx="3513277" cy="1287123"/>
          </a:xfrm>
          <a:prstGeom prst="rect">
            <a:avLst/>
          </a:prstGeom>
        </p:spPr>
      </p:pic>
    </p:spTree>
    <p:extLst>
      <p:ext uri="{BB962C8B-B14F-4D97-AF65-F5344CB8AC3E}">
        <p14:creationId xmlns:p14="http://schemas.microsoft.com/office/powerpoint/2010/main" val="560081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262618" y="1411902"/>
            <a:ext cx="4233182" cy="4718050"/>
          </a:xfrm>
        </p:spPr>
        <p:txBody>
          <a:bodyPr/>
          <a:lstStyle/>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Gridded data tools</a:t>
            </a:r>
          </a:p>
          <a:p>
            <a:pPr lvl="1">
              <a:spcBef>
                <a:spcPts val="0"/>
              </a:spcBef>
              <a:spcAft>
                <a:spcPts val="300"/>
              </a:spcAft>
              <a:buFont typeface="Arial" panose="020B0604020202020204" pitchFamily="34" charset="0"/>
              <a:buChar char="•"/>
            </a:pPr>
            <a:r>
              <a:rPr lang="en-US" altLang="en-US" sz="2000" dirty="0">
                <a:ea typeface="ＭＳ Ｐゴシック" panose="020B0600070205080204" pitchFamily="34" charset="-128"/>
              </a:rPr>
              <a:t>Importer</a:t>
            </a:r>
          </a:p>
          <a:p>
            <a:pPr lvl="1">
              <a:spcBef>
                <a:spcPts val="0"/>
              </a:spcBef>
              <a:spcAft>
                <a:spcPts val="300"/>
              </a:spcAft>
              <a:buFont typeface="Arial" panose="020B0604020202020204" pitchFamily="34" charset="0"/>
              <a:buChar char="•"/>
            </a:pPr>
            <a:r>
              <a:rPr lang="en-US" altLang="en-US" sz="2000" dirty="0">
                <a:ea typeface="ＭＳ Ｐゴシック" panose="020B0600070205080204" pitchFamily="34" charset="-128"/>
              </a:rPr>
              <a:t>Normalizer</a:t>
            </a:r>
          </a:p>
          <a:p>
            <a:pPr lvl="1">
              <a:spcBef>
                <a:spcPts val="0"/>
              </a:spcBef>
              <a:spcAft>
                <a:spcPts val="300"/>
              </a:spcAft>
              <a:buFont typeface="Arial" panose="020B0604020202020204" pitchFamily="34" charset="0"/>
              <a:buChar char="•"/>
            </a:pPr>
            <a:r>
              <a:rPr lang="en-US" altLang="en-US" sz="2000" dirty="0">
                <a:ea typeface="ＭＳ Ｐゴシック" panose="020B0600070205080204" pitchFamily="34" charset="-128"/>
              </a:rPr>
              <a:t>Grid to point converter</a:t>
            </a:r>
          </a:p>
          <a:p>
            <a:pPr lvl="1">
              <a:spcBef>
                <a:spcPts val="0"/>
              </a:spcBef>
              <a:spcAft>
                <a:spcPts val="300"/>
              </a:spcAft>
              <a:buFont typeface="Arial" panose="020B0604020202020204" pitchFamily="34" charset="0"/>
              <a:buChar char="•"/>
            </a:pPr>
            <a:r>
              <a:rPr lang="en-US" altLang="en-US" sz="2000" dirty="0">
                <a:ea typeface="ＭＳ Ｐゴシック" panose="020B0600070205080204" pitchFamily="34" charset="-128"/>
              </a:rPr>
              <a:t>Sanitizer</a:t>
            </a:r>
          </a:p>
          <a:p>
            <a:pPr lvl="1">
              <a:spcBef>
                <a:spcPts val="0"/>
              </a:spcBef>
              <a:spcAft>
                <a:spcPts val="300"/>
              </a:spcAft>
              <a:buFont typeface="Arial" panose="020B0604020202020204" pitchFamily="34" charset="0"/>
              <a:buChar char="•"/>
            </a:pPr>
            <a:r>
              <a:rPr lang="en-US" altLang="en-US" sz="2000" dirty="0">
                <a:ea typeface="ＭＳ Ｐゴシック" panose="020B0600070205080204" pitchFamily="34" charset="-128"/>
              </a:rPr>
              <a:t>Calculator </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File referencing </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Element rename</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HEC-HMS runtime tracking</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7" name="Picture 6">
            <a:extLst>
              <a:ext uri="{FF2B5EF4-FFF2-40B4-BE49-F238E27FC236}">
                <a16:creationId xmlns:a16="http://schemas.microsoft.com/office/drawing/2014/main" id="{F26DD6DD-3A29-470A-AC53-D284919CC541}"/>
              </a:ext>
            </a:extLst>
          </p:cNvPr>
          <p:cNvPicPr>
            <a:picLocks noChangeAspect="1"/>
          </p:cNvPicPr>
          <p:nvPr/>
        </p:nvPicPr>
        <p:blipFill>
          <a:blip r:embed="rId3"/>
          <a:stretch>
            <a:fillRect/>
          </a:stretch>
        </p:blipFill>
        <p:spPr>
          <a:xfrm>
            <a:off x="4495800" y="1253765"/>
            <a:ext cx="4273067" cy="3692711"/>
          </a:xfrm>
          <a:prstGeom prst="rect">
            <a:avLst/>
          </a:prstGeom>
          <a:ln>
            <a:solidFill>
              <a:schemeClr val="tx1"/>
            </a:solidFill>
          </a:ln>
        </p:spPr>
      </p:pic>
    </p:spTree>
    <p:extLst>
      <p:ext uri="{BB962C8B-B14F-4D97-AF65-F5344CB8AC3E}">
        <p14:creationId xmlns:p14="http://schemas.microsoft.com/office/powerpoint/2010/main" val="3197033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E8C1C988-5DC5-4B49-8AF2-142F5853C879}"/>
              </a:ext>
            </a:extLst>
          </p:cNvPr>
          <p:cNvGraphicFramePr>
            <a:graphicFrameLocks/>
          </p:cNvGraphicFramePr>
          <p:nvPr>
            <p:extLst>
              <p:ext uri="{D42A27DB-BD31-4B8C-83A1-F6EECF244321}">
                <p14:modId xmlns:p14="http://schemas.microsoft.com/office/powerpoint/2010/main" val="120822068"/>
              </p:ext>
            </p:extLst>
          </p:nvPr>
        </p:nvGraphicFramePr>
        <p:xfrm>
          <a:off x="247650" y="1073614"/>
          <a:ext cx="8610600" cy="4769171"/>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Straight Arrow Connector 2">
            <a:extLst>
              <a:ext uri="{FF2B5EF4-FFF2-40B4-BE49-F238E27FC236}">
                <a16:creationId xmlns:a16="http://schemas.microsoft.com/office/drawing/2014/main" id="{60CCB827-4142-4275-BD74-B8B05FA8235D}"/>
              </a:ext>
            </a:extLst>
          </p:cNvPr>
          <p:cNvCxnSpPr>
            <a:cxnSpLocks/>
          </p:cNvCxnSpPr>
          <p:nvPr/>
        </p:nvCxnSpPr>
        <p:spPr>
          <a:xfrm>
            <a:off x="1999607" y="1822696"/>
            <a:ext cx="2525517" cy="1815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0CF5361-237E-4858-8595-268969B613C0}"/>
              </a:ext>
            </a:extLst>
          </p:cNvPr>
          <p:cNvCxnSpPr>
            <a:cxnSpLocks/>
          </p:cNvCxnSpPr>
          <p:nvPr/>
        </p:nvCxnSpPr>
        <p:spPr>
          <a:xfrm flipV="1">
            <a:off x="4572000" y="3569628"/>
            <a:ext cx="3886959" cy="681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39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7391FBB-3C8C-4DD5-91A3-DED4A795BE05}"/>
              </a:ext>
            </a:extLst>
          </p:cNvPr>
          <p:cNvPicPr>
            <a:picLocks noChangeAspect="1"/>
          </p:cNvPicPr>
          <p:nvPr/>
        </p:nvPicPr>
        <p:blipFill>
          <a:blip r:embed="rId3"/>
          <a:stretch>
            <a:fillRect/>
          </a:stretch>
        </p:blipFill>
        <p:spPr>
          <a:xfrm>
            <a:off x="281365" y="812503"/>
            <a:ext cx="5580295" cy="3247662"/>
          </a:xfrm>
          <a:prstGeom prst="rect">
            <a:avLst/>
          </a:prstGeom>
        </p:spPr>
      </p:pic>
      <p:pic>
        <p:nvPicPr>
          <p:cNvPr id="9" name="Picture 8">
            <a:extLst>
              <a:ext uri="{FF2B5EF4-FFF2-40B4-BE49-F238E27FC236}">
                <a16:creationId xmlns:a16="http://schemas.microsoft.com/office/drawing/2014/main" id="{C80AA1BF-AE27-4C28-A43A-6E8147A3A408}"/>
              </a:ext>
            </a:extLst>
          </p:cNvPr>
          <p:cNvPicPr>
            <a:picLocks noChangeAspect="1"/>
          </p:cNvPicPr>
          <p:nvPr/>
        </p:nvPicPr>
        <p:blipFill>
          <a:blip r:embed="rId4"/>
          <a:stretch>
            <a:fillRect/>
          </a:stretch>
        </p:blipFill>
        <p:spPr>
          <a:xfrm>
            <a:off x="4554251" y="3145614"/>
            <a:ext cx="4490567" cy="2772925"/>
          </a:xfrm>
          <a:prstGeom prst="rect">
            <a:avLst/>
          </a:prstGeom>
          <a:ln>
            <a:noFill/>
          </a:ln>
        </p:spPr>
      </p:pic>
      <p:sp>
        <p:nvSpPr>
          <p:cNvPr id="2" name="TextBox 1">
            <a:extLst>
              <a:ext uri="{FF2B5EF4-FFF2-40B4-BE49-F238E27FC236}">
                <a16:creationId xmlns:a16="http://schemas.microsoft.com/office/drawing/2014/main" id="{0AABE0BD-8664-4FBC-95F1-EAA18C81F455}"/>
              </a:ext>
            </a:extLst>
          </p:cNvPr>
          <p:cNvSpPr txBox="1"/>
          <p:nvPr/>
        </p:nvSpPr>
        <p:spPr>
          <a:xfrm>
            <a:off x="3345631" y="627837"/>
            <a:ext cx="902811" cy="369332"/>
          </a:xfrm>
          <a:prstGeom prst="rect">
            <a:avLst/>
          </a:prstGeom>
          <a:noFill/>
        </p:spPr>
        <p:txBody>
          <a:bodyPr wrap="none" rtlCol="0">
            <a:spAutoFit/>
          </a:bodyPr>
          <a:lstStyle/>
          <a:p>
            <a:r>
              <a:rPr lang="en-US" dirty="0">
                <a:solidFill>
                  <a:srgbClr val="FF0000"/>
                </a:solidFill>
              </a:rPr>
              <a:t>Project</a:t>
            </a:r>
          </a:p>
        </p:txBody>
      </p:sp>
      <p:sp>
        <p:nvSpPr>
          <p:cNvPr id="11" name="TextBox 10">
            <a:extLst>
              <a:ext uri="{FF2B5EF4-FFF2-40B4-BE49-F238E27FC236}">
                <a16:creationId xmlns:a16="http://schemas.microsoft.com/office/drawing/2014/main" id="{374CD228-61F0-475E-A7E8-19CBA1F7765B}"/>
              </a:ext>
            </a:extLst>
          </p:cNvPr>
          <p:cNvSpPr txBox="1"/>
          <p:nvPr/>
        </p:nvSpPr>
        <p:spPr>
          <a:xfrm>
            <a:off x="5755597" y="1099396"/>
            <a:ext cx="1069588" cy="369332"/>
          </a:xfrm>
          <a:prstGeom prst="rect">
            <a:avLst/>
          </a:prstGeom>
          <a:noFill/>
        </p:spPr>
        <p:txBody>
          <a:bodyPr wrap="none" rtlCol="0">
            <a:spAutoFit/>
          </a:bodyPr>
          <a:lstStyle/>
          <a:p>
            <a:r>
              <a:rPr lang="en-US" dirty="0">
                <a:solidFill>
                  <a:srgbClr val="FF0000"/>
                </a:solidFill>
              </a:rPr>
              <a:t>Versions</a:t>
            </a:r>
          </a:p>
        </p:txBody>
      </p:sp>
      <p:sp>
        <p:nvSpPr>
          <p:cNvPr id="12" name="TextBox 11">
            <a:extLst>
              <a:ext uri="{FF2B5EF4-FFF2-40B4-BE49-F238E27FC236}">
                <a16:creationId xmlns:a16="http://schemas.microsoft.com/office/drawing/2014/main" id="{FCC0FB10-C606-4A1E-9D8A-219D9AA959A9}"/>
              </a:ext>
            </a:extLst>
          </p:cNvPr>
          <p:cNvSpPr txBox="1"/>
          <p:nvPr/>
        </p:nvSpPr>
        <p:spPr>
          <a:xfrm>
            <a:off x="5554509" y="1711010"/>
            <a:ext cx="1043876" cy="369332"/>
          </a:xfrm>
          <a:prstGeom prst="rect">
            <a:avLst/>
          </a:prstGeom>
          <a:noFill/>
        </p:spPr>
        <p:txBody>
          <a:bodyPr wrap="none" rtlCol="0">
            <a:spAutoFit/>
          </a:bodyPr>
          <a:lstStyle/>
          <a:p>
            <a:r>
              <a:rPr lang="en-US" dirty="0">
                <a:solidFill>
                  <a:srgbClr val="FF0000"/>
                </a:solidFill>
              </a:rPr>
              <a:t>Runtime</a:t>
            </a:r>
          </a:p>
        </p:txBody>
      </p:sp>
      <p:cxnSp>
        <p:nvCxnSpPr>
          <p:cNvPr id="4" name="Straight Arrow Connector 3">
            <a:extLst>
              <a:ext uri="{FF2B5EF4-FFF2-40B4-BE49-F238E27FC236}">
                <a16:creationId xmlns:a16="http://schemas.microsoft.com/office/drawing/2014/main" id="{CC511F6D-8058-4A8E-BD85-2FC432A5054F}"/>
              </a:ext>
            </a:extLst>
          </p:cNvPr>
          <p:cNvCxnSpPr>
            <a:cxnSpLocks/>
            <a:stCxn id="2" idx="1"/>
          </p:cNvCxnSpPr>
          <p:nvPr/>
        </p:nvCxnSpPr>
        <p:spPr>
          <a:xfrm flipH="1">
            <a:off x="2833591" y="812503"/>
            <a:ext cx="512040" cy="184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8783EA2-5011-4335-9697-2F4CCE2656D4}"/>
              </a:ext>
            </a:extLst>
          </p:cNvPr>
          <p:cNvCxnSpPr>
            <a:cxnSpLocks/>
            <a:stCxn id="11" idx="1"/>
          </p:cNvCxnSpPr>
          <p:nvPr/>
        </p:nvCxnSpPr>
        <p:spPr>
          <a:xfrm flipH="1" flipV="1">
            <a:off x="5190047" y="1186952"/>
            <a:ext cx="565550" cy="971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39EA9DC-5A6F-45CA-87EC-8C89358B9198}"/>
              </a:ext>
            </a:extLst>
          </p:cNvPr>
          <p:cNvCxnSpPr>
            <a:cxnSpLocks/>
            <a:stCxn id="12" idx="1"/>
          </p:cNvCxnSpPr>
          <p:nvPr/>
        </p:nvCxnSpPr>
        <p:spPr>
          <a:xfrm flipH="1" flipV="1">
            <a:off x="4091855" y="1486886"/>
            <a:ext cx="1462654" cy="4087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8B20300-2640-4E1A-882E-E3B692538705}"/>
              </a:ext>
            </a:extLst>
          </p:cNvPr>
          <p:cNvSpPr txBox="1"/>
          <p:nvPr/>
        </p:nvSpPr>
        <p:spPr>
          <a:xfrm>
            <a:off x="281365" y="4177219"/>
            <a:ext cx="4272887" cy="1200329"/>
          </a:xfrm>
          <a:prstGeom prst="rect">
            <a:avLst/>
          </a:prstGeom>
          <a:noFill/>
        </p:spPr>
        <p:txBody>
          <a:bodyPr wrap="square" rtlCol="0">
            <a:spAutoFit/>
          </a:bodyPr>
          <a:lstStyle/>
          <a:p>
            <a:r>
              <a:rPr lang="en-US" sz="2400" dirty="0">
                <a:solidFill>
                  <a:srgbClr val="FF0000"/>
                </a:solidFill>
              </a:rPr>
              <a:t>Comparing current developed HEC-HMS runtimes against the current released version</a:t>
            </a:r>
          </a:p>
        </p:txBody>
      </p:sp>
      <p:pic>
        <p:nvPicPr>
          <p:cNvPr id="15" name="Picture 14">
            <a:extLst>
              <a:ext uri="{FF2B5EF4-FFF2-40B4-BE49-F238E27FC236}">
                <a16:creationId xmlns:a16="http://schemas.microsoft.com/office/drawing/2014/main" id="{01A9E55F-197D-4FF0-AFD3-2D9E6A07EF4D}"/>
              </a:ext>
            </a:extLst>
          </p:cNvPr>
          <p:cNvPicPr>
            <a:picLocks noChangeAspect="1"/>
          </p:cNvPicPr>
          <p:nvPr/>
        </p:nvPicPr>
        <p:blipFill>
          <a:blip r:embed="rId5"/>
          <a:stretch>
            <a:fillRect/>
          </a:stretch>
        </p:blipFill>
        <p:spPr>
          <a:xfrm>
            <a:off x="6153572" y="2410838"/>
            <a:ext cx="2875643" cy="681545"/>
          </a:xfrm>
          <a:prstGeom prst="rect">
            <a:avLst/>
          </a:prstGeom>
        </p:spPr>
      </p:pic>
    </p:spTree>
    <p:extLst>
      <p:ext uri="{BB962C8B-B14F-4D97-AF65-F5344CB8AC3E}">
        <p14:creationId xmlns:p14="http://schemas.microsoft.com/office/powerpoint/2010/main" val="4060327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EDBC8CA-D7B0-424E-BE06-A2D4B3D94C30}"/>
              </a:ext>
            </a:extLst>
          </p:cNvPr>
          <p:cNvPicPr>
            <a:picLocks noChangeAspect="1"/>
          </p:cNvPicPr>
          <p:nvPr/>
        </p:nvPicPr>
        <p:blipFill>
          <a:blip r:embed="rId3"/>
          <a:stretch>
            <a:fillRect/>
          </a:stretch>
        </p:blipFill>
        <p:spPr>
          <a:xfrm>
            <a:off x="279462" y="772784"/>
            <a:ext cx="4913533" cy="3430416"/>
          </a:xfrm>
          <a:prstGeom prst="rect">
            <a:avLst/>
          </a:prstGeom>
        </p:spPr>
      </p:pic>
      <p:pic>
        <p:nvPicPr>
          <p:cNvPr id="12" name="Picture 11">
            <a:extLst>
              <a:ext uri="{FF2B5EF4-FFF2-40B4-BE49-F238E27FC236}">
                <a16:creationId xmlns:a16="http://schemas.microsoft.com/office/drawing/2014/main" id="{4B2A009E-83AC-4A88-91B9-4A4C88798613}"/>
              </a:ext>
            </a:extLst>
          </p:cNvPr>
          <p:cNvPicPr>
            <a:picLocks noChangeAspect="1"/>
          </p:cNvPicPr>
          <p:nvPr/>
        </p:nvPicPr>
        <p:blipFill>
          <a:blip r:embed="rId4"/>
          <a:stretch>
            <a:fillRect/>
          </a:stretch>
        </p:blipFill>
        <p:spPr>
          <a:xfrm>
            <a:off x="3704263" y="2351523"/>
            <a:ext cx="5076230" cy="3543193"/>
          </a:xfrm>
          <a:prstGeom prst="rect">
            <a:avLst/>
          </a:prstGeom>
        </p:spPr>
      </p:pic>
      <p:sp>
        <p:nvSpPr>
          <p:cNvPr id="14" name="TextBox 13">
            <a:extLst>
              <a:ext uri="{FF2B5EF4-FFF2-40B4-BE49-F238E27FC236}">
                <a16:creationId xmlns:a16="http://schemas.microsoft.com/office/drawing/2014/main" id="{3305BC18-2C5F-46C7-924E-8A18E0CC82E9}"/>
              </a:ext>
            </a:extLst>
          </p:cNvPr>
          <p:cNvSpPr txBox="1"/>
          <p:nvPr/>
        </p:nvSpPr>
        <p:spPr>
          <a:xfrm>
            <a:off x="5371326" y="1151194"/>
            <a:ext cx="3409167" cy="1200329"/>
          </a:xfrm>
          <a:prstGeom prst="rect">
            <a:avLst/>
          </a:prstGeom>
          <a:noFill/>
        </p:spPr>
        <p:txBody>
          <a:bodyPr wrap="square" rtlCol="0">
            <a:spAutoFit/>
          </a:bodyPr>
          <a:lstStyle/>
          <a:p>
            <a:r>
              <a:rPr lang="en-US" sz="2400" dirty="0">
                <a:solidFill>
                  <a:srgbClr val="FF0000"/>
                </a:solidFill>
              </a:rPr>
              <a:t>Profiling software to see which classes are taking up most time</a:t>
            </a:r>
          </a:p>
        </p:txBody>
      </p:sp>
    </p:spTree>
    <p:extLst>
      <p:ext uri="{BB962C8B-B14F-4D97-AF65-F5344CB8AC3E}">
        <p14:creationId xmlns:p14="http://schemas.microsoft.com/office/powerpoint/2010/main" val="2888768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EA68268-3EC6-4E19-9945-25CF1AFE9525}"/>
              </a:ext>
            </a:extLst>
          </p:cNvPr>
          <p:cNvPicPr>
            <a:picLocks noChangeAspect="1"/>
          </p:cNvPicPr>
          <p:nvPr/>
        </p:nvPicPr>
        <p:blipFill>
          <a:blip r:embed="rId3"/>
          <a:stretch>
            <a:fillRect/>
          </a:stretch>
        </p:blipFill>
        <p:spPr>
          <a:xfrm>
            <a:off x="188536" y="1956053"/>
            <a:ext cx="8795208" cy="3430130"/>
          </a:xfrm>
          <a:prstGeom prst="rect">
            <a:avLst/>
          </a:prstGeom>
          <a:solidFill>
            <a:schemeClr val="tx1"/>
          </a:solidFill>
          <a:ln>
            <a:noFill/>
          </a:ln>
        </p:spPr>
      </p:pic>
      <p:sp>
        <p:nvSpPr>
          <p:cNvPr id="4" name="TextBox 3">
            <a:extLst>
              <a:ext uri="{FF2B5EF4-FFF2-40B4-BE49-F238E27FC236}">
                <a16:creationId xmlns:a16="http://schemas.microsoft.com/office/drawing/2014/main" id="{5D67E79F-C139-4A4F-8C37-2969E6A9DB19}"/>
              </a:ext>
            </a:extLst>
          </p:cNvPr>
          <p:cNvSpPr txBox="1"/>
          <p:nvPr/>
        </p:nvSpPr>
        <p:spPr>
          <a:xfrm>
            <a:off x="444167" y="1252653"/>
            <a:ext cx="7493202" cy="523220"/>
          </a:xfrm>
          <a:prstGeom prst="rect">
            <a:avLst/>
          </a:prstGeom>
          <a:noFill/>
        </p:spPr>
        <p:txBody>
          <a:bodyPr wrap="square" rtlCol="0">
            <a:spAutoFit/>
          </a:bodyPr>
          <a:lstStyle/>
          <a:p>
            <a:r>
              <a:rPr lang="en-US" sz="2800" dirty="0">
                <a:solidFill>
                  <a:srgbClr val="FF0000"/>
                </a:solidFill>
              </a:rPr>
              <a:t>Types of Projects we are Tracking</a:t>
            </a:r>
          </a:p>
        </p:txBody>
      </p:sp>
    </p:spTree>
    <p:extLst>
      <p:ext uri="{BB962C8B-B14F-4D97-AF65-F5344CB8AC3E}">
        <p14:creationId xmlns:p14="http://schemas.microsoft.com/office/powerpoint/2010/main" val="2111588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r>
              <a:rPr lang="en-US" dirty="0"/>
              <a:t>Questions?</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882196" y="1230322"/>
            <a:ext cx="5379608" cy="3652392"/>
          </a:xfrm>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1200329"/>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endParaRPr lang="en-US" dirty="0"/>
          </a:p>
          <a:p>
            <a:r>
              <a:rPr lang="en-US" b="0" i="0" dirty="0">
                <a:solidFill>
                  <a:srgbClr val="000000"/>
                </a:solidFill>
                <a:effectLst/>
                <a:latin typeface="+mn-lt"/>
              </a:rPr>
              <a:t>To be added to the list, send an email to </a:t>
            </a:r>
            <a:r>
              <a:rPr lang="en-US" b="0" i="0" u="none" strike="noStrike" dirty="0">
                <a:solidFill>
                  <a:srgbClr val="0066CC"/>
                </a:solidFill>
                <a:effectLst/>
                <a:latin typeface="+mn-lt"/>
                <a:hlinkClick r:id="rId4"/>
              </a:rPr>
              <a:t>hec.hms@usace.army.mil</a:t>
            </a:r>
            <a:r>
              <a:rPr lang="en-US" b="0" i="0" dirty="0">
                <a:solidFill>
                  <a:srgbClr val="000000"/>
                </a:solidFill>
                <a:effectLst/>
                <a:latin typeface="+mn-lt"/>
              </a:rPr>
              <a:t> with “subscribe” in the title or body.</a:t>
            </a:r>
            <a:endParaRPr lang="en-US" dirty="0">
              <a:latin typeface="+mn-lt"/>
            </a:endParaRPr>
          </a:p>
        </p:txBody>
      </p:sp>
    </p:spTree>
    <p:extLst>
      <p:ext uri="{BB962C8B-B14F-4D97-AF65-F5344CB8AC3E}">
        <p14:creationId xmlns:p14="http://schemas.microsoft.com/office/powerpoint/2010/main" val="3597682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pPr algn="ctr"/>
            <a:r>
              <a:rPr lang="en-US" dirty="0"/>
              <a:t>HEC-HMS Version 4.9 New Capability</a:t>
            </a:r>
          </a:p>
        </p:txBody>
      </p:sp>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9" name="TextBox 8">
            <a:extLst>
              <a:ext uri="{FF2B5EF4-FFF2-40B4-BE49-F238E27FC236}">
                <a16:creationId xmlns:a16="http://schemas.microsoft.com/office/drawing/2014/main" id="{7E5B22CF-37EF-4090-934B-551FF1746312}"/>
              </a:ext>
            </a:extLst>
          </p:cNvPr>
          <p:cNvSpPr txBox="1"/>
          <p:nvPr/>
        </p:nvSpPr>
        <p:spPr>
          <a:xfrm>
            <a:off x="304800" y="951052"/>
            <a:ext cx="8161867" cy="5632311"/>
          </a:xfrm>
          <a:prstGeom prst="rect">
            <a:avLst/>
          </a:prstGeom>
          <a:noFill/>
        </p:spPr>
        <p:txBody>
          <a:bodyPr wrap="square">
            <a:spAutoFit/>
          </a:bodyPr>
          <a:lstStyle/>
          <a:p>
            <a:pPr marL="285750" indent="-285750">
              <a:buFont typeface="+mj-lt"/>
              <a:buAutoNum type="arabicPeriod"/>
            </a:pPr>
            <a:r>
              <a:rPr lang="en-US" sz="1200" b="0" i="0" u="none" strike="noStrike" dirty="0">
                <a:effectLst/>
                <a:latin typeface="+mn-lt"/>
              </a:rPr>
              <a:t>Multiple Element Merge</a:t>
            </a:r>
            <a:endParaRPr lang="en-US" sz="1200" b="0" i="0" dirty="0">
              <a:effectLst/>
              <a:latin typeface="+mn-lt"/>
            </a:endParaRPr>
          </a:p>
          <a:p>
            <a:pPr marL="285750" indent="-285750">
              <a:buFont typeface="+mj-lt"/>
              <a:buAutoNum type="arabicPeriod"/>
            </a:pPr>
            <a:r>
              <a:rPr lang="en-US" sz="1200" b="0" i="0" u="none" strike="noStrike" dirty="0">
                <a:effectLst/>
                <a:latin typeface="+mn-lt"/>
              </a:rPr>
              <a:t>Enhanced Element Split</a:t>
            </a:r>
            <a:endParaRPr lang="en-US" sz="1200" b="0" i="0" dirty="0">
              <a:effectLst/>
              <a:latin typeface="+mn-lt"/>
            </a:endParaRPr>
          </a:p>
          <a:p>
            <a:pPr marL="285750" indent="-285750">
              <a:buFont typeface="+mj-lt"/>
              <a:buAutoNum type="arabicPeriod"/>
            </a:pPr>
            <a:r>
              <a:rPr lang="en-US" sz="1200" b="0" i="0" u="none" strike="noStrike" dirty="0">
                <a:effectLst/>
                <a:latin typeface="+mn-lt"/>
              </a:rPr>
              <a:t>Basin Reproject</a:t>
            </a:r>
            <a:endParaRPr lang="en-US" sz="1200" b="0" i="0" dirty="0">
              <a:effectLst/>
              <a:latin typeface="+mn-lt"/>
            </a:endParaRPr>
          </a:p>
          <a:p>
            <a:pPr marL="285750" indent="-285750">
              <a:buFont typeface="+mj-lt"/>
              <a:buAutoNum type="arabicPeriod"/>
            </a:pPr>
            <a:r>
              <a:rPr lang="en-US" sz="1200" b="0" i="0" u="none" strike="noStrike" dirty="0">
                <a:effectLst/>
                <a:latin typeface="+mn-lt"/>
              </a:rPr>
              <a:t>Automated Forecast</a:t>
            </a:r>
            <a:endParaRPr lang="en-US" sz="1200" b="0" i="0" dirty="0">
              <a:effectLst/>
              <a:latin typeface="+mn-lt"/>
            </a:endParaRPr>
          </a:p>
          <a:p>
            <a:pPr marL="285750" indent="-285750">
              <a:buFont typeface="+mj-lt"/>
              <a:buAutoNum type="arabicPeriod"/>
            </a:pPr>
            <a:r>
              <a:rPr lang="en-US" sz="1200" b="0" i="0" u="none" strike="noStrike" dirty="0">
                <a:effectLst/>
                <a:latin typeface="+mn-lt"/>
              </a:rPr>
              <a:t>Output Control</a:t>
            </a:r>
            <a:endParaRPr lang="en-US" sz="1200" b="0" i="0" dirty="0">
              <a:effectLst/>
              <a:latin typeface="+mn-lt"/>
            </a:endParaRPr>
          </a:p>
          <a:p>
            <a:pPr marL="285750" indent="-285750">
              <a:buFont typeface="+mj-lt"/>
              <a:buAutoNum type="arabicPeriod"/>
            </a:pPr>
            <a:r>
              <a:rPr lang="en-US" sz="1200" b="0" i="0" u="none" strike="noStrike" dirty="0">
                <a:effectLst/>
                <a:latin typeface="+mn-lt"/>
              </a:rPr>
              <a:t>Generalized Meteorologic Processes</a:t>
            </a:r>
            <a:endParaRPr lang="en-US" sz="1200" b="0" i="0" dirty="0">
              <a:effectLst/>
              <a:latin typeface="+mn-lt"/>
            </a:endParaRPr>
          </a:p>
          <a:p>
            <a:pPr marL="285750" indent="-285750">
              <a:buFont typeface="+mj-lt"/>
              <a:buAutoNum type="arabicPeriod"/>
            </a:pPr>
            <a:r>
              <a:rPr lang="en-US" sz="1200" b="0" i="0" u="none" strike="noStrike" dirty="0">
                <a:effectLst/>
                <a:latin typeface="+mn-lt"/>
              </a:rPr>
              <a:t>Basin-Meteorology Linking</a:t>
            </a:r>
            <a:endParaRPr lang="en-US" sz="1200" b="0" i="0" dirty="0">
              <a:effectLst/>
              <a:latin typeface="+mn-lt"/>
            </a:endParaRPr>
          </a:p>
          <a:p>
            <a:pPr marL="285750" indent="-285750">
              <a:buFont typeface="+mj-lt"/>
              <a:buAutoNum type="arabicPeriod"/>
            </a:pPr>
            <a:r>
              <a:rPr lang="en-US" sz="1200" b="0" i="0" u="none" strike="noStrike" dirty="0">
                <a:effectLst/>
                <a:latin typeface="+mn-lt"/>
              </a:rPr>
              <a:t>Normalizer Utility</a:t>
            </a:r>
            <a:endParaRPr lang="en-US" sz="1200" b="0" i="0" dirty="0">
              <a:effectLst/>
              <a:latin typeface="+mn-lt"/>
            </a:endParaRPr>
          </a:p>
          <a:p>
            <a:pPr marL="285750" indent="-285750">
              <a:buFont typeface="+mj-lt"/>
              <a:buAutoNum type="arabicPeriod"/>
            </a:pPr>
            <a:r>
              <a:rPr lang="en-US" sz="1200" b="0" i="0" u="none" strike="noStrike" dirty="0">
                <a:effectLst/>
                <a:latin typeface="+mn-lt"/>
              </a:rPr>
              <a:t>Gridded Data Processing Utilities</a:t>
            </a:r>
            <a:endParaRPr lang="en-US" sz="1200" b="0" i="0" dirty="0">
              <a:effectLst/>
              <a:latin typeface="+mn-lt"/>
            </a:endParaRPr>
          </a:p>
          <a:p>
            <a:pPr marL="285750" indent="-285750">
              <a:buFont typeface="+mj-lt"/>
              <a:buAutoNum type="arabicPeriod"/>
            </a:pPr>
            <a:r>
              <a:rPr lang="en-US" sz="1200" b="0" i="0" u="none" strike="noStrike" dirty="0">
                <a:effectLst/>
                <a:latin typeface="+mn-lt"/>
              </a:rPr>
              <a:t>Generalized Extreme Value and Four-Parameter Kappa Distributions</a:t>
            </a:r>
            <a:endParaRPr lang="en-US" sz="1200" b="0" i="0" dirty="0">
              <a:effectLst/>
              <a:latin typeface="+mn-lt"/>
            </a:endParaRPr>
          </a:p>
          <a:p>
            <a:pPr marL="285750" indent="-285750">
              <a:buFont typeface="+mj-lt"/>
              <a:buAutoNum type="arabicPeriod"/>
            </a:pPr>
            <a:r>
              <a:rPr lang="en-US" sz="1200" b="0" i="0" u="none" strike="noStrike" dirty="0">
                <a:effectLst/>
                <a:latin typeface="+mn-lt"/>
              </a:rPr>
              <a:t>Constant Value Error Term - Regression With Additive Error</a:t>
            </a:r>
            <a:endParaRPr lang="en-US" sz="1200" b="0" i="0" dirty="0">
              <a:effectLst/>
              <a:latin typeface="+mn-lt"/>
            </a:endParaRPr>
          </a:p>
          <a:p>
            <a:pPr marL="285750" indent="-285750">
              <a:buFont typeface="+mj-lt"/>
              <a:buAutoNum type="arabicPeriod"/>
            </a:pPr>
            <a:r>
              <a:rPr lang="en-US" sz="1200" b="0" i="0" u="none" strike="noStrike" dirty="0">
                <a:effectLst/>
                <a:latin typeface="+mn-lt"/>
              </a:rPr>
              <a:t>Additional Baseflow Parameters Available in Uncertainty Analysis</a:t>
            </a:r>
            <a:endParaRPr lang="en-US" sz="1200" b="0" i="0" dirty="0">
              <a:effectLst/>
              <a:latin typeface="+mn-lt"/>
            </a:endParaRPr>
          </a:p>
          <a:p>
            <a:pPr marL="285750" indent="-285750">
              <a:buFont typeface="+mj-lt"/>
              <a:buAutoNum type="arabicPeriod"/>
            </a:pPr>
            <a:r>
              <a:rPr lang="en-US" sz="1200" b="0" i="0" u="none" strike="noStrike" dirty="0">
                <a:effectLst/>
                <a:latin typeface="+mn-lt"/>
              </a:rPr>
              <a:t>Simple Canopy Crop Coefficient Available in Optimization Trial and Uncertainty Analysis</a:t>
            </a:r>
            <a:endParaRPr lang="en-US" sz="1200" b="0" i="0" dirty="0">
              <a:effectLst/>
              <a:latin typeface="+mn-lt"/>
            </a:endParaRPr>
          </a:p>
          <a:p>
            <a:pPr marL="285750" indent="-285750">
              <a:buFont typeface="+mj-lt"/>
              <a:buAutoNum type="arabicPeriod"/>
            </a:pPr>
            <a:r>
              <a:rPr lang="en-US" sz="1200" b="0" i="0" u="none" strike="noStrike" dirty="0">
                <a:effectLst/>
                <a:latin typeface="+mn-lt"/>
              </a:rPr>
              <a:t>Global File Reference Table</a:t>
            </a:r>
            <a:endParaRPr lang="en-US" sz="1200" b="0" i="0" dirty="0">
              <a:effectLst/>
              <a:latin typeface="+mn-lt"/>
            </a:endParaRPr>
          </a:p>
          <a:p>
            <a:pPr marL="285750" indent="-285750">
              <a:buFont typeface="+mj-lt"/>
              <a:buAutoNum type="arabicPeriod"/>
            </a:pPr>
            <a:r>
              <a:rPr lang="en-US" sz="1200" b="0" i="0" u="none" strike="noStrike" dirty="0">
                <a:effectLst/>
                <a:latin typeface="+mn-lt"/>
              </a:rPr>
              <a:t>Default Behavior when File is Missing</a:t>
            </a:r>
            <a:endParaRPr lang="en-US" sz="1200" b="0" i="0" dirty="0">
              <a:effectLst/>
              <a:latin typeface="+mn-lt"/>
            </a:endParaRPr>
          </a:p>
          <a:p>
            <a:pPr marL="285750" indent="-285750">
              <a:buFont typeface="+mj-lt"/>
              <a:buAutoNum type="arabicPeriod"/>
            </a:pPr>
            <a:r>
              <a:rPr lang="en-US" sz="1200" b="0" i="0" u="none" strike="noStrike" dirty="0">
                <a:effectLst/>
                <a:latin typeface="+mn-lt"/>
              </a:rPr>
              <a:t>Visual Cues for File References</a:t>
            </a:r>
            <a:endParaRPr lang="en-US" sz="1200" b="0" i="0" dirty="0">
              <a:effectLst/>
              <a:latin typeface="+mn-lt"/>
            </a:endParaRPr>
          </a:p>
          <a:p>
            <a:pPr marL="285750" indent="-285750">
              <a:buFont typeface="+mj-lt"/>
              <a:buAutoNum type="arabicPeriod"/>
            </a:pPr>
            <a:r>
              <a:rPr lang="en-US" sz="1200" b="0" i="0" u="none" strike="noStrike" dirty="0">
                <a:effectLst/>
                <a:latin typeface="+mn-lt"/>
              </a:rPr>
              <a:t>2D Diffusion Wave Transform Enhancements</a:t>
            </a:r>
            <a:endParaRPr lang="en-US" sz="1200" b="0" i="0" dirty="0">
              <a:effectLst/>
              <a:latin typeface="+mn-lt"/>
            </a:endParaRPr>
          </a:p>
          <a:p>
            <a:pPr marL="285750" indent="-285750">
              <a:buFont typeface="+mj-lt"/>
              <a:buAutoNum type="arabicPeriod"/>
            </a:pPr>
            <a:r>
              <a:rPr lang="en-US" sz="1200" b="0" i="0" u="none" strike="noStrike" dirty="0">
                <a:effectLst/>
                <a:latin typeface="+mn-lt"/>
              </a:rPr>
              <a:t>2D Flow Support for macOS and Linux</a:t>
            </a:r>
            <a:endParaRPr lang="en-US" sz="1200" b="0" i="0" dirty="0">
              <a:effectLst/>
              <a:latin typeface="+mn-lt"/>
            </a:endParaRPr>
          </a:p>
          <a:p>
            <a:pPr marL="285750" indent="-285750">
              <a:buFont typeface="+mj-lt"/>
              <a:buAutoNum type="arabicPeriod"/>
            </a:pPr>
            <a:r>
              <a:rPr lang="en-US" sz="1200" b="0" i="0" u="none" strike="noStrike" dirty="0">
                <a:effectLst/>
                <a:latin typeface="+mn-lt"/>
              </a:rPr>
              <a:t>Pre-packaged Native Dependencies for Linux</a:t>
            </a:r>
            <a:endParaRPr lang="en-US" sz="1200" b="0" i="0" dirty="0">
              <a:effectLst/>
              <a:latin typeface="+mn-lt"/>
            </a:endParaRPr>
          </a:p>
          <a:p>
            <a:pPr marL="285750" indent="-285750">
              <a:buFont typeface="+mj-lt"/>
              <a:buAutoNum type="arabicPeriod"/>
            </a:pPr>
            <a:r>
              <a:rPr lang="en-US" sz="1200" b="0" i="0" u="none" strike="noStrike" dirty="0">
                <a:effectLst/>
                <a:latin typeface="+mn-lt"/>
              </a:rPr>
              <a:t>Optimization using Snow Water Equivalent Time Series</a:t>
            </a:r>
            <a:endParaRPr lang="en-US" sz="1200" b="0" i="0" dirty="0">
              <a:effectLst/>
              <a:latin typeface="+mn-lt"/>
            </a:endParaRPr>
          </a:p>
          <a:p>
            <a:pPr marL="285750" indent="-285750">
              <a:buFont typeface="+mj-lt"/>
              <a:buAutoNum type="arabicPeriod"/>
            </a:pPr>
            <a:r>
              <a:rPr lang="en-US" sz="1200" b="0" i="0" u="none" strike="noStrike" dirty="0">
                <a:effectLst/>
                <a:latin typeface="+mn-lt"/>
              </a:rPr>
              <a:t>Maricopa Tools</a:t>
            </a:r>
            <a:endParaRPr lang="en-US" sz="1200" b="0" i="0" dirty="0">
              <a:effectLst/>
              <a:latin typeface="+mn-lt"/>
            </a:endParaRPr>
          </a:p>
          <a:p>
            <a:pPr marL="285750" indent="-285750">
              <a:buFont typeface="+mj-lt"/>
              <a:buAutoNum type="arabicPeriod"/>
            </a:pPr>
            <a:r>
              <a:rPr lang="en-US" sz="1200" b="0" i="0" u="none" strike="noStrike" dirty="0">
                <a:effectLst/>
                <a:latin typeface="+mn-lt"/>
              </a:rPr>
              <a:t>Debris Yield Global Editors</a:t>
            </a:r>
            <a:endParaRPr lang="en-US" sz="1200" b="0" i="0" dirty="0">
              <a:effectLst/>
              <a:latin typeface="+mn-lt"/>
            </a:endParaRPr>
          </a:p>
          <a:p>
            <a:pPr marL="285750" indent="-285750">
              <a:buFont typeface="+mj-lt"/>
              <a:buAutoNum type="arabicPeriod"/>
            </a:pPr>
            <a:r>
              <a:rPr lang="en-US" sz="1200" b="0" i="0" u="none" strike="noStrike" dirty="0">
                <a:effectLst/>
                <a:latin typeface="+mn-lt"/>
              </a:rPr>
              <a:t>Calibration Summary Table</a:t>
            </a:r>
            <a:endParaRPr lang="en-US" sz="1200" b="0" i="0" dirty="0">
              <a:effectLst/>
              <a:latin typeface="+mn-lt"/>
            </a:endParaRPr>
          </a:p>
          <a:p>
            <a:pPr marL="285750" indent="-285750">
              <a:buFont typeface="+mj-lt"/>
              <a:buAutoNum type="arabicPeriod"/>
            </a:pPr>
            <a:r>
              <a:rPr lang="en-US" sz="1200" b="0" i="0" u="none" strike="noStrike" dirty="0">
                <a:effectLst/>
                <a:latin typeface="+mn-lt"/>
              </a:rPr>
              <a:t>Differential Evolution Optimization Search Method</a:t>
            </a:r>
            <a:endParaRPr lang="en-US" sz="1200" b="0" i="0" dirty="0">
              <a:effectLst/>
              <a:latin typeface="+mn-lt"/>
            </a:endParaRPr>
          </a:p>
          <a:p>
            <a:pPr marL="285750" indent="-285750">
              <a:buFont typeface="+mj-lt"/>
              <a:buAutoNum type="arabicPeriod"/>
            </a:pPr>
            <a:r>
              <a:rPr lang="en-US" sz="1200" b="0" i="0" u="none" strike="noStrike" dirty="0">
                <a:effectLst/>
                <a:latin typeface="+mn-lt"/>
              </a:rPr>
              <a:t>Optimization Data Transforms</a:t>
            </a:r>
            <a:endParaRPr lang="en-US" sz="1200" b="0" i="0" dirty="0">
              <a:effectLst/>
              <a:latin typeface="+mn-lt"/>
            </a:endParaRPr>
          </a:p>
          <a:p>
            <a:pPr marL="285750" indent="-285750">
              <a:buFont typeface="+mj-lt"/>
              <a:buAutoNum type="arabicPeriod"/>
            </a:pPr>
            <a:r>
              <a:rPr lang="en-US" sz="1200" b="0" i="0" u="none" strike="noStrike" dirty="0">
                <a:effectLst/>
                <a:latin typeface="+mn-lt"/>
              </a:rPr>
              <a:t>Spatial Results Tooltips and Time Series</a:t>
            </a:r>
            <a:endParaRPr lang="en-US" sz="1200" b="0" i="0" dirty="0">
              <a:effectLst/>
              <a:latin typeface="+mn-lt"/>
            </a:endParaRPr>
          </a:p>
          <a:p>
            <a:pPr marL="285750" indent="-285750">
              <a:buFont typeface="+mj-lt"/>
              <a:buAutoNum type="arabicPeriod"/>
            </a:pPr>
            <a:r>
              <a:rPr lang="en-US" sz="1200" b="0" i="0" u="none" strike="noStrike" dirty="0">
                <a:effectLst/>
                <a:latin typeface="+mn-lt"/>
              </a:rPr>
              <a:t>2D Sediment Transport</a:t>
            </a:r>
            <a:endParaRPr lang="en-US" sz="1200" b="0" i="0" dirty="0">
              <a:effectLst/>
              <a:latin typeface="+mn-lt"/>
            </a:endParaRPr>
          </a:p>
          <a:p>
            <a:pPr marL="285750" indent="-285750">
              <a:buFont typeface="+mj-lt"/>
              <a:buAutoNum type="arabicPeriod"/>
            </a:pPr>
            <a:r>
              <a:rPr lang="en-US" sz="1200" b="0" i="0" u="none" strike="noStrike" dirty="0">
                <a:effectLst/>
                <a:latin typeface="+mn-lt"/>
              </a:rPr>
              <a:t>Rename Basin Model Elements</a:t>
            </a:r>
            <a:endParaRPr lang="en-US" sz="1200" b="0" i="0" dirty="0">
              <a:effectLst/>
              <a:latin typeface="+mn-lt"/>
            </a:endParaRPr>
          </a:p>
          <a:p>
            <a:pPr marL="285750" indent="-285750">
              <a:buFont typeface="+mj-lt"/>
              <a:buAutoNum type="arabicPeriod"/>
            </a:pPr>
            <a:r>
              <a:rPr lang="en-US" sz="1200" b="0" i="0" u="none" strike="noStrike" dirty="0">
                <a:effectLst/>
                <a:latin typeface="+mn-lt"/>
              </a:rPr>
              <a:t>Updated Raster Display Settings Editor</a:t>
            </a:r>
            <a:endParaRPr lang="en-US" sz="1200" b="0" i="0" dirty="0">
              <a:effectLst/>
              <a:latin typeface="+mn-lt"/>
            </a:endParaRPr>
          </a:p>
          <a:p>
            <a:pPr marL="285750" indent="-285750">
              <a:buFont typeface="+mj-lt"/>
              <a:buAutoNum type="arabicPeriod"/>
            </a:pPr>
            <a:r>
              <a:rPr lang="en-US" sz="1200" b="0" i="0" u="none" strike="noStrike" dirty="0">
                <a:effectLst/>
                <a:latin typeface="+mn-lt"/>
              </a:rPr>
              <a:t>DSS Grid Record Validator</a:t>
            </a:r>
            <a:endParaRPr lang="en-US" sz="1200" b="0" i="0" dirty="0">
              <a:effectLst/>
              <a:latin typeface="+mn-lt"/>
            </a:endParaRPr>
          </a:p>
        </p:txBody>
      </p:sp>
    </p:spTree>
    <p:extLst>
      <p:ext uri="{BB962C8B-B14F-4D97-AF65-F5344CB8AC3E}">
        <p14:creationId xmlns:p14="http://schemas.microsoft.com/office/powerpoint/2010/main" val="1029459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pPr algn="ctr"/>
            <a:r>
              <a:rPr lang="en-US" dirty="0"/>
              <a:t>HEC-HMS Version 4.10 New capability </a:t>
            </a:r>
          </a:p>
        </p:txBody>
      </p:sp>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9" name="TextBox 8">
            <a:extLst>
              <a:ext uri="{FF2B5EF4-FFF2-40B4-BE49-F238E27FC236}">
                <a16:creationId xmlns:a16="http://schemas.microsoft.com/office/drawing/2014/main" id="{7E5B22CF-37EF-4090-934B-551FF1746312}"/>
              </a:ext>
            </a:extLst>
          </p:cNvPr>
          <p:cNvSpPr txBox="1"/>
          <p:nvPr/>
        </p:nvSpPr>
        <p:spPr>
          <a:xfrm>
            <a:off x="304801" y="951052"/>
            <a:ext cx="4267199" cy="5355312"/>
          </a:xfrm>
          <a:prstGeom prst="rect">
            <a:avLst/>
          </a:prstGeom>
          <a:noFill/>
        </p:spPr>
        <p:txBody>
          <a:bodyPr wrap="square">
            <a:spAutoFit/>
          </a:bodyPr>
          <a:lstStyle/>
          <a:p>
            <a:pPr marL="342900" indent="-342900" algn="l">
              <a:buFont typeface="+mj-lt"/>
              <a:buAutoNum type="arabicPeriod"/>
            </a:pPr>
            <a:r>
              <a:rPr lang="en-US" b="0" i="0" u="none" strike="noStrike" dirty="0">
                <a:effectLst/>
                <a:latin typeface="+mn-lt"/>
              </a:rPr>
              <a:t>Frequency Analysis Compute</a:t>
            </a:r>
            <a:endParaRPr lang="en-US" b="0" i="0" dirty="0">
              <a:effectLst/>
              <a:latin typeface="+mn-lt"/>
            </a:endParaRPr>
          </a:p>
          <a:p>
            <a:pPr marL="342900" indent="-342900" algn="l">
              <a:buFont typeface="+mj-lt"/>
              <a:buAutoNum type="arabicPeriod"/>
            </a:pPr>
            <a:r>
              <a:rPr lang="en-US" b="0" i="0" u="none" strike="noStrike" dirty="0">
                <a:effectLst/>
                <a:latin typeface="+mn-lt"/>
              </a:rPr>
              <a:t>Interpolated Meteorology</a:t>
            </a:r>
            <a:endParaRPr lang="en-US" b="0" i="0" dirty="0">
              <a:effectLst/>
              <a:latin typeface="+mn-lt"/>
            </a:endParaRPr>
          </a:p>
          <a:p>
            <a:pPr marL="342900" indent="-342900" algn="l">
              <a:buFont typeface="+mj-lt"/>
              <a:buAutoNum type="arabicPeriod"/>
            </a:pPr>
            <a:r>
              <a:rPr lang="en-US" b="0" i="0" u="none" strike="noStrike" dirty="0">
                <a:effectLst/>
                <a:latin typeface="+mn-lt"/>
              </a:rPr>
              <a:t>Frequency Storm Enhancements</a:t>
            </a:r>
            <a:endParaRPr lang="en-US" b="0" i="0" dirty="0">
              <a:effectLst/>
              <a:latin typeface="+mn-lt"/>
            </a:endParaRPr>
          </a:p>
          <a:p>
            <a:pPr marL="342900" indent="-342900" algn="l">
              <a:buFont typeface="+mj-lt"/>
              <a:buAutoNum type="arabicPeriod"/>
            </a:pPr>
            <a:r>
              <a:rPr lang="en-US" b="0" i="0" u="none" strike="noStrike" dirty="0">
                <a:effectLst/>
                <a:latin typeface="+mn-lt"/>
              </a:rPr>
              <a:t>Legend, Scale Bar, and North Arrow</a:t>
            </a:r>
            <a:endParaRPr lang="en-US" b="0" i="0" dirty="0">
              <a:effectLst/>
              <a:latin typeface="+mn-lt"/>
            </a:endParaRPr>
          </a:p>
          <a:p>
            <a:pPr marL="342900" indent="-342900" algn="l">
              <a:buFont typeface="+mj-lt"/>
              <a:buAutoNum type="arabicPeriod"/>
            </a:pPr>
            <a:r>
              <a:rPr lang="en-US" b="0" i="0" u="none" strike="noStrike" dirty="0">
                <a:effectLst/>
                <a:latin typeface="+mn-lt"/>
              </a:rPr>
              <a:t>Time Series Plot Enhancements</a:t>
            </a:r>
            <a:endParaRPr lang="en-US" b="0" i="0" dirty="0">
              <a:effectLst/>
              <a:latin typeface="+mn-lt"/>
            </a:endParaRPr>
          </a:p>
          <a:p>
            <a:pPr marL="342900" indent="-342900" algn="l">
              <a:buFont typeface="+mj-lt"/>
              <a:buAutoNum type="arabicPeriod"/>
            </a:pPr>
            <a:r>
              <a:rPr lang="en-US" b="0" i="0" u="none" strike="noStrike" dirty="0">
                <a:effectLst/>
                <a:latin typeface="+mn-lt"/>
              </a:rPr>
              <a:t>Display Minimum and Maximum Spatial Results</a:t>
            </a:r>
            <a:endParaRPr lang="en-US" b="0" i="0" dirty="0">
              <a:effectLst/>
              <a:latin typeface="+mn-lt"/>
            </a:endParaRPr>
          </a:p>
          <a:p>
            <a:pPr marL="342900" indent="-342900" algn="l">
              <a:buFont typeface="+mj-lt"/>
              <a:buAutoNum type="arabicPeriod"/>
            </a:pPr>
            <a:r>
              <a:rPr lang="en-US" b="0" i="0" u="none" strike="noStrike" dirty="0" err="1">
                <a:effectLst/>
                <a:latin typeface="+mn-lt"/>
              </a:rPr>
              <a:t>Brune</a:t>
            </a:r>
            <a:r>
              <a:rPr lang="en-US" b="0" i="0" u="none" strike="noStrike" dirty="0">
                <a:effectLst/>
                <a:latin typeface="+mn-lt"/>
              </a:rPr>
              <a:t> Trap Efficiency Method</a:t>
            </a:r>
            <a:endParaRPr lang="en-US" b="0" i="0" dirty="0">
              <a:effectLst/>
              <a:latin typeface="+mn-lt"/>
            </a:endParaRPr>
          </a:p>
          <a:p>
            <a:pPr marL="342900" indent="-342900" algn="l">
              <a:buFont typeface="+mj-lt"/>
              <a:buAutoNum type="arabicPeriod"/>
            </a:pPr>
            <a:r>
              <a:rPr lang="en-US" b="0" i="0" u="none" strike="noStrike" dirty="0">
                <a:effectLst/>
                <a:latin typeface="+mn-lt"/>
              </a:rPr>
              <a:t>Dynamic Reservoir Volume Reduction Method</a:t>
            </a:r>
            <a:endParaRPr lang="en-US" b="0" i="0" dirty="0">
              <a:effectLst/>
              <a:latin typeface="+mn-lt"/>
            </a:endParaRPr>
          </a:p>
          <a:p>
            <a:pPr marL="342900" indent="-342900" algn="l">
              <a:buFont typeface="+mj-lt"/>
              <a:buAutoNum type="arabicPeriod"/>
            </a:pPr>
            <a:r>
              <a:rPr lang="en-US" b="0" i="0" u="none" strike="noStrike" dirty="0">
                <a:effectLst/>
                <a:latin typeface="+mn-lt"/>
              </a:rPr>
              <a:t>Simplex Optimization Improvements</a:t>
            </a:r>
            <a:endParaRPr lang="en-US" b="0" i="0" dirty="0">
              <a:effectLst/>
              <a:latin typeface="+mn-lt"/>
            </a:endParaRPr>
          </a:p>
          <a:p>
            <a:pPr marL="342900" indent="-342900" algn="l">
              <a:buFont typeface="+mj-lt"/>
              <a:buAutoNum type="arabicPeriod"/>
            </a:pPr>
            <a:r>
              <a:rPr lang="en-US" b="0" i="0" u="none" strike="noStrike" dirty="0">
                <a:effectLst/>
                <a:latin typeface="+mn-lt"/>
              </a:rPr>
              <a:t>Resume Differential Evolution Optimization</a:t>
            </a:r>
            <a:endParaRPr lang="en-US" b="0" i="0" dirty="0">
              <a:effectLst/>
              <a:latin typeface="+mn-lt"/>
            </a:endParaRPr>
          </a:p>
          <a:p>
            <a:pPr marL="342900" indent="-342900" algn="l">
              <a:buFont typeface="+mj-lt"/>
              <a:buAutoNum type="arabicPeriod"/>
            </a:pPr>
            <a:r>
              <a:rPr lang="en-US" b="0" i="0" u="none" strike="noStrike" dirty="0">
                <a:effectLst/>
                <a:latin typeface="+mn-lt"/>
              </a:rPr>
              <a:t>Normalized Nash-Sutcliffe Efficiency Optimization Objective Function</a:t>
            </a:r>
            <a:endParaRPr lang="en-US" b="0" i="0" dirty="0">
              <a:effectLst/>
              <a:latin typeface="+mn-lt"/>
            </a:endParaRPr>
          </a:p>
          <a:p>
            <a:pPr marL="342900" indent="-342900" algn="l">
              <a:buFont typeface="+mj-lt"/>
              <a:buAutoNum type="arabicPeriod"/>
            </a:pPr>
            <a:r>
              <a:rPr lang="en-US" b="0" i="0" u="none" strike="noStrike" dirty="0">
                <a:effectLst/>
                <a:latin typeface="+mn-lt"/>
              </a:rPr>
              <a:t>Calibration Results Map Layer for Flow and SWE</a:t>
            </a:r>
            <a:endParaRPr lang="en-US" b="0" i="0" dirty="0">
              <a:effectLst/>
              <a:latin typeface="+mn-lt"/>
            </a:endParaRPr>
          </a:p>
          <a:p>
            <a:pPr marL="342900" indent="-342900" algn="l">
              <a:buFont typeface="+mj-lt"/>
              <a:buAutoNum type="arabicPeriod"/>
            </a:pPr>
            <a:r>
              <a:rPr lang="en-US" b="0" i="0" u="none" strike="noStrike" dirty="0">
                <a:effectLst/>
                <a:latin typeface="+mn-lt"/>
              </a:rPr>
              <a:t>Global Basin Editors</a:t>
            </a:r>
            <a:endParaRPr lang="en-US" b="0" i="0" dirty="0">
              <a:effectLst/>
              <a:latin typeface="+mn-lt"/>
            </a:endParaRPr>
          </a:p>
          <a:p>
            <a:pPr marL="342900" indent="-342900" algn="l">
              <a:buFont typeface="+mj-lt"/>
              <a:buAutoNum type="arabicPeriod"/>
            </a:pPr>
            <a:r>
              <a:rPr lang="en-US" b="0" i="0" dirty="0">
                <a:effectLst/>
                <a:latin typeface="+mn-lt"/>
              </a:rPr>
              <a:t>Default Snowmelt Graph</a:t>
            </a:r>
          </a:p>
        </p:txBody>
      </p:sp>
      <p:pic>
        <p:nvPicPr>
          <p:cNvPr id="5" name="Picture 4">
            <a:extLst>
              <a:ext uri="{FF2B5EF4-FFF2-40B4-BE49-F238E27FC236}">
                <a16:creationId xmlns:a16="http://schemas.microsoft.com/office/drawing/2014/main" id="{3899C73C-0A6C-41EB-8979-F39E74A76B36}"/>
              </a:ext>
            </a:extLst>
          </p:cNvPr>
          <p:cNvPicPr>
            <a:picLocks noChangeAspect="1"/>
          </p:cNvPicPr>
          <p:nvPr/>
        </p:nvPicPr>
        <p:blipFill>
          <a:blip r:embed="rId2"/>
          <a:stretch>
            <a:fillRect/>
          </a:stretch>
        </p:blipFill>
        <p:spPr>
          <a:xfrm>
            <a:off x="4572000" y="1218534"/>
            <a:ext cx="4334593" cy="3182985"/>
          </a:xfrm>
          <a:prstGeom prst="rect">
            <a:avLst/>
          </a:prstGeom>
          <a:ln>
            <a:solidFill>
              <a:schemeClr val="tx1"/>
            </a:solidFill>
          </a:ln>
        </p:spPr>
      </p:pic>
    </p:spTree>
    <p:extLst>
      <p:ext uri="{BB962C8B-B14F-4D97-AF65-F5344CB8AC3E}">
        <p14:creationId xmlns:p14="http://schemas.microsoft.com/office/powerpoint/2010/main" val="309533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Gridded data importer</a:t>
            </a:r>
          </a:p>
        </p:txBody>
      </p:sp>
      <p:sp>
        <p:nvSpPr>
          <p:cNvPr id="9" name="TextBox 8">
            <a:extLst>
              <a:ext uri="{FF2B5EF4-FFF2-40B4-BE49-F238E27FC236}">
                <a16:creationId xmlns:a16="http://schemas.microsoft.com/office/drawing/2014/main" id="{4F5583C2-55CD-4D83-AB82-C36710D078FC}"/>
              </a:ext>
            </a:extLst>
          </p:cNvPr>
          <p:cNvSpPr txBox="1"/>
          <p:nvPr/>
        </p:nvSpPr>
        <p:spPr>
          <a:xfrm>
            <a:off x="304800" y="1258827"/>
            <a:ext cx="8497455" cy="5324535"/>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tx1">
                    <a:lumMod val="95000"/>
                    <a:lumOff val="5000"/>
                  </a:schemeClr>
                </a:solidFill>
              </a:rPr>
              <a:t>Purpose</a:t>
            </a:r>
          </a:p>
          <a:p>
            <a:pPr marL="742950" lvl="1" indent="-285750">
              <a:buFont typeface="Arial" panose="020B0604020202020204" pitchFamily="34" charset="0"/>
              <a:buChar char="•"/>
            </a:pPr>
            <a:r>
              <a:rPr lang="en-US" sz="2000" dirty="0">
                <a:solidFill>
                  <a:schemeClr val="tx1">
                    <a:lumMod val="95000"/>
                    <a:lumOff val="5000"/>
                  </a:schemeClr>
                </a:solidFill>
              </a:rPr>
              <a:t>Streamline the process of converting various gridded dataset formats to HEC-DSS format for use within HEC-HMS.</a:t>
            </a:r>
          </a:p>
          <a:p>
            <a:pPr marL="742950" lvl="1" indent="-285750">
              <a:buFont typeface="Arial" panose="020B0604020202020204" pitchFamily="34" charset="0"/>
              <a:buChar char="•"/>
            </a:pPr>
            <a:endParaRPr lang="en-US" sz="2000" dirty="0">
              <a:solidFill>
                <a:schemeClr val="tx1">
                  <a:lumMod val="95000"/>
                  <a:lumOff val="5000"/>
                </a:schemeClr>
              </a:solidFill>
            </a:endParaRPr>
          </a:p>
          <a:p>
            <a:pPr marL="285750" indent="-285750">
              <a:buFont typeface="Arial" panose="020B0604020202020204" pitchFamily="34" charset="0"/>
              <a:buChar char="•"/>
            </a:pPr>
            <a:r>
              <a:rPr lang="en-US" sz="2000" b="1" dirty="0">
                <a:solidFill>
                  <a:schemeClr val="tx1">
                    <a:lumMod val="95000"/>
                    <a:lumOff val="5000"/>
                  </a:schemeClr>
                </a:solidFill>
              </a:rPr>
              <a:t>Supported Dataset Formats</a:t>
            </a:r>
          </a:p>
          <a:p>
            <a:pPr marL="742950" lvl="1" indent="-285750">
              <a:buFont typeface="Arial" panose="020B0604020202020204" pitchFamily="34" charset="0"/>
              <a:buChar char="•"/>
            </a:pPr>
            <a:r>
              <a:rPr lang="en-US" sz="2000" dirty="0" err="1">
                <a:solidFill>
                  <a:schemeClr val="tx1">
                    <a:lumMod val="95000"/>
                    <a:lumOff val="5000"/>
                  </a:schemeClr>
                </a:solidFill>
              </a:rPr>
              <a:t>netCDF</a:t>
            </a:r>
            <a:r>
              <a:rPr lang="en-US" sz="2000" dirty="0">
                <a:solidFill>
                  <a:schemeClr val="tx1">
                    <a:lumMod val="95000"/>
                    <a:lumOff val="5000"/>
                  </a:schemeClr>
                </a:solidFill>
              </a:rPr>
              <a:t>, HDF, GRIB, ASC, TIF, BIL, SNODAS, DSS</a:t>
            </a:r>
          </a:p>
          <a:p>
            <a:pPr marL="742950" lvl="1" indent="-285750">
              <a:buFont typeface="Arial" panose="020B0604020202020204" pitchFamily="34" charset="0"/>
              <a:buChar char="•"/>
            </a:pPr>
            <a:endParaRPr lang="en-US" sz="2000" dirty="0">
              <a:solidFill>
                <a:schemeClr val="tx1">
                  <a:lumMod val="95000"/>
                  <a:lumOff val="5000"/>
                </a:schemeClr>
              </a:solidFill>
            </a:endParaRPr>
          </a:p>
          <a:p>
            <a:pPr marL="285750" indent="-285750">
              <a:buFont typeface="Arial" panose="020B0604020202020204" pitchFamily="34" charset="0"/>
              <a:buChar char="•"/>
            </a:pPr>
            <a:r>
              <a:rPr lang="en-US" sz="2000" b="1" dirty="0">
                <a:solidFill>
                  <a:schemeClr val="tx1">
                    <a:lumMod val="95000"/>
                    <a:lumOff val="5000"/>
                  </a:schemeClr>
                </a:solidFill>
              </a:rPr>
              <a:t>Additional Features</a:t>
            </a:r>
          </a:p>
          <a:p>
            <a:pPr marL="742950" lvl="1" indent="-285750">
              <a:buFont typeface="Arial" panose="020B0604020202020204" pitchFamily="34" charset="0"/>
              <a:buChar char="•"/>
            </a:pPr>
            <a:r>
              <a:rPr lang="en-US" sz="2000" dirty="0">
                <a:solidFill>
                  <a:schemeClr val="tx1">
                    <a:lumMod val="95000"/>
                    <a:lumOff val="5000"/>
                  </a:schemeClr>
                </a:solidFill>
              </a:rPr>
              <a:t>Project gridded data to SHG or UTM projections</a:t>
            </a:r>
          </a:p>
          <a:p>
            <a:pPr marL="742950" lvl="1" indent="-285750">
              <a:buFont typeface="Arial" panose="020B0604020202020204" pitchFamily="34" charset="0"/>
              <a:buChar char="•"/>
            </a:pPr>
            <a:r>
              <a:rPr lang="en-US" sz="2000" dirty="0">
                <a:solidFill>
                  <a:schemeClr val="tx1">
                    <a:lumMod val="95000"/>
                    <a:lumOff val="5000"/>
                  </a:schemeClr>
                </a:solidFill>
              </a:rPr>
              <a:t>Clip to watershed boundary</a:t>
            </a:r>
          </a:p>
          <a:p>
            <a:pPr marL="742950" lvl="1" indent="-285750">
              <a:buFont typeface="Arial" panose="020B0604020202020204" pitchFamily="34" charset="0"/>
              <a:buChar char="•"/>
            </a:pPr>
            <a:r>
              <a:rPr lang="en-US" sz="2000" dirty="0">
                <a:solidFill>
                  <a:schemeClr val="tx1">
                    <a:lumMod val="95000"/>
                    <a:lumOff val="5000"/>
                  </a:schemeClr>
                </a:solidFill>
              </a:rPr>
              <a:t>Set correct data units and type</a:t>
            </a:r>
          </a:p>
          <a:p>
            <a:pPr marL="285750" indent="-285750">
              <a:buFont typeface="Arial" panose="020B0604020202020204" pitchFamily="34" charset="0"/>
              <a:buChar char="•"/>
            </a:pPr>
            <a:endParaRPr lang="en-US" sz="2000" dirty="0">
              <a:solidFill>
                <a:schemeClr val="tx1">
                  <a:lumMod val="95000"/>
                  <a:lumOff val="5000"/>
                </a:schemeClr>
              </a:solidFill>
            </a:endParaRPr>
          </a:p>
          <a:p>
            <a:r>
              <a:rPr lang="en-US" sz="2000" dirty="0"/>
              <a:t>Examples provided - https://www.hec.usace.army.mil/confluence/hmsdocs/hmsguides/working-with-gridded-boundary-condition-data</a:t>
            </a:r>
          </a:p>
          <a:p>
            <a:pPr marL="285750" indent="-285750">
              <a:buFont typeface="Arial" panose="020B0604020202020204" pitchFamily="34" charset="0"/>
              <a:buChar char="•"/>
            </a:pPr>
            <a:endParaRPr lang="en-US" sz="2000" dirty="0"/>
          </a:p>
          <a:p>
            <a:endParaRPr lang="en-US" sz="2000" dirty="0"/>
          </a:p>
        </p:txBody>
      </p:sp>
    </p:spTree>
    <p:extLst>
      <p:ext uri="{BB962C8B-B14F-4D97-AF65-F5344CB8AC3E}">
        <p14:creationId xmlns:p14="http://schemas.microsoft.com/office/powerpoint/2010/main" val="3476124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Gridded data importer</a:t>
            </a:r>
          </a:p>
        </p:txBody>
      </p:sp>
      <p:sp>
        <p:nvSpPr>
          <p:cNvPr id="9" name="TextBox 8">
            <a:extLst>
              <a:ext uri="{FF2B5EF4-FFF2-40B4-BE49-F238E27FC236}">
                <a16:creationId xmlns:a16="http://schemas.microsoft.com/office/drawing/2014/main" id="{4F5583C2-55CD-4D83-AB82-C36710D078FC}"/>
              </a:ext>
            </a:extLst>
          </p:cNvPr>
          <p:cNvSpPr txBox="1"/>
          <p:nvPr/>
        </p:nvSpPr>
        <p:spPr>
          <a:xfrm>
            <a:off x="304800" y="1258827"/>
            <a:ext cx="8497455" cy="707886"/>
          </a:xfrm>
          <a:prstGeom prst="rect">
            <a:avLst/>
          </a:prstGeom>
          <a:noFill/>
        </p:spPr>
        <p:txBody>
          <a:bodyPr wrap="square" rtlCol="0">
            <a:spAutoFit/>
          </a:bodyPr>
          <a:lstStyle/>
          <a:p>
            <a:pPr marL="285750" indent="-285750">
              <a:buFont typeface="Arial" panose="020B0604020202020204" pitchFamily="34" charset="0"/>
              <a:buChar char="•"/>
            </a:pPr>
            <a:endParaRPr lang="en-US" sz="2000" dirty="0"/>
          </a:p>
          <a:p>
            <a:endParaRPr lang="en-US" sz="2000" dirty="0"/>
          </a:p>
        </p:txBody>
      </p:sp>
      <p:pic>
        <p:nvPicPr>
          <p:cNvPr id="4" name="Picture 3">
            <a:extLst>
              <a:ext uri="{FF2B5EF4-FFF2-40B4-BE49-F238E27FC236}">
                <a16:creationId xmlns:a16="http://schemas.microsoft.com/office/drawing/2014/main" id="{B537972D-7E3C-4392-BAC4-84504016F089}"/>
              </a:ext>
            </a:extLst>
          </p:cNvPr>
          <p:cNvPicPr>
            <a:picLocks noChangeAspect="1"/>
          </p:cNvPicPr>
          <p:nvPr/>
        </p:nvPicPr>
        <p:blipFill>
          <a:blip r:embed="rId3"/>
          <a:stretch>
            <a:fillRect/>
          </a:stretch>
        </p:blipFill>
        <p:spPr>
          <a:xfrm>
            <a:off x="523209" y="1129364"/>
            <a:ext cx="8060635" cy="4599272"/>
          </a:xfrm>
          <a:prstGeom prst="rect">
            <a:avLst/>
          </a:prstGeom>
          <a:ln>
            <a:solidFill>
              <a:schemeClr val="accent1"/>
            </a:solidFill>
          </a:ln>
        </p:spPr>
      </p:pic>
    </p:spTree>
    <p:extLst>
      <p:ext uri="{BB962C8B-B14F-4D97-AF65-F5344CB8AC3E}">
        <p14:creationId xmlns:p14="http://schemas.microsoft.com/office/powerpoint/2010/main" val="1511387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normalizer</a:t>
            </a:r>
            <a:endParaRPr lang="en-US" dirty="0"/>
          </a:p>
        </p:txBody>
      </p:sp>
      <p:sp>
        <p:nvSpPr>
          <p:cNvPr id="9" name="TextBox 8">
            <a:extLst>
              <a:ext uri="{FF2B5EF4-FFF2-40B4-BE49-F238E27FC236}">
                <a16:creationId xmlns:a16="http://schemas.microsoft.com/office/drawing/2014/main" id="{4F5583C2-55CD-4D83-AB82-C36710D078FC}"/>
              </a:ext>
            </a:extLst>
          </p:cNvPr>
          <p:cNvSpPr txBox="1"/>
          <p:nvPr/>
        </p:nvSpPr>
        <p:spPr>
          <a:xfrm>
            <a:off x="304800" y="1258827"/>
            <a:ext cx="8497455" cy="5324535"/>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tx1">
                    <a:lumMod val="95000"/>
                    <a:lumOff val="5000"/>
                  </a:schemeClr>
                </a:solidFill>
              </a:rPr>
              <a:t>Purpose</a:t>
            </a:r>
          </a:p>
          <a:p>
            <a:pPr marL="742950" lvl="1" indent="-285750">
              <a:buFont typeface="Arial" panose="020B0604020202020204" pitchFamily="34" charset="0"/>
              <a:buChar char="•"/>
            </a:pPr>
            <a:r>
              <a:rPr lang="en-US" sz="2000" dirty="0">
                <a:solidFill>
                  <a:schemeClr val="tx1">
                    <a:lumMod val="95000"/>
                    <a:lumOff val="5000"/>
                  </a:schemeClr>
                </a:solidFill>
              </a:rPr>
              <a:t>Develop a precipitation dataset that captures one gridded data source's timing/temporal variability while also capturing the volume of another gridded data source.</a:t>
            </a:r>
          </a:p>
          <a:p>
            <a:pPr marL="742950" lvl="1" indent="-285750">
              <a:buFont typeface="Arial" panose="020B0604020202020204" pitchFamily="34" charset="0"/>
              <a:buChar char="•"/>
            </a:pPr>
            <a:endParaRPr lang="en-US" sz="2000" dirty="0">
              <a:solidFill>
                <a:schemeClr val="tx1">
                  <a:lumMod val="95000"/>
                  <a:lumOff val="5000"/>
                </a:schemeClr>
              </a:solidFill>
            </a:endParaRPr>
          </a:p>
          <a:p>
            <a:pPr marL="285750" indent="-285750">
              <a:buFont typeface="Arial" panose="020B0604020202020204" pitchFamily="34" charset="0"/>
              <a:buChar char="•"/>
            </a:pPr>
            <a:r>
              <a:rPr lang="en-US" sz="2000" b="1" dirty="0">
                <a:solidFill>
                  <a:schemeClr val="tx1">
                    <a:lumMod val="95000"/>
                    <a:lumOff val="5000"/>
                  </a:schemeClr>
                </a:solidFill>
              </a:rPr>
              <a:t>Typical Usages</a:t>
            </a:r>
          </a:p>
          <a:p>
            <a:pPr marL="742950" lvl="1" indent="-285750">
              <a:buFont typeface="Arial" panose="020B0604020202020204" pitchFamily="34" charset="0"/>
              <a:buChar char="•"/>
            </a:pPr>
            <a:r>
              <a:rPr lang="en-US" sz="2000" dirty="0">
                <a:solidFill>
                  <a:schemeClr val="tx1">
                    <a:lumMod val="95000"/>
                    <a:lumOff val="5000"/>
                  </a:schemeClr>
                </a:solidFill>
              </a:rPr>
              <a:t>Have two sources of data</a:t>
            </a:r>
            <a:r>
              <a:rPr lang="en-US" sz="2000" b="1" dirty="0">
                <a:solidFill>
                  <a:schemeClr val="tx1">
                    <a:lumMod val="95000"/>
                    <a:lumOff val="5000"/>
                  </a:schemeClr>
                </a:solidFill>
              </a:rPr>
              <a:t>: </a:t>
            </a:r>
            <a:r>
              <a:rPr lang="en-US" sz="2000" dirty="0">
                <a:solidFill>
                  <a:schemeClr val="tx1">
                    <a:lumMod val="95000"/>
                    <a:lumOff val="5000"/>
                  </a:schemeClr>
                </a:solidFill>
              </a:rPr>
              <a:t>Hourly</a:t>
            </a:r>
            <a:r>
              <a:rPr lang="en-US" sz="2000" i="1" dirty="0">
                <a:solidFill>
                  <a:schemeClr val="tx1">
                    <a:lumMod val="95000"/>
                    <a:lumOff val="5000"/>
                  </a:schemeClr>
                </a:solidFill>
              </a:rPr>
              <a:t> </a:t>
            </a:r>
            <a:r>
              <a:rPr lang="en-US" sz="2000" dirty="0">
                <a:solidFill>
                  <a:schemeClr val="tx1">
                    <a:lumMod val="95000"/>
                    <a:lumOff val="5000"/>
                  </a:schemeClr>
                </a:solidFill>
              </a:rPr>
              <a:t>Stage IV Radar and Daily PRISM</a:t>
            </a:r>
          </a:p>
          <a:p>
            <a:pPr marL="742950" lvl="1" indent="-285750">
              <a:buFont typeface="Arial" panose="020B0604020202020204" pitchFamily="34" charset="0"/>
              <a:buChar char="•"/>
            </a:pPr>
            <a:r>
              <a:rPr lang="en-US" sz="2000" dirty="0">
                <a:solidFill>
                  <a:schemeClr val="tx1">
                    <a:lumMod val="95000"/>
                    <a:lumOff val="5000"/>
                  </a:schemeClr>
                </a:solidFill>
              </a:rPr>
              <a:t>Hourly Stage IV Radar: captures temporal variability well, but might  under/over-estimates volume</a:t>
            </a:r>
          </a:p>
          <a:p>
            <a:pPr marL="742950" lvl="1" indent="-285750">
              <a:buFont typeface="Arial" panose="020B0604020202020204" pitchFamily="34" charset="0"/>
              <a:buChar char="•"/>
            </a:pPr>
            <a:r>
              <a:rPr lang="en-US" sz="2000" dirty="0">
                <a:solidFill>
                  <a:schemeClr val="tx1">
                    <a:lumMod val="95000"/>
                    <a:lumOff val="5000"/>
                  </a:schemeClr>
                </a:solidFill>
              </a:rPr>
              <a:t>Daily PRISM: captures volume well, but not temporal variability due to larger timesteps</a:t>
            </a:r>
          </a:p>
          <a:p>
            <a:pPr lvl="1"/>
            <a:endParaRPr lang="en-US" sz="2000" dirty="0">
              <a:solidFill>
                <a:schemeClr val="tx1">
                  <a:lumMod val="95000"/>
                  <a:lumOff val="5000"/>
                </a:schemeClr>
              </a:solidFill>
            </a:endParaRPr>
          </a:p>
          <a:p>
            <a:pPr marL="285750" indent="-285750">
              <a:buFont typeface="Arial" panose="020B0604020202020204" pitchFamily="34" charset="0"/>
              <a:buChar char="•"/>
            </a:pPr>
            <a:endParaRPr lang="en-US" sz="2000" dirty="0">
              <a:solidFill>
                <a:schemeClr val="tx1">
                  <a:lumMod val="95000"/>
                  <a:lumOff val="5000"/>
                </a:schemeClr>
              </a:solidFill>
            </a:endParaRPr>
          </a:p>
          <a:p>
            <a:pPr marL="742950" lvl="1" indent="-285750">
              <a:buFont typeface="Arial" panose="020B0604020202020204" pitchFamily="34" charset="0"/>
              <a:buChar char="•"/>
            </a:pPr>
            <a:endParaRPr lang="en-US" sz="2000" dirty="0">
              <a:solidFill>
                <a:schemeClr val="tx1">
                  <a:lumMod val="95000"/>
                  <a:lumOff val="5000"/>
                </a:schemeClr>
              </a:solidFill>
            </a:endParaRPr>
          </a:p>
          <a:p>
            <a:pPr marL="742950" lvl="1" indent="-285750">
              <a:buFont typeface="Arial" panose="020B0604020202020204" pitchFamily="34" charset="0"/>
              <a:buChar char="•"/>
            </a:pPr>
            <a:endParaRPr lang="en-US" sz="2000" dirty="0">
              <a:solidFill>
                <a:schemeClr val="tx1">
                  <a:lumMod val="95000"/>
                  <a:lumOff val="5000"/>
                </a:schemeClr>
              </a:solidFill>
            </a:endParaRPr>
          </a:p>
          <a:p>
            <a:pPr marL="285750" indent="-285750">
              <a:buFont typeface="Arial" panose="020B0604020202020204" pitchFamily="34" charset="0"/>
              <a:buChar char="•"/>
            </a:pPr>
            <a:endParaRPr lang="en-US" sz="2000" dirty="0"/>
          </a:p>
          <a:p>
            <a:endParaRPr lang="en-US" sz="2000" dirty="0"/>
          </a:p>
        </p:txBody>
      </p:sp>
    </p:spTree>
    <p:extLst>
      <p:ext uri="{BB962C8B-B14F-4D97-AF65-F5344CB8AC3E}">
        <p14:creationId xmlns:p14="http://schemas.microsoft.com/office/powerpoint/2010/main" val="3543639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normalizer</a:t>
            </a:r>
            <a:endParaRPr lang="en-US" dirty="0"/>
          </a:p>
        </p:txBody>
      </p:sp>
      <p:sp>
        <p:nvSpPr>
          <p:cNvPr id="9" name="TextBox 8">
            <a:extLst>
              <a:ext uri="{FF2B5EF4-FFF2-40B4-BE49-F238E27FC236}">
                <a16:creationId xmlns:a16="http://schemas.microsoft.com/office/drawing/2014/main" id="{4F5583C2-55CD-4D83-AB82-C36710D078FC}"/>
              </a:ext>
            </a:extLst>
          </p:cNvPr>
          <p:cNvSpPr txBox="1"/>
          <p:nvPr/>
        </p:nvSpPr>
        <p:spPr>
          <a:xfrm>
            <a:off x="304800" y="1258827"/>
            <a:ext cx="8497455" cy="4401205"/>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tx1">
                    <a:lumMod val="95000"/>
                    <a:lumOff val="5000"/>
                  </a:schemeClr>
                </a:solidFill>
              </a:rPr>
              <a:t>Solution: </a:t>
            </a:r>
            <a:r>
              <a:rPr lang="en-US" sz="2000" dirty="0">
                <a:solidFill>
                  <a:schemeClr val="tx1">
                    <a:lumMod val="95000"/>
                    <a:lumOff val="5000"/>
                  </a:schemeClr>
                </a:solidFill>
              </a:rPr>
              <a:t>Normalize the Stage IV Radar data using the PRISM data</a:t>
            </a:r>
          </a:p>
          <a:p>
            <a:pPr marL="742950" lvl="1" indent="-285750">
              <a:buFont typeface="Arial" panose="020B0604020202020204" pitchFamily="34" charset="0"/>
              <a:buChar char="•"/>
            </a:pPr>
            <a:r>
              <a:rPr lang="en-US" sz="2000" dirty="0">
                <a:solidFill>
                  <a:schemeClr val="tx1">
                    <a:lumMod val="95000"/>
                    <a:lumOff val="5000"/>
                  </a:schemeClr>
                </a:solidFill>
              </a:rPr>
              <a:t>Adjust the magnitude of each grid cell in the Stage IV Radar grid so that the cumulative volume matches the PRISM grid's cumulative volume over a user-defined time interval.</a:t>
            </a:r>
          </a:p>
          <a:p>
            <a:pPr lvl="1"/>
            <a:endParaRPr lang="en-US" sz="2000" dirty="0">
              <a:solidFill>
                <a:schemeClr val="tx1">
                  <a:lumMod val="95000"/>
                  <a:lumOff val="5000"/>
                </a:schemeClr>
              </a:solidFill>
            </a:endParaRPr>
          </a:p>
          <a:p>
            <a:pPr marL="285750" indent="-285750">
              <a:buFont typeface="Arial" panose="020B0604020202020204" pitchFamily="34" charset="0"/>
              <a:buChar char="•"/>
            </a:pPr>
            <a:r>
              <a:rPr lang="en-US" sz="2000" b="1" dirty="0">
                <a:solidFill>
                  <a:schemeClr val="tx1">
                    <a:lumMod val="95000"/>
                    <a:lumOff val="5000"/>
                  </a:schemeClr>
                </a:solidFill>
              </a:rPr>
              <a:t>Formula</a:t>
            </a:r>
          </a:p>
          <a:p>
            <a:endParaRPr lang="en-US" sz="2000" b="0" i="1" dirty="0">
              <a:solidFill>
                <a:schemeClr val="tx1">
                  <a:lumMod val="95000"/>
                  <a:lumOff val="5000"/>
                </a:schemeClr>
              </a:solidFill>
              <a:latin typeface="Cambria Math" panose="02040503050406030204" pitchFamily="18" charset="0"/>
            </a:endParaRPr>
          </a:p>
          <a:p>
            <a:endParaRPr lang="en-US" sz="2000" dirty="0">
              <a:solidFill>
                <a:schemeClr val="tx1">
                  <a:lumMod val="95000"/>
                  <a:lumOff val="5000"/>
                </a:schemeClr>
              </a:solidFill>
            </a:endParaRPr>
          </a:p>
          <a:p>
            <a:pPr lvl="1"/>
            <a:endParaRPr lang="en-US" sz="2000" dirty="0">
              <a:solidFill>
                <a:schemeClr val="tx1">
                  <a:lumMod val="95000"/>
                  <a:lumOff val="5000"/>
                </a:schemeClr>
              </a:solidFill>
            </a:endParaRPr>
          </a:p>
          <a:p>
            <a:pPr marL="285750" indent="-285750">
              <a:buFont typeface="Arial" panose="020B0604020202020204" pitchFamily="34" charset="0"/>
              <a:buChar char="•"/>
            </a:pPr>
            <a:endParaRPr lang="en-US" sz="2000" dirty="0">
              <a:solidFill>
                <a:schemeClr val="tx1">
                  <a:lumMod val="95000"/>
                  <a:lumOff val="5000"/>
                </a:schemeClr>
              </a:solidFill>
            </a:endParaRPr>
          </a:p>
          <a:p>
            <a:pPr marL="742950" lvl="1" indent="-285750">
              <a:buFont typeface="Arial" panose="020B0604020202020204" pitchFamily="34" charset="0"/>
              <a:buChar char="•"/>
            </a:pPr>
            <a:endParaRPr lang="en-US" sz="2000" dirty="0">
              <a:solidFill>
                <a:schemeClr val="tx1">
                  <a:lumMod val="95000"/>
                  <a:lumOff val="5000"/>
                </a:schemeClr>
              </a:solidFill>
            </a:endParaRPr>
          </a:p>
          <a:p>
            <a:pPr marL="742950" lvl="1" indent="-285750">
              <a:buFont typeface="Arial" panose="020B0604020202020204" pitchFamily="34" charset="0"/>
              <a:buChar char="•"/>
            </a:pPr>
            <a:endParaRPr lang="en-US" sz="2000" dirty="0">
              <a:solidFill>
                <a:schemeClr val="tx1">
                  <a:lumMod val="95000"/>
                  <a:lumOff val="5000"/>
                </a:schemeClr>
              </a:solidFill>
            </a:endParaRPr>
          </a:p>
          <a:p>
            <a:pPr marL="285750" indent="-285750">
              <a:buFont typeface="Arial" panose="020B0604020202020204" pitchFamily="34" charset="0"/>
              <a:buChar char="•"/>
            </a:pPr>
            <a:endParaRPr lang="en-US" sz="2000" dirty="0"/>
          </a:p>
          <a:p>
            <a:endParaRPr lang="en-US" sz="2000" dirty="0"/>
          </a:p>
        </p:txBody>
      </p:sp>
      <p:pic>
        <p:nvPicPr>
          <p:cNvPr id="4" name="Picture 3" descr="Text&#10;&#10;Description automatically generated with medium confidence">
            <a:extLst>
              <a:ext uri="{FF2B5EF4-FFF2-40B4-BE49-F238E27FC236}">
                <a16:creationId xmlns:a16="http://schemas.microsoft.com/office/drawing/2014/main" id="{C35E470D-E841-45E2-A764-C7962BC091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6454" y="3084614"/>
            <a:ext cx="6892119" cy="2514559"/>
          </a:xfrm>
          <a:prstGeom prst="rect">
            <a:avLst/>
          </a:prstGeom>
        </p:spPr>
      </p:pic>
    </p:spTree>
    <p:extLst>
      <p:ext uri="{BB962C8B-B14F-4D97-AF65-F5344CB8AC3E}">
        <p14:creationId xmlns:p14="http://schemas.microsoft.com/office/powerpoint/2010/main" val="2788753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normalizer</a:t>
            </a:r>
            <a:endParaRPr lang="en-US" dirty="0"/>
          </a:p>
        </p:txBody>
      </p:sp>
      <p:pic>
        <p:nvPicPr>
          <p:cNvPr id="5" name="Picture 4" descr="Chart, line chart&#10;&#10;Description automatically generated">
            <a:extLst>
              <a:ext uri="{FF2B5EF4-FFF2-40B4-BE49-F238E27FC236}">
                <a16:creationId xmlns:a16="http://schemas.microsoft.com/office/drawing/2014/main" id="{AAA7A6EF-E2C7-412B-9DC6-E2A58B3009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790" y="923262"/>
            <a:ext cx="3599174" cy="2562300"/>
          </a:xfrm>
          <a:prstGeom prst="rect">
            <a:avLst/>
          </a:prstGeom>
          <a:solidFill>
            <a:srgbClr val="FFFFFF">
              <a:shade val="85000"/>
            </a:srgbClr>
          </a:solidFill>
          <a:ln w="1905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Chart, line chart&#10;&#10;Description automatically generated">
            <a:extLst>
              <a:ext uri="{FF2B5EF4-FFF2-40B4-BE49-F238E27FC236}">
                <a16:creationId xmlns:a16="http://schemas.microsoft.com/office/drawing/2014/main" id="{BF5B9E30-F950-47D3-854C-CB5F50C0DC6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48"/>
          <a:stretch/>
        </p:blipFill>
        <p:spPr>
          <a:xfrm>
            <a:off x="4604430" y="910401"/>
            <a:ext cx="3599174" cy="2575161"/>
          </a:xfrm>
          <a:prstGeom prst="rect">
            <a:avLst/>
          </a:prstGeom>
          <a:solidFill>
            <a:srgbClr val="FFFFFF">
              <a:shade val="85000"/>
            </a:srgbClr>
          </a:solidFill>
          <a:ln w="1905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DFC50A80-CF7A-4804-8C0D-D7D2CC462C5A}"/>
              </a:ext>
            </a:extLst>
          </p:cNvPr>
          <p:cNvPicPr>
            <a:picLocks noChangeAspect="1"/>
          </p:cNvPicPr>
          <p:nvPr/>
        </p:nvPicPr>
        <p:blipFill>
          <a:blip r:embed="rId5"/>
          <a:stretch>
            <a:fillRect/>
          </a:stretch>
        </p:blipFill>
        <p:spPr>
          <a:xfrm>
            <a:off x="992790" y="3613906"/>
            <a:ext cx="3599174" cy="3026018"/>
          </a:xfrm>
          <a:prstGeom prst="rect">
            <a:avLst/>
          </a:prstGeom>
          <a:solidFill>
            <a:srgbClr val="D8D8D8"/>
          </a:solidFill>
          <a:ln>
            <a:solidFill>
              <a:schemeClr val="bg2"/>
            </a:solidFill>
          </a:ln>
        </p:spPr>
      </p:pic>
      <p:pic>
        <p:nvPicPr>
          <p:cNvPr id="6" name="Picture 5">
            <a:extLst>
              <a:ext uri="{FF2B5EF4-FFF2-40B4-BE49-F238E27FC236}">
                <a16:creationId xmlns:a16="http://schemas.microsoft.com/office/drawing/2014/main" id="{5EF0FF10-206B-4115-BFC3-DE952231F2B0}"/>
              </a:ext>
            </a:extLst>
          </p:cNvPr>
          <p:cNvPicPr>
            <a:picLocks noChangeAspect="1"/>
          </p:cNvPicPr>
          <p:nvPr/>
        </p:nvPicPr>
        <p:blipFill>
          <a:blip r:embed="rId6"/>
          <a:stretch>
            <a:fillRect/>
          </a:stretch>
        </p:blipFill>
        <p:spPr>
          <a:xfrm>
            <a:off x="4603882" y="3613906"/>
            <a:ext cx="3602697" cy="3026018"/>
          </a:xfrm>
          <a:prstGeom prst="rect">
            <a:avLst/>
          </a:prstGeom>
          <a:ln>
            <a:solidFill>
              <a:schemeClr val="bg2"/>
            </a:solidFill>
          </a:ln>
        </p:spPr>
      </p:pic>
    </p:spTree>
    <p:extLst>
      <p:ext uri="{BB962C8B-B14F-4D97-AF65-F5344CB8AC3E}">
        <p14:creationId xmlns:p14="http://schemas.microsoft.com/office/powerpoint/2010/main" val="4258564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6BC15D6-8921-4271-8234-0217B682F217}"/>
              </a:ext>
            </a:extLst>
          </p:cNvPr>
          <p:cNvPicPr>
            <a:picLocks noChangeAspect="1"/>
          </p:cNvPicPr>
          <p:nvPr/>
        </p:nvPicPr>
        <p:blipFill>
          <a:blip r:embed="rId3"/>
          <a:stretch>
            <a:fillRect/>
          </a:stretch>
        </p:blipFill>
        <p:spPr>
          <a:xfrm>
            <a:off x="4565973" y="1410491"/>
            <a:ext cx="4266906" cy="2861594"/>
          </a:xfrm>
          <a:prstGeom prst="rect">
            <a:avLst/>
          </a:prstGeom>
        </p:spPr>
      </p:pic>
      <p:sp>
        <p:nvSpPr>
          <p:cNvPr id="8" name="Title 1"/>
          <p:cNvSpPr>
            <a:spLocks noGrp="1"/>
          </p:cNvSpPr>
          <p:nvPr>
            <p:ph type="title"/>
          </p:nvPr>
        </p:nvSpPr>
        <p:spPr/>
        <p:txBody>
          <a:bodyPr/>
          <a:lstStyle/>
          <a:p>
            <a:pPr algn="ctr"/>
            <a:r>
              <a:rPr lang="en-US" sz="4000" dirty="0"/>
              <a:t>Grid-to-point converter</a:t>
            </a:r>
          </a:p>
        </p:txBody>
      </p:sp>
      <p:sp>
        <p:nvSpPr>
          <p:cNvPr id="3" name="Content Placeholder 2"/>
          <p:cNvSpPr>
            <a:spLocks noGrp="1"/>
          </p:cNvSpPr>
          <p:nvPr>
            <p:ph sz="quarter" idx="16"/>
          </p:nvPr>
        </p:nvSpPr>
        <p:spPr>
          <a:xfrm>
            <a:off x="338818" y="1225550"/>
            <a:ext cx="4233182"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Gridded data to basin-average time-series data</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X-Y plottable data</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Faster computes</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Convert SWE to time series for observed data</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8</a:t>
            </a:fld>
            <a:endParaRPr lang="en-US" altLang="en-US"/>
          </a:p>
        </p:txBody>
      </p:sp>
      <p:pic>
        <p:nvPicPr>
          <p:cNvPr id="11" name="Picture 10">
            <a:extLst>
              <a:ext uri="{FF2B5EF4-FFF2-40B4-BE49-F238E27FC236}">
                <a16:creationId xmlns:a16="http://schemas.microsoft.com/office/drawing/2014/main" id="{857F1C9E-D566-497D-AA35-4684D6625522}"/>
              </a:ext>
            </a:extLst>
          </p:cNvPr>
          <p:cNvPicPr>
            <a:picLocks noChangeAspect="1"/>
          </p:cNvPicPr>
          <p:nvPr/>
        </p:nvPicPr>
        <p:blipFill>
          <a:blip r:embed="rId4"/>
          <a:stretch>
            <a:fillRect/>
          </a:stretch>
        </p:blipFill>
        <p:spPr>
          <a:xfrm>
            <a:off x="4397723" y="3284631"/>
            <a:ext cx="3086979" cy="2633713"/>
          </a:xfrm>
          <a:prstGeom prst="rect">
            <a:avLst/>
          </a:prstGeom>
        </p:spPr>
      </p:pic>
    </p:spTree>
    <p:extLst>
      <p:ext uri="{BB962C8B-B14F-4D97-AF65-F5344CB8AC3E}">
        <p14:creationId xmlns:p14="http://schemas.microsoft.com/office/powerpoint/2010/main" val="1150951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E9B86F7-E90A-4815-A9BD-B8DFB56A3B40}"/>
              </a:ext>
            </a:extLst>
          </p:cNvPr>
          <p:cNvPicPr>
            <a:picLocks noChangeAspect="1"/>
          </p:cNvPicPr>
          <p:nvPr/>
        </p:nvPicPr>
        <p:blipFill>
          <a:blip r:embed="rId3"/>
          <a:stretch>
            <a:fillRect/>
          </a:stretch>
        </p:blipFill>
        <p:spPr>
          <a:xfrm>
            <a:off x="4427862" y="1410490"/>
            <a:ext cx="4405017" cy="2861593"/>
          </a:xfrm>
          <a:prstGeom prst="rect">
            <a:avLst/>
          </a:prstGeom>
        </p:spPr>
      </p:pic>
      <p:pic>
        <p:nvPicPr>
          <p:cNvPr id="9" name="Picture 8">
            <a:extLst>
              <a:ext uri="{FF2B5EF4-FFF2-40B4-BE49-F238E27FC236}">
                <a16:creationId xmlns:a16="http://schemas.microsoft.com/office/drawing/2014/main" id="{D336D6F9-B1FD-44C3-8818-97C83F4BD69F}"/>
              </a:ext>
            </a:extLst>
          </p:cNvPr>
          <p:cNvPicPr>
            <a:picLocks noChangeAspect="1"/>
          </p:cNvPicPr>
          <p:nvPr/>
        </p:nvPicPr>
        <p:blipFill>
          <a:blip r:embed="rId4"/>
          <a:stretch>
            <a:fillRect/>
          </a:stretch>
        </p:blipFill>
        <p:spPr>
          <a:xfrm>
            <a:off x="2523743" y="3907304"/>
            <a:ext cx="3550481" cy="2381124"/>
          </a:xfrm>
          <a:prstGeom prst="rect">
            <a:avLst/>
          </a:prstGeom>
        </p:spPr>
      </p:pic>
      <p:sp>
        <p:nvSpPr>
          <p:cNvPr id="8" name="Title 1"/>
          <p:cNvSpPr>
            <a:spLocks noGrp="1"/>
          </p:cNvSpPr>
          <p:nvPr>
            <p:ph type="title"/>
          </p:nvPr>
        </p:nvSpPr>
        <p:spPr/>
        <p:txBody>
          <a:bodyPr/>
          <a:lstStyle/>
          <a:p>
            <a:pPr algn="ctr"/>
            <a:r>
              <a:rPr lang="en-US" sz="4000" dirty="0"/>
              <a:t>Sanitizer</a:t>
            </a:r>
          </a:p>
        </p:txBody>
      </p:sp>
      <p:sp>
        <p:nvSpPr>
          <p:cNvPr id="3" name="Content Placeholder 2"/>
          <p:cNvSpPr>
            <a:spLocks noGrp="1"/>
          </p:cNvSpPr>
          <p:nvPr>
            <p:ph sz="quarter" idx="16"/>
          </p:nvPr>
        </p:nvSpPr>
        <p:spPr>
          <a:xfrm>
            <a:off x="338818" y="1225550"/>
            <a:ext cx="4233182"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Screen and replace values above or below a threshold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Quickly replace outliers/erroneous data</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9</a:t>
            </a:fld>
            <a:endParaRPr lang="en-US" altLang="en-US"/>
          </a:p>
        </p:txBody>
      </p:sp>
      <p:pic>
        <p:nvPicPr>
          <p:cNvPr id="10" name="Picture 9">
            <a:extLst>
              <a:ext uri="{FF2B5EF4-FFF2-40B4-BE49-F238E27FC236}">
                <a16:creationId xmlns:a16="http://schemas.microsoft.com/office/drawing/2014/main" id="{F74D07B0-FAB4-44E3-BC6A-B2FEB7302A03}"/>
              </a:ext>
            </a:extLst>
          </p:cNvPr>
          <p:cNvPicPr>
            <a:picLocks noChangeAspect="1"/>
          </p:cNvPicPr>
          <p:nvPr/>
        </p:nvPicPr>
        <p:blipFill>
          <a:blip r:embed="rId5"/>
          <a:stretch>
            <a:fillRect/>
          </a:stretch>
        </p:blipFill>
        <p:spPr>
          <a:xfrm>
            <a:off x="6505848" y="4802659"/>
            <a:ext cx="2180952" cy="476190"/>
          </a:xfrm>
          <a:prstGeom prst="rect">
            <a:avLst/>
          </a:prstGeom>
        </p:spPr>
      </p:pic>
      <p:sp>
        <p:nvSpPr>
          <p:cNvPr id="12" name="Arrow: Down 11">
            <a:extLst>
              <a:ext uri="{FF2B5EF4-FFF2-40B4-BE49-F238E27FC236}">
                <a16:creationId xmlns:a16="http://schemas.microsoft.com/office/drawing/2014/main" id="{D9BBC1C6-34AD-4737-A621-86FF0CDF5D55}"/>
              </a:ext>
            </a:extLst>
          </p:cNvPr>
          <p:cNvSpPr/>
          <p:nvPr/>
        </p:nvSpPr>
        <p:spPr>
          <a:xfrm rot="16200000">
            <a:off x="6071098" y="4734965"/>
            <a:ext cx="234087" cy="628071"/>
          </a:xfrm>
          <a:prstGeom prst="downArrow">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Arrow: Down 12">
            <a:extLst>
              <a:ext uri="{FF2B5EF4-FFF2-40B4-BE49-F238E27FC236}">
                <a16:creationId xmlns:a16="http://schemas.microsoft.com/office/drawing/2014/main" id="{88EC5B41-B376-4836-9A27-5E97DDE8D804}"/>
              </a:ext>
            </a:extLst>
          </p:cNvPr>
          <p:cNvSpPr/>
          <p:nvPr/>
        </p:nvSpPr>
        <p:spPr>
          <a:xfrm rot="2801347">
            <a:off x="4616124" y="3762612"/>
            <a:ext cx="234087" cy="621081"/>
          </a:xfrm>
          <a:prstGeom prst="downArrow">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85619484"/>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39920</TotalTime>
  <Words>1015</Words>
  <Application>Microsoft Office PowerPoint</Application>
  <PresentationFormat>On-screen Show (4:3)</PresentationFormat>
  <Paragraphs>234</Paragraphs>
  <Slides>26</Slides>
  <Notes>23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26</vt:i4>
      </vt:variant>
    </vt:vector>
  </HeadingPairs>
  <TitlesOfParts>
    <vt:vector size="32" baseType="lpstr">
      <vt:lpstr>Cambria Math</vt:lpstr>
      <vt:lpstr>Calibri</vt:lpstr>
      <vt:lpstr>Arial</vt:lpstr>
      <vt:lpstr>Title Slide Templates</vt:lpstr>
      <vt:lpstr>Content Templates</vt:lpstr>
      <vt:lpstr>1_Content Templates</vt:lpstr>
      <vt:lpstr>PowerPoint Presentation</vt:lpstr>
      <vt:lpstr>Outline</vt:lpstr>
      <vt:lpstr>Gridded data importer</vt:lpstr>
      <vt:lpstr>Gridded data importer</vt:lpstr>
      <vt:lpstr>normalizer</vt:lpstr>
      <vt:lpstr>normalizer</vt:lpstr>
      <vt:lpstr>normalizer</vt:lpstr>
      <vt:lpstr>Grid-to-point converter</vt:lpstr>
      <vt:lpstr>Sanitizer</vt:lpstr>
      <vt:lpstr>Calculator</vt:lpstr>
      <vt:lpstr>File references Dialog</vt:lpstr>
      <vt:lpstr>File references dialog</vt:lpstr>
      <vt:lpstr>File references dialog</vt:lpstr>
      <vt:lpstr>PowerPoint Presentation</vt:lpstr>
      <vt:lpstr>PowerPoint Presentation</vt:lpstr>
      <vt:lpstr>PowerPoint Presentation</vt:lpstr>
      <vt:lpstr>PowerPoint Presentation</vt:lpstr>
      <vt:lpstr>PowerPoint Presentation</vt:lpstr>
      <vt:lpstr>HEC-HMS Runtime tracking</vt:lpstr>
      <vt:lpstr>PowerPoint Presentation</vt:lpstr>
      <vt:lpstr>PowerPoint Presentation</vt:lpstr>
      <vt:lpstr>PowerPoint Presentation</vt:lpstr>
      <vt:lpstr>PowerPoint Presentation</vt:lpstr>
      <vt:lpstr>Questions?</vt:lpstr>
      <vt:lpstr>HEC-HMS Version 4.9 New Capability</vt:lpstr>
      <vt:lpstr>HEC-HMS Version 4.10 New capability </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Fleming, Matthew J CIV USARMY CEIWR (USA)</cp:lastModifiedBy>
  <cp:revision>1119</cp:revision>
  <cp:lastPrinted>2019-06-24T00:23:09Z</cp:lastPrinted>
  <dcterms:created xsi:type="dcterms:W3CDTF">2009-05-21T17:19:18Z</dcterms:created>
  <dcterms:modified xsi:type="dcterms:W3CDTF">2022-03-02T01:36:11Z</dcterms:modified>
</cp:coreProperties>
</file>