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21"/>
  </p:notesMasterIdLst>
  <p:handoutMasterIdLst>
    <p:handoutMasterId r:id="rId22"/>
  </p:handoutMasterIdLst>
  <p:sldIdLst>
    <p:sldId id="435" r:id="rId4"/>
    <p:sldId id="988" r:id="rId5"/>
    <p:sldId id="1050" r:id="rId6"/>
    <p:sldId id="1065" r:id="rId7"/>
    <p:sldId id="1060" r:id="rId8"/>
    <p:sldId id="1051" r:id="rId9"/>
    <p:sldId id="1066" r:id="rId10"/>
    <p:sldId id="1039" r:id="rId11"/>
    <p:sldId id="1082" r:id="rId12"/>
    <p:sldId id="1042" r:id="rId13"/>
    <p:sldId id="1062" r:id="rId14"/>
    <p:sldId id="1099" r:id="rId15"/>
    <p:sldId id="1076" r:id="rId16"/>
    <p:sldId id="1100" r:id="rId17"/>
    <p:sldId id="1046" r:id="rId18"/>
    <p:sldId id="1041" r:id="rId19"/>
    <p:sldId id="1035" r:id="rId20"/>
  </p:sldIdLst>
  <p:sldSz cx="9144000" cy="6858000" type="screen4x3"/>
  <p:notesSz cx="7010400" cy="9296400"/>
  <p:embeddedFontLst>
    <p:embeddedFont>
      <p:font typeface="Calibri" panose="020F0502020204030204" pitchFamily="34" charset="0"/>
      <p:regular r:id="rId23"/>
      <p:bold r:id="rId24"/>
      <p:italic r:id="rId25"/>
      <p:boldItalic r:id="rId26"/>
    </p:embeddedFont>
    <p:embeddedFont>
      <p:font typeface="Cambria Math" panose="02040503050406030204" pitchFamily="18" charset="0"/>
      <p:regular r:id="rId27"/>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B19563"/>
    <a:srgbClr val="000099"/>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4" autoAdjust="0"/>
    <p:restoredTop sz="87060" autoAdjust="0"/>
  </p:normalViewPr>
  <p:slideViewPr>
    <p:cSldViewPr snapToGrid="0">
      <p:cViewPr varScale="1">
        <p:scale>
          <a:sx n="97" d="100"/>
          <a:sy n="97" d="100"/>
        </p:scale>
        <p:origin x="2064" y="7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4.fntdata"/><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2.fntdata"/><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1.fntdata"/><Relationship Id="rId28"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6/5/2022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An </a:t>
            </a:r>
            <a:r>
              <a:rPr lang="en-US" baseline="0" dirty="0"/>
              <a:t>HEC-HMS model was created as part of the </a:t>
            </a:r>
            <a:r>
              <a:rPr lang="en-US" dirty="0"/>
              <a:t>Truckee River CWMS implementation which used unit hydrograph transform</a:t>
            </a:r>
            <a:r>
              <a:rPr lang="en-US" baseline="0" dirty="0"/>
              <a:t> and hydrologic routing through the Reno/Sparks area</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Truckee River upstream of Reno/Sparks is heavily incised and these methods worked fine to compute runoff rates.</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However, the slope of the Truckee River DRASTICALLY flattens and the floodplain opens up through Reno/Sparks</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Hydrologic routing methods don’t work too well when channel slopes decrease this much and water gets out of bank and spreads laterally</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As such, the results obtained through hydrologic routing throughout and downstream of the Reno/Sparks aren’t that great; in particular, runoff rates are </a:t>
            </a:r>
            <a:r>
              <a:rPr lang="en-US" baseline="0" dirty="0" err="1"/>
              <a:t>overpredicted</a:t>
            </a:r>
            <a:r>
              <a:rPr lang="en-US" baseline="0" dirty="0"/>
              <a:t>, as shown in the image in the lower left</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existing HMS model was modified by merging the three </a:t>
            </a:r>
            <a:r>
              <a:rPr lang="en-US" baseline="0" dirty="0" err="1"/>
              <a:t>subbasin</a:t>
            </a:r>
            <a:r>
              <a:rPr lang="en-US" baseline="0" dirty="0"/>
              <a:t> elements within the Reno/Sparks area, importing a 2D mesh and several 2D connections, and utilizing the 2D Diffusion Wave transform method</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movement of water throughout this flat area is MUCH better handled with 2D Diff Wave</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You can see how flood water spreads throughout the area and translation/attenuation processes are much better captured in the image on the lower right</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535090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example of a study that benefited from these capabilities is one that we recently completed for the state of California</a:t>
            </a:r>
          </a:p>
          <a:p>
            <a:pPr marL="171450" indent="-171450">
              <a:buFont typeface="Arial" panose="020B0604020202020204" pitchFamily="34" charset="0"/>
              <a:buChar char="•"/>
            </a:pPr>
            <a:r>
              <a:rPr lang="en-US" b="0" dirty="0"/>
              <a:t>Within this study, we set out to develop regression equations that can predict how Clark unit hydrograph parameters vary with respect to excess precipitation, which is demonstrated in the right hand image</a:t>
            </a:r>
          </a:p>
          <a:p>
            <a:pPr marL="171450" indent="-171450">
              <a:buFont typeface="Arial" panose="020B0604020202020204" pitchFamily="34" charset="0"/>
              <a:buChar char="•"/>
            </a:pPr>
            <a:r>
              <a:rPr lang="en-US" b="0" dirty="0"/>
              <a:t>This is an important thing to consider when extrapolating beyond the range of observed data, as is common within dam and levee safety studies</a:t>
            </a:r>
          </a:p>
          <a:p>
            <a:pPr marL="171450" indent="-171450">
              <a:buFont typeface="Arial" panose="020B0604020202020204" pitchFamily="34" charset="0"/>
              <a:buChar char="•"/>
            </a:pPr>
            <a:r>
              <a:rPr lang="en-US" b="0" dirty="0"/>
              <a:t>We used the 2D transform method within HEC-HMS to inform variable Clark unit hydrograph parameters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11</a:t>
            </a:fld>
            <a:endParaRPr lang="en-US"/>
          </a:p>
        </p:txBody>
      </p:sp>
    </p:spTree>
    <p:extLst>
      <p:ext uri="{BB962C8B-B14F-4D97-AF65-F5344CB8AC3E}">
        <p14:creationId xmlns:p14="http://schemas.microsoft.com/office/powerpoint/2010/main" val="4115546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Following the calibration of each historical event HEC-HMS model, 0.25-, 0.5-, 1.0-, 2.0-, 3.0-, 4.0-, 5.0-, and 6.0-inches of excess precipitation over one hour was applied to each modeling domain and routed using the calibrated 2D diffusion wave transform parameters.</a:t>
            </a:r>
          </a:p>
          <a:p>
            <a:pPr marL="165261" indent="-165261">
              <a:buFont typeface="Arial" panose="020B0604020202020204" pitchFamily="34" charset="0"/>
              <a:buChar char="•"/>
            </a:pPr>
            <a:r>
              <a:rPr lang="en-US" baseline="0" dirty="0"/>
              <a:t>No losses or baseflow processes were included within these simulations.</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resultant outputs of these 2D hypothetical event simulations were then used to calibrate Clark unit hydrograph parameters for each excess precipitation rate.</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This ended up producing Tc and R values for all the aforementioned excess precipitation rates at each location</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774421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all the regression equations that were developed</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424924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an example of the validation process for the EF Russian River location</a:t>
            </a:r>
          </a:p>
          <a:p>
            <a:pPr marL="171450" indent="-171450">
              <a:buFont typeface="Arial" panose="020B0604020202020204" pitchFamily="34" charset="0"/>
              <a:buChar char="•"/>
            </a:pPr>
            <a:r>
              <a:rPr lang="en-US" dirty="0"/>
              <a:t>The event simulated is the approximate PMF</a:t>
            </a:r>
          </a:p>
          <a:p>
            <a:pPr marL="171450" indent="-171450">
              <a:buFont typeface="Arial" panose="020B0604020202020204" pitchFamily="34" charset="0"/>
              <a:buChar char="•"/>
            </a:pPr>
            <a:r>
              <a:rPr lang="en-US" dirty="0"/>
              <a:t>As you can see, the predicted Variable Clark parameters agree pretty well when compared against the 2D Diffusion Wave transform results.  The Variable Clark peak is actually slightly larger than the 2D Diffusion Wave results.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As expected, the “base” Clark results underpredict the peak when compared against the 2D Diffusion Wave transform results.  This is to be expected since the Clark parameters were calibrated for an event that is much less intense than the PMF event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Excess precipitation rates = 0.44 in/</a:t>
            </a:r>
            <a:r>
              <a:rPr lang="en-US" dirty="0" err="1"/>
              <a:t>hr</a:t>
            </a:r>
            <a:r>
              <a:rPr lang="en-US" dirty="0"/>
              <a:t> (Dec2005-Jan2006) vs 2.1 in/</a:t>
            </a:r>
            <a:r>
              <a:rPr lang="en-US" dirty="0" err="1"/>
              <a:t>hr</a:t>
            </a:r>
            <a:r>
              <a:rPr lang="en-US" dirty="0"/>
              <a:t> (PMF)</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341876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These capabilities have been available since the release of v4.7</a:t>
            </a:r>
          </a:p>
          <a:p>
            <a:pPr marL="165261" indent="-165261">
              <a:buFont typeface="Arial" panose="020B0604020202020204" pitchFamily="34" charset="0"/>
              <a:buChar char="•"/>
            </a:pPr>
            <a:r>
              <a:rPr lang="en-US" dirty="0"/>
              <a:t>The latest official release is v4.9, but we are hoping to release v4.10 in the next month or so</a:t>
            </a:r>
          </a:p>
          <a:p>
            <a:pPr marL="165261" indent="-165261">
              <a:buFont typeface="Arial" panose="020B0604020202020204" pitchFamily="34" charset="0"/>
              <a:buChar char="•"/>
            </a:pPr>
            <a:r>
              <a:rPr lang="en-US" baseline="0" dirty="0"/>
              <a:t>The image on the left shows our website where users can download the latest version of HEC-HMS which contains these 2D capabilities</a:t>
            </a:r>
          </a:p>
          <a:p>
            <a:pPr marL="165261" indent="-165261">
              <a:buFont typeface="Arial" panose="020B0604020202020204" pitchFamily="34" charset="0"/>
              <a:buChar char="•"/>
            </a:pPr>
            <a:r>
              <a:rPr lang="en-US" baseline="0" dirty="0"/>
              <a:t>We’ve also developed documentation, tutorials, and guides specific to these 2D capabilities and posted them to our website as well</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8621112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USACE R&amp;D paid for the development and implementation of these features</a:t>
            </a:r>
          </a:p>
          <a:p>
            <a:pPr marL="165261" indent="-165261">
              <a:buFont typeface="Arial" panose="020B0604020202020204" pitchFamily="34" charset="0"/>
              <a:buChar char="•"/>
            </a:pPr>
            <a:r>
              <a:rPr lang="en-US" dirty="0"/>
              <a:t>THANK</a:t>
            </a:r>
            <a:r>
              <a:rPr lang="en-US" baseline="0" dirty="0"/>
              <a:t> YOU!</a:t>
            </a:r>
          </a:p>
          <a:p>
            <a:pPr marL="165261" indent="-165261">
              <a:buFont typeface="Arial" panose="020B0604020202020204" pitchFamily="34" charset="0"/>
              <a:buChar char="•"/>
            </a:pPr>
            <a:r>
              <a:rPr lang="en-US" baseline="0" dirty="0"/>
              <a:t>We’re currently using these new features to evaluate additional topics within other R&amp;D work units, namely Ian’s Arid Regions work unit</a:t>
            </a:r>
          </a:p>
          <a:p>
            <a:pPr marL="165261" indent="-165261">
              <a:buFont typeface="Arial" panose="020B0604020202020204" pitchFamily="34" charset="0"/>
              <a:buChar char="•"/>
            </a:pPr>
            <a:r>
              <a:rPr lang="en-US" baseline="0" dirty="0"/>
              <a:t>Customers both within USACE and outside USACE have seen these features and are providing funding to develop and integrate additional features like those shown on the slide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6235977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To summarize, we’ve added 2D flow and sediment capabilities</a:t>
            </a:r>
            <a:r>
              <a:rPr lang="en-US" baseline="0" dirty="0"/>
              <a:t> within HEC-HMS</a:t>
            </a:r>
          </a:p>
          <a:p>
            <a:pPr marL="171450" indent="-171450">
              <a:buFont typeface="Arial" panose="020B0604020202020204" pitchFamily="34" charset="0"/>
              <a:buChar char="•"/>
            </a:pPr>
            <a:r>
              <a:rPr lang="en-US" baseline="0" dirty="0"/>
              <a:t>Users are evaluating these features</a:t>
            </a:r>
          </a:p>
          <a:p>
            <a:pPr marL="171450" indent="-171450">
              <a:buFont typeface="Arial" panose="020B0604020202020204" pitchFamily="34" charset="0"/>
              <a:buChar char="•"/>
            </a:pPr>
            <a:r>
              <a:rPr lang="en-US" baseline="0" dirty="0"/>
              <a:t>Folks within USACE and outside USACE have invested in additional 2D enhancements to meet their specific needs</a:t>
            </a: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173751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this presentation:</a:t>
            </a:r>
          </a:p>
          <a:p>
            <a:pPr marL="628650" lvl="1" indent="-171450">
              <a:buFont typeface="Arial" panose="020B0604020202020204" pitchFamily="34" charset="0"/>
              <a:buChar char="•"/>
            </a:pPr>
            <a:r>
              <a:rPr lang="en-US" dirty="0"/>
              <a:t>Discuss why we added the 2D flow and sediment transport capabilities to HEC-HMS</a:t>
            </a:r>
          </a:p>
          <a:p>
            <a:pPr marL="628650" lvl="1" indent="-171450">
              <a:buFont typeface="Arial" panose="020B0604020202020204" pitchFamily="34" charset="0"/>
              <a:buChar char="•"/>
            </a:pPr>
            <a:r>
              <a:rPr lang="en-US" dirty="0"/>
              <a:t>Go over some of the technical background and significance of these features</a:t>
            </a:r>
          </a:p>
          <a:p>
            <a:pPr marL="628650" lvl="1" indent="-171450">
              <a:buFont typeface="Arial" panose="020B0604020202020204" pitchFamily="34" charset="0"/>
              <a:buChar char="•"/>
            </a:pPr>
            <a:r>
              <a:rPr lang="en-US" dirty="0"/>
              <a:t>I’ll show two case studies that demonstrate the new capabilities within HEC-HMS software</a:t>
            </a:r>
          </a:p>
          <a:p>
            <a:pPr marL="628650" lvl="1" indent="-171450">
              <a:buFont typeface="Arial" panose="020B0604020202020204" pitchFamily="34" charset="0"/>
              <a:buChar char="•"/>
            </a:pPr>
            <a:r>
              <a:rPr lang="en-US" dirty="0"/>
              <a:t>I’ll then finish with tech transfer documentation, discussion of our next steps and planned future improvements, and take questions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We set out to implement the 2D solver that was pioneered by the HEC-RAS team within HEC-HMS as part of a USACE R&amp;D project</a:t>
            </a:r>
          </a:p>
          <a:p>
            <a:pPr marL="165261" indent="-165261">
              <a:buFont typeface="Arial" panose="020B0604020202020204" pitchFamily="34" charset="0"/>
              <a:buChar char="•"/>
            </a:pPr>
            <a:r>
              <a:rPr lang="en-US" dirty="0"/>
              <a:t>This would expose the 2D solver to a new array of hydrologic </a:t>
            </a:r>
            <a:r>
              <a:rPr lang="en-US" baseline="0" dirty="0"/>
              <a:t>applications</a:t>
            </a:r>
          </a:p>
          <a:p>
            <a:pPr marL="165261" indent="-165261">
              <a:buFont typeface="Arial" panose="020B0604020202020204" pitchFamily="34" charset="0"/>
              <a:buChar char="•"/>
            </a:pPr>
            <a:r>
              <a:rPr lang="en-US" baseline="0" dirty="0"/>
              <a:t>As improvements are made to the solver, both teams benefit and the solver becomes more robust</a:t>
            </a:r>
          </a:p>
          <a:p>
            <a:pPr marL="165261" indent="-165261">
              <a:buFont typeface="Arial" panose="020B0604020202020204" pitchFamily="34" charset="0"/>
              <a:buChar char="•"/>
            </a:pPr>
            <a:r>
              <a:rPr lang="en-US" baseline="0" dirty="0"/>
              <a:t>We also set out to release the 2D flow and sediment transport capabilities to a wide range of platforms including Windows, MacOS, and Linux.  Previously, these capabilities were only available for Windows operating systems.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97871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slide highlights the major differences between the 2D flow capabilities within HEC-RAS and HEC-HMS</a:t>
            </a:r>
          </a:p>
          <a:p>
            <a:pPr marL="171450" indent="-171450">
              <a:buFont typeface="Arial" panose="020B0604020202020204" pitchFamily="34" charset="0"/>
              <a:buChar char="•"/>
            </a:pPr>
            <a:r>
              <a:rPr lang="en-US" dirty="0"/>
              <a:t>Currently, the only equation set that is available is the 2D Diffusion Wave</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However, we have plans of adding the </a:t>
            </a:r>
            <a:r>
              <a:rPr lang="en-US" altLang="en-US" sz="1200" dirty="0">
                <a:latin typeface="Arial" panose="020B0604020202020204" pitchFamily="34" charset="0"/>
              </a:rPr>
              <a:t>Full Momentum (or shallow water) and Local Inertial Approximation equation sets in the near future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Just like HEC-RAS, the time step can be fixed or adaptable based the Courant condition</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However, it’s changed ever so slightly differently than HEC-RAS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When you use the 2D engine within HEC-HMS, you’re able to combine it with all existing meteorology, canopy, surface, infiltration, and baseflow* methods with a minor caveat</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There are only a few baseflow methods that are truly compatible with the 2D engine since several baseflow methods depend upon the computation of a direct runoff hydrograph</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Infiltration is calculated separately for hydraulically wet and dry portions of each cell</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Also, infiltration can occur at any time and in any cell within HEC-HMS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This differs from the infiltration algorithms available within HEC-RAS in that, within that application, an excess precipitation hyetograph is first computed and then applied directly to the mesh and no further infiltration computations occur</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Finally, one more thing about baseflow within HEC-HMS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dirty="0">
                <a:latin typeface="Arial" panose="020B0604020202020204" pitchFamily="34" charset="0"/>
              </a:rPr>
              <a:t>We’ve added a special baseflow method within HEC-HMS that can only be used with 2D flow that can allow infiltrated water to return to the surface</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4</a:t>
            </a:fld>
            <a:endParaRPr lang="en-US"/>
          </a:p>
        </p:txBody>
      </p:sp>
    </p:spTree>
    <p:extLst>
      <p:ext uri="{BB962C8B-B14F-4D97-AF65-F5344CB8AC3E}">
        <p14:creationId xmlns:p14="http://schemas.microsoft.com/office/powerpoint/2010/main" val="4043615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2D flow engine within HEC-HMS was verified using several published data sets include Hunter (2005) and </a:t>
            </a:r>
            <a:r>
              <a:rPr lang="en-US" dirty="0" err="1"/>
              <a:t>Cea</a:t>
            </a:r>
            <a:r>
              <a:rPr lang="en-US" dirty="0"/>
              <a:t> et al (2008)</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The 2D flow engine within HEC-HMS was also verified using HEC-RAS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Essentially, we’d create models using both HEC-HMS and HEC-RAS, hold as many inputs as possible constant, compute, and compare the differences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5</a:t>
            </a:fld>
            <a:endParaRPr lang="en-US"/>
          </a:p>
        </p:txBody>
      </p:sp>
    </p:spTree>
    <p:extLst>
      <p:ext uri="{BB962C8B-B14F-4D97-AF65-F5344CB8AC3E}">
        <p14:creationId xmlns:p14="http://schemas.microsoft.com/office/powerpoint/2010/main" val="681190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HEC-HMS is a unique tool within the H&amp;H community’s toolbox (so to say) in that</a:t>
            </a:r>
            <a:r>
              <a:rPr lang="en-US" baseline="0" dirty="0"/>
              <a:t> users can choose the processes and parameterizations that are most appropriate for their uses in both space and time; just by choosing HEC-HMS doesn’t mean that you’re locked into a specific set of processes and/or parameterizations</a:t>
            </a:r>
          </a:p>
          <a:p>
            <a:pPr marL="165261" indent="-165261">
              <a:buFont typeface="Arial" panose="020B0604020202020204" pitchFamily="34" charset="0"/>
              <a:buChar char="•"/>
            </a:pPr>
            <a:r>
              <a:rPr lang="en-US" baseline="0" dirty="0"/>
              <a:t>Not all situations warrant the most complex solutions; in many cases, hydrologic routing techniques like unit hydrograph transform work just fine</a:t>
            </a:r>
          </a:p>
          <a:p>
            <a:pPr marL="165261" indent="-165261">
              <a:buFont typeface="Arial" panose="020B0604020202020204" pitchFamily="34" charset="0"/>
              <a:buChar char="•"/>
            </a:pPr>
            <a:r>
              <a:rPr lang="en-US" baseline="0" dirty="0"/>
              <a:t>However, that’s not always the case.  If users would like to use these new complex features, they should be able to use them in only the places that are necessary.</a:t>
            </a:r>
          </a:p>
          <a:p>
            <a:pPr marL="165261" indent="-165261">
              <a:buFont typeface="Arial" panose="020B0604020202020204" pitchFamily="34" charset="0"/>
              <a:buChar char="•"/>
            </a:pPr>
            <a:r>
              <a:rPr lang="en-US" baseline="0" dirty="0"/>
              <a:t>Also, users shouldn’t have to modify EVERYTHING to simulate localized complex situations</a:t>
            </a:r>
          </a:p>
          <a:p>
            <a:pPr marL="165261" indent="-165261">
              <a:buFont typeface="Arial" panose="020B0604020202020204" pitchFamily="34" charset="0"/>
              <a:buChar char="•"/>
            </a:pPr>
            <a:r>
              <a:rPr lang="en-US" dirty="0"/>
              <a:t>Almost all aspects of HEC-HMS needed to be modified</a:t>
            </a:r>
            <a:r>
              <a:rPr lang="en-US" baseline="0" dirty="0"/>
              <a:t> to effectively utilize and realize the benefits of these enhancements</a:t>
            </a:r>
          </a:p>
          <a:p>
            <a:pPr marL="165261" indent="-165261">
              <a:buFont typeface="Arial" panose="020B0604020202020204" pitchFamily="34" charset="0"/>
              <a:buChar char="•"/>
            </a:pPr>
            <a:r>
              <a:rPr lang="en-US" baseline="0" dirty="0"/>
              <a:t>This includes the UI, the model code that communicates between the UI and computation code, the way in which plots and tables are generated and populated, and the way in which results are shown in space</a:t>
            </a:r>
          </a:p>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243705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There are numerous types of studies that will benefit from this work</a:t>
            </a:r>
          </a:p>
          <a:p>
            <a:pPr marL="165261" indent="-165261">
              <a:buFont typeface="Arial" panose="020B0604020202020204" pitchFamily="34" charset="0"/>
              <a:buChar char="•"/>
            </a:pPr>
            <a:r>
              <a:rPr lang="en-US" dirty="0"/>
              <a:t>A great example are those areas that already have existing models but need a bit more definition in a particular area</a:t>
            </a:r>
          </a:p>
          <a:p>
            <a:pPr marL="622461" lvl="1" indent="-165261">
              <a:buFont typeface="Arial" panose="020B0604020202020204" pitchFamily="34" charset="0"/>
              <a:buChar char="•"/>
            </a:pPr>
            <a:r>
              <a:rPr lang="en-US" baseline="0" dirty="0"/>
              <a:t>For instance, there are currently over 150 HEC-HMS models that were created as part of the CWMS national implementation plan</a:t>
            </a:r>
          </a:p>
          <a:p>
            <a:pPr marL="622461" lvl="1" indent="-165261">
              <a:buFont typeface="Arial" panose="020B0604020202020204" pitchFamily="34" charset="0"/>
              <a:buChar char="•"/>
            </a:pPr>
            <a:r>
              <a:rPr lang="en-US" baseline="0" dirty="0"/>
              <a:t>Beyond forecasting, these models are also used within planning studies where different with project alternatives are compared</a:t>
            </a:r>
          </a:p>
          <a:p>
            <a:pPr marL="622461" lvl="1" indent="-165261">
              <a:buFont typeface="Arial" panose="020B0604020202020204" pitchFamily="34" charset="0"/>
              <a:buChar char="•"/>
            </a:pPr>
            <a:r>
              <a:rPr lang="en-US" baseline="0" dirty="0"/>
              <a:t>If users need more definition in a particular area to predict the effects of the with project conditions, they can incorporate the HEC-HMS 2D capabilities without having to change anything else</a:t>
            </a:r>
          </a:p>
          <a:p>
            <a:pPr marL="165261" lvl="0" indent="-165261">
              <a:buFont typeface="Arial" panose="020B0604020202020204" pitchFamily="34" charset="0"/>
              <a:buChar char="•"/>
            </a:pPr>
            <a:r>
              <a:rPr lang="en-US" baseline="0" dirty="0"/>
              <a:t>Other examples of the types of studies that will benefit from this work include areas where substantial physical changes have occurred either due to wildfires or land use changes, studies where unit hydrograph theory limitations cannot be tolerated (e.g. dam safety), and non-point source sediment studies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796953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A great</a:t>
            </a:r>
            <a:r>
              <a:rPr lang="en-US" baseline="0" dirty="0"/>
              <a:t> example of the types of things that users can achieve now that they couldn’t before is exemplified by the area in and around Reno and Sparks, NV</a:t>
            </a:r>
          </a:p>
          <a:p>
            <a:pPr marL="165261" indent="-165261">
              <a:buFont typeface="Arial" panose="020B0604020202020204" pitchFamily="34" charset="0"/>
              <a:buChar char="•"/>
            </a:pPr>
            <a:r>
              <a:rPr lang="en-US" baseline="0" dirty="0"/>
              <a:t>The Truckee River flows through the city and has periodically exceeded channel capacities and caused significant damage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4993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The Jan 1997 flood event is the largest flood to have affected the city in the last few decades</a:t>
            </a:r>
          </a:p>
          <a:p>
            <a:pPr marL="165261" indent="-165261">
              <a:buFont typeface="Arial" panose="020B0604020202020204" pitchFamily="34" charset="0"/>
              <a:buChar char="•"/>
            </a:pPr>
            <a:r>
              <a:rPr lang="en-US" baseline="0" dirty="0"/>
              <a:t>You can see flood waters moving through the downtown Reno area in the first image</a:t>
            </a:r>
          </a:p>
          <a:p>
            <a:pPr marL="165261" indent="-165261">
              <a:buFont typeface="Arial" panose="020B0604020202020204" pitchFamily="34" charset="0"/>
              <a:buChar char="•"/>
            </a:pPr>
            <a:r>
              <a:rPr lang="en-US" baseline="0" dirty="0"/>
              <a:t>You can also see flood waters inundating the Reno Airport</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832135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image" Target="../media/image5.png"/><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image" Target="../media/image1.png"/><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theme" Target="../theme/theme3.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6.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6"/>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hyperlink" Target="https://www.hec.usace.army.mil/confluence/display/HMSGUIDES/W6+-+Introduction+to+the+Variable+Clark+Unit+Hydrograph+Workshop" TargetMode="External"/><Relationship Id="rId2" Type="http://schemas.openxmlformats.org/officeDocument/2006/relationships/notesSlide" Target="../notesSlides/notesSlide11.xml"/><Relationship Id="rId1" Type="http://schemas.openxmlformats.org/officeDocument/2006/relationships/slideLayout" Target="../slideLayouts/slideLayout39.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38.xml"/><Relationship Id="rId6" Type="http://schemas.openxmlformats.org/officeDocument/2006/relationships/hyperlink" Target="https://www.hec.usace.army.mil/confluence/hmsdocs/hmsguides/using-2d-flow-within-hec-hms" TargetMode="External"/><Relationship Id="rId5" Type="http://schemas.openxmlformats.org/officeDocument/2006/relationships/hyperlink" Target="https://www.hec.usace.army.mil/software/hec-hms/downloads.aspx" TargetMode="Externa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9.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38.xml"/><Relationship Id="rId5" Type="http://schemas.openxmlformats.org/officeDocument/2006/relationships/image" Target="../media/image19.jpg"/><Relationship Id="rId4"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pic>
        <p:nvPicPr>
          <p:cNvPr id="6" name="Picture 5">
            <a:extLst>
              <a:ext uri="{FF2B5EF4-FFF2-40B4-BE49-F238E27FC236}">
                <a16:creationId xmlns:a16="http://schemas.microsoft.com/office/drawing/2014/main" id="{2E654DE2-8F64-4886-A8AA-F99EF787E88F}"/>
              </a:ext>
            </a:extLst>
          </p:cNvPr>
          <p:cNvPicPr>
            <a:picLocks noChangeAspect="1"/>
          </p:cNvPicPr>
          <p:nvPr/>
        </p:nvPicPr>
        <p:blipFill>
          <a:blip r:embed="rId3" cstate="print">
            <a:extLst>
              <a:ext uri="{28A0092B-C50C-407E-A947-70E740481C1C}">
                <a14:useLocalDpi xmlns:a14="http://schemas.microsoft.com/office/drawing/2010/main" val="0"/>
              </a:ext>
            </a:extLst>
          </a:blip>
          <a:srcRect t="8589" b="8589"/>
          <a:stretch/>
        </p:blipFill>
        <p:spPr>
          <a:xfrm>
            <a:off x="457199" y="400187"/>
            <a:ext cx="7618493" cy="4732322"/>
          </a:xfrm>
          <a:prstGeom prst="rect">
            <a:avLst/>
          </a:prstGeom>
        </p:spPr>
      </p:pic>
      <p:sp>
        <p:nvSpPr>
          <p:cNvPr id="9" name="Text Placeholder 2"/>
          <p:cNvSpPr txBox="1">
            <a:spLocks/>
          </p:cNvSpPr>
          <p:nvPr/>
        </p:nvSpPr>
        <p:spPr>
          <a:xfrm>
            <a:off x="4167963" y="4352925"/>
            <a:ext cx="3949494" cy="121209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spcAft>
                <a:spcPts val="0"/>
              </a:spcAft>
            </a:pPr>
            <a:r>
              <a:rPr lang="en-US" dirty="0">
                <a:solidFill>
                  <a:srgbClr val="FFFFFF"/>
                </a:solidFill>
              </a:rPr>
              <a:t>Mike Bartles, P.E.</a:t>
            </a:r>
          </a:p>
          <a:p>
            <a:pPr algn="r" fontAlgn="auto">
              <a:spcAft>
                <a:spcPts val="0"/>
              </a:spcAft>
            </a:pPr>
            <a:r>
              <a:rPr lang="en-US" dirty="0">
                <a:solidFill>
                  <a:srgbClr val="FFFFFF"/>
                </a:solidFill>
              </a:rPr>
              <a:t>Hydrologic Engineering Center</a:t>
            </a:r>
          </a:p>
        </p:txBody>
      </p:sp>
      <p:sp>
        <p:nvSpPr>
          <p:cNvPr id="15" name="Title 1"/>
          <p:cNvSpPr txBox="1">
            <a:spLocks/>
          </p:cNvSpPr>
          <p:nvPr/>
        </p:nvSpPr>
        <p:spPr>
          <a:xfrm>
            <a:off x="534837" y="466809"/>
            <a:ext cx="7152070" cy="180966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3000" dirty="0">
                <a:solidFill>
                  <a:schemeClr val="tx1"/>
                </a:solidFill>
              </a:rPr>
              <a:t>Two-Dimensional Flow Enhancements and Applications within HEC-HMS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rotWithShape="1">
          <a:blip r:embed="rId3"/>
          <a:srcRect l="21837" t="9559" b="3062"/>
          <a:stretch/>
        </p:blipFill>
        <p:spPr>
          <a:xfrm>
            <a:off x="195310" y="266328"/>
            <a:ext cx="4377019" cy="4572000"/>
          </a:xfrm>
          <a:prstGeom prst="rect">
            <a:avLst/>
          </a:prstGeom>
        </p:spPr>
      </p:pic>
      <p:pic>
        <p:nvPicPr>
          <p:cNvPr id="25" name="Picture 24"/>
          <p:cNvPicPr>
            <a:picLocks noChangeAspect="1"/>
          </p:cNvPicPr>
          <p:nvPr/>
        </p:nvPicPr>
        <p:blipFill rotWithShape="1">
          <a:blip r:embed="rId4"/>
          <a:srcRect l="21566" t="13160" b="4228"/>
          <a:stretch/>
        </p:blipFill>
        <p:spPr>
          <a:xfrm>
            <a:off x="4583905" y="266328"/>
            <a:ext cx="4404881" cy="4572000"/>
          </a:xfrm>
          <a:prstGeom prst="rect">
            <a:avLst/>
          </a:prstGeom>
        </p:spPr>
      </p:pic>
      <p:sp>
        <p:nvSpPr>
          <p:cNvPr id="4" name="Slide Number Placeholder 3"/>
          <p:cNvSpPr>
            <a:spLocks noGrp="1"/>
          </p:cNvSpPr>
          <p:nvPr>
            <p:ph type="sldNum" sz="quarter" idx="11"/>
          </p:nvPr>
        </p:nvSpPr>
        <p:spPr/>
        <p:txBody>
          <a:bodyPr/>
          <a:lstStyle/>
          <a:p>
            <a:fld id="{9A257827-C34C-4251-B995-96C9C233CCC8}" type="slidenum">
              <a:rPr lang="en-US" smtClean="0"/>
              <a:pPr/>
              <a:t>10</a:t>
            </a:fld>
            <a:endParaRPr lang="en-US"/>
          </a:p>
        </p:txBody>
      </p:sp>
      <p:sp>
        <p:nvSpPr>
          <p:cNvPr id="15" name="Rectangle 14"/>
          <p:cNvSpPr/>
          <p:nvPr/>
        </p:nvSpPr>
        <p:spPr>
          <a:xfrm>
            <a:off x="3117638" y="2419064"/>
            <a:ext cx="463191" cy="415637"/>
          </a:xfrm>
          <a:prstGeom prst="rect">
            <a:avLst/>
          </a:prstGeom>
          <a:solidFill>
            <a:srgbClr val="FF0000">
              <a:alpha val="50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H="1">
            <a:off x="330856" y="2419064"/>
            <a:ext cx="2786782" cy="92452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580829" y="2419064"/>
            <a:ext cx="737690" cy="93222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7384133" y="2522130"/>
            <a:ext cx="463191" cy="415637"/>
          </a:xfrm>
          <a:prstGeom prst="rect">
            <a:avLst/>
          </a:prstGeom>
          <a:solidFill>
            <a:srgbClr val="00B050">
              <a:alpha val="50000"/>
            </a:srgbClr>
          </a:solidFill>
          <a:ln w="254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9" name="Straight Connector 28"/>
          <p:cNvCxnSpPr/>
          <p:nvPr/>
        </p:nvCxnSpPr>
        <p:spPr>
          <a:xfrm flipH="1">
            <a:off x="4848345" y="2522130"/>
            <a:ext cx="2535788" cy="821455"/>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847324" y="2522130"/>
            <a:ext cx="983165" cy="821455"/>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rotWithShape="1">
          <a:blip r:embed="rId5"/>
          <a:srcRect l="6933" t="11217"/>
          <a:stretch/>
        </p:blipFill>
        <p:spPr>
          <a:xfrm>
            <a:off x="330856" y="3351289"/>
            <a:ext cx="3987663" cy="3200400"/>
          </a:xfrm>
          <a:prstGeom prst="rect">
            <a:avLst/>
          </a:prstGeom>
          <a:ln w="25400">
            <a:solidFill>
              <a:srgbClr val="FF0000"/>
            </a:solidFill>
          </a:ln>
        </p:spPr>
      </p:pic>
      <p:pic>
        <p:nvPicPr>
          <p:cNvPr id="33" name="Picture 32"/>
          <p:cNvPicPr>
            <a:picLocks noChangeAspect="1"/>
          </p:cNvPicPr>
          <p:nvPr/>
        </p:nvPicPr>
        <p:blipFill rotWithShape="1">
          <a:blip r:embed="rId6"/>
          <a:srcRect l="6822" t="10988"/>
          <a:stretch/>
        </p:blipFill>
        <p:spPr>
          <a:xfrm>
            <a:off x="4848344" y="3351289"/>
            <a:ext cx="3982145" cy="3200400"/>
          </a:xfrm>
          <a:prstGeom prst="rect">
            <a:avLst/>
          </a:prstGeom>
          <a:ln w="25400">
            <a:solidFill>
              <a:srgbClr val="00B050"/>
            </a:solidFill>
          </a:ln>
        </p:spPr>
      </p:pic>
      <p:grpSp>
        <p:nvGrpSpPr>
          <p:cNvPr id="48" name="Group 47"/>
          <p:cNvGrpSpPr/>
          <p:nvPr/>
        </p:nvGrpSpPr>
        <p:grpSpPr>
          <a:xfrm>
            <a:off x="6982690" y="3590323"/>
            <a:ext cx="1610591" cy="646331"/>
            <a:chOff x="6982690" y="3590323"/>
            <a:chExt cx="1610591" cy="646331"/>
          </a:xfrm>
        </p:grpSpPr>
        <p:sp>
          <p:nvSpPr>
            <p:cNvPr id="40" name="TextBox 39"/>
            <p:cNvSpPr txBox="1"/>
            <p:nvPr/>
          </p:nvSpPr>
          <p:spPr>
            <a:xfrm>
              <a:off x="6982690" y="3590323"/>
              <a:ext cx="1610591" cy="646331"/>
            </a:xfrm>
            <a:prstGeom prst="rect">
              <a:avLst/>
            </a:prstGeom>
            <a:solidFill>
              <a:schemeClr val="tx2"/>
            </a:solidFill>
            <a:ln>
              <a:solidFill>
                <a:schemeClr val="tx1"/>
              </a:solidFill>
            </a:ln>
          </p:spPr>
          <p:txBody>
            <a:bodyPr wrap="square" rtlCol="0">
              <a:spAutoFit/>
            </a:bodyPr>
            <a:lstStyle/>
            <a:p>
              <a:pPr indent="342900"/>
              <a:r>
                <a:rPr lang="en-US" dirty="0"/>
                <a:t>Observed</a:t>
              </a:r>
            </a:p>
            <a:p>
              <a:pPr indent="342900"/>
              <a:r>
                <a:rPr lang="en-US" dirty="0"/>
                <a:t>Computed</a:t>
              </a:r>
            </a:p>
          </p:txBody>
        </p:sp>
        <p:cxnSp>
          <p:nvCxnSpPr>
            <p:cNvPr id="42" name="Straight Connector 41"/>
            <p:cNvCxnSpPr/>
            <p:nvPr/>
          </p:nvCxnSpPr>
          <p:spPr>
            <a:xfrm>
              <a:off x="7055427" y="3761509"/>
              <a:ext cx="2944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7159337" y="3719945"/>
              <a:ext cx="91440" cy="9144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7" name="Straight Connector 46"/>
            <p:cNvCxnSpPr/>
            <p:nvPr/>
          </p:nvCxnSpPr>
          <p:spPr>
            <a:xfrm>
              <a:off x="7055427" y="4059382"/>
              <a:ext cx="294448"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2470558" y="3573425"/>
            <a:ext cx="1610591" cy="646331"/>
            <a:chOff x="6982690" y="3590323"/>
            <a:chExt cx="1610591" cy="646331"/>
          </a:xfrm>
        </p:grpSpPr>
        <p:sp>
          <p:nvSpPr>
            <p:cNvPr id="50" name="TextBox 49"/>
            <p:cNvSpPr txBox="1"/>
            <p:nvPr/>
          </p:nvSpPr>
          <p:spPr>
            <a:xfrm>
              <a:off x="6982690" y="3590323"/>
              <a:ext cx="1610591" cy="646331"/>
            </a:xfrm>
            <a:prstGeom prst="rect">
              <a:avLst/>
            </a:prstGeom>
            <a:solidFill>
              <a:schemeClr val="tx2"/>
            </a:solidFill>
            <a:ln>
              <a:solidFill>
                <a:schemeClr val="tx1"/>
              </a:solidFill>
            </a:ln>
          </p:spPr>
          <p:txBody>
            <a:bodyPr wrap="square" rtlCol="0">
              <a:spAutoFit/>
            </a:bodyPr>
            <a:lstStyle/>
            <a:p>
              <a:pPr indent="342900"/>
              <a:r>
                <a:rPr lang="en-US" dirty="0"/>
                <a:t>Observed</a:t>
              </a:r>
            </a:p>
            <a:p>
              <a:pPr indent="342900"/>
              <a:r>
                <a:rPr lang="en-US" dirty="0"/>
                <a:t>Computed</a:t>
              </a:r>
            </a:p>
          </p:txBody>
        </p:sp>
        <p:cxnSp>
          <p:nvCxnSpPr>
            <p:cNvPr id="51" name="Straight Connector 50"/>
            <p:cNvCxnSpPr/>
            <p:nvPr/>
          </p:nvCxnSpPr>
          <p:spPr>
            <a:xfrm>
              <a:off x="7055427" y="3761509"/>
              <a:ext cx="2944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7159337" y="3719945"/>
              <a:ext cx="91440" cy="9144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3" name="Straight Connector 52"/>
            <p:cNvCxnSpPr/>
            <p:nvPr/>
          </p:nvCxnSpPr>
          <p:spPr>
            <a:xfrm>
              <a:off x="7055427" y="4059382"/>
              <a:ext cx="294448"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00604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11</a:t>
            </a:fld>
            <a:endParaRPr lang="en-US"/>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Variable Clark Parameters</a:t>
            </a:r>
          </a:p>
        </p:txBody>
      </p:sp>
      <p:sp>
        <p:nvSpPr>
          <p:cNvPr id="6" name="Text Box 5">
            <a:extLst>
              <a:ext uri="{FF2B5EF4-FFF2-40B4-BE49-F238E27FC236}">
                <a16:creationId xmlns:a16="http://schemas.microsoft.com/office/drawing/2014/main" id="{0CD2CE4B-6635-4DE6-AF24-CE9F28344800}"/>
              </a:ext>
            </a:extLst>
          </p:cNvPr>
          <p:cNvSpPr txBox="1">
            <a:spLocks noChangeArrowheads="1"/>
          </p:cNvSpPr>
          <p:nvPr/>
        </p:nvSpPr>
        <p:spPr bwMode="auto">
          <a:xfrm>
            <a:off x="385304" y="1264581"/>
            <a:ext cx="3758071" cy="4678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400" dirty="0">
                <a:latin typeface="Arial" panose="020B0604020202020204" pitchFamily="34" charset="0"/>
              </a:rPr>
              <a:t>Develop regression equations for California that can predict how Clark unit hydrograph parameters vary </a:t>
            </a:r>
            <a:r>
              <a:rPr lang="en-US" altLang="en-US" sz="2400" dirty="0" err="1">
                <a:latin typeface="Arial" panose="020B0604020202020204" pitchFamily="34" charset="0"/>
              </a:rPr>
              <a:t>w.r.t.</a:t>
            </a:r>
            <a:r>
              <a:rPr lang="en-US" altLang="en-US" sz="2400" dirty="0">
                <a:latin typeface="Arial" panose="020B0604020202020204" pitchFamily="34" charset="0"/>
              </a:rPr>
              <a:t> excess precipitation</a:t>
            </a:r>
          </a:p>
          <a:p>
            <a:pPr marL="285750" indent="-285750">
              <a:spcBef>
                <a:spcPts val="600"/>
              </a:spcBef>
              <a:buFont typeface="Arial" panose="020B0604020202020204" pitchFamily="34" charset="0"/>
              <a:buChar char="•"/>
            </a:pPr>
            <a:r>
              <a:rPr lang="en-US" altLang="en-US" sz="2400" dirty="0">
                <a:latin typeface="Arial" panose="020B0604020202020204" pitchFamily="34" charset="0"/>
              </a:rPr>
              <a:t>Use 2D transform simulations to inform variable Clark unit hydrograph parameters</a:t>
            </a:r>
          </a:p>
          <a:p>
            <a:pPr marL="285750" indent="-285750">
              <a:spcBef>
                <a:spcPts val="600"/>
              </a:spcBef>
              <a:buFont typeface="Arial" panose="020B0604020202020204" pitchFamily="34" charset="0"/>
              <a:buChar char="•"/>
            </a:pPr>
            <a:r>
              <a:rPr lang="en-US" altLang="en-US" sz="2400" dirty="0">
                <a:latin typeface="Arial" panose="020B0604020202020204" pitchFamily="34" charset="0"/>
                <a:hlinkClick r:id="rId3"/>
              </a:rPr>
              <a:t>Variable Clark Unit Hydrograph Workshop</a:t>
            </a:r>
            <a:endParaRPr lang="en-US" altLang="en-US" sz="2400" dirty="0">
              <a:latin typeface="Arial" panose="020B0604020202020204" pitchFamily="34" charset="0"/>
            </a:endParaRPr>
          </a:p>
        </p:txBody>
      </p:sp>
      <p:pic>
        <p:nvPicPr>
          <p:cNvPr id="8" name="Picture 7">
            <a:extLst>
              <a:ext uri="{FF2B5EF4-FFF2-40B4-BE49-F238E27FC236}">
                <a16:creationId xmlns:a16="http://schemas.microsoft.com/office/drawing/2014/main" id="{FCF85A26-ED50-4CCD-8490-F85D570BC1C7}"/>
              </a:ext>
            </a:extLst>
          </p:cNvPr>
          <p:cNvPicPr>
            <a:picLocks noChangeAspect="1"/>
          </p:cNvPicPr>
          <p:nvPr/>
        </p:nvPicPr>
        <p:blipFill>
          <a:blip r:embed="rId4"/>
          <a:stretch>
            <a:fillRect/>
          </a:stretch>
        </p:blipFill>
        <p:spPr>
          <a:xfrm>
            <a:off x="4294560" y="1587223"/>
            <a:ext cx="4544640" cy="3885667"/>
          </a:xfrm>
          <a:prstGeom prst="rect">
            <a:avLst/>
          </a:prstGeom>
        </p:spPr>
      </p:pic>
    </p:spTree>
    <p:extLst>
      <p:ext uri="{BB962C8B-B14F-4D97-AF65-F5344CB8AC3E}">
        <p14:creationId xmlns:p14="http://schemas.microsoft.com/office/powerpoint/2010/main" val="3001375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12</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Variable Clark Parameters</a:t>
            </a:r>
          </a:p>
        </p:txBody>
      </p:sp>
      <p:pic>
        <p:nvPicPr>
          <p:cNvPr id="5" name="Picture 4">
            <a:extLst>
              <a:ext uri="{FF2B5EF4-FFF2-40B4-BE49-F238E27FC236}">
                <a16:creationId xmlns:a16="http://schemas.microsoft.com/office/drawing/2014/main" id="{DBA2621E-135A-4F34-BF90-A3FBEA974ABD}"/>
              </a:ext>
            </a:extLst>
          </p:cNvPr>
          <p:cNvPicPr>
            <a:picLocks noChangeAspect="1"/>
          </p:cNvPicPr>
          <p:nvPr/>
        </p:nvPicPr>
        <p:blipFill>
          <a:blip r:embed="rId3"/>
          <a:stretch>
            <a:fillRect/>
          </a:stretch>
        </p:blipFill>
        <p:spPr>
          <a:xfrm>
            <a:off x="304800" y="1264480"/>
            <a:ext cx="8509591" cy="4801957"/>
          </a:xfrm>
          <a:prstGeom prst="rect">
            <a:avLst/>
          </a:prstGeom>
        </p:spPr>
      </p:pic>
    </p:spTree>
    <p:extLst>
      <p:ext uri="{BB962C8B-B14F-4D97-AF65-F5344CB8AC3E}">
        <p14:creationId xmlns:p14="http://schemas.microsoft.com/office/powerpoint/2010/main" val="3660781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072"/>
            <a:ext cx="9144000" cy="806451"/>
          </a:xfrm>
        </p:spPr>
        <p:txBody>
          <a:bodyPr/>
          <a:lstStyle/>
          <a:p>
            <a:pPr algn="ctr"/>
            <a:r>
              <a:rPr lang="en-US" sz="4000" dirty="0"/>
              <a:t>Results</a:t>
            </a:r>
          </a:p>
        </p:txBody>
      </p:sp>
      <p:sp>
        <p:nvSpPr>
          <p:cNvPr id="4" name="Slide Number Placeholder 3"/>
          <p:cNvSpPr>
            <a:spLocks noGrp="1"/>
          </p:cNvSpPr>
          <p:nvPr>
            <p:ph type="sldNum" sz="quarter" idx="11"/>
          </p:nvPr>
        </p:nvSpPr>
        <p:spPr/>
        <p:txBody>
          <a:bodyPr/>
          <a:lstStyle/>
          <a:p>
            <a:fld id="{9A257827-C34C-4251-B995-96C9C233CCC8}" type="slidenum">
              <a:rPr lang="en-US" smtClean="0"/>
              <a:pPr/>
              <a:t>13</a:t>
            </a:fld>
            <a:endParaRPr lang="en-US"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69F269E-F7A7-4935-9BC2-FD3CDADAAC37}"/>
                  </a:ext>
                </a:extLst>
              </p:cNvPr>
              <p:cNvGraphicFramePr>
                <a:graphicFrameLocks noGrp="1"/>
              </p:cNvGraphicFramePr>
              <p:nvPr>
                <p:extLst>
                  <p:ext uri="{D42A27DB-BD31-4B8C-83A1-F6EECF244321}">
                    <p14:modId xmlns:p14="http://schemas.microsoft.com/office/powerpoint/2010/main" val="2413833616"/>
                  </p:ext>
                </p:extLst>
              </p:nvPr>
            </p:nvGraphicFramePr>
            <p:xfrm>
              <a:off x="318501" y="976636"/>
              <a:ext cx="8503920" cy="4907155"/>
            </p:xfrm>
            <a:graphic>
              <a:graphicData uri="http://schemas.openxmlformats.org/drawingml/2006/table">
                <a:tbl>
                  <a:tblPr firstRow="1" firstCol="1" bandRow="1"/>
                  <a:tblGrid>
                    <a:gridCol w="1645920">
                      <a:extLst>
                        <a:ext uri="{9D8B030D-6E8A-4147-A177-3AD203B41FA5}">
                          <a16:colId xmlns:a16="http://schemas.microsoft.com/office/drawing/2014/main" val="371944679"/>
                        </a:ext>
                      </a:extLst>
                    </a:gridCol>
                    <a:gridCol w="914400">
                      <a:extLst>
                        <a:ext uri="{9D8B030D-6E8A-4147-A177-3AD203B41FA5}">
                          <a16:colId xmlns:a16="http://schemas.microsoft.com/office/drawing/2014/main" val="1229514240"/>
                        </a:ext>
                      </a:extLst>
                    </a:gridCol>
                    <a:gridCol w="5943600">
                      <a:extLst>
                        <a:ext uri="{9D8B030D-6E8A-4147-A177-3AD203B41FA5}">
                          <a16:colId xmlns:a16="http://schemas.microsoft.com/office/drawing/2014/main" val="3788380362"/>
                        </a:ext>
                      </a:extLst>
                    </a:gridCol>
                  </a:tblGrid>
                  <a:tr h="274069">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Excess Precipitation Rate (in/</a:t>
                          </a:r>
                          <a:r>
                            <a:rPr lang="en-US" sz="1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hr</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6281972"/>
                      </a:ext>
                    </a:extLst>
                  </a:tr>
                  <a:tr h="277253">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=0.04082−0.35461∗</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−0.53746∗</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0905407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=−1.01528+1.7684∗</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−0.00316∗</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+120.4306∗</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𝑅𝑅</m:t>
                                </m:r>
                              </m:oMath>
                            </m:oMathPara>
                          </a14:m>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987251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dirty="0" err="1">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=−0.09866−0.42538∗</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−0.5683∗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48176444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=−1.40573+1.2471∗</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−0.00208∗</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+78.6917∗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5045580"/>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=−0.2412−0.5586∗</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−0.6837∗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9768533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=−0.26226+0.6196∗</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−0.00118∗</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+38.7834∗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2121835"/>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=−0.381−0.5353∗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−0.6581∗</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5784012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=0.507+0.2515∗</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−0.00063∗</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∗16.721∗</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640086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=−0.4809−0.5387∗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−0.6703∗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6825397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=0.489+0.1709∗</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−0.00046∗</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+11.3057∗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753879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=−0.5446−0.5107∗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−0.6573∗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9844740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=0.4668+0.13062∗</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−0.00037∗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+8.4999∗</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9684232"/>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=−0.5425−0.5204∗</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−0.6457∗</m:t>
                                </m:r>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820126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=0.4814+0.10512∗</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−0.00033∗</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+7.2064∗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584577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=−0.5408−0.5403∗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−0.6452∗</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4618824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=0.5215+0.0824∗</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−0.00029∗</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+5.9854∗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1742128"/>
                      </a:ext>
                    </a:extLst>
                  </a:tr>
                </a:tbl>
              </a:graphicData>
            </a:graphic>
          </p:graphicFrame>
        </mc:Choice>
        <mc:Fallback xmlns="">
          <p:graphicFrame>
            <p:nvGraphicFramePr>
              <p:cNvPr id="5" name="Table 4">
                <a:extLst>
                  <a:ext uri="{FF2B5EF4-FFF2-40B4-BE49-F238E27FC236}">
                    <a16:creationId xmlns:a16="http://schemas.microsoft.com/office/drawing/2014/main" id="{B69F269E-F7A7-4935-9BC2-FD3CDADAAC37}"/>
                  </a:ext>
                </a:extLst>
              </p:cNvPr>
              <p:cNvGraphicFramePr>
                <a:graphicFrameLocks noGrp="1"/>
              </p:cNvGraphicFramePr>
              <p:nvPr>
                <p:extLst>
                  <p:ext uri="{D42A27DB-BD31-4B8C-83A1-F6EECF244321}">
                    <p14:modId xmlns:p14="http://schemas.microsoft.com/office/powerpoint/2010/main" val="2413833616"/>
                  </p:ext>
                </p:extLst>
              </p:nvPr>
            </p:nvGraphicFramePr>
            <p:xfrm>
              <a:off x="318501" y="976636"/>
              <a:ext cx="8503920" cy="4907155"/>
            </p:xfrm>
            <a:graphic>
              <a:graphicData uri="http://schemas.openxmlformats.org/drawingml/2006/table">
                <a:tbl>
                  <a:tblPr firstRow="1" firstCol="1" bandRow="1"/>
                  <a:tblGrid>
                    <a:gridCol w="1645920">
                      <a:extLst>
                        <a:ext uri="{9D8B030D-6E8A-4147-A177-3AD203B41FA5}">
                          <a16:colId xmlns:a16="http://schemas.microsoft.com/office/drawing/2014/main" val="371944679"/>
                        </a:ext>
                      </a:extLst>
                    </a:gridCol>
                    <a:gridCol w="914400">
                      <a:extLst>
                        <a:ext uri="{9D8B030D-6E8A-4147-A177-3AD203B41FA5}">
                          <a16:colId xmlns:a16="http://schemas.microsoft.com/office/drawing/2014/main" val="1229514240"/>
                        </a:ext>
                      </a:extLst>
                    </a:gridCol>
                    <a:gridCol w="5943600">
                      <a:extLst>
                        <a:ext uri="{9D8B030D-6E8A-4147-A177-3AD203B41FA5}">
                          <a16:colId xmlns:a16="http://schemas.microsoft.com/office/drawing/2014/main" val="3788380362"/>
                        </a:ext>
                      </a:extLst>
                    </a:gridCol>
                  </a:tblGrid>
                  <a:tr h="471107">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Excess Precipitation Rate (in/</a:t>
                          </a:r>
                          <a:r>
                            <a:rPr lang="en-US" sz="1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hr</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6281972"/>
                      </a:ext>
                    </a:extLst>
                  </a:tr>
                  <a:tr h="277253">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82609" r="-102" b="-1513043"/>
                          </a:stretch>
                        </a:blipFill>
                      </a:tcPr>
                    </a:tc>
                    <a:extLst>
                      <a:ext uri="{0D108BD9-81ED-4DB2-BD59-A6C34878D82A}">
                        <a16:rowId xmlns:a16="http://schemas.microsoft.com/office/drawing/2014/main" val="300905407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288889" r="-102" b="-1446667"/>
                          </a:stretch>
                        </a:blipFill>
                      </a:tcPr>
                    </a:tc>
                    <a:extLst>
                      <a:ext uri="{0D108BD9-81ED-4DB2-BD59-A6C34878D82A}">
                        <a16:rowId xmlns:a16="http://schemas.microsoft.com/office/drawing/2014/main" val="140987251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dirty="0" err="1">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380435" r="-102" b="-1315217"/>
                          </a:stretch>
                        </a:blipFill>
                      </a:tcPr>
                    </a:tc>
                    <a:extLst>
                      <a:ext uri="{0D108BD9-81ED-4DB2-BD59-A6C34878D82A}">
                        <a16:rowId xmlns:a16="http://schemas.microsoft.com/office/drawing/2014/main" val="348176444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480435" r="-102" b="-1215217"/>
                          </a:stretch>
                        </a:blipFill>
                      </a:tcPr>
                    </a:tc>
                    <a:extLst>
                      <a:ext uri="{0D108BD9-81ED-4DB2-BD59-A6C34878D82A}">
                        <a16:rowId xmlns:a16="http://schemas.microsoft.com/office/drawing/2014/main" val="1855045580"/>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593333" r="-102" b="-1142222"/>
                          </a:stretch>
                        </a:blipFill>
                      </a:tcPr>
                    </a:tc>
                    <a:extLst>
                      <a:ext uri="{0D108BD9-81ED-4DB2-BD59-A6C34878D82A}">
                        <a16:rowId xmlns:a16="http://schemas.microsoft.com/office/drawing/2014/main" val="339768533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678261" r="-102" b="-1017391"/>
                          </a:stretch>
                        </a:blipFill>
                      </a:tcPr>
                    </a:tc>
                    <a:extLst>
                      <a:ext uri="{0D108BD9-81ED-4DB2-BD59-A6C34878D82A}">
                        <a16:rowId xmlns:a16="http://schemas.microsoft.com/office/drawing/2014/main" val="2392121835"/>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795556" r="-102" b="-940000"/>
                          </a:stretch>
                        </a:blipFill>
                      </a:tcPr>
                    </a:tc>
                    <a:extLst>
                      <a:ext uri="{0D108BD9-81ED-4DB2-BD59-A6C34878D82A}">
                        <a16:rowId xmlns:a16="http://schemas.microsoft.com/office/drawing/2014/main" val="155784012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876087" r="-102" b="-819565"/>
                          </a:stretch>
                        </a:blipFill>
                      </a:tcPr>
                    </a:tc>
                    <a:extLst>
                      <a:ext uri="{0D108BD9-81ED-4DB2-BD59-A6C34878D82A}">
                        <a16:rowId xmlns:a16="http://schemas.microsoft.com/office/drawing/2014/main" val="318640086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997778" r="-102" b="-737778"/>
                          </a:stretch>
                        </a:blipFill>
                      </a:tcPr>
                    </a:tc>
                    <a:extLst>
                      <a:ext uri="{0D108BD9-81ED-4DB2-BD59-A6C34878D82A}">
                        <a16:rowId xmlns:a16="http://schemas.microsoft.com/office/drawing/2014/main" val="266825397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073913" r="-102" b="-621739"/>
                          </a:stretch>
                        </a:blipFill>
                      </a:tcPr>
                    </a:tc>
                    <a:extLst>
                      <a:ext uri="{0D108BD9-81ED-4DB2-BD59-A6C34878D82A}">
                        <a16:rowId xmlns:a16="http://schemas.microsoft.com/office/drawing/2014/main" val="372753879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200000" r="-102" b="-535556"/>
                          </a:stretch>
                        </a:blipFill>
                      </a:tcPr>
                    </a:tc>
                    <a:extLst>
                      <a:ext uri="{0D108BD9-81ED-4DB2-BD59-A6C34878D82A}">
                        <a16:rowId xmlns:a16="http://schemas.microsoft.com/office/drawing/2014/main" val="159844740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271739" r="-102" b="-423913"/>
                          </a:stretch>
                        </a:blipFill>
                      </a:tcPr>
                    </a:tc>
                    <a:extLst>
                      <a:ext uri="{0D108BD9-81ED-4DB2-BD59-A6C34878D82A}">
                        <a16:rowId xmlns:a16="http://schemas.microsoft.com/office/drawing/2014/main" val="619684232"/>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402222" r="-102" b="-333333"/>
                          </a:stretch>
                        </a:blipFill>
                      </a:tcPr>
                    </a:tc>
                    <a:extLst>
                      <a:ext uri="{0D108BD9-81ED-4DB2-BD59-A6C34878D82A}">
                        <a16:rowId xmlns:a16="http://schemas.microsoft.com/office/drawing/2014/main" val="20820126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469565" r="-102" b="-226087"/>
                          </a:stretch>
                        </a:blipFill>
                      </a:tcPr>
                    </a:tc>
                    <a:extLst>
                      <a:ext uri="{0D108BD9-81ED-4DB2-BD59-A6C34878D82A}">
                        <a16:rowId xmlns:a16="http://schemas.microsoft.com/office/drawing/2014/main" val="276584577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604444" r="-102" b="-131111"/>
                          </a:stretch>
                        </a:blipFill>
                      </a:tcPr>
                    </a:tc>
                    <a:extLst>
                      <a:ext uri="{0D108BD9-81ED-4DB2-BD59-A6C34878D82A}">
                        <a16:rowId xmlns:a16="http://schemas.microsoft.com/office/drawing/2014/main" val="244618824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667391" r="-102" b="-28261"/>
                          </a:stretch>
                        </a:blipFill>
                      </a:tcPr>
                    </a:tc>
                    <a:extLst>
                      <a:ext uri="{0D108BD9-81ED-4DB2-BD59-A6C34878D82A}">
                        <a16:rowId xmlns:a16="http://schemas.microsoft.com/office/drawing/2014/main" val="1221742128"/>
                      </a:ext>
                    </a:extLst>
                  </a:tr>
                </a:tbl>
              </a:graphicData>
            </a:graphic>
          </p:graphicFrame>
        </mc:Fallback>
      </mc:AlternateContent>
    </p:spTree>
    <p:extLst>
      <p:ext uri="{BB962C8B-B14F-4D97-AF65-F5344CB8AC3E}">
        <p14:creationId xmlns:p14="http://schemas.microsoft.com/office/powerpoint/2010/main" val="2606201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14</a:t>
            </a:fld>
            <a:endParaRPr lang="en-US" dirty="0"/>
          </a:p>
        </p:txBody>
      </p:sp>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a:xfrm>
            <a:off x="304800" y="274637"/>
            <a:ext cx="8382000" cy="806451"/>
          </a:xfrm>
        </p:spPr>
        <p:txBody>
          <a:bodyPr/>
          <a:lstStyle/>
          <a:p>
            <a:pPr algn="ctr"/>
            <a:r>
              <a:rPr lang="en-US" sz="4000" dirty="0"/>
              <a:t>Validation Results</a:t>
            </a:r>
          </a:p>
        </p:txBody>
      </p:sp>
      <p:pic>
        <p:nvPicPr>
          <p:cNvPr id="5" name="Picture 4">
            <a:extLst>
              <a:ext uri="{FF2B5EF4-FFF2-40B4-BE49-F238E27FC236}">
                <a16:creationId xmlns:a16="http://schemas.microsoft.com/office/drawing/2014/main" id="{CD88214D-DC11-49C9-B0F3-9A2129CB71DD}"/>
              </a:ext>
            </a:extLst>
          </p:cNvPr>
          <p:cNvPicPr>
            <a:picLocks noChangeAspect="1"/>
          </p:cNvPicPr>
          <p:nvPr/>
        </p:nvPicPr>
        <p:blipFill>
          <a:blip r:embed="rId3"/>
          <a:stretch>
            <a:fillRect/>
          </a:stretch>
        </p:blipFill>
        <p:spPr>
          <a:xfrm>
            <a:off x="1307130" y="990541"/>
            <a:ext cx="6529740" cy="5486400"/>
          </a:xfrm>
          <a:prstGeom prst="rect">
            <a:avLst/>
          </a:prstGeom>
        </p:spPr>
      </p:pic>
    </p:spTree>
    <p:extLst>
      <p:ext uri="{BB962C8B-B14F-4D97-AF65-F5344CB8AC3E}">
        <p14:creationId xmlns:p14="http://schemas.microsoft.com/office/powerpoint/2010/main" val="1681448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DEBCC3C-32F1-42EC-90F2-8F800639F264}"/>
              </a:ext>
            </a:extLst>
          </p:cNvPr>
          <p:cNvPicPr>
            <a:picLocks noChangeAspect="1"/>
          </p:cNvPicPr>
          <p:nvPr/>
        </p:nvPicPr>
        <p:blipFill>
          <a:blip r:embed="rId3"/>
          <a:stretch>
            <a:fillRect/>
          </a:stretch>
        </p:blipFill>
        <p:spPr>
          <a:xfrm>
            <a:off x="276943" y="1174750"/>
            <a:ext cx="5144736" cy="4508500"/>
          </a:xfrm>
          <a:prstGeom prst="rect">
            <a:avLst/>
          </a:prstGeom>
          <a:ln>
            <a:solidFill>
              <a:schemeClr val="tx1"/>
            </a:solidFill>
          </a:ln>
        </p:spPr>
      </p:pic>
      <p:sp>
        <p:nvSpPr>
          <p:cNvPr id="4" name="Slide Number Placeholder 3"/>
          <p:cNvSpPr>
            <a:spLocks noGrp="1"/>
          </p:cNvSpPr>
          <p:nvPr>
            <p:ph type="sldNum" sz="quarter" idx="11"/>
          </p:nvPr>
        </p:nvSpPr>
        <p:spPr/>
        <p:txBody>
          <a:bodyPr/>
          <a:lstStyle/>
          <a:p>
            <a:fld id="{9A257827-C34C-4251-B995-96C9C233CCC8}" type="slidenum">
              <a:rPr lang="en-US" smtClean="0"/>
              <a:pPr/>
              <a:t>15</a:t>
            </a:fld>
            <a:endParaRPr lang="en-US"/>
          </a:p>
        </p:txBody>
      </p:sp>
      <p:sp>
        <p:nvSpPr>
          <p:cNvPr id="8" name="Title 1"/>
          <p:cNvSpPr>
            <a:spLocks noGrp="1"/>
          </p:cNvSpPr>
          <p:nvPr>
            <p:ph type="title"/>
          </p:nvPr>
        </p:nvSpPr>
        <p:spPr>
          <a:xfrm>
            <a:off x="187035" y="274637"/>
            <a:ext cx="8780319" cy="806451"/>
          </a:xfrm>
        </p:spPr>
        <p:txBody>
          <a:bodyPr/>
          <a:lstStyle/>
          <a:p>
            <a:pPr algn="ctr"/>
            <a:r>
              <a:rPr lang="en-US" sz="4000" dirty="0"/>
              <a:t>Tech Transfer</a:t>
            </a:r>
          </a:p>
        </p:txBody>
      </p:sp>
      <p:pic>
        <p:nvPicPr>
          <p:cNvPr id="6" name="Picture 5"/>
          <p:cNvPicPr>
            <a:picLocks noChangeAspect="1"/>
          </p:cNvPicPr>
          <p:nvPr/>
        </p:nvPicPr>
        <p:blipFill>
          <a:blip r:embed="rId4"/>
          <a:stretch>
            <a:fillRect/>
          </a:stretch>
        </p:blipFill>
        <p:spPr>
          <a:xfrm>
            <a:off x="4520991" y="2067494"/>
            <a:ext cx="4346067" cy="4409447"/>
          </a:xfrm>
          <a:prstGeom prst="rect">
            <a:avLst/>
          </a:prstGeom>
        </p:spPr>
      </p:pic>
      <p:sp>
        <p:nvSpPr>
          <p:cNvPr id="7" name="TextBox 6">
            <a:extLst>
              <a:ext uri="{FF2B5EF4-FFF2-40B4-BE49-F238E27FC236}">
                <a16:creationId xmlns:a16="http://schemas.microsoft.com/office/drawing/2014/main" id="{766E09C5-ECC6-4A60-8F1C-4AA851EE4C46}"/>
              </a:ext>
            </a:extLst>
          </p:cNvPr>
          <p:cNvSpPr txBox="1"/>
          <p:nvPr/>
        </p:nvSpPr>
        <p:spPr>
          <a:xfrm>
            <a:off x="187035" y="5710763"/>
            <a:ext cx="2428870" cy="369332"/>
          </a:xfrm>
          <a:prstGeom prst="rect">
            <a:avLst/>
          </a:prstGeom>
          <a:noFill/>
        </p:spPr>
        <p:txBody>
          <a:bodyPr wrap="none" rtlCol="0">
            <a:spAutoFit/>
          </a:bodyPr>
          <a:lstStyle/>
          <a:p>
            <a:r>
              <a:rPr lang="en-US" b="1" dirty="0">
                <a:hlinkClick r:id="rId5"/>
              </a:rPr>
              <a:t>HEC-HMS Download</a:t>
            </a:r>
            <a:endParaRPr lang="en-US" b="1" dirty="0"/>
          </a:p>
        </p:txBody>
      </p:sp>
      <p:sp>
        <p:nvSpPr>
          <p:cNvPr id="9" name="TextBox 8">
            <a:extLst>
              <a:ext uri="{FF2B5EF4-FFF2-40B4-BE49-F238E27FC236}">
                <a16:creationId xmlns:a16="http://schemas.microsoft.com/office/drawing/2014/main" id="{58B6F046-E991-4EE3-B8E3-9C7CC18FC6F1}"/>
              </a:ext>
            </a:extLst>
          </p:cNvPr>
          <p:cNvSpPr txBox="1"/>
          <p:nvPr/>
        </p:nvSpPr>
        <p:spPr>
          <a:xfrm>
            <a:off x="5555330" y="1622532"/>
            <a:ext cx="3412024" cy="369332"/>
          </a:xfrm>
          <a:prstGeom prst="rect">
            <a:avLst/>
          </a:prstGeom>
          <a:noFill/>
        </p:spPr>
        <p:txBody>
          <a:bodyPr wrap="none" rtlCol="0">
            <a:spAutoFit/>
          </a:bodyPr>
          <a:lstStyle/>
          <a:p>
            <a:r>
              <a:rPr lang="en-US" b="1" dirty="0">
                <a:hlinkClick r:id="rId6"/>
              </a:rPr>
              <a:t>2D Flow Tutorials and Guides</a:t>
            </a:r>
            <a:endParaRPr lang="en-US" b="1" dirty="0"/>
          </a:p>
        </p:txBody>
      </p:sp>
    </p:spTree>
    <p:extLst>
      <p:ext uri="{BB962C8B-B14F-4D97-AF65-F5344CB8AC3E}">
        <p14:creationId xmlns:p14="http://schemas.microsoft.com/office/powerpoint/2010/main" val="1434906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16</a:t>
            </a:fld>
            <a:endParaRPr lang="en-US"/>
          </a:p>
        </p:txBody>
      </p:sp>
      <p:sp>
        <p:nvSpPr>
          <p:cNvPr id="8" name="Title 1"/>
          <p:cNvSpPr>
            <a:spLocks noGrp="1"/>
          </p:cNvSpPr>
          <p:nvPr>
            <p:ph type="title"/>
          </p:nvPr>
        </p:nvSpPr>
        <p:spPr>
          <a:xfrm>
            <a:off x="187035" y="274637"/>
            <a:ext cx="8780319" cy="806451"/>
          </a:xfrm>
        </p:spPr>
        <p:txBody>
          <a:bodyPr/>
          <a:lstStyle/>
          <a:p>
            <a:pPr algn="ctr"/>
            <a:r>
              <a:rPr lang="en-US" sz="4000" dirty="0"/>
              <a:t>Upcoming Version 4.11 2D Features</a:t>
            </a:r>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393595" y="1137018"/>
            <a:ext cx="4604429" cy="5032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200" dirty="0">
                <a:latin typeface="Arial" panose="020B0604020202020204" pitchFamily="34" charset="0"/>
              </a:rPr>
              <a:t>Use multiple meshes in a single basin model</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Create and edit meshes and 2D connections within UI</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Allow for roughness value modifications</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Create, edit, and use hydraulic structures w/in a 2D mesh</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Incorporate additional equation sets</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Local Inertial Approximation</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Shallow Water Equations</a:t>
            </a:r>
          </a:p>
          <a:p>
            <a:pPr marL="285750" indent="-285750">
              <a:spcBef>
                <a:spcPts val="600"/>
              </a:spcBef>
              <a:buFont typeface="Arial" panose="020B0604020202020204" pitchFamily="34" charset="0"/>
              <a:buChar char="•"/>
            </a:pPr>
            <a:r>
              <a:rPr lang="en-US" altLang="en-US" sz="2200" dirty="0">
                <a:latin typeface="Arial" panose="020B0604020202020204" pitchFamily="34" charset="0"/>
              </a:rPr>
              <a:t>2D groundwater flow</a:t>
            </a:r>
          </a:p>
        </p:txBody>
      </p:sp>
      <p:pic>
        <p:nvPicPr>
          <p:cNvPr id="3" name="Picture 2">
            <a:extLst>
              <a:ext uri="{FF2B5EF4-FFF2-40B4-BE49-F238E27FC236}">
                <a16:creationId xmlns:a16="http://schemas.microsoft.com/office/drawing/2014/main" id="{32F1753B-C7F7-4902-AF83-070CD149966C}"/>
              </a:ext>
            </a:extLst>
          </p:cNvPr>
          <p:cNvPicPr>
            <a:picLocks noChangeAspect="1"/>
          </p:cNvPicPr>
          <p:nvPr/>
        </p:nvPicPr>
        <p:blipFill>
          <a:blip r:embed="rId3"/>
          <a:stretch>
            <a:fillRect/>
          </a:stretch>
        </p:blipFill>
        <p:spPr>
          <a:xfrm>
            <a:off x="4893709" y="1460868"/>
            <a:ext cx="3926753" cy="3911232"/>
          </a:xfrm>
          <a:prstGeom prst="rect">
            <a:avLst/>
          </a:prstGeom>
        </p:spPr>
      </p:pic>
    </p:spTree>
    <p:extLst>
      <p:ext uri="{BB962C8B-B14F-4D97-AF65-F5344CB8AC3E}">
        <p14:creationId xmlns:p14="http://schemas.microsoft.com/office/powerpoint/2010/main" val="2966769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17</a:t>
            </a:fld>
            <a:endParaRPr lang="en-US"/>
          </a:p>
        </p:txBody>
      </p:sp>
      <p:sp>
        <p:nvSpPr>
          <p:cNvPr id="6" name="Content Placeholder 2"/>
          <p:cNvSpPr>
            <a:spLocks noGrp="1"/>
          </p:cNvSpPr>
          <p:nvPr>
            <p:ph sz="quarter" idx="4294967295"/>
          </p:nvPr>
        </p:nvSpPr>
        <p:spPr>
          <a:xfrm>
            <a:off x="338818" y="1225550"/>
            <a:ext cx="8347982" cy="4718050"/>
          </a:xfrm>
          <a:prstGeom prst="rect">
            <a:avLst/>
          </a:prstGeom>
        </p:spPr>
        <p:txBody>
          <a:bodyPr/>
          <a:lstStyle/>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2D Flow and Sediment capabilities have been added to HEC-HMS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Latest release is v4.9</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Upcoming v4.10 release</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Multiple partners are currently using these enhancements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Customers are investing in additional 2D enhancements</a:t>
            </a:r>
          </a:p>
        </p:txBody>
      </p:sp>
      <p:sp>
        <p:nvSpPr>
          <p:cNvPr id="7" name="Title 1">
            <a:extLst>
              <a:ext uri="{FF2B5EF4-FFF2-40B4-BE49-F238E27FC236}">
                <a16:creationId xmlns:a16="http://schemas.microsoft.com/office/drawing/2014/main" id="{D3FD496C-7D52-48C4-A021-E751E4E913A7}"/>
              </a:ext>
            </a:extLst>
          </p:cNvPr>
          <p:cNvSpPr>
            <a:spLocks noGrp="1"/>
          </p:cNvSpPr>
          <p:nvPr>
            <p:ph type="title"/>
          </p:nvPr>
        </p:nvSpPr>
        <p:spPr>
          <a:xfrm>
            <a:off x="187035" y="274637"/>
            <a:ext cx="8780319" cy="806451"/>
          </a:xfrm>
        </p:spPr>
        <p:txBody>
          <a:bodyPr/>
          <a:lstStyle/>
          <a:p>
            <a:pPr algn="ctr"/>
            <a:r>
              <a:rPr lang="en-US" sz="4000" dirty="0"/>
              <a:t>Conclusion</a:t>
            </a:r>
          </a:p>
        </p:txBody>
      </p:sp>
    </p:spTree>
    <p:extLst>
      <p:ext uri="{BB962C8B-B14F-4D97-AF65-F5344CB8AC3E}">
        <p14:creationId xmlns:p14="http://schemas.microsoft.com/office/powerpoint/2010/main" val="3899400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Overview</a:t>
            </a:r>
          </a:p>
        </p:txBody>
      </p:sp>
      <p:sp>
        <p:nvSpPr>
          <p:cNvPr id="3" name="Content Placeholder 2"/>
          <p:cNvSpPr>
            <a:spLocks noGrp="1"/>
          </p:cNvSpPr>
          <p:nvPr>
            <p:ph sz="quarter" idx="16"/>
          </p:nvPr>
        </p:nvSpPr>
        <p:spPr>
          <a:xfrm>
            <a:off x="304800" y="1081088"/>
            <a:ext cx="4267200" cy="5416232"/>
          </a:xfrm>
        </p:spPr>
        <p:txBody>
          <a:bodyPr/>
          <a:lstStyle/>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Objectives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Technical background</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Significance of these features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Case studies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Tech transfer</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Next steps</a:t>
            </a:r>
          </a:p>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a:t>
            </a:fld>
            <a:endParaRPr lang="en-US" altLang="en-US"/>
          </a:p>
        </p:txBody>
      </p:sp>
      <p:pic>
        <p:nvPicPr>
          <p:cNvPr id="7" name="DD3622A9-7ED1-45CD-9066-F0C4D43411E2">
            <a:hlinkClick r:id="" action="ppaction://media"/>
            <a:extLst>
              <a:ext uri="{FF2B5EF4-FFF2-40B4-BE49-F238E27FC236}">
                <a16:creationId xmlns:a16="http://schemas.microsoft.com/office/drawing/2014/main" id="{83969AD7-61E3-421C-B5A6-DD856265D78C}"/>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609976" y="1065279"/>
            <a:ext cx="5286414" cy="5045805"/>
          </a:xfrm>
          <a:prstGeom prst="rect">
            <a:avLst/>
          </a:prstGeom>
        </p:spPr>
      </p:pic>
    </p:spTree>
    <p:extLst>
      <p:ext uri="{BB962C8B-B14F-4D97-AF65-F5344CB8AC3E}">
        <p14:creationId xmlns:p14="http://schemas.microsoft.com/office/powerpoint/2010/main" val="388720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0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3</a:t>
            </a:fld>
            <a:endParaRPr lang="en-US"/>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247610" y="1098477"/>
            <a:ext cx="4219029" cy="4985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800" dirty="0">
                <a:latin typeface="Arial" panose="020B0604020202020204" pitchFamily="34" charset="0"/>
              </a:rPr>
              <a:t>Leverage HEC’s 2D solver to add 2D flow and sediment transport capabilities to HEC-HMS</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Shared computational engine </a:t>
            </a:r>
            <a:br>
              <a:rPr lang="en-US" altLang="en-US" sz="2800" dirty="0">
                <a:latin typeface="Arial" panose="020B0604020202020204" pitchFamily="34" charset="0"/>
              </a:rPr>
            </a:br>
            <a:r>
              <a:rPr lang="en-US" altLang="en-US" sz="2800" dirty="0">
                <a:latin typeface="Arial" panose="020B0604020202020204" pitchFamily="34" charset="0"/>
              </a:rPr>
              <a:t>between HEC-HMS and HEC-RAS</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Release 2D capabilities for multiple platforms</a:t>
            </a:r>
          </a:p>
        </p:txBody>
      </p:sp>
      <p:sp>
        <p:nvSpPr>
          <p:cNvPr id="5" name="Slide Number Placeholder 3">
            <a:extLst>
              <a:ext uri="{FF2B5EF4-FFF2-40B4-BE49-F238E27FC236}">
                <a16:creationId xmlns:a16="http://schemas.microsoft.com/office/drawing/2014/main" id="{51E18A30-75B0-42E4-8414-637D3CE901CE}"/>
              </a:ext>
            </a:extLst>
          </p:cNvPr>
          <p:cNvSpPr txBox="1">
            <a:spLocks/>
          </p:cNvSpPr>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rtl="0" fontAlgn="base">
              <a:spcBef>
                <a:spcPct val="0"/>
              </a:spcBef>
              <a:spcAft>
                <a:spcPct val="0"/>
              </a:spcAft>
              <a:defRPr sz="1200" kern="1200">
                <a:solidFill>
                  <a:srgbClr val="898989"/>
                </a:solidFill>
                <a:latin typeface="Arial" charset="0"/>
                <a:ea typeface="+mn-ea"/>
                <a:cs typeface="Arial"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9A257827-C34C-4251-B995-96C9C233CCC8}" type="slidenum">
              <a:rPr lang="en-US" smtClean="0"/>
              <a:pPr/>
              <a:t>3</a:t>
            </a:fld>
            <a:endParaRPr lang="en-US"/>
          </a:p>
        </p:txBody>
      </p:sp>
      <p:sp>
        <p:nvSpPr>
          <p:cNvPr id="47" name="Title 1">
            <a:extLst>
              <a:ext uri="{FF2B5EF4-FFF2-40B4-BE49-F238E27FC236}">
                <a16:creationId xmlns:a16="http://schemas.microsoft.com/office/drawing/2014/main" id="{205988FE-3689-499D-9014-7DCBE819D395}"/>
              </a:ext>
            </a:extLst>
          </p:cNvPr>
          <p:cNvSpPr>
            <a:spLocks noGrp="1"/>
          </p:cNvSpPr>
          <p:nvPr>
            <p:ph type="title"/>
          </p:nvPr>
        </p:nvSpPr>
        <p:spPr>
          <a:xfrm>
            <a:off x="178421" y="274637"/>
            <a:ext cx="8794594" cy="806451"/>
          </a:xfrm>
        </p:spPr>
        <p:txBody>
          <a:bodyPr/>
          <a:lstStyle/>
          <a:p>
            <a:pPr algn="ctr"/>
            <a:r>
              <a:rPr lang="en-US" sz="4000" dirty="0"/>
              <a:t>Objectives</a:t>
            </a:r>
          </a:p>
        </p:txBody>
      </p:sp>
      <p:pic>
        <p:nvPicPr>
          <p:cNvPr id="10" name="Picture 9">
            <a:extLst>
              <a:ext uri="{FF2B5EF4-FFF2-40B4-BE49-F238E27FC236}">
                <a16:creationId xmlns:a16="http://schemas.microsoft.com/office/drawing/2014/main" id="{873AE2BF-D45B-4B41-A12D-AD60E4885448}"/>
              </a:ext>
            </a:extLst>
          </p:cNvPr>
          <p:cNvPicPr>
            <a:picLocks noChangeAspect="1"/>
          </p:cNvPicPr>
          <p:nvPr/>
        </p:nvPicPr>
        <p:blipFill>
          <a:blip r:embed="rId3"/>
          <a:stretch>
            <a:fillRect/>
          </a:stretch>
        </p:blipFill>
        <p:spPr>
          <a:xfrm>
            <a:off x="4466639" y="1023938"/>
            <a:ext cx="4429752" cy="4901200"/>
          </a:xfrm>
          <a:prstGeom prst="rect">
            <a:avLst/>
          </a:prstGeom>
        </p:spPr>
      </p:pic>
    </p:spTree>
    <p:extLst>
      <p:ext uri="{BB962C8B-B14F-4D97-AF65-F5344CB8AC3E}">
        <p14:creationId xmlns:p14="http://schemas.microsoft.com/office/powerpoint/2010/main" val="4181253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4</a:t>
            </a:fld>
            <a:endParaRPr lang="en-US"/>
          </a:p>
        </p:txBody>
      </p:sp>
      <p:sp>
        <p:nvSpPr>
          <p:cNvPr id="7" name="Text Box 5">
            <a:extLst>
              <a:ext uri="{FF2B5EF4-FFF2-40B4-BE49-F238E27FC236}">
                <a16:creationId xmlns:a16="http://schemas.microsoft.com/office/drawing/2014/main" id="{7280D405-408F-4C28-9E68-6D092694F043}"/>
              </a:ext>
            </a:extLst>
          </p:cNvPr>
          <p:cNvSpPr txBox="1">
            <a:spLocks noChangeArrowheads="1"/>
          </p:cNvSpPr>
          <p:nvPr/>
        </p:nvSpPr>
        <p:spPr bwMode="auto">
          <a:xfrm>
            <a:off x="208035" y="929989"/>
            <a:ext cx="5439729" cy="547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400"/>
              </a:spcBef>
              <a:buFont typeface="Arial" panose="020B0604020202020204" pitchFamily="34" charset="0"/>
              <a:buChar char="•"/>
            </a:pPr>
            <a:r>
              <a:rPr lang="en-US" altLang="en-US" sz="2000" dirty="0">
                <a:latin typeface="Arial" panose="020B0604020202020204" pitchFamily="34" charset="0"/>
              </a:rPr>
              <a:t>2D Diffusion Wave Equation Set</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Additional equation sets coming soon…</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Fixed or Courant-based Adaptive Time Step</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Use all existing meteorology, canopy, surface, infiltration, and baseflow* methods</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Infiltration </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Separate calculations for hydraulically </a:t>
            </a:r>
            <a:br>
              <a:rPr lang="en-US" altLang="en-US" sz="2000" dirty="0">
                <a:latin typeface="Arial" panose="020B0604020202020204" pitchFamily="34" charset="0"/>
              </a:rPr>
            </a:br>
            <a:r>
              <a:rPr lang="en-US" altLang="en-US" sz="2000" dirty="0">
                <a:latin typeface="Arial" panose="020B0604020202020204" pitchFamily="34" charset="0"/>
              </a:rPr>
              <a:t>wet and dry portions of each cell</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Additional infiltration methods available</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HEC-RAS computes single infiltration rate per cell and ignores local water depths</a:t>
            </a:r>
          </a:p>
          <a:p>
            <a:pPr marL="285750" indent="-285750">
              <a:spcBef>
                <a:spcPts val="400"/>
              </a:spcBef>
              <a:buFont typeface="Arial" panose="020B0604020202020204" pitchFamily="34" charset="0"/>
              <a:buChar char="•"/>
            </a:pPr>
            <a:r>
              <a:rPr lang="en-US" altLang="en-US" sz="2000" dirty="0">
                <a:latin typeface="Arial" panose="020B0604020202020204" pitchFamily="34" charset="0"/>
              </a:rPr>
              <a:t>Baseflow</a:t>
            </a:r>
          </a:p>
          <a:p>
            <a:pPr marL="742950" lvl="1" indent="-285750">
              <a:spcBef>
                <a:spcPts val="400"/>
              </a:spcBef>
              <a:buFont typeface="Arial" panose="020B0604020202020204" pitchFamily="34" charset="0"/>
              <a:buChar char="•"/>
            </a:pPr>
            <a:r>
              <a:rPr lang="en-US" altLang="en-US" sz="2000" dirty="0">
                <a:latin typeface="Arial" panose="020B0604020202020204" pitchFamily="34" charset="0"/>
              </a:rPr>
              <a:t>Linear Reservoir | Interflow option can allow infiltrated water to return to the surface</a:t>
            </a:r>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Features</a:t>
            </a:r>
          </a:p>
        </p:txBody>
      </p:sp>
      <p:pic>
        <p:nvPicPr>
          <p:cNvPr id="5" name="Picture 4">
            <a:extLst>
              <a:ext uri="{FF2B5EF4-FFF2-40B4-BE49-F238E27FC236}">
                <a16:creationId xmlns:a16="http://schemas.microsoft.com/office/drawing/2014/main" id="{961C3E88-F3E8-4473-8565-B902FED4CF24}"/>
              </a:ext>
            </a:extLst>
          </p:cNvPr>
          <p:cNvPicPr>
            <a:picLocks noChangeAspect="1"/>
          </p:cNvPicPr>
          <p:nvPr/>
        </p:nvPicPr>
        <p:blipFill>
          <a:blip r:embed="rId3" cstate="print"/>
          <a:srcRect/>
          <a:stretch>
            <a:fillRect/>
          </a:stretch>
        </p:blipFill>
        <p:spPr bwMode="auto">
          <a:xfrm>
            <a:off x="5830596" y="3490261"/>
            <a:ext cx="2953926" cy="1967850"/>
          </a:xfrm>
          <a:prstGeom prst="rect">
            <a:avLst/>
          </a:prstGeom>
          <a:noFill/>
          <a:ln w="9525">
            <a:noFill/>
            <a:miter lim="800000"/>
            <a:headEnd/>
            <a:tailEnd/>
          </a:ln>
        </p:spPr>
      </p:pic>
      <p:pic>
        <p:nvPicPr>
          <p:cNvPr id="8" name="Picture 7">
            <a:extLst>
              <a:ext uri="{FF2B5EF4-FFF2-40B4-BE49-F238E27FC236}">
                <a16:creationId xmlns:a16="http://schemas.microsoft.com/office/drawing/2014/main" id="{C964F89B-22D4-4B0A-937C-8750BA256CC5}"/>
              </a:ext>
            </a:extLst>
          </p:cNvPr>
          <p:cNvPicPr>
            <a:picLocks noChangeAspect="1"/>
          </p:cNvPicPr>
          <p:nvPr/>
        </p:nvPicPr>
        <p:blipFill>
          <a:blip r:embed="rId4"/>
          <a:stretch>
            <a:fillRect/>
          </a:stretch>
        </p:blipFill>
        <p:spPr>
          <a:xfrm>
            <a:off x="5518079" y="1044198"/>
            <a:ext cx="3438886" cy="1915409"/>
          </a:xfrm>
          <a:prstGeom prst="rect">
            <a:avLst/>
          </a:prstGeom>
        </p:spPr>
      </p:pic>
    </p:spTree>
    <p:extLst>
      <p:ext uri="{BB962C8B-B14F-4D97-AF65-F5344CB8AC3E}">
        <p14:creationId xmlns:p14="http://schemas.microsoft.com/office/powerpoint/2010/main" val="2394402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90280C-A74F-42C8-A10F-90D05D1BE506}"/>
              </a:ext>
            </a:extLst>
          </p:cNvPr>
          <p:cNvSpPr>
            <a:spLocks noGrp="1"/>
          </p:cNvSpPr>
          <p:nvPr>
            <p:ph type="sldNum" sz="quarter" idx="11"/>
          </p:nvPr>
        </p:nvSpPr>
        <p:spPr/>
        <p:txBody>
          <a:bodyPr/>
          <a:lstStyle/>
          <a:p>
            <a:fld id="{9A257827-C34C-4251-B995-96C9C233CCC8}" type="slidenum">
              <a:rPr lang="en-US" smtClean="0"/>
              <a:pPr/>
              <a:t>5</a:t>
            </a:fld>
            <a:endParaRPr lang="en-US"/>
          </a:p>
        </p:txBody>
      </p:sp>
      <p:sp>
        <p:nvSpPr>
          <p:cNvPr id="7" name="Text Box 5">
            <a:extLst>
              <a:ext uri="{FF2B5EF4-FFF2-40B4-BE49-F238E27FC236}">
                <a16:creationId xmlns:a16="http://schemas.microsoft.com/office/drawing/2014/main" id="{7280D405-408F-4C28-9E68-6D092694F043}"/>
              </a:ext>
            </a:extLst>
          </p:cNvPr>
          <p:cNvSpPr txBox="1">
            <a:spLocks noChangeArrowheads="1"/>
          </p:cNvSpPr>
          <p:nvPr/>
        </p:nvSpPr>
        <p:spPr bwMode="auto">
          <a:xfrm>
            <a:off x="304799" y="1237202"/>
            <a:ext cx="3565251"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400" dirty="0">
                <a:latin typeface="Arial" panose="020B0604020202020204" pitchFamily="34" charset="0"/>
              </a:rPr>
              <a:t>Analytical Flood Wave </a:t>
            </a:r>
          </a:p>
          <a:p>
            <a:pPr marL="742950" lvl="1" indent="-285750">
              <a:spcBef>
                <a:spcPts val="600"/>
              </a:spcBef>
              <a:buFont typeface="Arial" panose="020B0604020202020204" pitchFamily="34" charset="0"/>
              <a:buChar char="•"/>
            </a:pPr>
            <a:r>
              <a:rPr lang="en-US" altLang="en-US" sz="2200" dirty="0">
                <a:latin typeface="Arial" panose="020B0604020202020204" pitchFamily="34" charset="0"/>
              </a:rPr>
              <a:t>Hunter (2005)</a:t>
            </a:r>
          </a:p>
          <a:p>
            <a:pPr marL="285750" indent="-285750">
              <a:spcBef>
                <a:spcPts val="600"/>
              </a:spcBef>
              <a:buFont typeface="Arial" panose="020B0604020202020204" pitchFamily="34" charset="0"/>
              <a:buChar char="•"/>
            </a:pPr>
            <a:r>
              <a:rPr lang="en-US" altLang="en-US" sz="2400" dirty="0">
                <a:latin typeface="Arial" panose="020B0604020202020204" pitchFamily="34" charset="0"/>
              </a:rPr>
              <a:t>2D Surface Runoff</a:t>
            </a:r>
          </a:p>
          <a:p>
            <a:pPr marL="742950" lvl="1" indent="-285750">
              <a:spcBef>
                <a:spcPts val="600"/>
              </a:spcBef>
              <a:buFont typeface="Arial" panose="020B0604020202020204" pitchFamily="34" charset="0"/>
              <a:buChar char="•"/>
            </a:pPr>
            <a:r>
              <a:rPr lang="en-US" altLang="en-US" sz="2200" dirty="0" err="1">
                <a:latin typeface="Arial" panose="020B0604020202020204" pitchFamily="34" charset="0"/>
              </a:rPr>
              <a:t>Cea</a:t>
            </a:r>
            <a:r>
              <a:rPr lang="en-US" altLang="en-US" sz="2200" dirty="0">
                <a:latin typeface="Arial" panose="020B0604020202020204" pitchFamily="34" charset="0"/>
              </a:rPr>
              <a:t> et al (2008)</a:t>
            </a:r>
          </a:p>
          <a:p>
            <a:pPr marL="285750" indent="-285750">
              <a:spcBef>
                <a:spcPts val="600"/>
              </a:spcBef>
              <a:buFont typeface="Arial" panose="020B0604020202020204" pitchFamily="34" charset="0"/>
              <a:buChar char="•"/>
            </a:pPr>
            <a:r>
              <a:rPr lang="en-US" altLang="en-US" sz="2400" dirty="0">
                <a:latin typeface="Arial" panose="020B0604020202020204" pitchFamily="34" charset="0"/>
              </a:rPr>
              <a:t>HEC-RAS comparisons</a:t>
            </a:r>
          </a:p>
        </p:txBody>
      </p:sp>
      <p:sp>
        <p:nvSpPr>
          <p:cNvPr id="39" name="Title 1">
            <a:extLst>
              <a:ext uri="{FF2B5EF4-FFF2-40B4-BE49-F238E27FC236}">
                <a16:creationId xmlns:a16="http://schemas.microsoft.com/office/drawing/2014/main" id="{1C882BCF-F7FE-49F4-BFAE-1E3F30ED540A}"/>
              </a:ext>
            </a:extLst>
          </p:cNvPr>
          <p:cNvSpPr>
            <a:spLocks noGrp="1"/>
          </p:cNvSpPr>
          <p:nvPr>
            <p:ph type="title"/>
          </p:nvPr>
        </p:nvSpPr>
        <p:spPr>
          <a:xfrm>
            <a:off x="187035" y="274637"/>
            <a:ext cx="8780319" cy="806451"/>
          </a:xfrm>
        </p:spPr>
        <p:txBody>
          <a:bodyPr/>
          <a:lstStyle/>
          <a:p>
            <a:pPr algn="ctr"/>
            <a:r>
              <a:rPr lang="en-US" sz="4000" dirty="0"/>
              <a:t>2D Flow V&amp;V</a:t>
            </a:r>
          </a:p>
        </p:txBody>
      </p:sp>
      <p:pic>
        <p:nvPicPr>
          <p:cNvPr id="10" name="Picture 9">
            <a:extLst>
              <a:ext uri="{FF2B5EF4-FFF2-40B4-BE49-F238E27FC236}">
                <a16:creationId xmlns:a16="http://schemas.microsoft.com/office/drawing/2014/main" id="{B6549B66-B48C-421C-B1AE-FD4154DA4A9A}"/>
              </a:ext>
            </a:extLst>
          </p:cNvPr>
          <p:cNvPicPr>
            <a:picLocks noChangeAspect="1"/>
          </p:cNvPicPr>
          <p:nvPr/>
        </p:nvPicPr>
        <p:blipFill>
          <a:blip r:embed="rId5"/>
          <a:stretch>
            <a:fillRect/>
          </a:stretch>
        </p:blipFill>
        <p:spPr>
          <a:xfrm>
            <a:off x="367529" y="4334944"/>
            <a:ext cx="3302771" cy="1705435"/>
          </a:xfrm>
          <a:prstGeom prst="rect">
            <a:avLst/>
          </a:prstGeom>
          <a:ln w="12700">
            <a:solidFill>
              <a:schemeClr val="tx1"/>
            </a:solidFill>
          </a:ln>
        </p:spPr>
      </p:pic>
      <p:pic>
        <p:nvPicPr>
          <p:cNvPr id="2" name="03FCDBFF-C906-44CC-9EAC-69581F36001F">
            <a:hlinkClick r:id="" action="ppaction://media"/>
            <a:extLst>
              <a:ext uri="{FF2B5EF4-FFF2-40B4-BE49-F238E27FC236}">
                <a16:creationId xmlns:a16="http://schemas.microsoft.com/office/drawing/2014/main" id="{EC50F0F5-A93F-4CA1-9E03-1B948282D0DF}"/>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870050" y="1079764"/>
            <a:ext cx="5059204" cy="4825737"/>
          </a:xfrm>
          <a:prstGeom prst="rect">
            <a:avLst/>
          </a:prstGeom>
        </p:spPr>
      </p:pic>
    </p:spTree>
    <p:extLst>
      <p:ext uri="{BB962C8B-B14F-4D97-AF65-F5344CB8AC3E}">
        <p14:creationId xmlns:p14="http://schemas.microsoft.com/office/powerpoint/2010/main" val="141053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36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6</a:t>
            </a:fld>
            <a:endParaRPr lang="en-US"/>
          </a:p>
        </p:txBody>
      </p:sp>
      <p:sp>
        <p:nvSpPr>
          <p:cNvPr id="8" name="Title 1"/>
          <p:cNvSpPr>
            <a:spLocks noGrp="1"/>
          </p:cNvSpPr>
          <p:nvPr>
            <p:ph type="title"/>
          </p:nvPr>
        </p:nvSpPr>
        <p:spPr>
          <a:xfrm>
            <a:off x="187035" y="274637"/>
            <a:ext cx="8780319" cy="806451"/>
          </a:xfrm>
        </p:spPr>
        <p:txBody>
          <a:bodyPr/>
          <a:lstStyle/>
          <a:p>
            <a:pPr algn="ctr"/>
            <a:r>
              <a:rPr lang="en-US" dirty="0"/>
              <a:t>What Can the Modeling Community Achieve Now that it couldn’t before?</a:t>
            </a:r>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385305" y="1108716"/>
            <a:ext cx="4207478" cy="524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000" dirty="0">
                <a:latin typeface="Arial" panose="020B0604020202020204" pitchFamily="34" charset="0"/>
              </a:rPr>
              <a:t>Users can simulate complex situations </a:t>
            </a:r>
            <a:r>
              <a:rPr lang="en-US" altLang="en-US" sz="2000" b="1" u="sng" dirty="0">
                <a:latin typeface="Arial" panose="020B0604020202020204" pitchFamily="34" charset="0"/>
              </a:rPr>
              <a:t>where necessary</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Not every situation warrants the most complex solution</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Users shouldn’t be required to change the entire model to simulate complex hydrodynamic situations in localized areas</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Numerous aspects of HEC-HMS needed modification to support 2D flow and sediment transport</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User interface</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Model/computational code</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Plotting/tabulating data</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Spatial results</a:t>
            </a:r>
          </a:p>
        </p:txBody>
      </p:sp>
      <p:pic>
        <p:nvPicPr>
          <p:cNvPr id="2" name="Picture 1"/>
          <p:cNvPicPr>
            <a:picLocks noChangeAspect="1"/>
          </p:cNvPicPr>
          <p:nvPr/>
        </p:nvPicPr>
        <p:blipFill>
          <a:blip r:embed="rId3"/>
          <a:stretch>
            <a:fillRect/>
          </a:stretch>
        </p:blipFill>
        <p:spPr>
          <a:xfrm>
            <a:off x="4679669" y="1235217"/>
            <a:ext cx="4139045" cy="4656426"/>
          </a:xfrm>
          <a:prstGeom prst="rect">
            <a:avLst/>
          </a:prstGeom>
        </p:spPr>
      </p:pic>
    </p:spTree>
    <p:extLst>
      <p:ext uri="{BB962C8B-B14F-4D97-AF65-F5344CB8AC3E}">
        <p14:creationId xmlns:p14="http://schemas.microsoft.com/office/powerpoint/2010/main" val="836199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7</a:t>
            </a:fld>
            <a:endParaRPr lang="en-US"/>
          </a:p>
        </p:txBody>
      </p:sp>
      <p:sp>
        <p:nvSpPr>
          <p:cNvPr id="8" name="Title 1"/>
          <p:cNvSpPr>
            <a:spLocks noGrp="1"/>
          </p:cNvSpPr>
          <p:nvPr>
            <p:ph type="title"/>
          </p:nvPr>
        </p:nvSpPr>
        <p:spPr>
          <a:xfrm>
            <a:off x="187035" y="274637"/>
            <a:ext cx="8780319" cy="806451"/>
          </a:xfrm>
        </p:spPr>
        <p:txBody>
          <a:bodyPr/>
          <a:lstStyle/>
          <a:p>
            <a:pPr algn="ctr"/>
            <a:r>
              <a:rPr lang="en-US" sz="4000" dirty="0"/>
              <a:t>What Types of Studies Will Benefit From this Work?</a:t>
            </a:r>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385305" y="1264581"/>
            <a:ext cx="4407760" cy="5401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000" b="1" i="1" dirty="0">
                <a:latin typeface="Arial" panose="020B0604020202020204" pitchFamily="34" charset="0"/>
              </a:rPr>
              <a:t>Studies that have existing models but require more detail in specific areas</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CWMS National Implementation Plan</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FEMA Future of Flood Risk Data (FFRD)</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Substantial physical changes within an area</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Post fire</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Land use changes</a:t>
            </a:r>
          </a:p>
          <a:p>
            <a:pPr marL="285750" indent="-285750">
              <a:spcBef>
                <a:spcPts val="600"/>
              </a:spcBef>
              <a:buFont typeface="Arial" panose="020B0604020202020204" pitchFamily="34" charset="0"/>
              <a:buChar char="•"/>
            </a:pPr>
            <a:r>
              <a:rPr lang="en-US" altLang="en-US" sz="2000" b="1" i="1" dirty="0">
                <a:latin typeface="Arial" panose="020B0604020202020204" pitchFamily="34" charset="0"/>
              </a:rPr>
              <a:t>Extreme event simulations</a:t>
            </a:r>
          </a:p>
          <a:p>
            <a:pPr marL="742950" lvl="1" indent="-285750">
              <a:spcBef>
                <a:spcPts val="600"/>
              </a:spcBef>
              <a:buFont typeface="Arial" panose="020B0604020202020204" pitchFamily="34" charset="0"/>
              <a:buChar char="•"/>
            </a:pPr>
            <a:r>
              <a:rPr lang="en-US" altLang="en-US" sz="2000" dirty="0">
                <a:latin typeface="Arial" panose="020B0604020202020204" pitchFamily="34" charset="0"/>
              </a:rPr>
              <a:t>Dam and Levee safety studies</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Reservoir sedimentation studies</a:t>
            </a:r>
          </a:p>
          <a:p>
            <a:pPr marL="285750" indent="-285750">
              <a:spcBef>
                <a:spcPts val="600"/>
              </a:spcBef>
              <a:buFont typeface="Arial" panose="020B0604020202020204" pitchFamily="34" charset="0"/>
              <a:buChar char="•"/>
            </a:pPr>
            <a:r>
              <a:rPr lang="en-US" altLang="en-US" sz="2000" dirty="0">
                <a:latin typeface="Arial" panose="020B0604020202020204" pitchFamily="34" charset="0"/>
              </a:rPr>
              <a:t>Non-point source sediment studies</a:t>
            </a:r>
          </a:p>
        </p:txBody>
      </p:sp>
      <p:pic>
        <p:nvPicPr>
          <p:cNvPr id="2" name="Picture 1"/>
          <p:cNvPicPr>
            <a:picLocks noChangeAspect="1"/>
          </p:cNvPicPr>
          <p:nvPr/>
        </p:nvPicPr>
        <p:blipFill>
          <a:blip r:embed="rId3"/>
          <a:stretch>
            <a:fillRect/>
          </a:stretch>
        </p:blipFill>
        <p:spPr>
          <a:xfrm>
            <a:off x="4508141" y="1969801"/>
            <a:ext cx="4312322" cy="3232521"/>
          </a:xfrm>
          <a:prstGeom prst="rect">
            <a:avLst/>
          </a:prstGeom>
        </p:spPr>
      </p:pic>
      <p:sp>
        <p:nvSpPr>
          <p:cNvPr id="3" name="TextBox 2"/>
          <p:cNvSpPr txBox="1"/>
          <p:nvPr/>
        </p:nvSpPr>
        <p:spPr>
          <a:xfrm>
            <a:off x="6083816" y="5202322"/>
            <a:ext cx="2736647" cy="646331"/>
          </a:xfrm>
          <a:prstGeom prst="rect">
            <a:avLst/>
          </a:prstGeom>
          <a:noFill/>
        </p:spPr>
        <p:txBody>
          <a:bodyPr wrap="none" rtlCol="0">
            <a:spAutoFit/>
          </a:bodyPr>
          <a:lstStyle/>
          <a:p>
            <a:pPr algn="r"/>
            <a:r>
              <a:rPr lang="en-US" i="1" dirty="0"/>
              <a:t>Detroit Dam</a:t>
            </a:r>
          </a:p>
          <a:p>
            <a:pPr algn="r"/>
            <a:r>
              <a:rPr lang="en-US" i="1" dirty="0"/>
              <a:t>Oregon Dept. of Forestry</a:t>
            </a:r>
          </a:p>
        </p:txBody>
      </p:sp>
    </p:spTree>
    <p:extLst>
      <p:ext uri="{BB962C8B-B14F-4D97-AF65-F5344CB8AC3E}">
        <p14:creationId xmlns:p14="http://schemas.microsoft.com/office/powerpoint/2010/main" val="2050063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8</a:t>
            </a:fld>
            <a:endParaRPr lang="en-US"/>
          </a:p>
        </p:txBody>
      </p:sp>
      <p:pic>
        <p:nvPicPr>
          <p:cNvPr id="7" name="Picture 6">
            <a:extLst>
              <a:ext uri="{FF2B5EF4-FFF2-40B4-BE49-F238E27FC236}">
                <a16:creationId xmlns:a16="http://schemas.microsoft.com/office/drawing/2014/main" id="{ED6E6FEC-0BE8-4F14-99A3-2A46F8FD0638}"/>
              </a:ext>
            </a:extLst>
          </p:cNvPr>
          <p:cNvPicPr>
            <a:picLocks noChangeAspect="1"/>
          </p:cNvPicPr>
          <p:nvPr/>
        </p:nvPicPr>
        <p:blipFill>
          <a:blip r:embed="rId3"/>
          <a:stretch>
            <a:fillRect/>
          </a:stretch>
        </p:blipFill>
        <p:spPr>
          <a:xfrm>
            <a:off x="484700" y="534546"/>
            <a:ext cx="8174599" cy="5994706"/>
          </a:xfrm>
          <a:prstGeom prst="rect">
            <a:avLst/>
          </a:prstGeom>
        </p:spPr>
      </p:pic>
    </p:spTree>
    <p:extLst>
      <p:ext uri="{BB962C8B-B14F-4D97-AF65-F5344CB8AC3E}">
        <p14:creationId xmlns:p14="http://schemas.microsoft.com/office/powerpoint/2010/main" val="1733923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9</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441" y="290943"/>
            <a:ext cx="4875414" cy="6309360"/>
          </a:xfrm>
          <a:prstGeom prst="rect">
            <a:avLst/>
          </a:prstGeom>
        </p:spPr>
      </p:pic>
      <p:sp>
        <p:nvSpPr>
          <p:cNvPr id="6" name="Rectangle 5"/>
          <p:cNvSpPr/>
          <p:nvPr/>
        </p:nvSpPr>
        <p:spPr>
          <a:xfrm>
            <a:off x="2961409" y="1818409"/>
            <a:ext cx="384464" cy="363682"/>
          </a:xfrm>
          <a:prstGeom prst="rect">
            <a:avLst/>
          </a:prstGeom>
          <a:solidFill>
            <a:srgbClr val="FF0000">
              <a:alpha val="50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flipV="1">
            <a:off x="2961409" y="477982"/>
            <a:ext cx="1551708" cy="13404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961409" y="2182092"/>
            <a:ext cx="1551708" cy="155603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345873" y="1818408"/>
            <a:ext cx="5152658" cy="117893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61409" y="2182091"/>
            <a:ext cx="1190258" cy="407539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3117" y="477982"/>
            <a:ext cx="4346864" cy="3260148"/>
          </a:xfrm>
          <a:prstGeom prst="rect">
            <a:avLst/>
          </a:prstGeom>
          <a:ln w="15875">
            <a:solidFill>
              <a:srgbClr val="FF0000"/>
            </a:solidFill>
          </a:ln>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1667" y="2997342"/>
            <a:ext cx="4346864" cy="3260148"/>
          </a:xfrm>
          <a:prstGeom prst="rect">
            <a:avLst/>
          </a:prstGeom>
          <a:ln w="15875">
            <a:solidFill>
              <a:srgbClr val="FF0000"/>
            </a:solidFill>
          </a:ln>
        </p:spPr>
      </p:pic>
    </p:spTree>
    <p:extLst>
      <p:ext uri="{BB962C8B-B14F-4D97-AF65-F5344CB8AC3E}">
        <p14:creationId xmlns:p14="http://schemas.microsoft.com/office/powerpoint/2010/main" val="292038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1"/>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4"/>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45438</TotalTime>
  <Words>2355</Words>
  <Application>Microsoft Office PowerPoint</Application>
  <PresentationFormat>On-screen Show (4:3)</PresentationFormat>
  <Paragraphs>236</Paragraphs>
  <Slides>17</Slides>
  <Notes>17</Notes>
  <HiddenSlides>0</HiddenSlides>
  <MMClips>2</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17</vt:i4>
      </vt:variant>
    </vt:vector>
  </HeadingPairs>
  <TitlesOfParts>
    <vt:vector size="24" baseType="lpstr">
      <vt:lpstr>Arial</vt:lpstr>
      <vt:lpstr>Times New Roman</vt:lpstr>
      <vt:lpstr>Cambria Math</vt:lpstr>
      <vt:lpstr>Calibri</vt:lpstr>
      <vt:lpstr>Title Slide Templates</vt:lpstr>
      <vt:lpstr>Content Templates</vt:lpstr>
      <vt:lpstr>1_Content Templates</vt:lpstr>
      <vt:lpstr>PowerPoint Presentation</vt:lpstr>
      <vt:lpstr>Overview</vt:lpstr>
      <vt:lpstr>Objectives</vt:lpstr>
      <vt:lpstr>2D Flow Features</vt:lpstr>
      <vt:lpstr>2D Flow V&amp;V</vt:lpstr>
      <vt:lpstr>What Can the Modeling Community Achieve Now that it couldn’t before?</vt:lpstr>
      <vt:lpstr>What Types of Studies Will Benefit From this Work?</vt:lpstr>
      <vt:lpstr>PowerPoint Presentation</vt:lpstr>
      <vt:lpstr>PowerPoint Presentation</vt:lpstr>
      <vt:lpstr>PowerPoint Presentation</vt:lpstr>
      <vt:lpstr>Variable Clark Parameters</vt:lpstr>
      <vt:lpstr>Variable Clark Parameters</vt:lpstr>
      <vt:lpstr>Results</vt:lpstr>
      <vt:lpstr>Validation Results</vt:lpstr>
      <vt:lpstr>Tech Transfer</vt:lpstr>
      <vt:lpstr>Upcoming Version 4.11 2D Features</vt:lpstr>
      <vt:lpstr>Conclusion</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Bartles, Michael D CIV USARMY CEIWR (USA)</cp:lastModifiedBy>
  <cp:revision>1284</cp:revision>
  <cp:lastPrinted>2019-06-24T00:23:09Z</cp:lastPrinted>
  <dcterms:created xsi:type="dcterms:W3CDTF">2009-05-21T17:19:18Z</dcterms:created>
  <dcterms:modified xsi:type="dcterms:W3CDTF">2022-06-06T12:29:13Z</dcterms:modified>
</cp:coreProperties>
</file>