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25"/>
  </p:notesMasterIdLst>
  <p:handoutMasterIdLst>
    <p:handoutMasterId r:id="rId26"/>
  </p:handoutMasterIdLst>
  <p:sldIdLst>
    <p:sldId id="435" r:id="rId4"/>
    <p:sldId id="988" r:id="rId5"/>
    <p:sldId id="924" r:id="rId6"/>
    <p:sldId id="284" r:id="rId7"/>
    <p:sldId id="283" r:id="rId8"/>
    <p:sldId id="959" r:id="rId9"/>
    <p:sldId id="1000" r:id="rId10"/>
    <p:sldId id="308" r:id="rId11"/>
    <p:sldId id="354" r:id="rId12"/>
    <p:sldId id="1057" r:id="rId13"/>
    <p:sldId id="309" r:id="rId14"/>
    <p:sldId id="338" r:id="rId15"/>
    <p:sldId id="1060" r:id="rId16"/>
    <p:sldId id="1006" r:id="rId17"/>
    <p:sldId id="1058" r:id="rId18"/>
    <p:sldId id="1021" r:id="rId19"/>
    <p:sldId id="1020" r:id="rId20"/>
    <p:sldId id="461" r:id="rId21"/>
    <p:sldId id="1059" r:id="rId22"/>
    <p:sldId id="459" r:id="rId23"/>
    <p:sldId id="1056" r:id="rId24"/>
  </p:sldIdLst>
  <p:sldSz cx="9144000" cy="6858000" type="screen4x3"/>
  <p:notesSz cx="7010400" cy="9296400"/>
  <p:embeddedFontLst>
    <p:embeddedFont>
      <p:font typeface="Calibri" panose="020F0502020204030204" pitchFamily="34" charset="0"/>
      <p:regular r:id="rId27"/>
      <p:bold r:id="rId28"/>
      <p:italic r:id="rId29"/>
      <p:boldItalic r:id="rId30"/>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C94"/>
    <a:srgbClr val="000099"/>
    <a:srgbClr val="0066FF"/>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96" autoAdjust="0"/>
    <p:restoredTop sz="81092" autoAdjust="0"/>
  </p:normalViewPr>
  <p:slideViewPr>
    <p:cSldViewPr snapToGrid="0">
      <p:cViewPr varScale="1">
        <p:scale>
          <a:sx n="92" d="100"/>
          <a:sy n="92" d="100"/>
        </p:scale>
        <p:origin x="1890"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ableStyles" Target="tableStyle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6/5/2022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10</a:t>
            </a:fld>
            <a:endParaRPr lang="en-US"/>
          </a:p>
        </p:txBody>
      </p:sp>
      <p:sp>
        <p:nvSpPr>
          <p:cNvPr id="6144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97470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2"/>
          <p:cNvSpPr>
            <a:spLocks noGrp="1" noChangeArrowheads="1"/>
          </p:cNvSpPr>
          <p:nvPr>
            <p:ph type="sldNum" sz="quarter" idx="5"/>
          </p:nvPr>
        </p:nvSpPr>
        <p:spPr/>
        <p:txBody>
          <a:bodyPr/>
          <a:lstStyle/>
          <a:p>
            <a:fld id="{A4FD6E72-FA68-4C02-AEEC-8562F5BB2AE4}" type="slidenum">
              <a:rPr lang="en-US" smtClean="0"/>
              <a:pPr/>
              <a:t>11</a:t>
            </a:fld>
            <a:endParaRPr lang="en-US"/>
          </a:p>
        </p:txBody>
      </p:sp>
      <p:sp>
        <p:nvSpPr>
          <p:cNvPr id="69636" name="Rectangle 3"/>
          <p:cNvSpPr>
            <a:spLocks noGrp="1" noChangeArrowheads="1"/>
          </p:cNvSpPr>
          <p:nvPr>
            <p:ph type="body" idx="1"/>
          </p:nvPr>
        </p:nvSpPr>
        <p:spPr/>
        <p:txBody>
          <a:bodyPr>
            <a:normAutofit/>
          </a:bodyPr>
          <a:lstStyle/>
          <a:p>
            <a:pPr marL="342900" indent="-342900">
              <a:spcBef>
                <a:spcPct val="50000"/>
              </a:spcBef>
              <a:buFont typeface="Arial" panose="020B0604020202020204" pitchFamily="34" charset="0"/>
              <a:buChar char="•"/>
            </a:pPr>
            <a:r>
              <a:rPr lang="en-US" sz="1200" dirty="0"/>
              <a:t>Subbasin and reach elements must be hydrologically adjacent in order to merge</a:t>
            </a:r>
          </a:p>
          <a:p>
            <a:pPr marL="342900" indent="-342900">
              <a:spcBef>
                <a:spcPct val="50000"/>
              </a:spcBef>
              <a:buFont typeface="Arial" panose="020B0604020202020204" pitchFamily="34" charset="0"/>
              <a:buChar char="•"/>
            </a:pPr>
            <a:r>
              <a:rPr lang="en-US" sz="1200" dirty="0"/>
              <a:t>Select the elements to merge in the watershed explorer or through the basin model map</a:t>
            </a:r>
          </a:p>
          <a:p>
            <a:pPr marL="342900" indent="-342900">
              <a:spcBef>
                <a:spcPct val="50000"/>
              </a:spcBef>
              <a:buFont typeface="Arial" panose="020B0604020202020204" pitchFamily="34" charset="0"/>
              <a:buChar char="•"/>
            </a:pPr>
            <a:r>
              <a:rPr lang="en-US" sz="1200" dirty="0"/>
              <a:t>Two or more elements can be merged at one time</a:t>
            </a:r>
          </a:p>
          <a:p>
            <a:pPr marL="342900" indent="-342900">
              <a:spcBef>
                <a:spcPct val="50000"/>
              </a:spcBef>
              <a:buFont typeface="Arial" panose="020B0604020202020204" pitchFamily="34" charset="0"/>
              <a:buChar char="•"/>
            </a:pPr>
            <a:r>
              <a:rPr lang="en-US" sz="1200" dirty="0"/>
              <a:t>New subbasin and reach elements can be added using the </a:t>
            </a:r>
            <a:r>
              <a:rPr lang="en-US" sz="1200" b="1" dirty="0"/>
              <a:t>Split Element </a:t>
            </a:r>
            <a:r>
              <a:rPr lang="en-US" sz="1200" dirty="0"/>
              <a:t>tool </a:t>
            </a:r>
          </a:p>
          <a:p>
            <a:pPr marL="342900" indent="-342900">
              <a:spcBef>
                <a:spcPct val="50000"/>
              </a:spcBef>
              <a:buFont typeface="Arial" panose="020B0604020202020204" pitchFamily="34" charset="0"/>
              <a:buChar char="•"/>
            </a:pPr>
            <a:r>
              <a:rPr lang="en-US" sz="1200" dirty="0"/>
              <a:t>First, select an element in the basin model</a:t>
            </a:r>
          </a:p>
          <a:p>
            <a:pPr marL="342900" indent="-342900">
              <a:spcBef>
                <a:spcPct val="50000"/>
              </a:spcBef>
              <a:buFont typeface="Arial" panose="020B0604020202020204" pitchFamily="34" charset="0"/>
              <a:buChar char="•"/>
            </a:pPr>
            <a:r>
              <a:rPr lang="en-US" sz="1200" dirty="0"/>
              <a:t>Then, select the Split Element option on the GIS menu</a:t>
            </a:r>
          </a:p>
          <a:p>
            <a:pPr marL="342900" indent="-342900">
              <a:spcBef>
                <a:spcPct val="50000"/>
              </a:spcBef>
              <a:buFont typeface="Arial" panose="020B0604020202020204" pitchFamily="34" charset="0"/>
              <a:buChar char="•"/>
            </a:pPr>
            <a:r>
              <a:rPr lang="en-US" sz="1200" dirty="0"/>
              <a:t>Zoom into the location where the split will occur and click on an existing identified stream grid cell (or on a stream identified in the flow accumulation grid)</a:t>
            </a:r>
          </a:p>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376034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0370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30502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757731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030392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465205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889249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280504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endParaRPr lang="en-US" sz="2000" dirty="0"/>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403836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3280161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557127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589242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fld id="{CBB70995-6FF7-4399-8B5C-B2D09D3252EB}" type="slidenum">
              <a:rPr lang="en-US" smtClean="0"/>
              <a:pPr/>
              <a:t>8</a:t>
            </a:fld>
            <a:endParaRPr lang="en-US"/>
          </a:p>
        </p:txBody>
      </p:sp>
      <p:sp>
        <p:nvSpPr>
          <p:cNvPr id="5222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4072907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fld id="{FDC134FC-E0A1-4FD0-8D8A-616F6B76EC9A}" type="slidenum">
              <a:rPr lang="en-US" smtClean="0"/>
              <a:pPr/>
              <a:t>9</a:t>
            </a:fld>
            <a:endParaRPr lang="en-US"/>
          </a:p>
        </p:txBody>
      </p:sp>
      <p:sp>
        <p:nvSpPr>
          <p:cNvPr id="61444"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92301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baseline="0">
                <a:solidFill>
                  <a:schemeClr val="tx1"/>
                </a:solidFill>
              </a:defRPr>
            </a:lvl1pPr>
          </a:lstStyle>
          <a:p>
            <a:fld id="{9A257827-C34C-4251-B995-96C9C233CCC8}" type="slidenum">
              <a:rPr lang="en-US" smtClean="0"/>
              <a:pPr/>
              <a:t>‹#›</a:t>
            </a:fld>
            <a:endParaRPr lang="en-US" dirty="0"/>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059136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917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5.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1.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6.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theme" Target="../theme/theme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8"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9"/>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30"/>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8.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8.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8.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5.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8.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8.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8.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47.png"/><Relationship Id="rId1" Type="http://schemas.openxmlformats.org/officeDocument/2006/relationships/slideLayout" Target="../slideLayouts/slideLayout38.xml"/><Relationship Id="rId4" Type="http://schemas.openxmlformats.org/officeDocument/2006/relationships/hyperlink" Target="mailto:hec.hms@usace.army.mi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8.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8.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8.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chemeClr val="bg1"/>
                </a:solidFill>
              </a:rPr>
              <a:t>Matt Fleming, P.E.</a:t>
            </a:r>
          </a:p>
          <a:p>
            <a:pPr fontAlgn="auto">
              <a:spcAft>
                <a:spcPts val="0"/>
              </a:spcAft>
            </a:pPr>
            <a:r>
              <a:rPr lang="en-US" sz="1600" dirty="0">
                <a:solidFill>
                  <a:schemeClr val="bg1"/>
                </a:solidFill>
              </a:rPr>
              <a:t>Hydrologic Engineering Center</a:t>
            </a:r>
          </a:p>
          <a:p>
            <a:pPr fontAlgn="auto">
              <a:spcAft>
                <a:spcPts val="0"/>
              </a:spcAft>
            </a:pPr>
            <a:r>
              <a:rPr lang="en-US" sz="1600" dirty="0">
                <a:solidFill>
                  <a:schemeClr val="bg1"/>
                </a:solidFill>
              </a:rPr>
              <a:t>U.S. Army Corps of Engineers</a:t>
            </a:r>
            <a:br>
              <a:rPr lang="en-US" sz="1400" dirty="0"/>
            </a:br>
            <a:br>
              <a:rPr lang="en-US" sz="800" dirty="0"/>
            </a:br>
            <a:br>
              <a:rPr lang="en-US" sz="1400" dirty="0"/>
            </a:br>
            <a:endParaRPr lang="en-US" sz="1400" dirty="0"/>
          </a:p>
          <a:p>
            <a:pPr fontAlgn="auto">
              <a:spcAft>
                <a:spcPts val="0"/>
              </a:spcAft>
            </a:pPr>
            <a:endParaRPr lang="en-US" sz="1600" dirty="0">
              <a:solidFill>
                <a:srgbClr val="FFFFFF"/>
              </a:solidFill>
            </a:endParaRPr>
          </a:p>
        </p:txBody>
      </p:sp>
      <p:sp>
        <p:nvSpPr>
          <p:cNvPr id="10" name="Title 1"/>
          <p:cNvSpPr txBox="1">
            <a:spLocks/>
          </p:cNvSpPr>
          <p:nvPr/>
        </p:nvSpPr>
        <p:spPr>
          <a:xfrm>
            <a:off x="457199" y="935915"/>
            <a:ext cx="7848600" cy="2819464"/>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endParaRPr lang="en-US" sz="2400" dirty="0"/>
          </a:p>
          <a:p>
            <a:pPr fontAlgn="auto">
              <a:spcAft>
                <a:spcPts val="0"/>
              </a:spcAft>
            </a:pPr>
            <a:endParaRPr lang="en-US" sz="2400" dirty="0"/>
          </a:p>
          <a:p>
            <a:pPr fontAlgn="auto">
              <a:spcAft>
                <a:spcPts val="0"/>
              </a:spcAft>
            </a:pPr>
            <a:r>
              <a:rPr lang="en-US" sz="2400" cap="none" dirty="0"/>
              <a:t>World Environmental &amp; Water Resources Congress 2022</a:t>
            </a:r>
          </a:p>
          <a:p>
            <a:pPr fontAlgn="auto">
              <a:spcAft>
                <a:spcPts val="0"/>
              </a:spcAft>
            </a:pPr>
            <a:endParaRPr lang="en-US" sz="24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52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200" dirty="0"/>
              <a:t>Impactful New Modeling Capability 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algn="ctr"/>
            <a:r>
              <a:rPr lang="en-US" sz="3200" dirty="0"/>
              <a:t>HEC-HMS GIS Tools</a:t>
            </a:r>
          </a:p>
        </p:txBody>
      </p:sp>
      <p:sp>
        <p:nvSpPr>
          <p:cNvPr id="18435" name="Slide Number Placeholder 5"/>
          <p:cNvSpPr>
            <a:spLocks noGrp="1"/>
          </p:cNvSpPr>
          <p:nvPr>
            <p:ph type="sldNum" sz="quarter" idx="11"/>
          </p:nvPr>
        </p:nvSpPr>
        <p:spPr/>
        <p:txBody>
          <a:bodyPr/>
          <a:lstStyle/>
          <a:p>
            <a:fld id="{201E11B0-F895-43FA-8E5A-CE6AF4DF12DF}" type="slidenum">
              <a:rPr lang="en-US" smtClean="0"/>
              <a:pPr/>
              <a:t>10</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355549" y="1332568"/>
            <a:ext cx="4040047" cy="707886"/>
          </a:xfrm>
          <a:prstGeom prst="rect">
            <a:avLst/>
          </a:prstGeom>
          <a:noFill/>
          <a:ln w="9525">
            <a:noFill/>
            <a:miter lim="800000"/>
            <a:headEnd/>
            <a:tailEnd/>
          </a:ln>
        </p:spPr>
        <p:txBody>
          <a:bodyPr wrap="square">
            <a:spAutoFit/>
          </a:bodyPr>
          <a:lstStyle/>
          <a:p>
            <a:pPr>
              <a:spcBef>
                <a:spcPct val="50000"/>
              </a:spcBef>
            </a:pPr>
            <a:r>
              <a:rPr lang="en-US" sz="2000" dirty="0"/>
              <a:t>Stream threshold set to 15 square miles resulted in 5 subbasins </a:t>
            </a:r>
          </a:p>
        </p:txBody>
      </p:sp>
      <p:sp>
        <p:nvSpPr>
          <p:cNvPr id="10" name="Text Box 5">
            <a:extLst>
              <a:ext uri="{FF2B5EF4-FFF2-40B4-BE49-F238E27FC236}">
                <a16:creationId xmlns:a16="http://schemas.microsoft.com/office/drawing/2014/main" id="{07A1E5B6-716A-4D09-8565-23DADDFAAE4E}"/>
              </a:ext>
            </a:extLst>
          </p:cNvPr>
          <p:cNvSpPr txBox="1">
            <a:spLocks noChangeArrowheads="1"/>
          </p:cNvSpPr>
          <p:nvPr/>
        </p:nvSpPr>
        <p:spPr bwMode="auto">
          <a:xfrm>
            <a:off x="4750512" y="1332568"/>
            <a:ext cx="4040046" cy="707886"/>
          </a:xfrm>
          <a:prstGeom prst="rect">
            <a:avLst/>
          </a:prstGeom>
          <a:noFill/>
          <a:ln w="9525">
            <a:noFill/>
            <a:miter lim="800000"/>
            <a:headEnd/>
            <a:tailEnd/>
          </a:ln>
        </p:spPr>
        <p:txBody>
          <a:bodyPr wrap="square">
            <a:spAutoFit/>
          </a:bodyPr>
          <a:lstStyle/>
          <a:p>
            <a:pPr>
              <a:spcBef>
                <a:spcPct val="50000"/>
              </a:spcBef>
            </a:pPr>
            <a:r>
              <a:rPr lang="en-US" sz="2000" dirty="0"/>
              <a:t>Stream threshold set to 5 square miles resulted in 17 subbasins </a:t>
            </a:r>
          </a:p>
        </p:txBody>
      </p:sp>
      <p:pic>
        <p:nvPicPr>
          <p:cNvPr id="4" name="Picture 3">
            <a:extLst>
              <a:ext uri="{FF2B5EF4-FFF2-40B4-BE49-F238E27FC236}">
                <a16:creationId xmlns:a16="http://schemas.microsoft.com/office/drawing/2014/main" id="{07F1454E-874A-4D81-BE3D-1C6D05DA66CF}"/>
              </a:ext>
            </a:extLst>
          </p:cNvPr>
          <p:cNvPicPr>
            <a:picLocks noChangeAspect="1"/>
          </p:cNvPicPr>
          <p:nvPr/>
        </p:nvPicPr>
        <p:blipFill>
          <a:blip r:embed="rId3"/>
          <a:stretch>
            <a:fillRect/>
          </a:stretch>
        </p:blipFill>
        <p:spPr>
          <a:xfrm>
            <a:off x="4748405" y="2156529"/>
            <a:ext cx="4044260" cy="3145536"/>
          </a:xfrm>
          <a:prstGeom prst="rect">
            <a:avLst/>
          </a:prstGeom>
          <a:ln>
            <a:solidFill>
              <a:schemeClr val="tx1"/>
            </a:solidFill>
          </a:ln>
        </p:spPr>
      </p:pic>
      <p:pic>
        <p:nvPicPr>
          <p:cNvPr id="8" name="Picture 7">
            <a:extLst>
              <a:ext uri="{FF2B5EF4-FFF2-40B4-BE49-F238E27FC236}">
                <a16:creationId xmlns:a16="http://schemas.microsoft.com/office/drawing/2014/main" id="{69007151-98B9-4B9D-B755-7F3A302C20AD}"/>
              </a:ext>
            </a:extLst>
          </p:cNvPr>
          <p:cNvPicPr>
            <a:picLocks noChangeAspect="1"/>
          </p:cNvPicPr>
          <p:nvPr/>
        </p:nvPicPr>
        <p:blipFill>
          <a:blip r:embed="rId4"/>
          <a:stretch>
            <a:fillRect/>
          </a:stretch>
        </p:blipFill>
        <p:spPr>
          <a:xfrm>
            <a:off x="355549" y="2156529"/>
            <a:ext cx="4040048" cy="3145536"/>
          </a:xfrm>
          <a:prstGeom prst="rect">
            <a:avLst/>
          </a:prstGeom>
          <a:ln>
            <a:solidFill>
              <a:schemeClr val="tx1"/>
            </a:solidFill>
          </a:ln>
        </p:spPr>
      </p:pic>
    </p:spTree>
    <p:extLst>
      <p:ext uri="{BB962C8B-B14F-4D97-AF65-F5344CB8AC3E}">
        <p14:creationId xmlns:p14="http://schemas.microsoft.com/office/powerpoint/2010/main" val="566503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2"/>
          <p:cNvSpPr>
            <a:spLocks noGrp="1"/>
          </p:cNvSpPr>
          <p:nvPr>
            <p:ph type="title"/>
          </p:nvPr>
        </p:nvSpPr>
        <p:spPr/>
        <p:txBody>
          <a:bodyPr>
            <a:noAutofit/>
          </a:bodyPr>
          <a:lstStyle/>
          <a:p>
            <a:pPr algn="ctr"/>
            <a:r>
              <a:rPr lang="en-US" sz="3200" dirty="0"/>
              <a:t>HEC-HMS GIS Tools</a:t>
            </a:r>
          </a:p>
        </p:txBody>
      </p:sp>
      <p:sp>
        <p:nvSpPr>
          <p:cNvPr id="26627" name="Slide Number Placeholder 3"/>
          <p:cNvSpPr>
            <a:spLocks noGrp="1"/>
          </p:cNvSpPr>
          <p:nvPr>
            <p:ph type="sldNum" sz="quarter" idx="11"/>
          </p:nvPr>
        </p:nvSpPr>
        <p:spPr>
          <a:prstGeom prst="rect">
            <a:avLst/>
          </a:prstGeom>
        </p:spPr>
        <p:txBody>
          <a:bodyPr/>
          <a:lstStyle/>
          <a:p>
            <a:fld id="{C48F914A-72D0-4C93-BB8D-81FBE4B25741}" type="slidenum">
              <a:rPr lang="en-US" smtClean="0"/>
              <a:pPr/>
              <a:t>11</a:t>
            </a:fld>
            <a:endParaRPr lang="en-US"/>
          </a:p>
        </p:txBody>
      </p:sp>
      <p:pic>
        <p:nvPicPr>
          <p:cNvPr id="10" name="Picture 1">
            <a:extLst>
              <a:ext uri="{FF2B5EF4-FFF2-40B4-BE49-F238E27FC236}">
                <a16:creationId xmlns:a16="http://schemas.microsoft.com/office/drawing/2014/main" id="{940C191B-FFD8-40FF-A7F2-BFBDCEEC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151"/>
          <a:stretch>
            <a:fillRect/>
          </a:stretch>
        </p:blipFill>
        <p:spPr bwMode="auto">
          <a:xfrm>
            <a:off x="222504" y="1884675"/>
            <a:ext cx="4572000" cy="440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24D84068-A584-44F1-AEE8-755293C83CDC}"/>
              </a:ext>
            </a:extLst>
          </p:cNvPr>
          <p:cNvPicPr>
            <a:picLocks noChangeAspect="1"/>
          </p:cNvPicPr>
          <p:nvPr/>
        </p:nvPicPr>
        <p:blipFill rotWithShape="1">
          <a:blip r:embed="rId4"/>
          <a:srcRect l="1666" t="4936" r="1049"/>
          <a:stretch/>
        </p:blipFill>
        <p:spPr>
          <a:xfrm>
            <a:off x="4572000" y="1421900"/>
            <a:ext cx="4091607" cy="3486998"/>
          </a:xfrm>
          <a:prstGeom prst="rect">
            <a:avLst/>
          </a:prstGeom>
          <a:ln>
            <a:solidFill>
              <a:schemeClr val="tx1"/>
            </a:solidFill>
          </a:ln>
        </p:spPr>
      </p:pic>
      <p:pic>
        <p:nvPicPr>
          <p:cNvPr id="3" name="Picture 2">
            <a:extLst>
              <a:ext uri="{FF2B5EF4-FFF2-40B4-BE49-F238E27FC236}">
                <a16:creationId xmlns:a16="http://schemas.microsoft.com/office/drawing/2014/main" id="{178F1A92-BE0C-45B9-AE21-E2EC80EC3224}"/>
              </a:ext>
            </a:extLst>
          </p:cNvPr>
          <p:cNvPicPr>
            <a:picLocks noChangeAspect="1"/>
          </p:cNvPicPr>
          <p:nvPr/>
        </p:nvPicPr>
        <p:blipFill>
          <a:blip r:embed="rId5"/>
          <a:stretch>
            <a:fillRect/>
          </a:stretch>
        </p:blipFill>
        <p:spPr>
          <a:xfrm>
            <a:off x="2724871" y="1183071"/>
            <a:ext cx="2528080" cy="4491857"/>
          </a:xfrm>
          <a:prstGeom prst="rect">
            <a:avLst/>
          </a:prstGeom>
          <a:ln>
            <a:solidFill>
              <a:schemeClr val="tx1"/>
            </a:solidFill>
          </a:ln>
        </p:spPr>
      </p:pic>
      <p:sp>
        <p:nvSpPr>
          <p:cNvPr id="12" name="Text Box 5">
            <a:extLst>
              <a:ext uri="{FF2B5EF4-FFF2-40B4-BE49-F238E27FC236}">
                <a16:creationId xmlns:a16="http://schemas.microsoft.com/office/drawing/2014/main" id="{817C9F0D-53B0-4985-AEEA-7CC40BD90486}"/>
              </a:ext>
            </a:extLst>
          </p:cNvPr>
          <p:cNvSpPr txBox="1">
            <a:spLocks noChangeArrowheads="1"/>
          </p:cNvSpPr>
          <p:nvPr/>
        </p:nvSpPr>
        <p:spPr bwMode="auto">
          <a:xfrm>
            <a:off x="304800" y="1759840"/>
            <a:ext cx="2420071" cy="1015663"/>
          </a:xfrm>
          <a:prstGeom prst="rect">
            <a:avLst/>
          </a:prstGeom>
          <a:noFill/>
          <a:ln w="9525">
            <a:noFill/>
            <a:miter lim="800000"/>
            <a:headEnd/>
            <a:tailEnd/>
          </a:ln>
        </p:spPr>
        <p:txBody>
          <a:bodyPr wrap="square">
            <a:spAutoFit/>
          </a:bodyPr>
          <a:lstStyle/>
          <a:p>
            <a:pPr>
              <a:spcBef>
                <a:spcPct val="50000"/>
              </a:spcBef>
            </a:pPr>
            <a:r>
              <a:rPr lang="en-US" sz="2000" dirty="0"/>
              <a:t>Merge hydrologically adjacent elements</a:t>
            </a:r>
          </a:p>
        </p:txBody>
      </p:sp>
      <p:sp>
        <p:nvSpPr>
          <p:cNvPr id="14" name="Text Box 5">
            <a:extLst>
              <a:ext uri="{FF2B5EF4-FFF2-40B4-BE49-F238E27FC236}">
                <a16:creationId xmlns:a16="http://schemas.microsoft.com/office/drawing/2014/main" id="{A0326974-1BC6-4C9E-B556-B9F5FB9CA3DE}"/>
              </a:ext>
            </a:extLst>
          </p:cNvPr>
          <p:cNvSpPr txBox="1">
            <a:spLocks noChangeArrowheads="1"/>
          </p:cNvSpPr>
          <p:nvPr/>
        </p:nvSpPr>
        <p:spPr bwMode="auto">
          <a:xfrm>
            <a:off x="5953652" y="4891803"/>
            <a:ext cx="2420071" cy="400110"/>
          </a:xfrm>
          <a:prstGeom prst="rect">
            <a:avLst/>
          </a:prstGeom>
          <a:noFill/>
          <a:ln w="9525">
            <a:noFill/>
            <a:miter lim="800000"/>
            <a:headEnd/>
            <a:tailEnd/>
          </a:ln>
        </p:spPr>
        <p:txBody>
          <a:bodyPr wrap="square">
            <a:spAutoFit/>
          </a:bodyPr>
          <a:lstStyle/>
          <a:p>
            <a:pPr>
              <a:spcBef>
                <a:spcPct val="50000"/>
              </a:spcBef>
            </a:pPr>
            <a:r>
              <a:rPr lang="en-US" sz="2000" dirty="0"/>
              <a:t>Split element</a:t>
            </a:r>
          </a:p>
        </p:txBody>
      </p:sp>
    </p:spTree>
    <p:extLst>
      <p:ext uri="{BB962C8B-B14F-4D97-AF65-F5344CB8AC3E}">
        <p14:creationId xmlns:p14="http://schemas.microsoft.com/office/powerpoint/2010/main" val="3149729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200" dirty="0"/>
              <a:t>HEC-HMS GIS Tools</a:t>
            </a:r>
          </a:p>
        </p:txBody>
      </p:sp>
      <p:sp>
        <p:nvSpPr>
          <p:cNvPr id="19459" name="Slide Number Placeholder 5"/>
          <p:cNvSpPr>
            <a:spLocks noGrp="1"/>
          </p:cNvSpPr>
          <p:nvPr>
            <p:ph type="sldNum" sz="quarter" idx="11"/>
          </p:nvPr>
        </p:nvSpPr>
        <p:spPr>
          <a:prstGeom prst="rect">
            <a:avLst/>
          </a:prstGeom>
        </p:spPr>
        <p:txBody>
          <a:bodyPr/>
          <a:lstStyle/>
          <a:p>
            <a:fld id="{10376EC9-4C9F-4F00-ABC5-3F2ADCD2C81E}" type="slidenum">
              <a:rPr lang="en-US" smtClean="0"/>
              <a:pPr/>
              <a:t>12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81000" y="1008481"/>
            <a:ext cx="8382000" cy="1015663"/>
          </a:xfrm>
          <a:prstGeom prst="rect">
            <a:avLst/>
          </a:prstGeom>
          <a:noFill/>
          <a:ln w="9525">
            <a:noFill/>
            <a:miter lim="800000"/>
            <a:headEnd/>
            <a:tailEnd/>
          </a:ln>
        </p:spPr>
        <p:txBody>
          <a:bodyPr wrap="square">
            <a:spAutoFit/>
          </a:bodyPr>
          <a:lstStyle/>
          <a:p>
            <a:r>
              <a:rPr lang="en-US" sz="2000" dirty="0"/>
              <a:t>The Expression Calculator can be used to facilitate parameter estimation from Subbasin/Reach Characteristics and GIS datasets.</a:t>
            </a:r>
          </a:p>
          <a:p>
            <a:endParaRPr lang="en-US" sz="2000" dirty="0"/>
          </a:p>
        </p:txBody>
      </p:sp>
      <p:pic>
        <p:nvPicPr>
          <p:cNvPr id="2" name="Picture 1">
            <a:extLst>
              <a:ext uri="{FF2B5EF4-FFF2-40B4-BE49-F238E27FC236}">
                <a16:creationId xmlns:a16="http://schemas.microsoft.com/office/drawing/2014/main" id="{D36B98F9-9C13-4B2A-A405-032762FC092D}"/>
              </a:ext>
            </a:extLst>
          </p:cNvPr>
          <p:cNvPicPr>
            <a:picLocks noChangeAspect="1"/>
          </p:cNvPicPr>
          <p:nvPr/>
        </p:nvPicPr>
        <p:blipFill>
          <a:blip r:embed="rId3"/>
          <a:stretch>
            <a:fillRect/>
          </a:stretch>
        </p:blipFill>
        <p:spPr>
          <a:xfrm>
            <a:off x="324323" y="1653000"/>
            <a:ext cx="2759650" cy="3109375"/>
          </a:xfrm>
          <a:prstGeom prst="rect">
            <a:avLst/>
          </a:prstGeom>
        </p:spPr>
      </p:pic>
      <p:pic>
        <p:nvPicPr>
          <p:cNvPr id="7" name="Picture 2">
            <a:extLst>
              <a:ext uri="{FF2B5EF4-FFF2-40B4-BE49-F238E27FC236}">
                <a16:creationId xmlns:a16="http://schemas.microsoft.com/office/drawing/2014/main" id="{9D8CFA0E-169D-4536-AEFA-106B240D51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728" y="3791887"/>
            <a:ext cx="4262014" cy="297734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screenshot of a social media post&#10;&#10;Description automatically generated">
            <a:extLst>
              <a:ext uri="{FF2B5EF4-FFF2-40B4-BE49-F238E27FC236}">
                <a16:creationId xmlns:a16="http://schemas.microsoft.com/office/drawing/2014/main" id="{3C981213-2936-447D-8061-F97075788B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4557" y="2218373"/>
            <a:ext cx="5766816" cy="3028710"/>
          </a:xfrm>
          <a:prstGeom prst="rect">
            <a:avLst/>
          </a:prstGeom>
          <a:ln>
            <a:solidFill>
              <a:schemeClr val="tx1"/>
            </a:solidFill>
          </a:ln>
        </p:spPr>
      </p:pic>
    </p:spTree>
    <p:extLst>
      <p:ext uri="{BB962C8B-B14F-4D97-AF65-F5344CB8AC3E}">
        <p14:creationId xmlns:p14="http://schemas.microsoft.com/office/powerpoint/2010/main" val="2151957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69F72E-A5D1-409B-AF79-8B14279BB82D}"/>
              </a:ext>
            </a:extLst>
          </p:cNvPr>
          <p:cNvPicPr>
            <a:picLocks noChangeAspect="1"/>
          </p:cNvPicPr>
          <p:nvPr/>
        </p:nvPicPr>
        <p:blipFill>
          <a:blip r:embed="rId3"/>
          <a:stretch>
            <a:fillRect/>
          </a:stretch>
        </p:blipFill>
        <p:spPr>
          <a:xfrm>
            <a:off x="304800" y="1258675"/>
            <a:ext cx="4483007" cy="2655114"/>
          </a:xfrm>
          <a:prstGeom prst="rect">
            <a:avLst/>
          </a:prstGeom>
          <a:ln>
            <a:solidFill>
              <a:schemeClr val="tx1"/>
            </a:solidFill>
          </a:ln>
        </p:spPr>
      </p:pic>
      <p:pic>
        <p:nvPicPr>
          <p:cNvPr id="5" name="Picture 4">
            <a:extLst>
              <a:ext uri="{FF2B5EF4-FFF2-40B4-BE49-F238E27FC236}">
                <a16:creationId xmlns:a16="http://schemas.microsoft.com/office/drawing/2014/main" id="{29A24E23-6D80-4AA2-B9A5-8C6BB9906835}"/>
              </a:ext>
            </a:extLst>
          </p:cNvPr>
          <p:cNvPicPr>
            <a:picLocks noChangeAspect="1"/>
          </p:cNvPicPr>
          <p:nvPr/>
        </p:nvPicPr>
        <p:blipFill>
          <a:blip r:embed="rId4"/>
          <a:stretch>
            <a:fillRect/>
          </a:stretch>
        </p:blipFill>
        <p:spPr>
          <a:xfrm>
            <a:off x="4625052" y="1262224"/>
            <a:ext cx="3994377" cy="2845752"/>
          </a:xfrm>
          <a:prstGeom prst="rect">
            <a:avLst/>
          </a:prstGeom>
          <a:ln>
            <a:solidFill>
              <a:schemeClr val="tx1"/>
            </a:solidFill>
          </a:ln>
        </p:spPr>
      </p:pic>
      <p:pic>
        <p:nvPicPr>
          <p:cNvPr id="10" name="Picture 9">
            <a:extLst>
              <a:ext uri="{FF2B5EF4-FFF2-40B4-BE49-F238E27FC236}">
                <a16:creationId xmlns:a16="http://schemas.microsoft.com/office/drawing/2014/main" id="{CE9C5066-2658-477A-B5F1-6495D276F4B2}"/>
              </a:ext>
            </a:extLst>
          </p:cNvPr>
          <p:cNvPicPr>
            <a:picLocks noChangeAspect="1"/>
          </p:cNvPicPr>
          <p:nvPr/>
        </p:nvPicPr>
        <p:blipFill>
          <a:blip r:embed="rId5"/>
          <a:stretch>
            <a:fillRect/>
          </a:stretch>
        </p:blipFill>
        <p:spPr>
          <a:xfrm>
            <a:off x="4336044" y="3524956"/>
            <a:ext cx="4559400" cy="1626389"/>
          </a:xfrm>
          <a:prstGeom prst="rect">
            <a:avLst/>
          </a:prstGeom>
          <a:ln>
            <a:solidFill>
              <a:schemeClr val="tx1"/>
            </a:solidFill>
          </a:ln>
        </p:spPr>
      </p:pic>
      <p:sp>
        <p:nvSpPr>
          <p:cNvPr id="19458" name="Rectangle 2"/>
          <p:cNvSpPr>
            <a:spLocks noGrp="1" noChangeArrowheads="1"/>
          </p:cNvSpPr>
          <p:nvPr>
            <p:ph type="title"/>
          </p:nvPr>
        </p:nvSpPr>
        <p:spPr/>
        <p:txBody>
          <a:bodyPr/>
          <a:lstStyle/>
          <a:p>
            <a:pPr algn="ctr"/>
            <a:r>
              <a:rPr lang="en-US" sz="3200" dirty="0"/>
              <a:t>HEC-HMS GIS Tools</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57852" y="4194358"/>
            <a:ext cx="4267200" cy="1508105"/>
          </a:xfrm>
          <a:prstGeom prst="rect">
            <a:avLst/>
          </a:prstGeom>
          <a:noFill/>
          <a:ln w="9525">
            <a:noFill/>
            <a:miter lim="800000"/>
            <a:headEnd/>
            <a:tailEnd/>
          </a:ln>
        </p:spPr>
        <p:txBody>
          <a:bodyPr wrap="square">
            <a:spAutoFit/>
          </a:bodyPr>
          <a:lstStyle/>
          <a:p>
            <a:r>
              <a:rPr lang="en-US" dirty="0"/>
              <a:t>The  Frequency Storm Precipitation Depth Calculator can compute watershed and subbasin average precipitation depths from raster datasets. </a:t>
            </a:r>
            <a:endParaRPr lang="en-US" sz="2000" dirty="0"/>
          </a:p>
        </p:txBody>
      </p:sp>
      <p:pic>
        <p:nvPicPr>
          <p:cNvPr id="3" name="Picture 2">
            <a:extLst>
              <a:ext uri="{FF2B5EF4-FFF2-40B4-BE49-F238E27FC236}">
                <a16:creationId xmlns:a16="http://schemas.microsoft.com/office/drawing/2014/main" id="{AD9EF1D8-5E1A-4D1C-8568-973F2A794E12}"/>
              </a:ext>
            </a:extLst>
          </p:cNvPr>
          <p:cNvPicPr>
            <a:picLocks noChangeAspect="1"/>
          </p:cNvPicPr>
          <p:nvPr/>
        </p:nvPicPr>
        <p:blipFill>
          <a:blip r:embed="rId6"/>
          <a:stretch>
            <a:fillRect/>
          </a:stretch>
        </p:blipFill>
        <p:spPr>
          <a:xfrm>
            <a:off x="4336043" y="4559578"/>
            <a:ext cx="4559400" cy="2023785"/>
          </a:xfrm>
          <a:prstGeom prst="rect">
            <a:avLst/>
          </a:prstGeom>
          <a:ln>
            <a:solidFill>
              <a:schemeClr val="tx1"/>
            </a:solidFill>
          </a:ln>
        </p:spPr>
      </p:pic>
    </p:spTree>
    <p:extLst>
      <p:ext uri="{BB962C8B-B14F-4D97-AF65-F5344CB8AC3E}">
        <p14:creationId xmlns:p14="http://schemas.microsoft.com/office/powerpoint/2010/main" val="3905640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539" y="2861718"/>
            <a:ext cx="5000931" cy="2817996"/>
          </a:xfrm>
        </p:spPr>
        <p:txBody>
          <a:bodyPr/>
          <a:lstStyle/>
          <a:p>
            <a:pPr marL="1123950" lvl="1" indent="-609600">
              <a:buFont typeface="Arial" panose="020B0604020202020204" pitchFamily="34" charset="0"/>
              <a:buChar char="•"/>
            </a:pPr>
            <a:r>
              <a:rPr lang="en-US" dirty="0"/>
              <a:t>Incremental/Cumulative Precipitation, Loss and Excess </a:t>
            </a:r>
          </a:p>
          <a:p>
            <a:pPr marL="1123950" lvl="1" indent="-609600">
              <a:buFont typeface="Arial" panose="020B0604020202020204" pitchFamily="34" charset="0"/>
              <a:buChar char="•"/>
            </a:pPr>
            <a:r>
              <a:rPr lang="en-US" dirty="0"/>
              <a:t>Temperature </a:t>
            </a:r>
          </a:p>
          <a:p>
            <a:pPr marL="1123950" lvl="1" indent="-609600">
              <a:buFont typeface="Arial" panose="020B0604020202020204" pitchFamily="34" charset="0"/>
              <a:buChar char="•"/>
            </a:pPr>
            <a:r>
              <a:rPr lang="en-US" dirty="0"/>
              <a:t>Snow</a:t>
            </a:r>
          </a:p>
          <a:p>
            <a:pPr marL="1123950" lvl="1" indent="-609600">
              <a:buFont typeface="Arial" panose="020B0604020202020204" pitchFamily="34" charset="0"/>
              <a:buChar char="•"/>
            </a:pPr>
            <a:r>
              <a:rPr lang="en-US" dirty="0"/>
              <a:t>2D Transform Output</a:t>
            </a:r>
          </a:p>
          <a:p>
            <a:pPr marL="1123950" lvl="1" indent="-609600">
              <a:buFont typeface="Arial" panose="020B0604020202020204" pitchFamily="34" charset="0"/>
              <a:buChar char="•"/>
            </a:pPr>
            <a:r>
              <a:rPr lang="en-US" dirty="0"/>
              <a:t>Calibration Metrics</a:t>
            </a:r>
          </a:p>
          <a:p>
            <a:endParaRPr lang="en-US" sz="2800"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14</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5" name="Picture 4">
            <a:extLst>
              <a:ext uri="{FF2B5EF4-FFF2-40B4-BE49-F238E27FC236}">
                <a16:creationId xmlns:a16="http://schemas.microsoft.com/office/drawing/2014/main" id="{700E45DE-2F24-430F-A6D7-CB69379FCFD3}"/>
              </a:ext>
            </a:extLst>
          </p:cNvPr>
          <p:cNvPicPr>
            <a:picLocks noChangeAspect="1"/>
          </p:cNvPicPr>
          <p:nvPr/>
        </p:nvPicPr>
        <p:blipFill>
          <a:blip r:embed="rId3"/>
          <a:stretch>
            <a:fillRect/>
          </a:stretch>
        </p:blipFill>
        <p:spPr>
          <a:xfrm>
            <a:off x="520266" y="1081088"/>
            <a:ext cx="8103467" cy="1780630"/>
          </a:xfrm>
          <a:prstGeom prst="rect">
            <a:avLst/>
          </a:prstGeom>
          <a:ln>
            <a:solidFill>
              <a:schemeClr val="tx1"/>
            </a:solidFill>
          </a:ln>
        </p:spPr>
      </p:pic>
      <p:sp>
        <p:nvSpPr>
          <p:cNvPr id="21" name="Content Placeholder 2">
            <a:extLst>
              <a:ext uri="{FF2B5EF4-FFF2-40B4-BE49-F238E27FC236}">
                <a16:creationId xmlns:a16="http://schemas.microsoft.com/office/drawing/2014/main" id="{BA781831-04F9-42C5-A288-B3E07DC1D69D}"/>
              </a:ext>
            </a:extLst>
          </p:cNvPr>
          <p:cNvSpPr txBox="1">
            <a:spLocks/>
          </p:cNvSpPr>
          <p:nvPr/>
        </p:nvSpPr>
        <p:spPr bwMode="auto">
          <a:xfrm>
            <a:off x="4753933" y="2861718"/>
            <a:ext cx="3983327" cy="34326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300"/>
              </a:spcBef>
              <a:spcAft>
                <a:spcPct val="0"/>
              </a:spcAft>
              <a:buFont typeface="Arial" pitchFamily="34" charset="0"/>
              <a:buNone/>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Font typeface="Arial" pitchFamily="34" charset="0"/>
              <a:buChar char="•"/>
            </a:pPr>
            <a:r>
              <a:rPr lang="en-US" dirty="0"/>
              <a:t>Animation Controls</a:t>
            </a:r>
          </a:p>
          <a:p>
            <a:pPr marL="609600" indent="-609600">
              <a:buFont typeface="Arial" pitchFamily="34" charset="0"/>
              <a:buChar char="•"/>
            </a:pPr>
            <a:r>
              <a:rPr lang="en-US" dirty="0"/>
              <a:t>Min/Max Results</a:t>
            </a:r>
          </a:p>
          <a:p>
            <a:pPr marL="609600" indent="-609600">
              <a:buFont typeface="Arial" pitchFamily="34" charset="0"/>
              <a:buChar char="•"/>
            </a:pPr>
            <a:r>
              <a:rPr lang="en-US" dirty="0"/>
              <a:t>Display Properties</a:t>
            </a:r>
          </a:p>
          <a:p>
            <a:pPr marL="609600" indent="-609600">
              <a:buFont typeface="Arial" pitchFamily="34" charset="0"/>
              <a:buChar char="•"/>
            </a:pPr>
            <a:r>
              <a:rPr lang="en-US" dirty="0"/>
              <a:t>Capture and Export Animation</a:t>
            </a:r>
          </a:p>
          <a:p>
            <a:pPr marL="609600" indent="-609600">
              <a:buFont typeface="Arial" pitchFamily="34" charset="0"/>
              <a:buChar char="•"/>
            </a:pPr>
            <a:r>
              <a:rPr lang="en-US" dirty="0"/>
              <a:t>Export Grid</a:t>
            </a:r>
          </a:p>
          <a:p>
            <a:pPr marL="609600" indent="-609600">
              <a:buFont typeface="Arial" pitchFamily="34" charset="0"/>
              <a:buChar char="•"/>
            </a:pPr>
            <a:endParaRPr lang="en-US" sz="2800" dirty="0"/>
          </a:p>
        </p:txBody>
      </p:sp>
    </p:spTree>
    <p:extLst>
      <p:ext uri="{BB962C8B-B14F-4D97-AF65-F5344CB8AC3E}">
        <p14:creationId xmlns:p14="http://schemas.microsoft.com/office/powerpoint/2010/main" val="1759258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15</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6" name="CumulativePrecipitation">
            <a:hlinkClick r:id="" action="ppaction://media"/>
            <a:extLst>
              <a:ext uri="{FF2B5EF4-FFF2-40B4-BE49-F238E27FC236}">
                <a16:creationId xmlns:a16="http://schemas.microsoft.com/office/drawing/2014/main" id="{C1CAEF01-C08D-42C6-A6AA-828C6726F12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524000" y="1189455"/>
            <a:ext cx="6096000" cy="4718050"/>
          </a:xfrm>
          <a:ln>
            <a:solidFill>
              <a:schemeClr val="tx1"/>
            </a:solidFill>
          </a:ln>
        </p:spPr>
      </p:pic>
    </p:spTree>
    <p:extLst>
      <p:ext uri="{BB962C8B-B14F-4D97-AF65-F5344CB8AC3E}">
        <p14:creationId xmlns:p14="http://schemas.microsoft.com/office/powerpoint/2010/main" val="311747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7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16</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9" name="Picture 8">
            <a:extLst>
              <a:ext uri="{FF2B5EF4-FFF2-40B4-BE49-F238E27FC236}">
                <a16:creationId xmlns:a16="http://schemas.microsoft.com/office/drawing/2014/main" id="{C7438C3F-31AF-4C97-9C62-8B15E0464258}"/>
              </a:ext>
            </a:extLst>
          </p:cNvPr>
          <p:cNvPicPr>
            <a:picLocks noChangeAspect="1"/>
          </p:cNvPicPr>
          <p:nvPr/>
        </p:nvPicPr>
        <p:blipFill>
          <a:blip r:embed="rId3"/>
          <a:stretch>
            <a:fillRect/>
          </a:stretch>
        </p:blipFill>
        <p:spPr>
          <a:xfrm>
            <a:off x="448787" y="1210883"/>
            <a:ext cx="5088933" cy="5083496"/>
          </a:xfrm>
          <a:prstGeom prst="rect">
            <a:avLst/>
          </a:prstGeom>
          <a:ln>
            <a:solidFill>
              <a:schemeClr val="tx1"/>
            </a:solidFill>
          </a:ln>
        </p:spPr>
      </p:pic>
      <p:pic>
        <p:nvPicPr>
          <p:cNvPr id="11" name="Picture 10">
            <a:extLst>
              <a:ext uri="{FF2B5EF4-FFF2-40B4-BE49-F238E27FC236}">
                <a16:creationId xmlns:a16="http://schemas.microsoft.com/office/drawing/2014/main" id="{46F5A333-1D7F-4FBB-9624-D203ACBF1109}"/>
              </a:ext>
            </a:extLst>
          </p:cNvPr>
          <p:cNvPicPr>
            <a:picLocks noChangeAspect="1"/>
          </p:cNvPicPr>
          <p:nvPr/>
        </p:nvPicPr>
        <p:blipFill>
          <a:blip r:embed="rId4"/>
          <a:stretch>
            <a:fillRect/>
          </a:stretch>
        </p:blipFill>
        <p:spPr>
          <a:xfrm>
            <a:off x="5755028" y="1210883"/>
            <a:ext cx="2931772" cy="2466491"/>
          </a:xfrm>
          <a:prstGeom prst="rect">
            <a:avLst/>
          </a:prstGeom>
        </p:spPr>
      </p:pic>
      <p:pic>
        <p:nvPicPr>
          <p:cNvPr id="13" name="Picture 12">
            <a:extLst>
              <a:ext uri="{FF2B5EF4-FFF2-40B4-BE49-F238E27FC236}">
                <a16:creationId xmlns:a16="http://schemas.microsoft.com/office/drawing/2014/main" id="{58D27B6B-C484-4DE3-A572-CC3EF4426463}"/>
              </a:ext>
            </a:extLst>
          </p:cNvPr>
          <p:cNvPicPr>
            <a:picLocks noChangeAspect="1"/>
          </p:cNvPicPr>
          <p:nvPr/>
        </p:nvPicPr>
        <p:blipFill>
          <a:blip r:embed="rId5"/>
          <a:stretch>
            <a:fillRect/>
          </a:stretch>
        </p:blipFill>
        <p:spPr>
          <a:xfrm>
            <a:off x="5755028" y="3647586"/>
            <a:ext cx="2931772" cy="2435702"/>
          </a:xfrm>
          <a:prstGeom prst="rect">
            <a:avLst/>
          </a:prstGeom>
        </p:spPr>
      </p:pic>
    </p:spTree>
    <p:extLst>
      <p:ext uri="{BB962C8B-B14F-4D97-AF65-F5344CB8AC3E}">
        <p14:creationId xmlns:p14="http://schemas.microsoft.com/office/powerpoint/2010/main" val="401326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17</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3" name="Picture 2">
            <a:extLst>
              <a:ext uri="{FF2B5EF4-FFF2-40B4-BE49-F238E27FC236}">
                <a16:creationId xmlns:a16="http://schemas.microsoft.com/office/drawing/2014/main" id="{584B260F-F415-4CEC-8774-5F44110B6A34}"/>
              </a:ext>
            </a:extLst>
          </p:cNvPr>
          <p:cNvPicPr>
            <a:picLocks noChangeAspect="1"/>
          </p:cNvPicPr>
          <p:nvPr/>
        </p:nvPicPr>
        <p:blipFill>
          <a:blip r:embed="rId3"/>
          <a:stretch>
            <a:fillRect/>
          </a:stretch>
        </p:blipFill>
        <p:spPr>
          <a:xfrm>
            <a:off x="304800" y="964804"/>
            <a:ext cx="5332453" cy="5536734"/>
          </a:xfrm>
          <a:prstGeom prst="rect">
            <a:avLst/>
          </a:prstGeom>
          <a:ln>
            <a:solidFill>
              <a:schemeClr val="tx1"/>
            </a:solidFill>
          </a:ln>
        </p:spPr>
      </p:pic>
      <p:pic>
        <p:nvPicPr>
          <p:cNvPr id="7" name="Picture 6">
            <a:extLst>
              <a:ext uri="{FF2B5EF4-FFF2-40B4-BE49-F238E27FC236}">
                <a16:creationId xmlns:a16="http://schemas.microsoft.com/office/drawing/2014/main" id="{DBCF5A98-FA4C-432A-AAFB-32C1CB94DCCF}"/>
              </a:ext>
            </a:extLst>
          </p:cNvPr>
          <p:cNvPicPr>
            <a:picLocks noChangeAspect="1"/>
          </p:cNvPicPr>
          <p:nvPr/>
        </p:nvPicPr>
        <p:blipFill>
          <a:blip r:embed="rId4"/>
          <a:stretch>
            <a:fillRect/>
          </a:stretch>
        </p:blipFill>
        <p:spPr>
          <a:xfrm>
            <a:off x="5247944" y="1081088"/>
            <a:ext cx="3515089" cy="3984746"/>
          </a:xfrm>
          <a:prstGeom prst="rect">
            <a:avLst/>
          </a:prstGeom>
          <a:noFill/>
          <a:ln>
            <a:solidFill>
              <a:schemeClr val="tx1"/>
            </a:solidFill>
          </a:ln>
        </p:spPr>
      </p:pic>
    </p:spTree>
    <p:extLst>
      <p:ext uri="{BB962C8B-B14F-4D97-AF65-F5344CB8AC3E}">
        <p14:creationId xmlns:p14="http://schemas.microsoft.com/office/powerpoint/2010/main" val="2802828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Output Control</a:t>
            </a:r>
          </a:p>
        </p:txBody>
      </p:sp>
      <p:sp>
        <p:nvSpPr>
          <p:cNvPr id="8" name="Rectangle 3"/>
          <p:cNvSpPr>
            <a:spLocks noGrp="1" noChangeArrowheads="1"/>
          </p:cNvSpPr>
          <p:nvPr>
            <p:ph idx="1"/>
          </p:nvPr>
        </p:nvSpPr>
        <p:spPr/>
        <p:txBody>
          <a:bodyPr/>
          <a:lstStyle/>
          <a:p>
            <a:pPr marL="609600" indent="-609600"/>
            <a:r>
              <a:rPr lang="en-US" sz="2400" dirty="0"/>
              <a:t>All, Minimum, and Selected options are now available </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18</a:t>
            </a:fld>
            <a:endParaRPr lang="en-US" dirty="0">
              <a:latin typeface="Arial" charset="0"/>
            </a:endParaRPr>
          </a:p>
        </p:txBody>
      </p:sp>
      <p:pic>
        <p:nvPicPr>
          <p:cNvPr id="4" name="Picture 2">
            <a:extLst>
              <a:ext uri="{FF2B5EF4-FFF2-40B4-BE49-F238E27FC236}">
                <a16:creationId xmlns:a16="http://schemas.microsoft.com/office/drawing/2014/main" id="{52A61BB0-B9F3-43E5-A6D0-DE4C45CEA1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47145"/>
            <a:ext cx="3352800" cy="23145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25FA333-3052-46FE-9FF7-CD69E7837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747145"/>
            <a:ext cx="4831461" cy="364511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937F3E6-EC52-4D9E-9263-D723BD400A76}"/>
              </a:ext>
            </a:extLst>
          </p:cNvPr>
          <p:cNvPicPr>
            <a:picLocks noChangeAspect="1"/>
          </p:cNvPicPr>
          <p:nvPr/>
        </p:nvPicPr>
        <p:blipFill>
          <a:blip r:embed="rId4"/>
          <a:stretch>
            <a:fillRect/>
          </a:stretch>
        </p:blipFill>
        <p:spPr>
          <a:xfrm>
            <a:off x="457200" y="4318471"/>
            <a:ext cx="6314286" cy="2076190"/>
          </a:xfrm>
          <a:prstGeom prst="rect">
            <a:avLst/>
          </a:prstGeom>
          <a:ln>
            <a:solidFill>
              <a:schemeClr val="tx1"/>
            </a:solidFill>
          </a:ln>
        </p:spPr>
      </p:pic>
    </p:spTree>
    <p:extLst>
      <p:ext uri="{BB962C8B-B14F-4D97-AF65-F5344CB8AC3E}">
        <p14:creationId xmlns:p14="http://schemas.microsoft.com/office/powerpoint/2010/main" val="3714375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Reports</a:t>
            </a:r>
          </a:p>
        </p:txBody>
      </p:sp>
      <p:sp>
        <p:nvSpPr>
          <p:cNvPr id="8" name="Rectangle 3"/>
          <p:cNvSpPr>
            <a:spLocks noGrp="1" noChangeArrowheads="1"/>
          </p:cNvSpPr>
          <p:nvPr>
            <p:ph idx="1"/>
          </p:nvPr>
        </p:nvSpPr>
        <p:spPr/>
        <p:txBody>
          <a:bodyPr/>
          <a:lstStyle/>
          <a:p>
            <a:pPr marL="609600" indent="-609600"/>
            <a:r>
              <a:rPr lang="en-US" sz="2400" dirty="0"/>
              <a:t>Standard Report Option</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19</a:t>
            </a:fld>
            <a:endParaRPr lang="en-US" dirty="0">
              <a:latin typeface="Arial" charset="0"/>
            </a:endParaRPr>
          </a:p>
        </p:txBody>
      </p:sp>
      <p:pic>
        <p:nvPicPr>
          <p:cNvPr id="1026" name="Picture 2" descr="https://www.hec.usace.army.mil/confluence/hmsdocs/hmsum/files/latest/27231963/29294766/1/1592506682412/image2020-6-18_11-55-3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219200"/>
            <a:ext cx="3581400" cy="47751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304800" y="1642443"/>
            <a:ext cx="4746283" cy="3725515"/>
          </a:xfrm>
          <a:prstGeom prst="rect">
            <a:avLst/>
          </a:prstGeom>
          <a:ln>
            <a:solidFill>
              <a:schemeClr val="accent1"/>
            </a:solidFill>
          </a:ln>
        </p:spPr>
      </p:pic>
    </p:spTree>
    <p:extLst>
      <p:ext uri="{BB962C8B-B14F-4D97-AF65-F5344CB8AC3E}">
        <p14:creationId xmlns:p14="http://schemas.microsoft.com/office/powerpoint/2010/main" val="787096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474363" y="1576329"/>
            <a:ext cx="4566670" cy="4718050"/>
          </a:xfrm>
        </p:spPr>
        <p:txBody>
          <a:bodyPr/>
          <a:lstStyle/>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Background</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Tech Transfer</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GIS Tools</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Spatial Results</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Output Control</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Reports</a:t>
            </a:r>
          </a:p>
          <a:p>
            <a:pPr>
              <a:spcBef>
                <a:spcPts val="0"/>
              </a:spcBef>
              <a:spcAft>
                <a:spcPts val="300"/>
              </a:spcAft>
              <a:buFont typeface="Arial" panose="020B0604020202020204" pitchFamily="34" charset="0"/>
              <a:buChar char="•"/>
            </a:pPr>
            <a:r>
              <a:rPr lang="en-US" altLang="en-US" sz="28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4" name="Picture 3">
            <a:extLst>
              <a:ext uri="{FF2B5EF4-FFF2-40B4-BE49-F238E27FC236}">
                <a16:creationId xmlns:a16="http://schemas.microsoft.com/office/drawing/2014/main" id="{743AFCB7-F177-4278-945E-144BA61D5F47}"/>
              </a:ext>
            </a:extLst>
          </p:cNvPr>
          <p:cNvPicPr>
            <a:picLocks noChangeAspect="1"/>
          </p:cNvPicPr>
          <p:nvPr/>
        </p:nvPicPr>
        <p:blipFill>
          <a:blip r:embed="rId3"/>
          <a:stretch>
            <a:fillRect/>
          </a:stretch>
        </p:blipFill>
        <p:spPr>
          <a:xfrm>
            <a:off x="3704670" y="1081088"/>
            <a:ext cx="4964967" cy="4782813"/>
          </a:xfrm>
          <a:prstGeom prst="rect">
            <a:avLst/>
          </a:prstGeom>
        </p:spPr>
      </p:pic>
    </p:spTree>
    <p:extLst>
      <p:ext uri="{BB962C8B-B14F-4D97-AF65-F5344CB8AC3E}">
        <p14:creationId xmlns:p14="http://schemas.microsoft.com/office/powerpoint/2010/main" val="3887201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Reports</a:t>
            </a:r>
          </a:p>
        </p:txBody>
      </p:sp>
      <p:sp>
        <p:nvSpPr>
          <p:cNvPr id="8" name="Rectangle 3"/>
          <p:cNvSpPr>
            <a:spLocks noGrp="1" noChangeArrowheads="1"/>
          </p:cNvSpPr>
          <p:nvPr>
            <p:ph idx="1"/>
          </p:nvPr>
        </p:nvSpPr>
        <p:spPr/>
        <p:txBody>
          <a:bodyPr/>
          <a:lstStyle/>
          <a:p>
            <a:pPr marL="609600" indent="-609600"/>
            <a:r>
              <a:rPr lang="en-US" sz="2400" dirty="0"/>
              <a:t>Statistics Report Option</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20</a:t>
            </a:fld>
            <a:endParaRPr lang="en-US" dirty="0">
              <a:latin typeface="Arial" charset="0"/>
            </a:endParaRPr>
          </a:p>
        </p:txBody>
      </p:sp>
      <p:pic>
        <p:nvPicPr>
          <p:cNvPr id="5" name="Picture 4">
            <a:extLst>
              <a:ext uri="{FF2B5EF4-FFF2-40B4-BE49-F238E27FC236}">
                <a16:creationId xmlns:a16="http://schemas.microsoft.com/office/drawing/2014/main" id="{71E56000-14F8-4070-833D-E432837BF68C}"/>
              </a:ext>
            </a:extLst>
          </p:cNvPr>
          <p:cNvPicPr>
            <a:picLocks noChangeAspect="1"/>
          </p:cNvPicPr>
          <p:nvPr/>
        </p:nvPicPr>
        <p:blipFill>
          <a:blip r:embed="rId2"/>
          <a:stretch>
            <a:fillRect/>
          </a:stretch>
        </p:blipFill>
        <p:spPr>
          <a:xfrm>
            <a:off x="562476" y="1842295"/>
            <a:ext cx="8019048" cy="3685714"/>
          </a:xfrm>
          <a:prstGeom prst="rect">
            <a:avLst/>
          </a:prstGeom>
          <a:solidFill>
            <a:srgbClr val="D8D8D8"/>
          </a:solidFill>
          <a:ln>
            <a:solidFill>
              <a:schemeClr val="accent1"/>
            </a:solidFill>
          </a:ln>
        </p:spPr>
      </p:pic>
    </p:spTree>
    <p:extLst>
      <p:ext uri="{BB962C8B-B14F-4D97-AF65-F5344CB8AC3E}">
        <p14:creationId xmlns:p14="http://schemas.microsoft.com/office/powerpoint/2010/main" val="3899149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sz="3200" dirty="0"/>
              <a:t>Questions</a:t>
            </a:r>
            <a:r>
              <a:rPr lang="en-US" dirty="0"/>
              <a:t>?</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620881" y="978290"/>
            <a:ext cx="5902238" cy="4007223"/>
          </a:xfrm>
          <a:ln>
            <a:solidFill>
              <a:schemeClr val="accent1"/>
            </a:solidFill>
          </a:ln>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1200329"/>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endParaRPr lang="en-US" dirty="0"/>
          </a:p>
          <a:p>
            <a:r>
              <a:rPr lang="en-US" b="0" i="0" dirty="0">
                <a:solidFill>
                  <a:srgbClr val="000000"/>
                </a:solidFill>
                <a:effectLst/>
                <a:latin typeface="+mn-lt"/>
              </a:rPr>
              <a:t>To be added to the list, send an email to </a:t>
            </a:r>
            <a:r>
              <a:rPr lang="en-US" b="0" i="0" u="none" strike="noStrike" dirty="0">
                <a:solidFill>
                  <a:srgbClr val="0066CC"/>
                </a:solidFill>
                <a:effectLst/>
                <a:latin typeface="+mn-lt"/>
                <a:hlinkClick r:id="rId4"/>
              </a:rPr>
              <a:t>hec.hms@usace.army.mil</a:t>
            </a:r>
            <a:r>
              <a:rPr lang="en-US" b="0" i="0" dirty="0">
                <a:solidFill>
                  <a:srgbClr val="000000"/>
                </a:solidFill>
                <a:effectLst/>
                <a:latin typeface="+mn-lt"/>
              </a:rPr>
              <a:t> with “subscribe” in the title or body.</a:t>
            </a:r>
            <a:endParaRPr lang="en-US" dirty="0">
              <a:latin typeface="+mn-lt"/>
            </a:endParaRPr>
          </a:p>
        </p:txBody>
      </p:sp>
    </p:spTree>
    <p:extLst>
      <p:ext uri="{BB962C8B-B14F-4D97-AF65-F5344CB8AC3E}">
        <p14:creationId xmlns:p14="http://schemas.microsoft.com/office/powerpoint/2010/main" val="3597682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200"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3</a:t>
            </a:fld>
            <a:endParaRPr lang="en-US" altLang="en-US"/>
          </a:p>
        </p:txBody>
      </p:sp>
      <p:pic>
        <p:nvPicPr>
          <p:cNvPr id="6" name="Picture 5"/>
          <p:cNvPicPr>
            <a:picLocks noChangeAspect="1"/>
          </p:cNvPicPr>
          <p:nvPr/>
        </p:nvPicPr>
        <p:blipFill>
          <a:blip r:embed="rId3"/>
          <a:stretch>
            <a:fillRect/>
          </a:stretch>
        </p:blipFill>
        <p:spPr>
          <a:xfrm>
            <a:off x="443839" y="1447196"/>
            <a:ext cx="8103922" cy="4481075"/>
          </a:xfrm>
          <a:prstGeom prst="rect">
            <a:avLst/>
          </a:prstGeom>
        </p:spPr>
      </p:pic>
    </p:spTree>
    <p:extLst>
      <p:ext uri="{BB962C8B-B14F-4D97-AF65-F5344CB8AC3E}">
        <p14:creationId xmlns:p14="http://schemas.microsoft.com/office/powerpoint/2010/main" val="967758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Subbasin-average or Gridded</a:t>
            </a:r>
          </a:p>
        </p:txBody>
      </p:sp>
      <p:sp>
        <p:nvSpPr>
          <p:cNvPr id="4" name="Slide Number Placeholder 3"/>
          <p:cNvSpPr>
            <a:spLocks noGrp="1"/>
          </p:cNvSpPr>
          <p:nvPr>
            <p:ph type="sldNum" sz="quarter" idx="11"/>
          </p:nvPr>
        </p:nvSpPr>
        <p:spPr>
          <a:xfrm>
            <a:off x="8373723" y="6294379"/>
            <a:ext cx="727075" cy="365125"/>
          </a:xfrm>
        </p:spPr>
        <p:txBody>
          <a:bodyPr/>
          <a:lstStyle/>
          <a:p>
            <a:fld id="{FF2031BD-0E64-4A86-9567-1E14D3ADF6F3}" type="slidenum">
              <a:rPr lang="en-US"/>
              <a:pPr/>
              <a:t>4</a:t>
            </a:fld>
            <a:endParaRPr lang="en-US" dirty="0"/>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412370" y="1278719"/>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59562"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24165" y="2799553"/>
            <a:ext cx="3262637" cy="3297199"/>
          </a:xfrm>
          <a:prstGeom prst="rect">
            <a:avLst/>
          </a:prstGeom>
        </p:spPr>
      </p:pic>
    </p:spTree>
    <p:extLst>
      <p:ext uri="{BB962C8B-B14F-4D97-AF65-F5344CB8AC3E}">
        <p14:creationId xmlns:p14="http://schemas.microsoft.com/office/powerpoint/2010/main" val="3862958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Event OR Continuous</a:t>
            </a:r>
          </a:p>
        </p:txBody>
      </p:sp>
      <p:sp>
        <p:nvSpPr>
          <p:cNvPr id="4" name="Slide Number Placeholder 3"/>
          <p:cNvSpPr>
            <a:spLocks noGrp="1"/>
          </p:cNvSpPr>
          <p:nvPr>
            <p:ph type="sldNum" sz="quarter" idx="11"/>
          </p:nvPr>
        </p:nvSpPr>
        <p:spPr>
          <a:xfrm>
            <a:off x="8373723" y="6294379"/>
            <a:ext cx="727075" cy="365125"/>
          </a:xfrm>
        </p:spPr>
        <p:txBody>
          <a:bodyPr/>
          <a:lstStyle/>
          <a:p>
            <a:fld id="{FF2031BD-0E64-4A86-9567-1E14D3ADF6F3}" type="slidenum">
              <a:rPr lang="en-US"/>
              <a:pPr/>
              <a:t>5</a:t>
            </a:fld>
            <a:endParaRPr lang="en-US" dirty="0"/>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402021" y="1737492"/>
            <a:ext cx="4059619" cy="3383016"/>
          </a:xfrm>
          <a:prstGeom prst="rect">
            <a:avLst/>
          </a:prstGeom>
          <a:noFill/>
          <a:ln w="9525">
            <a:solidFill>
              <a:schemeClr val="tx1"/>
            </a:solid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4682361" y="1737492"/>
            <a:ext cx="4059619" cy="3383016"/>
          </a:xfrm>
          <a:prstGeom prst="rect">
            <a:avLst/>
          </a:prstGeom>
          <a:solidFill>
            <a:srgbClr val="D8D8D8"/>
          </a:solidFill>
          <a:ln w="9525">
            <a:solidFill>
              <a:schemeClr val="tx1"/>
            </a:solidFill>
            <a:miter lim="800000"/>
            <a:headEnd/>
            <a:tailEnd/>
          </a:ln>
        </p:spPr>
      </p:pic>
    </p:spTree>
    <p:extLst>
      <p:ext uri="{BB962C8B-B14F-4D97-AF65-F5344CB8AC3E}">
        <p14:creationId xmlns:p14="http://schemas.microsoft.com/office/powerpoint/2010/main" val="1686648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1" y="1402025"/>
            <a:ext cx="3252638" cy="4270507"/>
          </a:xfrm>
        </p:spPr>
        <p:txBody>
          <a:bodyPr/>
          <a:lstStyle/>
          <a:p>
            <a:pPr marL="609600" indent="-609600">
              <a:buFont typeface="Arial" panose="020B0604020202020204" pitchFamily="34" charset="0"/>
              <a:buChar char="•"/>
            </a:pPr>
            <a:r>
              <a:rPr lang="en-US" sz="2800" dirty="0"/>
              <a:t>Latest Release</a:t>
            </a:r>
          </a:p>
          <a:p>
            <a:pPr marL="1123950" lvl="1" indent="-609600">
              <a:buFont typeface="Arial" panose="020B0604020202020204" pitchFamily="34" charset="0"/>
              <a:buChar char="•"/>
            </a:pPr>
            <a:r>
              <a:rPr lang="en-US" dirty="0"/>
              <a:t>Version 4.9</a:t>
            </a:r>
          </a:p>
          <a:p>
            <a:pPr marL="609600" indent="-609600">
              <a:buFont typeface="Arial" panose="020B0604020202020204" pitchFamily="34" charset="0"/>
              <a:buChar char="•"/>
            </a:pPr>
            <a:r>
              <a:rPr lang="en-US" sz="2800" dirty="0"/>
              <a:t>Beta Release</a:t>
            </a:r>
          </a:p>
          <a:p>
            <a:pPr marL="1123950" lvl="1" indent="-609600">
              <a:buFont typeface="Arial" panose="020B0604020202020204" pitchFamily="34" charset="0"/>
              <a:buChar char="•"/>
            </a:pPr>
            <a:r>
              <a:rPr lang="en-US" dirty="0"/>
              <a:t>Version 4.10</a:t>
            </a:r>
          </a:p>
          <a:p>
            <a:pPr marL="609600" indent="-609600">
              <a:buFont typeface="Arial" panose="020B0604020202020204" pitchFamily="34" charset="0"/>
              <a:buChar char="•"/>
            </a:pPr>
            <a:r>
              <a:rPr lang="en-US" sz="2800" dirty="0"/>
              <a:t>MacOS and Linux versions available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6</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Technology Transfer</a:t>
            </a:r>
          </a:p>
        </p:txBody>
      </p:sp>
      <p:sp>
        <p:nvSpPr>
          <p:cNvPr id="5" name="TextBox 4">
            <a:extLst>
              <a:ext uri="{FF2B5EF4-FFF2-40B4-BE49-F238E27FC236}">
                <a16:creationId xmlns:a16="http://schemas.microsoft.com/office/drawing/2014/main" id="{C2C394C9-C90A-4907-852F-6579FEBE8DD7}"/>
              </a:ext>
            </a:extLst>
          </p:cNvPr>
          <p:cNvSpPr txBox="1"/>
          <p:nvPr/>
        </p:nvSpPr>
        <p:spPr>
          <a:xfrm>
            <a:off x="5057568" y="4882896"/>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6" name="Picture 5">
            <a:extLst>
              <a:ext uri="{FF2B5EF4-FFF2-40B4-BE49-F238E27FC236}">
                <a16:creationId xmlns:a16="http://schemas.microsoft.com/office/drawing/2014/main" id="{CF828D74-9068-4403-AAE1-DE0390EA9EF6}"/>
              </a:ext>
            </a:extLst>
          </p:cNvPr>
          <p:cNvPicPr>
            <a:picLocks noChangeAspect="1"/>
          </p:cNvPicPr>
          <p:nvPr/>
        </p:nvPicPr>
        <p:blipFill>
          <a:blip r:embed="rId4"/>
          <a:stretch>
            <a:fillRect/>
          </a:stretch>
        </p:blipFill>
        <p:spPr>
          <a:xfrm>
            <a:off x="3416388" y="1349406"/>
            <a:ext cx="5450596" cy="3533490"/>
          </a:xfrm>
          <a:prstGeom prst="rect">
            <a:avLst/>
          </a:prstGeom>
          <a:ln>
            <a:solidFill>
              <a:schemeClr val="tx1"/>
            </a:solidFill>
          </a:ln>
        </p:spPr>
      </p:pic>
    </p:spTree>
    <p:extLst>
      <p:ext uri="{BB962C8B-B14F-4D97-AF65-F5344CB8AC3E}">
        <p14:creationId xmlns:p14="http://schemas.microsoft.com/office/powerpoint/2010/main" val="1188709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7</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Technology Transfer</a:t>
            </a:r>
          </a:p>
        </p:txBody>
      </p:sp>
      <p:pic>
        <p:nvPicPr>
          <p:cNvPr id="7" name="Picture 6">
            <a:extLst>
              <a:ext uri="{FF2B5EF4-FFF2-40B4-BE49-F238E27FC236}">
                <a16:creationId xmlns:a16="http://schemas.microsoft.com/office/drawing/2014/main" id="{EAB6AC7B-7F78-4307-BBFC-CF7B5D1C5C9A}"/>
              </a:ext>
            </a:extLst>
          </p:cNvPr>
          <p:cNvPicPr>
            <a:picLocks noChangeAspect="1"/>
          </p:cNvPicPr>
          <p:nvPr/>
        </p:nvPicPr>
        <p:blipFill>
          <a:blip r:embed="rId3"/>
          <a:stretch>
            <a:fillRect/>
          </a:stretch>
        </p:blipFill>
        <p:spPr>
          <a:xfrm>
            <a:off x="883053" y="1081088"/>
            <a:ext cx="7377894" cy="4971674"/>
          </a:xfrm>
          <a:prstGeom prst="rect">
            <a:avLst/>
          </a:prstGeom>
          <a:ln>
            <a:solidFill>
              <a:schemeClr val="tx1"/>
            </a:solidFill>
          </a:ln>
        </p:spPr>
      </p:pic>
      <p:pic>
        <p:nvPicPr>
          <p:cNvPr id="6" name="Picture 5">
            <a:extLst>
              <a:ext uri="{FF2B5EF4-FFF2-40B4-BE49-F238E27FC236}">
                <a16:creationId xmlns:a16="http://schemas.microsoft.com/office/drawing/2014/main" id="{63305F3B-2709-48D7-969C-0789B00F9A27}"/>
              </a:ext>
            </a:extLst>
          </p:cNvPr>
          <p:cNvPicPr>
            <a:picLocks noChangeAspect="1"/>
          </p:cNvPicPr>
          <p:nvPr/>
        </p:nvPicPr>
        <p:blipFill>
          <a:blip r:embed="rId4"/>
          <a:stretch>
            <a:fillRect/>
          </a:stretch>
        </p:blipFill>
        <p:spPr>
          <a:xfrm>
            <a:off x="4678356" y="3885923"/>
            <a:ext cx="4008444" cy="2706026"/>
          </a:xfrm>
          <a:prstGeom prst="rect">
            <a:avLst/>
          </a:prstGeom>
        </p:spPr>
      </p:pic>
      <p:pic>
        <p:nvPicPr>
          <p:cNvPr id="9" name="Picture 8">
            <a:extLst>
              <a:ext uri="{FF2B5EF4-FFF2-40B4-BE49-F238E27FC236}">
                <a16:creationId xmlns:a16="http://schemas.microsoft.com/office/drawing/2014/main" id="{DB9D90AD-7642-4D0C-A732-BD52B0750DD8}"/>
              </a:ext>
            </a:extLst>
          </p:cNvPr>
          <p:cNvPicPr>
            <a:picLocks noChangeAspect="1"/>
          </p:cNvPicPr>
          <p:nvPr/>
        </p:nvPicPr>
        <p:blipFill>
          <a:blip r:embed="rId5"/>
          <a:stretch>
            <a:fillRect/>
          </a:stretch>
        </p:blipFill>
        <p:spPr>
          <a:xfrm>
            <a:off x="563556" y="3877337"/>
            <a:ext cx="4008444" cy="2706026"/>
          </a:xfrm>
          <a:prstGeom prst="rect">
            <a:avLst/>
          </a:prstGeom>
        </p:spPr>
      </p:pic>
    </p:spTree>
    <p:extLst>
      <p:ext uri="{BB962C8B-B14F-4D97-AF65-F5344CB8AC3E}">
        <p14:creationId xmlns:p14="http://schemas.microsoft.com/office/powerpoint/2010/main" val="4005393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pPr algn="ctr"/>
            <a:r>
              <a:rPr lang="en-US" sz="3200" dirty="0"/>
              <a:t>HEC-HMS GIS Tools</a:t>
            </a:r>
          </a:p>
        </p:txBody>
      </p:sp>
      <p:sp>
        <p:nvSpPr>
          <p:cNvPr id="9218" name="Slide Number Placeholder 5"/>
          <p:cNvSpPr>
            <a:spLocks noGrp="1"/>
          </p:cNvSpPr>
          <p:nvPr>
            <p:ph type="sldNum" sz="quarter" idx="11"/>
          </p:nvPr>
        </p:nvSpPr>
        <p:spPr/>
        <p:txBody>
          <a:bodyPr/>
          <a:lstStyle/>
          <a:p>
            <a:fld id="{4108E0E0-9646-4A4E-A741-84E00DE05E10}" type="slidenum">
              <a:rPr lang="en-US" smtClean="0"/>
              <a:pPr/>
              <a:t>8</a:t>
            </a:fld>
            <a:endParaRPr lang="en-US"/>
          </a:p>
        </p:txBody>
      </p:sp>
      <p:sp>
        <p:nvSpPr>
          <p:cNvPr id="27" name="Text Box 5"/>
          <p:cNvSpPr txBox="1">
            <a:spLocks noChangeArrowheads="1"/>
          </p:cNvSpPr>
          <p:nvPr/>
        </p:nvSpPr>
        <p:spPr bwMode="auto">
          <a:xfrm>
            <a:off x="339724" y="1466088"/>
            <a:ext cx="4808325" cy="4555093"/>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a:p>
            <a:pPr marL="342900" indent="-342900">
              <a:spcBef>
                <a:spcPct val="50000"/>
              </a:spcBef>
              <a:buFont typeface="Arial" panose="020B0604020202020204" pitchFamily="34" charset="0"/>
              <a:buChar char="•"/>
            </a:pPr>
            <a:r>
              <a:rPr lang="en-US" sz="2000" dirty="0"/>
              <a:t>GIS tools are available for computing physical characteristics</a:t>
            </a:r>
          </a:p>
          <a:p>
            <a:pPr marL="342900" indent="-342900">
              <a:spcBef>
                <a:spcPct val="50000"/>
              </a:spcBef>
              <a:buFont typeface="Arial" panose="020B0604020202020204" pitchFamily="34" charset="0"/>
              <a:buChar char="•"/>
            </a:pPr>
            <a:r>
              <a:rPr lang="en-US" sz="2000" dirty="0"/>
              <a:t>GIS tools are available for estimating model parameters</a:t>
            </a:r>
          </a:p>
        </p:txBody>
      </p:sp>
      <p:pic>
        <p:nvPicPr>
          <p:cNvPr id="7" name="Picture 2">
            <a:extLst>
              <a:ext uri="{FF2B5EF4-FFF2-40B4-BE49-F238E27FC236}">
                <a16:creationId xmlns:a16="http://schemas.microsoft.com/office/drawing/2014/main" id="{57447493-DA22-416A-B670-2B6FC3F5C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777" y="900896"/>
            <a:ext cx="3008398" cy="56854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89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algn="ctr"/>
            <a:r>
              <a:rPr lang="en-US" sz="3200" dirty="0"/>
              <a:t>HEC-HMS GIS Tools</a:t>
            </a:r>
          </a:p>
        </p:txBody>
      </p:sp>
      <p:sp>
        <p:nvSpPr>
          <p:cNvPr id="18435" name="Slide Number Placeholder 5"/>
          <p:cNvSpPr>
            <a:spLocks noGrp="1"/>
          </p:cNvSpPr>
          <p:nvPr>
            <p:ph type="sldNum" sz="quarter" idx="11"/>
          </p:nvPr>
        </p:nvSpPr>
        <p:spPr/>
        <p:txBody>
          <a:bodyPr/>
          <a:lstStyle/>
          <a:p>
            <a:fld id="{201E11B0-F895-43FA-8E5A-CE6AF4DF12DF}" type="slidenum">
              <a:rPr lang="en-US" smtClean="0"/>
              <a:pPr/>
              <a:t>9</a:t>
            </a:fld>
            <a:endParaRPr lang="en-US"/>
          </a:p>
        </p:txBody>
      </p:sp>
      <p:sp>
        <p:nvSpPr>
          <p:cNvPr id="17" name="Text Box 5">
            <a:extLst>
              <a:ext uri="{FF2B5EF4-FFF2-40B4-BE49-F238E27FC236}">
                <a16:creationId xmlns:a16="http://schemas.microsoft.com/office/drawing/2014/main" id="{3D03F2DE-E850-4ADA-8DF5-756F323D1546}"/>
              </a:ext>
            </a:extLst>
          </p:cNvPr>
          <p:cNvSpPr txBox="1">
            <a:spLocks noChangeArrowheads="1"/>
          </p:cNvSpPr>
          <p:nvPr/>
        </p:nvSpPr>
        <p:spPr bwMode="auto">
          <a:xfrm>
            <a:off x="293174" y="955115"/>
            <a:ext cx="3423802" cy="1015663"/>
          </a:xfrm>
          <a:prstGeom prst="rect">
            <a:avLst/>
          </a:prstGeom>
          <a:noFill/>
          <a:ln w="9525">
            <a:noFill/>
            <a:miter lim="800000"/>
            <a:headEnd/>
            <a:tailEnd/>
          </a:ln>
        </p:spPr>
        <p:txBody>
          <a:bodyPr wrap="square">
            <a:spAutoFit/>
          </a:bodyPr>
          <a:lstStyle/>
          <a:p>
            <a:pPr>
              <a:spcBef>
                <a:spcPct val="50000"/>
              </a:spcBef>
            </a:pPr>
            <a:r>
              <a:rPr lang="en-US" sz="2000" dirty="0"/>
              <a:t>Original Terrain with desired subbasin boundaries (red) and a stream network (blue) </a:t>
            </a:r>
          </a:p>
        </p:txBody>
      </p:sp>
      <p:pic>
        <p:nvPicPr>
          <p:cNvPr id="5" name="Picture 4" descr="A close up of a map&#10;&#10;Description automatically generated">
            <a:extLst>
              <a:ext uri="{FF2B5EF4-FFF2-40B4-BE49-F238E27FC236}">
                <a16:creationId xmlns:a16="http://schemas.microsoft.com/office/drawing/2014/main" id="{FBF586C8-8791-48CF-B61D-4129CB746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273" y="1931188"/>
            <a:ext cx="3337604" cy="3040193"/>
          </a:xfrm>
          <a:prstGeom prst="rect">
            <a:avLst/>
          </a:prstGeom>
          <a:ln>
            <a:solidFill>
              <a:schemeClr val="tx1"/>
            </a:solidFill>
          </a:ln>
        </p:spPr>
      </p:pic>
      <p:pic>
        <p:nvPicPr>
          <p:cNvPr id="7" name="Picture 6" descr="A close up of a map&#10;&#10;Description automatically generated">
            <a:extLst>
              <a:ext uri="{FF2B5EF4-FFF2-40B4-BE49-F238E27FC236}">
                <a16:creationId xmlns:a16="http://schemas.microsoft.com/office/drawing/2014/main" id="{06AB7D18-F844-46CF-ABAC-08FC09908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3035" y="3123174"/>
            <a:ext cx="3457929" cy="3040193"/>
          </a:xfrm>
          <a:prstGeom prst="rect">
            <a:avLst/>
          </a:prstGeom>
          <a:ln>
            <a:solidFill>
              <a:schemeClr val="tx1"/>
            </a:solidFill>
          </a:ln>
        </p:spPr>
      </p:pic>
      <p:sp>
        <p:nvSpPr>
          <p:cNvPr id="22" name="Text Box 5">
            <a:extLst>
              <a:ext uri="{FF2B5EF4-FFF2-40B4-BE49-F238E27FC236}">
                <a16:creationId xmlns:a16="http://schemas.microsoft.com/office/drawing/2014/main" id="{BDEBC5AF-C6EE-4966-B21D-9EA0B223530A}"/>
              </a:ext>
            </a:extLst>
          </p:cNvPr>
          <p:cNvSpPr txBox="1">
            <a:spLocks noChangeArrowheads="1"/>
          </p:cNvSpPr>
          <p:nvPr/>
        </p:nvSpPr>
        <p:spPr bwMode="auto">
          <a:xfrm>
            <a:off x="3342519" y="6076831"/>
            <a:ext cx="3423802" cy="400110"/>
          </a:xfrm>
          <a:prstGeom prst="rect">
            <a:avLst/>
          </a:prstGeom>
          <a:noFill/>
          <a:ln w="9525">
            <a:noFill/>
            <a:miter lim="800000"/>
            <a:headEnd/>
            <a:tailEnd/>
          </a:ln>
        </p:spPr>
        <p:txBody>
          <a:bodyPr wrap="square">
            <a:spAutoFit/>
          </a:bodyPr>
          <a:lstStyle/>
          <a:p>
            <a:pPr>
              <a:spcBef>
                <a:spcPct val="50000"/>
              </a:spcBef>
            </a:pPr>
            <a:r>
              <a:rPr lang="en-US" sz="2000" dirty="0"/>
              <a:t>Reconditioned Terrain </a:t>
            </a:r>
          </a:p>
        </p:txBody>
      </p:sp>
      <p:pic>
        <p:nvPicPr>
          <p:cNvPr id="3" name="Picture 2">
            <a:extLst>
              <a:ext uri="{FF2B5EF4-FFF2-40B4-BE49-F238E27FC236}">
                <a16:creationId xmlns:a16="http://schemas.microsoft.com/office/drawing/2014/main" id="{830388FF-A1D8-4DD9-A29E-5611FC2AE286}"/>
              </a:ext>
            </a:extLst>
          </p:cNvPr>
          <p:cNvPicPr>
            <a:picLocks noChangeAspect="1"/>
          </p:cNvPicPr>
          <p:nvPr/>
        </p:nvPicPr>
        <p:blipFill rotWithShape="1">
          <a:blip r:embed="rId5"/>
          <a:srcRect r="8706"/>
          <a:stretch/>
        </p:blipFill>
        <p:spPr>
          <a:xfrm>
            <a:off x="5337508" y="1911236"/>
            <a:ext cx="3470219" cy="3050997"/>
          </a:xfrm>
          <a:prstGeom prst="rect">
            <a:avLst/>
          </a:prstGeom>
          <a:ln>
            <a:solidFill>
              <a:schemeClr val="tx1"/>
            </a:solidFill>
          </a:ln>
        </p:spPr>
      </p:pic>
      <p:sp>
        <p:nvSpPr>
          <p:cNvPr id="10" name="Text Box 5">
            <a:extLst>
              <a:ext uri="{FF2B5EF4-FFF2-40B4-BE49-F238E27FC236}">
                <a16:creationId xmlns:a16="http://schemas.microsoft.com/office/drawing/2014/main" id="{07A1E5B6-716A-4D09-8565-23DADDFAAE4E}"/>
              </a:ext>
            </a:extLst>
          </p:cNvPr>
          <p:cNvSpPr txBox="1">
            <a:spLocks noChangeArrowheads="1"/>
          </p:cNvSpPr>
          <p:nvPr/>
        </p:nvSpPr>
        <p:spPr bwMode="auto">
          <a:xfrm>
            <a:off x="5662155" y="933607"/>
            <a:ext cx="3177045" cy="1015663"/>
          </a:xfrm>
          <a:prstGeom prst="rect">
            <a:avLst/>
          </a:prstGeom>
          <a:noFill/>
          <a:ln w="9525">
            <a:noFill/>
            <a:miter lim="800000"/>
            <a:headEnd/>
            <a:tailEnd/>
          </a:ln>
        </p:spPr>
        <p:txBody>
          <a:bodyPr wrap="square">
            <a:spAutoFit/>
          </a:bodyPr>
          <a:lstStyle/>
          <a:p>
            <a:pPr>
              <a:spcBef>
                <a:spcPct val="50000"/>
              </a:spcBef>
            </a:pPr>
            <a:r>
              <a:rPr lang="en-US" sz="2000" dirty="0"/>
              <a:t>Flow Accumulation computes the number of upstream grid cells</a:t>
            </a:r>
          </a:p>
        </p:txBody>
      </p:sp>
    </p:spTree>
    <p:extLst>
      <p:ext uri="{BB962C8B-B14F-4D97-AF65-F5344CB8AC3E}">
        <p14:creationId xmlns:p14="http://schemas.microsoft.com/office/powerpoint/2010/main" val="1399856299"/>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43287</TotalTime>
  <Words>492</Words>
  <Application>Microsoft Office PowerPoint</Application>
  <PresentationFormat>On-screen Show (4:3)</PresentationFormat>
  <Paragraphs>118</Paragraphs>
  <Slides>21</Slides>
  <Notes>17</Notes>
  <HiddenSlides>0</HiddenSlides>
  <MMClips>1</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21</vt:i4>
      </vt:variant>
    </vt:vector>
  </HeadingPairs>
  <TitlesOfParts>
    <vt:vector size="26" baseType="lpstr">
      <vt:lpstr>Arial</vt:lpstr>
      <vt:lpstr>Calibri</vt:lpstr>
      <vt:lpstr>Title Slide Templates</vt:lpstr>
      <vt:lpstr>Content Templates</vt:lpstr>
      <vt:lpstr>1_Content Templates</vt:lpstr>
      <vt:lpstr>PowerPoint Presentation</vt:lpstr>
      <vt:lpstr>Outline</vt:lpstr>
      <vt:lpstr>Hydrologic Modeling System</vt:lpstr>
      <vt:lpstr>Subbasin-average or Gridded</vt:lpstr>
      <vt:lpstr>Event OR Continuous</vt:lpstr>
      <vt:lpstr>Technology Transfer</vt:lpstr>
      <vt:lpstr>Technology Transfer</vt:lpstr>
      <vt:lpstr>HEC-HMS GIS Tools</vt:lpstr>
      <vt:lpstr>HEC-HMS GIS Tools</vt:lpstr>
      <vt:lpstr>HEC-HMS GIS Tools</vt:lpstr>
      <vt:lpstr>HEC-HMS GIS Tools</vt:lpstr>
      <vt:lpstr>HEC-HMS GIS Tools</vt:lpstr>
      <vt:lpstr>HEC-HMS GIS Tools</vt:lpstr>
      <vt:lpstr>Spatial Results</vt:lpstr>
      <vt:lpstr>Spatial Results</vt:lpstr>
      <vt:lpstr>Spatial Results</vt:lpstr>
      <vt:lpstr>Spatial Results</vt:lpstr>
      <vt:lpstr>Output Control</vt:lpstr>
      <vt:lpstr>Reports</vt:lpstr>
      <vt:lpstr>Reports</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CIV USARMY CEIWR (USA)</cp:lastModifiedBy>
  <cp:revision>1163</cp:revision>
  <cp:lastPrinted>2019-06-24T00:23:09Z</cp:lastPrinted>
  <dcterms:created xsi:type="dcterms:W3CDTF">2009-05-21T17:19:18Z</dcterms:created>
  <dcterms:modified xsi:type="dcterms:W3CDTF">2022-06-06T02:03:54Z</dcterms:modified>
</cp:coreProperties>
</file>