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23" r:id="rId5"/>
  </p:sldMasterIdLst>
  <p:notesMasterIdLst>
    <p:notesMasterId r:id="rId18"/>
  </p:notesMasterIdLst>
  <p:handoutMasterIdLst>
    <p:handoutMasterId r:id="rId19"/>
  </p:handoutMasterIdLst>
  <p:sldIdLst>
    <p:sldId id="296" r:id="rId6"/>
    <p:sldId id="305" r:id="rId7"/>
    <p:sldId id="297" r:id="rId8"/>
    <p:sldId id="298" r:id="rId9"/>
    <p:sldId id="342" r:id="rId10"/>
    <p:sldId id="313" r:id="rId11"/>
    <p:sldId id="314" r:id="rId12"/>
    <p:sldId id="300" r:id="rId13"/>
    <p:sldId id="303" r:id="rId14"/>
    <p:sldId id="321" r:id="rId15"/>
    <p:sldId id="304" r:id="rId16"/>
    <p:sldId id="30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8C8C8"/>
    <a:srgbClr val="FF6600"/>
    <a:srgbClr val="D9D9D9"/>
    <a:srgbClr val="DF1F2E"/>
    <a:srgbClr val="FFCC66"/>
    <a:srgbClr val="6E9678"/>
    <a:srgbClr val="8B0109"/>
    <a:srgbClr val="A9031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69406" autoAdjust="0"/>
  </p:normalViewPr>
  <p:slideViewPr>
    <p:cSldViewPr snapToGrid="0">
      <p:cViewPr varScale="1">
        <p:scale>
          <a:sx n="79" d="100"/>
          <a:sy n="79" d="100"/>
        </p:scale>
        <p:origin x="2484" y="90"/>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6/3/2022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6/3/2022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a:p>
        </p:txBody>
      </p:sp>
    </p:spTree>
    <p:extLst>
      <p:ext uri="{BB962C8B-B14F-4D97-AF65-F5344CB8AC3E}">
        <p14:creationId xmlns:p14="http://schemas.microsoft.com/office/powerpoint/2010/main" val="649931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Release duration,</a:t>
            </a:r>
            <a:r>
              <a:rPr lang="en-US" baseline="0" dirty="0"/>
              <a:t> features, and bugfixes post v.4.4</a:t>
            </a:r>
          </a:p>
          <a:p>
            <a:endParaRPr lang="en-US" baseline="0" dirty="0"/>
          </a:p>
          <a:p>
            <a:r>
              <a:rPr lang="en-US" baseline="0" dirty="0"/>
              <a:t>Continuously delivering new beta builds</a:t>
            </a:r>
          </a:p>
          <a:p>
            <a:endParaRPr lang="en-US" baseline="0" dirty="0"/>
          </a:p>
          <a:p>
            <a:r>
              <a:rPr lang="en-US" baseline="0" dirty="0"/>
              <a:t>v4.4 5 team members</a:t>
            </a:r>
          </a:p>
          <a:p>
            <a:r>
              <a:rPr lang="en-US" baseline="0" dirty="0"/>
              <a:t>v4.10 10+ team members</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10</a:t>
            </a:fld>
            <a:endParaRPr lang="en-US"/>
          </a:p>
        </p:txBody>
      </p:sp>
    </p:spTree>
    <p:extLst>
      <p:ext uri="{BB962C8B-B14F-4D97-AF65-F5344CB8AC3E}">
        <p14:creationId xmlns:p14="http://schemas.microsoft.com/office/powerpoint/2010/main" val="2695720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Primary technology: TeamCity</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Merges </a:t>
            </a:r>
            <a:r>
              <a:rPr lang="en-US" sz="1200" b="0" i="0" kern="1200" dirty="0" err="1">
                <a:solidFill>
                  <a:schemeClr val="tx1"/>
                </a:solidFill>
                <a:effectLst/>
                <a:latin typeface="+mn-lt"/>
                <a:ea typeface="+mn-ea"/>
                <a:cs typeface="+mn-cs"/>
              </a:rPr>
              <a:t>Git</a:t>
            </a:r>
            <a:r>
              <a:rPr lang="en-US" sz="1200" b="0" i="0" kern="1200" dirty="0">
                <a:solidFill>
                  <a:schemeClr val="tx1"/>
                </a:solidFill>
                <a:effectLst/>
                <a:latin typeface="+mn-lt"/>
                <a:ea typeface="+mn-ea"/>
                <a:cs typeface="+mn-cs"/>
              </a:rPr>
              <a:t> + </a:t>
            </a:r>
            <a:r>
              <a:rPr lang="en-US" sz="1200" b="0" i="0" kern="1200" dirty="0" err="1">
                <a:solidFill>
                  <a:schemeClr val="tx1"/>
                </a:solidFill>
                <a:effectLst/>
                <a:latin typeface="+mn-lt"/>
                <a:ea typeface="+mn-ea"/>
                <a:cs typeface="+mn-cs"/>
              </a:rPr>
              <a:t>Gradle</a:t>
            </a:r>
            <a:r>
              <a:rPr lang="en-US" sz="1200" b="0" i="0" kern="1200" dirty="0">
                <a:solidFill>
                  <a:schemeClr val="tx1"/>
                </a:solidFill>
                <a:effectLst/>
                <a:latin typeface="+mn-lt"/>
                <a:ea typeface="+mn-ea"/>
                <a:cs typeface="+mn-cs"/>
              </a:rPr>
              <a:t> + Nexus + Testing in an automated process on a server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Server is "clean" environment, independent of any developer-specific configuration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Team can retrieve the latest builds for testing</a:t>
            </a:r>
          </a:p>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2630346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Tom</a:t>
            </a:r>
            <a:r>
              <a:rPr lang="en-US" sz="1200" b="0" i="0" kern="1200" baseline="0" dirty="0">
                <a:solidFill>
                  <a:schemeClr val="tx1"/>
                </a:solidFill>
                <a:effectLst/>
                <a:latin typeface="+mn-lt"/>
                <a:ea typeface="+mn-ea"/>
                <a:cs typeface="+mn-cs"/>
              </a:rPr>
              <a:t> Intro, then Greg and Tom tell story</a:t>
            </a:r>
            <a:endParaRPr lang="en-US" dirty="0"/>
          </a:p>
          <a:p>
            <a:endParaRPr lang="en-US" sz="1200" b="1"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Tom</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Personal:</a:t>
            </a:r>
          </a:p>
          <a:p>
            <a:r>
              <a:rPr lang="en-US" sz="1200" b="0" i="0" kern="1200" dirty="0">
                <a:solidFill>
                  <a:schemeClr val="tx1"/>
                </a:solidFill>
                <a:effectLst/>
                <a:latin typeface="+mn-lt"/>
                <a:ea typeface="+mn-ea"/>
                <a:cs typeface="+mn-cs"/>
              </a:rPr>
              <a:t>Came to HEC with practitioner of the software with experience in school and at the USACE district office.</a:t>
            </a:r>
          </a:p>
          <a:p>
            <a:r>
              <a:rPr lang="en-US" sz="1200" b="0" i="0" kern="1200" dirty="0">
                <a:solidFill>
                  <a:schemeClr val="tx1"/>
                </a:solidFill>
                <a:effectLst/>
                <a:latin typeface="+mn-lt"/>
                <a:ea typeface="+mn-ea"/>
                <a:cs typeface="+mn-cs"/>
              </a:rPr>
              <a:t>Could write scripts code to do almost anything but no experience with full-production, enterprise, software.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HEC:</a:t>
            </a:r>
          </a:p>
          <a:p>
            <a:r>
              <a:rPr lang="en-US" sz="1200" b="0" i="0" kern="1200" dirty="0">
                <a:solidFill>
                  <a:schemeClr val="tx1"/>
                </a:solidFill>
                <a:effectLst/>
                <a:latin typeface="+mn-lt"/>
                <a:ea typeface="+mn-ea"/>
                <a:cs typeface="+mn-cs"/>
              </a:rPr>
              <a:t>Expectation: something like a Silicon Valley tech giant</a:t>
            </a:r>
          </a:p>
          <a:p>
            <a:r>
              <a:rPr lang="en-US" sz="1200" b="0" i="0" kern="1200" dirty="0">
                <a:solidFill>
                  <a:schemeClr val="tx1"/>
                </a:solidFill>
                <a:effectLst/>
                <a:latin typeface="+mn-lt"/>
                <a:ea typeface="+mn-ea"/>
                <a:cs typeface="+mn-cs"/>
              </a:rPr>
              <a:t>Reality: most of my co-workers were much like me. They could write code but there was no enterprise knowledge for building, testing and deploying applications, especially in an automated way.</a:t>
            </a:r>
          </a:p>
          <a:p>
            <a:r>
              <a:rPr lang="en-US" sz="1200" b="0" i="0" kern="1200" dirty="0">
                <a:solidFill>
                  <a:schemeClr val="tx1"/>
                </a:solidFill>
                <a:effectLst/>
                <a:latin typeface="+mn-lt"/>
                <a:ea typeface="+mn-ea"/>
                <a:cs typeface="+mn-cs"/>
              </a:rPr>
              <a:t>Is HEC current with standards in the industry? Can we do better?</a:t>
            </a:r>
          </a:p>
          <a:p>
            <a:r>
              <a:rPr lang="en-US" sz="1200" b="0" i="0" kern="1200" dirty="0">
                <a:solidFill>
                  <a:schemeClr val="tx1"/>
                </a:solidFill>
                <a:effectLst/>
                <a:latin typeface="+mn-lt"/>
                <a:ea typeface="+mn-ea"/>
                <a:cs typeface="+mn-cs"/>
              </a:rPr>
              <a:t>This was a journey for myself. Many of my co-workers were asking similar questions and thinking similar thoughts.</a:t>
            </a:r>
          </a:p>
          <a:p>
            <a:r>
              <a:rPr lang="en-US" sz="1200" b="0" i="0" kern="1200" dirty="0">
                <a:solidFill>
                  <a:schemeClr val="tx1"/>
                </a:solidFill>
                <a:effectLst/>
                <a:latin typeface="+mn-lt"/>
                <a:ea typeface="+mn-ea"/>
                <a:cs typeface="+mn-cs"/>
              </a:rPr>
              <a:t>Outcome of emerging leaders discussion: There are many things we could try to fix. Technology and business practices are within our control and are effective. This is where we should start.</a:t>
            </a:r>
          </a:p>
          <a:p>
            <a:r>
              <a:rPr lang="en-US" sz="1200" b="0" i="0" kern="1200" dirty="0">
                <a:solidFill>
                  <a:schemeClr val="tx1"/>
                </a:solidFill>
                <a:effectLst/>
                <a:latin typeface="+mn-lt"/>
                <a:ea typeface="+mn-ea"/>
                <a:cs typeface="+mn-cs"/>
              </a:rPr>
              <a:t>Started</a:t>
            </a:r>
            <a:r>
              <a:rPr lang="en-US" sz="1200" b="0" i="0" kern="1200" baseline="0" dirty="0">
                <a:solidFill>
                  <a:schemeClr val="tx1"/>
                </a:solidFill>
                <a:effectLst/>
                <a:latin typeface="+mn-lt"/>
                <a:ea typeface="+mn-ea"/>
                <a:cs typeface="+mn-cs"/>
              </a:rPr>
              <a:t> using Vortex as </a:t>
            </a:r>
            <a:r>
              <a:rPr lang="en-US" sz="1200" b="0" i="0" kern="1200" baseline="0" dirty="0" err="1">
                <a:solidFill>
                  <a:schemeClr val="tx1"/>
                </a:solidFill>
                <a:effectLst/>
                <a:latin typeface="+mn-lt"/>
                <a:ea typeface="+mn-ea"/>
                <a:cs typeface="+mn-cs"/>
              </a:rPr>
              <a:t>testbed</a:t>
            </a:r>
            <a:r>
              <a:rPr lang="en-US" sz="1200" b="0" i="0" kern="1200" baseline="0" dirty="0">
                <a:solidFill>
                  <a:schemeClr val="tx1"/>
                </a:solidFill>
                <a:effectLst/>
                <a:latin typeface="+mn-lt"/>
                <a:ea typeface="+mn-ea"/>
                <a:cs typeface="+mn-cs"/>
              </a:rPr>
              <a:t>.</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Greg</a:t>
            </a:r>
          </a:p>
          <a:p>
            <a:endParaRPr lang="en-US" sz="1200" b="1"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Build</a:t>
            </a:r>
            <a:r>
              <a:rPr lang="en-US" sz="1200" b="0" i="0" kern="1200" baseline="0" dirty="0">
                <a:solidFill>
                  <a:schemeClr val="tx1"/>
                </a:solidFill>
                <a:effectLst/>
                <a:latin typeface="+mn-lt"/>
                <a:ea typeface="+mn-ea"/>
                <a:cs typeface="+mn-cs"/>
              </a:rPr>
              <a:t> process was localized to one developer, on one machine</a:t>
            </a:r>
          </a:p>
          <a:p>
            <a:r>
              <a:rPr lang="en-US" sz="1200" b="0" i="0" kern="1200" baseline="0" dirty="0">
                <a:solidFill>
                  <a:schemeClr val="tx1"/>
                </a:solidFill>
                <a:effectLst/>
                <a:latin typeface="+mn-lt"/>
                <a:ea typeface="+mn-ea"/>
                <a:cs typeface="+mn-cs"/>
              </a:rPr>
              <a:t>Build process seemed to overwhelm the developer that was doing it</a:t>
            </a:r>
          </a:p>
          <a:p>
            <a:r>
              <a:rPr lang="en-US" sz="1200" b="0" i="0" kern="1200" baseline="0" dirty="0">
                <a:solidFill>
                  <a:schemeClr val="tx1"/>
                </a:solidFill>
                <a:effectLst/>
                <a:latin typeface="+mn-lt"/>
                <a:ea typeface="+mn-ea"/>
                <a:cs typeface="+mn-cs"/>
              </a:rPr>
              <a:t>Team experienced inconsistent results when trying to apply the software on a different computers</a:t>
            </a:r>
          </a:p>
        </p:txBody>
      </p:sp>
      <p:sp>
        <p:nvSpPr>
          <p:cNvPr id="4" name="Slide Number Placeholder 3"/>
          <p:cNvSpPr>
            <a:spLocks noGrp="1"/>
          </p:cNvSpPr>
          <p:nvPr>
            <p:ph type="sldNum" sz="quarter" idx="10"/>
          </p:nvPr>
        </p:nvSpPr>
        <p:spPr/>
        <p:txBody>
          <a:bodyPr/>
          <a:lstStyle/>
          <a:p>
            <a:fld id="{BC3A86D8-1D95-4DFF-A26B-8F86AC3AC58E}" type="slidenum">
              <a:rPr lang="en-US" smtClean="0"/>
              <a:t>2</a:t>
            </a:fld>
            <a:endParaRPr lang="en-US"/>
          </a:p>
        </p:txBody>
      </p:sp>
    </p:spTree>
    <p:extLst>
      <p:ext uri="{BB962C8B-B14F-4D97-AF65-F5344CB8AC3E}">
        <p14:creationId xmlns:p14="http://schemas.microsoft.com/office/powerpoint/2010/main" val="3088103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Continuous integration definition. </a:t>
            </a:r>
          </a:p>
          <a:p>
            <a:endParaRPr lang="en-US" dirty="0"/>
          </a:p>
          <a:p>
            <a:r>
              <a:rPr lang="en-US" dirty="0"/>
              <a:t>The important concept is that code changes are continuously integrated and tested. </a:t>
            </a:r>
          </a:p>
          <a:p>
            <a:endParaRPr lang="en-US" dirty="0"/>
          </a:p>
          <a:p>
            <a:r>
              <a:rPr lang="en-US" dirty="0"/>
              <a:t>The return</a:t>
            </a:r>
            <a:r>
              <a:rPr lang="en-US" baseline="0" dirty="0"/>
              <a:t> time between development and finding bugs is minimalized.</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072530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Distinguishing “Continuous Delivery” from “Continuous Deployment”</a:t>
            </a:r>
          </a:p>
          <a:p>
            <a:endParaRPr lang="en-US" dirty="0"/>
          </a:p>
          <a:p>
            <a:r>
              <a:rPr lang="en-US" dirty="0"/>
              <a:t>Continuous Delivery</a:t>
            </a:r>
            <a:r>
              <a:rPr lang="en-US" baseline="0" dirty="0"/>
              <a:t> – Deployment is not automated. This is how HMS is currently managed.</a:t>
            </a:r>
          </a:p>
          <a:p>
            <a:endParaRPr lang="en-US" baseline="0" dirty="0"/>
          </a:p>
          <a:p>
            <a:r>
              <a:rPr lang="en-US" baseline="0" dirty="0"/>
              <a:t>Continuous Deployment – This is easiest with web-based software, but, we could automated pushing our builds to the web at the end of the </a:t>
            </a:r>
            <a:r>
              <a:rPr lang="en-US" baseline="0" dirty="0" err="1"/>
              <a:t>dev</a:t>
            </a:r>
            <a:r>
              <a:rPr lang="en-US" baseline="0" dirty="0"/>
              <a:t> process. I would feel confident doing this.</a:t>
            </a:r>
          </a:p>
          <a:p>
            <a:endParaRPr lang="en-US" baseline="0" dirty="0"/>
          </a:p>
          <a:p>
            <a:r>
              <a:rPr lang="en-US" baseline="0" dirty="0"/>
              <a:t>Our web-based documentation is an example of continuous deployment.</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4</a:t>
            </a:fld>
            <a:endParaRPr lang="en-US"/>
          </a:p>
        </p:txBody>
      </p:sp>
    </p:spTree>
    <p:extLst>
      <p:ext uri="{BB962C8B-B14F-4D97-AF65-F5344CB8AC3E}">
        <p14:creationId xmlns:p14="http://schemas.microsoft.com/office/powerpoint/2010/main" val="4242676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CI/CD in a graphic.</a:t>
            </a:r>
            <a:r>
              <a:rPr lang="en-US" baseline="0" dirty="0"/>
              <a:t> </a:t>
            </a:r>
          </a:p>
          <a:p>
            <a:endParaRPr lang="en-US" baseline="0" dirty="0"/>
          </a:p>
          <a:p>
            <a:r>
              <a:rPr lang="en-US" baseline="0" dirty="0"/>
              <a:t>Developer writes code and tests their code prior to submitting to central repository. </a:t>
            </a:r>
          </a:p>
          <a:p>
            <a:endParaRPr lang="en-US" baseline="0" dirty="0"/>
          </a:p>
          <a:p>
            <a:r>
              <a:rPr lang="en-US" baseline="0" dirty="0"/>
              <a:t>Code submission triggers an automated compile – build – test cycle on build server.</a:t>
            </a:r>
          </a:p>
          <a:p>
            <a:endParaRPr lang="en-US" baseline="0" dirty="0"/>
          </a:p>
          <a:p>
            <a:r>
              <a:rPr lang="en-US" baseline="0" dirty="0"/>
              <a:t>If there are errors on build server developer “swarms” to resolve issues.</a:t>
            </a:r>
          </a:p>
          <a:p>
            <a:endParaRPr lang="en-US" baseline="0" dirty="0"/>
          </a:p>
          <a:p>
            <a:r>
              <a:rPr lang="en-US" baseline="0" dirty="0"/>
              <a:t>If all tests pass, software goes to internal testers for QA/QC. At HEC this is often done in the course of applications work.</a:t>
            </a:r>
          </a:p>
          <a:p>
            <a:endParaRPr lang="en-US" baseline="0" dirty="0"/>
          </a:p>
          <a:p>
            <a:r>
              <a:rPr lang="en-US" baseline="0" dirty="0"/>
              <a:t>Software is deployed to field for testing.</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5</a:t>
            </a:fld>
            <a:endParaRPr lang="en-US"/>
          </a:p>
        </p:txBody>
      </p:sp>
    </p:spTree>
    <p:extLst>
      <p:ext uri="{BB962C8B-B14F-4D97-AF65-F5344CB8AC3E}">
        <p14:creationId xmlns:p14="http://schemas.microsoft.com/office/powerpoint/2010/main" val="3565105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Tests compare a known "expected" result to the results from executing part of the code.</a:t>
            </a:r>
          </a:p>
          <a:p>
            <a:r>
              <a:rPr lang="en-US" sz="1200" b="0" i="0" kern="1200" dirty="0">
                <a:solidFill>
                  <a:schemeClr val="tx1"/>
                </a:solidFill>
                <a:effectLst/>
                <a:latin typeface="+mn-lt"/>
                <a:ea typeface="+mn-ea"/>
                <a:cs typeface="+mn-cs"/>
              </a:rPr>
              <a:t>Tests allow developers to:</a:t>
            </a:r>
          </a:p>
          <a:p>
            <a:r>
              <a:rPr lang="en-US" sz="1200" b="0" i="0" kern="1200" dirty="0">
                <a:solidFill>
                  <a:schemeClr val="tx1"/>
                </a:solidFill>
                <a:effectLst/>
                <a:latin typeface="+mn-lt"/>
                <a:ea typeface="+mn-ea"/>
                <a:cs typeface="+mn-cs"/>
              </a:rPr>
              <a:t>Ensure computation is correct</a:t>
            </a:r>
          </a:p>
          <a:p>
            <a:r>
              <a:rPr lang="en-US" sz="1200" b="0" i="0" kern="1200" dirty="0">
                <a:solidFill>
                  <a:schemeClr val="tx1"/>
                </a:solidFill>
                <a:effectLst/>
                <a:latin typeface="+mn-lt"/>
                <a:ea typeface="+mn-ea"/>
                <a:cs typeface="+mn-cs"/>
              </a:rPr>
              <a:t>Prevent a fixed bug from coming back</a:t>
            </a:r>
          </a:p>
          <a:p>
            <a:r>
              <a:rPr lang="en-US" sz="1200" b="0" i="0" kern="1200" dirty="0">
                <a:solidFill>
                  <a:schemeClr val="tx1"/>
                </a:solidFill>
                <a:effectLst/>
                <a:latin typeface="+mn-lt"/>
                <a:ea typeface="+mn-ea"/>
                <a:cs typeface="+mn-cs"/>
              </a:rPr>
              <a:t>Detect the effects of changing code</a:t>
            </a:r>
          </a:p>
          <a:p>
            <a:r>
              <a:rPr lang="en-US" sz="1200" b="0" i="0" kern="1200" dirty="0">
                <a:solidFill>
                  <a:schemeClr val="tx1"/>
                </a:solidFill>
                <a:effectLst/>
                <a:latin typeface="+mn-lt"/>
                <a:ea typeface="+mn-ea"/>
                <a:cs typeface="+mn-cs"/>
              </a:rPr>
              <a:t>Test behavior of code or software in isolation</a:t>
            </a:r>
          </a:p>
          <a:p>
            <a:r>
              <a:rPr lang="en-US" sz="1200" b="0" i="0" kern="1200" dirty="0">
                <a:solidFill>
                  <a:schemeClr val="tx1"/>
                </a:solidFill>
                <a:effectLst/>
                <a:latin typeface="+mn-lt"/>
                <a:ea typeface="+mn-ea"/>
                <a:cs typeface="+mn-cs"/>
              </a:rPr>
              <a:t>Test if new features work before UI is developed</a:t>
            </a:r>
          </a:p>
          <a:p>
            <a:r>
              <a:rPr lang="en-US" sz="1200" b="0" i="0" kern="1200" dirty="0">
                <a:solidFill>
                  <a:schemeClr val="tx1"/>
                </a:solidFill>
                <a:effectLst/>
                <a:latin typeface="+mn-lt"/>
                <a:ea typeface="+mn-ea"/>
                <a:cs typeface="+mn-cs"/>
              </a:rPr>
              <a:t>Think differently about the way they write code</a:t>
            </a:r>
          </a:p>
          <a:p>
            <a:r>
              <a:rPr lang="en-US" sz="1200" b="0" i="0" kern="1200" dirty="0">
                <a:solidFill>
                  <a:schemeClr val="tx1"/>
                </a:solidFill>
                <a:effectLst/>
                <a:latin typeface="+mn-lt"/>
                <a:ea typeface="+mn-ea"/>
                <a:cs typeface="+mn-cs"/>
              </a:rPr>
              <a:t>Varying levels of complexity for tests, but the foundation remains the same - expected vs actual.</a:t>
            </a:r>
          </a:p>
        </p:txBody>
      </p:sp>
      <p:sp>
        <p:nvSpPr>
          <p:cNvPr id="4" name="Slide Number Placeholder 3"/>
          <p:cNvSpPr>
            <a:spLocks noGrp="1"/>
          </p:cNvSpPr>
          <p:nvPr>
            <p:ph type="sldNum" sz="quarter" idx="10"/>
          </p:nvPr>
        </p:nvSpPr>
        <p:spPr/>
        <p:txBody>
          <a:bodyPr/>
          <a:lstStyle/>
          <a:p>
            <a:fld id="{BC3A86D8-1D95-4DFF-A26B-8F86AC3AC58E}" type="slidenum">
              <a:rPr lang="en-US" smtClean="0"/>
              <a:t>6</a:t>
            </a:fld>
            <a:endParaRPr lang="en-US"/>
          </a:p>
        </p:txBody>
      </p:sp>
    </p:spTree>
    <p:extLst>
      <p:ext uri="{BB962C8B-B14F-4D97-AF65-F5344CB8AC3E}">
        <p14:creationId xmlns:p14="http://schemas.microsoft.com/office/powerpoint/2010/main" val="675613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above graphic is using testing</a:t>
            </a:r>
            <a:r>
              <a:rPr lang="en-US" baseline="0" dirty="0"/>
              <a:t> as the comparison, but it’s true of automated build as well.</a:t>
            </a:r>
          </a:p>
          <a:p>
            <a:endParaRPr lang="en-US" baseline="0" dirty="0"/>
          </a:p>
          <a:p>
            <a:r>
              <a:rPr lang="en-US" baseline="0" dirty="0"/>
              <a:t>The initial investment of writing tests and developing an automated build process can be costly. However, over the long term, the costs of growing and maintaining those automations are much smaller than continuing to do things manually. Once a culture of testing is created in a development team, it becomes a regular part of the process, adding minimal burden during development. It can also aid developers in writing better code, by ensuring what they write is testable, and that it behaves as intended before ever building the software</a:t>
            </a:r>
          </a:p>
          <a:p>
            <a:endParaRPr lang="en-US" baseline="0" dirty="0"/>
          </a:p>
          <a:p>
            <a:r>
              <a:rPr lang="en-US" baseline="0" dirty="0"/>
              <a:t>Ideally, software would be written from day one with tests in place to make sure everything works and nothing regresses. Where this isn’t the case, it obviously isn’t practical to write tests for everything immediately upon adopting a testing strategy. However, many existing processes (such as the HMS computational benchmarks) can be converted to tests. New features can be written with tests in place. When bugs are fixed, tests can be written to ensure they don’t happen again. These efforts reduce the initial cost significantly.</a:t>
            </a:r>
          </a:p>
          <a:p>
            <a:endParaRPr lang="en-US" baseline="0" dirty="0"/>
          </a:p>
          <a:p>
            <a:r>
              <a:rPr lang="en-US" baseline="0" dirty="0"/>
              <a:t>Automated tests reduce the burden on human testers by giving a base level of confidence that parts of the software covered by tests are functioning correctly, and time can be spent testing the more integrated parts of the software that are harder to machine-test.</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7</a:t>
            </a:fld>
            <a:endParaRPr lang="en-US"/>
          </a:p>
        </p:txBody>
      </p:sp>
    </p:spTree>
    <p:extLst>
      <p:ext uri="{BB962C8B-B14F-4D97-AF65-F5344CB8AC3E}">
        <p14:creationId xmlns:p14="http://schemas.microsoft.com/office/powerpoint/2010/main" val="2007921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CI/CD affords us</a:t>
            </a:r>
            <a:r>
              <a:rPr lang="en-US" baseline="0" dirty="0"/>
              <a:t> an Agile project management approach.</a:t>
            </a:r>
          </a:p>
          <a:p>
            <a:endParaRPr lang="en-US" baseline="0" dirty="0"/>
          </a:p>
          <a:p>
            <a:r>
              <a:rPr lang="en-US" baseline="0" dirty="0"/>
              <a:t>In the traditional waterfall project management paradigm all capability from major to optional are designed, built, and released. Value is realized at the end of the development cycle.</a:t>
            </a:r>
          </a:p>
          <a:p>
            <a:endParaRPr lang="en-US" baseline="0" dirty="0"/>
          </a:p>
          <a:p>
            <a:r>
              <a:rPr lang="en-US" baseline="0" dirty="0"/>
              <a:t>In the agile project management paradigm capability is designed, built, and released incrementally. With each incremental release, risk comes back down.</a:t>
            </a:r>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8</a:t>
            </a:fld>
            <a:endParaRPr lang="en-US"/>
          </a:p>
        </p:txBody>
      </p:sp>
    </p:spTree>
    <p:extLst>
      <p:ext uri="{BB962C8B-B14F-4D97-AF65-F5344CB8AC3E}">
        <p14:creationId xmlns:p14="http://schemas.microsoft.com/office/powerpoint/2010/main" val="2030389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Order-of-magnitude time</a:t>
            </a:r>
            <a:r>
              <a:rPr lang="en-US" baseline="0" dirty="0"/>
              <a:t> differences between previous HEC-HMS process and current.</a:t>
            </a:r>
          </a:p>
          <a:p>
            <a:endParaRPr lang="en-US" baseline="0" dirty="0"/>
          </a:p>
        </p:txBody>
      </p:sp>
      <p:sp>
        <p:nvSpPr>
          <p:cNvPr id="4" name="Slide Number Placeholder 3"/>
          <p:cNvSpPr>
            <a:spLocks noGrp="1"/>
          </p:cNvSpPr>
          <p:nvPr>
            <p:ph type="sldNum" sz="quarter" idx="10"/>
          </p:nvPr>
        </p:nvSpPr>
        <p:spPr/>
        <p:txBody>
          <a:bodyPr/>
          <a:lstStyle/>
          <a:p>
            <a:fld id="{BC3A86D8-1D95-4DFF-A26B-8F86AC3AC58E}" type="slidenum">
              <a:rPr lang="en-US" smtClean="0"/>
              <a:t>9</a:t>
            </a:fld>
            <a:endParaRPr lang="en-US"/>
          </a:p>
        </p:txBody>
      </p:sp>
    </p:spTree>
    <p:extLst>
      <p:ext uri="{BB962C8B-B14F-4D97-AF65-F5344CB8AC3E}">
        <p14:creationId xmlns:p14="http://schemas.microsoft.com/office/powerpoint/2010/main" val="45579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00025" y="1028700"/>
            <a:ext cx="874395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6109487" y="1028700"/>
            <a:ext cx="28344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00025" y="1028700"/>
            <a:ext cx="575166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6" y="1028700"/>
            <a:ext cx="4314825"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285750" y="3775869"/>
            <a:ext cx="85725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572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00026" y="3855720"/>
            <a:ext cx="4314825"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4629151" y="1028700"/>
            <a:ext cx="4314825"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4629151" y="3855720"/>
            <a:ext cx="4314825"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userDrawn="1">
          <p15:clr>
            <a:srgbClr val="FBAE40"/>
          </p15:clr>
        </p15:guide>
        <p15:guide id="2" orient="horz" pos="2424" userDrawn="1">
          <p15:clr>
            <a:srgbClr val="FBAE40"/>
          </p15:clr>
        </p15:guide>
        <p15:guide id="3" pos="2916" userDrawn="1">
          <p15:clr>
            <a:srgbClr val="FBAE40"/>
          </p15:clr>
        </p15:guide>
        <p15:guide id="4" pos="284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00025" y="2286001"/>
            <a:ext cx="874395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200025" y="3687764"/>
            <a:ext cx="874395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00025" y="2286001"/>
            <a:ext cx="874395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dirty="0"/>
              <a:t>Click to edit Master title style</a:t>
            </a:r>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00025" y="2157416"/>
            <a:ext cx="8743950" cy="179863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9" name="Rounded Rectangle 8"/>
          <p:cNvSpPr/>
          <p:nvPr userDrawn="1"/>
        </p:nvSpPr>
        <p:spPr>
          <a:xfrm>
            <a:off x="145658" y="5394628"/>
            <a:ext cx="8866847"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Content Placeholder 7"/>
          <p:cNvSpPr>
            <a:spLocks noGrp="1"/>
          </p:cNvSpPr>
          <p:nvPr>
            <p:ph sz="quarter" idx="12"/>
          </p:nvPr>
        </p:nvSpPr>
        <p:spPr>
          <a:xfrm>
            <a:off x="57150" y="66676"/>
            <a:ext cx="9015412" cy="6791325"/>
          </a:xfrm>
          <a:prstGeom prst="roundRect">
            <a:avLst>
              <a:gd name="adj" fmla="val 2256"/>
            </a:avLst>
          </a:prstGeom>
          <a:noFill/>
          <a:ln w="3175">
            <a:noFill/>
          </a:ln>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200025" y="169864"/>
            <a:ext cx="874395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00025" y="1028700"/>
            <a:ext cx="8743950" cy="5600700"/>
          </a:xfrm>
        </p:spPr>
        <p:txBody>
          <a:bodyPr/>
          <a:lstStyle>
            <a:lvl1pPr marL="0" indent="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5" y="0"/>
            <a:ext cx="9141292" cy="6858000"/>
          </a:xfrm>
          <a:prstGeom prst="rect">
            <a:avLst/>
          </a:prstGeom>
        </p:spPr>
      </p:pic>
      <p:sp>
        <p:nvSpPr>
          <p:cNvPr id="14" name="Title 5"/>
          <p:cNvSpPr>
            <a:spLocks noGrp="1"/>
          </p:cNvSpPr>
          <p:nvPr>
            <p:ph type="title"/>
          </p:nvPr>
        </p:nvSpPr>
        <p:spPr>
          <a:xfrm>
            <a:off x="200026" y="265875"/>
            <a:ext cx="4371975" cy="1671543"/>
          </a:xfrm>
          <a:noFill/>
          <a:ln w="19050">
            <a:noFill/>
          </a:ln>
        </p:spPr>
        <p:txBody>
          <a:bodyPr/>
          <a:lstStyle>
            <a:lvl1pPr>
              <a:defRPr>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4665036" y="265875"/>
            <a:ext cx="4278940"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4665036" y="3528394"/>
            <a:ext cx="4278940"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00025" y="2059389"/>
            <a:ext cx="4362450" cy="33079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0025" y="5608444"/>
            <a:ext cx="573216" cy="1005840"/>
          </a:xfrm>
          <a:prstGeom prst="rect">
            <a:avLst/>
          </a:prstGeom>
        </p:spPr>
      </p:pic>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700" y="5610615"/>
            <a:ext cx="1003937" cy="1001498"/>
          </a:xfrm>
          <a:prstGeom prst="rect">
            <a:avLst/>
          </a:prstGeom>
        </p:spPr>
      </p:pic>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016"/>
            <a:ext cx="9142646" cy="6859016"/>
          </a:xfrm>
          <a:prstGeom prst="rect">
            <a:avLst/>
          </a:prstGeom>
        </p:spPr>
      </p:pic>
      <p:sp>
        <p:nvSpPr>
          <p:cNvPr id="14" name="Title 5"/>
          <p:cNvSpPr>
            <a:spLocks noGrp="1"/>
          </p:cNvSpPr>
          <p:nvPr>
            <p:ph type="title"/>
          </p:nvPr>
        </p:nvSpPr>
        <p:spPr>
          <a:xfrm>
            <a:off x="200027" y="260934"/>
            <a:ext cx="4365959" cy="1671543"/>
          </a:xfrm>
          <a:noFill/>
          <a:ln w="12700">
            <a:noFill/>
          </a:ln>
        </p:spPr>
        <p:txBody>
          <a:bodyPr/>
          <a:lstStyle>
            <a:lvl1pPr>
              <a:defRPr>
                <a:solidFill>
                  <a:sysClr val="windowText" lastClr="000000"/>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4759996" y="260931"/>
            <a:ext cx="418398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6457951" y="3507454"/>
            <a:ext cx="2486025"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00027" y="2058988"/>
            <a:ext cx="4356497" cy="33083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3855709" y="3507454"/>
            <a:ext cx="2486025"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0025" y="5608444"/>
            <a:ext cx="573216" cy="1005840"/>
          </a:xfrm>
          <a:prstGeom prst="rect">
            <a:avLst/>
          </a:prstGeom>
        </p:spPr>
      </p:pic>
      <p:pic>
        <p:nvPicPr>
          <p:cNvPr id="18" name="Picture 1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700" y="5610615"/>
            <a:ext cx="1003937" cy="1001498"/>
          </a:xfrm>
          <a:prstGeom prst="rect">
            <a:avLst/>
          </a:prstGeom>
        </p:spPr>
      </p:pic>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9141291" cy="6858000"/>
          </a:xfrm>
          <a:prstGeom prst="rect">
            <a:avLst/>
          </a:prstGeom>
        </p:spPr>
      </p:pic>
      <p:sp>
        <p:nvSpPr>
          <p:cNvPr id="3" name="Text Placeholder 2"/>
          <p:cNvSpPr>
            <a:spLocks noGrp="1"/>
          </p:cNvSpPr>
          <p:nvPr>
            <p:ph type="body" sz="quarter" idx="19"/>
          </p:nvPr>
        </p:nvSpPr>
        <p:spPr>
          <a:xfrm>
            <a:off x="285751" y="2059390"/>
            <a:ext cx="3650456"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6542611" y="3423957"/>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4028449" y="3423957"/>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6542611" y="265872"/>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285750" y="265875"/>
            <a:ext cx="3650146" cy="1671543"/>
          </a:xfrm>
          <a:noFill/>
          <a:ln w="12700">
            <a:noFill/>
          </a:ln>
        </p:spPr>
        <p:txBody>
          <a:bodyPr/>
          <a:lstStyle>
            <a:lvl1pPr>
              <a:defRPr>
                <a:solidFill>
                  <a:sysClr val="windowText" lastClr="000000"/>
                </a:solidFill>
              </a:defRPr>
            </a:lvl1pPr>
          </a:lstStyle>
          <a:p>
            <a:r>
              <a:rPr lang="en-US" dirty="0"/>
              <a:t>Click to edit Master title style</a:t>
            </a:r>
          </a:p>
        </p:txBody>
      </p:sp>
      <p:sp>
        <p:nvSpPr>
          <p:cNvPr id="21" name="Picture Placeholder 16"/>
          <p:cNvSpPr>
            <a:spLocks noGrp="1"/>
          </p:cNvSpPr>
          <p:nvPr>
            <p:ph type="pic" sz="quarter" idx="18"/>
          </p:nvPr>
        </p:nvSpPr>
        <p:spPr>
          <a:xfrm>
            <a:off x="4028449" y="265872"/>
            <a:ext cx="2401364"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0025" y="5608444"/>
            <a:ext cx="573216" cy="1005840"/>
          </a:xfrm>
          <a:prstGeom prst="rect">
            <a:avLst/>
          </a:prstGeom>
        </p:spPr>
      </p:pic>
      <p:pic>
        <p:nvPicPr>
          <p:cNvPr id="16" name="Picture 15"/>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700" y="5610615"/>
            <a:ext cx="1003937" cy="1001498"/>
          </a:xfrm>
          <a:prstGeom prst="rect">
            <a:avLst/>
          </a:prstGeom>
        </p:spPr>
      </p:pic>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5" y="0"/>
            <a:ext cx="9141292" cy="6858000"/>
          </a:xfrm>
          <a:prstGeom prst="rect">
            <a:avLst/>
          </a:prstGeom>
        </p:spPr>
      </p:pic>
      <p:sp>
        <p:nvSpPr>
          <p:cNvPr id="16" name="TextBox 15"/>
          <p:cNvSpPr txBox="1"/>
          <p:nvPr userDrawn="1"/>
        </p:nvSpPr>
        <p:spPr>
          <a:xfrm>
            <a:off x="200026" y="5217496"/>
            <a:ext cx="3252829" cy="461665"/>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6375345" y="3880889"/>
            <a:ext cx="256863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6375345" y="1227141"/>
            <a:ext cx="256863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3544544" y="1227141"/>
            <a:ext cx="2767055"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00025" y="246493"/>
            <a:ext cx="8743950" cy="858437"/>
          </a:xfrm>
          <a:noFill/>
          <a:ln w="12700">
            <a:noFill/>
          </a:ln>
        </p:spPr>
        <p:txBody>
          <a:bodyPr/>
          <a:lstStyle>
            <a:lvl1pPr>
              <a:defRPr>
                <a:ln>
                  <a:noFill/>
                </a:ln>
              </a:defRPr>
            </a:lvl1pPr>
          </a:lstStyle>
          <a:p>
            <a:r>
              <a:rPr lang="en-US" dirty="0"/>
              <a:t>Click to edit Master title style</a:t>
            </a:r>
          </a:p>
        </p:txBody>
      </p:sp>
      <p:sp>
        <p:nvSpPr>
          <p:cNvPr id="4" name="Text Placeholder 3"/>
          <p:cNvSpPr>
            <a:spLocks noGrp="1"/>
          </p:cNvSpPr>
          <p:nvPr>
            <p:ph type="body" sz="quarter" idx="16"/>
          </p:nvPr>
        </p:nvSpPr>
        <p:spPr>
          <a:xfrm>
            <a:off x="200026" y="1227141"/>
            <a:ext cx="3252829"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00025" y="5608444"/>
            <a:ext cx="573216" cy="1005840"/>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0700" y="5610615"/>
            <a:ext cx="1003937" cy="1001498"/>
          </a:xfrm>
          <a:prstGeom prst="rect">
            <a:avLst/>
          </a:prstGeom>
        </p:spPr>
      </p:pic>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00027" y="1028700"/>
            <a:ext cx="8743949" cy="5600700"/>
          </a:xfrm>
        </p:spPr>
        <p:txBody>
          <a:bodyPr/>
          <a:lstStyle/>
          <a:p>
            <a:endParaRPr lang="en-US"/>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userDrawn="1"/>
        </p:nvSpPr>
        <p:spPr>
          <a:xfrm>
            <a:off x="200026" y="1043611"/>
            <a:ext cx="4371975" cy="3001617"/>
          </a:xfrm>
          <a:prstGeom prst="rect">
            <a:avLst/>
          </a:prstGeom>
          <a:noFill/>
          <a:ln w="50800" cmpd="dbl">
            <a:solidFill>
              <a:schemeClr val="tx1"/>
            </a:solidFill>
          </a:ln>
        </p:spPr>
        <p:txBody>
          <a:bodyPr wrap="square" rtlCol="0" anchor="b" anchorCtr="0">
            <a:noAutofit/>
          </a:bodyPr>
          <a:lstStyle/>
          <a:p>
            <a:r>
              <a:rPr lang="en-US" sz="1800" dirty="0"/>
              <a:t>Use</a:t>
            </a:r>
            <a:r>
              <a:rPr lang="en-US" sz="1800" baseline="0" dirty="0"/>
              <a:t> for Standard Content Slide Colors</a:t>
            </a:r>
            <a:endParaRPr lang="en-US" sz="1800" dirty="0"/>
          </a:p>
        </p:txBody>
      </p:sp>
      <p:sp>
        <p:nvSpPr>
          <p:cNvPr id="2" name="TextBox 1"/>
          <p:cNvSpPr txBox="1"/>
          <p:nvPr userDrawn="1"/>
        </p:nvSpPr>
        <p:spPr>
          <a:xfrm>
            <a:off x="4572001" y="1043611"/>
            <a:ext cx="4371975" cy="3001617"/>
          </a:xfrm>
          <a:prstGeom prst="rect">
            <a:avLst/>
          </a:prstGeom>
          <a:noFill/>
          <a:ln w="50800" cmpd="dbl">
            <a:solidFill>
              <a:schemeClr val="tx1"/>
            </a:solidFill>
          </a:ln>
        </p:spPr>
        <p:txBody>
          <a:bodyPr wrap="square" rtlCol="0" anchor="b" anchorCtr="0">
            <a:noAutofit/>
          </a:bodyPr>
          <a:lstStyle/>
          <a:p>
            <a:r>
              <a:rPr lang="en-US" sz="1800" dirty="0"/>
              <a:t>Use</a:t>
            </a:r>
            <a:r>
              <a:rPr lang="en-US" sz="1800" baseline="0" dirty="0"/>
              <a:t> for Chart Colors</a:t>
            </a:r>
            <a:endParaRPr lang="en-US" sz="1800" dirty="0"/>
          </a:p>
        </p:txBody>
      </p:sp>
      <p:grpSp>
        <p:nvGrpSpPr>
          <p:cNvPr id="21" name="Group 20"/>
          <p:cNvGrpSpPr/>
          <p:nvPr userDrawn="1"/>
        </p:nvGrpSpPr>
        <p:grpSpPr>
          <a:xfrm>
            <a:off x="279175" y="1391833"/>
            <a:ext cx="859374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a:t>
              </a:r>
              <a:r>
                <a:rPr lang="en-US" sz="1000" b="1" dirty="0" err="1">
                  <a:solidFill>
                    <a:schemeClr val="tx1"/>
                  </a:solidFill>
                </a:rPr>
                <a:t>ededed</a:t>
              </a:r>
              <a:endParaRPr lang="en-US" sz="1000" b="1" dirty="0">
                <a:solidFill>
                  <a:schemeClr val="tx1"/>
                </a:solidFill>
              </a:endParaRP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00025" y="1028700"/>
            <a:ext cx="874395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788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00025" y="1028700"/>
            <a:ext cx="8743950" cy="5600700"/>
          </a:xfrm>
        </p:spPr>
        <p:txBody>
          <a:bodyPr numCol="3"/>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00025" y="6191106"/>
            <a:ext cx="874395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00025" y="1028703"/>
            <a:ext cx="8743950" cy="508634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9144000" cy="685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6" y="1028700"/>
            <a:ext cx="4291055"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4652921" y="1028700"/>
            <a:ext cx="4291055"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00026" y="1028703"/>
            <a:ext cx="4289679"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p:nvPr>
        </p:nvSpPr>
        <p:spPr>
          <a:xfrm>
            <a:off x="200026" y="1743078"/>
            <a:ext cx="4291055"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sz="quarter" idx="19"/>
          </p:nvPr>
        </p:nvSpPr>
        <p:spPr>
          <a:xfrm>
            <a:off x="4652921" y="1743078"/>
            <a:ext cx="4291055"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4654297" y="1028703"/>
            <a:ext cx="4289679"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00026" y="1028700"/>
            <a:ext cx="28344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192309" y="1028700"/>
            <a:ext cx="5751667"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50007" y="38099"/>
            <a:ext cx="9043988"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200024" y="128983"/>
            <a:ext cx="8154937"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00025" y="1028700"/>
            <a:ext cx="874395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27"/>
          <a:srcRect/>
          <a:stretch>
            <a:fillRect/>
          </a:stretch>
        </p:blipFill>
        <p:spPr bwMode="auto">
          <a:xfrm>
            <a:off x="4559300" y="3416312"/>
            <a:ext cx="19050" cy="3175"/>
          </a:xfrm>
          <a:prstGeom prst="rect">
            <a:avLst/>
          </a:prstGeom>
          <a:noFill/>
          <a:ln w="9525">
            <a:noFill/>
            <a:miter lim="800000"/>
            <a:headEnd/>
            <a:tailEnd/>
          </a:ln>
        </p:spPr>
      </p:pic>
      <p:sp>
        <p:nvSpPr>
          <p:cNvPr id="12"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8449907" y="334039"/>
            <a:ext cx="545689" cy="497851"/>
          </a:xfrm>
          <a:prstGeom prst="rect">
            <a:avLst/>
          </a:prstGeom>
        </p:spPr>
      </p:pic>
      <p:sp>
        <p:nvSpPr>
          <p:cNvPr id="6" name="Footer Placeholder 5"/>
          <p:cNvSpPr>
            <a:spLocks noGrp="1"/>
          </p:cNvSpPr>
          <p:nvPr>
            <p:ph type="ftr" sz="quarter" idx="3"/>
          </p:nvPr>
        </p:nvSpPr>
        <p:spPr>
          <a:xfrm>
            <a:off x="207169" y="6640512"/>
            <a:ext cx="30861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6886575" y="6640512"/>
            <a:ext cx="20574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6/3/2022</a:t>
            </a:fld>
            <a:endParaRPr lang="en-US" dirty="0"/>
          </a:p>
        </p:txBody>
      </p:sp>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634" userDrawn="1">
          <p15:clr>
            <a:srgbClr val="5ACBF0"/>
          </p15:clr>
        </p15:guide>
        <p15:guide id="2" pos="9728" userDrawn="1">
          <p15:clr>
            <a:srgbClr val="5ACBF0"/>
          </p15:clr>
        </p15:guide>
        <p15:guide id="3" pos="126"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userDrawn="1"/>
        </p:nvSpPr>
        <p:spPr>
          <a:xfrm>
            <a:off x="50007" y="38099"/>
            <a:ext cx="9043988"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00025" y="1028700"/>
            <a:ext cx="874395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userDrawn="1"/>
        </p:nvPicPr>
        <p:blipFill>
          <a:blip r:embed="rId4"/>
          <a:srcRect/>
          <a:stretch>
            <a:fillRect/>
          </a:stretch>
        </p:blipFill>
        <p:spPr bwMode="auto">
          <a:xfrm>
            <a:off x="4559300" y="3416312"/>
            <a:ext cx="19050" cy="3175"/>
          </a:xfrm>
          <a:prstGeom prst="rect">
            <a:avLst/>
          </a:prstGeom>
          <a:noFill/>
          <a:ln w="9525">
            <a:noFill/>
            <a:miter lim="800000"/>
            <a:headEnd/>
            <a:tailEnd/>
          </a:ln>
        </p:spPr>
      </p:pic>
      <p:pic>
        <p:nvPicPr>
          <p:cNvPr id="14" name="Picture 1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14314" y="256443"/>
            <a:ext cx="372157" cy="653036"/>
          </a:xfrm>
          <a:prstGeom prst="rect">
            <a:avLst/>
          </a:prstGeom>
        </p:spPr>
      </p:pic>
      <p:sp>
        <p:nvSpPr>
          <p:cNvPr id="15" name="Text Box 14"/>
          <p:cNvSpPr txBox="1">
            <a:spLocks noChangeArrowheads="1"/>
          </p:cNvSpPr>
          <p:nvPr userDrawn="1"/>
        </p:nvSpPr>
        <p:spPr bwMode="auto">
          <a:xfrm>
            <a:off x="8365332" y="143167"/>
            <a:ext cx="578644"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49907" y="334039"/>
            <a:ext cx="545689" cy="497851"/>
          </a:xfrm>
          <a:prstGeom prst="rect">
            <a:avLst/>
          </a:prstGeom>
        </p:spPr>
      </p:pic>
      <p:sp>
        <p:nvSpPr>
          <p:cNvPr id="19" name="Title Placeholder 1"/>
          <p:cNvSpPr>
            <a:spLocks noGrp="1"/>
          </p:cNvSpPr>
          <p:nvPr>
            <p:ph type="title"/>
          </p:nvPr>
        </p:nvSpPr>
        <p:spPr bwMode="auto">
          <a:xfrm>
            <a:off x="716145" y="128983"/>
            <a:ext cx="7638816"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07169" y="6640512"/>
            <a:ext cx="30861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6886575" y="6640512"/>
            <a:ext cx="20574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6/3/2022</a:t>
            </a:fld>
            <a:endParaRPr lang="en-US" dirty="0"/>
          </a:p>
        </p:txBody>
      </p:sp>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userDrawn="1">
          <p15:clr>
            <a:srgbClr val="F26B43"/>
          </p15:clr>
        </p15:guide>
        <p15:guide id="1" pos="5634" userDrawn="1">
          <p15:clr>
            <a:srgbClr val="5ACBF0"/>
          </p15:clr>
        </p15:guide>
        <p15:guide id="2" pos="9728" userDrawn="1">
          <p15:clr>
            <a:srgbClr val="5ACBF0"/>
          </p15:clr>
        </p15:guide>
        <p15:guide id="3" pos="126" userDrawn="1">
          <p15:clr>
            <a:srgbClr val="5ACBF0"/>
          </p15:clr>
        </p15:guide>
        <p15:guide id="5" orient="horz" pos="637" userDrawn="1">
          <p15:clr>
            <a:srgbClr val="F26B43"/>
          </p15:clr>
        </p15:guide>
        <p15:guide id="6" orient="horz" pos="417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10"/>
          </p:nvPr>
        </p:nvPicPr>
        <p:blipFill>
          <a:blip r:embed="rId3" cstate="email">
            <a:extLst>
              <a:ext uri="{28A0092B-C50C-407E-A947-70E740481C1C}">
                <a14:useLocalDpi xmlns:a14="http://schemas.microsoft.com/office/drawing/2010/main" val="0"/>
              </a:ext>
            </a:extLst>
          </a:blip>
          <a:stretch>
            <a:fillRect/>
          </a:stretch>
        </p:blipFill>
        <p:spPr>
          <a:xfrm>
            <a:off x="0" y="0"/>
            <a:ext cx="9144000" cy="6858000"/>
          </a:xfrm>
        </p:spPr>
      </p:pic>
      <p:sp>
        <p:nvSpPr>
          <p:cNvPr id="2" name="Title 1"/>
          <p:cNvSpPr>
            <a:spLocks noGrp="1"/>
          </p:cNvSpPr>
          <p:nvPr>
            <p:ph type="title"/>
          </p:nvPr>
        </p:nvSpPr>
        <p:spPr>
          <a:xfrm>
            <a:off x="222537" y="381749"/>
            <a:ext cx="7638816" cy="785419"/>
          </a:xfrm>
        </p:spPr>
        <p:txBody>
          <a:bodyPr/>
          <a:lstStyle/>
          <a:p>
            <a:r>
              <a:rPr lang="en-US" dirty="0">
                <a:solidFill>
                  <a:srgbClr val="FFFFFF"/>
                </a:solidFill>
              </a:rPr>
              <a:t>HEC-HMS: A CI/CD Journey</a:t>
            </a:r>
          </a:p>
        </p:txBody>
      </p:sp>
      <p:sp>
        <p:nvSpPr>
          <p:cNvPr id="3" name="TextBox 2"/>
          <p:cNvSpPr txBox="1"/>
          <p:nvPr/>
        </p:nvSpPr>
        <p:spPr>
          <a:xfrm>
            <a:off x="222537" y="5450283"/>
            <a:ext cx="3490943" cy="1200329"/>
          </a:xfrm>
          <a:prstGeom prst="rect">
            <a:avLst/>
          </a:prstGeom>
          <a:noFill/>
        </p:spPr>
        <p:txBody>
          <a:bodyPr wrap="square" rtlCol="0">
            <a:spAutoFit/>
          </a:bodyPr>
          <a:lstStyle/>
          <a:p>
            <a:r>
              <a:rPr lang="en-US" dirty="0">
                <a:solidFill>
                  <a:srgbClr val="FFFFFF"/>
                </a:solidFill>
              </a:rPr>
              <a:t>7-Jun-2022</a:t>
            </a:r>
          </a:p>
          <a:p>
            <a:r>
              <a:rPr lang="en-US" dirty="0">
                <a:solidFill>
                  <a:srgbClr val="FFFFFF"/>
                </a:solidFill>
              </a:rPr>
              <a:t>Thomas Brauer, P.E.</a:t>
            </a:r>
          </a:p>
          <a:p>
            <a:r>
              <a:rPr lang="en-US" dirty="0">
                <a:solidFill>
                  <a:srgbClr val="FFFFFF"/>
                </a:solidFill>
              </a:rPr>
              <a:t>US Army Corps of Engineers</a:t>
            </a:r>
          </a:p>
          <a:p>
            <a:r>
              <a:rPr lang="en-US" dirty="0">
                <a:solidFill>
                  <a:srgbClr val="FFFFFF"/>
                </a:solidFill>
              </a:rPr>
              <a:t>Hydrologic Engineering Center</a:t>
            </a:r>
          </a:p>
        </p:txBody>
      </p:sp>
    </p:spTree>
    <p:extLst>
      <p:ext uri="{BB962C8B-B14F-4D97-AF65-F5344CB8AC3E}">
        <p14:creationId xmlns:p14="http://schemas.microsoft.com/office/powerpoint/2010/main" val="3110865790"/>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HEC-HMS POST 4.4</a:t>
            </a:r>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2951585846"/>
              </p:ext>
            </p:extLst>
          </p:nvPr>
        </p:nvGraphicFramePr>
        <p:xfrm>
          <a:off x="213775" y="1338082"/>
          <a:ext cx="8743950" cy="4079240"/>
        </p:xfrm>
        <a:graphic>
          <a:graphicData uri="http://schemas.openxmlformats.org/drawingml/2006/table">
            <a:tbl>
              <a:tblPr firstRow="1" bandRow="1">
                <a:tableStyleId>{9D7B26C5-4107-4FEC-AEDC-1716B250A1EF}</a:tableStyleId>
              </a:tblPr>
              <a:tblGrid>
                <a:gridCol w="1457325">
                  <a:extLst>
                    <a:ext uri="{9D8B030D-6E8A-4147-A177-3AD203B41FA5}">
                      <a16:colId xmlns:a16="http://schemas.microsoft.com/office/drawing/2014/main" val="20000"/>
                    </a:ext>
                  </a:extLst>
                </a:gridCol>
                <a:gridCol w="1457325">
                  <a:extLst>
                    <a:ext uri="{9D8B030D-6E8A-4147-A177-3AD203B41FA5}">
                      <a16:colId xmlns:a16="http://schemas.microsoft.com/office/drawing/2014/main" val="20001"/>
                    </a:ext>
                  </a:extLst>
                </a:gridCol>
                <a:gridCol w="1457325">
                  <a:extLst>
                    <a:ext uri="{9D8B030D-6E8A-4147-A177-3AD203B41FA5}">
                      <a16:colId xmlns:a16="http://schemas.microsoft.com/office/drawing/2014/main" val="20002"/>
                    </a:ext>
                  </a:extLst>
                </a:gridCol>
                <a:gridCol w="1457325">
                  <a:extLst>
                    <a:ext uri="{9D8B030D-6E8A-4147-A177-3AD203B41FA5}">
                      <a16:colId xmlns:a16="http://schemas.microsoft.com/office/drawing/2014/main" val="20003"/>
                    </a:ext>
                  </a:extLst>
                </a:gridCol>
                <a:gridCol w="1457325">
                  <a:extLst>
                    <a:ext uri="{9D8B030D-6E8A-4147-A177-3AD203B41FA5}">
                      <a16:colId xmlns:a16="http://schemas.microsoft.com/office/drawing/2014/main" val="20004"/>
                    </a:ext>
                  </a:extLst>
                </a:gridCol>
                <a:gridCol w="1457325">
                  <a:extLst>
                    <a:ext uri="{9D8B030D-6E8A-4147-A177-3AD203B41FA5}">
                      <a16:colId xmlns:a16="http://schemas.microsoft.com/office/drawing/2014/main" val="20005"/>
                    </a:ext>
                  </a:extLst>
                </a:gridCol>
              </a:tblGrid>
              <a:tr h="370840">
                <a:tc>
                  <a:txBody>
                    <a:bodyPr/>
                    <a:lstStyle/>
                    <a:p>
                      <a:r>
                        <a:rPr lang="en-US" sz="1800" dirty="0"/>
                        <a:t>Version</a:t>
                      </a:r>
                    </a:p>
                  </a:txBody>
                  <a:tcPr/>
                </a:tc>
                <a:tc>
                  <a:txBody>
                    <a:bodyPr/>
                    <a:lstStyle/>
                    <a:p>
                      <a:r>
                        <a:rPr lang="en-US" sz="1800" dirty="0"/>
                        <a:t>Beta</a:t>
                      </a:r>
                    </a:p>
                  </a:txBody>
                  <a:tcPr/>
                </a:tc>
                <a:tc>
                  <a:txBody>
                    <a:bodyPr/>
                    <a:lstStyle/>
                    <a:p>
                      <a:r>
                        <a:rPr lang="en-US" sz="1800" dirty="0"/>
                        <a:t>Release</a:t>
                      </a:r>
                    </a:p>
                  </a:txBody>
                  <a:tcPr/>
                </a:tc>
                <a:tc>
                  <a:txBody>
                    <a:bodyPr/>
                    <a:lstStyle/>
                    <a:p>
                      <a:r>
                        <a:rPr lang="en-US" sz="1800" dirty="0"/>
                        <a:t>Duration</a:t>
                      </a:r>
                    </a:p>
                  </a:txBody>
                  <a:tcPr/>
                </a:tc>
                <a:tc>
                  <a:txBody>
                    <a:bodyPr/>
                    <a:lstStyle/>
                    <a:p>
                      <a:r>
                        <a:rPr lang="en-US" sz="1800" dirty="0"/>
                        <a:t>Features</a:t>
                      </a:r>
                    </a:p>
                  </a:txBody>
                  <a:tcPr/>
                </a:tc>
                <a:tc>
                  <a:txBody>
                    <a:bodyPr/>
                    <a:lstStyle/>
                    <a:p>
                      <a:r>
                        <a:rPr lang="en-US" sz="1800" dirty="0" err="1"/>
                        <a:t>Bugfixes</a:t>
                      </a:r>
                      <a:endParaRPr lang="en-US" sz="1800" dirty="0"/>
                    </a:p>
                  </a:txBody>
                  <a:tcPr/>
                </a:tc>
                <a:extLst>
                  <a:ext uri="{0D108BD9-81ED-4DB2-BD59-A6C34878D82A}">
                    <a16:rowId xmlns:a16="http://schemas.microsoft.com/office/drawing/2014/main" val="10000"/>
                  </a:ext>
                </a:extLst>
              </a:tr>
              <a:tr h="370840">
                <a:tc>
                  <a:txBody>
                    <a:bodyPr/>
                    <a:lstStyle/>
                    <a:p>
                      <a:r>
                        <a:rPr lang="en-US" sz="1800" dirty="0"/>
                        <a:t>4.4</a:t>
                      </a:r>
                    </a:p>
                  </a:txBody>
                  <a:tcPr/>
                </a:tc>
                <a:tc>
                  <a:txBody>
                    <a:bodyPr/>
                    <a:lstStyle/>
                    <a:p>
                      <a:r>
                        <a:rPr lang="en-US" sz="1800" dirty="0"/>
                        <a:t>9-Aug-19</a:t>
                      </a:r>
                    </a:p>
                  </a:txBody>
                  <a:tcPr/>
                </a:tc>
                <a:tc>
                  <a:txBody>
                    <a:bodyPr/>
                    <a:lstStyle/>
                    <a:p>
                      <a:r>
                        <a:rPr lang="en-US" sz="1800" dirty="0"/>
                        <a:t>17-Apr-20</a:t>
                      </a:r>
                    </a:p>
                  </a:txBody>
                  <a:tcPr/>
                </a:tc>
                <a:tc>
                  <a:txBody>
                    <a:bodyPr/>
                    <a:lstStyle/>
                    <a:p>
                      <a:r>
                        <a:rPr lang="en-US" sz="1800" dirty="0"/>
                        <a:t>526</a:t>
                      </a:r>
                    </a:p>
                  </a:txBody>
                  <a:tcPr/>
                </a:tc>
                <a:tc>
                  <a:txBody>
                    <a:bodyPr/>
                    <a:lstStyle/>
                    <a:p>
                      <a:r>
                        <a:rPr lang="en-US" sz="1800" dirty="0"/>
                        <a:t>17</a:t>
                      </a:r>
                    </a:p>
                  </a:txBody>
                  <a:tcPr/>
                </a:tc>
                <a:tc>
                  <a:txBody>
                    <a:bodyPr/>
                    <a:lstStyle/>
                    <a:p>
                      <a:r>
                        <a:rPr lang="en-US" sz="1800" dirty="0"/>
                        <a:t>16</a:t>
                      </a:r>
                    </a:p>
                  </a:txBody>
                  <a:tcPr/>
                </a:tc>
                <a:extLst>
                  <a:ext uri="{0D108BD9-81ED-4DB2-BD59-A6C34878D82A}">
                    <a16:rowId xmlns:a16="http://schemas.microsoft.com/office/drawing/2014/main" val="10001"/>
                  </a:ext>
                </a:extLst>
              </a:tr>
              <a:tr h="370840">
                <a:tc>
                  <a:txBody>
                    <a:bodyPr/>
                    <a:lstStyle/>
                    <a:p>
                      <a:r>
                        <a:rPr lang="en-US" sz="1800" dirty="0"/>
                        <a:t>4.4.1</a:t>
                      </a:r>
                    </a:p>
                  </a:txBody>
                  <a:tcPr/>
                </a:tc>
                <a:tc>
                  <a:txBody>
                    <a:bodyPr/>
                    <a:lstStyle/>
                    <a:p>
                      <a:r>
                        <a:rPr lang="en-US" sz="1800" dirty="0"/>
                        <a:t>-</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800" dirty="0"/>
                        <a:t>15-May-20</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800" dirty="0"/>
                        <a:t>28</a:t>
                      </a:r>
                    </a:p>
                  </a:txBody>
                  <a:tcPr/>
                </a:tc>
                <a:tc>
                  <a:txBody>
                    <a:bodyPr/>
                    <a:lstStyle/>
                    <a:p>
                      <a:r>
                        <a:rPr lang="en-US" sz="1800" dirty="0"/>
                        <a:t>3</a:t>
                      </a:r>
                    </a:p>
                  </a:txBody>
                  <a:tcPr/>
                </a:tc>
                <a:tc>
                  <a:txBody>
                    <a:bodyPr/>
                    <a:lstStyle/>
                    <a:p>
                      <a:r>
                        <a:rPr lang="en-US" sz="1800" dirty="0"/>
                        <a:t>11</a:t>
                      </a:r>
                    </a:p>
                  </a:txBody>
                  <a:tcPr/>
                </a:tc>
                <a:extLst>
                  <a:ext uri="{0D108BD9-81ED-4DB2-BD59-A6C34878D82A}">
                    <a16:rowId xmlns:a16="http://schemas.microsoft.com/office/drawing/2014/main" val="10002"/>
                  </a:ext>
                </a:extLst>
              </a:tr>
              <a:tr h="370840">
                <a:tc>
                  <a:txBody>
                    <a:bodyPr/>
                    <a:lstStyle/>
                    <a:p>
                      <a:r>
                        <a:rPr lang="en-US" sz="1800" dirty="0"/>
                        <a:t>4.5*</a:t>
                      </a:r>
                    </a:p>
                  </a:txBody>
                  <a:tcPr/>
                </a:tc>
                <a:tc>
                  <a:txBody>
                    <a:bodyPr/>
                    <a:lstStyle/>
                    <a:p>
                      <a:r>
                        <a:rPr lang="en-US" sz="1800" dirty="0"/>
                        <a:t>15-May-20</a:t>
                      </a:r>
                    </a:p>
                  </a:txBody>
                  <a:tcPr/>
                </a:tc>
                <a:tc>
                  <a:txBody>
                    <a:bodyPr/>
                    <a:lstStyle/>
                    <a:p>
                      <a:r>
                        <a:rPr lang="en-US" sz="1800" dirty="0"/>
                        <a:t>19-Jun-20</a:t>
                      </a:r>
                    </a:p>
                  </a:txBody>
                  <a:tcPr/>
                </a:tc>
                <a:tc>
                  <a:txBody>
                    <a:bodyPr/>
                    <a:lstStyle/>
                    <a:p>
                      <a:r>
                        <a:rPr lang="en-US" sz="1800" dirty="0"/>
                        <a:t>35</a:t>
                      </a:r>
                    </a:p>
                  </a:txBody>
                  <a:tcPr/>
                </a:tc>
                <a:tc>
                  <a:txBody>
                    <a:bodyPr/>
                    <a:lstStyle/>
                    <a:p>
                      <a:r>
                        <a:rPr lang="en-US" sz="1800" dirty="0"/>
                        <a:t>5</a:t>
                      </a:r>
                    </a:p>
                  </a:txBody>
                  <a:tcPr/>
                </a:tc>
                <a:tc>
                  <a:txBody>
                    <a:bodyPr/>
                    <a:lstStyle/>
                    <a:p>
                      <a:r>
                        <a:rPr lang="en-US" sz="1800" dirty="0"/>
                        <a:t>4</a:t>
                      </a:r>
                    </a:p>
                  </a:txBody>
                  <a:tcPr/>
                </a:tc>
                <a:extLst>
                  <a:ext uri="{0D108BD9-81ED-4DB2-BD59-A6C34878D82A}">
                    <a16:rowId xmlns:a16="http://schemas.microsoft.com/office/drawing/2014/main" val="10003"/>
                  </a:ext>
                </a:extLst>
              </a:tr>
              <a:tr h="370840">
                <a:tc>
                  <a:txBody>
                    <a:bodyPr/>
                    <a:lstStyle/>
                    <a:p>
                      <a:r>
                        <a:rPr lang="en-US" sz="1800" dirty="0"/>
                        <a:t>4.6*</a:t>
                      </a:r>
                    </a:p>
                  </a:txBody>
                  <a:tcPr/>
                </a:tc>
                <a:tc>
                  <a:txBody>
                    <a:bodyPr/>
                    <a:lstStyle/>
                    <a:p>
                      <a:r>
                        <a:rPr lang="en-US" sz="1800" dirty="0"/>
                        <a:t>19-Jun-20</a:t>
                      </a:r>
                    </a:p>
                  </a:txBody>
                  <a:tcPr/>
                </a:tc>
                <a:tc>
                  <a:txBody>
                    <a:bodyPr/>
                    <a:lstStyle/>
                    <a:p>
                      <a:r>
                        <a:rPr lang="en-US" sz="1800" dirty="0"/>
                        <a:t>28-Aug-20</a:t>
                      </a:r>
                    </a:p>
                  </a:txBody>
                  <a:tcPr/>
                </a:tc>
                <a:tc>
                  <a:txBody>
                    <a:bodyPr/>
                    <a:lstStyle/>
                    <a:p>
                      <a:r>
                        <a:rPr lang="en-US" sz="1800" dirty="0"/>
                        <a:t>70</a:t>
                      </a:r>
                    </a:p>
                  </a:txBody>
                  <a:tcPr/>
                </a:tc>
                <a:tc>
                  <a:txBody>
                    <a:bodyPr/>
                    <a:lstStyle/>
                    <a:p>
                      <a:r>
                        <a:rPr lang="en-US" sz="1800" dirty="0"/>
                        <a:t>6</a:t>
                      </a:r>
                    </a:p>
                  </a:txBody>
                  <a:tcPr/>
                </a:tc>
                <a:tc>
                  <a:txBody>
                    <a:bodyPr/>
                    <a:lstStyle/>
                    <a:p>
                      <a:r>
                        <a:rPr lang="en-US" sz="1800" dirty="0"/>
                        <a:t>-</a:t>
                      </a:r>
                    </a:p>
                  </a:txBody>
                  <a:tcPr/>
                </a:tc>
                <a:extLst>
                  <a:ext uri="{0D108BD9-81ED-4DB2-BD59-A6C34878D82A}">
                    <a16:rowId xmlns:a16="http://schemas.microsoft.com/office/drawing/2014/main" val="10004"/>
                  </a:ext>
                </a:extLst>
              </a:tr>
              <a:tr h="370840">
                <a:tc>
                  <a:txBody>
                    <a:bodyPr/>
                    <a:lstStyle/>
                    <a:p>
                      <a:r>
                        <a:rPr lang="en-US" sz="1800" dirty="0"/>
                        <a:t>4.6.1</a:t>
                      </a:r>
                    </a:p>
                  </a:txBody>
                  <a:tcPr/>
                </a:tc>
                <a:tc>
                  <a:txBody>
                    <a:bodyPr/>
                    <a:lstStyle/>
                    <a:p>
                      <a:r>
                        <a:rPr lang="en-US" sz="1800" dirty="0"/>
                        <a:t>-</a:t>
                      </a:r>
                    </a:p>
                  </a:txBody>
                  <a:tcPr/>
                </a:tc>
                <a:tc>
                  <a:txBody>
                    <a:bodyPr/>
                    <a:lstStyle/>
                    <a:p>
                      <a:r>
                        <a:rPr lang="en-US" sz="1800" dirty="0"/>
                        <a:t>18-Sep-20</a:t>
                      </a:r>
                    </a:p>
                  </a:txBody>
                  <a:tcPr/>
                </a:tc>
                <a:tc>
                  <a:txBody>
                    <a:bodyPr/>
                    <a:lstStyle/>
                    <a:p>
                      <a:r>
                        <a:rPr lang="en-US" sz="1800" dirty="0"/>
                        <a:t>21</a:t>
                      </a:r>
                    </a:p>
                  </a:txBody>
                  <a:tcPr/>
                </a:tc>
                <a:tc>
                  <a:txBody>
                    <a:bodyPr/>
                    <a:lstStyle/>
                    <a:p>
                      <a:r>
                        <a:rPr lang="en-US" sz="1800" dirty="0"/>
                        <a:t>-</a:t>
                      </a:r>
                    </a:p>
                  </a:txBody>
                  <a:tcPr/>
                </a:tc>
                <a:tc>
                  <a:txBody>
                    <a:bodyPr/>
                    <a:lstStyle/>
                    <a:p>
                      <a:r>
                        <a:rPr lang="en-US" sz="1800" dirty="0"/>
                        <a:t>7</a:t>
                      </a:r>
                    </a:p>
                  </a:txBody>
                  <a:tcPr/>
                </a:tc>
                <a:extLst>
                  <a:ext uri="{0D108BD9-81ED-4DB2-BD59-A6C34878D82A}">
                    <a16:rowId xmlns:a16="http://schemas.microsoft.com/office/drawing/2014/main" val="3133133702"/>
                  </a:ext>
                </a:extLst>
              </a:tr>
              <a:tr h="370840">
                <a:tc>
                  <a:txBody>
                    <a:bodyPr/>
                    <a:lstStyle/>
                    <a:p>
                      <a:r>
                        <a:rPr lang="en-US" sz="1800" dirty="0"/>
                        <a:t>4.7*</a:t>
                      </a:r>
                    </a:p>
                  </a:txBody>
                  <a:tcPr/>
                </a:tc>
                <a:tc>
                  <a:txBody>
                    <a:bodyPr/>
                    <a:lstStyle/>
                    <a:p>
                      <a:r>
                        <a:rPr lang="en-US" sz="1800" dirty="0"/>
                        <a:t>25-Sep-20</a:t>
                      </a:r>
                    </a:p>
                  </a:txBody>
                  <a:tcPr/>
                </a:tc>
                <a:tc>
                  <a:txBody>
                    <a:bodyPr/>
                    <a:lstStyle/>
                    <a:p>
                      <a:r>
                        <a:rPr lang="en-US" sz="1800" dirty="0"/>
                        <a:t>4-Dec-20</a:t>
                      </a:r>
                    </a:p>
                  </a:txBody>
                  <a:tcPr/>
                </a:tc>
                <a:tc>
                  <a:txBody>
                    <a:bodyPr/>
                    <a:lstStyle/>
                    <a:p>
                      <a:r>
                        <a:rPr lang="en-US" sz="1800" dirty="0"/>
                        <a:t>77</a:t>
                      </a:r>
                    </a:p>
                  </a:txBody>
                  <a:tcPr/>
                </a:tc>
                <a:tc>
                  <a:txBody>
                    <a:bodyPr/>
                    <a:lstStyle/>
                    <a:p>
                      <a:r>
                        <a:rPr lang="en-US" sz="1800" dirty="0"/>
                        <a:t>6</a:t>
                      </a:r>
                    </a:p>
                  </a:txBody>
                  <a:tcPr/>
                </a:tc>
                <a:tc>
                  <a:txBody>
                    <a:bodyPr/>
                    <a:lstStyle/>
                    <a:p>
                      <a:r>
                        <a:rPr lang="en-US" sz="1800" dirty="0"/>
                        <a:t>3</a:t>
                      </a:r>
                    </a:p>
                  </a:txBody>
                  <a:tcPr/>
                </a:tc>
                <a:extLst>
                  <a:ext uri="{0D108BD9-81ED-4DB2-BD59-A6C34878D82A}">
                    <a16:rowId xmlns:a16="http://schemas.microsoft.com/office/drawing/2014/main" val="1525323987"/>
                  </a:ext>
                </a:extLst>
              </a:tr>
              <a:tr h="370840">
                <a:tc>
                  <a:txBody>
                    <a:bodyPr/>
                    <a:lstStyle/>
                    <a:p>
                      <a:r>
                        <a:rPr lang="en-US" sz="1800" dirty="0"/>
                        <a:t>4.7.1</a:t>
                      </a:r>
                    </a:p>
                  </a:txBody>
                  <a:tcPr/>
                </a:tc>
                <a:tc>
                  <a:txBody>
                    <a:bodyPr/>
                    <a:lstStyle/>
                    <a:p>
                      <a:r>
                        <a:rPr lang="en-US" sz="1800" dirty="0"/>
                        <a:t>-</a:t>
                      </a:r>
                    </a:p>
                  </a:txBody>
                  <a:tcPr/>
                </a:tc>
                <a:tc>
                  <a:txBody>
                    <a:bodyPr/>
                    <a:lstStyle/>
                    <a:p>
                      <a:r>
                        <a:rPr lang="en-US" sz="1800" dirty="0"/>
                        <a:t>15-Jan-21</a:t>
                      </a:r>
                    </a:p>
                  </a:txBody>
                  <a:tcPr/>
                </a:tc>
                <a:tc>
                  <a:txBody>
                    <a:bodyPr/>
                    <a:lstStyle/>
                    <a:p>
                      <a:r>
                        <a:rPr lang="en-US" sz="1800" dirty="0"/>
                        <a:t>42</a:t>
                      </a:r>
                    </a:p>
                  </a:txBody>
                  <a:tcPr/>
                </a:tc>
                <a:tc>
                  <a:txBody>
                    <a:bodyPr/>
                    <a:lstStyle/>
                    <a:p>
                      <a:r>
                        <a:rPr lang="en-US" sz="1800" dirty="0"/>
                        <a:t>1</a:t>
                      </a:r>
                    </a:p>
                  </a:txBody>
                  <a:tcPr/>
                </a:tc>
                <a:tc>
                  <a:txBody>
                    <a:bodyPr/>
                    <a:lstStyle/>
                    <a:p>
                      <a:r>
                        <a:rPr lang="en-US" sz="1800" dirty="0"/>
                        <a:t>12</a:t>
                      </a:r>
                    </a:p>
                  </a:txBody>
                  <a:tcPr/>
                </a:tc>
                <a:extLst>
                  <a:ext uri="{0D108BD9-81ED-4DB2-BD59-A6C34878D82A}">
                    <a16:rowId xmlns:a16="http://schemas.microsoft.com/office/drawing/2014/main" val="1214584458"/>
                  </a:ext>
                </a:extLst>
              </a:tr>
              <a:tr h="370840">
                <a:tc>
                  <a:txBody>
                    <a:bodyPr/>
                    <a:lstStyle/>
                    <a:p>
                      <a:r>
                        <a:rPr lang="en-US" sz="1800" dirty="0"/>
                        <a:t>4.8*</a:t>
                      </a:r>
                    </a:p>
                  </a:txBody>
                  <a:tcPr/>
                </a:tc>
                <a:tc>
                  <a:txBody>
                    <a:bodyPr/>
                    <a:lstStyle/>
                    <a:p>
                      <a:r>
                        <a:rPr lang="en-US" sz="1800" dirty="0"/>
                        <a:t>15-Jan-21</a:t>
                      </a:r>
                    </a:p>
                  </a:txBody>
                  <a:tcPr/>
                </a:tc>
                <a:tc>
                  <a:txBody>
                    <a:bodyPr/>
                    <a:lstStyle/>
                    <a:p>
                      <a:r>
                        <a:rPr lang="en-US" sz="1800" dirty="0"/>
                        <a:t>8-Apr-21</a:t>
                      </a:r>
                    </a:p>
                  </a:txBody>
                  <a:tcPr/>
                </a:tc>
                <a:tc>
                  <a:txBody>
                    <a:bodyPr/>
                    <a:lstStyle/>
                    <a:p>
                      <a:r>
                        <a:rPr lang="en-US" sz="1800" dirty="0"/>
                        <a:t>83</a:t>
                      </a:r>
                    </a:p>
                  </a:txBody>
                  <a:tcPr/>
                </a:tc>
                <a:tc>
                  <a:txBody>
                    <a:bodyPr/>
                    <a:lstStyle/>
                    <a:p>
                      <a:r>
                        <a:rPr lang="en-US" sz="1800" dirty="0"/>
                        <a:t>8</a:t>
                      </a:r>
                    </a:p>
                  </a:txBody>
                  <a:tcPr/>
                </a:tc>
                <a:tc>
                  <a:txBody>
                    <a:bodyPr/>
                    <a:lstStyle/>
                    <a:p>
                      <a:r>
                        <a:rPr lang="en-US" sz="1800" dirty="0"/>
                        <a:t>15</a:t>
                      </a:r>
                    </a:p>
                  </a:txBody>
                  <a:tcPr/>
                </a:tc>
                <a:extLst>
                  <a:ext uri="{0D108BD9-81ED-4DB2-BD59-A6C34878D82A}">
                    <a16:rowId xmlns:a16="http://schemas.microsoft.com/office/drawing/2014/main" val="194155974"/>
                  </a:ext>
                </a:extLst>
              </a:tr>
              <a:tr h="370840">
                <a:tc>
                  <a:txBody>
                    <a:bodyPr/>
                    <a:lstStyle/>
                    <a:p>
                      <a:r>
                        <a:rPr lang="en-US" sz="1800" dirty="0"/>
                        <a:t>4.9*</a:t>
                      </a:r>
                    </a:p>
                  </a:txBody>
                  <a:tcPr/>
                </a:tc>
                <a:tc>
                  <a:txBody>
                    <a:bodyPr/>
                    <a:lstStyle/>
                    <a:p>
                      <a:r>
                        <a:rPr lang="en-US" sz="1800" dirty="0"/>
                        <a:t>6-May-21</a:t>
                      </a:r>
                    </a:p>
                  </a:txBody>
                  <a:tcPr/>
                </a:tc>
                <a:tc>
                  <a:txBody>
                    <a:bodyPr/>
                    <a:lstStyle/>
                    <a:p>
                      <a:r>
                        <a:rPr lang="en-US" sz="1800" dirty="0"/>
                        <a:t>21-Jan-22</a:t>
                      </a:r>
                    </a:p>
                  </a:txBody>
                  <a:tcPr/>
                </a:tc>
                <a:tc>
                  <a:txBody>
                    <a:bodyPr/>
                    <a:lstStyle/>
                    <a:p>
                      <a:r>
                        <a:rPr lang="en-US" sz="1800" dirty="0"/>
                        <a:t>260</a:t>
                      </a:r>
                    </a:p>
                  </a:txBody>
                  <a:tcPr/>
                </a:tc>
                <a:tc>
                  <a:txBody>
                    <a:bodyPr/>
                    <a:lstStyle/>
                    <a:p>
                      <a:r>
                        <a:rPr lang="en-US" sz="1800" dirty="0"/>
                        <a:t>30</a:t>
                      </a:r>
                    </a:p>
                  </a:txBody>
                  <a:tcPr/>
                </a:tc>
                <a:tc>
                  <a:txBody>
                    <a:bodyPr/>
                    <a:lstStyle/>
                    <a:p>
                      <a:r>
                        <a:rPr lang="en-US" sz="1800" dirty="0"/>
                        <a:t>25</a:t>
                      </a:r>
                    </a:p>
                  </a:txBody>
                  <a:tcPr/>
                </a:tc>
                <a:extLst>
                  <a:ext uri="{0D108BD9-81ED-4DB2-BD59-A6C34878D82A}">
                    <a16:rowId xmlns:a16="http://schemas.microsoft.com/office/drawing/2014/main" val="1551451986"/>
                  </a:ext>
                </a:extLst>
              </a:tr>
              <a:tr h="370840">
                <a:tc>
                  <a:txBody>
                    <a:bodyPr/>
                    <a:lstStyle/>
                    <a:p>
                      <a:r>
                        <a:rPr lang="en-US" sz="1800" dirty="0"/>
                        <a:t>4.10*</a:t>
                      </a:r>
                    </a:p>
                  </a:txBody>
                  <a:tcPr/>
                </a:tc>
                <a:tc>
                  <a:txBody>
                    <a:bodyPr/>
                    <a:lstStyle/>
                    <a:p>
                      <a:r>
                        <a:rPr lang="en-US" sz="1800" dirty="0"/>
                        <a:t>28-Jan-22</a:t>
                      </a:r>
                    </a:p>
                  </a:txBody>
                  <a:tcPr/>
                </a:tc>
                <a:tc>
                  <a:txBody>
                    <a:bodyPr/>
                    <a:lstStyle/>
                    <a:p>
                      <a:r>
                        <a:rPr lang="en-US" sz="1800" dirty="0"/>
                        <a:t>~29-Jul-22</a:t>
                      </a:r>
                    </a:p>
                  </a:txBody>
                  <a:tcPr/>
                </a:tc>
                <a:tc>
                  <a:txBody>
                    <a:bodyPr/>
                    <a:lstStyle/>
                    <a:p>
                      <a:r>
                        <a:rPr lang="en-US" sz="1800" dirty="0"/>
                        <a:t>~182</a:t>
                      </a:r>
                    </a:p>
                  </a:txBody>
                  <a:tcPr/>
                </a:tc>
                <a:tc>
                  <a:txBody>
                    <a:bodyPr/>
                    <a:lstStyle/>
                    <a:p>
                      <a:r>
                        <a:rPr lang="en-US" sz="1800" dirty="0"/>
                        <a:t>26</a:t>
                      </a:r>
                    </a:p>
                  </a:txBody>
                  <a:tcPr/>
                </a:tc>
                <a:tc>
                  <a:txBody>
                    <a:bodyPr/>
                    <a:lstStyle/>
                    <a:p>
                      <a:r>
                        <a:rPr lang="en-US" sz="1800" dirty="0"/>
                        <a:t>47</a:t>
                      </a:r>
                    </a:p>
                  </a:txBody>
                  <a:tcPr/>
                </a:tc>
                <a:extLst>
                  <a:ext uri="{0D108BD9-81ED-4DB2-BD59-A6C34878D82A}">
                    <a16:rowId xmlns:a16="http://schemas.microsoft.com/office/drawing/2014/main" val="1909673149"/>
                  </a:ext>
                </a:extLst>
              </a:tr>
            </a:tbl>
          </a:graphicData>
        </a:graphic>
      </p:graphicFrame>
      <p:sp>
        <p:nvSpPr>
          <p:cNvPr id="3" name="TextBox 2">
            <a:extLst>
              <a:ext uri="{FF2B5EF4-FFF2-40B4-BE49-F238E27FC236}">
                <a16:creationId xmlns:a16="http://schemas.microsoft.com/office/drawing/2014/main" id="{727DAC4A-2298-69BD-6B29-B9125D464EC4}"/>
              </a:ext>
            </a:extLst>
          </p:cNvPr>
          <p:cNvSpPr txBox="1"/>
          <p:nvPr/>
        </p:nvSpPr>
        <p:spPr>
          <a:xfrm>
            <a:off x="213775" y="5519918"/>
            <a:ext cx="7303008" cy="369332"/>
          </a:xfrm>
          <a:prstGeom prst="rect">
            <a:avLst/>
          </a:prstGeom>
          <a:noFill/>
        </p:spPr>
        <p:txBody>
          <a:bodyPr wrap="square" rtlCol="0">
            <a:spAutoFit/>
          </a:bodyPr>
          <a:lstStyle/>
          <a:p>
            <a:r>
              <a:rPr lang="en-US" dirty="0"/>
              <a:t>*Betas continuously delivered throughout the release cycle</a:t>
            </a:r>
          </a:p>
        </p:txBody>
      </p:sp>
    </p:spTree>
    <p:extLst>
      <p:ext uri="{BB962C8B-B14F-4D97-AF65-F5344CB8AC3E}">
        <p14:creationId xmlns:p14="http://schemas.microsoft.com/office/powerpoint/2010/main" val="707034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pic>
        <p:nvPicPr>
          <p:cNvPr id="4" name="Content Placeholder 3"/>
          <p:cNvPicPr>
            <a:picLocks noGrp="1" noChangeAspect="1"/>
          </p:cNvPicPr>
          <p:nvPr>
            <p:ph sz="quarter" idx="10"/>
          </p:nvPr>
        </p:nvPicPr>
        <p:blipFill>
          <a:blip r:embed="rId2" cstate="email">
            <a:extLst>
              <a:ext uri="{28A0092B-C50C-407E-A947-70E740481C1C}">
                <a14:useLocalDpi xmlns:a14="http://schemas.microsoft.com/office/drawing/2010/main" val="0"/>
              </a:ext>
            </a:extLst>
          </a:blip>
          <a:stretch>
            <a:fillRect/>
          </a:stretch>
        </p:blipFill>
        <p:spPr>
          <a:xfrm>
            <a:off x="877953" y="1088173"/>
            <a:ext cx="7315200" cy="5486400"/>
          </a:xfrm>
        </p:spPr>
      </p:pic>
    </p:spTree>
    <p:extLst>
      <p:ext uri="{BB962C8B-B14F-4D97-AF65-F5344CB8AC3E}">
        <p14:creationId xmlns:p14="http://schemas.microsoft.com/office/powerpoint/2010/main" val="433912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 Server</a:t>
            </a:r>
          </a:p>
        </p:txBody>
      </p:sp>
      <p:pic>
        <p:nvPicPr>
          <p:cNvPr id="4098" name="Picture 2" descr="https://confluence.atlassian.com/bamboo/files/289277285/289342279/2/1426549208892/CI+overview.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11033" y="1293171"/>
            <a:ext cx="6894991" cy="422728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Basic Tutorial for Git/GitHub for Beginners Part-1 | by Esat Kemal ..."/>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02362" y="3947525"/>
            <a:ext cx="1129599" cy="4717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radle Build Tool"/>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16912" y="1912795"/>
            <a:ext cx="796975" cy="7969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Welcome to Sonatype Help"/>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817112" y="4557869"/>
            <a:ext cx="596574" cy="596574"/>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IntelliJ IDEA: The Java IDE for Professional Developers by JetBrains"/>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14725" y="2707434"/>
            <a:ext cx="504874" cy="50487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Basic Tutorial for Git/GitHub for Beginners Part-1 | by Esat Kemal ..."/>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35289" y="4594160"/>
            <a:ext cx="1129599" cy="4717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8"/>
          <a:stretch>
            <a:fillRect/>
          </a:stretch>
        </p:blipFill>
        <p:spPr>
          <a:xfrm>
            <a:off x="815850" y="3331584"/>
            <a:ext cx="513812" cy="489345"/>
          </a:xfrm>
          <a:prstGeom prst="rect">
            <a:avLst/>
          </a:prstGeom>
        </p:spPr>
      </p:pic>
      <p:pic>
        <p:nvPicPr>
          <p:cNvPr id="18" name="Picture 17"/>
          <p:cNvPicPr>
            <a:picLocks noChangeAspect="1"/>
          </p:cNvPicPr>
          <p:nvPr/>
        </p:nvPicPr>
        <p:blipFill>
          <a:blip r:embed="rId8"/>
          <a:stretch>
            <a:fillRect/>
          </a:stretch>
        </p:blipFill>
        <p:spPr>
          <a:xfrm>
            <a:off x="6027691" y="5489000"/>
            <a:ext cx="513812" cy="489345"/>
          </a:xfrm>
          <a:prstGeom prst="rect">
            <a:avLst/>
          </a:prstGeom>
        </p:spPr>
      </p:pic>
      <p:pic>
        <p:nvPicPr>
          <p:cNvPr id="19" name="Picture 6" descr="Gradle Build Tool"/>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834543" y="5451115"/>
            <a:ext cx="596574" cy="59657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Welcome to Sonatype Help"/>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431117" y="5457104"/>
            <a:ext cx="596574" cy="596574"/>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Bitbucket | The Git solution for professional teams"/>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135289" y="4281484"/>
            <a:ext cx="1346701" cy="194119"/>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960696" y="6380351"/>
            <a:ext cx="7149713" cy="276999"/>
          </a:xfrm>
          <a:prstGeom prst="rect">
            <a:avLst/>
          </a:prstGeom>
          <a:noFill/>
        </p:spPr>
        <p:txBody>
          <a:bodyPr wrap="none" rtlCol="0">
            <a:spAutoFit/>
          </a:bodyPr>
          <a:lstStyle/>
          <a:p>
            <a:pPr algn="ctr"/>
            <a:r>
              <a:rPr lang="en-US" sz="1200" dirty="0"/>
              <a:t>Image: https://confluence.atlassian.com/bamboo/understanding-the-bamboo-ci-server-289277285.html</a:t>
            </a:r>
          </a:p>
        </p:txBody>
      </p:sp>
      <p:pic>
        <p:nvPicPr>
          <p:cNvPr id="27" name="Picture 8" descr="Basic Tutorial for Git/GitHub for Beginners Part-1 | by Esat Kemal ..."/>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32830" y="5959642"/>
            <a:ext cx="1129599" cy="471701"/>
          </a:xfrm>
          <a:prstGeom prst="rect">
            <a:avLst/>
          </a:prstGeom>
          <a:noFill/>
          <a:extLst>
            <a:ext uri="{909E8E84-426E-40DD-AFC4-6F175D3DCCD1}">
              <a14:hiddenFill xmlns:a14="http://schemas.microsoft.com/office/drawing/2010/main">
                <a:solidFill>
                  <a:srgbClr val="FFFFFF"/>
                </a:solidFill>
              </a14:hiddenFill>
            </a:ext>
          </a:extLst>
        </p:spPr>
      </p:pic>
      <p:pic>
        <p:nvPicPr>
          <p:cNvPr id="4122" name="Picture 26" descr="TeamCity: the Hassle-Free CI and CD Server by JetBrains"/>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4504473" y="1824260"/>
            <a:ext cx="810965" cy="81096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Welcome to Sonatype Help">
            <a:extLst>
              <a:ext uri="{FF2B5EF4-FFF2-40B4-BE49-F238E27FC236}">
                <a16:creationId xmlns:a16="http://schemas.microsoft.com/office/drawing/2014/main" id="{B2F8084A-90F4-C49F-4955-91D6199B8272}"/>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434680" y="3997586"/>
            <a:ext cx="596574" cy="596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343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p:txBody>
          <a:bodyPr/>
          <a:lstStyle/>
          <a:p>
            <a:pPr marL="342900" indent="-342900">
              <a:buFont typeface="Arial" panose="020B0604020202020204" pitchFamily="34" charset="0"/>
              <a:buChar char="•"/>
            </a:pPr>
            <a:r>
              <a:rPr lang="en-US" dirty="0"/>
              <a:t>HEC-HMS is 20+ year old desktop application written in Java with native dependencies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Release cycle: 1+ years and trending upward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Internal </a:t>
            </a:r>
            <a:r>
              <a:rPr lang="en-US" dirty="0" err="1"/>
              <a:t>bugfix</a:t>
            </a:r>
            <a:r>
              <a:rPr lang="en-US" dirty="0"/>
              <a:t>-build cycle: 1+ week</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External </a:t>
            </a:r>
            <a:r>
              <a:rPr lang="en-US" dirty="0" err="1"/>
              <a:t>bugfix</a:t>
            </a:r>
            <a:r>
              <a:rPr lang="en-US" dirty="0"/>
              <a:t>-build cycle: months to years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Testing: 1+ week to run semi-automatic regression tests, only run at the end of a waterfall release cycle</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Onboarding new staff: Very difficult, IDE configurations undocumented and widely varying</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Generally unsustainable path</a:t>
            </a:r>
          </a:p>
          <a:p>
            <a:endParaRPr lang="en-US" dirty="0"/>
          </a:p>
        </p:txBody>
      </p:sp>
      <p:sp>
        <p:nvSpPr>
          <p:cNvPr id="2" name="Title 1"/>
          <p:cNvSpPr>
            <a:spLocks noGrp="1"/>
          </p:cNvSpPr>
          <p:nvPr>
            <p:ph type="title"/>
          </p:nvPr>
        </p:nvSpPr>
        <p:spPr/>
        <p:txBody>
          <a:bodyPr/>
          <a:lstStyle/>
          <a:p>
            <a:r>
              <a:rPr lang="en-US" dirty="0"/>
              <a:t>background</a:t>
            </a:r>
          </a:p>
        </p:txBody>
      </p:sp>
    </p:spTree>
    <p:extLst>
      <p:ext uri="{BB962C8B-B14F-4D97-AF65-F5344CB8AC3E}">
        <p14:creationId xmlns:p14="http://schemas.microsoft.com/office/powerpoint/2010/main" val="2272133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integration</a:t>
            </a:r>
          </a:p>
        </p:txBody>
      </p:sp>
      <p:sp>
        <p:nvSpPr>
          <p:cNvPr id="5" name="Content Placeholder 4"/>
          <p:cNvSpPr>
            <a:spLocks noGrp="1"/>
          </p:cNvSpPr>
          <p:nvPr>
            <p:ph sz="quarter" idx="10"/>
          </p:nvPr>
        </p:nvSpPr>
        <p:spPr/>
        <p:txBody>
          <a:bodyPr numCol="1"/>
          <a:lstStyle/>
          <a:p>
            <a:r>
              <a:rPr lang="en-US" i="1" dirty="0"/>
              <a:t>“</a:t>
            </a:r>
            <a:r>
              <a:rPr lang="en-US" b="1" i="1" dirty="0"/>
              <a:t>Continuous Integration (CI) is the process of automating the build and testing of code every time a team member commits changes to version control. </a:t>
            </a:r>
            <a:r>
              <a:rPr lang="en-US" i="1" dirty="0"/>
              <a:t>CI encourages developers to share their code and unit tests by merging their changes into a shared version control repository after every small task completion.” </a:t>
            </a:r>
          </a:p>
          <a:p>
            <a:endParaRPr lang="en-US" i="1" dirty="0"/>
          </a:p>
          <a:p>
            <a:r>
              <a:rPr lang="en-US" dirty="0"/>
              <a:t>-Sam </a:t>
            </a:r>
            <a:r>
              <a:rPr lang="en-US" dirty="0" err="1"/>
              <a:t>Guckenheimer</a:t>
            </a:r>
            <a:r>
              <a:rPr lang="en-US" dirty="0"/>
              <a:t> </a:t>
            </a:r>
          </a:p>
          <a:p>
            <a:r>
              <a:rPr lang="en-US" dirty="0"/>
              <a:t>Product Owner, Azure DevOps</a:t>
            </a:r>
          </a:p>
        </p:txBody>
      </p:sp>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77654" y="3447850"/>
            <a:ext cx="5715798" cy="2857899"/>
          </a:xfrm>
          <a:prstGeom prst="rect">
            <a:avLst/>
          </a:prstGeom>
        </p:spPr>
      </p:pic>
      <p:sp>
        <p:nvSpPr>
          <p:cNvPr id="9" name="TextBox 8"/>
          <p:cNvSpPr txBox="1"/>
          <p:nvPr/>
        </p:nvSpPr>
        <p:spPr>
          <a:xfrm>
            <a:off x="1399496" y="6281547"/>
            <a:ext cx="6404317" cy="276999"/>
          </a:xfrm>
          <a:prstGeom prst="rect">
            <a:avLst/>
          </a:prstGeom>
          <a:noFill/>
        </p:spPr>
        <p:txBody>
          <a:bodyPr wrap="none" rtlCol="0">
            <a:spAutoFit/>
          </a:bodyPr>
          <a:lstStyle/>
          <a:p>
            <a:r>
              <a:rPr lang="en-US" sz="1200" dirty="0"/>
              <a:t>Source: https://docs.microsoft.com/en-us/azure/devops/learn/what-is-continuous-integration</a:t>
            </a:r>
          </a:p>
        </p:txBody>
      </p:sp>
    </p:spTree>
    <p:extLst>
      <p:ext uri="{BB962C8B-B14F-4D97-AF65-F5344CB8AC3E}">
        <p14:creationId xmlns:p14="http://schemas.microsoft.com/office/powerpoint/2010/main" val="1111911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Delivery</a:t>
            </a:r>
            <a:br>
              <a:rPr lang="en-US" dirty="0"/>
            </a:br>
            <a:r>
              <a:rPr lang="en-US" dirty="0"/>
              <a:t>Continuous Deployment</a:t>
            </a:r>
          </a:p>
        </p:txBody>
      </p:sp>
      <p:sp>
        <p:nvSpPr>
          <p:cNvPr id="5" name="TextBox 4"/>
          <p:cNvSpPr txBox="1"/>
          <p:nvPr/>
        </p:nvSpPr>
        <p:spPr>
          <a:xfrm>
            <a:off x="716145" y="6244312"/>
            <a:ext cx="7958782" cy="276999"/>
          </a:xfrm>
          <a:prstGeom prst="rect">
            <a:avLst/>
          </a:prstGeom>
          <a:noFill/>
        </p:spPr>
        <p:txBody>
          <a:bodyPr wrap="none" rtlCol="0">
            <a:spAutoFit/>
          </a:bodyPr>
          <a:lstStyle/>
          <a:p>
            <a:r>
              <a:rPr lang="en-US" sz="1200" dirty="0"/>
              <a:t>Source: https://www.atlassian.com/continuous-delivery/principles/continuous-integration-vs-delivery-vs-deployment</a:t>
            </a:r>
          </a:p>
        </p:txBody>
      </p:sp>
      <p:pic>
        <p:nvPicPr>
          <p:cNvPr id="6" name="Picture 5"/>
          <p:cNvPicPr>
            <a:picLocks noChangeAspect="1"/>
          </p:cNvPicPr>
          <p:nvPr/>
        </p:nvPicPr>
        <p:blipFill>
          <a:blip r:embed="rId3"/>
          <a:stretch>
            <a:fillRect/>
          </a:stretch>
        </p:blipFill>
        <p:spPr>
          <a:xfrm>
            <a:off x="2094819" y="1603738"/>
            <a:ext cx="4662410" cy="4309382"/>
          </a:xfrm>
          <a:prstGeom prst="rect">
            <a:avLst/>
          </a:prstGeom>
        </p:spPr>
      </p:pic>
    </p:spTree>
    <p:extLst>
      <p:ext uri="{BB962C8B-B14F-4D97-AF65-F5344CB8AC3E}">
        <p14:creationId xmlns:p14="http://schemas.microsoft.com/office/powerpoint/2010/main" val="510030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integration</a:t>
            </a:r>
            <a:br>
              <a:rPr lang="en-US" dirty="0"/>
            </a:br>
            <a:r>
              <a:rPr lang="en-US" dirty="0"/>
              <a:t>Continuous delivery</a:t>
            </a: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74180" y="4057654"/>
            <a:ext cx="1402451" cy="1664965"/>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1022014" y="4191108"/>
            <a:ext cx="1347806" cy="1600091"/>
          </a:xfrm>
          <a:prstGeom prst="rect">
            <a:avLst/>
          </a:prstGeom>
        </p:spPr>
      </p:pic>
      <p:pic>
        <p:nvPicPr>
          <p:cNvPr id="8" name="Picture 7"/>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5320238" y="3507744"/>
            <a:ext cx="544532" cy="551811"/>
          </a:xfrm>
          <a:prstGeom prst="rect">
            <a:avLst/>
          </a:prstGeom>
        </p:spPr>
      </p:pic>
      <p:pic>
        <p:nvPicPr>
          <p:cNvPr id="9" name="Picture 8"/>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3068554" y="3478665"/>
            <a:ext cx="570105" cy="580890"/>
          </a:xfrm>
          <a:prstGeom prst="rect">
            <a:avLst/>
          </a:prstGeom>
        </p:spPr>
      </p:pic>
      <p:sp>
        <p:nvSpPr>
          <p:cNvPr id="11" name="Flowchart: Magnetic Disk 10"/>
          <p:cNvSpPr/>
          <p:nvPr/>
        </p:nvSpPr>
        <p:spPr>
          <a:xfrm>
            <a:off x="1285235" y="3051244"/>
            <a:ext cx="1084585" cy="496432"/>
          </a:xfrm>
          <a:prstGeom prst="flowChartMagneticDisk">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ysClr val="windowText" lastClr="000000"/>
                </a:solidFill>
              </a:rPr>
              <a:t>repo</a:t>
            </a:r>
          </a:p>
        </p:txBody>
      </p:sp>
      <p:pic>
        <p:nvPicPr>
          <p:cNvPr id="18" name="Picture 17"/>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6054523" y="4890136"/>
            <a:ext cx="570105" cy="580890"/>
          </a:xfrm>
          <a:prstGeom prst="rect">
            <a:avLst/>
          </a:prstGeom>
        </p:spPr>
      </p:pic>
      <p:pic>
        <p:nvPicPr>
          <p:cNvPr id="19" name="Picture 18"/>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7090011" y="3699829"/>
            <a:ext cx="544532" cy="551811"/>
          </a:xfrm>
          <a:prstGeom prst="rect">
            <a:avLst/>
          </a:prstGeom>
        </p:spPr>
      </p:pic>
      <p:sp>
        <p:nvSpPr>
          <p:cNvPr id="16" name="TextBox 15"/>
          <p:cNvSpPr txBox="1"/>
          <p:nvPr/>
        </p:nvSpPr>
        <p:spPr>
          <a:xfrm>
            <a:off x="3498975" y="2031653"/>
            <a:ext cx="1821263" cy="923330"/>
          </a:xfrm>
          <a:prstGeom prst="rect">
            <a:avLst/>
          </a:prstGeom>
          <a:noFill/>
        </p:spPr>
        <p:txBody>
          <a:bodyPr wrap="square" rtlCol="0">
            <a:spAutoFit/>
          </a:bodyPr>
          <a:lstStyle/>
          <a:p>
            <a:pPr algn="ctr"/>
            <a:r>
              <a:rPr lang="en-US" dirty="0"/>
              <a:t>Compile</a:t>
            </a:r>
          </a:p>
          <a:p>
            <a:pPr algn="ctr"/>
            <a:r>
              <a:rPr lang="en-US" dirty="0"/>
              <a:t>Build</a:t>
            </a:r>
          </a:p>
          <a:p>
            <a:pPr algn="ctr"/>
            <a:r>
              <a:rPr lang="en-US" dirty="0"/>
              <a:t>Test</a:t>
            </a:r>
          </a:p>
        </p:txBody>
      </p:sp>
      <p:cxnSp>
        <p:nvCxnSpPr>
          <p:cNvPr id="26" name="Straight Arrow Connector 25"/>
          <p:cNvCxnSpPr/>
          <p:nvPr/>
        </p:nvCxnSpPr>
        <p:spPr>
          <a:xfrm flipH="1" flipV="1">
            <a:off x="2957917" y="5201316"/>
            <a:ext cx="2848607" cy="30549"/>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567940" y="3051246"/>
            <a:ext cx="632460" cy="248214"/>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1807146" y="3741421"/>
            <a:ext cx="0" cy="63871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2429673" y="3957812"/>
            <a:ext cx="528244" cy="246578"/>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980928" y="3957812"/>
            <a:ext cx="588068" cy="35148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7362277" y="2954983"/>
            <a:ext cx="11909" cy="65877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058834" y="2595195"/>
            <a:ext cx="1043940" cy="369332"/>
          </a:xfrm>
          <a:prstGeom prst="rect">
            <a:avLst/>
          </a:prstGeom>
          <a:noFill/>
        </p:spPr>
        <p:txBody>
          <a:bodyPr wrap="square" rtlCol="0">
            <a:spAutoFit/>
          </a:bodyPr>
          <a:lstStyle/>
          <a:p>
            <a:r>
              <a:rPr lang="en-US" dirty="0"/>
              <a:t>beta</a:t>
            </a:r>
          </a:p>
        </p:txBody>
      </p:sp>
      <p:cxnSp>
        <p:nvCxnSpPr>
          <p:cNvPr id="46" name="Straight Arrow Connector 45"/>
          <p:cNvCxnSpPr/>
          <p:nvPr/>
        </p:nvCxnSpPr>
        <p:spPr>
          <a:xfrm flipV="1">
            <a:off x="7350368" y="1945966"/>
            <a:ext cx="11909" cy="65877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917385" y="1589960"/>
            <a:ext cx="1043940" cy="369332"/>
          </a:xfrm>
          <a:prstGeom prst="rect">
            <a:avLst/>
          </a:prstGeom>
          <a:noFill/>
        </p:spPr>
        <p:txBody>
          <a:bodyPr wrap="square" rtlCol="0">
            <a:spAutoFit/>
          </a:bodyPr>
          <a:lstStyle/>
          <a:p>
            <a:r>
              <a:rPr lang="en-US" dirty="0"/>
              <a:t>release</a:t>
            </a:r>
          </a:p>
        </p:txBody>
      </p:sp>
      <p:pic>
        <p:nvPicPr>
          <p:cNvPr id="45" name="Picture 44"/>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1923956" y="4275186"/>
            <a:ext cx="278222" cy="278222"/>
          </a:xfrm>
          <a:prstGeom prst="rect">
            <a:avLst/>
          </a:prstGeom>
        </p:spPr>
      </p:pic>
      <p:pic>
        <p:nvPicPr>
          <p:cNvPr id="52" name="Picture 5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6950900" y="4191108"/>
            <a:ext cx="278222" cy="278222"/>
          </a:xfrm>
          <a:prstGeom prst="rect">
            <a:avLst/>
          </a:prstGeom>
        </p:spPr>
      </p:pic>
      <p:pic>
        <p:nvPicPr>
          <p:cNvPr id="50" name="Picture 49"/>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1661160" y="4469330"/>
            <a:ext cx="262796" cy="256226"/>
          </a:xfrm>
          <a:prstGeom prst="rect">
            <a:avLst/>
          </a:prstGeom>
        </p:spPr>
      </p:pic>
      <p:pic>
        <p:nvPicPr>
          <p:cNvPr id="51" name="Picture 50"/>
          <p:cNvPicPr>
            <a:picLocks noChangeAspect="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58865" y="1084886"/>
            <a:ext cx="2561369" cy="2614943"/>
          </a:xfrm>
          <a:prstGeom prst="rect">
            <a:avLst/>
          </a:prstGeom>
        </p:spPr>
      </p:pic>
      <p:sp>
        <p:nvSpPr>
          <p:cNvPr id="53" name="TextBox 52"/>
          <p:cNvSpPr txBox="1"/>
          <p:nvPr/>
        </p:nvSpPr>
        <p:spPr>
          <a:xfrm>
            <a:off x="754420" y="3723765"/>
            <a:ext cx="1143000" cy="369332"/>
          </a:xfrm>
          <a:prstGeom prst="rect">
            <a:avLst/>
          </a:prstGeom>
          <a:noFill/>
        </p:spPr>
        <p:txBody>
          <a:bodyPr wrap="square" rtlCol="0">
            <a:spAutoFit/>
          </a:bodyPr>
          <a:lstStyle/>
          <a:p>
            <a:r>
              <a:rPr lang="en-US" dirty="0"/>
              <a:t>commit</a:t>
            </a:r>
          </a:p>
        </p:txBody>
      </p:sp>
      <p:sp>
        <p:nvSpPr>
          <p:cNvPr id="57" name="TextBox 56"/>
          <p:cNvSpPr txBox="1"/>
          <p:nvPr/>
        </p:nvSpPr>
        <p:spPr>
          <a:xfrm>
            <a:off x="1996440" y="2601648"/>
            <a:ext cx="1143000" cy="369332"/>
          </a:xfrm>
          <a:prstGeom prst="rect">
            <a:avLst/>
          </a:prstGeom>
          <a:noFill/>
        </p:spPr>
        <p:txBody>
          <a:bodyPr wrap="square" rtlCol="0">
            <a:spAutoFit/>
          </a:bodyPr>
          <a:lstStyle/>
          <a:p>
            <a:r>
              <a:rPr lang="en-US" dirty="0"/>
              <a:t>trigger</a:t>
            </a:r>
          </a:p>
        </p:txBody>
      </p:sp>
      <p:sp>
        <p:nvSpPr>
          <p:cNvPr id="55" name="TextBox 54"/>
          <p:cNvSpPr txBox="1"/>
          <p:nvPr/>
        </p:nvSpPr>
        <p:spPr>
          <a:xfrm>
            <a:off x="4213860" y="5318625"/>
            <a:ext cx="1531620" cy="373380"/>
          </a:xfrm>
          <a:prstGeom prst="rect">
            <a:avLst/>
          </a:prstGeom>
          <a:noFill/>
        </p:spPr>
        <p:txBody>
          <a:bodyPr wrap="square" rtlCol="0">
            <a:spAutoFit/>
          </a:bodyPr>
          <a:lstStyle/>
          <a:p>
            <a:r>
              <a:rPr lang="en-US" dirty="0"/>
              <a:t>error</a:t>
            </a:r>
          </a:p>
        </p:txBody>
      </p:sp>
      <p:sp>
        <p:nvSpPr>
          <p:cNvPr id="59" name="TextBox 58"/>
          <p:cNvSpPr txBox="1"/>
          <p:nvPr/>
        </p:nvSpPr>
        <p:spPr>
          <a:xfrm>
            <a:off x="2734605" y="4099602"/>
            <a:ext cx="1531620" cy="373380"/>
          </a:xfrm>
          <a:prstGeom prst="rect">
            <a:avLst/>
          </a:prstGeom>
          <a:noFill/>
        </p:spPr>
        <p:txBody>
          <a:bodyPr wrap="square" rtlCol="0">
            <a:spAutoFit/>
          </a:bodyPr>
          <a:lstStyle/>
          <a:p>
            <a:r>
              <a:rPr lang="en-US" dirty="0"/>
              <a:t>error</a:t>
            </a:r>
          </a:p>
        </p:txBody>
      </p:sp>
      <p:sp>
        <p:nvSpPr>
          <p:cNvPr id="56" name="TextBox 55"/>
          <p:cNvSpPr txBox="1"/>
          <p:nvPr/>
        </p:nvSpPr>
        <p:spPr>
          <a:xfrm>
            <a:off x="1150109" y="5884755"/>
            <a:ext cx="2203497" cy="369332"/>
          </a:xfrm>
          <a:prstGeom prst="rect">
            <a:avLst/>
          </a:prstGeom>
          <a:noFill/>
        </p:spPr>
        <p:txBody>
          <a:bodyPr wrap="square" rtlCol="0">
            <a:spAutoFit/>
          </a:bodyPr>
          <a:lstStyle/>
          <a:p>
            <a:r>
              <a:rPr lang="en-US" dirty="0"/>
              <a:t>developer</a:t>
            </a:r>
          </a:p>
        </p:txBody>
      </p:sp>
      <p:sp>
        <p:nvSpPr>
          <p:cNvPr id="61" name="TextBox 60"/>
          <p:cNvSpPr txBox="1"/>
          <p:nvPr/>
        </p:nvSpPr>
        <p:spPr>
          <a:xfrm>
            <a:off x="7058834" y="5795265"/>
            <a:ext cx="2203497" cy="369332"/>
          </a:xfrm>
          <a:prstGeom prst="rect">
            <a:avLst/>
          </a:prstGeom>
          <a:noFill/>
        </p:spPr>
        <p:txBody>
          <a:bodyPr wrap="square" rtlCol="0">
            <a:spAutoFit/>
          </a:bodyPr>
          <a:lstStyle/>
          <a:p>
            <a:r>
              <a:rPr lang="en-US" dirty="0"/>
              <a:t>tester</a:t>
            </a:r>
          </a:p>
        </p:txBody>
      </p:sp>
    </p:spTree>
    <p:extLst>
      <p:ext uri="{BB962C8B-B14F-4D97-AF65-F5344CB8AC3E}">
        <p14:creationId xmlns:p14="http://schemas.microsoft.com/office/powerpoint/2010/main" val="3027602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Automated Building</a:t>
            </a:r>
            <a:br>
              <a:rPr lang="en-US" dirty="0"/>
            </a:br>
            <a:r>
              <a:rPr lang="en-US" dirty="0"/>
              <a:t>Automated Testing</a:t>
            </a:r>
          </a:p>
        </p:txBody>
      </p:sp>
      <p:sp>
        <p:nvSpPr>
          <p:cNvPr id="3" name="Content Placeholder 2"/>
          <p:cNvSpPr>
            <a:spLocks noGrp="1"/>
          </p:cNvSpPr>
          <p:nvPr>
            <p:ph sz="quarter" idx="10"/>
          </p:nvPr>
        </p:nvSpPr>
        <p:spPr>
          <a:xfrm>
            <a:off x="200025" y="1524000"/>
            <a:ext cx="8743950" cy="4775200"/>
          </a:xfrm>
        </p:spPr>
        <p:txBody>
          <a:bodyPr numCol="1"/>
          <a:lstStyle/>
          <a:p>
            <a:r>
              <a:rPr lang="en-US" sz="2800" b="1" dirty="0"/>
              <a:t>Automated building</a:t>
            </a:r>
            <a:r>
              <a:rPr lang="en-US" sz="2800" dirty="0"/>
              <a:t> is a user-independent process for converting software source code and dependencies into executable software.</a:t>
            </a:r>
          </a:p>
          <a:p>
            <a:endParaRPr lang="en-US" sz="2800" dirty="0"/>
          </a:p>
          <a:p>
            <a:r>
              <a:rPr lang="en-US" sz="2800" b="1" dirty="0"/>
              <a:t>Automated testing</a:t>
            </a:r>
            <a:r>
              <a:rPr lang="en-US" sz="2800" dirty="0"/>
              <a:t> is a user-independent process for checking the actual results of software behavior against known and expected results.</a:t>
            </a:r>
          </a:p>
          <a:p>
            <a:endParaRPr lang="en-US" sz="3200" dirty="0"/>
          </a:p>
        </p:txBody>
      </p:sp>
    </p:spTree>
    <p:extLst>
      <p:ext uri="{BB962C8B-B14F-4D97-AF65-F5344CB8AC3E}">
        <p14:creationId xmlns:p14="http://schemas.microsoft.com/office/powerpoint/2010/main" val="32333456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Automated Building</a:t>
            </a:r>
            <a:br>
              <a:rPr lang="en-US" dirty="0"/>
            </a:br>
            <a:r>
              <a:rPr lang="en-US" dirty="0"/>
              <a:t>Automated Testing</a:t>
            </a:r>
          </a:p>
        </p:txBody>
      </p:sp>
      <p:sp>
        <p:nvSpPr>
          <p:cNvPr id="6" name="TextBox 5"/>
          <p:cNvSpPr txBox="1"/>
          <p:nvPr/>
        </p:nvSpPr>
        <p:spPr>
          <a:xfrm>
            <a:off x="2360736" y="6167437"/>
            <a:ext cx="4903907" cy="276999"/>
          </a:xfrm>
          <a:prstGeom prst="rect">
            <a:avLst/>
          </a:prstGeom>
          <a:noFill/>
        </p:spPr>
        <p:txBody>
          <a:bodyPr wrap="none" rtlCol="0">
            <a:spAutoFit/>
          </a:bodyPr>
          <a:lstStyle/>
          <a:p>
            <a:pPr algn="ctr"/>
            <a:r>
              <a:rPr lang="en-US" sz="1200" dirty="0"/>
              <a:t>Image: https://blog.qatestlab.com/2018/06/12/when-automate-testing/</a:t>
            </a:r>
          </a:p>
        </p:txBody>
      </p:sp>
      <p:pic>
        <p:nvPicPr>
          <p:cNvPr id="5" name="Content Placeholder 4"/>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762000" y="1490662"/>
            <a:ext cx="7620000" cy="4676775"/>
          </a:xfrm>
        </p:spPr>
      </p:pic>
    </p:spTree>
    <p:extLst>
      <p:ext uri="{BB962C8B-B14F-4D97-AF65-F5344CB8AC3E}">
        <p14:creationId xmlns:p14="http://schemas.microsoft.com/office/powerpoint/2010/main" val="19216357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management</a:t>
            </a:r>
          </a:p>
        </p:txBody>
      </p:sp>
      <p:pic>
        <p:nvPicPr>
          <p:cNvPr id="4" name="Content Placeholder 3"/>
          <p:cNvPicPr>
            <a:picLocks noGrp="1" noChangeAspect="1"/>
          </p:cNvPicPr>
          <p:nvPr>
            <p:ph sz="quarter" idx="10"/>
          </p:nvPr>
        </p:nvPicPr>
        <p:blipFill>
          <a:blip r:embed="rId3" cstate="email">
            <a:extLst>
              <a:ext uri="{28A0092B-C50C-407E-A947-70E740481C1C}">
                <a14:useLocalDpi xmlns:a14="http://schemas.microsoft.com/office/drawing/2010/main" val="0"/>
              </a:ext>
            </a:extLst>
          </a:blip>
          <a:stretch>
            <a:fillRect/>
          </a:stretch>
        </p:blipFill>
        <p:spPr>
          <a:xfrm>
            <a:off x="1087277" y="1100138"/>
            <a:ext cx="6969442" cy="5247688"/>
          </a:xfrm>
        </p:spPr>
      </p:pic>
      <p:sp>
        <p:nvSpPr>
          <p:cNvPr id="5" name="TextBox 4"/>
          <p:cNvSpPr txBox="1"/>
          <p:nvPr/>
        </p:nvSpPr>
        <p:spPr>
          <a:xfrm>
            <a:off x="1397091" y="6419462"/>
            <a:ext cx="6349815" cy="276999"/>
          </a:xfrm>
          <a:prstGeom prst="rect">
            <a:avLst/>
          </a:prstGeom>
          <a:noFill/>
        </p:spPr>
        <p:txBody>
          <a:bodyPr wrap="none" rtlCol="0">
            <a:spAutoFit/>
          </a:bodyPr>
          <a:lstStyle/>
          <a:p>
            <a:pPr algn="ctr"/>
            <a:r>
              <a:rPr lang="en-US" sz="1200" dirty="0"/>
              <a:t>Image: https://blog.ganttpro.com/en/waterfall-vs-agile-with-advantages-and-disadvantages/</a:t>
            </a:r>
          </a:p>
        </p:txBody>
      </p:sp>
    </p:spTree>
    <p:extLst>
      <p:ext uri="{BB962C8B-B14F-4D97-AF65-F5344CB8AC3E}">
        <p14:creationId xmlns:p14="http://schemas.microsoft.com/office/powerpoint/2010/main" val="2421607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HEC-HMS Ground truth</a:t>
            </a:r>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1474645825"/>
              </p:ext>
            </p:extLst>
          </p:nvPr>
        </p:nvGraphicFramePr>
        <p:xfrm>
          <a:off x="200025" y="1028700"/>
          <a:ext cx="8743950" cy="3337560"/>
        </p:xfrm>
        <a:graphic>
          <a:graphicData uri="http://schemas.openxmlformats.org/drawingml/2006/table">
            <a:tbl>
              <a:tblPr firstRow="1" bandRow="1">
                <a:tableStyleId>{9D7B26C5-4107-4FEC-AEDC-1716B250A1EF}</a:tableStyleId>
              </a:tblPr>
              <a:tblGrid>
                <a:gridCol w="2914650">
                  <a:extLst>
                    <a:ext uri="{9D8B030D-6E8A-4147-A177-3AD203B41FA5}">
                      <a16:colId xmlns:a16="http://schemas.microsoft.com/office/drawing/2014/main" val="20000"/>
                    </a:ext>
                  </a:extLst>
                </a:gridCol>
                <a:gridCol w="2914650">
                  <a:extLst>
                    <a:ext uri="{9D8B030D-6E8A-4147-A177-3AD203B41FA5}">
                      <a16:colId xmlns:a16="http://schemas.microsoft.com/office/drawing/2014/main" val="20001"/>
                    </a:ext>
                  </a:extLst>
                </a:gridCol>
                <a:gridCol w="2914650">
                  <a:extLst>
                    <a:ext uri="{9D8B030D-6E8A-4147-A177-3AD203B41FA5}">
                      <a16:colId xmlns:a16="http://schemas.microsoft.com/office/drawing/2014/main" val="20002"/>
                    </a:ext>
                  </a:extLst>
                </a:gridCol>
              </a:tblGrid>
              <a:tr h="370840">
                <a:tc>
                  <a:txBody>
                    <a:bodyPr/>
                    <a:lstStyle/>
                    <a:p>
                      <a:r>
                        <a:rPr lang="en-US" sz="1800" dirty="0"/>
                        <a:t>Process</a:t>
                      </a:r>
                    </a:p>
                  </a:txBody>
                  <a:tcPr/>
                </a:tc>
                <a:tc>
                  <a:txBody>
                    <a:bodyPr/>
                    <a:lstStyle/>
                    <a:p>
                      <a:r>
                        <a:rPr lang="en-US" sz="1800" dirty="0"/>
                        <a:t>Previous Duration</a:t>
                      </a:r>
                    </a:p>
                  </a:txBody>
                  <a:tcPr/>
                </a:tc>
                <a:tc>
                  <a:txBody>
                    <a:bodyPr/>
                    <a:lstStyle/>
                    <a:p>
                      <a:r>
                        <a:rPr lang="en-US" sz="1800" dirty="0"/>
                        <a:t>Current Duration</a:t>
                      </a:r>
                    </a:p>
                  </a:txBody>
                  <a:tcPr/>
                </a:tc>
                <a:extLst>
                  <a:ext uri="{0D108BD9-81ED-4DB2-BD59-A6C34878D82A}">
                    <a16:rowId xmlns:a16="http://schemas.microsoft.com/office/drawing/2014/main" val="10000"/>
                  </a:ext>
                </a:extLst>
              </a:tr>
              <a:tr h="370840">
                <a:tc>
                  <a:txBody>
                    <a:bodyPr/>
                    <a:lstStyle/>
                    <a:p>
                      <a:r>
                        <a:rPr lang="en-US" sz="1800" dirty="0"/>
                        <a:t>Compile + Build</a:t>
                      </a:r>
                    </a:p>
                  </a:txBody>
                  <a:tcPr/>
                </a:tc>
                <a:tc>
                  <a:txBody>
                    <a:bodyPr/>
                    <a:lstStyle/>
                    <a:p>
                      <a:r>
                        <a:rPr lang="en-US" sz="1800" dirty="0"/>
                        <a:t>Hours to Days</a:t>
                      </a:r>
                    </a:p>
                  </a:txBody>
                  <a:tcPr/>
                </a:tc>
                <a:tc>
                  <a:txBody>
                    <a:bodyPr/>
                    <a:lstStyle/>
                    <a:p>
                      <a:r>
                        <a:rPr lang="en-US" sz="1800" dirty="0"/>
                        <a:t>5 minutes</a:t>
                      </a:r>
                    </a:p>
                  </a:txBody>
                  <a:tcPr/>
                </a:tc>
                <a:extLst>
                  <a:ext uri="{0D108BD9-81ED-4DB2-BD59-A6C34878D82A}">
                    <a16:rowId xmlns:a16="http://schemas.microsoft.com/office/drawing/2014/main" val="10001"/>
                  </a:ext>
                </a:extLst>
              </a:tr>
              <a:tr h="370840">
                <a:tc>
                  <a:txBody>
                    <a:bodyPr/>
                    <a:lstStyle/>
                    <a:p>
                      <a:r>
                        <a:rPr lang="en-US" sz="1800" dirty="0"/>
                        <a:t>Run unit</a:t>
                      </a:r>
                      <a:r>
                        <a:rPr lang="en-US" sz="1800" baseline="0" dirty="0"/>
                        <a:t> tests</a:t>
                      </a:r>
                      <a:endParaRPr lang="en-US" sz="1800" dirty="0"/>
                    </a:p>
                  </a:txBody>
                  <a:tcPr/>
                </a:tc>
                <a:tc>
                  <a:txBody>
                    <a:bodyPr/>
                    <a:lstStyle/>
                    <a:p>
                      <a:r>
                        <a:rPr lang="en-US" sz="1800" dirty="0"/>
                        <a:t>-</a:t>
                      </a:r>
                    </a:p>
                  </a:txBody>
                  <a:tcPr/>
                </a:tc>
                <a:tc>
                  <a:txBody>
                    <a:bodyPr/>
                    <a:lstStyle/>
                    <a:p>
                      <a:r>
                        <a:rPr lang="en-US" sz="1800" dirty="0"/>
                        <a:t>Minutes</a:t>
                      </a:r>
                    </a:p>
                  </a:txBody>
                  <a:tcPr/>
                </a:tc>
                <a:extLst>
                  <a:ext uri="{0D108BD9-81ED-4DB2-BD59-A6C34878D82A}">
                    <a16:rowId xmlns:a16="http://schemas.microsoft.com/office/drawing/2014/main" val="10002"/>
                  </a:ext>
                </a:extLst>
              </a:tr>
              <a:tr h="370840">
                <a:tc>
                  <a:txBody>
                    <a:bodyPr/>
                    <a:lstStyle/>
                    <a:p>
                      <a:r>
                        <a:rPr lang="en-US" sz="1800" dirty="0"/>
                        <a:t>Run</a:t>
                      </a:r>
                      <a:r>
                        <a:rPr lang="en-US" sz="1800" baseline="0" dirty="0"/>
                        <a:t> validation tests</a:t>
                      </a:r>
                      <a:endParaRPr lang="en-US" sz="1800" dirty="0"/>
                    </a:p>
                  </a:txBody>
                  <a:tcPr/>
                </a:tc>
                <a:tc>
                  <a:txBody>
                    <a:bodyPr/>
                    <a:lstStyle/>
                    <a:p>
                      <a:r>
                        <a:rPr lang="en-US" sz="1800" dirty="0"/>
                        <a:t>Days to Weeks</a:t>
                      </a:r>
                    </a:p>
                  </a:txBody>
                  <a:tcPr/>
                </a:tc>
                <a:tc>
                  <a:txBody>
                    <a:bodyPr/>
                    <a:lstStyle/>
                    <a:p>
                      <a:r>
                        <a:rPr lang="en-US" sz="1800" dirty="0"/>
                        <a:t>20 minutes</a:t>
                      </a:r>
                    </a:p>
                  </a:txBody>
                  <a:tcPr/>
                </a:tc>
                <a:extLst>
                  <a:ext uri="{0D108BD9-81ED-4DB2-BD59-A6C34878D82A}">
                    <a16:rowId xmlns:a16="http://schemas.microsoft.com/office/drawing/2014/main" val="10003"/>
                  </a:ext>
                </a:extLst>
              </a:tr>
              <a:tr h="370840">
                <a:tc>
                  <a:txBody>
                    <a:bodyPr/>
                    <a:lstStyle/>
                    <a:p>
                      <a:r>
                        <a:rPr lang="en-US" sz="1800" dirty="0"/>
                        <a:t>Internal bug fix, build,</a:t>
                      </a:r>
                      <a:r>
                        <a:rPr lang="en-US" sz="1800" baseline="0" dirty="0"/>
                        <a:t> </a:t>
                      </a:r>
                      <a:r>
                        <a:rPr lang="en-US" sz="1800" dirty="0"/>
                        <a:t>test</a:t>
                      </a:r>
                    </a:p>
                  </a:txBody>
                  <a:tcPr/>
                </a:tc>
                <a:tc>
                  <a:txBody>
                    <a:bodyPr/>
                    <a:lstStyle/>
                    <a:p>
                      <a:r>
                        <a:rPr lang="en-US" sz="1800" dirty="0"/>
                        <a:t>Days to Weeks</a:t>
                      </a:r>
                    </a:p>
                  </a:txBody>
                  <a:tcPr/>
                </a:tc>
                <a:tc>
                  <a:txBody>
                    <a:bodyPr/>
                    <a:lstStyle/>
                    <a:p>
                      <a:r>
                        <a:rPr lang="en-US" sz="1800" dirty="0"/>
                        <a:t>Minutes to hours</a:t>
                      </a:r>
                    </a:p>
                  </a:txBody>
                  <a:tcPr/>
                </a:tc>
                <a:extLst>
                  <a:ext uri="{0D108BD9-81ED-4DB2-BD59-A6C34878D82A}">
                    <a16:rowId xmlns:a16="http://schemas.microsoft.com/office/drawing/2014/main" val="10004"/>
                  </a:ext>
                </a:extLst>
              </a:tr>
              <a:tr h="370840">
                <a:tc>
                  <a:txBody>
                    <a:bodyPr/>
                    <a:lstStyle/>
                    <a:p>
                      <a:r>
                        <a:rPr lang="en-US" sz="1800" dirty="0"/>
                        <a:t>External bug</a:t>
                      </a:r>
                      <a:r>
                        <a:rPr lang="en-US" sz="1800" baseline="0" dirty="0"/>
                        <a:t> fix, build, test</a:t>
                      </a:r>
                      <a:endParaRPr lang="en-US" sz="1800" dirty="0"/>
                    </a:p>
                  </a:txBody>
                  <a:tcPr/>
                </a:tc>
                <a:tc>
                  <a:txBody>
                    <a:bodyPr/>
                    <a:lstStyle/>
                    <a:p>
                      <a:r>
                        <a:rPr lang="en-US" sz="1800" dirty="0"/>
                        <a:t>Months</a:t>
                      </a:r>
                      <a:r>
                        <a:rPr lang="en-US" sz="1800" baseline="0" dirty="0"/>
                        <a:t> to years</a:t>
                      </a:r>
                      <a:endParaRPr lang="en-US" sz="1800" dirty="0"/>
                    </a:p>
                  </a:txBody>
                  <a:tcPr/>
                </a:tc>
                <a:tc>
                  <a:txBody>
                    <a:bodyPr/>
                    <a:lstStyle/>
                    <a:p>
                      <a:r>
                        <a:rPr lang="en-US" sz="1800" dirty="0"/>
                        <a:t>Minutes to hours</a:t>
                      </a:r>
                    </a:p>
                  </a:txBody>
                  <a:tcPr/>
                </a:tc>
                <a:extLst>
                  <a:ext uri="{0D108BD9-81ED-4DB2-BD59-A6C34878D82A}">
                    <a16:rowId xmlns:a16="http://schemas.microsoft.com/office/drawing/2014/main" val="10005"/>
                  </a:ext>
                </a:extLst>
              </a:tr>
              <a:tr h="370840">
                <a:tc>
                  <a:txBody>
                    <a:bodyPr/>
                    <a:lstStyle/>
                    <a:p>
                      <a:r>
                        <a:rPr lang="en-US" sz="1800" dirty="0"/>
                        <a:t>Patch</a:t>
                      </a:r>
                      <a:r>
                        <a:rPr lang="en-US" sz="1800" baseline="0" dirty="0"/>
                        <a:t> release</a:t>
                      </a:r>
                      <a:endParaRPr lang="en-US" sz="1800" dirty="0"/>
                    </a:p>
                  </a:txBody>
                  <a:tcPr/>
                </a:tc>
                <a:tc>
                  <a:txBody>
                    <a:bodyPr/>
                    <a:lstStyle/>
                    <a:p>
                      <a:r>
                        <a:rPr lang="en-US" sz="1800" dirty="0"/>
                        <a:t>6+ Months</a:t>
                      </a:r>
                    </a:p>
                  </a:txBody>
                  <a:tcPr/>
                </a:tc>
                <a:tc>
                  <a:txBody>
                    <a:bodyPr/>
                    <a:lstStyle/>
                    <a:p>
                      <a:r>
                        <a:rPr lang="en-US" sz="1800" dirty="0"/>
                        <a:t>1 Month</a:t>
                      </a:r>
                    </a:p>
                  </a:txBody>
                  <a:tcPr/>
                </a:tc>
                <a:extLst>
                  <a:ext uri="{0D108BD9-81ED-4DB2-BD59-A6C34878D82A}">
                    <a16:rowId xmlns:a16="http://schemas.microsoft.com/office/drawing/2014/main" val="10006"/>
                  </a:ext>
                </a:extLst>
              </a:tr>
              <a:tr h="370840">
                <a:tc>
                  <a:txBody>
                    <a:bodyPr/>
                    <a:lstStyle/>
                    <a:p>
                      <a:r>
                        <a:rPr lang="en-US" sz="1800" dirty="0"/>
                        <a:t>Release</a:t>
                      </a:r>
                    </a:p>
                  </a:txBody>
                  <a:tcPr/>
                </a:tc>
                <a:tc>
                  <a:txBody>
                    <a:bodyPr/>
                    <a:lstStyle/>
                    <a:p>
                      <a:r>
                        <a:rPr lang="en-US" sz="1800" dirty="0"/>
                        <a:t>1+ Years</a:t>
                      </a:r>
                    </a:p>
                  </a:txBody>
                  <a:tcPr/>
                </a:tc>
                <a:tc>
                  <a:txBody>
                    <a:bodyPr/>
                    <a:lstStyle/>
                    <a:p>
                      <a:r>
                        <a:rPr lang="en-US" sz="1800" dirty="0"/>
                        <a:t>Months</a:t>
                      </a:r>
                    </a:p>
                  </a:txBody>
                  <a:tcPr/>
                </a:tc>
                <a:extLst>
                  <a:ext uri="{0D108BD9-81ED-4DB2-BD59-A6C34878D82A}">
                    <a16:rowId xmlns:a16="http://schemas.microsoft.com/office/drawing/2014/main" val="10007"/>
                  </a:ext>
                </a:extLst>
              </a:tr>
              <a:tr h="370840">
                <a:tc>
                  <a:txBody>
                    <a:bodyPr/>
                    <a:lstStyle/>
                    <a:p>
                      <a:r>
                        <a:rPr lang="en-US" sz="1800" dirty="0"/>
                        <a:t>Onboard Developer</a:t>
                      </a:r>
                    </a:p>
                  </a:txBody>
                  <a:tcPr/>
                </a:tc>
                <a:tc>
                  <a:txBody>
                    <a:bodyPr/>
                    <a:lstStyle/>
                    <a:p>
                      <a:r>
                        <a:rPr lang="en-US" sz="1800" dirty="0"/>
                        <a:t>Days</a:t>
                      </a:r>
                    </a:p>
                  </a:txBody>
                  <a:tcPr/>
                </a:tc>
                <a:tc>
                  <a:txBody>
                    <a:bodyPr/>
                    <a:lstStyle/>
                    <a:p>
                      <a:r>
                        <a:rPr lang="en-US" sz="1800" dirty="0"/>
                        <a:t>15 minutes</a:t>
                      </a:r>
                    </a:p>
                  </a:txBody>
                  <a:tcPr/>
                </a:tc>
                <a:extLst>
                  <a:ext uri="{0D108BD9-81ED-4DB2-BD59-A6C34878D82A}">
                    <a16:rowId xmlns:a16="http://schemas.microsoft.com/office/drawing/2014/main" val="128464856"/>
                  </a:ext>
                </a:extLst>
              </a:tr>
            </a:tbl>
          </a:graphicData>
        </a:graphic>
      </p:graphicFrame>
      <p:sp>
        <p:nvSpPr>
          <p:cNvPr id="5" name="TextBox 4"/>
          <p:cNvSpPr txBox="1"/>
          <p:nvPr/>
        </p:nvSpPr>
        <p:spPr>
          <a:xfrm>
            <a:off x="1142173" y="4480558"/>
            <a:ext cx="6859653" cy="2031325"/>
          </a:xfrm>
          <a:prstGeom prst="rect">
            <a:avLst/>
          </a:prstGeom>
          <a:noFill/>
        </p:spPr>
        <p:txBody>
          <a:bodyPr wrap="square" rtlCol="0">
            <a:spAutoFit/>
          </a:bodyPr>
          <a:lstStyle/>
          <a:p>
            <a:r>
              <a:rPr lang="en-US" i="1" dirty="0"/>
              <a:t>"After all of these constraints have been broken, our constraint will likely be Development or product owners... When the constraint is here, we are limited only by the number of good business hypothesis we create and our ability to develop the code necessary to test these hypotheses with real customers" </a:t>
            </a:r>
          </a:p>
          <a:p>
            <a:endParaRPr lang="en-US" i="1" dirty="0"/>
          </a:p>
          <a:p>
            <a:r>
              <a:rPr lang="en-US" i="1" dirty="0"/>
              <a:t>-</a:t>
            </a:r>
            <a:r>
              <a:rPr lang="en-US" i="1" dirty="0" err="1"/>
              <a:t>DevOps</a:t>
            </a:r>
            <a:r>
              <a:rPr lang="en-US" i="1" dirty="0"/>
              <a:t> Handbook, p.23</a:t>
            </a:r>
          </a:p>
        </p:txBody>
      </p:sp>
    </p:spTree>
    <p:extLst>
      <p:ext uri="{BB962C8B-B14F-4D97-AF65-F5344CB8AC3E}">
        <p14:creationId xmlns:p14="http://schemas.microsoft.com/office/powerpoint/2010/main" val="529485640"/>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e86c0487-b88b-44ab-bc5c-d94d479c6d81"/>
    <ds:schemaRef ds:uri="http://www.w3.org/XML/1998/namespace"/>
    <ds:schemaRef ds:uri="http://purl.org/dc/dcmitype/"/>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17624</TotalTime>
  <Words>1422</Words>
  <Application>Microsoft Office PowerPoint</Application>
  <PresentationFormat>On-screen Show (4:3)</PresentationFormat>
  <Paragraphs>240</Paragraphs>
  <Slides>12</Slides>
  <Notes>11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Content Templates</vt:lpstr>
      <vt:lpstr>Chart Color Templates</vt:lpstr>
      <vt:lpstr>HEC-HMS: A CI/CD Journey</vt:lpstr>
      <vt:lpstr>background</vt:lpstr>
      <vt:lpstr>Continuous integration</vt:lpstr>
      <vt:lpstr>Continuous Delivery Continuous Deployment</vt:lpstr>
      <vt:lpstr>Continuous integration Continuous delivery</vt:lpstr>
      <vt:lpstr>Automated Building Automated Testing</vt:lpstr>
      <vt:lpstr>Automated Building Automated Testing</vt:lpstr>
      <vt:lpstr>Project management</vt:lpstr>
      <vt:lpstr>HEC-HMS Ground truth</vt:lpstr>
      <vt:lpstr>HEC-HMS POST 4.4</vt:lpstr>
      <vt:lpstr>questions</vt:lpstr>
      <vt:lpstr>Build Server</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Tom Brauer</cp:lastModifiedBy>
  <cp:revision>482</cp:revision>
  <dcterms:created xsi:type="dcterms:W3CDTF">2017-02-20T05:10:01Z</dcterms:created>
  <dcterms:modified xsi:type="dcterms:W3CDTF">2022-06-03T15:57:28Z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