
<file path=[Content_Types].xml><?xml version="1.0" encoding="utf-8"?>
<Types xmlns="http://schemas.openxmlformats.org/package/2006/content-types">
  <Default Extension="fntdata" ContentType="application/x-fontdata"/>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saveSubsetFonts="1">
  <p:sldMasterIdLst>
    <p:sldMasterId id="2147483686" r:id="rId1"/>
    <p:sldMasterId id="2147483700" r:id="rId2"/>
    <p:sldMasterId id="2147483725" r:id="rId3"/>
  </p:sldMasterIdLst>
  <p:notesMasterIdLst>
    <p:notesMasterId r:id="rId36"/>
  </p:notesMasterIdLst>
  <p:handoutMasterIdLst>
    <p:handoutMasterId r:id="rId37"/>
  </p:handoutMasterIdLst>
  <p:sldIdLst>
    <p:sldId id="435" r:id="rId4"/>
    <p:sldId id="988" r:id="rId5"/>
    <p:sldId id="959" r:id="rId6"/>
    <p:sldId id="1000" r:id="rId7"/>
    <p:sldId id="461" r:id="rId8"/>
    <p:sldId id="1060" r:id="rId9"/>
    <p:sldId id="1061" r:id="rId10"/>
    <p:sldId id="1062" r:id="rId11"/>
    <p:sldId id="1063" r:id="rId12"/>
    <p:sldId id="1064" r:id="rId13"/>
    <p:sldId id="1065" r:id="rId14"/>
    <p:sldId id="1006" r:id="rId15"/>
    <p:sldId id="1058" r:id="rId16"/>
    <p:sldId id="1021" r:id="rId17"/>
    <p:sldId id="1020" r:id="rId18"/>
    <p:sldId id="1066" r:id="rId19"/>
    <p:sldId id="1071" r:id="rId20"/>
    <p:sldId id="1070" r:id="rId21"/>
    <p:sldId id="1103" r:id="rId22"/>
    <p:sldId id="1069" r:id="rId23"/>
    <p:sldId id="1068" r:id="rId24"/>
    <p:sldId id="1067" r:id="rId25"/>
    <p:sldId id="1072" r:id="rId26"/>
    <p:sldId id="1039" r:id="rId27"/>
    <p:sldId id="1088" r:id="rId28"/>
    <p:sldId id="1076" r:id="rId29"/>
    <p:sldId id="1055" r:id="rId30"/>
    <p:sldId id="1091" r:id="rId31"/>
    <p:sldId id="1092" r:id="rId32"/>
    <p:sldId id="1097" r:id="rId33"/>
    <p:sldId id="1102" r:id="rId34"/>
    <p:sldId id="1056" r:id="rId35"/>
  </p:sldIdLst>
  <p:sldSz cx="9144000" cy="6858000" type="screen4x3"/>
  <p:notesSz cx="7010400" cy="9296400"/>
  <p:embeddedFontLst>
    <p:embeddedFont>
      <p:font typeface="Calibri" panose="020F0502020204030204" pitchFamily="34" charset="0"/>
      <p:regular r:id="rId38"/>
      <p:bold r:id="rId39"/>
      <p:italic r:id="rId40"/>
      <p:boldItalic r:id="rId41"/>
    </p:embeddedFont>
    <p:embeddedFont>
      <p:font typeface="Cambria Math" panose="02040503050406030204" pitchFamily="18" charset="0"/>
      <p:regular r:id="rId42"/>
    </p:embeddedFont>
  </p:embeddedFont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28" userDrawn="1">
          <p15:clr>
            <a:srgbClr val="A4A3A4"/>
          </p15:clr>
        </p15:guide>
        <p15:guide id="2" pos="2208"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earson, Carolyn J CIV USARMY CEIWR (USA)" initials="PCJCUC(" lastIdx="1" clrIdx="0">
    <p:extLst>
      <p:ext uri="{19B8F6BF-5375-455C-9EA6-DF929625EA0E}">
        <p15:presenceInfo xmlns:p15="http://schemas.microsoft.com/office/powerpoint/2012/main" userId="S-1-5-21-2529041731-3216289933-3429742253-12060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99"/>
    <a:srgbClr val="C40C94"/>
    <a:srgbClr val="0066FF"/>
    <a:srgbClr val="FF6600"/>
    <a:srgbClr val="336699"/>
    <a:srgbClr val="00B050"/>
    <a:srgbClr val="FF5050"/>
    <a:srgbClr val="00B0F0"/>
    <a:srgbClr val="007A37"/>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93" autoAdjust="0"/>
    <p:restoredTop sz="86406" autoAdjust="0"/>
  </p:normalViewPr>
  <p:slideViewPr>
    <p:cSldViewPr snapToGrid="0">
      <p:cViewPr varScale="1">
        <p:scale>
          <a:sx n="112" d="100"/>
          <a:sy n="112" d="100"/>
        </p:scale>
        <p:origin x="1692" y="108"/>
      </p:cViewPr>
      <p:guideLst>
        <p:guide orient="horz" pos="2160"/>
        <p:guide pos="2880"/>
      </p:guideLst>
    </p:cSldViewPr>
  </p:slideViewPr>
  <p:notesTextViewPr>
    <p:cViewPr>
      <p:scale>
        <a:sx n="100" d="100"/>
        <a:sy n="100" d="100"/>
      </p:scale>
      <p:origin x="0" y="0"/>
    </p:cViewPr>
  </p:notesTextViewPr>
  <p:sorterViewPr>
    <p:cViewPr varScale="1">
      <p:scale>
        <a:sx n="1" d="1"/>
        <a:sy n="1" d="1"/>
      </p:scale>
      <p:origin x="0" y="-4194"/>
    </p:cViewPr>
  </p:sorterViewPr>
  <p:notesViewPr>
    <p:cSldViewPr snapToGrid="0">
      <p:cViewPr varScale="1">
        <p:scale>
          <a:sx n="93" d="100"/>
          <a:sy n="93" d="100"/>
        </p:scale>
        <p:origin x="3576"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2.fntdata"/><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font" Target="fonts/font5.fntdata"/><Relationship Id="rId47" Type="http://schemas.openxmlformats.org/officeDocument/2006/relationships/tableStyles" Target="tableStyle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handoutMaster" Target="handoutMasters/handoutMaster1.xml"/><Relationship Id="rId40" Type="http://schemas.openxmlformats.org/officeDocument/2006/relationships/font" Target="fonts/font3.fntdata"/><Relationship Id="rId45"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commentAuthors" Target="commentAuthors.xml"/><Relationship Id="rId8" Type="http://schemas.openxmlformats.org/officeDocument/2006/relationships/slide" Target="slides/slide5.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font" Target="fonts/font1.fntdata"/><Relationship Id="rId46" Type="http://schemas.openxmlformats.org/officeDocument/2006/relationships/theme" Target="theme/theme1.xml"/><Relationship Id="rId20" Type="http://schemas.openxmlformats.org/officeDocument/2006/relationships/slide" Target="slides/slide17.xml"/><Relationship Id="rId41" Type="http://schemas.openxmlformats.org/officeDocument/2006/relationships/font" Target="fonts/font4.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64" tIns="46582" rIns="93164" bIns="46582"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64" tIns="46582" rIns="93164" bIns="46582" rtlCol="0"/>
          <a:lstStyle>
            <a:lvl1pPr algn="r">
              <a:defRPr sz="1200"/>
            </a:lvl1pPr>
          </a:lstStyle>
          <a:p>
            <a:fld id="{E4586EDE-5683-408B-90F5-7924A3E99550}" type="datetimeFigureOut">
              <a:rPr lang="en-US" smtClean="0"/>
              <a:pPr/>
              <a:t>6/27/2022</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64" tIns="46582" rIns="93164" bIns="46582"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64" tIns="46582" rIns="93164" bIns="46582" rtlCol="0" anchor="b"/>
          <a:lstStyle>
            <a:lvl1pPr algn="r">
              <a:defRPr sz="1200"/>
            </a:lvl1pPr>
          </a:lstStyle>
          <a:p>
            <a:fld id="{6FB4CC65-75F0-47C1-A3A1-7BCE43188ACB}" type="slidenum">
              <a:rPr lang="en-US" smtClean="0"/>
              <a:pPr/>
              <a:t>‹#›</a:t>
            </a:fld>
            <a:endParaRPr lang="en-US"/>
          </a:p>
        </p:txBody>
      </p:sp>
    </p:spTree>
    <p:extLst>
      <p:ext uri="{BB962C8B-B14F-4D97-AF65-F5344CB8AC3E}">
        <p14:creationId xmlns:p14="http://schemas.microsoft.com/office/powerpoint/2010/main" val="745307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8" name="Rectangle 2"/>
          <p:cNvSpPr>
            <a:spLocks noGrp="1" noChangeArrowheads="1"/>
          </p:cNvSpPr>
          <p:nvPr>
            <p:ph type="hdr" sz="quarter"/>
          </p:nvPr>
        </p:nvSpPr>
        <p:spPr bwMode="auto">
          <a:xfrm>
            <a:off x="0"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defRPr sz="1200"/>
            </a:lvl1pPr>
          </a:lstStyle>
          <a:p>
            <a:pPr>
              <a:defRPr/>
            </a:pPr>
            <a:endParaRPr lang="en-US"/>
          </a:p>
        </p:txBody>
      </p:sp>
      <p:sp>
        <p:nvSpPr>
          <p:cNvPr id="111619" name="Rectangle 3"/>
          <p:cNvSpPr>
            <a:spLocks noGrp="1" noChangeArrowheads="1"/>
          </p:cNvSpPr>
          <p:nvPr>
            <p:ph type="dt" idx="1"/>
          </p:nvPr>
        </p:nvSpPr>
        <p:spPr bwMode="auto">
          <a:xfrm>
            <a:off x="3970938" y="0"/>
            <a:ext cx="3037840" cy="46482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lvl1pPr algn="r">
              <a:defRPr sz="1200"/>
            </a:lvl1pPr>
          </a:lstStyle>
          <a:p>
            <a:pPr>
              <a:defRPr/>
            </a:pPr>
            <a:endParaRPr lang="en-US"/>
          </a:p>
        </p:txBody>
      </p:sp>
      <p:sp>
        <p:nvSpPr>
          <p:cNvPr id="22532" name="Rectangle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p:spPr>
      </p:sp>
      <p:sp>
        <p:nvSpPr>
          <p:cNvPr id="111621" name="Rectangle 5"/>
          <p:cNvSpPr>
            <a:spLocks noGrp="1" noChangeArrowheads="1"/>
          </p:cNvSpPr>
          <p:nvPr>
            <p:ph type="body" sz="quarter" idx="3"/>
          </p:nvPr>
        </p:nvSpPr>
        <p:spPr bwMode="auto">
          <a:xfrm>
            <a:off x="701040" y="4415790"/>
            <a:ext cx="5608320" cy="4183380"/>
          </a:xfrm>
          <a:prstGeom prst="rect">
            <a:avLst/>
          </a:prstGeom>
          <a:noFill/>
          <a:ln w="9525">
            <a:noFill/>
            <a:miter lim="800000"/>
            <a:headEnd/>
            <a:tailEnd/>
          </a:ln>
          <a:effectLst/>
        </p:spPr>
        <p:txBody>
          <a:bodyPr vert="horz" wrap="square" lIns="93164" tIns="46582" rIns="93164" bIns="46582"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11622" name="Rectangle 6"/>
          <p:cNvSpPr>
            <a:spLocks noGrp="1" noChangeArrowheads="1"/>
          </p:cNvSpPr>
          <p:nvPr>
            <p:ph type="ftr" sz="quarter" idx="4"/>
          </p:nvPr>
        </p:nvSpPr>
        <p:spPr bwMode="auto">
          <a:xfrm>
            <a:off x="0"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defRPr sz="1200"/>
            </a:lvl1pPr>
          </a:lstStyle>
          <a:p>
            <a:pPr>
              <a:defRPr/>
            </a:pPr>
            <a:endParaRPr lang="en-US"/>
          </a:p>
        </p:txBody>
      </p:sp>
      <p:sp>
        <p:nvSpPr>
          <p:cNvPr id="111623" name="Rectangle 7"/>
          <p:cNvSpPr>
            <a:spLocks noGrp="1" noChangeArrowheads="1"/>
          </p:cNvSpPr>
          <p:nvPr>
            <p:ph type="sldNum" sz="quarter" idx="5"/>
          </p:nvPr>
        </p:nvSpPr>
        <p:spPr bwMode="auto">
          <a:xfrm>
            <a:off x="3970938" y="8829967"/>
            <a:ext cx="3037840" cy="464820"/>
          </a:xfrm>
          <a:prstGeom prst="rect">
            <a:avLst/>
          </a:prstGeom>
          <a:noFill/>
          <a:ln w="9525">
            <a:noFill/>
            <a:miter lim="800000"/>
            <a:headEnd/>
            <a:tailEnd/>
          </a:ln>
          <a:effectLst/>
        </p:spPr>
        <p:txBody>
          <a:bodyPr vert="horz" wrap="square" lIns="93164" tIns="46582" rIns="93164" bIns="46582" numCol="1" anchor="b" anchorCtr="0" compatLnSpc="1">
            <a:prstTxWarp prst="textNoShape">
              <a:avLst/>
            </a:prstTxWarp>
          </a:bodyPr>
          <a:lstStyle>
            <a:lvl1pPr algn="r">
              <a:defRPr sz="1200"/>
            </a:lvl1pPr>
          </a:lstStyle>
          <a:p>
            <a:pPr>
              <a:defRPr/>
            </a:pPr>
            <a:fld id="{FB5A420C-DF32-4BFB-BB4C-1FAE9754F1B1}" type="slidenum">
              <a:rPr lang="en-US"/>
              <a:pPr>
                <a:defRPr/>
              </a:pPr>
              <a:t>‹#›</a:t>
            </a:fld>
            <a:endParaRPr lang="en-US"/>
          </a:p>
        </p:txBody>
      </p:sp>
    </p:spTree>
    <p:extLst>
      <p:ext uri="{BB962C8B-B14F-4D97-AF65-F5344CB8AC3E}">
        <p14:creationId xmlns:p14="http://schemas.microsoft.com/office/powerpoint/2010/main" val="62818211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B5A420C-DF32-4BFB-BB4C-1FAE9754F1B1}" type="slidenum">
              <a:rPr lang="en-US" smtClean="0"/>
              <a:pPr>
                <a:defRPr/>
              </a:pPr>
              <a:t>1</a:t>
            </a:fld>
            <a:endParaRPr lang="en-US"/>
          </a:p>
        </p:txBody>
      </p:sp>
    </p:spTree>
    <p:extLst>
      <p:ext uri="{BB962C8B-B14F-4D97-AF65-F5344CB8AC3E}">
        <p14:creationId xmlns:p14="http://schemas.microsoft.com/office/powerpoint/2010/main" val="4075511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11</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22262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7577311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203039260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14</a:t>
            </a:fld>
            <a:endParaRPr lang="en-US">
              <a:solidFill>
                <a:prstClr val="black"/>
              </a:solidFill>
            </a:endParaRPr>
          </a:p>
        </p:txBody>
      </p:sp>
    </p:spTree>
    <p:extLst>
      <p:ext uri="{BB962C8B-B14F-4D97-AF65-F5344CB8AC3E}">
        <p14:creationId xmlns:p14="http://schemas.microsoft.com/office/powerpoint/2010/main" val="3465205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38892494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ensemble compute option is a container for existing simulations in the project. It is a way to organize existing model simulations and extract model results.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19990130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In this example, the model was configured with different precipitation (AORC, MRMS, Interpolated gages, Interpolated gages with a bias correction, and temporally downscaled PRISM) and temperature (AORC, RTMA, Interpolated with a lapse rate, and PRISM) datasets. </a:t>
            </a:r>
          </a:p>
          <a:p>
            <a:pPr marL="165261" indent="-165261">
              <a:buFont typeface="Arial" panose="020B0604020202020204" pitchFamily="34" charset="0"/>
              <a:buChar char="•"/>
            </a:pPr>
            <a:r>
              <a:rPr lang="en-US" baseline="0" dirty="0"/>
              <a:t>Basin models were calibrated for each individual meteorologic forcing. </a:t>
            </a:r>
          </a:p>
          <a:p>
            <a:pPr marL="165261" indent="-165261">
              <a:buFont typeface="Arial" panose="020B0604020202020204" pitchFamily="34" charset="0"/>
              <a:buChar char="•"/>
            </a:pPr>
            <a:r>
              <a:rPr lang="en-US" baseline="0" dirty="0"/>
              <a:t>An ensemble compute was configured to show results for two cases, one looks at results variability with only meteorologic data uncertainty and the other combines meteorologic and hydrologic model uncertainty. For example, the basin model calibrated to the AORC precipitation/temperature data was also combined with the other precipitation/temperature data sources.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26465155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program evaluates the Basin models in the ensemble compute and builds a list of model results the modeler can choose to save. By default, the ensemble compute does not generate results, instead, the simulations that make up the ensemble compute generate results and results are saved to their respective simulation DSS file. The ensemble compute extract’s model results from the selected simulations and organizes the results in an ensemble compute DSS file.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16870849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team is still building out access to results. At this moment, you can click on results within the Results tab. Time series plots are available, these include results for each ensemble member, the mean, +/- 1 </a:t>
            </a:r>
            <a:r>
              <a:rPr lang="en-US" baseline="0" dirty="0" err="1"/>
              <a:t>stdev</a:t>
            </a:r>
            <a:r>
              <a:rPr lang="en-US" baseline="0" dirty="0"/>
              <a:t>, and mix/max time series. There are also tables with maximum Flow, SWE, Moisture Deficit and Total Precipitation. </a:t>
            </a:r>
          </a:p>
          <a:p>
            <a:pPr marL="165261" indent="-165261">
              <a:buFont typeface="Arial" panose="020B0604020202020204" pitchFamily="34" charset="0"/>
              <a:buChar char="•"/>
            </a:pPr>
            <a:r>
              <a:rPr lang="en-US" baseline="0" dirty="0"/>
              <a:t>The table and figure show the cumulative precipitation from the ensemble members for Jan/Feb 2017 – huge range!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191441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figure on the left shows the snow water equivalent from the ensemble members. Those ensemble members with more precipitation likely generated more SWE (temperature was practically the same across all datasets).</a:t>
            </a:r>
          </a:p>
          <a:p>
            <a:pPr marL="165261" indent="-165261">
              <a:buFont typeface="Arial" panose="020B0604020202020204" pitchFamily="34" charset="0"/>
              <a:buChar char="•"/>
            </a:pPr>
            <a:r>
              <a:rPr lang="en-US" baseline="0" dirty="0"/>
              <a:t>The figure on the right shows the moisture deficit from the ensemble members.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117484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endParaRPr lang="en-US" dirty="0"/>
          </a:p>
        </p:txBody>
      </p:sp>
      <p:sp>
        <p:nvSpPr>
          <p:cNvPr id="4" name="Footer Placeholder 3"/>
          <p:cNvSpPr>
            <a:spLocks noGrp="1"/>
          </p:cNvSpPr>
          <p:nvPr>
            <p:ph type="ftr" sz="quarter" idx="10"/>
          </p:nvPr>
        </p:nvSpPr>
        <p:spPr/>
        <p:txBody>
          <a:bodyPr/>
          <a:lstStyle/>
          <a:p>
            <a:pPr>
              <a:defRPr/>
            </a:pPr>
            <a:r>
              <a:rPr lang="en-US"/>
              <a:t>L - 3.7/369/Vuyovich</a:t>
            </a:r>
          </a:p>
        </p:txBody>
      </p:sp>
      <p:sp>
        <p:nvSpPr>
          <p:cNvPr id="5" name="Slide Number Placeholder 4"/>
          <p:cNvSpPr>
            <a:spLocks noGrp="1"/>
          </p:cNvSpPr>
          <p:nvPr>
            <p:ph type="sldNum" sz="quarter" idx="11"/>
          </p:nvPr>
        </p:nvSpPr>
        <p:spPr/>
        <p:txBody>
          <a:bodyPr/>
          <a:lstStyle/>
          <a:p>
            <a:pPr>
              <a:defRPr/>
            </a:pPr>
            <a:fld id="{ADF573CA-8205-4576-8EAD-320F39CED20D}" type="slidenum">
              <a:rPr lang="en-US" altLang="en-US" smtClean="0"/>
              <a:pPr>
                <a:defRPr/>
              </a:pPr>
              <a:t>2</a:t>
            </a:fld>
            <a:endParaRPr lang="en-US" altLang="en-US"/>
          </a:p>
        </p:txBody>
      </p:sp>
    </p:spTree>
    <p:extLst>
      <p:ext uri="{BB962C8B-B14F-4D97-AF65-F5344CB8AC3E}">
        <p14:creationId xmlns:p14="http://schemas.microsoft.com/office/powerpoint/2010/main" val="3300165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The figure on this slide shows the computed inflow into Success Dam from both Ensemble Simulations. The results on the left only shows computed inflow variability due to different meteorologic boundary conditions. There are separate basin models being used but they were calibrated for the precipitation/temperature data. The figure on the right include uncertainty in the basin model. For example, the basin model calibrated to the AORC precipitation dataset was used with the MRMS data set. </a:t>
            </a:r>
          </a:p>
          <a:p>
            <a:pPr marL="165261" indent="-165261">
              <a:buFont typeface="Arial" panose="020B0604020202020204" pitchFamily="34" charset="0"/>
              <a:buChar char="•"/>
            </a:pPr>
            <a:r>
              <a:rPr lang="en-US" baseline="0" dirty="0"/>
              <a:t>I understand this is a contrived approach, it would be somewhat similar to actual applications. There are multiple viable HMS basin model parameterizations that result in reasonable results. The ensemble compute option is a way do use those within a single compute.</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1997482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baseline="0" dirty="0"/>
              <a:t>The figure on this slide shows the MEAN ensemble results from both simulations and observed flow. Even though the second simulation (variable meteorology and basin models) generates a much wider spready in flow results, the mean still tracks the observed flow. This was mostly due to how the ensemble members were crafted and the number of combinations of meteorology and hydrology. The point is that the ensemble compute can be used to generate results that contain uncertainty due to meteorologic and hydrologic conditions, you can choose one results like, the mean from all ensemble members or +1/-1 </a:t>
            </a:r>
            <a:r>
              <a:rPr lang="en-US" baseline="0" dirty="0" err="1"/>
              <a:t>stdev</a:t>
            </a:r>
            <a:r>
              <a:rPr lang="en-US" baseline="0" dirty="0"/>
              <a:t> to make decisions. </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9486832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5204519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This is a map of the 100 locations that were chosen</a:t>
            </a:r>
          </a:p>
          <a:p>
            <a:pPr marL="165261" indent="-165261">
              <a:buFont typeface="Arial" panose="020B0604020202020204" pitchFamily="34" charset="0"/>
              <a:buChar char="•"/>
            </a:pPr>
            <a:r>
              <a:rPr lang="en-US" baseline="0" dirty="0"/>
              <a:t>A histogram counting the number of locations per drainage area bin is also shown</a:t>
            </a:r>
          </a:p>
          <a:p>
            <a:pPr marL="165261" indent="-165261">
              <a:buFont typeface="Arial" panose="020B0604020202020204" pitchFamily="34" charset="0"/>
              <a:buChar char="•"/>
            </a:pPr>
            <a:r>
              <a:rPr lang="en-US" baseline="0" dirty="0"/>
              <a:t>Drainage areas ranged between 3 sq mi (South Lahontan) and 745 sq mi (North Coast)</a:t>
            </a:r>
          </a:p>
          <a:p>
            <a:pPr marL="165261" indent="-165261">
              <a:buFont typeface="Arial" panose="020B0604020202020204" pitchFamily="34" charset="0"/>
              <a:buChar char="•"/>
            </a:pPr>
            <a:r>
              <a:rPr lang="en-US" baseline="0" dirty="0"/>
              <a:t>The average drainage area was 110 sq mi while the median was 61 sq mi</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6265848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anticipated that DSOD will utilize the regression equations developed within this study to estimate Clark unit hydrograph parameters to simulate extreme events within dam safety studies.</a:t>
            </a:r>
          </a:p>
          <a:p>
            <a:pPr marL="171450" indent="-171450">
              <a:buFont typeface="Arial" panose="020B0604020202020204" pitchFamily="34" charset="0"/>
              <a:buChar char="•"/>
            </a:pPr>
            <a:r>
              <a:rPr lang="en-US" dirty="0"/>
              <a:t>As such, extreme storm events were selected for use during model calibration.</a:t>
            </a:r>
          </a:p>
          <a:p>
            <a:pPr marL="171450" indent="-171450">
              <a:buFont typeface="Arial" panose="020B0604020202020204" pitchFamily="34" charset="0"/>
              <a:buChar char="•"/>
            </a:pPr>
            <a:r>
              <a:rPr lang="en-US" dirty="0"/>
              <a:t>However, observed data availability, reliability, and ease of use were also considered.</a:t>
            </a:r>
          </a:p>
          <a:p>
            <a:pPr marL="171450" indent="-171450">
              <a:buFont typeface="Arial" panose="020B0604020202020204" pitchFamily="34" charset="0"/>
              <a:buChar char="•"/>
            </a:pPr>
            <a:r>
              <a:rPr lang="en-US" dirty="0"/>
              <a:t>Observed data that was available for use varied by location and flood event.</a:t>
            </a:r>
          </a:p>
          <a:p>
            <a:pPr marL="171450" indent="-171450">
              <a:buFont typeface="Arial" panose="020B0604020202020204" pitchFamily="34" charset="0"/>
              <a:buChar char="•"/>
            </a:pPr>
            <a:r>
              <a:rPr lang="en-US" dirty="0"/>
              <a:t>When available, 15-, 30-, or 60-minute observed streamflow was used.</a:t>
            </a:r>
          </a:p>
          <a:p>
            <a:pPr marL="171450" indent="-171450">
              <a:buFont typeface="Arial" panose="020B0604020202020204" pitchFamily="34" charset="0"/>
              <a:buChar char="•"/>
            </a:pPr>
            <a:r>
              <a:rPr lang="en-US" dirty="0"/>
              <a:t>When that data was not available, daily average and instantaneous peak streamflow was used (animate).</a:t>
            </a:r>
          </a:p>
          <a:p>
            <a:pPr marL="171450" indent="-171450">
              <a:buFont typeface="Arial" panose="020B0604020202020204" pitchFamily="34" charset="0"/>
              <a:buChar char="•"/>
            </a:pPr>
            <a:r>
              <a:rPr lang="en-US" dirty="0"/>
              <a:t>Finally, when all other data was not available, instantaneous peak streamflow was used (animate)</a:t>
            </a:r>
          </a:p>
          <a:p>
            <a:pPr marL="171450" indent="-171450">
              <a:buFont typeface="Arial" panose="020B0604020202020204" pitchFamily="34" charset="0"/>
              <a:buChar char="•"/>
            </a:pPr>
            <a:r>
              <a:rPr lang="en-US" dirty="0"/>
              <a:t>Model performance was evaluated by comparing computed results against observed results at each location.</a:t>
            </a:r>
          </a:p>
          <a:p>
            <a:pPr marL="171450" indent="-171450">
              <a:buFont typeface="Arial" panose="020B0604020202020204" pitchFamily="34" charset="0"/>
              <a:buChar char="•"/>
            </a:pPr>
            <a:r>
              <a:rPr lang="en-US" dirty="0"/>
              <a:t>Model parameters were altered to minimize the differences between computed and observed hydrograph shape, peak flow rate, and discharge volume.</a:t>
            </a:r>
          </a:p>
          <a:p>
            <a:pPr marL="171450" indent="-171450">
              <a:buFont typeface="Arial" panose="020B0604020202020204" pitchFamily="34" charset="0"/>
              <a:buChar char="•"/>
            </a:pPr>
            <a:r>
              <a:rPr lang="en-US" dirty="0"/>
              <a:t>When adequate observed data was available (at a minimum, daily average streamflow), summary statistics were used to quantify model performance</a:t>
            </a:r>
          </a:p>
          <a:p>
            <a:pPr marL="171450" indent="-171450">
              <a:buFont typeface="Arial" panose="020B0604020202020204" pitchFamily="34" charset="0"/>
              <a:buChar char="•"/>
            </a:pPr>
            <a:r>
              <a:rPr lang="en-US" dirty="0"/>
              <a:t>Statistical metrics included Nash-Sutcliffe Efficiency (NSE), Ratio of the Root Mean Square Error to the Standard Deviation (RSR), and Percent Bias (PBIAS).</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367307245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all the regression equations that were developed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14249243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Sixteen locations were chosen throughout the state</a:t>
            </a:r>
          </a:p>
          <a:p>
            <a:pPr>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Used existing Task 5 HEC-HMS models</a:t>
            </a:r>
          </a:p>
          <a:p>
            <a:pPr>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2D Diffusion Wave transform results were used to calibrate Clark parameters for multiple excess precipitation rates</a:t>
            </a:r>
          </a:p>
          <a:p>
            <a:pPr>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Regression equations were developed that can be used to predict Variable Clark unit hydrograph parameters</a:t>
            </a:r>
          </a:p>
          <a:p>
            <a:pPr>
              <a:spcBef>
                <a:spcPts val="0"/>
              </a:spcBef>
              <a:spcAft>
                <a:spcPts val="300"/>
              </a:spcAft>
              <a:buFont typeface="Arial" panose="020B0604020202020204" pitchFamily="34" charset="0"/>
              <a:buChar char="•"/>
            </a:pPr>
            <a:r>
              <a:rPr lang="en-US" altLang="en-US" sz="1200" dirty="0">
                <a:ea typeface="ＭＳ Ｐゴシック" panose="020B0600070205080204" pitchFamily="34" charset="-128"/>
              </a:rPr>
              <a:t>Regression equations were validated using 3 locations</a:t>
            </a:r>
          </a:p>
          <a:p>
            <a:pPr>
              <a:spcBef>
                <a:spcPts val="0"/>
              </a:spcBef>
              <a:spcAft>
                <a:spcPts val="300"/>
              </a:spcAft>
              <a:buFont typeface="Arial" panose="020B0604020202020204" pitchFamily="34" charset="0"/>
              <a:buChar char="•"/>
            </a:pPr>
            <a:endParaRPr lang="en-US" altLang="en-US" sz="1200" dirty="0">
              <a:ea typeface="ＭＳ Ｐゴシック" panose="020B0600070205080204" pitchFamily="34" charset="-128"/>
            </a:endParaRPr>
          </a:p>
          <a:p>
            <a:pPr marL="165261" indent="-165261">
              <a:buFont typeface="Arial" panose="020B0604020202020204" pitchFamily="34" charset="0"/>
              <a:buChar char="•"/>
            </a:pPr>
            <a:r>
              <a:rPr lang="en-US" baseline="0" dirty="0"/>
              <a:t>This is a map of the 16 locations that were chosen</a:t>
            </a:r>
          </a:p>
          <a:p>
            <a:pPr marL="165261" indent="-165261">
              <a:buFont typeface="Arial" panose="020B0604020202020204" pitchFamily="34" charset="0"/>
              <a:buChar char="•"/>
            </a:pPr>
            <a:r>
              <a:rPr lang="en-US" baseline="0" dirty="0"/>
              <a:t>These 16 watersheds were also used within the Task 5 report to save time and $$$</a:t>
            </a:r>
          </a:p>
          <a:p>
            <a:pPr marL="165261" indent="-165261">
              <a:buFont typeface="Arial" panose="020B0604020202020204" pitchFamily="34" charset="0"/>
              <a:buChar char="•"/>
            </a:pPr>
            <a:r>
              <a:rPr lang="en-US" baseline="0" dirty="0"/>
              <a:t>A histogram counting the number of locations per drainage area bin is also shown</a:t>
            </a:r>
          </a:p>
          <a:p>
            <a:pPr marL="165261" indent="-165261">
              <a:buFont typeface="Arial" panose="020B0604020202020204" pitchFamily="34" charset="0"/>
              <a:buChar char="•"/>
            </a:pPr>
            <a:r>
              <a:rPr lang="en-US" baseline="0" dirty="0"/>
              <a:t>Drainage areas ranged between 8 sq mi and 113 sq mi</a:t>
            </a:r>
          </a:p>
          <a:p>
            <a:pPr marL="165261" indent="-165261">
              <a:buFont typeface="Arial" panose="020B0604020202020204" pitchFamily="34" charset="0"/>
              <a:buChar char="•"/>
            </a:pPr>
            <a:r>
              <a:rPr lang="en-US" baseline="0" dirty="0"/>
              <a:t>The average drainage area was 50 sq mi while the median was 53 sq mi</a:t>
            </a:r>
          </a:p>
          <a:p>
            <a:pPr>
              <a:spcBef>
                <a:spcPts val="0"/>
              </a:spcBef>
              <a:spcAft>
                <a:spcPts val="300"/>
              </a:spcAft>
              <a:buFont typeface="Arial" panose="020B0604020202020204" pitchFamily="34" charset="0"/>
              <a:buChar char="•"/>
            </a:pPr>
            <a:endParaRPr lang="en-US" altLang="en-US" sz="1200" dirty="0">
              <a:ea typeface="ＭＳ Ｐゴシック" panose="020B0600070205080204" pitchFamily="34" charset="-128"/>
            </a:endParaRPr>
          </a:p>
          <a:p>
            <a:endParaRPr lang="en-US"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68352141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It is anticipated that DSOD will utilize the regression equations developed within this study to estimate Clark unit hydrograph parameters to simulate extreme events within dam safety studies.</a:t>
            </a:r>
          </a:p>
          <a:p>
            <a:pPr marL="171450" indent="-171450">
              <a:buFont typeface="Arial" panose="020B0604020202020204" pitchFamily="34" charset="0"/>
              <a:buChar char="•"/>
            </a:pPr>
            <a:r>
              <a:rPr lang="en-US" dirty="0"/>
              <a:t>As such, extreme storm events were selected for use during model calibration.</a:t>
            </a:r>
          </a:p>
          <a:p>
            <a:pPr marL="171450" indent="-171450">
              <a:buFont typeface="Arial" panose="020B0604020202020204" pitchFamily="34" charset="0"/>
              <a:buChar char="•"/>
            </a:pPr>
            <a:r>
              <a:rPr lang="en-US" dirty="0"/>
              <a:t>However, observed data availability, reliability, and ease of use were also considered.</a:t>
            </a:r>
          </a:p>
          <a:p>
            <a:pPr marL="171450" indent="-171450">
              <a:buFont typeface="Arial" panose="020B0604020202020204" pitchFamily="34" charset="0"/>
              <a:buChar char="•"/>
            </a:pPr>
            <a:r>
              <a:rPr lang="en-US" dirty="0"/>
              <a:t>Observed data that was available for use varied by location and flood event.</a:t>
            </a:r>
          </a:p>
          <a:p>
            <a:pPr marL="171450" indent="-171450">
              <a:buFont typeface="Arial" panose="020B0604020202020204" pitchFamily="34" charset="0"/>
              <a:buChar char="•"/>
            </a:pPr>
            <a:r>
              <a:rPr lang="en-US" dirty="0"/>
              <a:t>When available, 15-, 30-, or 60-minute observed streamflow was used.</a:t>
            </a:r>
          </a:p>
          <a:p>
            <a:pPr marL="171450" indent="-171450">
              <a:buFont typeface="Arial" panose="020B0604020202020204" pitchFamily="34" charset="0"/>
              <a:buChar char="•"/>
            </a:pPr>
            <a:r>
              <a:rPr lang="en-US" dirty="0"/>
              <a:t>When that data was not available, daily average and instantaneous peak streamflow was used (animate).</a:t>
            </a:r>
          </a:p>
          <a:p>
            <a:pPr marL="171450" indent="-171450">
              <a:buFont typeface="Arial" panose="020B0604020202020204" pitchFamily="34" charset="0"/>
              <a:buChar char="•"/>
            </a:pPr>
            <a:r>
              <a:rPr lang="en-US" dirty="0"/>
              <a:t>Model performance was evaluated by comparing computed results against observed results at each location.</a:t>
            </a:r>
          </a:p>
          <a:p>
            <a:pPr marL="171450" indent="-171450">
              <a:buFont typeface="Arial" panose="020B0604020202020204" pitchFamily="34" charset="0"/>
              <a:buChar char="•"/>
            </a:pPr>
            <a:r>
              <a:rPr lang="en-US" dirty="0"/>
              <a:t>Model parameters were altered to minimize the differences between computed and observed hydrograph shape, peak flow rate, and discharge volume.</a:t>
            </a:r>
          </a:p>
          <a:p>
            <a:pPr marL="171450" indent="-171450">
              <a:buFont typeface="Arial" panose="020B0604020202020204" pitchFamily="34" charset="0"/>
              <a:buChar char="•"/>
            </a:pPr>
            <a:r>
              <a:rPr lang="en-US" dirty="0"/>
              <a:t>When adequate observed data was available (at a minimum, daily average streamflow), summary statistics were used to quantify model performance</a:t>
            </a:r>
          </a:p>
          <a:p>
            <a:pPr marL="171450" indent="-171450">
              <a:buFont typeface="Arial" panose="020B0604020202020204" pitchFamily="34" charset="0"/>
              <a:buChar char="•"/>
            </a:pPr>
            <a:r>
              <a:rPr lang="en-US" dirty="0"/>
              <a:t>Statistical metrics included Nash-Sutcliffe Efficiency (NSE), Ratio of the Root Mean Square Error to the Standard Deviation (RSR), and Percent Bias (PBIAS).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3673072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r>
              <a:rPr lang="en-US" baseline="0" dirty="0"/>
              <a:t>Following the calibration of each historical event HEC-HMS model, 0.25-, 0.5-, 1.0-, 2.0-, 3.0-, 4.0-, 5.0-, and 6.0-inches of excess precipitation over one hour was applied to each modeling domain and routed using the calibrated 2D diffusion wave transform parameters.</a:t>
            </a:r>
          </a:p>
          <a:p>
            <a:pPr marL="165261" indent="-165261">
              <a:buFont typeface="Arial" panose="020B0604020202020204" pitchFamily="34" charset="0"/>
              <a:buChar char="•"/>
            </a:pPr>
            <a:r>
              <a:rPr lang="en-US" baseline="0" dirty="0"/>
              <a:t>No losses or baseflow processes were included within these simulations.</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412870351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Here are all the regression equations that were developed</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14249243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15571275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This is an example of the validation process for the Arroyo Seco location</a:t>
            </a:r>
          </a:p>
          <a:p>
            <a:pPr marL="171450" indent="-171450">
              <a:buFont typeface="Arial" panose="020B0604020202020204" pitchFamily="34" charset="0"/>
              <a:buChar char="•"/>
            </a:pPr>
            <a:r>
              <a:rPr lang="en-US" dirty="0"/>
              <a:t>The event simulated is the approximate 1/1000 AEP, while less rare than the PMF, is still an extreme amount of precipitation</a:t>
            </a:r>
          </a:p>
          <a:p>
            <a:pPr marL="171450" indent="-171450">
              <a:buFont typeface="Arial" panose="020B0604020202020204" pitchFamily="34" charset="0"/>
              <a:buChar char="•"/>
            </a:pPr>
            <a:r>
              <a:rPr lang="en-US" dirty="0"/>
              <a:t>As you can see, the predicted Variable Clark parameters produce very good results when compared against the 2D Diffusion Wave transform results</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Again, the “base” Clark results underpredict the peak when compared against the 2D Diffusion Wave transform results.  This is to be expected since the Clark parameters were calibrated for an event that is much less intense than the 1/1000 AEP event in this case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US" dirty="0"/>
              <a:t>Excess precipitation rates = 0.7 in/</a:t>
            </a:r>
            <a:r>
              <a:rPr lang="en-US" dirty="0" err="1"/>
              <a:t>hr</a:t>
            </a:r>
            <a:r>
              <a:rPr lang="en-US" dirty="0"/>
              <a:t> (Jan2000) vs 4.35 in/</a:t>
            </a:r>
            <a:r>
              <a:rPr lang="en-US" dirty="0" err="1"/>
              <a:t>hr</a:t>
            </a:r>
            <a:r>
              <a:rPr lang="en-US" dirty="0"/>
              <a:t> (1/1000 AEP)</a:t>
            </a:r>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209988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65261" indent="-165261">
              <a:buFont typeface="Arial" panose="020B0604020202020204" pitchFamily="34" charset="0"/>
              <a:buChar char="•"/>
            </a:pPr>
            <a:endParaRPr lang="en-US" baseline="0" dirty="0"/>
          </a:p>
        </p:txBody>
      </p:sp>
      <p:sp>
        <p:nvSpPr>
          <p:cNvPr id="4" name="Slide Number Placeholder 3"/>
          <p:cNvSpPr>
            <a:spLocks noGrp="1"/>
          </p:cNvSpPr>
          <p:nvPr>
            <p:ph type="sldNum" sz="quarter" idx="10"/>
          </p:nvPr>
        </p:nvSpPr>
        <p:spPr/>
        <p:txBody>
          <a:bodyPr/>
          <a:lstStyle/>
          <a:p>
            <a:fld id="{06A0A3C6-4E22-46FB-836F-CA2C48EC4DC1}"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589242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6</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2305029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7</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32371753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8</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170756765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9</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6674818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p:txBody>
          <a:bodyPr/>
          <a:lstStyle/>
          <a:p>
            <a:fld id="{FB4C6B9C-850C-4E0D-9808-3A5164DA9BFB}" type="slidenum">
              <a:rPr lang="en-US" smtClean="0"/>
              <a:pPr/>
              <a:t>10</a:t>
            </a:fld>
            <a:endParaRPr lang="en-US"/>
          </a:p>
        </p:txBody>
      </p:sp>
      <p:sp>
        <p:nvSpPr>
          <p:cNvPr id="62468" name="Rectangle 3"/>
          <p:cNvSpPr>
            <a:spLocks noGrp="1" noChangeArrowheads="1"/>
          </p:cNvSpPr>
          <p:nvPr>
            <p:ph type="body" idx="1"/>
          </p:nvPr>
        </p:nvSpPr>
        <p:spPr/>
        <p:txBody>
          <a:bodyPr>
            <a:normAutofit/>
          </a:bodyPr>
          <a:lstStyle/>
          <a:p>
            <a:endParaRPr lang="en-US" dirty="0"/>
          </a:p>
        </p:txBody>
      </p:sp>
      <p:sp>
        <p:nvSpPr>
          <p:cNvPr id="7" name="Slide Image Placeholder 6"/>
          <p:cNvSpPr>
            <a:spLocks noGrp="1" noRot="1" noChangeAspect="1"/>
          </p:cNvSpPr>
          <p:nvPr>
            <p:ph type="sldImg"/>
          </p:nvPr>
        </p:nvSpPr>
        <p:spPr>
          <a:xfrm>
            <a:off x="777875" y="549275"/>
            <a:ext cx="5257800" cy="3943350"/>
          </a:xfrm>
        </p:spPr>
      </p:sp>
    </p:spTree>
    <p:extLst>
      <p:ext uri="{BB962C8B-B14F-4D97-AF65-F5344CB8AC3E}">
        <p14:creationId xmlns:p14="http://schemas.microsoft.com/office/powerpoint/2010/main" val="35221483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a:solidFill>
                  <a:srgbClr val="FFFFFF"/>
                </a:solidFill>
              </a:rPr>
              <a:t>File Name</a:t>
            </a:r>
            <a:endParaRPr lang="en-US" dirty="0">
              <a:solidFill>
                <a:srgbClr val="FFFFFF"/>
              </a:solidFill>
            </a:endParaRPr>
          </a:p>
        </p:txBody>
      </p:sp>
      <p:sp>
        <p:nvSpPr>
          <p:cNvPr id="10" name="TextBox 9"/>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762462180"/>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FF2031BD-0E64-4A86-9567-1E14D3ADF6F3}" type="slidenum">
              <a:rPr lang="en-US"/>
              <a:pPr>
                <a:defRPr/>
              </a:pPr>
              <a:t>‹#›</a:t>
            </a:fld>
            <a:endParaRPr lang="en-US"/>
          </a:p>
        </p:txBody>
      </p:sp>
    </p:spTree>
    <p:extLst>
      <p:ext uri="{BB962C8B-B14F-4D97-AF65-F5344CB8AC3E}">
        <p14:creationId xmlns:p14="http://schemas.microsoft.com/office/powerpoint/2010/main" val="15538017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6"/>
          <p:cNvSpPr>
            <a:spLocks noGrp="1" noChangeArrowheads="1"/>
          </p:cNvSpPr>
          <p:nvPr>
            <p:ph type="sldNum" sz="quarter" idx="10"/>
          </p:nvPr>
        </p:nvSpPr>
        <p:spPr>
          <a:ln/>
        </p:spPr>
        <p:txBody>
          <a:bodyPr/>
          <a:lstStyle>
            <a:lvl1pPr>
              <a:defRPr/>
            </a:lvl1pPr>
          </a:lstStyle>
          <a:p>
            <a:pPr>
              <a:defRPr/>
            </a:pPr>
            <a:fld id="{30FCD627-44FF-47A1-8CF2-DCEAA2411CCA}" type="slidenum">
              <a:rPr lang="en-US"/>
              <a:pPr>
                <a:defRPr/>
              </a:pPr>
              <a:t>‹#›</a:t>
            </a:fld>
            <a:endParaRPr lang="en-US"/>
          </a:p>
        </p:txBody>
      </p:sp>
    </p:spTree>
    <p:extLst>
      <p:ext uri="{BB962C8B-B14F-4D97-AF65-F5344CB8AC3E}">
        <p14:creationId xmlns:p14="http://schemas.microsoft.com/office/powerpoint/2010/main" val="1673843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6"/>
          <p:cNvSpPr>
            <a:spLocks noGrp="1" noChangeArrowheads="1"/>
          </p:cNvSpPr>
          <p:nvPr>
            <p:ph type="sldNum" sz="quarter" idx="10"/>
          </p:nvPr>
        </p:nvSpPr>
        <p:spPr>
          <a:ln/>
        </p:spPr>
        <p:txBody>
          <a:bodyPr/>
          <a:lstStyle>
            <a:lvl1pPr>
              <a:defRPr/>
            </a:lvl1pPr>
          </a:lstStyle>
          <a:p>
            <a:pPr>
              <a:defRPr/>
            </a:pPr>
            <a:fld id="{9F794631-A7C0-40A3-90C7-BFD6F6F83EAC}" type="slidenum">
              <a:rPr lang="en-US"/>
              <a:pPr>
                <a:defRPr/>
              </a:pPr>
              <a:t>‹#›</a:t>
            </a:fld>
            <a:endParaRPr lang="en-US"/>
          </a:p>
        </p:txBody>
      </p:sp>
    </p:spTree>
    <p:extLst>
      <p:ext uri="{BB962C8B-B14F-4D97-AF65-F5344CB8AC3E}">
        <p14:creationId xmlns:p14="http://schemas.microsoft.com/office/powerpoint/2010/main" val="36727208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37336780"/>
      </p:ext>
    </p:extLst>
  </p:cSld>
  <p:clrMapOvr>
    <a:masterClrMapping/>
  </p:clrMapOvr>
  <p:transition spd="slow">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2449248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94831776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27045091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942343878"/>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7928234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12988158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 Background 2">
    <p:bg>
      <p:bgPr>
        <a:solidFill>
          <a:schemeClr val="bg2"/>
        </a:solidFill>
        <a:effectLst/>
      </p:bgPr>
    </p:bg>
    <p:spTree>
      <p:nvGrpSpPr>
        <p:cNvPr id="1" name=""/>
        <p:cNvGrpSpPr/>
        <p:nvPr/>
      </p:nvGrpSpPr>
      <p:grpSpPr>
        <a:xfrm>
          <a:off x="0" y="0"/>
          <a:ext cx="0" cy="0"/>
          <a:chOff x="0" y="0"/>
          <a:chExt cx="0" cy="0"/>
        </a:xfrm>
      </p:grpSpPr>
      <p:sp>
        <p:nvSpPr>
          <p:cNvPr id="5" name="Rounded Rectangle 4"/>
          <p:cNvSpPr/>
          <p:nvPr userDrawn="1"/>
        </p:nvSpPr>
        <p:spPr>
          <a:xfrm>
            <a:off x="202702" y="165779"/>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p>
            <a:fld id="{0D0E9D3B-CB56-40AE-B0A9-8DA5E1AEFDB7}" type="slidenum">
              <a:rPr lang="en-US" smtClean="0">
                <a:solidFill>
                  <a:srgbClr val="FFFFFF"/>
                </a:solidFill>
              </a:rPr>
              <a:pPr/>
              <a:t>‹#›</a:t>
            </a:fld>
            <a:endParaRPr lang="en-US" dirty="0">
              <a:solidFill>
                <a:srgbClr val="FFFFFF"/>
              </a:solidFill>
            </a:endParaRPr>
          </a:p>
        </p:txBody>
      </p:sp>
      <p:sp>
        <p:nvSpPr>
          <p:cNvPr id="4" name="Footer Placeholder 3"/>
          <p:cNvSpPr>
            <a:spLocks noGrp="1"/>
          </p:cNvSpPr>
          <p:nvPr userDrawn="1">
            <p:ph type="ftr" sz="quarter" idx="11"/>
          </p:nvPr>
        </p:nvSpPr>
        <p:spPr/>
        <p:txBody>
          <a:bodyPr/>
          <a:lstStyle/>
          <a:p>
            <a:r>
              <a:rPr lang="en-US" dirty="0">
                <a:solidFill>
                  <a:srgbClr val="FFFFFF"/>
                </a:solidFill>
              </a:rPr>
              <a:t>File Name</a:t>
            </a:r>
          </a:p>
        </p:txBody>
      </p:sp>
    </p:spTree>
    <p:extLst>
      <p:ext uri="{BB962C8B-B14F-4D97-AF65-F5344CB8AC3E}">
        <p14:creationId xmlns:p14="http://schemas.microsoft.com/office/powerpoint/2010/main" val="1073711119"/>
      </p:ext>
    </p:extLst>
  </p:cSld>
  <p:clrMapOvr>
    <a:masterClrMapping/>
  </p:clrMapOvr>
  <p:extLst>
    <p:ext uri="{DCECCB84-F9BA-43D5-87BE-67443E8EF086}">
      <p15:sldGuideLst xmlns:p15="http://schemas.microsoft.com/office/powerpoint/2012/main"/>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307216819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6373081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3190647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21722430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689089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3885092"/>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50273902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2764399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873692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10993701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2" name="TextBox 11"/>
          <p:cNvSpPr txBox="1"/>
          <p:nvPr userDrawn="1"/>
        </p:nvSpPr>
        <p:spPr>
          <a:xfrm>
            <a:off x="457200" y="5516644"/>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30338351"/>
      </p:ext>
    </p:extLst>
  </p:cSld>
  <p:clrMapOvr>
    <a:masterClrMapping/>
  </p:clrMapOvr>
  <p:extLst>
    <p:ext uri="{DCECCB84-F9BA-43D5-87BE-67443E8EF086}">
      <p15:sldGuideLst xmlns:p15="http://schemas.microsoft.com/office/powerpoint/2012/main"/>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324622629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193048045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32797015"/>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82641856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25515813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349909802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3233546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06FA82FB-7C14-46DB-9746-128BC0F449F8}" type="slidenum">
              <a:rPr lang="en-US" smtClean="0"/>
              <a:pPr>
                <a:defRPr/>
              </a:pPr>
              <a:t>‹#›</a:t>
            </a:fld>
            <a:endParaRPr lang="en-US"/>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3955319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6430074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baseline="0">
                <a:solidFill>
                  <a:schemeClr val="tx1"/>
                </a:solidFill>
              </a:defRPr>
            </a:lvl1pPr>
          </a:lstStyle>
          <a:p>
            <a:fld id="{9A257827-C34C-4251-B995-96C9C233CCC8}" type="slidenum">
              <a:rPr lang="en-US" smtClean="0"/>
              <a:pPr/>
              <a:t>‹#›</a:t>
            </a:fld>
            <a:endParaRPr lang="en-US" dirty="0"/>
          </a:p>
        </p:txBody>
      </p:sp>
    </p:spTree>
    <p:extLst>
      <p:ext uri="{BB962C8B-B14F-4D97-AF65-F5344CB8AC3E}">
        <p14:creationId xmlns:p14="http://schemas.microsoft.com/office/powerpoint/2010/main" val="39390497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itle Slide - Background 2 80%">
    <p:bg>
      <p:bgPr>
        <a:solidFill>
          <a:schemeClr val="bg2">
            <a:lumMod val="20000"/>
            <a:lumOff val="80000"/>
          </a:schemeClr>
        </a:solidFill>
        <a:effectLst/>
      </p:bgPr>
    </p:bg>
    <p:spTree>
      <p:nvGrpSpPr>
        <p:cNvPr id="1" name=""/>
        <p:cNvGrpSpPr/>
        <p:nvPr/>
      </p:nvGrpSpPr>
      <p:grpSpPr>
        <a:xfrm>
          <a:off x="0" y="0"/>
          <a:ext cx="0" cy="0"/>
          <a:chOff x="0" y="0"/>
          <a:chExt cx="0" cy="0"/>
        </a:xfrm>
      </p:grpSpPr>
      <p:sp>
        <p:nvSpPr>
          <p:cNvPr id="11" name="Rounded Rectangle 10"/>
          <p:cNvSpPr/>
          <p:nvPr userDrawn="1"/>
        </p:nvSpPr>
        <p:spPr>
          <a:xfrm>
            <a:off x="202702" y="161925"/>
            <a:ext cx="8103097" cy="5207409"/>
          </a:xfrm>
          <a:prstGeom prst="roundRect">
            <a:avLst>
              <a:gd name="adj" fmla="val 255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userDrawn="1">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userDrawn="1">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userDrawn="1">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userDrawn="1">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755053136"/>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1225550"/>
            <a:ext cx="8382000" cy="4718049"/>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40138280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Short 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1"/>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371806387"/>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Short 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10581220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Short Title and Content - 3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942976"/>
            <a:ext cx="8382000" cy="5000624"/>
          </a:xfrm>
          <a:prstGeom prst="rect">
            <a:avLst/>
          </a:prstGeom>
          <a:noFill/>
          <a:ln w="9525">
            <a:noFill/>
            <a:miter lim="800000"/>
            <a:headEnd/>
            <a:tailEnd/>
          </a:ln>
        </p:spPr>
        <p:txBody>
          <a:bodyPr numCol="3"/>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693365331"/>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304800" y="5834379"/>
            <a:ext cx="6353175" cy="328296"/>
          </a:xfrm>
          <a:prstGeom prst="rect">
            <a:avLst/>
          </a:prstGeom>
          <a:noFill/>
          <a:ln w="9525">
            <a:noFill/>
            <a:miter lim="800000"/>
            <a:headEnd/>
            <a:tailEnd/>
          </a:ln>
        </p:spPr>
        <p:txBody>
          <a:bodyPr lIns="91440" tIns="0" numCol="1"/>
          <a:lstStyle>
            <a:lvl1pPr marL="0" indent="0">
              <a:buNone/>
              <a:defRPr sz="1600">
                <a:solidFill>
                  <a:schemeClr val="tx1">
                    <a:lumMod val="75000"/>
                    <a:lumOff val="25000"/>
                  </a:schemeClr>
                </a:solidFill>
              </a:defRPr>
            </a:lvl1pPr>
            <a:lvl2pPr>
              <a:defRPr sz="2400">
                <a:solidFill>
                  <a:srgbClr val="83847A"/>
                </a:solidFill>
              </a:defRPr>
            </a:lvl2pPr>
            <a:lvl3pPr>
              <a:defRPr sz="2000">
                <a:solidFill>
                  <a:srgbClr val="83847A"/>
                </a:solidFill>
              </a:defRPr>
            </a:lvl3pPr>
            <a:lvl4pPr>
              <a:defRPr sz="2000">
                <a:solidFill>
                  <a:srgbClr val="83847A"/>
                </a:solidFill>
              </a:defRPr>
            </a:lvl4pPr>
            <a:lvl5pPr>
              <a:defRPr sz="2000">
                <a:solidFill>
                  <a:srgbClr val="83847A"/>
                </a:solidFill>
              </a:defRPr>
            </a:lvl5pPr>
          </a:lstStyle>
          <a:p>
            <a:pPr lvl="0"/>
            <a:r>
              <a:rPr lang="en-US" noProof="0" dirty="0"/>
              <a:t>Click to edit Master text styles</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3" name="Picture Placeholder 2"/>
          <p:cNvSpPr>
            <a:spLocks noGrp="1"/>
          </p:cNvSpPr>
          <p:nvPr>
            <p:ph type="pic" sz="quarter" idx="12"/>
          </p:nvPr>
        </p:nvSpPr>
        <p:spPr>
          <a:xfrm>
            <a:off x="304800" y="942975"/>
            <a:ext cx="8382000" cy="4761228"/>
          </a:xfrm>
        </p:spPr>
        <p:txBody>
          <a:bodyPr/>
          <a:lstStyle/>
          <a:p>
            <a:endParaRPr lang="en-US"/>
          </a:p>
        </p:txBody>
      </p:sp>
    </p:spTree>
    <p:extLst>
      <p:ext uri="{BB962C8B-B14F-4D97-AF65-F5344CB8AC3E}">
        <p14:creationId xmlns:p14="http://schemas.microsoft.com/office/powerpoint/2010/main" val="120730268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249631878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6" name="Text Placeholder 3"/>
          <p:cNvSpPr>
            <a:spLocks noGrp="1"/>
          </p:cNvSpPr>
          <p:nvPr>
            <p:ph type="body" sz="quarter" idx="3"/>
          </p:nvPr>
        </p:nvSpPr>
        <p:spPr>
          <a:xfrm>
            <a:off x="4572000" y="1230511"/>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9" name="Text Placeholder 3"/>
          <p:cNvSpPr>
            <a:spLocks noGrp="1"/>
          </p:cNvSpPr>
          <p:nvPr>
            <p:ph type="body" sz="quarter" idx="13"/>
          </p:nvPr>
        </p:nvSpPr>
        <p:spPr>
          <a:xfrm>
            <a:off x="304800" y="1230511"/>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3" name="Content Placeholder 2"/>
          <p:cNvSpPr>
            <a:spLocks noGrp="1"/>
          </p:cNvSpPr>
          <p:nvPr>
            <p:ph sz="quarter" idx="15"/>
          </p:nvPr>
        </p:nvSpPr>
        <p:spPr>
          <a:xfrm>
            <a:off x="3048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981200"/>
            <a:ext cx="4114800" cy="3962400"/>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299953560"/>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26955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1225550"/>
            <a:ext cx="5591175" cy="471805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2" name="Footer Placeholder 1"/>
          <p:cNvSpPr>
            <a:spLocks noGrp="1"/>
          </p:cNvSpPr>
          <p:nvPr>
            <p:ph type="ftr" sz="quarter" idx="18"/>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Tree>
    <p:extLst>
      <p:ext uri="{BB962C8B-B14F-4D97-AF65-F5344CB8AC3E}">
        <p14:creationId xmlns:p14="http://schemas.microsoft.com/office/powerpoint/2010/main" val="115065603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Content Placeholder 2"/>
          <p:cNvSpPr>
            <a:spLocks noGrp="1"/>
          </p:cNvSpPr>
          <p:nvPr>
            <p:ph sz="quarter" idx="15"/>
          </p:nvPr>
        </p:nvSpPr>
        <p:spPr>
          <a:xfrm>
            <a:off x="3048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4572000" y="1225550"/>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5"/>
          <p:cNvSpPr>
            <a:spLocks noGrp="1"/>
          </p:cNvSpPr>
          <p:nvPr>
            <p:ph type="sldNum" sz="quarter" idx="17"/>
          </p:nvPr>
        </p:nvSpPr>
        <p:spPr/>
        <p:txBody>
          <a:bodyPr/>
          <a:lstStyle>
            <a:lvl1pPr>
              <a:defRPr/>
            </a:lvl1pPr>
          </a:lstStyle>
          <a:p>
            <a:fld id="{3B773CDB-7973-454B-9699-5CCFA043586B}" type="slidenum">
              <a:rPr lang="en-US"/>
              <a:pPr/>
              <a:t>‹#›</a:t>
            </a:fld>
            <a:endParaRPr lang="en-US"/>
          </a:p>
        </p:txBody>
      </p:sp>
      <p:sp>
        <p:nvSpPr>
          <p:cNvPr id="6" name="Content Placeholder 2"/>
          <p:cNvSpPr>
            <a:spLocks noGrp="1"/>
          </p:cNvSpPr>
          <p:nvPr>
            <p:ph sz="quarter" idx="18"/>
          </p:nvPr>
        </p:nvSpPr>
        <p:spPr>
          <a:xfrm>
            <a:off x="3048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sz="quarter" idx="19"/>
          </p:nvPr>
        </p:nvSpPr>
        <p:spPr>
          <a:xfrm>
            <a:off x="4572000" y="3597275"/>
            <a:ext cx="4114800" cy="228600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4" name="Straight Connector 3"/>
          <p:cNvCxnSpPr/>
          <p:nvPr userDrawn="1"/>
        </p:nvCxnSpPr>
        <p:spPr>
          <a:xfrm>
            <a:off x="304800" y="35496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4492895" y="1225550"/>
            <a:ext cx="0" cy="465772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60458562"/>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Short Title - Sub-Head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6" name="Text Placeholder 3"/>
          <p:cNvSpPr>
            <a:spLocks noGrp="1"/>
          </p:cNvSpPr>
          <p:nvPr>
            <p:ph type="body" sz="quarter" idx="3"/>
          </p:nvPr>
        </p:nvSpPr>
        <p:spPr>
          <a:xfrm>
            <a:off x="4572000" y="942975"/>
            <a:ext cx="4114800" cy="663266"/>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7" name="Text Placeholder 3"/>
          <p:cNvSpPr>
            <a:spLocks noGrp="1"/>
          </p:cNvSpPr>
          <p:nvPr>
            <p:ph type="body" sz="quarter" idx="13"/>
          </p:nvPr>
        </p:nvSpPr>
        <p:spPr>
          <a:xfrm>
            <a:off x="304800" y="942975"/>
            <a:ext cx="4114800" cy="666241"/>
          </a:xfrm>
        </p:spPr>
        <p:txBody>
          <a:bodyPr bIns="0" anchor="b"/>
          <a:lstStyle>
            <a:lvl1pPr>
              <a:defRPr sz="1800">
                <a:solidFill>
                  <a:schemeClr val="tx1">
                    <a:lumMod val="75000"/>
                    <a:lumOff val="25000"/>
                  </a:schemeClr>
                </a:solidFill>
              </a:defRPr>
            </a:lvl1pPr>
          </a:lstStyle>
          <a:p>
            <a:pPr lvl="0"/>
            <a:r>
              <a:rPr lang="en-US" dirty="0"/>
              <a:t>Click to edit Master text styles</a:t>
            </a:r>
          </a:p>
        </p:txBody>
      </p:sp>
      <p:sp>
        <p:nvSpPr>
          <p:cNvPr id="8" name="Content Placeholder 2"/>
          <p:cNvSpPr>
            <a:spLocks noGrp="1"/>
          </p:cNvSpPr>
          <p:nvPr>
            <p:ph sz="quarter" idx="15"/>
          </p:nvPr>
        </p:nvSpPr>
        <p:spPr>
          <a:xfrm>
            <a:off x="3048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1693664"/>
            <a:ext cx="4114800" cy="4230886"/>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982532923"/>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3427973529"/>
      </p:ext>
    </p:extLst>
  </p:cSld>
  <p:clrMapOvr>
    <a:masterClrMapping/>
  </p:clrMapOvr>
  <p:extLst>
    <p:ext uri="{DCECCB84-F9BA-43D5-87BE-67443E8EF086}">
      <p15:sldGuideLst xmlns:p15="http://schemas.microsoft.com/office/powerpoint/2012/main"/>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Short Title - 2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8" name="Content Placeholder 2"/>
          <p:cNvSpPr>
            <a:spLocks noGrp="1"/>
          </p:cNvSpPr>
          <p:nvPr>
            <p:ph sz="quarter" idx="15"/>
          </p:nvPr>
        </p:nvSpPr>
        <p:spPr>
          <a:xfrm>
            <a:off x="3048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9" name="Content Placeholder 2"/>
          <p:cNvSpPr>
            <a:spLocks noGrp="1"/>
          </p:cNvSpPr>
          <p:nvPr>
            <p:ph sz="quarter" idx="16"/>
          </p:nvPr>
        </p:nvSpPr>
        <p:spPr>
          <a:xfrm>
            <a:off x="4572000" y="942975"/>
            <a:ext cx="4114800" cy="4981575"/>
          </a:xfrm>
        </p:spPr>
        <p:txBody>
          <a:bodyPr tIns="0"/>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06871696"/>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hort Title - 2 Odd Sectio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7" name="Content Placeholder 2"/>
          <p:cNvSpPr>
            <a:spLocks noGrp="1"/>
          </p:cNvSpPr>
          <p:nvPr>
            <p:ph sz="quarter" idx="15"/>
          </p:nvPr>
        </p:nvSpPr>
        <p:spPr>
          <a:xfrm>
            <a:off x="304800" y="942975"/>
            <a:ext cx="26955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Content Placeholder 2"/>
          <p:cNvSpPr>
            <a:spLocks noGrp="1"/>
          </p:cNvSpPr>
          <p:nvPr>
            <p:ph sz="quarter" idx="16"/>
          </p:nvPr>
        </p:nvSpPr>
        <p:spPr>
          <a:xfrm>
            <a:off x="3095625" y="942975"/>
            <a:ext cx="5591175" cy="5000625"/>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3719014"/>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hort Title - Quad-Char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
        <p:nvSpPr>
          <p:cNvPr id="16" name="Content Placeholder 2"/>
          <p:cNvSpPr>
            <a:spLocks noGrp="1"/>
          </p:cNvSpPr>
          <p:nvPr>
            <p:ph sz="quarter" idx="15"/>
          </p:nvPr>
        </p:nvSpPr>
        <p:spPr>
          <a:xfrm>
            <a:off x="3048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7" name="Content Placeholder 2"/>
          <p:cNvSpPr>
            <a:spLocks noGrp="1"/>
          </p:cNvSpPr>
          <p:nvPr>
            <p:ph sz="quarter" idx="16"/>
          </p:nvPr>
        </p:nvSpPr>
        <p:spPr>
          <a:xfrm>
            <a:off x="4572000" y="942975"/>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Content Placeholder 2"/>
          <p:cNvSpPr>
            <a:spLocks noGrp="1"/>
          </p:cNvSpPr>
          <p:nvPr>
            <p:ph sz="quarter" idx="18"/>
          </p:nvPr>
        </p:nvSpPr>
        <p:spPr>
          <a:xfrm>
            <a:off x="3048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9" name="Content Placeholder 2"/>
          <p:cNvSpPr>
            <a:spLocks noGrp="1"/>
          </p:cNvSpPr>
          <p:nvPr>
            <p:ph sz="quarter" idx="19"/>
          </p:nvPr>
        </p:nvSpPr>
        <p:spPr>
          <a:xfrm>
            <a:off x="4572000" y="3459480"/>
            <a:ext cx="4114800" cy="2423160"/>
          </a:xfrm>
        </p:spPr>
        <p:txBody>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20" name="Straight Connector 19"/>
          <p:cNvCxnSpPr/>
          <p:nvPr userDrawn="1"/>
        </p:nvCxnSpPr>
        <p:spPr>
          <a:xfrm>
            <a:off x="304800" y="3409950"/>
            <a:ext cx="8382000" cy="0"/>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4492895" y="942975"/>
            <a:ext cx="0" cy="4939665"/>
          </a:xfrm>
          <a:prstGeom prst="line">
            <a:avLst/>
          </a:prstGeom>
          <a:ln>
            <a:solidFill>
              <a:schemeClr val="accent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6830772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6" name="Text Placeholder 5"/>
          <p:cNvSpPr>
            <a:spLocks noGrp="1"/>
          </p:cNvSpPr>
          <p:nvPr>
            <p:ph type="body" sz="quarter" idx="12"/>
          </p:nvPr>
        </p:nvSpPr>
        <p:spPr>
          <a:xfrm>
            <a:off x="304800" y="3687763"/>
            <a:ext cx="8382000" cy="854075"/>
          </a:xfrm>
        </p:spPr>
        <p:txBody>
          <a:bodyPr/>
          <a:lstStyle>
            <a:lvl1pPr marL="0" indent="0">
              <a:defRPr>
                <a:solidFill>
                  <a:schemeClr val="tx1">
                    <a:lumMod val="75000"/>
                    <a:lumOff val="25000"/>
                  </a:schemeClr>
                </a:solidFill>
              </a:defRPr>
            </a:lvl1pPr>
          </a:lstStyle>
          <a:p>
            <a:pPr lvl="0"/>
            <a:r>
              <a:rPr lang="en-US" dirty="0"/>
              <a:t>Click to edit Master text styles</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57772227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286001"/>
            <a:ext cx="8382000" cy="1285874"/>
          </a:xfrm>
          <a:prstGeom prst="rect">
            <a:avLst/>
          </a:prstGeom>
          <a:noFill/>
          <a:ln w="9525">
            <a:noFill/>
            <a:miter lim="800000"/>
            <a:headEnd/>
            <a:tailEnd/>
          </a:ln>
        </p:spPr>
        <p:txBody>
          <a:bodyPr anchor="b"/>
          <a:lstStyle>
            <a:lvl1pPr>
              <a:defRPr sz="3600"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3"/>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4"/>
          </p:nvPr>
        </p:nvSpPr>
        <p:spPr/>
        <p:txBody>
          <a:bodyPr/>
          <a:lstStyle>
            <a:lvl1pPr>
              <a:defRPr/>
            </a:lvl1pPr>
          </a:lstStyle>
          <a:p>
            <a:fld id="{42D6254A-A357-4200-B73D-5001EDA92138}" type="slidenum">
              <a:rPr lang="en-US"/>
              <a:pPr/>
              <a:t>‹#›</a:t>
            </a:fld>
            <a:endParaRPr lang="en-US"/>
          </a:p>
        </p:txBody>
      </p:sp>
    </p:spTree>
    <p:extLst>
      <p:ext uri="{BB962C8B-B14F-4D97-AF65-F5344CB8AC3E}">
        <p14:creationId xmlns:p14="http://schemas.microsoft.com/office/powerpoint/2010/main" val="275615019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7"/>
            <a:ext cx="8382000" cy="801687"/>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3"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4" name="Slide Number Placeholder 5"/>
          <p:cNvSpPr>
            <a:spLocks noGrp="1"/>
          </p:cNvSpPr>
          <p:nvPr>
            <p:ph type="sldNum" sz="quarter" idx="11"/>
          </p:nvPr>
        </p:nvSpPr>
        <p:spPr/>
        <p:txBody>
          <a:bodyPr/>
          <a:lstStyle>
            <a:lvl1pPr>
              <a:defRPr/>
            </a:lvl1pPr>
          </a:lstStyle>
          <a:p>
            <a:fld id="{B694574C-E5D2-4987-ADCE-9F4F1F300184}" type="slidenum">
              <a:rPr lang="en-US"/>
              <a:pPr/>
              <a:t>‹#›</a:t>
            </a:fld>
            <a:endParaRPr lang="en-US"/>
          </a:p>
        </p:txBody>
      </p:sp>
    </p:spTree>
    <p:extLst>
      <p:ext uri="{BB962C8B-B14F-4D97-AF65-F5344CB8AC3E}">
        <p14:creationId xmlns:p14="http://schemas.microsoft.com/office/powerpoint/2010/main" val="99775978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hort Title - No Content">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304800" y="274638"/>
            <a:ext cx="8382000" cy="538162"/>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492712360"/>
      </p:ext>
    </p:extLst>
  </p:cSld>
  <p:clrMapOvr>
    <a:masterClrMapping/>
  </p:clrMapOvr>
  <p:extLst>
    <p:ext uri="{DCECCB84-F9BA-43D5-87BE-67443E8EF086}">
      <p15:sldGuideLst xmlns:p15="http://schemas.microsoft.com/office/powerpoint/2012/main">
        <p15:guide id="1" orient="horz" pos="594">
          <p15:clr>
            <a:srgbClr val="FBAE40"/>
          </p15:clr>
        </p15:guide>
        <p15:guide id="2" orient="horz" pos="516">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
        <p:nvSpPr>
          <p:cNvPr id="2"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3" name="Slide Number Placeholder 5"/>
          <p:cNvSpPr>
            <a:spLocks noGrp="1"/>
          </p:cNvSpPr>
          <p:nvPr>
            <p:ph type="sldNum" sz="quarter" idx="11"/>
          </p:nvPr>
        </p:nvSpPr>
        <p:spPr/>
        <p:txBody>
          <a:bodyPr/>
          <a:lstStyle>
            <a:lvl1pPr>
              <a:defRPr/>
            </a:lvl1pPr>
          </a:lstStyle>
          <a:p>
            <a:fld id="{80DD7862-628A-4EC2-9AFF-4F23903537D2}" type="slidenum">
              <a:rPr lang="en-US"/>
              <a:pPr/>
              <a:t>‹#›</a:t>
            </a:fld>
            <a:endParaRPr lang="en-US"/>
          </a:p>
        </p:txBody>
      </p:sp>
    </p:spTree>
    <p:extLst>
      <p:ext uri="{BB962C8B-B14F-4D97-AF65-F5344CB8AC3E}">
        <p14:creationId xmlns:p14="http://schemas.microsoft.com/office/powerpoint/2010/main" val="1991333507"/>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bg1"/>
                </a:solidFill>
              </a:defRPr>
            </a:lvl1pPr>
          </a:lstStyle>
          <a:p>
            <a:pPr>
              <a:defRPr/>
            </a:pPr>
            <a:r>
              <a:rPr lang="en-US" dirty="0">
                <a:solidFill>
                  <a:srgbClr val="83847A"/>
                </a:solidFill>
              </a:rPr>
              <a:t>File Name</a:t>
            </a:r>
          </a:p>
        </p:txBody>
      </p:sp>
      <p:sp>
        <p:nvSpPr>
          <p:cNvPr id="3" name="Slide Number Placeholder 3"/>
          <p:cNvSpPr>
            <a:spLocks noGrp="1"/>
          </p:cNvSpPr>
          <p:nvPr>
            <p:ph type="sldNum" sz="quarter" idx="11"/>
          </p:nvPr>
        </p:nvSpPr>
        <p:spPr/>
        <p:txBody>
          <a:bodyPr/>
          <a:lstStyle>
            <a:lvl1pPr>
              <a:defRPr>
                <a:solidFill>
                  <a:schemeClr val="bg1"/>
                </a:solidFill>
              </a:defRPr>
            </a:lvl1pPr>
          </a:lstStyle>
          <a:p>
            <a:fld id="{251E400F-A7F1-4EA8-93DC-39E6F5A643D7}" type="slidenum">
              <a:rPr lang="en-US" smtClean="0">
                <a:solidFill>
                  <a:srgbClr val="83847A"/>
                </a:solidFill>
              </a:rPr>
              <a:pPr/>
              <a:t>‹#›</a:t>
            </a:fld>
            <a:endParaRPr lang="en-US" dirty="0">
              <a:solidFill>
                <a:srgbClr val="83847A"/>
              </a:solidFill>
            </a:endParaRPr>
          </a:p>
        </p:txBody>
      </p:sp>
    </p:spTree>
    <p:extLst>
      <p:ext uri="{BB962C8B-B14F-4D97-AF65-F5344CB8AC3E}">
        <p14:creationId xmlns:p14="http://schemas.microsoft.com/office/powerpoint/2010/main" val="135327028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2" name="Footer Placeholder 2"/>
          <p:cNvSpPr>
            <a:spLocks noGrp="1"/>
          </p:cNvSpPr>
          <p:nvPr>
            <p:ph type="ftr" sz="quarter" idx="10"/>
          </p:nvPr>
        </p:nvSpPr>
        <p:spPr/>
        <p:txBody>
          <a:bodyPr/>
          <a:lstStyle>
            <a:lvl1pPr>
              <a:defRPr>
                <a:solidFill>
                  <a:schemeClr val="tx2">
                    <a:lumMod val="95000"/>
                  </a:schemeClr>
                </a:solidFill>
              </a:defRPr>
            </a:lvl1pPr>
          </a:lstStyle>
          <a:p>
            <a:pPr>
              <a:defRPr/>
            </a:pPr>
            <a:r>
              <a:rPr lang="en-US">
                <a:solidFill>
                  <a:srgbClr val="FFFFFF">
                    <a:lumMod val="95000"/>
                  </a:srgbClr>
                </a:solidFill>
              </a:rPr>
              <a:t>File Name</a:t>
            </a:r>
          </a:p>
        </p:txBody>
      </p:sp>
      <p:sp>
        <p:nvSpPr>
          <p:cNvPr id="3" name="Slide Number Placeholder 3"/>
          <p:cNvSpPr>
            <a:spLocks noGrp="1"/>
          </p:cNvSpPr>
          <p:nvPr>
            <p:ph type="sldNum" sz="quarter" idx="11"/>
          </p:nvPr>
        </p:nvSpPr>
        <p:spPr/>
        <p:txBody>
          <a:bodyPr/>
          <a:lstStyle>
            <a:lvl1pPr>
              <a:defRPr>
                <a:solidFill>
                  <a:schemeClr val="tx2">
                    <a:lumMod val="95000"/>
                  </a:schemeClr>
                </a:solidFill>
              </a:defRPr>
            </a:lvl1pPr>
          </a:lstStyle>
          <a:p>
            <a:fld id="{251E400F-A7F1-4EA8-93DC-39E6F5A643D7}" type="slidenum">
              <a:rPr lang="en-US" smtClean="0">
                <a:solidFill>
                  <a:srgbClr val="FFFFFF">
                    <a:lumMod val="95000"/>
                  </a:srgbClr>
                </a:solidFill>
              </a:rPr>
              <a:pPr/>
              <a:t>‹#›</a:t>
            </a:fld>
            <a:endParaRPr lang="en-US">
              <a:solidFill>
                <a:srgbClr val="FFFFFF">
                  <a:lumMod val="95000"/>
                </a:srgbClr>
              </a:solidFill>
            </a:endParaRPr>
          </a:p>
        </p:txBody>
      </p:sp>
    </p:spTree>
    <p:extLst>
      <p:ext uri="{BB962C8B-B14F-4D97-AF65-F5344CB8AC3E}">
        <p14:creationId xmlns:p14="http://schemas.microsoft.com/office/powerpoint/2010/main" val="4800062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Title Slide - Background 1 15%">
    <p:bg>
      <p:bgPr>
        <a:solidFill>
          <a:schemeClr val="bg1">
            <a:lumMod val="85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4099800998"/>
      </p:ext>
    </p:extLst>
  </p:cSld>
  <p:clrMapOvr>
    <a:masterClrMapping/>
  </p:clrMapOvr>
  <p:extLst>
    <p:ext uri="{DCECCB84-F9BA-43D5-87BE-67443E8EF086}">
      <p15:sldGuideLst xmlns:p15="http://schemas.microsoft.com/office/powerpoint/2012/main"/>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Black Blank">
    <p:bg>
      <p:bgPr>
        <a:solidFill>
          <a:schemeClr val="tx1"/>
        </a:solid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p>
            <a:pPr>
              <a:defRPr/>
            </a:pPr>
            <a:r>
              <a:rPr lang="en-US">
                <a:solidFill>
                  <a:srgbClr val="000000">
                    <a:tint val="75000"/>
                  </a:srgbClr>
                </a:solidFill>
              </a:rPr>
              <a:t>File Name</a:t>
            </a:r>
            <a:endParaRPr lang="en-US" dirty="0">
              <a:solidFill>
                <a:srgbClr val="000000">
                  <a:tint val="75000"/>
                </a:srgbClr>
              </a:solidFill>
            </a:endParaRPr>
          </a:p>
        </p:txBody>
      </p:sp>
      <p:sp>
        <p:nvSpPr>
          <p:cNvPr id="3" name="Slide Number Placeholder 2"/>
          <p:cNvSpPr>
            <a:spLocks noGrp="1"/>
          </p:cNvSpPr>
          <p:nvPr>
            <p:ph type="sldNum" sz="quarter" idx="11"/>
          </p:nvPr>
        </p:nvSpPr>
        <p:spPr/>
        <p:txBody>
          <a:bodyPr/>
          <a:lstStyle/>
          <a:p>
            <a:fld id="{139BD942-CC14-44A4-87FB-46239297AFE5}" type="slidenum">
              <a:rPr lang="en-US" smtClean="0"/>
              <a:pPr/>
              <a:t>‹#›</a:t>
            </a:fld>
            <a:endParaRPr lang="en-US"/>
          </a:p>
        </p:txBody>
      </p:sp>
    </p:spTree>
    <p:extLst>
      <p:ext uri="{BB962C8B-B14F-4D97-AF65-F5344CB8AC3E}">
        <p14:creationId xmlns:p14="http://schemas.microsoft.com/office/powerpoint/2010/main" val="2153588230"/>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lvl1pPr algn="l">
              <a:defRPr sz="2800" b="1"/>
            </a:lvl1p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Rectangle 6"/>
          <p:cNvSpPr>
            <a:spLocks noGrp="1" noChangeArrowheads="1"/>
          </p:cNvSpPr>
          <p:nvPr>
            <p:ph type="sldNum" sz="quarter" idx="10"/>
          </p:nvPr>
        </p:nvSpPr>
        <p:spPr>
          <a:ln/>
        </p:spPr>
        <p:txBody>
          <a:bodyPr/>
          <a:lstStyle>
            <a:lvl1pPr>
              <a:defRPr/>
            </a:lvl1pPr>
          </a:lstStyle>
          <a:p>
            <a:pPr>
              <a:defRPr/>
            </a:pPr>
            <a:fld id="{042FAA1D-E6A5-497E-869D-21A075CF69C3}" type="slidenum">
              <a:rPr lang="en-US" altLang="en-US"/>
              <a:pPr>
                <a:defRPr/>
              </a:pPr>
              <a:t>‹#›</a:t>
            </a:fld>
            <a:endParaRPr lang="en-US" altLang="en-US"/>
          </a:p>
        </p:txBody>
      </p:sp>
    </p:spTree>
    <p:extLst>
      <p:ext uri="{BB962C8B-B14F-4D97-AF65-F5344CB8AC3E}">
        <p14:creationId xmlns:p14="http://schemas.microsoft.com/office/powerpoint/2010/main" val="3959063519"/>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extLst>
      <p:ext uri="{BB962C8B-B14F-4D97-AF65-F5344CB8AC3E}">
        <p14:creationId xmlns:p14="http://schemas.microsoft.com/office/powerpoint/2010/main" val="20591369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06FA82FB-7C14-46DB-9746-128BC0F449F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4" name="Content Placeholder 2"/>
          <p:cNvSpPr>
            <a:spLocks noGrp="1"/>
          </p:cNvSpPr>
          <p:nvPr>
            <p:ph sz="half" idx="1"/>
          </p:nvPr>
        </p:nvSpPr>
        <p:spPr>
          <a:xfrm>
            <a:off x="457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3"/>
          <p:cNvSpPr>
            <a:spLocks noGrp="1"/>
          </p:cNvSpPr>
          <p:nvPr>
            <p:ph sz="half" idx="2"/>
          </p:nvPr>
        </p:nvSpPr>
        <p:spPr>
          <a:xfrm>
            <a:off x="4648200" y="1600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599170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
        <p:nvSpPr>
          <p:cNvPr id="14" name="TextBox 13"/>
          <p:cNvSpPr txBox="1"/>
          <p:nvPr userDrawn="1"/>
        </p:nvSpPr>
        <p:spPr>
          <a:xfrm>
            <a:off x="457200" y="5525353"/>
            <a:ext cx="4316413" cy="830997"/>
          </a:xfrm>
          <a:prstGeom prst="rect">
            <a:avLst/>
          </a:prstGeom>
          <a:noFill/>
        </p:spPr>
        <p:txBody>
          <a:bodyPr wrap="square">
            <a:spAutoFit/>
          </a:bodyPr>
          <a:lstStyle/>
          <a:p>
            <a:r>
              <a:rPr lang="en-US" altLang="en-US" sz="1200" i="1" dirty="0">
                <a:solidFill>
                  <a:srgbClr val="000000"/>
                </a:solidFill>
                <a:latin typeface="Arial" pitchFamily="34" charset="0"/>
                <a:ea typeface="ＭＳ Ｐゴシック" pitchFamily="34" charset="-128"/>
              </a:rPr>
              <a:t>“</a:t>
            </a:r>
            <a:r>
              <a:rPr lang="en-US" sz="1200" i="1" dirty="0">
                <a:solidFill>
                  <a:srgbClr val="000000"/>
                </a:solidFill>
                <a:latin typeface="Arial" pitchFamily="34" charset="0"/>
                <a:ea typeface="ＭＳ Ｐゴシック" pitchFamily="34" charset="-128"/>
              </a:rPr>
              <a:t>The views, opinions and findings contained in this report are those of the authors(s) and should not be construed as an official Department of the Army position, policy or decision, unless so designated by other official documentation.</a:t>
            </a:r>
            <a:r>
              <a:rPr lang="en-US" altLang="en-US" sz="1200" i="1" dirty="0">
                <a:solidFill>
                  <a:srgbClr val="000000"/>
                </a:solidFill>
                <a:latin typeface="Arial" pitchFamily="34" charset="0"/>
                <a:ea typeface="ＭＳ Ｐゴシック" pitchFamily="34" charset="-128"/>
              </a:rPr>
              <a:t>”</a:t>
            </a:r>
            <a:endParaRPr lang="en-US" sz="1200" i="1" dirty="0">
              <a:solidFill>
                <a:srgbClr val="000000"/>
              </a:solidFill>
              <a:latin typeface="Arial" pitchFamily="34" charset="0"/>
              <a:ea typeface="ＭＳ Ｐゴシック" pitchFamily="34" charset="-128"/>
            </a:endParaRPr>
          </a:p>
        </p:txBody>
      </p:sp>
    </p:spTree>
    <p:extLst>
      <p:ext uri="{BB962C8B-B14F-4D97-AF65-F5344CB8AC3E}">
        <p14:creationId xmlns:p14="http://schemas.microsoft.com/office/powerpoint/2010/main" val="2015076457"/>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Slide - Background 2 40%">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0" name="Rounded Rectangle 9"/>
          <p:cNvSpPr/>
          <p:nvPr userDrawn="1"/>
        </p:nvSpPr>
        <p:spPr>
          <a:xfrm>
            <a:off x="202702" y="161925"/>
            <a:ext cx="8103097" cy="5207409"/>
          </a:xfrm>
          <a:prstGeom prst="roundRect">
            <a:avLst>
              <a:gd name="adj" fmla="val 255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solidFill>
                <a:srgbClr val="FFFFFF"/>
              </a:solidFill>
            </a:endParaRPr>
          </a:p>
        </p:txBody>
      </p:sp>
      <p:sp>
        <p:nvSpPr>
          <p:cNvPr id="9" name="Text Placeholder 8"/>
          <p:cNvSpPr>
            <a:spLocks noGrp="1"/>
          </p:cNvSpPr>
          <p:nvPr>
            <p:ph type="body" sz="quarter" idx="12"/>
          </p:nvPr>
        </p:nvSpPr>
        <p:spPr>
          <a:xfrm>
            <a:off x="457199" y="3200400"/>
            <a:ext cx="6858001" cy="1562099"/>
          </a:xfrm>
        </p:spPr>
        <p:txBody>
          <a:bodyPr/>
          <a:lstStyle>
            <a:lvl1pPr>
              <a:defRPr>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a:xfrm>
            <a:off x="457200" y="419100"/>
            <a:ext cx="6858000" cy="2552700"/>
          </a:xfrm>
        </p:spPr>
        <p:txBody>
          <a:bodyPr/>
          <a:lstStyle>
            <a:lvl1pPr>
              <a:defRPr>
                <a:solidFill>
                  <a:schemeClr val="tx1">
                    <a:lumMod val="75000"/>
                    <a:lumOff val="25000"/>
                  </a:schemeClr>
                </a:solidFill>
              </a:defRPr>
            </a:lvl1p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lvl1pPr>
              <a:defRPr>
                <a:solidFill>
                  <a:schemeClr val="tx1">
                    <a:lumMod val="50000"/>
                    <a:lumOff val="50000"/>
                  </a:schemeClr>
                </a:solidFill>
              </a:defRPr>
            </a:lvl1pPr>
          </a:lstStyle>
          <a:p>
            <a:fld id="{0D0E9D3B-CB56-40AE-B0A9-8DA5E1AEFDB7}" type="slidenum">
              <a:rPr lang="en-US" smtClean="0">
                <a:solidFill>
                  <a:srgbClr val="000000">
                    <a:lumMod val="50000"/>
                    <a:lumOff val="50000"/>
                  </a:srgbClr>
                </a:solidFill>
              </a:rPr>
              <a:pPr/>
              <a:t>‹#›</a:t>
            </a:fld>
            <a:endParaRPr lang="en-US" dirty="0">
              <a:solidFill>
                <a:srgbClr val="000000">
                  <a:lumMod val="50000"/>
                  <a:lumOff val="50000"/>
                </a:srgbClr>
              </a:solidFill>
            </a:endParaRPr>
          </a:p>
        </p:txBody>
      </p:sp>
      <p:sp>
        <p:nvSpPr>
          <p:cNvPr id="4" name="Footer Placeholder 3"/>
          <p:cNvSpPr>
            <a:spLocks noGrp="1"/>
          </p:cNvSpPr>
          <p:nvPr>
            <p:ph type="ftr" sz="quarter" idx="11"/>
          </p:nvPr>
        </p:nvSpPr>
        <p:spPr/>
        <p:txBody>
          <a:bodyPr/>
          <a:lstStyle>
            <a:lvl1pPr>
              <a:defRPr>
                <a:solidFill>
                  <a:schemeClr val="tx1">
                    <a:lumMod val="50000"/>
                    <a:lumOff val="50000"/>
                  </a:schemeClr>
                </a:solidFill>
              </a:defRPr>
            </a:lvl1pPr>
          </a:lstStyle>
          <a:p>
            <a:r>
              <a:rPr lang="en-US">
                <a:solidFill>
                  <a:srgbClr val="000000">
                    <a:lumMod val="50000"/>
                    <a:lumOff val="50000"/>
                  </a:srgbClr>
                </a:solidFill>
              </a:rPr>
              <a:t>File Name</a:t>
            </a:r>
            <a:endParaRPr lang="en-US" dirty="0">
              <a:solidFill>
                <a:srgbClr val="000000">
                  <a:lumMod val="50000"/>
                  <a:lumOff val="50000"/>
                </a:srgbClr>
              </a:solidFill>
            </a:endParaRPr>
          </a:p>
        </p:txBody>
      </p:sp>
    </p:spTree>
    <p:extLst>
      <p:ext uri="{BB962C8B-B14F-4D97-AF65-F5344CB8AC3E}">
        <p14:creationId xmlns:p14="http://schemas.microsoft.com/office/powerpoint/2010/main" val="25693164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6"/>
          <p:cNvSpPr>
            <a:spLocks noGrp="1" noChangeArrowheads="1"/>
          </p:cNvSpPr>
          <p:nvPr>
            <p:ph type="sldNum" sz="quarter" idx="10"/>
          </p:nvPr>
        </p:nvSpPr>
        <p:spPr>
          <a:ln/>
        </p:spPr>
        <p:txBody>
          <a:bodyPr/>
          <a:lstStyle>
            <a:lvl1pPr>
              <a:defRPr/>
            </a:lvl1pPr>
          </a:lstStyle>
          <a:p>
            <a:pPr>
              <a:defRPr/>
            </a:pPr>
            <a:fld id="{FCC56DF7-367E-4811-9330-C007CC4274B2}" type="slidenum">
              <a:rPr lang="en-US"/>
              <a:pPr>
                <a:defRPr/>
              </a:pPr>
              <a:t>‹#›</a:t>
            </a:fld>
            <a:endParaRPr lang="en-US"/>
          </a:p>
        </p:txBody>
      </p:sp>
    </p:spTree>
    <p:extLst>
      <p:ext uri="{BB962C8B-B14F-4D97-AF65-F5344CB8AC3E}">
        <p14:creationId xmlns:p14="http://schemas.microsoft.com/office/powerpoint/2010/main" val="32030046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4.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3.png"/><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26" Type="http://schemas.openxmlformats.org/officeDocument/2006/relationships/image" Target="../media/image1.png"/><Relationship Id="rId3" Type="http://schemas.openxmlformats.org/officeDocument/2006/relationships/slideLayout" Target="../slideLayouts/slideLayout16.xml"/><Relationship Id="rId21" Type="http://schemas.openxmlformats.org/officeDocument/2006/relationships/slideLayout" Target="../slideLayouts/slideLayout34.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theme" Target="../theme/theme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0" Type="http://schemas.openxmlformats.org/officeDocument/2006/relationships/slideLayout" Target="../slideLayouts/slideLayout33.xml"/><Relationship Id="rId29" Type="http://schemas.openxmlformats.org/officeDocument/2006/relationships/image" Target="../media/image6.png"/><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5" Type="http://schemas.openxmlformats.org/officeDocument/2006/relationships/slideLayout" Target="../slideLayouts/slideLayout18.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image" Target="../media/image2.png"/><Relationship Id="rId10" Type="http://schemas.openxmlformats.org/officeDocument/2006/relationships/slideLayout" Target="../slideLayouts/slideLayout23.xml"/><Relationship Id="rId19" Type="http://schemas.openxmlformats.org/officeDocument/2006/relationships/slideLayout" Target="../slideLayouts/slideLayout32.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image" Target="../media/image5.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5.xml"/><Relationship Id="rId13" Type="http://schemas.openxmlformats.org/officeDocument/2006/relationships/slideLayout" Target="../slideLayouts/slideLayout50.xml"/><Relationship Id="rId18" Type="http://schemas.openxmlformats.org/officeDocument/2006/relationships/slideLayout" Target="../slideLayouts/slideLayout55.xml"/><Relationship Id="rId26" Type="http://schemas.openxmlformats.org/officeDocument/2006/relationships/slideLayout" Target="../slideLayouts/slideLayout63.xml"/><Relationship Id="rId3" Type="http://schemas.openxmlformats.org/officeDocument/2006/relationships/slideLayout" Target="../slideLayouts/slideLayout40.xml"/><Relationship Id="rId21" Type="http://schemas.openxmlformats.org/officeDocument/2006/relationships/slideLayout" Target="../slideLayouts/slideLayout58.xml"/><Relationship Id="rId7" Type="http://schemas.openxmlformats.org/officeDocument/2006/relationships/slideLayout" Target="../slideLayouts/slideLayout44.xml"/><Relationship Id="rId12" Type="http://schemas.openxmlformats.org/officeDocument/2006/relationships/slideLayout" Target="../slideLayouts/slideLayout49.xml"/><Relationship Id="rId17" Type="http://schemas.openxmlformats.org/officeDocument/2006/relationships/slideLayout" Target="../slideLayouts/slideLayout54.xml"/><Relationship Id="rId25" Type="http://schemas.openxmlformats.org/officeDocument/2006/relationships/slideLayout" Target="../slideLayouts/slideLayout62.xml"/><Relationship Id="rId2" Type="http://schemas.openxmlformats.org/officeDocument/2006/relationships/slideLayout" Target="../slideLayouts/slideLayout39.xml"/><Relationship Id="rId16" Type="http://schemas.openxmlformats.org/officeDocument/2006/relationships/slideLayout" Target="../slideLayouts/slideLayout53.xml"/><Relationship Id="rId20" Type="http://schemas.openxmlformats.org/officeDocument/2006/relationships/slideLayout" Target="../slideLayouts/slideLayout57.xml"/><Relationship Id="rId29" Type="http://schemas.openxmlformats.org/officeDocument/2006/relationships/image" Target="../media/image5.png"/><Relationship Id="rId1" Type="http://schemas.openxmlformats.org/officeDocument/2006/relationships/slideLayout" Target="../slideLayouts/slideLayout38.xml"/><Relationship Id="rId6" Type="http://schemas.openxmlformats.org/officeDocument/2006/relationships/slideLayout" Target="../slideLayouts/slideLayout43.xml"/><Relationship Id="rId11" Type="http://schemas.openxmlformats.org/officeDocument/2006/relationships/slideLayout" Target="../slideLayouts/slideLayout48.xml"/><Relationship Id="rId24" Type="http://schemas.openxmlformats.org/officeDocument/2006/relationships/slideLayout" Target="../slideLayouts/slideLayout61.xml"/><Relationship Id="rId5" Type="http://schemas.openxmlformats.org/officeDocument/2006/relationships/slideLayout" Target="../slideLayouts/slideLayout42.xml"/><Relationship Id="rId15" Type="http://schemas.openxmlformats.org/officeDocument/2006/relationships/slideLayout" Target="../slideLayouts/slideLayout52.xml"/><Relationship Id="rId23" Type="http://schemas.openxmlformats.org/officeDocument/2006/relationships/slideLayout" Target="../slideLayouts/slideLayout60.xml"/><Relationship Id="rId28" Type="http://schemas.openxmlformats.org/officeDocument/2006/relationships/image" Target="../media/image1.png"/><Relationship Id="rId10" Type="http://schemas.openxmlformats.org/officeDocument/2006/relationships/slideLayout" Target="../slideLayouts/slideLayout47.xml"/><Relationship Id="rId19" Type="http://schemas.openxmlformats.org/officeDocument/2006/relationships/slideLayout" Target="../slideLayouts/slideLayout56.xml"/><Relationship Id="rId31" Type="http://schemas.openxmlformats.org/officeDocument/2006/relationships/image" Target="../media/image6.png"/><Relationship Id="rId4" Type="http://schemas.openxmlformats.org/officeDocument/2006/relationships/slideLayout" Target="../slideLayouts/slideLayout41.xml"/><Relationship Id="rId9" Type="http://schemas.openxmlformats.org/officeDocument/2006/relationships/slideLayout" Target="../slideLayouts/slideLayout46.xml"/><Relationship Id="rId14" Type="http://schemas.openxmlformats.org/officeDocument/2006/relationships/slideLayout" Target="../slideLayouts/slideLayout51.xml"/><Relationship Id="rId22" Type="http://schemas.openxmlformats.org/officeDocument/2006/relationships/slideLayout" Target="../slideLayouts/slideLayout59.xml"/><Relationship Id="rId27" Type="http://schemas.openxmlformats.org/officeDocument/2006/relationships/theme" Target="../theme/theme3.xml"/><Relationship Id="rId30"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15"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5" name="Slide Number Placeholder 5"/>
          <p:cNvSpPr>
            <a:spLocks noGrp="1"/>
          </p:cNvSpPr>
          <p:nvPr>
            <p:ph type="sldNum" sz="quarter" idx="4"/>
          </p:nvPr>
        </p:nvSpPr>
        <p:spPr>
          <a:xfrm>
            <a:off x="8305799" y="228600"/>
            <a:ext cx="733425" cy="365125"/>
          </a:xfrm>
          <a:prstGeom prst="rect">
            <a:avLst/>
          </a:prstGeom>
        </p:spPr>
        <p:txBody>
          <a:bodyPr/>
          <a:lstStyle>
            <a:lvl1pPr algn="r">
              <a:defRPr sz="1000">
                <a:solidFill>
                  <a:schemeClr val="bg1"/>
                </a:solidFill>
              </a:defRPr>
            </a:lvl1pPr>
          </a:lstStyle>
          <a:p>
            <a:fld id="{0D0E9D3B-CB56-40AE-B0A9-8DA5E1AEFDB7}" type="slidenum">
              <a:rPr lang="en-US" smtClean="0">
                <a:solidFill>
                  <a:srgbClr val="FFFFFF"/>
                </a:solidFill>
                <a:latin typeface="Arial" pitchFamily="34" charset="0"/>
                <a:ea typeface="ＭＳ Ｐゴシック" pitchFamily="34" charset="-128"/>
              </a:rPr>
              <a:pPr/>
              <a:t>‹#›</a:t>
            </a:fld>
            <a:endParaRPr lang="en-US" dirty="0">
              <a:solidFill>
                <a:srgbClr val="FFFFFF"/>
              </a:solidFill>
              <a:latin typeface="Arial" pitchFamily="34" charset="0"/>
              <a:ea typeface="ＭＳ Ｐゴシック" pitchFamily="34" charset="-128"/>
            </a:endParaRPr>
          </a:p>
        </p:txBody>
      </p:sp>
      <p:sp>
        <p:nvSpPr>
          <p:cNvPr id="18" name="Title Placeholder 17"/>
          <p:cNvSpPr>
            <a:spLocks noGrp="1"/>
          </p:cNvSpPr>
          <p:nvPr>
            <p:ph type="title"/>
          </p:nvPr>
        </p:nvSpPr>
        <p:spPr>
          <a:xfrm>
            <a:off x="457200" y="419100"/>
            <a:ext cx="6858000" cy="2552700"/>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19" name="Text Placeholder 18"/>
          <p:cNvSpPr>
            <a:spLocks noGrp="1"/>
          </p:cNvSpPr>
          <p:nvPr>
            <p:ph type="body" idx="1"/>
          </p:nvPr>
        </p:nvSpPr>
        <p:spPr>
          <a:xfrm>
            <a:off x="457200" y="3200400"/>
            <a:ext cx="6858000" cy="1562100"/>
          </a:xfrm>
          <a:prstGeom prst="rect">
            <a:avLst/>
          </a:prstGeom>
        </p:spPr>
        <p:txBody>
          <a:bodyPr vert="horz" lIns="91440" tIns="45720" rIns="91440" bIns="45720" rtlCol="0">
            <a:normAutofit/>
          </a:bodyPr>
          <a:lstStyle/>
          <a:p>
            <a:pPr lvl="0"/>
            <a:r>
              <a:rPr lang="en-US" dirty="0"/>
              <a:t>Click to edit Master text styles</a:t>
            </a:r>
          </a:p>
        </p:txBody>
      </p:sp>
      <p:sp>
        <p:nvSpPr>
          <p:cNvPr id="20" name="Footer Placeholder 19"/>
          <p:cNvSpPr>
            <a:spLocks noGrp="1"/>
          </p:cNvSpPr>
          <p:nvPr>
            <p:ph type="ftr" sz="quarter" idx="3"/>
          </p:nvPr>
        </p:nvSpPr>
        <p:spPr>
          <a:xfrm>
            <a:off x="123825" y="6356350"/>
            <a:ext cx="3160713" cy="365125"/>
          </a:xfrm>
          <a:prstGeom prst="rect">
            <a:avLst/>
          </a:prstGeom>
        </p:spPr>
        <p:txBody>
          <a:bodyPr vert="horz" lIns="91440" tIns="45720" rIns="91440" bIns="45720" rtlCol="0" anchor="ctr"/>
          <a:lstStyle>
            <a:lvl1pPr algn="l">
              <a:defRPr sz="1000">
                <a:solidFill>
                  <a:schemeClr val="bg1"/>
                </a:solidFill>
              </a:defRPr>
            </a:lvl1pPr>
          </a:lstStyle>
          <a:p>
            <a:r>
              <a:rPr lang="en-US">
                <a:solidFill>
                  <a:srgbClr val="FFFFFF"/>
                </a:solidFill>
                <a:latin typeface="Arial" pitchFamily="34" charset="0"/>
                <a:ea typeface="ＭＳ Ｐゴシック" pitchFamily="34" charset="-128"/>
              </a:rPr>
              <a:t>File Name</a:t>
            </a:r>
            <a:endParaRPr lang="en-US" dirty="0">
              <a:solidFill>
                <a:srgbClr val="FFFFFF"/>
              </a:solidFill>
              <a:latin typeface="Arial" pitchFamily="34" charset="0"/>
              <a:ea typeface="ＭＳ Ｐゴシック" pitchFamily="34" charset="-128"/>
            </a:endParaRPr>
          </a:p>
        </p:txBody>
      </p:sp>
      <p:sp>
        <p:nvSpPr>
          <p:cNvPr id="25" name="Rectangle 24"/>
          <p:cNvSpPr/>
          <p:nvPr userDrawn="1"/>
        </p:nvSpPr>
        <p:spPr>
          <a:xfrm>
            <a:off x="2009775" y="1707600"/>
            <a:ext cx="558800"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217</a:t>
            </a:r>
          </a:p>
          <a:p>
            <a:pPr algn="ctr">
              <a:defRPr/>
            </a:pPr>
            <a:r>
              <a:rPr lang="en-US" sz="1000" dirty="0">
                <a:solidFill>
                  <a:srgbClr val="000000"/>
                </a:solidFill>
              </a:rPr>
              <a:t>217</a:t>
            </a:r>
          </a:p>
          <a:p>
            <a:pPr algn="ctr">
              <a:defRPr/>
            </a:pPr>
            <a:r>
              <a:rPr lang="en-US" sz="1000" dirty="0">
                <a:solidFill>
                  <a:srgbClr val="000000"/>
                </a:solidFill>
              </a:rPr>
              <a:t>217</a:t>
            </a:r>
          </a:p>
        </p:txBody>
      </p:sp>
      <p:sp>
        <p:nvSpPr>
          <p:cNvPr id="26" name="Rectangle 25"/>
          <p:cNvSpPr/>
          <p:nvPr userDrawn="1"/>
        </p:nvSpPr>
        <p:spPr>
          <a:xfrm>
            <a:off x="2730500" y="1707600"/>
            <a:ext cx="558800"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200</a:t>
            </a:r>
          </a:p>
          <a:p>
            <a:pPr algn="ctr">
              <a:defRPr/>
            </a:pPr>
            <a:r>
              <a:rPr lang="en-US" sz="1000" dirty="0">
                <a:solidFill>
                  <a:srgbClr val="000000"/>
                </a:solidFill>
              </a:rPr>
              <a:t>200</a:t>
            </a:r>
          </a:p>
          <a:p>
            <a:pPr algn="ctr">
              <a:defRPr/>
            </a:pPr>
            <a:r>
              <a:rPr lang="en-US" sz="1000" dirty="0">
                <a:solidFill>
                  <a:srgbClr val="000000"/>
                </a:solidFill>
              </a:rPr>
              <a:t>200</a:t>
            </a:r>
          </a:p>
        </p:txBody>
      </p:sp>
      <p:sp>
        <p:nvSpPr>
          <p:cNvPr id="27" name="Rectangle 26"/>
          <p:cNvSpPr/>
          <p:nvPr userDrawn="1"/>
        </p:nvSpPr>
        <p:spPr>
          <a:xfrm>
            <a:off x="568325" y="2394599"/>
            <a:ext cx="557213"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255</a:t>
            </a:r>
          </a:p>
          <a:p>
            <a:pPr algn="ctr">
              <a:defRPr/>
            </a:pPr>
            <a:r>
              <a:rPr lang="en-US" sz="1000" dirty="0">
                <a:solidFill>
                  <a:srgbClr val="000000"/>
                </a:solidFill>
              </a:rPr>
              <a:t>255</a:t>
            </a:r>
          </a:p>
          <a:p>
            <a:pPr algn="ctr">
              <a:defRPr/>
            </a:pPr>
            <a:r>
              <a:rPr lang="en-US" sz="1000" dirty="0">
                <a:solidFill>
                  <a:srgbClr val="000000"/>
                </a:solidFill>
              </a:rPr>
              <a:t>255</a:t>
            </a:r>
          </a:p>
        </p:txBody>
      </p:sp>
      <p:sp>
        <p:nvSpPr>
          <p:cNvPr id="28" name="Rectangle 27"/>
          <p:cNvSpPr/>
          <p:nvPr userDrawn="1"/>
        </p:nvSpPr>
        <p:spPr>
          <a:xfrm>
            <a:off x="1289050" y="2394599"/>
            <a:ext cx="557213"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0</a:t>
            </a:r>
          </a:p>
          <a:p>
            <a:pPr algn="ctr">
              <a:defRPr/>
            </a:pPr>
            <a:r>
              <a:rPr lang="en-US" sz="1000" dirty="0">
                <a:solidFill>
                  <a:srgbClr val="FFFFFF"/>
                </a:solidFill>
              </a:rPr>
              <a:t>0</a:t>
            </a:r>
          </a:p>
          <a:p>
            <a:pPr algn="ctr">
              <a:defRPr/>
            </a:pPr>
            <a:r>
              <a:rPr lang="en-US" sz="1000" dirty="0">
                <a:solidFill>
                  <a:srgbClr val="FFFFFF"/>
                </a:solidFill>
              </a:rPr>
              <a:t>0</a:t>
            </a:r>
          </a:p>
        </p:txBody>
      </p:sp>
      <p:sp>
        <p:nvSpPr>
          <p:cNvPr id="29" name="Rectangle 28"/>
          <p:cNvSpPr/>
          <p:nvPr userDrawn="1"/>
        </p:nvSpPr>
        <p:spPr>
          <a:xfrm>
            <a:off x="2009775" y="2394599"/>
            <a:ext cx="558800"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163</a:t>
            </a:r>
          </a:p>
          <a:p>
            <a:pPr algn="ctr">
              <a:defRPr/>
            </a:pPr>
            <a:r>
              <a:rPr lang="en-US" sz="1000" dirty="0">
                <a:solidFill>
                  <a:srgbClr val="000000"/>
                </a:solidFill>
              </a:rPr>
              <a:t>163</a:t>
            </a:r>
          </a:p>
          <a:p>
            <a:pPr algn="ctr">
              <a:defRPr/>
            </a:pPr>
            <a:r>
              <a:rPr lang="en-US" sz="1000" dirty="0">
                <a:solidFill>
                  <a:srgbClr val="000000"/>
                </a:solidFill>
              </a:rPr>
              <a:t>163</a:t>
            </a:r>
          </a:p>
        </p:txBody>
      </p:sp>
      <p:sp>
        <p:nvSpPr>
          <p:cNvPr id="30" name="Rectangle 29"/>
          <p:cNvSpPr/>
          <p:nvPr userDrawn="1"/>
        </p:nvSpPr>
        <p:spPr>
          <a:xfrm>
            <a:off x="2730500" y="2394599"/>
            <a:ext cx="558800"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131</a:t>
            </a:r>
          </a:p>
          <a:p>
            <a:pPr algn="ctr">
              <a:defRPr/>
            </a:pPr>
            <a:r>
              <a:rPr lang="en-US" sz="1000" dirty="0">
                <a:solidFill>
                  <a:srgbClr val="FFFFFF"/>
                </a:solidFill>
              </a:rPr>
              <a:t>132</a:t>
            </a:r>
          </a:p>
          <a:p>
            <a:pPr algn="ctr">
              <a:defRPr/>
            </a:pPr>
            <a:r>
              <a:rPr lang="en-US" sz="1000" dirty="0">
                <a:solidFill>
                  <a:srgbClr val="FFFFFF"/>
                </a:solidFill>
              </a:rPr>
              <a:t>122</a:t>
            </a:r>
          </a:p>
        </p:txBody>
      </p:sp>
      <p:sp>
        <p:nvSpPr>
          <p:cNvPr id="31" name="Rectangle 30"/>
          <p:cNvSpPr/>
          <p:nvPr userDrawn="1"/>
        </p:nvSpPr>
        <p:spPr>
          <a:xfrm>
            <a:off x="3451225" y="2394599"/>
            <a:ext cx="558800" cy="558800"/>
          </a:xfrm>
          <a:prstGeom prst="rect">
            <a:avLst/>
          </a:prstGeom>
          <a:solidFill>
            <a:srgbClr val="EF413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239</a:t>
            </a:r>
          </a:p>
          <a:p>
            <a:pPr algn="ctr">
              <a:defRPr/>
            </a:pPr>
            <a:r>
              <a:rPr lang="en-US" sz="1000" dirty="0">
                <a:solidFill>
                  <a:srgbClr val="000000"/>
                </a:solidFill>
              </a:rPr>
              <a:t>65</a:t>
            </a:r>
          </a:p>
          <a:p>
            <a:pPr algn="ctr">
              <a:defRPr/>
            </a:pPr>
            <a:r>
              <a:rPr lang="en-US" sz="1000" dirty="0">
                <a:solidFill>
                  <a:srgbClr val="000000"/>
                </a:solidFill>
              </a:rPr>
              <a:t>53</a:t>
            </a:r>
          </a:p>
        </p:txBody>
      </p:sp>
      <p:sp>
        <p:nvSpPr>
          <p:cNvPr id="32" name="Rectangle 31"/>
          <p:cNvSpPr/>
          <p:nvPr userDrawn="1"/>
        </p:nvSpPr>
        <p:spPr>
          <a:xfrm>
            <a:off x="4171950" y="2394599"/>
            <a:ext cx="558800"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110</a:t>
            </a:r>
          </a:p>
          <a:p>
            <a:pPr algn="ctr">
              <a:defRPr/>
            </a:pPr>
            <a:r>
              <a:rPr lang="en-US" sz="1000" dirty="0">
                <a:solidFill>
                  <a:srgbClr val="000000"/>
                </a:solidFill>
              </a:rPr>
              <a:t>135</a:t>
            </a:r>
          </a:p>
          <a:p>
            <a:pPr algn="ctr">
              <a:defRPr/>
            </a:pPr>
            <a:r>
              <a:rPr lang="en-US" sz="1000" dirty="0">
                <a:solidFill>
                  <a:srgbClr val="000000"/>
                </a:solidFill>
              </a:rPr>
              <a:t>120</a:t>
            </a:r>
          </a:p>
        </p:txBody>
      </p:sp>
      <p:sp>
        <p:nvSpPr>
          <p:cNvPr id="33" name="Rectangle 32"/>
          <p:cNvSpPr/>
          <p:nvPr userDrawn="1"/>
        </p:nvSpPr>
        <p:spPr>
          <a:xfrm>
            <a:off x="4892675" y="2394599"/>
            <a:ext cx="558800"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112</a:t>
            </a:r>
          </a:p>
          <a:p>
            <a:pPr algn="ctr">
              <a:defRPr/>
            </a:pPr>
            <a:r>
              <a:rPr lang="en-US" sz="1000" dirty="0">
                <a:solidFill>
                  <a:srgbClr val="000000"/>
                </a:solidFill>
              </a:rPr>
              <a:t>92</a:t>
            </a:r>
          </a:p>
          <a:p>
            <a:pPr algn="ctr">
              <a:defRPr/>
            </a:pPr>
            <a:r>
              <a:rPr lang="en-US" sz="1000" dirty="0">
                <a:solidFill>
                  <a:srgbClr val="000000"/>
                </a:solidFill>
              </a:rPr>
              <a:t>56</a:t>
            </a:r>
          </a:p>
        </p:txBody>
      </p:sp>
      <p:sp>
        <p:nvSpPr>
          <p:cNvPr id="34" name="Rectangle 33"/>
          <p:cNvSpPr/>
          <p:nvPr userDrawn="1"/>
        </p:nvSpPr>
        <p:spPr>
          <a:xfrm>
            <a:off x="5613400" y="2394599"/>
            <a:ext cx="558800"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62</a:t>
            </a:r>
          </a:p>
          <a:p>
            <a:pPr algn="ctr">
              <a:defRPr/>
            </a:pPr>
            <a:r>
              <a:rPr lang="en-US" sz="1000" dirty="0">
                <a:solidFill>
                  <a:srgbClr val="000000"/>
                </a:solidFill>
              </a:rPr>
              <a:t>102</a:t>
            </a:r>
          </a:p>
          <a:p>
            <a:pPr algn="ctr">
              <a:defRPr/>
            </a:pPr>
            <a:r>
              <a:rPr lang="en-US" sz="1000" dirty="0">
                <a:solidFill>
                  <a:srgbClr val="000000"/>
                </a:solidFill>
              </a:rPr>
              <a:t>130</a:t>
            </a:r>
          </a:p>
        </p:txBody>
      </p:sp>
      <p:sp>
        <p:nvSpPr>
          <p:cNvPr id="35" name="Rectangle 34"/>
          <p:cNvSpPr/>
          <p:nvPr userDrawn="1"/>
        </p:nvSpPr>
        <p:spPr>
          <a:xfrm>
            <a:off x="6334125" y="2394599"/>
            <a:ext cx="558800"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FFFFFF"/>
                </a:solidFill>
              </a:rPr>
              <a:t>102</a:t>
            </a:r>
          </a:p>
          <a:p>
            <a:pPr algn="ctr">
              <a:defRPr/>
            </a:pPr>
            <a:r>
              <a:rPr lang="en-US" sz="1000" dirty="0">
                <a:solidFill>
                  <a:srgbClr val="FFFFFF"/>
                </a:solidFill>
              </a:rPr>
              <a:t>56</a:t>
            </a:r>
          </a:p>
          <a:p>
            <a:pPr algn="ctr">
              <a:defRPr/>
            </a:pPr>
            <a:r>
              <a:rPr lang="en-US" sz="1000" dirty="0">
                <a:solidFill>
                  <a:srgbClr val="FFFFFF"/>
                </a:solidFill>
              </a:rPr>
              <a:t>48</a:t>
            </a:r>
          </a:p>
        </p:txBody>
      </p:sp>
      <p:sp>
        <p:nvSpPr>
          <p:cNvPr id="36" name="Rectangle 35"/>
          <p:cNvSpPr/>
          <p:nvPr userDrawn="1"/>
        </p:nvSpPr>
        <p:spPr>
          <a:xfrm>
            <a:off x="7054850" y="2394599"/>
            <a:ext cx="558800"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130</a:t>
            </a:r>
          </a:p>
          <a:p>
            <a:pPr algn="ctr">
              <a:defRPr/>
            </a:pPr>
            <a:r>
              <a:rPr lang="en-US" sz="1000" dirty="0">
                <a:solidFill>
                  <a:srgbClr val="000000"/>
                </a:solidFill>
              </a:rPr>
              <a:t>120</a:t>
            </a:r>
          </a:p>
          <a:p>
            <a:pPr algn="ctr">
              <a:defRPr/>
            </a:pPr>
            <a:r>
              <a:rPr lang="en-US" sz="1000" dirty="0">
                <a:solidFill>
                  <a:srgbClr val="000000"/>
                </a:solidFill>
              </a:rPr>
              <a:t>111</a:t>
            </a:r>
          </a:p>
        </p:txBody>
      </p:sp>
      <p:sp>
        <p:nvSpPr>
          <p:cNvPr id="37" name="Rectangle 36"/>
          <p:cNvSpPr/>
          <p:nvPr userDrawn="1"/>
        </p:nvSpPr>
        <p:spPr>
          <a:xfrm>
            <a:off x="1289050" y="1707600"/>
            <a:ext cx="558800"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237</a:t>
            </a:r>
          </a:p>
          <a:p>
            <a:pPr algn="ctr">
              <a:defRPr/>
            </a:pPr>
            <a:r>
              <a:rPr lang="en-US" sz="1000" dirty="0">
                <a:solidFill>
                  <a:srgbClr val="000000"/>
                </a:solidFill>
              </a:rPr>
              <a:t>237</a:t>
            </a:r>
          </a:p>
          <a:p>
            <a:pPr algn="ctr">
              <a:defRPr/>
            </a:pPr>
            <a:r>
              <a:rPr lang="en-US" sz="1000" dirty="0">
                <a:solidFill>
                  <a:srgbClr val="000000"/>
                </a:solidFill>
              </a:rPr>
              <a:t>237</a:t>
            </a:r>
          </a:p>
        </p:txBody>
      </p:sp>
      <p:sp>
        <p:nvSpPr>
          <p:cNvPr id="54" name="Rectangle 53"/>
          <p:cNvSpPr/>
          <p:nvPr userDrawn="1"/>
        </p:nvSpPr>
        <p:spPr>
          <a:xfrm>
            <a:off x="4171950" y="1707600"/>
            <a:ext cx="558800"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80</a:t>
            </a:r>
          </a:p>
          <a:p>
            <a:pPr algn="ctr">
              <a:defRPr/>
            </a:pPr>
            <a:r>
              <a:rPr lang="en-US" sz="1000" dirty="0">
                <a:solidFill>
                  <a:srgbClr val="000000"/>
                </a:solidFill>
              </a:rPr>
              <a:t>119</a:t>
            </a:r>
          </a:p>
          <a:p>
            <a:pPr algn="ctr">
              <a:defRPr/>
            </a:pPr>
            <a:r>
              <a:rPr lang="en-US" sz="1000" dirty="0">
                <a:solidFill>
                  <a:srgbClr val="000000"/>
                </a:solidFill>
              </a:rPr>
              <a:t>27</a:t>
            </a:r>
          </a:p>
        </p:txBody>
      </p:sp>
      <p:sp>
        <p:nvSpPr>
          <p:cNvPr id="55" name="Rectangle 54"/>
          <p:cNvSpPr/>
          <p:nvPr userDrawn="1"/>
        </p:nvSpPr>
        <p:spPr>
          <a:xfrm>
            <a:off x="4892675" y="1707600"/>
            <a:ext cx="558800"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dirty="0">
                <a:solidFill>
                  <a:srgbClr val="000000"/>
                </a:solidFill>
              </a:rPr>
              <a:t>252</a:t>
            </a:r>
          </a:p>
          <a:p>
            <a:pPr algn="ctr">
              <a:defRPr/>
            </a:pPr>
            <a:r>
              <a:rPr lang="en-US" sz="1000" dirty="0">
                <a:solidFill>
                  <a:srgbClr val="000000"/>
                </a:solidFill>
              </a:rPr>
              <a:t>174</a:t>
            </a:r>
          </a:p>
          <a:p>
            <a:pPr algn="ctr">
              <a:defRPr/>
            </a:pPr>
            <a:r>
              <a:rPr lang="en-US" sz="1000" dirty="0">
                <a:solidFill>
                  <a:srgbClr val="000000"/>
                </a:solidFill>
              </a:rPr>
              <a:t>.59</a:t>
            </a:r>
          </a:p>
        </p:txBody>
      </p:sp>
      <p:pic>
        <p:nvPicPr>
          <p:cNvPr id="58" name="Picture 6"/>
          <p:cNvPicPr>
            <a:picLocks noChangeAspect="1"/>
          </p:cNvPicPr>
          <p:nvPr userDrawn="1"/>
        </p:nvPicPr>
        <p:blipFill>
          <a:blip r:embed="rId16"/>
          <a:srcRect/>
          <a:stretch>
            <a:fillRect/>
          </a:stretch>
        </p:blipFill>
        <p:spPr bwMode="auto">
          <a:xfrm>
            <a:off x="4559300" y="3416300"/>
            <a:ext cx="19050" cy="3175"/>
          </a:xfrm>
          <a:prstGeom prst="rect">
            <a:avLst/>
          </a:prstGeom>
          <a:noFill/>
          <a:ln w="9525">
            <a:noFill/>
            <a:miter lim="800000"/>
            <a:headEnd/>
            <a:tailEnd/>
          </a:ln>
        </p:spPr>
      </p:pic>
      <p:pic>
        <p:nvPicPr>
          <p:cNvPr id="24" name="Picture 18"/>
          <p:cNvPicPr>
            <a:picLocks noChangeAspect="1"/>
          </p:cNvPicPr>
          <p:nvPr userDrawn="1"/>
        </p:nvPicPr>
        <p:blipFill rotWithShape="1">
          <a:blip r:embed="rId17"/>
          <a:srcRect l="3193" r="3193"/>
          <a:stretch/>
        </p:blipFill>
        <p:spPr bwMode="auto">
          <a:xfrm>
            <a:off x="7672388" y="5328673"/>
            <a:ext cx="1595437" cy="1482725"/>
          </a:xfrm>
          <a:prstGeom prst="rect">
            <a:avLst/>
          </a:prstGeom>
          <a:noFill/>
          <a:ln w="9525">
            <a:noFill/>
            <a:miter lim="800000"/>
            <a:headEnd/>
            <a:tailEnd/>
          </a:ln>
        </p:spPr>
      </p:pic>
      <p:pic>
        <p:nvPicPr>
          <p:cNvPr id="39" name="Picture 38"/>
          <p:cNvPicPr>
            <a:picLocks noChangeAspect="1"/>
          </p:cNvPicPr>
          <p:nvPr userDrawn="1"/>
        </p:nvPicPr>
        <p:blipFill>
          <a:blip r:embed="rId18" cstate="print">
            <a:extLst>
              <a:ext uri="{28A0092B-C50C-407E-A947-70E740481C1C}">
                <a14:useLocalDpi xmlns:a14="http://schemas.microsoft.com/office/drawing/2010/main" val="0"/>
              </a:ext>
            </a:extLst>
          </a:blip>
          <a:stretch>
            <a:fillRect/>
          </a:stretch>
        </p:blipFill>
        <p:spPr>
          <a:xfrm>
            <a:off x="6730843" y="5631127"/>
            <a:ext cx="1197513" cy="907785"/>
          </a:xfrm>
          <a:prstGeom prst="rect">
            <a:avLst/>
          </a:prstGeom>
        </p:spPr>
      </p:pic>
    </p:spTree>
    <p:extLst>
      <p:ext uri="{BB962C8B-B14F-4D97-AF65-F5344CB8AC3E}">
        <p14:creationId xmlns:p14="http://schemas.microsoft.com/office/powerpoint/2010/main" val="1272770210"/>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Lst>
  <p:hf hdr="0" ftr="0" dt="0"/>
  <p:txStyles>
    <p:title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288">
          <p15:clr>
            <a:srgbClr val="5ACBF0"/>
          </p15:clr>
        </p15:guide>
        <p15:guide id="2" pos="4608">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6"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7"/>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28"/>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29"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4138898080"/>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 id="2147483713" r:id="rId13"/>
    <p:sldLayoutId id="2147483714" r:id="rId14"/>
    <p:sldLayoutId id="2147483715" r:id="rId15"/>
    <p:sldLayoutId id="2147483716" r:id="rId16"/>
    <p:sldLayoutId id="2147483717" r:id="rId17"/>
    <p:sldLayoutId id="2147483718" r:id="rId18"/>
    <p:sldLayoutId id="2147483719" r:id="rId19"/>
    <p:sldLayoutId id="2147483720" r:id="rId20"/>
    <p:sldLayoutId id="2147483721" r:id="rId21"/>
    <p:sldLayoutId id="2147483722" r:id="rId22"/>
    <p:sldLayoutId id="2147483723" r:id="rId23"/>
    <p:sldLayoutId id="2147483724" r:id="rId24"/>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D8D8D8"/>
        </a:solidFill>
        <a:effectLst/>
      </p:bgPr>
    </p:bg>
    <p:spTree>
      <p:nvGrpSpPr>
        <p:cNvPr id="1" name=""/>
        <p:cNvGrpSpPr/>
        <p:nvPr/>
      </p:nvGrpSpPr>
      <p:grpSpPr>
        <a:xfrm>
          <a:off x="0" y="0"/>
          <a:ext cx="0" cy="0"/>
          <a:chOff x="0" y="0"/>
          <a:chExt cx="0" cy="0"/>
        </a:xfrm>
      </p:grpSpPr>
      <p:pic>
        <p:nvPicPr>
          <p:cNvPr id="28" name="Picture 27"/>
          <p:cNvPicPr>
            <a:picLocks noChangeAspect="1"/>
          </p:cNvPicPr>
          <p:nvPr userDrawn="1"/>
        </p:nvPicPr>
        <p:blipFill>
          <a:blip r:embed="rId28" cstate="print">
            <a:clrChange>
              <a:clrFrom>
                <a:srgbClr val="000000">
                  <a:alpha val="0"/>
                </a:srgbClr>
              </a:clrFrom>
              <a:clrTo>
                <a:srgbClr val="000000">
                  <a:alpha val="0"/>
                </a:srgbClr>
              </a:clrTo>
            </a:clrChange>
            <a:lum bright="70000" contrast="-70000"/>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11" name="Rounded Rectangle 10"/>
          <p:cNvSpPr/>
          <p:nvPr userDrawn="1"/>
        </p:nvSpPr>
        <p:spPr>
          <a:xfrm>
            <a:off x="184152" y="165462"/>
            <a:ext cx="8787251" cy="6518013"/>
          </a:xfrm>
          <a:prstGeom prst="roundRect">
            <a:avLst>
              <a:gd name="adj" fmla="val 2258"/>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dirty="0">
              <a:solidFill>
                <a:srgbClr val="83847A"/>
              </a:solidFill>
            </a:endParaRPr>
          </a:p>
        </p:txBody>
      </p:sp>
      <p:pic>
        <p:nvPicPr>
          <p:cNvPr id="1027" name="Picture 33"/>
          <p:cNvPicPr>
            <a:picLocks noChangeAspect="1"/>
          </p:cNvPicPr>
          <p:nvPr/>
        </p:nvPicPr>
        <p:blipFill>
          <a:blip r:embed="rId29"/>
          <a:srcRect/>
          <a:stretch>
            <a:fillRect/>
          </a:stretch>
        </p:blipFill>
        <p:spPr bwMode="auto">
          <a:xfrm>
            <a:off x="7749283" y="5860122"/>
            <a:ext cx="998718" cy="868513"/>
          </a:xfrm>
          <a:prstGeom prst="rect">
            <a:avLst/>
          </a:prstGeom>
          <a:noFill/>
          <a:ln w="9525">
            <a:noFill/>
            <a:miter lim="800000"/>
            <a:headEnd/>
            <a:tailEnd/>
          </a:ln>
        </p:spPr>
      </p:pic>
      <p:sp>
        <p:nvSpPr>
          <p:cNvPr id="4099" name="Title Placeholder 1"/>
          <p:cNvSpPr>
            <a:spLocks noGrp="1"/>
          </p:cNvSpPr>
          <p:nvPr>
            <p:ph type="title"/>
          </p:nvPr>
        </p:nvSpPr>
        <p:spPr bwMode="auto">
          <a:xfrm>
            <a:off x="304800" y="274638"/>
            <a:ext cx="8382000" cy="8064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304800" y="1233932"/>
            <a:ext cx="8382000" cy="470966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09986" y="6470426"/>
            <a:ext cx="2900362" cy="217493"/>
          </a:xfrm>
          <a:prstGeom prst="rect">
            <a:avLst/>
          </a:prstGeom>
        </p:spPr>
        <p:txBody>
          <a:bodyPr vert="horz" lIns="91440" tIns="45720" rIns="91440" bIns="45720" rtlCol="0" anchor="ctr"/>
          <a:lstStyle>
            <a:lvl1pPr algn="l" fontAlgn="auto">
              <a:spcBef>
                <a:spcPts val="0"/>
              </a:spcBef>
              <a:spcAft>
                <a:spcPts val="0"/>
              </a:spcAft>
              <a:defRPr sz="1000">
                <a:solidFill>
                  <a:schemeClr val="tx1">
                    <a:tint val="75000"/>
                  </a:schemeClr>
                </a:solidFill>
                <a:latin typeface="Arial" pitchFamily="34" charset="0"/>
                <a:ea typeface="+mn-ea"/>
                <a:cs typeface="Arial" pitchFamily="34" charset="0"/>
              </a:defRPr>
            </a:lvl1pPr>
          </a:lstStyle>
          <a:p>
            <a:pPr>
              <a:defRPr/>
            </a:pPr>
            <a:r>
              <a:rPr lang="en-US" dirty="0">
                <a:solidFill>
                  <a:srgbClr val="000000">
                    <a:tint val="75000"/>
                  </a:srgbClr>
                </a:solidFill>
              </a:rPr>
              <a:t>File Name</a:t>
            </a:r>
          </a:p>
        </p:txBody>
      </p:sp>
      <p:sp>
        <p:nvSpPr>
          <p:cNvPr id="6" name="Slide Number Placeholder 5"/>
          <p:cNvSpPr>
            <a:spLocks noGrp="1"/>
          </p:cNvSpPr>
          <p:nvPr>
            <p:ph type="sldNum" sz="quarter" idx="4"/>
          </p:nvPr>
        </p:nvSpPr>
        <p:spPr>
          <a:xfrm>
            <a:off x="8373723" y="6294379"/>
            <a:ext cx="727075" cy="365125"/>
          </a:xfrm>
          <a:prstGeom prst="rect">
            <a:avLst/>
          </a:prstGeom>
        </p:spPr>
        <p:txBody>
          <a:bodyPr vert="horz" wrap="square" lIns="91440" tIns="45720" rIns="91440" bIns="45720" numCol="1" anchor="ctr" anchorCtr="0" compatLnSpc="1">
            <a:prstTxWarp prst="textNoShape">
              <a:avLst/>
            </a:prstTxWarp>
          </a:bodyPr>
          <a:lstStyle>
            <a:lvl1pPr algn="ctr">
              <a:defRPr sz="1200">
                <a:solidFill>
                  <a:srgbClr val="898989"/>
                </a:solidFill>
                <a:cs typeface="Arial" pitchFamily="34" charset="0"/>
              </a:defRPr>
            </a:lvl1pPr>
          </a:lstStyle>
          <a:p>
            <a:fld id="{139BD942-CC14-44A4-87FB-46239297AFE5}" type="slidenum">
              <a:rPr lang="en-US" smtClean="0">
                <a:latin typeface="Arial" pitchFamily="34" charset="0"/>
                <a:ea typeface="ＭＳ Ｐゴシック" pitchFamily="34" charset="-128"/>
              </a:rPr>
              <a:pPr/>
              <a:t>‹#›</a:t>
            </a:fld>
            <a:endParaRPr lang="en-US" dirty="0">
              <a:latin typeface="Arial" pitchFamily="34" charset="0"/>
              <a:ea typeface="ＭＳ Ｐゴシック" pitchFamily="34" charset="-128"/>
            </a:endParaRPr>
          </a:p>
        </p:txBody>
      </p:sp>
      <p:pic>
        <p:nvPicPr>
          <p:cNvPr id="1033" name="Picture 6"/>
          <p:cNvPicPr>
            <a:picLocks noChangeAspect="1"/>
          </p:cNvPicPr>
          <p:nvPr/>
        </p:nvPicPr>
        <p:blipFill>
          <a:blip r:embed="rId30"/>
          <a:srcRect/>
          <a:stretch>
            <a:fillRect/>
          </a:stretch>
        </p:blipFill>
        <p:spPr bwMode="auto">
          <a:xfrm>
            <a:off x="4559300" y="3416300"/>
            <a:ext cx="19050" cy="3175"/>
          </a:xfrm>
          <a:prstGeom prst="rect">
            <a:avLst/>
          </a:prstGeom>
          <a:noFill/>
          <a:ln w="9525">
            <a:noFill/>
            <a:miter lim="800000"/>
            <a:headEnd/>
            <a:tailEnd/>
          </a:ln>
        </p:spPr>
      </p:pic>
      <p:pic>
        <p:nvPicPr>
          <p:cNvPr id="18" name="Picture 17"/>
          <p:cNvPicPr>
            <a:picLocks noChangeAspect="1"/>
          </p:cNvPicPr>
          <p:nvPr/>
        </p:nvPicPr>
        <p:blipFill>
          <a:blip r:embed="rId31" cstate="print">
            <a:extLst>
              <a:ext uri="{28A0092B-C50C-407E-A947-70E740481C1C}">
                <a14:useLocalDpi xmlns:a14="http://schemas.microsoft.com/office/drawing/2010/main" val="0"/>
              </a:ext>
            </a:extLst>
          </a:blip>
          <a:stretch>
            <a:fillRect/>
          </a:stretch>
        </p:blipFill>
        <p:spPr>
          <a:xfrm>
            <a:off x="7176141" y="6005722"/>
            <a:ext cx="761571" cy="577315"/>
          </a:xfrm>
          <a:prstGeom prst="rect">
            <a:avLst/>
          </a:prstGeom>
        </p:spPr>
      </p:pic>
    </p:spTree>
    <p:extLst>
      <p:ext uri="{BB962C8B-B14F-4D97-AF65-F5344CB8AC3E}">
        <p14:creationId xmlns:p14="http://schemas.microsoft.com/office/powerpoint/2010/main" val="964372334"/>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 id="2147483737" r:id="rId12"/>
    <p:sldLayoutId id="2147483738" r:id="rId13"/>
    <p:sldLayoutId id="2147483739" r:id="rId14"/>
    <p:sldLayoutId id="2147483740" r:id="rId15"/>
    <p:sldLayoutId id="2147483741" r:id="rId16"/>
    <p:sldLayoutId id="2147483742" r:id="rId17"/>
    <p:sldLayoutId id="2147483743" r:id="rId18"/>
    <p:sldLayoutId id="2147483744" r:id="rId19"/>
    <p:sldLayoutId id="2147483745" r:id="rId20"/>
    <p:sldLayoutId id="2147483746" r:id="rId21"/>
    <p:sldLayoutId id="2147483747" r:id="rId22"/>
    <p:sldLayoutId id="2147483748" r:id="rId23"/>
    <p:sldLayoutId id="2147483749" r:id="rId24"/>
    <p:sldLayoutId id="2147483750" r:id="rId25"/>
    <p:sldLayoutId id="2147483751" r:id="rId26"/>
  </p:sldLayoutIdLst>
  <p:hf hdr="0" ftr="0" dt="0"/>
  <p:txStyles>
    <p:titleStyle>
      <a:lvl1pPr algn="l" rtl="0" eaLnBrk="1" fontAlgn="base" hangingPunct="1">
        <a:spcBef>
          <a:spcPct val="0"/>
        </a:spcBef>
        <a:spcAft>
          <a:spcPct val="0"/>
        </a:spcAft>
        <a:defRPr sz="28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2400" b="1">
          <a:solidFill>
            <a:srgbClr val="978473"/>
          </a:solidFill>
          <a:latin typeface="Arial" charset="0"/>
          <a:ea typeface="ＭＳ Ｐゴシック" charset="0"/>
          <a:cs typeface="Arial" charset="0"/>
        </a:defRPr>
      </a:lvl5pPr>
      <a:lvl6pPr marL="457200" algn="l" rtl="0" eaLnBrk="1" fontAlgn="base" hangingPunct="1">
        <a:spcBef>
          <a:spcPct val="0"/>
        </a:spcBef>
        <a:spcAft>
          <a:spcPct val="0"/>
        </a:spcAft>
        <a:defRPr sz="4400">
          <a:solidFill>
            <a:schemeClr val="tx1"/>
          </a:solidFill>
          <a:latin typeface="Arial" charset="0"/>
          <a:cs typeface="Arial" charset="0"/>
        </a:defRPr>
      </a:lvl6pPr>
      <a:lvl7pPr marL="914400" algn="l" rtl="0" eaLnBrk="1" fontAlgn="base" hangingPunct="1">
        <a:spcBef>
          <a:spcPct val="0"/>
        </a:spcBef>
        <a:spcAft>
          <a:spcPct val="0"/>
        </a:spcAft>
        <a:defRPr sz="4400">
          <a:solidFill>
            <a:schemeClr val="tx1"/>
          </a:solidFill>
          <a:latin typeface="Arial" charset="0"/>
          <a:cs typeface="Arial" charset="0"/>
        </a:defRPr>
      </a:lvl7pPr>
      <a:lvl8pPr marL="1371600" algn="l" rtl="0" eaLnBrk="1" fontAlgn="base" hangingPunct="1">
        <a:spcBef>
          <a:spcPct val="0"/>
        </a:spcBef>
        <a:spcAft>
          <a:spcPct val="0"/>
        </a:spcAft>
        <a:defRPr sz="4400">
          <a:solidFill>
            <a:schemeClr val="tx1"/>
          </a:solidFill>
          <a:latin typeface="Arial" charset="0"/>
          <a:cs typeface="Arial" charset="0"/>
        </a:defRPr>
      </a:lvl8pPr>
      <a:lvl9pPr marL="1828800" algn="l" rtl="0" eaLnBrk="1" fontAlgn="base" hangingPunct="1">
        <a:spcBef>
          <a:spcPct val="0"/>
        </a:spcBef>
        <a:spcAft>
          <a:spcPct val="0"/>
        </a:spcAft>
        <a:defRPr sz="4400">
          <a:solidFill>
            <a:schemeClr val="tx1"/>
          </a:solidFill>
          <a:latin typeface="Arial" charset="0"/>
          <a:cs typeface="Arial" charset="0"/>
        </a:defRPr>
      </a:lvl9pPr>
    </p:titleStyle>
    <p:bodyStyle>
      <a:lvl1pPr marL="342900" indent="-342900" algn="l" rtl="0" eaLnBrk="1" fontAlgn="base" hangingPunct="1">
        <a:spcBef>
          <a:spcPts val="300"/>
        </a:spcBef>
        <a:spcAft>
          <a:spcPct val="0"/>
        </a:spcAft>
        <a:buFont typeface="Arial" pitchFamily="34" charset="0"/>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92">
          <p15:clr>
            <a:srgbClr val="5ACBF0"/>
          </p15:clr>
        </p15:guide>
        <p15:guide id="2" pos="5472">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38.xml"/><Relationship Id="rId5" Type="http://schemas.openxmlformats.org/officeDocument/2006/relationships/hyperlink" Target="https://www.hec.usace.army.mil/confluence/hmsdocs/hmsguides/applying-the-interpolated-grid-option-within-the-meteorologic-model/using-a-single-gage-within-the-interpolated-grid-option" TargetMode="External"/><Relationship Id="rId4" Type="http://schemas.openxmlformats.org/officeDocument/2006/relationships/image" Target="../media/image26.png"/></Relationships>
</file>

<file path=ppt/slides/_rels/slide1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38.xml"/><Relationship Id="rId5" Type="http://schemas.openxmlformats.org/officeDocument/2006/relationships/hyperlink" Target="https://www.hec.usace.army.mil/confluence/hmsdocs/hmsguides/applying-the-interpolated-grid-option-within-the-meteorologic-model/applying-the-bias-option-when-interpolating-precipitation-within-the-truckee-river-watershed" TargetMode="External"/><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38.xml"/><Relationship Id="rId4" Type="http://schemas.openxmlformats.org/officeDocument/2006/relationships/hyperlink" Target="https://www.hec.usace.army.mil/confluence/hmsdocs/hmsguides/spatial-results-tutorials/viewing-spatial-results-for-a-structured-discretization" TargetMode="Externa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38.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30.png"/><Relationship Id="rId4" Type="http://schemas.openxmlformats.org/officeDocument/2006/relationships/notesSlide" Target="../notesSlides/notesSlide12.xml"/></Relationships>
</file>

<file path=ppt/slides/_rels/slide1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3.xml"/><Relationship Id="rId1" Type="http://schemas.openxmlformats.org/officeDocument/2006/relationships/slideLayout" Target="../slideLayouts/slideLayout38.xml"/><Relationship Id="rId5" Type="http://schemas.openxmlformats.org/officeDocument/2006/relationships/image" Target="../media/image33.png"/><Relationship Id="rId4" Type="http://schemas.openxmlformats.org/officeDocument/2006/relationships/image" Target="../media/image32.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38.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38.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7.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8.xml"/><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45.xml"/></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8.xml"/><Relationship Id="rId4" Type="http://schemas.openxmlformats.org/officeDocument/2006/relationships/image" Target="../media/image43.png"/></Relationships>
</file>

<file path=ppt/slides/_rels/slide2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8.xml"/><Relationship Id="rId4" Type="http://schemas.openxmlformats.org/officeDocument/2006/relationships/image" Target="../media/image45.png"/></Relationships>
</file>

<file path=ppt/slides/_rels/slide22.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8.xml"/></Relationships>
</file>

<file path=ppt/slides/_rels/slide23.xml.rels><?xml version="1.0" encoding="UTF-8" standalone="yes"?>
<Relationships xmlns="http://schemas.openxmlformats.org/package/2006/relationships"><Relationship Id="rId3" Type="http://schemas.openxmlformats.org/officeDocument/2006/relationships/hyperlink" Target="https://www.hec.usace.army.mil/confluence/hmsdocs/hmsguides/modeling-snowmelt/temperature-index-snowmelt-for-dam-safety-studies" TargetMode="External"/><Relationship Id="rId2" Type="http://schemas.openxmlformats.org/officeDocument/2006/relationships/notesSlide" Target="../notesSlides/notesSlide22.xml"/><Relationship Id="rId1" Type="http://schemas.openxmlformats.org/officeDocument/2006/relationships/slideLayout" Target="../slideLayouts/slideLayout38.xml"/><Relationship Id="rId4" Type="http://schemas.openxmlformats.org/officeDocument/2006/relationships/hyperlink" Target="https://www.hec.usace.army.mil/confluence/hmsdocs/hmsguides/dsod-tutorials"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47.jpg"/><Relationship Id="rId2" Type="http://schemas.openxmlformats.org/officeDocument/2006/relationships/notesSlide" Target="../notesSlides/notesSlide23.xml"/><Relationship Id="rId1" Type="http://schemas.openxmlformats.org/officeDocument/2006/relationships/slideLayout" Target="../slideLayouts/slideLayout38.xml"/><Relationship Id="rId4" Type="http://schemas.openxmlformats.org/officeDocument/2006/relationships/image" Target="../media/image48.png"/></Relationships>
</file>

<file path=ppt/slides/_rels/slide25.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4.xml"/><Relationship Id="rId1" Type="http://schemas.openxmlformats.org/officeDocument/2006/relationships/slideLayout" Target="../slideLayouts/slideLayout38.xml"/><Relationship Id="rId5" Type="http://schemas.openxmlformats.org/officeDocument/2006/relationships/image" Target="../media/image51.png"/><Relationship Id="rId4" Type="http://schemas.openxmlformats.org/officeDocument/2006/relationships/image" Target="../media/image50.png"/></Relationships>
</file>

<file path=ppt/slides/_rels/slide2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38.xml"/></Relationships>
</file>

<file path=ppt/slides/_rels/slide2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38.xml"/></Relationships>
</file>

<file path=ppt/slides/_rels/slide2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38.xml"/><Relationship Id="rId4" Type="http://schemas.openxmlformats.org/officeDocument/2006/relationships/image" Target="../media/image55.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3" Type="http://schemas.openxmlformats.org/officeDocument/2006/relationships/hyperlink" Target="https://www.hec.usace.army.mil/software/hec-hms/downloads.aspx" TargetMode="External"/><Relationship Id="rId2" Type="http://schemas.openxmlformats.org/officeDocument/2006/relationships/notesSlide" Target="../notesSlides/notesSlide3.xml"/><Relationship Id="rId1" Type="http://schemas.openxmlformats.org/officeDocument/2006/relationships/slideLayout" Target="../slideLayouts/slideLayout38.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3" Type="http://schemas.openxmlformats.org/officeDocument/2006/relationships/image" Target="../media/image550.png"/><Relationship Id="rId2" Type="http://schemas.openxmlformats.org/officeDocument/2006/relationships/notesSlide" Target="../notesSlides/notesSlide29.xml"/><Relationship Id="rId1" Type="http://schemas.openxmlformats.org/officeDocument/2006/relationships/slideLayout" Target="../slideLayouts/slideLayout38.xml"/></Relationships>
</file>

<file path=ppt/slides/_rels/slide3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38.xml"/></Relationships>
</file>

<file path=ppt/slides/_rels/slide32.xml.rels><?xml version="1.0" encoding="UTF-8" standalone="yes"?>
<Relationships xmlns="http://schemas.openxmlformats.org/package/2006/relationships"><Relationship Id="rId3" Type="http://schemas.openxmlformats.org/officeDocument/2006/relationships/hyperlink" Target="https://www.hec.usace.army.mil/confluence/hmsdocs" TargetMode="External"/><Relationship Id="rId2" Type="http://schemas.openxmlformats.org/officeDocument/2006/relationships/image" Target="../media/image58.png"/><Relationship Id="rId1" Type="http://schemas.openxmlformats.org/officeDocument/2006/relationships/slideLayout" Target="../slideLayouts/slideLayout38.xml"/><Relationship Id="rId4" Type="http://schemas.openxmlformats.org/officeDocument/2006/relationships/hyperlink" Target="mailto:hec.hms@usace.army.mil"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38.xml"/><Relationship Id="rId5" Type="http://schemas.openxmlformats.org/officeDocument/2006/relationships/image" Target="../media/image11.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38.xml"/><Relationship Id="rId5" Type="http://schemas.openxmlformats.org/officeDocument/2006/relationships/hyperlink" Target="https://www.hec.usace.army.mil/confluence/hmsdocs/hmsguides/working-with-time-series-results/customizing-time-series-output" TargetMode="External"/><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hyperlink" Target="https://www.hec.usace.army.mil/confluence/hmsdocs/hmsguides/new-tutorials-to-check-out/applying-new-frequency-storm-enhancements" TargetMode="External"/><Relationship Id="rId2" Type="http://schemas.openxmlformats.org/officeDocument/2006/relationships/notesSlide" Target="../notesSlides/notesSlide5.xml"/><Relationship Id="rId1" Type="http://schemas.openxmlformats.org/officeDocument/2006/relationships/slideLayout" Target="../slideLayouts/slideLayout38.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6.xml"/><Relationship Id="rId1" Type="http://schemas.openxmlformats.org/officeDocument/2006/relationships/slideLayout" Target="../slideLayouts/slideLayout38.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38.xml"/><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8.xml"/><Relationship Id="rId1" Type="http://schemas.openxmlformats.org/officeDocument/2006/relationships/slideLayout" Target="../slideLayouts/slideLayout3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0"/>
          </p:nvPr>
        </p:nvSpPr>
        <p:spPr/>
        <p:txBody>
          <a:bodyPr/>
          <a:lstStyle/>
          <a:p>
            <a:pPr>
              <a:defRPr/>
            </a:pPr>
            <a:fld id="{FCC56DF7-367E-4811-9330-C007CC4274B2}" type="slidenum">
              <a:rPr lang="en-US" smtClean="0"/>
              <a:pPr>
                <a:defRPr/>
              </a:pPr>
              <a:t>1</a:t>
            </a:fld>
            <a:endParaRPr lang="en-US"/>
          </a:p>
        </p:txBody>
      </p:sp>
      <p:sp>
        <p:nvSpPr>
          <p:cNvPr id="9" name="Text Placeholder 2"/>
          <p:cNvSpPr txBox="1">
            <a:spLocks/>
          </p:cNvSpPr>
          <p:nvPr/>
        </p:nvSpPr>
        <p:spPr>
          <a:xfrm>
            <a:off x="457199" y="4104166"/>
            <a:ext cx="7660258" cy="1247479"/>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auto">
              <a:spcAft>
                <a:spcPts val="0"/>
              </a:spcAft>
            </a:pPr>
            <a:r>
              <a:rPr lang="en-US" sz="1600" dirty="0">
                <a:solidFill>
                  <a:schemeClr val="bg1"/>
                </a:solidFill>
              </a:rPr>
              <a:t>Matt Fleming, P.E.</a:t>
            </a:r>
          </a:p>
          <a:p>
            <a:pPr fontAlgn="auto">
              <a:spcAft>
                <a:spcPts val="0"/>
              </a:spcAft>
            </a:pPr>
            <a:r>
              <a:rPr lang="en-US" sz="1600" dirty="0">
                <a:solidFill>
                  <a:schemeClr val="bg1"/>
                </a:solidFill>
              </a:rPr>
              <a:t>Hydrologic Engineering Center</a:t>
            </a:r>
          </a:p>
          <a:p>
            <a:pPr fontAlgn="auto">
              <a:spcAft>
                <a:spcPts val="0"/>
              </a:spcAft>
            </a:pPr>
            <a:r>
              <a:rPr lang="en-US" sz="1600" dirty="0">
                <a:solidFill>
                  <a:schemeClr val="bg1"/>
                </a:solidFill>
              </a:rPr>
              <a:t>U.S. Army Corps of Engineers</a:t>
            </a:r>
            <a:br>
              <a:rPr lang="en-US" sz="1400" dirty="0"/>
            </a:br>
            <a:br>
              <a:rPr lang="en-US" sz="800" dirty="0"/>
            </a:br>
            <a:br>
              <a:rPr lang="en-US" sz="1400" dirty="0"/>
            </a:br>
            <a:endParaRPr lang="en-US" sz="1400" dirty="0"/>
          </a:p>
          <a:p>
            <a:pPr fontAlgn="auto">
              <a:spcAft>
                <a:spcPts val="0"/>
              </a:spcAft>
            </a:pPr>
            <a:endParaRPr lang="en-US" sz="1600" dirty="0">
              <a:solidFill>
                <a:srgbClr val="FFFFFF"/>
              </a:solidFill>
            </a:endParaRPr>
          </a:p>
        </p:txBody>
      </p:sp>
      <p:sp>
        <p:nvSpPr>
          <p:cNvPr id="10" name="Title 1"/>
          <p:cNvSpPr txBox="1">
            <a:spLocks/>
          </p:cNvSpPr>
          <p:nvPr/>
        </p:nvSpPr>
        <p:spPr>
          <a:xfrm>
            <a:off x="457199" y="935915"/>
            <a:ext cx="7848600" cy="2819464"/>
          </a:xfrm>
          <a:prstGeom prst="rect">
            <a:avLst/>
          </a:prstGeom>
        </p:spPr>
        <p:txBody>
          <a:bodyPr vert="horz" lIns="91440" tIns="45720" rIns="91440" bIns="45720" rtlCol="0" anchor="t">
            <a:noAutofit/>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endParaRPr lang="en-US" sz="2400" dirty="0"/>
          </a:p>
          <a:p>
            <a:pPr fontAlgn="auto">
              <a:spcAft>
                <a:spcPts val="0"/>
              </a:spcAft>
            </a:pPr>
            <a:endParaRPr lang="en-US" sz="2400" dirty="0"/>
          </a:p>
          <a:p>
            <a:pPr fontAlgn="auto">
              <a:spcAft>
                <a:spcPts val="0"/>
              </a:spcAft>
            </a:pPr>
            <a:r>
              <a:rPr lang="en-US" sz="2400" cap="none" dirty="0"/>
              <a:t>SPD H&amp;H CoP Meeting</a:t>
            </a:r>
          </a:p>
          <a:p>
            <a:pPr fontAlgn="auto">
              <a:spcAft>
                <a:spcPts val="0"/>
              </a:spcAft>
            </a:pPr>
            <a:endParaRPr lang="en-US" sz="2400" cap="none" dirty="0"/>
          </a:p>
        </p:txBody>
      </p:sp>
      <p:sp>
        <p:nvSpPr>
          <p:cNvPr id="15" name="Title 1"/>
          <p:cNvSpPr txBox="1">
            <a:spLocks/>
          </p:cNvSpPr>
          <p:nvPr/>
        </p:nvSpPr>
        <p:spPr>
          <a:xfrm>
            <a:off x="534837" y="349850"/>
            <a:ext cx="7152070" cy="1118396"/>
          </a:xfrm>
          <a:prstGeom prst="rect">
            <a:avLst/>
          </a:prstGeom>
        </p:spPr>
        <p:txBody>
          <a:bodyPr vert="horz" lIns="91440" tIns="45720" rIns="91440" bIns="45720" rtlCol="0" anchor="t">
            <a:normAutofit fontScale="37500" lnSpcReduction="20000"/>
          </a:bodyPr>
          <a:lstStyle>
            <a:lvl1pPr algn="l" defTabSz="914400" rtl="0" eaLnBrk="1" latinLnBrk="0" hangingPunct="1">
              <a:lnSpc>
                <a:spcPct val="100000"/>
              </a:lnSpc>
              <a:spcBef>
                <a:spcPct val="0"/>
              </a:spcBef>
              <a:buNone/>
              <a:defRPr sz="3600" b="1" kern="1200" cap="all" baseline="0">
                <a:solidFill>
                  <a:schemeClr val="bg1"/>
                </a:solidFill>
                <a:latin typeface="Arial" panose="020B0604020202020204" pitchFamily="34" charset="0"/>
                <a:ea typeface="+mj-ea"/>
                <a:cs typeface="Arial" panose="020B0604020202020204" pitchFamily="34" charset="0"/>
              </a:defRPr>
            </a:lvl1pPr>
          </a:lstStyle>
          <a:p>
            <a:pPr fontAlgn="auto">
              <a:spcAft>
                <a:spcPts val="0"/>
              </a:spcAft>
            </a:pPr>
            <a:r>
              <a:rPr lang="en-US" sz="7200" dirty="0"/>
              <a:t>Hydrologic Modeling Software and Analysis Update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Interpolated Meteorology</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10</a:t>
            </a:fld>
            <a:endParaRPr lang="en-US"/>
          </a:p>
        </p:txBody>
      </p:sp>
      <p:sp>
        <p:nvSpPr>
          <p:cNvPr id="2" name="AutoShape 2">
            <a:extLst>
              <a:ext uri="{FF2B5EF4-FFF2-40B4-BE49-F238E27FC236}">
                <a16:creationId xmlns:a16="http://schemas.microsoft.com/office/drawing/2014/main" id="{8399CB87-BFF9-47C9-8CDB-A0B0E17FBED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074" name="Picture 2">
            <a:extLst>
              <a:ext uri="{FF2B5EF4-FFF2-40B4-BE49-F238E27FC236}">
                <a16:creationId xmlns:a16="http://schemas.microsoft.com/office/drawing/2014/main" id="{A5F7767C-EF4D-4E64-8DCE-4181B00714A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7399" t="10152" r="16765" b="10303"/>
          <a:stretch/>
        </p:blipFill>
        <p:spPr bwMode="auto">
          <a:xfrm>
            <a:off x="548244" y="1302327"/>
            <a:ext cx="4023756" cy="394854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C0A82D73-742A-4BEA-A0F5-BEF8749EB6A2}"/>
              </a:ext>
            </a:extLst>
          </p:cNvPr>
          <p:cNvPicPr>
            <a:picLocks noChangeAspect="1"/>
          </p:cNvPicPr>
          <p:nvPr/>
        </p:nvPicPr>
        <p:blipFill>
          <a:blip r:embed="rId4"/>
          <a:stretch>
            <a:fillRect/>
          </a:stretch>
        </p:blipFill>
        <p:spPr>
          <a:xfrm>
            <a:off x="5034644" y="1153668"/>
            <a:ext cx="3561112" cy="4855464"/>
          </a:xfrm>
          <a:prstGeom prst="rect">
            <a:avLst/>
          </a:prstGeom>
        </p:spPr>
      </p:pic>
      <p:sp>
        <p:nvSpPr>
          <p:cNvPr id="8" name="TextBox 7">
            <a:extLst>
              <a:ext uri="{FF2B5EF4-FFF2-40B4-BE49-F238E27FC236}">
                <a16:creationId xmlns:a16="http://schemas.microsoft.com/office/drawing/2014/main" id="{45198934-3BEF-4381-806B-072DF4F7167B}"/>
              </a:ext>
            </a:extLst>
          </p:cNvPr>
          <p:cNvSpPr txBox="1"/>
          <p:nvPr/>
        </p:nvSpPr>
        <p:spPr>
          <a:xfrm>
            <a:off x="1266091" y="5302835"/>
            <a:ext cx="2588062" cy="338554"/>
          </a:xfrm>
          <a:prstGeom prst="rect">
            <a:avLst/>
          </a:prstGeom>
          <a:noFill/>
        </p:spPr>
        <p:txBody>
          <a:bodyPr wrap="square">
            <a:spAutoFit/>
          </a:bodyPr>
          <a:lstStyle/>
          <a:p>
            <a:r>
              <a:rPr lang="en-US" sz="1600" dirty="0">
                <a:hlinkClick r:id="rId5"/>
              </a:rPr>
              <a:t>Link to Example Tutorial</a:t>
            </a:r>
            <a:endParaRPr lang="en-US" sz="1600" dirty="0"/>
          </a:p>
        </p:txBody>
      </p:sp>
    </p:spTree>
    <p:extLst>
      <p:ext uri="{BB962C8B-B14F-4D97-AF65-F5344CB8AC3E}">
        <p14:creationId xmlns:p14="http://schemas.microsoft.com/office/powerpoint/2010/main" val="42235352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Interpolated Meteorology</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11</a:t>
            </a:fld>
            <a:endParaRPr lang="en-US"/>
          </a:p>
        </p:txBody>
      </p:sp>
      <p:sp>
        <p:nvSpPr>
          <p:cNvPr id="2" name="AutoShape 2">
            <a:extLst>
              <a:ext uri="{FF2B5EF4-FFF2-40B4-BE49-F238E27FC236}">
                <a16:creationId xmlns:a16="http://schemas.microsoft.com/office/drawing/2014/main" id="{8399CB87-BFF9-47C9-8CDB-A0B0E17FBED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4" name="Picture 3">
            <a:extLst>
              <a:ext uri="{FF2B5EF4-FFF2-40B4-BE49-F238E27FC236}">
                <a16:creationId xmlns:a16="http://schemas.microsoft.com/office/drawing/2014/main" id="{215C0CDF-176B-4A7F-B384-71145B44488B}"/>
              </a:ext>
            </a:extLst>
          </p:cNvPr>
          <p:cNvPicPr>
            <a:picLocks noChangeAspect="1"/>
          </p:cNvPicPr>
          <p:nvPr/>
        </p:nvPicPr>
        <p:blipFill>
          <a:blip r:embed="rId3"/>
          <a:stretch>
            <a:fillRect/>
          </a:stretch>
        </p:blipFill>
        <p:spPr>
          <a:xfrm>
            <a:off x="304800" y="1081088"/>
            <a:ext cx="5330308" cy="3396908"/>
          </a:xfrm>
          <a:prstGeom prst="rect">
            <a:avLst/>
          </a:prstGeom>
          <a:ln>
            <a:solidFill>
              <a:schemeClr val="tx1"/>
            </a:solidFill>
          </a:ln>
        </p:spPr>
      </p:pic>
      <p:pic>
        <p:nvPicPr>
          <p:cNvPr id="5" name="Picture 4">
            <a:extLst>
              <a:ext uri="{FF2B5EF4-FFF2-40B4-BE49-F238E27FC236}">
                <a16:creationId xmlns:a16="http://schemas.microsoft.com/office/drawing/2014/main" id="{0A518BB5-16B8-4B09-A471-7A9DEC6DEC67}"/>
              </a:ext>
            </a:extLst>
          </p:cNvPr>
          <p:cNvPicPr>
            <a:picLocks noChangeAspect="1"/>
          </p:cNvPicPr>
          <p:nvPr/>
        </p:nvPicPr>
        <p:blipFill>
          <a:blip r:embed="rId4"/>
          <a:stretch>
            <a:fillRect/>
          </a:stretch>
        </p:blipFill>
        <p:spPr>
          <a:xfrm>
            <a:off x="3649529" y="2603298"/>
            <a:ext cx="5318438" cy="3373382"/>
          </a:xfrm>
          <a:prstGeom prst="rect">
            <a:avLst/>
          </a:prstGeom>
          <a:ln>
            <a:solidFill>
              <a:schemeClr val="tx1"/>
            </a:solidFill>
          </a:ln>
        </p:spPr>
      </p:pic>
      <p:sp>
        <p:nvSpPr>
          <p:cNvPr id="8" name="TextBox 7">
            <a:extLst>
              <a:ext uri="{FF2B5EF4-FFF2-40B4-BE49-F238E27FC236}">
                <a16:creationId xmlns:a16="http://schemas.microsoft.com/office/drawing/2014/main" id="{4BAAA55B-CA94-4E96-ABE6-2B5CFB546C22}"/>
              </a:ext>
            </a:extLst>
          </p:cNvPr>
          <p:cNvSpPr txBox="1"/>
          <p:nvPr/>
        </p:nvSpPr>
        <p:spPr>
          <a:xfrm>
            <a:off x="596015" y="4545371"/>
            <a:ext cx="2762300" cy="369332"/>
          </a:xfrm>
          <a:prstGeom prst="rect">
            <a:avLst/>
          </a:prstGeom>
          <a:noFill/>
        </p:spPr>
        <p:txBody>
          <a:bodyPr wrap="square">
            <a:spAutoFit/>
          </a:bodyPr>
          <a:lstStyle/>
          <a:p>
            <a:r>
              <a:rPr lang="en-US" dirty="0">
                <a:hlinkClick r:id="rId5"/>
              </a:rPr>
              <a:t>Link to Example Tutorial</a:t>
            </a:r>
            <a:endParaRPr lang="en-US" dirty="0"/>
          </a:p>
        </p:txBody>
      </p:sp>
    </p:spTree>
    <p:extLst>
      <p:ext uri="{BB962C8B-B14F-4D97-AF65-F5344CB8AC3E}">
        <p14:creationId xmlns:p14="http://schemas.microsoft.com/office/powerpoint/2010/main" val="32051416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16539" y="2861718"/>
            <a:ext cx="5000931" cy="2817996"/>
          </a:xfrm>
        </p:spPr>
        <p:txBody>
          <a:bodyPr/>
          <a:lstStyle/>
          <a:p>
            <a:pPr marL="1123950" lvl="1" indent="-609600">
              <a:buFont typeface="Arial" panose="020B0604020202020204" pitchFamily="34" charset="0"/>
              <a:buChar char="•"/>
            </a:pPr>
            <a:r>
              <a:rPr lang="en-US" dirty="0"/>
              <a:t>Incremental/Cumulative Precipitation, Loss and Excess </a:t>
            </a:r>
          </a:p>
          <a:p>
            <a:pPr marL="1123950" lvl="1" indent="-609600">
              <a:buFont typeface="Arial" panose="020B0604020202020204" pitchFamily="34" charset="0"/>
              <a:buChar char="•"/>
            </a:pPr>
            <a:r>
              <a:rPr lang="en-US" dirty="0"/>
              <a:t>Temperature </a:t>
            </a:r>
          </a:p>
          <a:p>
            <a:pPr marL="1123950" lvl="1" indent="-609600">
              <a:buFont typeface="Arial" panose="020B0604020202020204" pitchFamily="34" charset="0"/>
              <a:buChar char="•"/>
            </a:pPr>
            <a:r>
              <a:rPr lang="en-US" dirty="0"/>
              <a:t>Snow</a:t>
            </a:r>
          </a:p>
          <a:p>
            <a:pPr marL="1123950" lvl="1" indent="-609600">
              <a:buFont typeface="Arial" panose="020B0604020202020204" pitchFamily="34" charset="0"/>
              <a:buChar char="•"/>
            </a:pPr>
            <a:r>
              <a:rPr lang="en-US" dirty="0"/>
              <a:t>2D Transform Output</a:t>
            </a:r>
          </a:p>
          <a:p>
            <a:pPr marL="1123950" lvl="1" indent="-609600">
              <a:buFont typeface="Arial" panose="020B0604020202020204" pitchFamily="34" charset="0"/>
              <a:buChar char="•"/>
            </a:pPr>
            <a:r>
              <a:rPr lang="en-US" dirty="0"/>
              <a:t>Calibration Metrics</a:t>
            </a:r>
          </a:p>
          <a:p>
            <a:endParaRPr lang="en-US" sz="2800" dirty="0"/>
          </a:p>
        </p:txBody>
      </p:sp>
      <p:sp>
        <p:nvSpPr>
          <p:cNvPr id="4" name="Slide Number Placeholder 3"/>
          <p:cNvSpPr>
            <a:spLocks noGrp="1"/>
          </p:cNvSpPr>
          <p:nvPr>
            <p:ph type="sldNum" sz="quarter" idx="11"/>
          </p:nvPr>
        </p:nvSpPr>
        <p:spPr/>
        <p:txBody>
          <a:bodyPr/>
          <a:lstStyle/>
          <a:p>
            <a:fld id="{9A257827-C34C-4251-B995-96C9C233CCC8}" type="slidenum">
              <a:rPr lang="en-US" smtClean="0"/>
              <a:pPr/>
              <a:t>12</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5" name="Picture 4">
            <a:extLst>
              <a:ext uri="{FF2B5EF4-FFF2-40B4-BE49-F238E27FC236}">
                <a16:creationId xmlns:a16="http://schemas.microsoft.com/office/drawing/2014/main" id="{700E45DE-2F24-430F-A6D7-CB69379FCFD3}"/>
              </a:ext>
            </a:extLst>
          </p:cNvPr>
          <p:cNvPicPr>
            <a:picLocks noChangeAspect="1"/>
          </p:cNvPicPr>
          <p:nvPr/>
        </p:nvPicPr>
        <p:blipFill>
          <a:blip r:embed="rId3"/>
          <a:stretch>
            <a:fillRect/>
          </a:stretch>
        </p:blipFill>
        <p:spPr>
          <a:xfrm>
            <a:off x="520266" y="1081088"/>
            <a:ext cx="8103467" cy="1780630"/>
          </a:xfrm>
          <a:prstGeom prst="rect">
            <a:avLst/>
          </a:prstGeom>
          <a:ln>
            <a:solidFill>
              <a:schemeClr val="tx1"/>
            </a:solidFill>
          </a:ln>
        </p:spPr>
      </p:pic>
      <p:sp>
        <p:nvSpPr>
          <p:cNvPr id="21" name="Content Placeholder 2">
            <a:extLst>
              <a:ext uri="{FF2B5EF4-FFF2-40B4-BE49-F238E27FC236}">
                <a16:creationId xmlns:a16="http://schemas.microsoft.com/office/drawing/2014/main" id="{BA781831-04F9-42C5-A288-B3E07DC1D69D}"/>
              </a:ext>
            </a:extLst>
          </p:cNvPr>
          <p:cNvSpPr txBox="1">
            <a:spLocks/>
          </p:cNvSpPr>
          <p:nvPr/>
        </p:nvSpPr>
        <p:spPr bwMode="auto">
          <a:xfrm>
            <a:off x="4753933" y="2861718"/>
            <a:ext cx="3983327" cy="343266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300"/>
              </a:spcBef>
              <a:spcAft>
                <a:spcPct val="0"/>
              </a:spcAft>
              <a:buFont typeface="Arial" pitchFamily="34" charset="0"/>
              <a:buNone/>
              <a:defRPr sz="2400" kern="1200">
                <a:solidFill>
                  <a:schemeClr val="tx1">
                    <a:lumMod val="75000"/>
                    <a:lumOff val="25000"/>
                  </a:schemeClr>
                </a:solidFill>
                <a:latin typeface="Arial" pitchFamily="34" charset="0"/>
                <a:ea typeface="ＭＳ Ｐゴシック" charset="0"/>
                <a:cs typeface="Arial" pitchFamily="34" charset="0"/>
              </a:defRPr>
            </a:lvl1pPr>
            <a:lvl2pPr marL="514350" indent="-285750" algn="l" rtl="0" eaLnBrk="1" fontAlgn="base" hangingPunct="1">
              <a:spcBef>
                <a:spcPts val="300"/>
              </a:spcBef>
              <a:spcAft>
                <a:spcPct val="0"/>
              </a:spcAft>
              <a:buFont typeface="Arial" pitchFamily="34" charset="0"/>
              <a:buChar char="–"/>
              <a:defRPr sz="2400" kern="1200">
                <a:solidFill>
                  <a:schemeClr val="tx1">
                    <a:lumMod val="75000"/>
                    <a:lumOff val="25000"/>
                  </a:schemeClr>
                </a:solidFill>
                <a:latin typeface="Arial" pitchFamily="34" charset="0"/>
                <a:ea typeface="Arial" charset="0"/>
                <a:cs typeface="Arial" pitchFamily="34" charset="0"/>
              </a:defRPr>
            </a:lvl2pPr>
            <a:lvl3pPr marL="9144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3pPr>
            <a:lvl4pPr marL="13716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4pPr>
            <a:lvl5pPr marL="1828800" indent="-228600" algn="l" rtl="0" eaLnBrk="1" fontAlgn="base" hangingPunct="1">
              <a:spcBef>
                <a:spcPts val="300"/>
              </a:spcBef>
              <a:spcAft>
                <a:spcPct val="0"/>
              </a:spcAft>
              <a:buFont typeface="Arial" pitchFamily="34" charset="0"/>
              <a:buChar char="»"/>
              <a:defRPr sz="2000" kern="1200">
                <a:solidFill>
                  <a:schemeClr val="tx1">
                    <a:lumMod val="75000"/>
                    <a:lumOff val="25000"/>
                  </a:schemeClr>
                </a:solidFill>
                <a:latin typeface="Arial" pitchFamily="34" charset="0"/>
                <a:ea typeface="Arial" charset="0"/>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609600" indent="-609600">
              <a:buFont typeface="Arial" pitchFamily="34" charset="0"/>
              <a:buChar char="•"/>
            </a:pPr>
            <a:r>
              <a:rPr lang="en-US" dirty="0"/>
              <a:t>Animation Controls</a:t>
            </a:r>
          </a:p>
          <a:p>
            <a:pPr marL="609600" indent="-609600">
              <a:buFont typeface="Arial" pitchFamily="34" charset="0"/>
              <a:buChar char="•"/>
            </a:pPr>
            <a:r>
              <a:rPr lang="en-US" dirty="0"/>
              <a:t>Min/Max Results</a:t>
            </a:r>
          </a:p>
          <a:p>
            <a:pPr marL="609600" indent="-609600">
              <a:buFont typeface="Arial" pitchFamily="34" charset="0"/>
              <a:buChar char="•"/>
            </a:pPr>
            <a:r>
              <a:rPr lang="en-US" dirty="0"/>
              <a:t>Display Properties</a:t>
            </a:r>
          </a:p>
          <a:p>
            <a:pPr marL="609600" indent="-609600">
              <a:buFont typeface="Arial" pitchFamily="34" charset="0"/>
              <a:buChar char="•"/>
            </a:pPr>
            <a:r>
              <a:rPr lang="en-US" dirty="0"/>
              <a:t>Capture and Export Animation</a:t>
            </a:r>
          </a:p>
          <a:p>
            <a:pPr marL="609600" indent="-609600">
              <a:buFont typeface="Arial" pitchFamily="34" charset="0"/>
              <a:buChar char="•"/>
            </a:pPr>
            <a:r>
              <a:rPr lang="en-US" dirty="0"/>
              <a:t>Export Grid</a:t>
            </a:r>
          </a:p>
          <a:p>
            <a:pPr marL="609600" indent="-609600">
              <a:buFont typeface="Arial" pitchFamily="34" charset="0"/>
              <a:buChar char="•"/>
            </a:pPr>
            <a:endParaRPr lang="en-US" sz="2800" dirty="0"/>
          </a:p>
        </p:txBody>
      </p:sp>
      <p:sp>
        <p:nvSpPr>
          <p:cNvPr id="9" name="TextBox 8">
            <a:extLst>
              <a:ext uri="{FF2B5EF4-FFF2-40B4-BE49-F238E27FC236}">
                <a16:creationId xmlns:a16="http://schemas.microsoft.com/office/drawing/2014/main" id="{D4805B6B-0B30-4B9C-A116-4143BCFECCB6}"/>
              </a:ext>
            </a:extLst>
          </p:cNvPr>
          <p:cNvSpPr txBox="1"/>
          <p:nvPr/>
        </p:nvSpPr>
        <p:spPr>
          <a:xfrm>
            <a:off x="3223335" y="5776912"/>
            <a:ext cx="3061196" cy="369332"/>
          </a:xfrm>
          <a:prstGeom prst="rect">
            <a:avLst/>
          </a:prstGeom>
          <a:noFill/>
        </p:spPr>
        <p:txBody>
          <a:bodyPr wrap="square">
            <a:spAutoFit/>
          </a:bodyPr>
          <a:lstStyle/>
          <a:p>
            <a:r>
              <a:rPr lang="en-US" dirty="0">
                <a:hlinkClick r:id="rId4"/>
              </a:rPr>
              <a:t>Link to Example Tutorial</a:t>
            </a:r>
            <a:endParaRPr lang="en-US" dirty="0"/>
          </a:p>
        </p:txBody>
      </p:sp>
    </p:spTree>
    <p:extLst>
      <p:ext uri="{BB962C8B-B14F-4D97-AF65-F5344CB8AC3E}">
        <p14:creationId xmlns:p14="http://schemas.microsoft.com/office/powerpoint/2010/main" val="175925867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13</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6" name="CumulativePrecipitation">
            <a:hlinkClick r:id="" action="ppaction://media"/>
            <a:extLst>
              <a:ext uri="{FF2B5EF4-FFF2-40B4-BE49-F238E27FC236}">
                <a16:creationId xmlns:a16="http://schemas.microsoft.com/office/drawing/2014/main" id="{C1CAEF01-C08D-42C6-A6AA-828C6726F12D}"/>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5"/>
          <a:stretch>
            <a:fillRect/>
          </a:stretch>
        </p:blipFill>
        <p:spPr>
          <a:xfrm>
            <a:off x="1524000" y="1189455"/>
            <a:ext cx="6096000" cy="4718050"/>
          </a:xfrm>
          <a:ln>
            <a:solidFill>
              <a:schemeClr val="tx1"/>
            </a:solidFill>
          </a:ln>
        </p:spPr>
      </p:pic>
    </p:spTree>
    <p:extLst>
      <p:ext uri="{BB962C8B-B14F-4D97-AF65-F5344CB8AC3E}">
        <p14:creationId xmlns:p14="http://schemas.microsoft.com/office/powerpoint/2010/main" val="3117473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875"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14</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9" name="Picture 8">
            <a:extLst>
              <a:ext uri="{FF2B5EF4-FFF2-40B4-BE49-F238E27FC236}">
                <a16:creationId xmlns:a16="http://schemas.microsoft.com/office/drawing/2014/main" id="{C7438C3F-31AF-4C97-9C62-8B15E0464258}"/>
              </a:ext>
            </a:extLst>
          </p:cNvPr>
          <p:cNvPicPr>
            <a:picLocks noChangeAspect="1"/>
          </p:cNvPicPr>
          <p:nvPr/>
        </p:nvPicPr>
        <p:blipFill>
          <a:blip r:embed="rId3"/>
          <a:stretch>
            <a:fillRect/>
          </a:stretch>
        </p:blipFill>
        <p:spPr>
          <a:xfrm>
            <a:off x="448787" y="1210883"/>
            <a:ext cx="5088933" cy="5083496"/>
          </a:xfrm>
          <a:prstGeom prst="rect">
            <a:avLst/>
          </a:prstGeom>
          <a:ln>
            <a:solidFill>
              <a:schemeClr val="tx1"/>
            </a:solidFill>
          </a:ln>
        </p:spPr>
      </p:pic>
      <p:pic>
        <p:nvPicPr>
          <p:cNvPr id="11" name="Picture 10">
            <a:extLst>
              <a:ext uri="{FF2B5EF4-FFF2-40B4-BE49-F238E27FC236}">
                <a16:creationId xmlns:a16="http://schemas.microsoft.com/office/drawing/2014/main" id="{46F5A333-1D7F-4FBB-9624-D203ACBF1109}"/>
              </a:ext>
            </a:extLst>
          </p:cNvPr>
          <p:cNvPicPr>
            <a:picLocks noChangeAspect="1"/>
          </p:cNvPicPr>
          <p:nvPr/>
        </p:nvPicPr>
        <p:blipFill>
          <a:blip r:embed="rId4"/>
          <a:stretch>
            <a:fillRect/>
          </a:stretch>
        </p:blipFill>
        <p:spPr>
          <a:xfrm>
            <a:off x="5755028" y="1210883"/>
            <a:ext cx="2931772" cy="2466491"/>
          </a:xfrm>
          <a:prstGeom prst="rect">
            <a:avLst/>
          </a:prstGeom>
        </p:spPr>
      </p:pic>
      <p:pic>
        <p:nvPicPr>
          <p:cNvPr id="13" name="Picture 12">
            <a:extLst>
              <a:ext uri="{FF2B5EF4-FFF2-40B4-BE49-F238E27FC236}">
                <a16:creationId xmlns:a16="http://schemas.microsoft.com/office/drawing/2014/main" id="{58D27B6B-C484-4DE3-A572-CC3EF4426463}"/>
              </a:ext>
            </a:extLst>
          </p:cNvPr>
          <p:cNvPicPr>
            <a:picLocks noChangeAspect="1"/>
          </p:cNvPicPr>
          <p:nvPr/>
        </p:nvPicPr>
        <p:blipFill>
          <a:blip r:embed="rId5"/>
          <a:stretch>
            <a:fillRect/>
          </a:stretch>
        </p:blipFill>
        <p:spPr>
          <a:xfrm>
            <a:off x="5755028" y="3647586"/>
            <a:ext cx="2931772" cy="2435702"/>
          </a:xfrm>
          <a:prstGeom prst="rect">
            <a:avLst/>
          </a:prstGeom>
        </p:spPr>
      </p:pic>
    </p:spTree>
    <p:extLst>
      <p:ext uri="{BB962C8B-B14F-4D97-AF65-F5344CB8AC3E}">
        <p14:creationId xmlns:p14="http://schemas.microsoft.com/office/powerpoint/2010/main" val="401326502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15</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Spatial Results</a:t>
            </a:r>
          </a:p>
        </p:txBody>
      </p:sp>
      <p:pic>
        <p:nvPicPr>
          <p:cNvPr id="3" name="Picture 2">
            <a:extLst>
              <a:ext uri="{FF2B5EF4-FFF2-40B4-BE49-F238E27FC236}">
                <a16:creationId xmlns:a16="http://schemas.microsoft.com/office/drawing/2014/main" id="{584B260F-F415-4CEC-8774-5F44110B6A34}"/>
              </a:ext>
            </a:extLst>
          </p:cNvPr>
          <p:cNvPicPr>
            <a:picLocks noChangeAspect="1"/>
          </p:cNvPicPr>
          <p:nvPr/>
        </p:nvPicPr>
        <p:blipFill>
          <a:blip r:embed="rId3"/>
          <a:stretch>
            <a:fillRect/>
          </a:stretch>
        </p:blipFill>
        <p:spPr>
          <a:xfrm>
            <a:off x="304800" y="964804"/>
            <a:ext cx="5332453" cy="5536734"/>
          </a:xfrm>
          <a:prstGeom prst="rect">
            <a:avLst/>
          </a:prstGeom>
          <a:ln>
            <a:solidFill>
              <a:schemeClr val="tx1"/>
            </a:solidFill>
          </a:ln>
        </p:spPr>
      </p:pic>
      <p:pic>
        <p:nvPicPr>
          <p:cNvPr id="7" name="Picture 6">
            <a:extLst>
              <a:ext uri="{FF2B5EF4-FFF2-40B4-BE49-F238E27FC236}">
                <a16:creationId xmlns:a16="http://schemas.microsoft.com/office/drawing/2014/main" id="{DBCF5A98-FA4C-432A-AAFB-32C1CB94DCCF}"/>
              </a:ext>
            </a:extLst>
          </p:cNvPr>
          <p:cNvPicPr>
            <a:picLocks noChangeAspect="1"/>
          </p:cNvPicPr>
          <p:nvPr/>
        </p:nvPicPr>
        <p:blipFill>
          <a:blip r:embed="rId4"/>
          <a:stretch>
            <a:fillRect/>
          </a:stretch>
        </p:blipFill>
        <p:spPr>
          <a:xfrm>
            <a:off x="5247944" y="1081088"/>
            <a:ext cx="3515089" cy="3984746"/>
          </a:xfrm>
          <a:prstGeom prst="rect">
            <a:avLst/>
          </a:prstGeom>
          <a:noFill/>
          <a:ln>
            <a:solidFill>
              <a:schemeClr val="tx1"/>
            </a:solidFill>
          </a:ln>
        </p:spPr>
      </p:pic>
    </p:spTree>
    <p:extLst>
      <p:ext uri="{BB962C8B-B14F-4D97-AF65-F5344CB8AC3E}">
        <p14:creationId xmlns:p14="http://schemas.microsoft.com/office/powerpoint/2010/main" val="28028285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16</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sp>
        <p:nvSpPr>
          <p:cNvPr id="6" name="Text Box 5">
            <a:extLst>
              <a:ext uri="{FF2B5EF4-FFF2-40B4-BE49-F238E27FC236}">
                <a16:creationId xmlns:a16="http://schemas.microsoft.com/office/drawing/2014/main" id="{51F9B9A7-D6CC-4441-8030-449018C05392}"/>
              </a:ext>
            </a:extLst>
          </p:cNvPr>
          <p:cNvSpPr txBox="1">
            <a:spLocks noChangeArrowheads="1"/>
          </p:cNvSpPr>
          <p:nvPr/>
        </p:nvSpPr>
        <p:spPr bwMode="auto">
          <a:xfrm>
            <a:off x="304800" y="1278271"/>
            <a:ext cx="4267200" cy="3170099"/>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000" dirty="0"/>
              <a:t>Tool for evaluating uncertainty in meteorologic forcing data and in the hydrologic model (model configuration and parameters)</a:t>
            </a:r>
          </a:p>
          <a:p>
            <a:pPr marL="342900" indent="-342900">
              <a:buFont typeface="Arial" panose="020B0604020202020204" pitchFamily="34" charset="0"/>
              <a:buChar char="•"/>
            </a:pPr>
            <a:r>
              <a:rPr lang="en-US" sz="2000" dirty="0"/>
              <a:t>Built from existing simulation components</a:t>
            </a:r>
          </a:p>
          <a:p>
            <a:pPr marL="342900" indent="-342900">
              <a:buFont typeface="Arial" panose="020B0604020202020204" pitchFamily="34" charset="0"/>
              <a:buChar char="•"/>
            </a:pPr>
            <a:r>
              <a:rPr lang="en-US" sz="2000" dirty="0"/>
              <a:t>Summarizes results for post processing and for use as input in other models</a:t>
            </a:r>
          </a:p>
          <a:p>
            <a:pPr marL="342900" indent="-342900">
              <a:buFont typeface="Arial" panose="020B0604020202020204" pitchFamily="34" charset="0"/>
              <a:buChar char="•"/>
            </a:pPr>
            <a:endParaRPr lang="en-US" sz="2000" dirty="0"/>
          </a:p>
        </p:txBody>
      </p:sp>
      <p:pic>
        <p:nvPicPr>
          <p:cNvPr id="5" name="Picture 4">
            <a:extLst>
              <a:ext uri="{FF2B5EF4-FFF2-40B4-BE49-F238E27FC236}">
                <a16:creationId xmlns:a16="http://schemas.microsoft.com/office/drawing/2014/main" id="{6CBB4794-2BB9-4A3C-A6E5-36C29242C0D7}"/>
              </a:ext>
            </a:extLst>
          </p:cNvPr>
          <p:cNvPicPr>
            <a:picLocks noChangeAspect="1"/>
          </p:cNvPicPr>
          <p:nvPr/>
        </p:nvPicPr>
        <p:blipFill>
          <a:blip r:embed="rId3"/>
          <a:stretch>
            <a:fillRect/>
          </a:stretch>
        </p:blipFill>
        <p:spPr>
          <a:xfrm>
            <a:off x="608414" y="4201482"/>
            <a:ext cx="4133333" cy="2028571"/>
          </a:xfrm>
          <a:prstGeom prst="rect">
            <a:avLst/>
          </a:prstGeom>
        </p:spPr>
      </p:pic>
      <p:pic>
        <p:nvPicPr>
          <p:cNvPr id="10" name="Picture 9">
            <a:extLst>
              <a:ext uri="{FF2B5EF4-FFF2-40B4-BE49-F238E27FC236}">
                <a16:creationId xmlns:a16="http://schemas.microsoft.com/office/drawing/2014/main" id="{758E8F75-C479-417B-837C-28A4E23B8E20}"/>
              </a:ext>
            </a:extLst>
          </p:cNvPr>
          <p:cNvPicPr>
            <a:picLocks noChangeAspect="1"/>
          </p:cNvPicPr>
          <p:nvPr/>
        </p:nvPicPr>
        <p:blipFill>
          <a:blip r:embed="rId4"/>
          <a:stretch>
            <a:fillRect/>
          </a:stretch>
        </p:blipFill>
        <p:spPr>
          <a:xfrm>
            <a:off x="4875614" y="1366097"/>
            <a:ext cx="3951998" cy="4928282"/>
          </a:xfrm>
          <a:prstGeom prst="rect">
            <a:avLst/>
          </a:prstGeom>
          <a:ln>
            <a:solidFill>
              <a:schemeClr val="tx1"/>
            </a:solidFill>
          </a:ln>
        </p:spPr>
      </p:pic>
    </p:spTree>
    <p:extLst>
      <p:ext uri="{BB962C8B-B14F-4D97-AF65-F5344CB8AC3E}">
        <p14:creationId xmlns:p14="http://schemas.microsoft.com/office/powerpoint/2010/main" val="2253722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17</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pic>
        <p:nvPicPr>
          <p:cNvPr id="3" name="Picture 2">
            <a:extLst>
              <a:ext uri="{FF2B5EF4-FFF2-40B4-BE49-F238E27FC236}">
                <a16:creationId xmlns:a16="http://schemas.microsoft.com/office/drawing/2014/main" id="{DBA82E4F-A224-4BBD-B7CE-3A57ADFB94F9}"/>
              </a:ext>
            </a:extLst>
          </p:cNvPr>
          <p:cNvPicPr>
            <a:picLocks noChangeAspect="1"/>
          </p:cNvPicPr>
          <p:nvPr/>
        </p:nvPicPr>
        <p:blipFill>
          <a:blip r:embed="rId3"/>
          <a:stretch>
            <a:fillRect/>
          </a:stretch>
        </p:blipFill>
        <p:spPr>
          <a:xfrm>
            <a:off x="230654" y="1096728"/>
            <a:ext cx="8682691" cy="4664544"/>
          </a:xfrm>
          <a:prstGeom prst="rect">
            <a:avLst/>
          </a:prstGeom>
          <a:noFill/>
          <a:ln>
            <a:solidFill>
              <a:schemeClr val="tx1"/>
            </a:solidFill>
          </a:ln>
        </p:spPr>
      </p:pic>
    </p:spTree>
    <p:extLst>
      <p:ext uri="{BB962C8B-B14F-4D97-AF65-F5344CB8AC3E}">
        <p14:creationId xmlns:p14="http://schemas.microsoft.com/office/powerpoint/2010/main" val="1854501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18</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sp>
        <p:nvSpPr>
          <p:cNvPr id="6" name="Text Box 5">
            <a:extLst>
              <a:ext uri="{FF2B5EF4-FFF2-40B4-BE49-F238E27FC236}">
                <a16:creationId xmlns:a16="http://schemas.microsoft.com/office/drawing/2014/main" id="{51F9B9A7-D6CC-4441-8030-449018C05392}"/>
              </a:ext>
            </a:extLst>
          </p:cNvPr>
          <p:cNvSpPr txBox="1">
            <a:spLocks noChangeArrowheads="1"/>
          </p:cNvSpPr>
          <p:nvPr/>
        </p:nvSpPr>
        <p:spPr bwMode="auto">
          <a:xfrm>
            <a:off x="304800" y="1081088"/>
            <a:ext cx="8534400" cy="1015663"/>
          </a:xfrm>
          <a:prstGeom prst="rect">
            <a:avLst/>
          </a:prstGeom>
          <a:noFill/>
          <a:ln w="9525">
            <a:noFill/>
            <a:miter lim="800000"/>
            <a:headEnd/>
            <a:tailEnd/>
          </a:ln>
        </p:spPr>
        <p:txBody>
          <a:bodyPr wrap="square">
            <a:spAutoFit/>
          </a:bodyPr>
          <a:lstStyle/>
          <a:p>
            <a:r>
              <a:rPr lang="en-US" sz="2000" dirty="0"/>
              <a:t>You choose which results you want the program to extract and process from each of the ensemble members </a:t>
            </a:r>
          </a:p>
          <a:p>
            <a:endParaRPr lang="en-US" sz="2000" dirty="0"/>
          </a:p>
        </p:txBody>
      </p:sp>
      <p:pic>
        <p:nvPicPr>
          <p:cNvPr id="3" name="Picture 2">
            <a:extLst>
              <a:ext uri="{FF2B5EF4-FFF2-40B4-BE49-F238E27FC236}">
                <a16:creationId xmlns:a16="http://schemas.microsoft.com/office/drawing/2014/main" id="{A49267CD-1ABD-4A8E-AE53-15186D138D5B}"/>
              </a:ext>
            </a:extLst>
          </p:cNvPr>
          <p:cNvPicPr>
            <a:picLocks noChangeAspect="1"/>
          </p:cNvPicPr>
          <p:nvPr/>
        </p:nvPicPr>
        <p:blipFill>
          <a:blip r:embed="rId3"/>
          <a:stretch>
            <a:fillRect/>
          </a:stretch>
        </p:blipFill>
        <p:spPr>
          <a:xfrm>
            <a:off x="1583523" y="1830769"/>
            <a:ext cx="5976954" cy="4509330"/>
          </a:xfrm>
          <a:prstGeom prst="rect">
            <a:avLst/>
          </a:prstGeom>
        </p:spPr>
      </p:pic>
    </p:spTree>
    <p:extLst>
      <p:ext uri="{BB962C8B-B14F-4D97-AF65-F5344CB8AC3E}">
        <p14:creationId xmlns:p14="http://schemas.microsoft.com/office/powerpoint/2010/main" val="70464291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19</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pic>
        <p:nvPicPr>
          <p:cNvPr id="7" name="Picture 6">
            <a:extLst>
              <a:ext uri="{FF2B5EF4-FFF2-40B4-BE49-F238E27FC236}">
                <a16:creationId xmlns:a16="http://schemas.microsoft.com/office/drawing/2014/main" id="{D7BC6443-FB98-499A-AE8D-B84DADA91EE5}"/>
              </a:ext>
            </a:extLst>
          </p:cNvPr>
          <p:cNvPicPr>
            <a:picLocks noChangeAspect="1"/>
          </p:cNvPicPr>
          <p:nvPr/>
        </p:nvPicPr>
        <p:blipFill>
          <a:blip r:embed="rId3"/>
          <a:stretch>
            <a:fillRect/>
          </a:stretch>
        </p:blipFill>
        <p:spPr>
          <a:xfrm>
            <a:off x="185928" y="1152339"/>
            <a:ext cx="5961905" cy="5580952"/>
          </a:xfrm>
          <a:prstGeom prst="rect">
            <a:avLst/>
          </a:prstGeom>
          <a:ln>
            <a:solidFill>
              <a:schemeClr val="tx1"/>
            </a:solidFill>
          </a:ln>
        </p:spPr>
      </p:pic>
      <p:pic>
        <p:nvPicPr>
          <p:cNvPr id="2" name="Picture 1">
            <a:extLst>
              <a:ext uri="{FF2B5EF4-FFF2-40B4-BE49-F238E27FC236}">
                <a16:creationId xmlns:a16="http://schemas.microsoft.com/office/drawing/2014/main" id="{4210FAA0-8A28-4978-BF31-A0928FD296AD}"/>
              </a:ext>
            </a:extLst>
          </p:cNvPr>
          <p:cNvPicPr>
            <a:picLocks noChangeAspect="1"/>
          </p:cNvPicPr>
          <p:nvPr/>
        </p:nvPicPr>
        <p:blipFill>
          <a:blip r:embed="rId4"/>
          <a:stretch>
            <a:fillRect/>
          </a:stretch>
        </p:blipFill>
        <p:spPr>
          <a:xfrm>
            <a:off x="5235906" y="1962898"/>
            <a:ext cx="3740454" cy="3959834"/>
          </a:xfrm>
          <a:prstGeom prst="rect">
            <a:avLst/>
          </a:prstGeom>
        </p:spPr>
      </p:pic>
    </p:spTree>
    <p:extLst>
      <p:ext uri="{BB962C8B-B14F-4D97-AF65-F5344CB8AC3E}">
        <p14:creationId xmlns:p14="http://schemas.microsoft.com/office/powerpoint/2010/main" val="41879780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pPr algn="ctr"/>
            <a:r>
              <a:rPr lang="en-US" sz="4000" dirty="0"/>
              <a:t>Outline</a:t>
            </a:r>
          </a:p>
        </p:txBody>
      </p:sp>
      <p:sp>
        <p:nvSpPr>
          <p:cNvPr id="3" name="Content Placeholder 2"/>
          <p:cNvSpPr>
            <a:spLocks noGrp="1"/>
          </p:cNvSpPr>
          <p:nvPr>
            <p:ph sz="quarter" idx="16"/>
          </p:nvPr>
        </p:nvSpPr>
        <p:spPr>
          <a:xfrm>
            <a:off x="304800" y="1312688"/>
            <a:ext cx="3234466" cy="4718050"/>
          </a:xfrm>
        </p:spPr>
        <p:txBody>
          <a:bodyPr/>
          <a:lstStyle/>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Tech Transfer</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Output Control</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Meteorologic Model Improvements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Spatial Results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Ensemble Compute</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Clark Unit Hydrograph Study Results</a:t>
            </a:r>
          </a:p>
          <a:p>
            <a:pPr>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Questions</a:t>
            </a:r>
          </a:p>
        </p:txBody>
      </p:sp>
      <p:sp>
        <p:nvSpPr>
          <p:cNvPr id="2" name="Slide Number Placeholder 1"/>
          <p:cNvSpPr>
            <a:spLocks noGrp="1"/>
          </p:cNvSpPr>
          <p:nvPr>
            <p:ph type="sldNum" sz="quarter" idx="17"/>
          </p:nvPr>
        </p:nvSpPr>
        <p:spPr/>
        <p:txBody>
          <a:bodyPr/>
          <a:lstStyle/>
          <a:p>
            <a:pPr>
              <a:defRPr/>
            </a:pPr>
            <a:fld id="{042FAA1D-E6A5-497E-869D-21A075CF69C3}" type="slidenum">
              <a:rPr lang="en-US" altLang="en-US" smtClean="0"/>
              <a:pPr>
                <a:defRPr/>
              </a:pPr>
              <a:t>2</a:t>
            </a:fld>
            <a:endParaRPr lang="en-US" altLang="en-US"/>
          </a:p>
        </p:txBody>
      </p:sp>
      <p:pic>
        <p:nvPicPr>
          <p:cNvPr id="4" name="Picture 3">
            <a:extLst>
              <a:ext uri="{FF2B5EF4-FFF2-40B4-BE49-F238E27FC236}">
                <a16:creationId xmlns:a16="http://schemas.microsoft.com/office/drawing/2014/main" id="{743AFCB7-F177-4278-945E-144BA61D5F47}"/>
              </a:ext>
            </a:extLst>
          </p:cNvPr>
          <p:cNvPicPr>
            <a:picLocks noChangeAspect="1"/>
          </p:cNvPicPr>
          <p:nvPr/>
        </p:nvPicPr>
        <p:blipFill>
          <a:blip r:embed="rId3"/>
          <a:stretch>
            <a:fillRect/>
          </a:stretch>
        </p:blipFill>
        <p:spPr>
          <a:xfrm>
            <a:off x="3704670" y="1081088"/>
            <a:ext cx="4964967" cy="4782813"/>
          </a:xfrm>
          <a:prstGeom prst="rect">
            <a:avLst/>
          </a:prstGeom>
        </p:spPr>
      </p:pic>
    </p:spTree>
    <p:extLst>
      <p:ext uri="{BB962C8B-B14F-4D97-AF65-F5344CB8AC3E}">
        <p14:creationId xmlns:p14="http://schemas.microsoft.com/office/powerpoint/2010/main" val="388720146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20</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pic>
        <p:nvPicPr>
          <p:cNvPr id="7" name="Picture 6">
            <a:extLst>
              <a:ext uri="{FF2B5EF4-FFF2-40B4-BE49-F238E27FC236}">
                <a16:creationId xmlns:a16="http://schemas.microsoft.com/office/drawing/2014/main" id="{BFFDBE91-CF62-480D-B7E1-5137D11047FD}"/>
              </a:ext>
            </a:extLst>
          </p:cNvPr>
          <p:cNvPicPr>
            <a:picLocks noChangeAspect="1"/>
          </p:cNvPicPr>
          <p:nvPr/>
        </p:nvPicPr>
        <p:blipFill>
          <a:blip r:embed="rId3"/>
          <a:stretch>
            <a:fillRect/>
          </a:stretch>
        </p:blipFill>
        <p:spPr>
          <a:xfrm>
            <a:off x="383129" y="1249779"/>
            <a:ext cx="4188871" cy="4467126"/>
          </a:xfrm>
          <a:prstGeom prst="rect">
            <a:avLst/>
          </a:prstGeom>
          <a:ln>
            <a:solidFill>
              <a:schemeClr val="tx1"/>
            </a:solidFill>
          </a:ln>
        </p:spPr>
      </p:pic>
      <p:pic>
        <p:nvPicPr>
          <p:cNvPr id="10" name="Picture 9">
            <a:extLst>
              <a:ext uri="{FF2B5EF4-FFF2-40B4-BE49-F238E27FC236}">
                <a16:creationId xmlns:a16="http://schemas.microsoft.com/office/drawing/2014/main" id="{3FFBFBA3-7358-41AB-B781-1E0B44FB7ED6}"/>
              </a:ext>
            </a:extLst>
          </p:cNvPr>
          <p:cNvPicPr>
            <a:picLocks noChangeAspect="1"/>
          </p:cNvPicPr>
          <p:nvPr/>
        </p:nvPicPr>
        <p:blipFill>
          <a:blip r:embed="rId4"/>
          <a:stretch>
            <a:fillRect/>
          </a:stretch>
        </p:blipFill>
        <p:spPr>
          <a:xfrm>
            <a:off x="4718305" y="1218586"/>
            <a:ext cx="4188871" cy="4498319"/>
          </a:xfrm>
          <a:prstGeom prst="rect">
            <a:avLst/>
          </a:prstGeom>
          <a:ln>
            <a:solidFill>
              <a:schemeClr val="tx1"/>
            </a:solidFill>
          </a:ln>
        </p:spPr>
      </p:pic>
      <p:sp>
        <p:nvSpPr>
          <p:cNvPr id="2" name="TextBox 1">
            <a:extLst>
              <a:ext uri="{FF2B5EF4-FFF2-40B4-BE49-F238E27FC236}">
                <a16:creationId xmlns:a16="http://schemas.microsoft.com/office/drawing/2014/main" id="{C66FEB8B-1B11-4B51-9806-2056C8588D76}"/>
              </a:ext>
            </a:extLst>
          </p:cNvPr>
          <p:cNvSpPr txBox="1"/>
          <p:nvPr/>
        </p:nvSpPr>
        <p:spPr>
          <a:xfrm>
            <a:off x="3073765" y="2041344"/>
            <a:ext cx="1004920" cy="461665"/>
          </a:xfrm>
          <a:prstGeom prst="rect">
            <a:avLst/>
          </a:prstGeom>
          <a:noFill/>
        </p:spPr>
        <p:txBody>
          <a:bodyPr wrap="square" rtlCol="0">
            <a:spAutoFit/>
          </a:bodyPr>
          <a:lstStyle/>
          <a:p>
            <a:r>
              <a:rPr lang="en-US" sz="2400" b="1" dirty="0"/>
              <a:t>SWE</a:t>
            </a:r>
            <a:endParaRPr lang="en-US" b="1" dirty="0"/>
          </a:p>
        </p:txBody>
      </p:sp>
      <p:sp>
        <p:nvSpPr>
          <p:cNvPr id="9" name="TextBox 8">
            <a:extLst>
              <a:ext uri="{FF2B5EF4-FFF2-40B4-BE49-F238E27FC236}">
                <a16:creationId xmlns:a16="http://schemas.microsoft.com/office/drawing/2014/main" id="{A9E18C6F-9153-40D1-A67F-44A37F357BC5}"/>
              </a:ext>
            </a:extLst>
          </p:cNvPr>
          <p:cNvSpPr txBox="1"/>
          <p:nvPr/>
        </p:nvSpPr>
        <p:spPr>
          <a:xfrm>
            <a:off x="6338258" y="1856677"/>
            <a:ext cx="1479862" cy="830997"/>
          </a:xfrm>
          <a:prstGeom prst="rect">
            <a:avLst/>
          </a:prstGeom>
          <a:noFill/>
        </p:spPr>
        <p:txBody>
          <a:bodyPr wrap="square" rtlCol="0">
            <a:spAutoFit/>
          </a:bodyPr>
          <a:lstStyle/>
          <a:p>
            <a:r>
              <a:rPr lang="en-US" sz="2400" b="1" dirty="0"/>
              <a:t>Moisture Deficit</a:t>
            </a:r>
          </a:p>
        </p:txBody>
      </p:sp>
    </p:spTree>
    <p:extLst>
      <p:ext uri="{BB962C8B-B14F-4D97-AF65-F5344CB8AC3E}">
        <p14:creationId xmlns:p14="http://schemas.microsoft.com/office/powerpoint/2010/main" val="26741722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21</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pic>
        <p:nvPicPr>
          <p:cNvPr id="5" name="Picture 4">
            <a:extLst>
              <a:ext uri="{FF2B5EF4-FFF2-40B4-BE49-F238E27FC236}">
                <a16:creationId xmlns:a16="http://schemas.microsoft.com/office/drawing/2014/main" id="{3ADE7754-2721-4309-BC1B-A8502E0C7616}"/>
              </a:ext>
            </a:extLst>
          </p:cNvPr>
          <p:cNvPicPr>
            <a:picLocks noChangeAspect="1"/>
          </p:cNvPicPr>
          <p:nvPr/>
        </p:nvPicPr>
        <p:blipFill>
          <a:blip r:embed="rId3"/>
          <a:stretch>
            <a:fillRect/>
          </a:stretch>
        </p:blipFill>
        <p:spPr>
          <a:xfrm>
            <a:off x="304800" y="1394640"/>
            <a:ext cx="4358362" cy="4586186"/>
          </a:xfrm>
          <a:prstGeom prst="rect">
            <a:avLst/>
          </a:prstGeom>
          <a:ln>
            <a:solidFill>
              <a:schemeClr val="tx1"/>
            </a:solidFill>
          </a:ln>
        </p:spPr>
      </p:pic>
      <p:pic>
        <p:nvPicPr>
          <p:cNvPr id="7" name="Picture 6">
            <a:extLst>
              <a:ext uri="{FF2B5EF4-FFF2-40B4-BE49-F238E27FC236}">
                <a16:creationId xmlns:a16="http://schemas.microsoft.com/office/drawing/2014/main" id="{97FF0207-23EC-4FBA-95B1-881F670E2E42}"/>
              </a:ext>
            </a:extLst>
          </p:cNvPr>
          <p:cNvPicPr>
            <a:picLocks noChangeAspect="1"/>
          </p:cNvPicPr>
          <p:nvPr/>
        </p:nvPicPr>
        <p:blipFill>
          <a:blip r:embed="rId4"/>
          <a:stretch>
            <a:fillRect/>
          </a:stretch>
        </p:blipFill>
        <p:spPr>
          <a:xfrm>
            <a:off x="4741037" y="1394640"/>
            <a:ext cx="4096807" cy="4586187"/>
          </a:xfrm>
          <a:prstGeom prst="rect">
            <a:avLst/>
          </a:prstGeom>
          <a:ln>
            <a:solidFill>
              <a:schemeClr val="tx1"/>
            </a:solidFill>
          </a:ln>
        </p:spPr>
      </p:pic>
      <p:sp>
        <p:nvSpPr>
          <p:cNvPr id="6" name="TextBox 5">
            <a:extLst>
              <a:ext uri="{FF2B5EF4-FFF2-40B4-BE49-F238E27FC236}">
                <a16:creationId xmlns:a16="http://schemas.microsoft.com/office/drawing/2014/main" id="{E03DC3B3-171E-4BDE-8771-19B34C97FA8F}"/>
              </a:ext>
            </a:extLst>
          </p:cNvPr>
          <p:cNvSpPr txBox="1"/>
          <p:nvPr/>
        </p:nvSpPr>
        <p:spPr>
          <a:xfrm>
            <a:off x="979788" y="1859340"/>
            <a:ext cx="2339483" cy="1569660"/>
          </a:xfrm>
          <a:prstGeom prst="rect">
            <a:avLst/>
          </a:prstGeom>
          <a:noFill/>
        </p:spPr>
        <p:txBody>
          <a:bodyPr wrap="square" rtlCol="0">
            <a:spAutoFit/>
          </a:bodyPr>
          <a:lstStyle/>
          <a:p>
            <a:r>
              <a:rPr lang="en-US" sz="2400" b="1" dirty="0"/>
              <a:t>Cumulative Inflow from Meteorologic Uncertainty</a:t>
            </a:r>
            <a:endParaRPr lang="en-US" b="1" dirty="0"/>
          </a:p>
        </p:txBody>
      </p:sp>
      <p:sp>
        <p:nvSpPr>
          <p:cNvPr id="9" name="TextBox 8">
            <a:extLst>
              <a:ext uri="{FF2B5EF4-FFF2-40B4-BE49-F238E27FC236}">
                <a16:creationId xmlns:a16="http://schemas.microsoft.com/office/drawing/2014/main" id="{43A68188-1657-4476-BFA0-10EC707EBF21}"/>
              </a:ext>
            </a:extLst>
          </p:cNvPr>
          <p:cNvSpPr txBox="1"/>
          <p:nvPr/>
        </p:nvSpPr>
        <p:spPr>
          <a:xfrm>
            <a:off x="5448156" y="1947732"/>
            <a:ext cx="2339483" cy="2308324"/>
          </a:xfrm>
          <a:prstGeom prst="rect">
            <a:avLst/>
          </a:prstGeom>
          <a:noFill/>
        </p:spPr>
        <p:txBody>
          <a:bodyPr wrap="square" rtlCol="0">
            <a:spAutoFit/>
          </a:bodyPr>
          <a:lstStyle/>
          <a:p>
            <a:r>
              <a:rPr lang="en-US" sz="2400" b="1" dirty="0"/>
              <a:t>Cumulative Inflow from Meteorologic and Basin Model Uncertainty</a:t>
            </a:r>
            <a:endParaRPr lang="en-US" b="1" dirty="0"/>
          </a:p>
        </p:txBody>
      </p:sp>
    </p:spTree>
    <p:extLst>
      <p:ext uri="{BB962C8B-B14F-4D97-AF65-F5344CB8AC3E}">
        <p14:creationId xmlns:p14="http://schemas.microsoft.com/office/powerpoint/2010/main" val="2752404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22</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Ensemble Compute Option</a:t>
            </a:r>
          </a:p>
        </p:txBody>
      </p:sp>
      <p:pic>
        <p:nvPicPr>
          <p:cNvPr id="3" name="Picture 2">
            <a:extLst>
              <a:ext uri="{FF2B5EF4-FFF2-40B4-BE49-F238E27FC236}">
                <a16:creationId xmlns:a16="http://schemas.microsoft.com/office/drawing/2014/main" id="{61C556E4-3AB4-4E12-8029-25AB2E81DC65}"/>
              </a:ext>
            </a:extLst>
          </p:cNvPr>
          <p:cNvPicPr>
            <a:picLocks noChangeAspect="1"/>
          </p:cNvPicPr>
          <p:nvPr/>
        </p:nvPicPr>
        <p:blipFill>
          <a:blip r:embed="rId3"/>
          <a:stretch>
            <a:fillRect/>
          </a:stretch>
        </p:blipFill>
        <p:spPr>
          <a:xfrm>
            <a:off x="684650" y="947740"/>
            <a:ext cx="7774700" cy="5346639"/>
          </a:xfrm>
          <a:prstGeom prst="rect">
            <a:avLst/>
          </a:prstGeom>
          <a:ln>
            <a:solidFill>
              <a:schemeClr val="tx1"/>
            </a:solidFill>
          </a:ln>
        </p:spPr>
      </p:pic>
      <p:sp>
        <p:nvSpPr>
          <p:cNvPr id="5" name="TextBox 4">
            <a:extLst>
              <a:ext uri="{FF2B5EF4-FFF2-40B4-BE49-F238E27FC236}">
                <a16:creationId xmlns:a16="http://schemas.microsoft.com/office/drawing/2014/main" id="{1C6B7030-F79E-411B-A218-A7239C734844}"/>
              </a:ext>
            </a:extLst>
          </p:cNvPr>
          <p:cNvSpPr txBox="1"/>
          <p:nvPr/>
        </p:nvSpPr>
        <p:spPr>
          <a:xfrm>
            <a:off x="2259948" y="1589599"/>
            <a:ext cx="2915556" cy="1754326"/>
          </a:xfrm>
          <a:prstGeom prst="rect">
            <a:avLst/>
          </a:prstGeom>
          <a:noFill/>
        </p:spPr>
        <p:txBody>
          <a:bodyPr wrap="square" rtlCol="0">
            <a:spAutoFit/>
          </a:bodyPr>
          <a:lstStyle/>
          <a:p>
            <a:r>
              <a:rPr lang="en-US" sz="1200" b="1" dirty="0"/>
              <a:t>Mean Ensemble from Meteorologic Uncertainty</a:t>
            </a:r>
          </a:p>
          <a:p>
            <a:endParaRPr lang="en-US" sz="1200" b="1" dirty="0"/>
          </a:p>
          <a:p>
            <a:r>
              <a:rPr lang="en-US" sz="1200" b="1" dirty="0"/>
              <a:t>Mean Ensemble from Meteorologic/Basin Model Uncertainty</a:t>
            </a:r>
          </a:p>
          <a:p>
            <a:endParaRPr lang="en-US" sz="1200" b="1" dirty="0"/>
          </a:p>
          <a:p>
            <a:r>
              <a:rPr lang="en-US" sz="1200" b="1" dirty="0"/>
              <a:t>Observed Flow</a:t>
            </a:r>
          </a:p>
          <a:p>
            <a:endParaRPr lang="en-US" sz="1200" b="1" dirty="0"/>
          </a:p>
        </p:txBody>
      </p:sp>
      <p:cxnSp>
        <p:nvCxnSpPr>
          <p:cNvPr id="6" name="Straight Connector 5">
            <a:extLst>
              <a:ext uri="{FF2B5EF4-FFF2-40B4-BE49-F238E27FC236}">
                <a16:creationId xmlns:a16="http://schemas.microsoft.com/office/drawing/2014/main" id="{13BE101B-291E-451B-AA76-E80DDE37288C}"/>
              </a:ext>
            </a:extLst>
          </p:cNvPr>
          <p:cNvCxnSpPr/>
          <p:nvPr/>
        </p:nvCxnSpPr>
        <p:spPr>
          <a:xfrm>
            <a:off x="1636776" y="3017520"/>
            <a:ext cx="623172"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A4222A2-ABCE-4F26-8A6A-22CBFB1F3F7C}"/>
              </a:ext>
            </a:extLst>
          </p:cNvPr>
          <p:cNvCxnSpPr/>
          <p:nvPr/>
        </p:nvCxnSpPr>
        <p:spPr>
          <a:xfrm>
            <a:off x="1636776" y="1834896"/>
            <a:ext cx="623172"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FFA77274-193C-4F9B-B5AE-BAEA64FD7E4B}"/>
              </a:ext>
            </a:extLst>
          </p:cNvPr>
          <p:cNvCxnSpPr/>
          <p:nvPr/>
        </p:nvCxnSpPr>
        <p:spPr>
          <a:xfrm>
            <a:off x="1636776" y="2362237"/>
            <a:ext cx="623172" cy="0"/>
          </a:xfrm>
          <a:prstGeom prst="line">
            <a:avLst/>
          </a:prstGeom>
          <a:ln w="19050">
            <a:solidFill>
              <a:srgbClr val="00009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0393531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23</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sp>
        <p:nvSpPr>
          <p:cNvPr id="12" name="TextBox 11">
            <a:extLst>
              <a:ext uri="{FF2B5EF4-FFF2-40B4-BE49-F238E27FC236}">
                <a16:creationId xmlns:a16="http://schemas.microsoft.com/office/drawing/2014/main" id="{4CC130AE-E5A9-4D26-8CAD-4A25B083CA46}"/>
              </a:ext>
            </a:extLst>
          </p:cNvPr>
          <p:cNvSpPr txBox="1"/>
          <p:nvPr/>
        </p:nvSpPr>
        <p:spPr>
          <a:xfrm>
            <a:off x="656215" y="1376979"/>
            <a:ext cx="8143539" cy="4955203"/>
          </a:xfrm>
          <a:prstGeom prst="rect">
            <a:avLst/>
          </a:prstGeom>
          <a:noFill/>
        </p:spPr>
        <p:txBody>
          <a:bodyPr wrap="square">
            <a:spAutoFit/>
          </a:bodyPr>
          <a:lstStyle/>
          <a:p>
            <a:pPr marL="342900" indent="-342900">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100 HEC-HMS models were built and calibrated</a:t>
            </a:r>
          </a:p>
          <a:p>
            <a:pPr marL="342900" indent="-342900">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Regression equations were developed using calibrated parameters</a:t>
            </a:r>
          </a:p>
          <a:p>
            <a:pPr marL="342900" indent="-342900">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Regression equations were validated using 18 locations</a:t>
            </a:r>
          </a:p>
          <a:p>
            <a:pPr marL="342900" indent="-342900">
              <a:spcBef>
                <a:spcPts val="0"/>
              </a:spcBef>
              <a:spcAft>
                <a:spcPts val="300"/>
              </a:spcAft>
              <a:buFont typeface="Arial" panose="020B0604020202020204" pitchFamily="34" charset="0"/>
              <a:buChar char="•"/>
            </a:pPr>
            <a:r>
              <a:rPr lang="en-US" altLang="en-US" sz="2400" dirty="0">
                <a:ea typeface="ＭＳ Ｐゴシック" panose="020B0600070205080204" pitchFamily="34" charset="-128"/>
              </a:rPr>
              <a:t>Uncertainty around predicted values can be included within HEC-HMS</a:t>
            </a:r>
          </a:p>
          <a:p>
            <a:pPr marL="342900" indent="-342900">
              <a:buFont typeface="Arial" panose="020B0604020202020204" pitchFamily="34" charset="0"/>
              <a:buChar char="•"/>
            </a:pPr>
            <a:r>
              <a:rPr lang="en-US" altLang="en-US" sz="2400" dirty="0">
                <a:ea typeface="ＭＳ Ｐゴシック" panose="020B0600070205080204" pitchFamily="34" charset="-128"/>
              </a:rPr>
              <a:t>Large team to collect and process data as well as perform modeling:</a:t>
            </a:r>
          </a:p>
          <a:p>
            <a:pPr marL="857250" lvl="1" indent="-342900">
              <a:buFont typeface="Arial" panose="020B0604020202020204" pitchFamily="34" charset="0"/>
              <a:buChar char="•"/>
            </a:pPr>
            <a:r>
              <a:rPr lang="en-US" altLang="en-US" sz="2400" dirty="0">
                <a:ea typeface="ＭＳ Ｐゴシック" panose="020B0600070205080204" pitchFamily="34" charset="-128"/>
              </a:rPr>
              <a:t>HEC (9) </a:t>
            </a:r>
          </a:p>
          <a:p>
            <a:pPr marL="857250" lvl="1" indent="-342900">
              <a:buFont typeface="Arial" panose="020B0604020202020204" pitchFamily="34" charset="0"/>
              <a:buChar char="•"/>
            </a:pPr>
            <a:r>
              <a:rPr lang="en-US" altLang="en-US" sz="2400" dirty="0">
                <a:ea typeface="ＭＳ Ｐゴシック" panose="020B0600070205080204" pitchFamily="34" charset="-128"/>
              </a:rPr>
              <a:t>San Francisco District (1)</a:t>
            </a:r>
          </a:p>
          <a:p>
            <a:pPr marL="857250" lvl="1" indent="-342900">
              <a:buFont typeface="Arial" panose="020B0604020202020204" pitchFamily="34" charset="0"/>
              <a:buChar char="•"/>
            </a:pPr>
            <a:r>
              <a:rPr lang="en-US" altLang="en-US" sz="2400" dirty="0">
                <a:ea typeface="ＭＳ Ｐゴシック" panose="020B0600070205080204" pitchFamily="34" charset="-128"/>
              </a:rPr>
              <a:t>Sacramento District (6)</a:t>
            </a:r>
          </a:p>
          <a:p>
            <a:pPr marL="857250" lvl="1" indent="-342900">
              <a:buFont typeface="Arial" panose="020B0604020202020204" pitchFamily="34" charset="0"/>
              <a:buChar char="•"/>
            </a:pPr>
            <a:r>
              <a:rPr lang="en-US" altLang="en-US" sz="2400" dirty="0">
                <a:ea typeface="ＭＳ Ｐゴシック" panose="020B0600070205080204" pitchFamily="34" charset="-128"/>
              </a:rPr>
              <a:t>Los Angeles District (5)</a:t>
            </a:r>
          </a:p>
          <a:p>
            <a:pPr>
              <a:spcBef>
                <a:spcPts val="0"/>
              </a:spcBef>
              <a:spcAft>
                <a:spcPts val="300"/>
              </a:spcAft>
              <a:buFont typeface="Arial" panose="020B0604020202020204" pitchFamily="34" charset="0"/>
              <a:buChar char="•"/>
            </a:pPr>
            <a:endParaRPr lang="en-US" altLang="en-US" sz="1800" dirty="0">
              <a:ea typeface="ＭＳ Ｐゴシック" panose="020B0600070205080204" pitchFamily="34" charset="-128"/>
            </a:endParaRPr>
          </a:p>
        </p:txBody>
      </p:sp>
      <p:sp>
        <p:nvSpPr>
          <p:cNvPr id="5" name="TextBox 4">
            <a:extLst>
              <a:ext uri="{FF2B5EF4-FFF2-40B4-BE49-F238E27FC236}">
                <a16:creationId xmlns:a16="http://schemas.microsoft.com/office/drawing/2014/main" id="{F55C97B6-F79F-4B4C-A1B9-4348652D8450}"/>
              </a:ext>
            </a:extLst>
          </p:cNvPr>
          <p:cNvSpPr txBox="1"/>
          <p:nvPr/>
        </p:nvSpPr>
        <p:spPr>
          <a:xfrm>
            <a:off x="5522660" y="4553690"/>
            <a:ext cx="3214600" cy="1592744"/>
          </a:xfrm>
          <a:prstGeom prst="rect">
            <a:avLst/>
          </a:prstGeom>
          <a:noFill/>
        </p:spPr>
        <p:txBody>
          <a:bodyPr wrap="square">
            <a:spAutoFit/>
          </a:bodyPr>
          <a:lstStyle/>
          <a:p>
            <a:pPr>
              <a:spcBef>
                <a:spcPts val="0"/>
              </a:spcBef>
              <a:spcAft>
                <a:spcPts val="300"/>
              </a:spcAft>
            </a:pPr>
            <a:r>
              <a:rPr lang="en-US" altLang="en-US" sz="2400" dirty="0">
                <a:ea typeface="ＭＳ Ｐゴシック" panose="020B0600070205080204" pitchFamily="34" charset="-128"/>
              </a:rPr>
              <a:t>Training Material</a:t>
            </a:r>
          </a:p>
          <a:p>
            <a:pPr>
              <a:spcBef>
                <a:spcPts val="0"/>
              </a:spcBef>
              <a:spcAft>
                <a:spcPts val="300"/>
              </a:spcAft>
            </a:pPr>
            <a:r>
              <a:rPr lang="en-US" altLang="en-US" sz="2400" dirty="0">
                <a:ea typeface="ＭＳ Ｐゴシック" panose="020B0600070205080204" pitchFamily="34" charset="-128"/>
                <a:hlinkClick r:id="rId3"/>
              </a:rPr>
              <a:t>Snow</a:t>
            </a:r>
            <a:endParaRPr lang="en-US" altLang="en-US" sz="2400" dirty="0">
              <a:ea typeface="ＭＳ Ｐゴシック" panose="020B0600070205080204" pitchFamily="34" charset="-128"/>
            </a:endParaRPr>
          </a:p>
          <a:p>
            <a:pPr>
              <a:spcBef>
                <a:spcPts val="0"/>
              </a:spcBef>
              <a:spcAft>
                <a:spcPts val="300"/>
              </a:spcAft>
            </a:pPr>
            <a:r>
              <a:rPr lang="en-US" altLang="en-US" sz="2400" dirty="0">
                <a:ea typeface="ＭＳ Ｐゴシック" panose="020B0600070205080204" pitchFamily="34" charset="-128"/>
                <a:hlinkClick r:id="rId4"/>
              </a:rPr>
              <a:t>Loss/Unit Hydrograph</a:t>
            </a:r>
            <a:endParaRPr lang="en-US" altLang="en-US" sz="2400" dirty="0">
              <a:ea typeface="ＭＳ Ｐゴシック" panose="020B0600070205080204" pitchFamily="34" charset="-128"/>
            </a:endParaRPr>
          </a:p>
          <a:p>
            <a:pPr>
              <a:spcBef>
                <a:spcPts val="0"/>
              </a:spcBef>
              <a:spcAft>
                <a:spcPts val="300"/>
              </a:spcAft>
              <a:buFont typeface="Arial" panose="020B0604020202020204" pitchFamily="34" charset="0"/>
              <a:buChar char="•"/>
            </a:pPr>
            <a:endParaRPr lang="en-US" altLang="en-US" sz="1800" dirty="0">
              <a:ea typeface="ＭＳ Ｐゴシック" panose="020B0600070205080204" pitchFamily="34" charset="-128"/>
            </a:endParaRPr>
          </a:p>
        </p:txBody>
      </p:sp>
    </p:spTree>
    <p:extLst>
      <p:ext uri="{BB962C8B-B14F-4D97-AF65-F5344CB8AC3E}">
        <p14:creationId xmlns:p14="http://schemas.microsoft.com/office/powerpoint/2010/main" val="37736085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24</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pic>
        <p:nvPicPr>
          <p:cNvPr id="5" name="Content Placeholder 4"/>
          <p:cNvPicPr>
            <a:picLocks noGrp="1" noChangeAspect="1"/>
          </p:cNvPicPr>
          <p:nvPr>
            <p:ph idx="1"/>
          </p:nvPr>
        </p:nvPicPr>
        <p:blipFill>
          <a:blip r:embed="rId3">
            <a:extLst>
              <a:ext uri="{28A0092B-C50C-407E-A947-70E740481C1C}">
                <a14:useLocalDpi xmlns:a14="http://schemas.microsoft.com/office/drawing/2010/main" val="0"/>
              </a:ext>
            </a:extLst>
          </a:blip>
          <a:srcRect/>
          <a:stretch/>
        </p:blipFill>
        <p:spPr>
          <a:xfrm>
            <a:off x="416758" y="1179576"/>
            <a:ext cx="4245458" cy="5494123"/>
          </a:xfrm>
        </p:spPr>
      </p:pic>
      <p:pic>
        <p:nvPicPr>
          <p:cNvPr id="3" name="Picture 2">
            <a:extLst>
              <a:ext uri="{FF2B5EF4-FFF2-40B4-BE49-F238E27FC236}">
                <a16:creationId xmlns:a16="http://schemas.microsoft.com/office/drawing/2014/main" id="{AB73E386-F263-4856-9385-F78D377D1C22}"/>
              </a:ext>
            </a:extLst>
          </p:cNvPr>
          <p:cNvPicPr>
            <a:picLocks noChangeAspect="1"/>
          </p:cNvPicPr>
          <p:nvPr/>
        </p:nvPicPr>
        <p:blipFill rotWithShape="1">
          <a:blip r:embed="rId4">
            <a:extLst>
              <a:ext uri="{28A0092B-C50C-407E-A947-70E740481C1C}">
                <a14:useLocalDpi xmlns:a14="http://schemas.microsoft.com/office/drawing/2010/main" val="0"/>
              </a:ext>
            </a:extLst>
          </a:blip>
          <a:srcRect t="12780"/>
          <a:stretch/>
        </p:blipFill>
        <p:spPr>
          <a:xfrm>
            <a:off x="4770949" y="2034285"/>
            <a:ext cx="4118793" cy="2804842"/>
          </a:xfrm>
          <a:prstGeom prst="rect">
            <a:avLst/>
          </a:prstGeom>
        </p:spPr>
      </p:pic>
    </p:spTree>
    <p:extLst>
      <p:ext uri="{BB962C8B-B14F-4D97-AF65-F5344CB8AC3E}">
        <p14:creationId xmlns:p14="http://schemas.microsoft.com/office/powerpoint/2010/main" val="32639309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sp>
        <p:nvSpPr>
          <p:cNvPr id="6" name="Rectangle 3"/>
          <p:cNvSpPr>
            <a:spLocks noGrp="1" noChangeArrowheads="1"/>
          </p:cNvSpPr>
          <p:nvPr>
            <p:ph idx="1"/>
          </p:nvPr>
        </p:nvSpPr>
        <p:spPr>
          <a:xfrm>
            <a:off x="304800" y="1225550"/>
            <a:ext cx="4178597" cy="4718050"/>
          </a:xfrm>
        </p:spPr>
        <p:txBody>
          <a:bodyPr/>
          <a:lstStyle/>
          <a:p>
            <a:r>
              <a:rPr lang="en-US" altLang="en-US" dirty="0"/>
              <a:t>For each location:</a:t>
            </a:r>
          </a:p>
          <a:p>
            <a:pPr marL="342900" indent="-342900">
              <a:buFont typeface="Arial" panose="020B0604020202020204" pitchFamily="34" charset="0"/>
              <a:buChar char="•"/>
            </a:pPr>
            <a:r>
              <a:rPr lang="en-US" altLang="en-US" dirty="0"/>
              <a:t>Select an extreme event</a:t>
            </a:r>
          </a:p>
          <a:p>
            <a:pPr marL="342900" indent="-342900">
              <a:buFont typeface="Arial" panose="020B0604020202020204" pitchFamily="34" charset="0"/>
              <a:buChar char="•"/>
            </a:pPr>
            <a:r>
              <a:rPr lang="en-US" altLang="en-US" dirty="0"/>
              <a:t>Calibrate infiltration, transform, baseflow , and temperature index* parameters using observed data</a:t>
            </a:r>
          </a:p>
          <a:p>
            <a:pPr marL="342900" indent="-342900">
              <a:buFont typeface="Arial" panose="020B0604020202020204" pitchFamily="34" charset="0"/>
              <a:buChar char="•"/>
            </a:pPr>
            <a:r>
              <a:rPr lang="en-US" altLang="en-US" dirty="0"/>
              <a:t>Use multiple statistical metrics to evaluate performance</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25</a:t>
            </a:fld>
            <a:endParaRPr lang="en-US" dirty="0"/>
          </a:p>
        </p:txBody>
      </p:sp>
      <p:pic>
        <p:nvPicPr>
          <p:cNvPr id="7" name="Picture 6">
            <a:extLst>
              <a:ext uri="{FF2B5EF4-FFF2-40B4-BE49-F238E27FC236}">
                <a16:creationId xmlns:a16="http://schemas.microsoft.com/office/drawing/2014/main" id="{FE72D4EC-10DF-4B92-839B-40723317389B}"/>
              </a:ext>
            </a:extLst>
          </p:cNvPr>
          <p:cNvPicPr>
            <a:picLocks noChangeAspect="1"/>
          </p:cNvPicPr>
          <p:nvPr/>
        </p:nvPicPr>
        <p:blipFill>
          <a:blip r:embed="rId3"/>
          <a:stretch>
            <a:fillRect/>
          </a:stretch>
        </p:blipFill>
        <p:spPr>
          <a:xfrm>
            <a:off x="4483397" y="1517551"/>
            <a:ext cx="4114800" cy="3461385"/>
          </a:xfrm>
          <a:prstGeom prst="rect">
            <a:avLst/>
          </a:prstGeom>
        </p:spPr>
      </p:pic>
      <p:pic>
        <p:nvPicPr>
          <p:cNvPr id="8" name="Picture 7">
            <a:extLst>
              <a:ext uri="{FF2B5EF4-FFF2-40B4-BE49-F238E27FC236}">
                <a16:creationId xmlns:a16="http://schemas.microsoft.com/office/drawing/2014/main" id="{609F2399-B3FD-4E59-BA36-D976B805EFD7}"/>
              </a:ext>
            </a:extLst>
          </p:cNvPr>
          <p:cNvPicPr>
            <a:picLocks noChangeAspect="1"/>
          </p:cNvPicPr>
          <p:nvPr/>
        </p:nvPicPr>
        <p:blipFill>
          <a:blip r:embed="rId4"/>
          <a:stretch>
            <a:fillRect/>
          </a:stretch>
        </p:blipFill>
        <p:spPr>
          <a:xfrm>
            <a:off x="4635797" y="1669951"/>
            <a:ext cx="4114800" cy="3461385"/>
          </a:xfrm>
          <a:prstGeom prst="rect">
            <a:avLst/>
          </a:prstGeom>
        </p:spPr>
      </p:pic>
      <p:pic>
        <p:nvPicPr>
          <p:cNvPr id="9" name="Picture 8">
            <a:extLst>
              <a:ext uri="{FF2B5EF4-FFF2-40B4-BE49-F238E27FC236}">
                <a16:creationId xmlns:a16="http://schemas.microsoft.com/office/drawing/2014/main" id="{8795BFB4-91CC-4EB0-AC6B-5F1251C9C88A}"/>
              </a:ext>
            </a:extLst>
          </p:cNvPr>
          <p:cNvPicPr>
            <a:picLocks noChangeAspect="1"/>
          </p:cNvPicPr>
          <p:nvPr/>
        </p:nvPicPr>
        <p:blipFill>
          <a:blip r:embed="rId5"/>
          <a:stretch>
            <a:fillRect/>
          </a:stretch>
        </p:blipFill>
        <p:spPr>
          <a:xfrm>
            <a:off x="4788197" y="1822351"/>
            <a:ext cx="4114800" cy="3461385"/>
          </a:xfrm>
          <a:prstGeom prst="rect">
            <a:avLst/>
          </a:prstGeom>
        </p:spPr>
      </p:pic>
    </p:spTree>
    <p:extLst>
      <p:ext uri="{BB962C8B-B14F-4D97-AF65-F5344CB8AC3E}">
        <p14:creationId xmlns:p14="http://schemas.microsoft.com/office/powerpoint/2010/main" val="16461123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26</a:t>
            </a:fld>
            <a:endParaRPr lang="en-US" dirty="0"/>
          </a:p>
        </p:txBody>
      </p:sp>
      <mc:AlternateContent xmlns:mc="http://schemas.openxmlformats.org/markup-compatibility/2006" xmlns:a14="http://schemas.microsoft.com/office/drawing/2010/main">
        <mc:Choice Requires="a14">
          <p:graphicFrame>
            <p:nvGraphicFramePr>
              <p:cNvPr id="14" name="Table 13">
                <a:extLst>
                  <a:ext uri="{FF2B5EF4-FFF2-40B4-BE49-F238E27FC236}">
                    <a16:creationId xmlns:a16="http://schemas.microsoft.com/office/drawing/2014/main" id="{F6774D4E-2D13-4B04-8C44-3F749590D6AA}"/>
                  </a:ext>
                </a:extLst>
              </p:cNvPr>
              <p:cNvGraphicFramePr>
                <a:graphicFrameLocks noGrp="1"/>
              </p:cNvGraphicFramePr>
              <p:nvPr>
                <p:extLst>
                  <p:ext uri="{D42A27DB-BD31-4B8C-83A1-F6EECF244321}">
                    <p14:modId xmlns:p14="http://schemas.microsoft.com/office/powerpoint/2010/main" val="668022768"/>
                  </p:ext>
                </p:extLst>
              </p:nvPr>
            </p:nvGraphicFramePr>
            <p:xfrm>
              <a:off x="246404" y="1337626"/>
              <a:ext cx="8651192" cy="4700214"/>
            </p:xfrm>
            <a:graphic>
              <a:graphicData uri="http://schemas.openxmlformats.org/drawingml/2006/table">
                <a:tbl>
                  <a:tblPr firstRow="1" firstCol="1" bandRow="1"/>
                  <a:tblGrid>
                    <a:gridCol w="1511180">
                      <a:extLst>
                        <a:ext uri="{9D8B030D-6E8A-4147-A177-3AD203B41FA5}">
                          <a16:colId xmlns:a16="http://schemas.microsoft.com/office/drawing/2014/main" val="3065772842"/>
                        </a:ext>
                      </a:extLst>
                    </a:gridCol>
                    <a:gridCol w="935938">
                      <a:extLst>
                        <a:ext uri="{9D8B030D-6E8A-4147-A177-3AD203B41FA5}">
                          <a16:colId xmlns:a16="http://schemas.microsoft.com/office/drawing/2014/main" val="588388278"/>
                        </a:ext>
                      </a:extLst>
                    </a:gridCol>
                    <a:gridCol w="749193">
                      <a:extLst>
                        <a:ext uri="{9D8B030D-6E8A-4147-A177-3AD203B41FA5}">
                          <a16:colId xmlns:a16="http://schemas.microsoft.com/office/drawing/2014/main" val="293381367"/>
                        </a:ext>
                      </a:extLst>
                    </a:gridCol>
                    <a:gridCol w="5454881">
                      <a:extLst>
                        <a:ext uri="{9D8B030D-6E8A-4147-A177-3AD203B41FA5}">
                          <a16:colId xmlns:a16="http://schemas.microsoft.com/office/drawing/2014/main" val="1910666872"/>
                        </a:ext>
                      </a:extLst>
                    </a:gridCol>
                  </a:tblGrid>
                  <a:tr h="644490">
                    <a:tc>
                      <a:txBody>
                        <a:bodyPr/>
                        <a:lstStyle/>
                        <a:p>
                          <a:pPr marL="0" marR="0" algn="ctr">
                            <a:lnSpc>
                              <a:spcPct val="115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 Number(s)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786193"/>
                      </a:ext>
                    </a:extLst>
                  </a:tr>
                  <a:tr h="278941">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Coast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=2.28479+0.46294∗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−0.86650∗</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90728175"/>
                      </a:ext>
                    </a:extLst>
                  </a:tr>
                  <a:tr h="416785">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=2.38647+0.00264∗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+0.00064∗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28963239"/>
                      </a:ext>
                    </a:extLst>
                  </a:tr>
                  <a:tr h="490631">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SF Bay, Central Coast, South Coast, Sacramento River, and San Joaquin River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3, 4, 6, and 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=2.518+</m:t>
                                </m:r>
                                <m:sSup>
                                  <m:sSup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p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8.31</m:t>
                                    </m:r>
                                  </m:e>
                                  <m:sup>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sup>
                                </m:sSup>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𝐿𝑆𝑞𝑟𝑡𝐷𝐴𝑆</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690614337"/>
                      </a:ext>
                    </a:extLst>
                  </a:tr>
                  <a:tr h="595286">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e>
                                </m:func>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=−0.16332+0.57835∗</m:t>
                                </m:r>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𝐷𝐴</m:t>
                                    </m:r>
                                  </m:e>
                                </m:func>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+0.24924∗</m:t>
                                </m:r>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𝑅𝑅</m:t>
                                    </m:r>
                                  </m:e>
                                </m:func>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3503314"/>
                      </a:ext>
                    </a:extLst>
                  </a:tr>
                  <a:tr h="278941">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Colorado River - Desert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m:t>
                                        </m:r>
                                      </m:sub>
                                    </m:sSub>
                                  </m:e>
                                </m:func>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=0.37366+0.10688∗</m:t>
                                </m:r>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𝐿𝑆𝑞𝑟𝑡𝐷𝐴𝑆</m:t>
                                    </m:r>
                                  </m:e>
                                </m:func>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4091078700"/>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e>
                                </m:func>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=0.08456+</m:t>
                                </m:r>
                                <m:func>
                                  <m:func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funcPr>
                                  <m:fName>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0.1689</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m:t>
                                        </m:r>
                                        <m:r>
                                          <m:rPr>
                                            <m:sty m:val="p"/>
                                          </m:rPr>
                                          <a:rPr lang="en-US" sz="1400"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m:t>
                                        </m:r>
                                      </m:sub>
                                    </m:sSub>
                                  </m:fName>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𝐿𝑆𝑞𝑟𝑡𝑆</m:t>
                                    </m:r>
                                  </m:e>
                                </m:func>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6695376"/>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Tulare Lake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=2.19507+0.04441∗</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𝐿𝑆𝑞𝑟𝑡𝑆</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557528841"/>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=1.726+</m:t>
                                </m:r>
                                <m:sSup>
                                  <m:sSup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p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3.368</m:t>
                                    </m:r>
                                  </m:e>
                                  <m:sup>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−4</m:t>
                                    </m:r>
                                  </m:sup>
                                </m:sSup>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73631783"/>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=26.7506−0.3048∗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−282.257∗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743614501"/>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=17.68529−0.02∗</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−168.763∗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53135265"/>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=2.46246+0.01236∗</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07750962"/>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=2.60427+0.01161∗</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7500068"/>
                      </a:ext>
                    </a:extLst>
                  </a:tr>
                </a:tbl>
              </a:graphicData>
            </a:graphic>
          </p:graphicFrame>
        </mc:Choice>
        <mc:Fallback xmlns="">
          <p:graphicFrame>
            <p:nvGraphicFramePr>
              <p:cNvPr id="14" name="Table 13">
                <a:extLst>
                  <a:ext uri="{FF2B5EF4-FFF2-40B4-BE49-F238E27FC236}">
                    <a16:creationId xmlns:a16="http://schemas.microsoft.com/office/drawing/2014/main" id="{F6774D4E-2D13-4B04-8C44-3F749590D6AA}"/>
                  </a:ext>
                </a:extLst>
              </p:cNvPr>
              <p:cNvGraphicFramePr>
                <a:graphicFrameLocks noGrp="1"/>
              </p:cNvGraphicFramePr>
              <p:nvPr>
                <p:extLst>
                  <p:ext uri="{D42A27DB-BD31-4B8C-83A1-F6EECF244321}">
                    <p14:modId xmlns:p14="http://schemas.microsoft.com/office/powerpoint/2010/main" val="668022768"/>
                  </p:ext>
                </p:extLst>
              </p:nvPr>
            </p:nvGraphicFramePr>
            <p:xfrm>
              <a:off x="246404" y="1337626"/>
              <a:ext cx="8651192" cy="4700214"/>
            </p:xfrm>
            <a:graphic>
              <a:graphicData uri="http://schemas.openxmlformats.org/drawingml/2006/table">
                <a:tbl>
                  <a:tblPr firstRow="1" firstCol="1" bandRow="1"/>
                  <a:tblGrid>
                    <a:gridCol w="1511180">
                      <a:extLst>
                        <a:ext uri="{9D8B030D-6E8A-4147-A177-3AD203B41FA5}">
                          <a16:colId xmlns:a16="http://schemas.microsoft.com/office/drawing/2014/main" val="3065772842"/>
                        </a:ext>
                      </a:extLst>
                    </a:gridCol>
                    <a:gridCol w="935938">
                      <a:extLst>
                        <a:ext uri="{9D8B030D-6E8A-4147-A177-3AD203B41FA5}">
                          <a16:colId xmlns:a16="http://schemas.microsoft.com/office/drawing/2014/main" val="588388278"/>
                        </a:ext>
                      </a:extLst>
                    </a:gridCol>
                    <a:gridCol w="749193">
                      <a:extLst>
                        <a:ext uri="{9D8B030D-6E8A-4147-A177-3AD203B41FA5}">
                          <a16:colId xmlns:a16="http://schemas.microsoft.com/office/drawing/2014/main" val="293381367"/>
                        </a:ext>
                      </a:extLst>
                    </a:gridCol>
                    <a:gridCol w="5454881">
                      <a:extLst>
                        <a:ext uri="{9D8B030D-6E8A-4147-A177-3AD203B41FA5}">
                          <a16:colId xmlns:a16="http://schemas.microsoft.com/office/drawing/2014/main" val="1910666872"/>
                        </a:ext>
                      </a:extLst>
                    </a:gridCol>
                  </a:tblGrid>
                  <a:tr h="644490">
                    <a:tc>
                      <a:txBody>
                        <a:bodyPr/>
                        <a:lstStyle/>
                        <a:p>
                          <a:pPr marL="0" marR="0" algn="ctr">
                            <a:lnSpc>
                              <a:spcPct val="115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Region Number(s)</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2786193"/>
                      </a:ext>
                    </a:extLst>
                  </a:tr>
                  <a:tr h="278941">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Coast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232609" r="-112" b="-1378261"/>
                          </a:stretch>
                        </a:blipFill>
                      </a:tcPr>
                    </a:tc>
                    <a:extLst>
                      <a:ext uri="{0D108BD9-81ED-4DB2-BD59-A6C34878D82A}">
                        <a16:rowId xmlns:a16="http://schemas.microsoft.com/office/drawing/2014/main" val="1690728175"/>
                      </a:ext>
                    </a:extLst>
                  </a:tr>
                  <a:tr h="416785">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225000" r="-112" b="-832353"/>
                          </a:stretch>
                        </a:blipFill>
                      </a:tcPr>
                    </a:tc>
                    <a:extLst>
                      <a:ext uri="{0D108BD9-81ED-4DB2-BD59-A6C34878D82A}">
                        <a16:rowId xmlns:a16="http://schemas.microsoft.com/office/drawing/2014/main" val="3628963239"/>
                      </a:ext>
                    </a:extLst>
                  </a:tr>
                  <a:tr h="490631">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SF Bay, Central Coast, South Coast, Sacramento River, and San Joaquin River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 3, 4, 6, and 7</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272840" r="-112" b="-598765"/>
                          </a:stretch>
                        </a:blipFill>
                      </a:tcPr>
                    </a:tc>
                    <a:extLst>
                      <a:ext uri="{0D108BD9-81ED-4DB2-BD59-A6C34878D82A}">
                        <a16:rowId xmlns:a16="http://schemas.microsoft.com/office/drawing/2014/main" val="1690614337"/>
                      </a:ext>
                    </a:extLst>
                  </a:tr>
                  <a:tr h="716568">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258120" r="-112" b="-314530"/>
                          </a:stretch>
                        </a:blipFill>
                      </a:tcPr>
                    </a:tc>
                    <a:extLst>
                      <a:ext uri="{0D108BD9-81ED-4DB2-BD59-A6C34878D82A}">
                        <a16:rowId xmlns:a16="http://schemas.microsoft.com/office/drawing/2014/main" val="3933503314"/>
                      </a:ext>
                    </a:extLst>
                  </a:tr>
                  <a:tr h="278941">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Colorado River - Desert</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910870" r="-112" b="-700000"/>
                          </a:stretch>
                        </a:blipFill>
                      </a:tcPr>
                    </a:tc>
                    <a:extLst>
                      <a:ext uri="{0D108BD9-81ED-4DB2-BD59-A6C34878D82A}">
                        <a16:rowId xmlns:a16="http://schemas.microsoft.com/office/drawing/2014/main" val="4091078700"/>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1056818" r="-112" b="-631818"/>
                          </a:stretch>
                        </a:blipFill>
                      </a:tcPr>
                    </a:tc>
                    <a:extLst>
                      <a:ext uri="{0D108BD9-81ED-4DB2-BD59-A6C34878D82A}">
                        <a16:rowId xmlns:a16="http://schemas.microsoft.com/office/drawing/2014/main" val="4196695376"/>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Tulare Lake</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8</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1156818" r="-112" b="-531818"/>
                          </a:stretch>
                        </a:blipFill>
                      </a:tcPr>
                    </a:tc>
                    <a:extLst>
                      <a:ext uri="{0D108BD9-81ED-4DB2-BD59-A6C34878D82A}">
                        <a16:rowId xmlns:a16="http://schemas.microsoft.com/office/drawing/2014/main" val="3557528841"/>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1256818" r="-112" b="-431818"/>
                          </a:stretch>
                        </a:blipFill>
                      </a:tcPr>
                    </a:tc>
                    <a:extLst>
                      <a:ext uri="{0D108BD9-81ED-4DB2-BD59-A6C34878D82A}">
                        <a16:rowId xmlns:a16="http://schemas.microsoft.com/office/drawing/2014/main" val="3373631783"/>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North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9</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1356818" r="-112" b="-331818"/>
                          </a:stretch>
                        </a:blipFill>
                      </a:tcPr>
                    </a:tc>
                    <a:extLst>
                      <a:ext uri="{0D108BD9-81ED-4DB2-BD59-A6C34878D82A}">
                        <a16:rowId xmlns:a16="http://schemas.microsoft.com/office/drawing/2014/main" val="743614501"/>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1456818" r="-112" b="-231818"/>
                          </a:stretch>
                        </a:blipFill>
                      </a:tcPr>
                    </a:tc>
                    <a:extLst>
                      <a:ext uri="{0D108BD9-81ED-4DB2-BD59-A6C34878D82A}">
                        <a16:rowId xmlns:a16="http://schemas.microsoft.com/office/drawing/2014/main" val="3453135265"/>
                      </a:ext>
                    </a:extLst>
                  </a:tr>
                  <a:tr h="267694">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South Lahontan</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T</a:t>
                          </a:r>
                          <a:r>
                            <a:rPr lang="en-US" sz="1400" baseline="-250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c</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55798" marR="55798"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58659" t="-1556818" r="-112" b="-131818"/>
                          </a:stretch>
                        </a:blipFill>
                      </a:tcPr>
                    </a:tc>
                    <a:extLst>
                      <a:ext uri="{0D108BD9-81ED-4DB2-BD59-A6C34878D82A}">
                        <a16:rowId xmlns:a16="http://schemas.microsoft.com/office/drawing/2014/main" val="2007750962"/>
                      </a:ext>
                    </a:extLst>
                  </a:tr>
                  <a:tr h="267694">
                    <a:tc vMerge="1">
                      <a:txBody>
                        <a:bodyPr/>
                        <a:lstStyle/>
                        <a:p>
                          <a:endParaRPr lang="en-US"/>
                        </a:p>
                      </a:txBody>
                      <a:tcPr/>
                    </a:tc>
                    <a:tc vMerge="1">
                      <a:txBody>
                        <a:bodyPr/>
                        <a:lstStyle/>
                        <a:p>
                          <a:endParaRPr lang="en-US"/>
                        </a:p>
                      </a:txBody>
                      <a:tcPr/>
                    </a:tc>
                    <a:tc>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55798" marR="55798"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58659" t="-1656818" r="-112" b="-31818"/>
                          </a:stretch>
                        </a:blipFill>
                      </a:tcPr>
                    </a:tc>
                    <a:extLst>
                      <a:ext uri="{0D108BD9-81ED-4DB2-BD59-A6C34878D82A}">
                        <a16:rowId xmlns:a16="http://schemas.microsoft.com/office/drawing/2014/main" val="427500068"/>
                      </a:ext>
                    </a:extLst>
                  </a:tr>
                </a:tbl>
              </a:graphicData>
            </a:graphic>
          </p:graphicFrame>
        </mc:Fallback>
      </mc:AlternateContent>
    </p:spTree>
    <p:extLst>
      <p:ext uri="{BB962C8B-B14F-4D97-AF65-F5344CB8AC3E}">
        <p14:creationId xmlns:p14="http://schemas.microsoft.com/office/powerpoint/2010/main" val="26062019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sp>
        <p:nvSpPr>
          <p:cNvPr id="6" name="Rectangle 3"/>
          <p:cNvSpPr>
            <a:spLocks noGrp="1" noChangeArrowheads="1"/>
          </p:cNvSpPr>
          <p:nvPr>
            <p:ph idx="1"/>
          </p:nvPr>
        </p:nvSpPr>
        <p:spPr>
          <a:xfrm>
            <a:off x="304800" y="1225550"/>
            <a:ext cx="8382000" cy="4718049"/>
          </a:xfrm>
        </p:spPr>
        <p:txBody>
          <a:bodyPr/>
          <a:lstStyle/>
          <a:p>
            <a:pPr marL="228600" lvl="1" indent="0">
              <a:buNone/>
            </a:pPr>
            <a:r>
              <a:rPr lang="en-US" altLang="en-US" dirty="0"/>
              <a:t>Develop regression equations that can predict how values of Tc and R vary with respect to excess precipitation for independent watersheds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27</a:t>
            </a:fld>
            <a:endParaRPr lang="en-US" dirty="0"/>
          </a:p>
        </p:txBody>
      </p:sp>
      <p:pic>
        <p:nvPicPr>
          <p:cNvPr id="8" name="Picture 7">
            <a:extLst>
              <a:ext uri="{FF2B5EF4-FFF2-40B4-BE49-F238E27FC236}">
                <a16:creationId xmlns:a16="http://schemas.microsoft.com/office/drawing/2014/main" id="{BCAC0062-4882-43D0-9A6F-8176A146CF18}"/>
              </a:ext>
            </a:extLst>
          </p:cNvPr>
          <p:cNvPicPr>
            <a:picLocks noChangeAspect="1"/>
          </p:cNvPicPr>
          <p:nvPr/>
        </p:nvPicPr>
        <p:blipFill>
          <a:blip r:embed="rId3"/>
          <a:stretch>
            <a:fillRect/>
          </a:stretch>
        </p:blipFill>
        <p:spPr>
          <a:xfrm>
            <a:off x="949267" y="2387153"/>
            <a:ext cx="7245465" cy="4089847"/>
          </a:xfrm>
          <a:prstGeom prst="rect">
            <a:avLst/>
          </a:prstGeom>
        </p:spPr>
      </p:pic>
    </p:spTree>
    <p:extLst>
      <p:ext uri="{BB962C8B-B14F-4D97-AF65-F5344CB8AC3E}">
        <p14:creationId xmlns:p14="http://schemas.microsoft.com/office/powerpoint/2010/main" val="7020969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28</a:t>
            </a:fld>
            <a:endParaRPr lang="en-US" dirty="0"/>
          </a:p>
        </p:txBody>
      </p:sp>
      <p:sp>
        <p:nvSpPr>
          <p:cNvPr id="6" name="Rectangle 3"/>
          <p:cNvSpPr>
            <a:spLocks noGrp="1" noChangeArrowheads="1"/>
          </p:cNvSpPr>
          <p:nvPr>
            <p:ph idx="1"/>
          </p:nvPr>
        </p:nvSpPr>
        <p:spPr>
          <a:xfrm>
            <a:off x="304801" y="1200727"/>
            <a:ext cx="4267199" cy="3023611"/>
          </a:xfrm>
        </p:spPr>
        <p:txBody>
          <a:bodyPr/>
          <a:lstStyle/>
          <a:p>
            <a:r>
              <a:rPr lang="en-US" altLang="en-US" dirty="0">
                <a:ea typeface="ＭＳ Ｐゴシック" panose="020B0600070205080204" pitchFamily="34" charset="-128"/>
              </a:rPr>
              <a:t>For each location:</a:t>
            </a:r>
          </a:p>
          <a:p>
            <a:pPr marL="342900" indent="-342900">
              <a:buFont typeface="Arial" panose="020B0604020202020204" pitchFamily="34" charset="0"/>
              <a:buChar char="•"/>
            </a:pPr>
            <a:r>
              <a:rPr lang="en-US" altLang="en-US" dirty="0">
                <a:ea typeface="ＭＳ Ｐゴシック" panose="020B0600070205080204" pitchFamily="34" charset="-128"/>
              </a:rPr>
              <a:t>Use the same event as the Clark regression study</a:t>
            </a:r>
          </a:p>
          <a:p>
            <a:pPr marL="342900" indent="-342900">
              <a:buFont typeface="Arial" panose="020B0604020202020204" pitchFamily="34" charset="0"/>
              <a:buChar char="•"/>
            </a:pPr>
            <a:r>
              <a:rPr lang="en-US" altLang="en-US" dirty="0">
                <a:ea typeface="ＭＳ Ｐゴシック" panose="020B0600070205080204" pitchFamily="34" charset="-128"/>
              </a:rPr>
              <a:t>Calibrate infiltration, 2D Diffusion Wave, baseflow , and temperature index parameters using observed data</a:t>
            </a:r>
          </a:p>
          <a:p>
            <a:pPr marL="342900" indent="-342900">
              <a:buFont typeface="Arial" panose="020B0604020202020204" pitchFamily="34" charset="0"/>
              <a:buChar char="•"/>
            </a:pPr>
            <a:r>
              <a:rPr lang="en-US" altLang="en-US" dirty="0">
                <a:ea typeface="ＭＳ Ｐゴシック" panose="020B0600070205080204" pitchFamily="34" charset="-128"/>
              </a:rPr>
              <a:t>Use multiple statistical metrics to evaluate performance</a:t>
            </a:r>
          </a:p>
        </p:txBody>
      </p:sp>
      <p:pic>
        <p:nvPicPr>
          <p:cNvPr id="10" name="Picture 9">
            <a:extLst>
              <a:ext uri="{FF2B5EF4-FFF2-40B4-BE49-F238E27FC236}">
                <a16:creationId xmlns:a16="http://schemas.microsoft.com/office/drawing/2014/main" id="{FEC86CD5-E0C7-4A35-8CF0-29C01257CE28}"/>
              </a:ext>
            </a:extLst>
          </p:cNvPr>
          <p:cNvPicPr>
            <a:picLocks noChangeAspect="1"/>
          </p:cNvPicPr>
          <p:nvPr/>
        </p:nvPicPr>
        <p:blipFill>
          <a:blip r:embed="rId3"/>
          <a:stretch>
            <a:fillRect/>
          </a:stretch>
        </p:blipFill>
        <p:spPr>
          <a:xfrm>
            <a:off x="4572000" y="1545907"/>
            <a:ext cx="4114800" cy="3461385"/>
          </a:xfrm>
          <a:prstGeom prst="rect">
            <a:avLst/>
          </a:prstGeom>
        </p:spPr>
      </p:pic>
      <p:pic>
        <p:nvPicPr>
          <p:cNvPr id="11" name="Picture 10">
            <a:extLst>
              <a:ext uri="{FF2B5EF4-FFF2-40B4-BE49-F238E27FC236}">
                <a16:creationId xmlns:a16="http://schemas.microsoft.com/office/drawing/2014/main" id="{BD023F9B-A0E9-460B-9EDE-70C647AD99A1}"/>
              </a:ext>
            </a:extLst>
          </p:cNvPr>
          <p:cNvPicPr>
            <a:picLocks noChangeAspect="1"/>
          </p:cNvPicPr>
          <p:nvPr/>
        </p:nvPicPr>
        <p:blipFill>
          <a:blip r:embed="rId4"/>
          <a:stretch>
            <a:fillRect/>
          </a:stretch>
        </p:blipFill>
        <p:spPr>
          <a:xfrm>
            <a:off x="4724400" y="1698307"/>
            <a:ext cx="4114800" cy="3461385"/>
          </a:xfrm>
          <a:prstGeom prst="rect">
            <a:avLst/>
          </a:prstGeom>
        </p:spPr>
      </p:pic>
      <p:sp>
        <p:nvSpPr>
          <p:cNvPr id="12" name="Title 1">
            <a:extLst>
              <a:ext uri="{FF2B5EF4-FFF2-40B4-BE49-F238E27FC236}">
                <a16:creationId xmlns:a16="http://schemas.microsoft.com/office/drawing/2014/main" id="{117A584F-53E5-4B93-A3DD-B60D4628B484}"/>
              </a:ext>
            </a:extLst>
          </p:cNvPr>
          <p:cNvSpPr>
            <a:spLocks noGrp="1"/>
          </p:cNvSpPr>
          <p:nvPr>
            <p:ph type="title"/>
          </p:nvPr>
        </p:nvSpPr>
        <p:spPr>
          <a:xfrm>
            <a:off x="304800" y="274637"/>
            <a:ext cx="8382000" cy="806451"/>
          </a:xfrm>
        </p:spPr>
        <p:txBody>
          <a:bodyPr/>
          <a:lstStyle/>
          <a:p>
            <a:pPr algn="ctr"/>
            <a:r>
              <a:rPr lang="en-US" sz="3200" dirty="0"/>
              <a:t>Clark Unit Hydrograph Study Results</a:t>
            </a:r>
          </a:p>
        </p:txBody>
      </p:sp>
    </p:spTree>
    <p:extLst>
      <p:ext uri="{BB962C8B-B14F-4D97-AF65-F5344CB8AC3E}">
        <p14:creationId xmlns:p14="http://schemas.microsoft.com/office/powerpoint/2010/main" val="1905497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351225"/>
            <a:ext cx="4067175" cy="4270507"/>
          </a:xfrm>
        </p:spPr>
        <p:txBody>
          <a:bodyPr/>
          <a:lstStyle/>
          <a:p>
            <a:r>
              <a:rPr lang="en-US" altLang="en-US" dirty="0">
                <a:ea typeface="ＭＳ Ｐゴシック" panose="020B0600070205080204" pitchFamily="34" charset="-128"/>
              </a:rPr>
              <a:t>For each location:</a:t>
            </a:r>
          </a:p>
          <a:p>
            <a:pPr marL="342900" indent="-342900">
              <a:buFont typeface="Arial" panose="020B0604020202020204" pitchFamily="34" charset="0"/>
              <a:buChar char="•"/>
            </a:pPr>
            <a:r>
              <a:rPr lang="en-US" altLang="en-US" dirty="0">
                <a:ea typeface="ＭＳ Ｐゴシック" panose="020B0600070205080204" pitchFamily="34" charset="-128"/>
              </a:rPr>
              <a:t>Simulate 0.25, 0.5, 1, 2, 3, 4, 5, and 6 in/</a:t>
            </a:r>
            <a:r>
              <a:rPr lang="en-US" altLang="en-US" dirty="0" err="1">
                <a:ea typeface="ＭＳ Ｐゴシック" panose="020B0600070205080204" pitchFamily="34" charset="-128"/>
              </a:rPr>
              <a:t>hr</a:t>
            </a:r>
            <a:r>
              <a:rPr lang="en-US" altLang="en-US" dirty="0">
                <a:ea typeface="ＭＳ Ｐゴシック" panose="020B0600070205080204" pitchFamily="34" charset="-128"/>
              </a:rPr>
              <a:t> precipitation events using the 2D Diffusion Wave Transform</a:t>
            </a:r>
          </a:p>
        </p:txBody>
      </p:sp>
      <p:sp>
        <p:nvSpPr>
          <p:cNvPr id="4" name="Slide Number Placeholder 3"/>
          <p:cNvSpPr>
            <a:spLocks noGrp="1"/>
          </p:cNvSpPr>
          <p:nvPr>
            <p:ph type="sldNum" sz="quarter" idx="11"/>
          </p:nvPr>
        </p:nvSpPr>
        <p:spPr/>
        <p:txBody>
          <a:bodyPr/>
          <a:lstStyle/>
          <a:p>
            <a:fld id="{9A257827-C34C-4251-B995-96C9C233CCC8}" type="slidenum">
              <a:rPr lang="en-US" smtClean="0"/>
              <a:pPr/>
              <a:t>29</a:t>
            </a:fld>
            <a:endParaRPr lang="en-US"/>
          </a:p>
        </p:txBody>
      </p:sp>
      <p:sp>
        <p:nvSpPr>
          <p:cNvPr id="8"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pic>
        <p:nvPicPr>
          <p:cNvPr id="5" name="Picture 4">
            <a:extLst>
              <a:ext uri="{FF2B5EF4-FFF2-40B4-BE49-F238E27FC236}">
                <a16:creationId xmlns:a16="http://schemas.microsoft.com/office/drawing/2014/main" id="{97212F9B-2DD0-40EA-93F8-2C060106E408}"/>
              </a:ext>
            </a:extLst>
          </p:cNvPr>
          <p:cNvPicPr>
            <a:picLocks noChangeAspect="1"/>
          </p:cNvPicPr>
          <p:nvPr/>
        </p:nvPicPr>
        <p:blipFill>
          <a:blip r:embed="rId3"/>
          <a:stretch>
            <a:fillRect/>
          </a:stretch>
        </p:blipFill>
        <p:spPr>
          <a:xfrm>
            <a:off x="4294560" y="1587223"/>
            <a:ext cx="4544640" cy="3885667"/>
          </a:xfrm>
          <a:prstGeom prst="rect">
            <a:avLst/>
          </a:prstGeom>
        </p:spPr>
      </p:pic>
    </p:spTree>
    <p:extLst>
      <p:ext uri="{BB962C8B-B14F-4D97-AF65-F5344CB8AC3E}">
        <p14:creationId xmlns:p14="http://schemas.microsoft.com/office/powerpoint/2010/main" val="11408573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1" y="1402025"/>
            <a:ext cx="2985330" cy="4270507"/>
          </a:xfrm>
        </p:spPr>
        <p:txBody>
          <a:bodyPr/>
          <a:lstStyle/>
          <a:p>
            <a:pPr marL="609600" indent="-609600">
              <a:buFont typeface="Arial" panose="020B0604020202020204" pitchFamily="34" charset="0"/>
              <a:buChar char="•"/>
            </a:pPr>
            <a:r>
              <a:rPr lang="en-US" dirty="0"/>
              <a:t>Latest Release</a:t>
            </a:r>
          </a:p>
          <a:p>
            <a:pPr marL="1123950" lvl="1" indent="-609600">
              <a:buFont typeface="Arial" panose="020B0604020202020204" pitchFamily="34" charset="0"/>
              <a:buChar char="•"/>
            </a:pPr>
            <a:r>
              <a:rPr lang="en-US" sz="2000" dirty="0"/>
              <a:t>Version 4.9</a:t>
            </a:r>
          </a:p>
          <a:p>
            <a:pPr marL="609600" indent="-609600">
              <a:buFont typeface="Arial" panose="020B0604020202020204" pitchFamily="34" charset="0"/>
              <a:buChar char="•"/>
            </a:pPr>
            <a:r>
              <a:rPr lang="en-US" dirty="0"/>
              <a:t>Beta Release</a:t>
            </a:r>
          </a:p>
          <a:p>
            <a:pPr marL="1123950" lvl="1" indent="-609600">
              <a:buFont typeface="Arial" panose="020B0604020202020204" pitchFamily="34" charset="0"/>
              <a:buChar char="•"/>
            </a:pPr>
            <a:r>
              <a:rPr lang="en-US" sz="2000" dirty="0"/>
              <a:t>Version 4.10</a:t>
            </a:r>
          </a:p>
          <a:p>
            <a:pPr marL="609600" indent="-609600">
              <a:buFont typeface="Arial" panose="020B0604020202020204" pitchFamily="34" charset="0"/>
              <a:buChar char="•"/>
            </a:pPr>
            <a:r>
              <a:rPr lang="en-US" dirty="0"/>
              <a:t>MacOS and Linux versions available</a:t>
            </a:r>
          </a:p>
        </p:txBody>
      </p:sp>
      <p:sp>
        <p:nvSpPr>
          <p:cNvPr id="4" name="Slide Number Placeholder 3"/>
          <p:cNvSpPr>
            <a:spLocks noGrp="1"/>
          </p:cNvSpPr>
          <p:nvPr>
            <p:ph type="sldNum" sz="quarter" idx="11"/>
          </p:nvPr>
        </p:nvSpPr>
        <p:spPr/>
        <p:txBody>
          <a:bodyPr/>
          <a:lstStyle/>
          <a:p>
            <a:fld id="{9A257827-C34C-4251-B995-96C9C233CCC8}" type="slidenum">
              <a:rPr lang="en-US" smtClean="0"/>
              <a:pPr/>
              <a:t>3</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Technology Transfer</a:t>
            </a:r>
          </a:p>
        </p:txBody>
      </p:sp>
      <p:sp>
        <p:nvSpPr>
          <p:cNvPr id="5" name="TextBox 4">
            <a:extLst>
              <a:ext uri="{FF2B5EF4-FFF2-40B4-BE49-F238E27FC236}">
                <a16:creationId xmlns:a16="http://schemas.microsoft.com/office/drawing/2014/main" id="{C2C394C9-C90A-4907-852F-6579FEBE8DD7}"/>
              </a:ext>
            </a:extLst>
          </p:cNvPr>
          <p:cNvSpPr txBox="1"/>
          <p:nvPr/>
        </p:nvSpPr>
        <p:spPr>
          <a:xfrm>
            <a:off x="4861875" y="4462769"/>
            <a:ext cx="2309287" cy="369332"/>
          </a:xfrm>
          <a:prstGeom prst="rect">
            <a:avLst/>
          </a:prstGeom>
          <a:noFill/>
        </p:spPr>
        <p:txBody>
          <a:bodyPr wrap="none" rtlCol="0">
            <a:spAutoFit/>
          </a:bodyPr>
          <a:lstStyle/>
          <a:p>
            <a:r>
              <a:rPr lang="en-US" dirty="0">
                <a:hlinkClick r:id="rId3"/>
              </a:rPr>
              <a:t>HEC-HMS Webpage</a:t>
            </a:r>
            <a:endParaRPr lang="en-US" dirty="0"/>
          </a:p>
        </p:txBody>
      </p:sp>
      <p:pic>
        <p:nvPicPr>
          <p:cNvPr id="7" name="Picture 6">
            <a:extLst>
              <a:ext uri="{FF2B5EF4-FFF2-40B4-BE49-F238E27FC236}">
                <a16:creationId xmlns:a16="http://schemas.microsoft.com/office/drawing/2014/main" id="{F74B0290-F7FC-4451-874D-6DB6E8B2C00A}"/>
              </a:ext>
            </a:extLst>
          </p:cNvPr>
          <p:cNvPicPr>
            <a:picLocks noChangeAspect="1"/>
          </p:cNvPicPr>
          <p:nvPr/>
        </p:nvPicPr>
        <p:blipFill>
          <a:blip r:embed="rId4"/>
          <a:stretch>
            <a:fillRect/>
          </a:stretch>
        </p:blipFill>
        <p:spPr>
          <a:xfrm>
            <a:off x="3091289" y="1402025"/>
            <a:ext cx="5850460" cy="3060744"/>
          </a:xfrm>
          <a:prstGeom prst="rect">
            <a:avLst/>
          </a:prstGeom>
          <a:ln>
            <a:solidFill>
              <a:schemeClr val="tx1"/>
            </a:solidFill>
          </a:ln>
        </p:spPr>
      </p:pic>
    </p:spTree>
    <p:extLst>
      <p:ext uri="{BB962C8B-B14F-4D97-AF65-F5344CB8AC3E}">
        <p14:creationId xmlns:p14="http://schemas.microsoft.com/office/powerpoint/2010/main" val="1188709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7"/>
            <a:ext cx="8382000" cy="806451"/>
          </a:xfrm>
        </p:spPr>
        <p:txBody>
          <a:bodyPr/>
          <a:lstStyle/>
          <a:p>
            <a:pPr algn="ctr"/>
            <a:r>
              <a:rPr lang="en-US" sz="3200" dirty="0"/>
              <a:t>Clark Unit Hydrograph Study Results</a:t>
            </a:r>
          </a:p>
        </p:txBody>
      </p:sp>
      <p:sp>
        <p:nvSpPr>
          <p:cNvPr id="4" name="Slide Number Placeholder 3"/>
          <p:cNvSpPr>
            <a:spLocks noGrp="1"/>
          </p:cNvSpPr>
          <p:nvPr>
            <p:ph type="sldNum" sz="quarter" idx="11"/>
          </p:nvPr>
        </p:nvSpPr>
        <p:spPr>
          <a:xfrm>
            <a:off x="8373723" y="6294379"/>
            <a:ext cx="727075" cy="365125"/>
          </a:xfrm>
        </p:spPr>
        <p:txBody>
          <a:bodyPr/>
          <a:lstStyle/>
          <a:p>
            <a:fld id="{9A257827-C34C-4251-B995-96C9C233CCC8}" type="slidenum">
              <a:rPr lang="en-US" smtClean="0"/>
              <a:pPr/>
              <a:t>30</a:t>
            </a:fld>
            <a:endParaRPr lang="en-US" dirty="0"/>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4122242180"/>
                  </p:ext>
                </p:extLst>
              </p:nvPr>
            </p:nvGraphicFramePr>
            <p:xfrm>
              <a:off x="320040" y="1387283"/>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274069">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=0.04082−0.35461∗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−0.53746∗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=−1.01528+1.7684∗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−0.00316∗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+120.4306∗</m:t>
                                </m:r>
                                <m: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t>𝑅𝑅</m:t>
                                </m:r>
                              </m:oMath>
                            </m:oMathPara>
                          </a14:m>
                          <a:endParaRPr lang="en-US" sz="1400">
                            <a:effectLst/>
                            <a:latin typeface="Calibri" panose="020F0502020204030204" pitchFamily="34" charset="0"/>
                            <a:ea typeface="Times New Roman" panose="02020603050405020304" pitchFamily="18"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=−0.09866−0.42538∗</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−0.5683∗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=−1.40573+1.2471∗</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−0.00208∗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+78.6917∗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=−0.2412−0.5586∗</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−0.6837∗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=−0.26226+0.6196∗</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−0.00118∗</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+38.7834∗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=−0.381−0.5353∗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−0.6581∗</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=0.507+0.2515∗</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−0.00063∗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∗16.721∗</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=−0.4809−0.5387∗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−0.6703∗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=0.489+0.1709∗</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−0.00046∗</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+11.3057∗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=−0.5446−0.5107∗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−0.6573∗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=0.4668+0.13062∗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−0.00037∗</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+8.4999∗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=−0.5425−0.5204∗</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−0.6457∗</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=0.4814+0.10512∗</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−0.00033∗</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+7.2064∗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𝑇</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=−0.5408−0.5403∗</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m:rPr>
                                        <m:sty m:val="p"/>
                                      </m:rPr>
                                      <a:rPr lang="en-US" sz="1400"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log</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𝐷𝐴</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−0.6452∗</m:t>
                                </m:r>
                                <m:sSub>
                                  <m:sSubPr>
                                    <m:ctrlP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𝑆</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10−85</m:t>
                                    </m:r>
                                  </m:sub>
                                </m:sSub>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14:m>
                            <m:oMathPara xmlns:m="http://schemas.openxmlformats.org/officeDocument/2006/math">
                              <m:oMathParaPr>
                                <m:jc m:val="centerGroup"/>
                              </m:oMathParaPr>
                              <m:oMath xmlns:m="http://schemas.openxmlformats.org/officeDocument/2006/math">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=0.5215+0.0824∗</m:t>
                                </m:r>
                                <m:sSub>
                                  <m:sSubPr>
                                    <m:ctrlPr>
                                      <a:rPr lang="en-US" sz="1400" i="1" kern="1200">
                                        <a:solidFill>
                                          <a:srgbClr val="000000"/>
                                        </a:solidFill>
                                        <a:effectLst/>
                                        <a:latin typeface="Cambria Math" panose="02040503050406030204" pitchFamily="18" charset="0"/>
                                        <a:ea typeface="Times New Roman" panose="02020603050405020304" pitchFamily="18" charset="0"/>
                                        <a:cs typeface="Times New Roman" panose="02020603050405020304" pitchFamily="18" charset="0"/>
                                      </a:rPr>
                                    </m:ctrlPr>
                                  </m:sSubPr>
                                  <m:e>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𝐿</m:t>
                                    </m:r>
                                  </m:e>
                                  <m: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𝑐𝑎</m:t>
                                    </m:r>
                                  </m:sub>
                                </m:sSub>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−0.00029∗</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𝐵𝑅</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+5.9854∗</m:t>
                                </m:r>
                                <m:r>
                                  <a:rPr lang="en-US" sz="1400" i="1" kern="1200">
                                    <a:solidFill>
                                      <a:srgbClr val="000000"/>
                                    </a:solidFill>
                                    <a:effectLst/>
                                    <a:latin typeface="Cambria Math" panose="02040503050406030204" pitchFamily="18" charset="0"/>
                                    <a:ea typeface="Calibri" panose="020F0502020204030204" pitchFamily="34" charset="0"/>
                                    <a:cs typeface="Times New Roman" panose="02020603050405020304" pitchFamily="18" charset="0"/>
                                  </a:rPr>
                                  <m:t>𝑅𝑅</m:t>
                                </m:r>
                              </m:oMath>
                            </m:oMathPara>
                          </a14:m>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21742128"/>
                      </a:ext>
                    </a:extLst>
                  </a:tr>
                </a:tbl>
              </a:graphicData>
            </a:graphic>
          </p:graphicFrame>
        </mc:Choice>
        <mc:Fallback xmlns="">
          <p:graphicFrame>
            <p:nvGraphicFramePr>
              <p:cNvPr id="5" name="Table 4">
                <a:extLst>
                  <a:ext uri="{FF2B5EF4-FFF2-40B4-BE49-F238E27FC236}">
                    <a16:creationId xmlns:a16="http://schemas.microsoft.com/office/drawing/2014/main" id="{B69F269E-F7A7-4935-9BC2-FD3CDADAAC37}"/>
                  </a:ext>
                </a:extLst>
              </p:cNvPr>
              <p:cNvGraphicFramePr>
                <a:graphicFrameLocks noGrp="1"/>
              </p:cNvGraphicFramePr>
              <p:nvPr>
                <p:extLst>
                  <p:ext uri="{D42A27DB-BD31-4B8C-83A1-F6EECF244321}">
                    <p14:modId xmlns:p14="http://schemas.microsoft.com/office/powerpoint/2010/main" val="4122242180"/>
                  </p:ext>
                </p:extLst>
              </p:nvPr>
            </p:nvGraphicFramePr>
            <p:xfrm>
              <a:off x="320040" y="1387283"/>
              <a:ext cx="8503920" cy="4907155"/>
            </p:xfrm>
            <a:graphic>
              <a:graphicData uri="http://schemas.openxmlformats.org/drawingml/2006/table">
                <a:tbl>
                  <a:tblPr firstRow="1" firstCol="1" bandRow="1"/>
                  <a:tblGrid>
                    <a:gridCol w="1645920">
                      <a:extLst>
                        <a:ext uri="{9D8B030D-6E8A-4147-A177-3AD203B41FA5}">
                          <a16:colId xmlns:a16="http://schemas.microsoft.com/office/drawing/2014/main" val="371944679"/>
                        </a:ext>
                      </a:extLst>
                    </a:gridCol>
                    <a:gridCol w="914400">
                      <a:extLst>
                        <a:ext uri="{9D8B030D-6E8A-4147-A177-3AD203B41FA5}">
                          <a16:colId xmlns:a16="http://schemas.microsoft.com/office/drawing/2014/main" val="1229514240"/>
                        </a:ext>
                      </a:extLst>
                    </a:gridCol>
                    <a:gridCol w="5943600">
                      <a:extLst>
                        <a:ext uri="{9D8B030D-6E8A-4147-A177-3AD203B41FA5}">
                          <a16:colId xmlns:a16="http://schemas.microsoft.com/office/drawing/2014/main" val="3788380362"/>
                        </a:ext>
                      </a:extLst>
                    </a:gridCol>
                  </a:tblGrid>
                  <a:tr h="471107">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Excess Precipitation Rate (in/</a:t>
                          </a:r>
                          <a:r>
                            <a:rPr lang="en-US" sz="1400" b="1"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hr</a:t>
                          </a: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Variable</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Equation</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6281972"/>
                      </a:ext>
                    </a:extLst>
                  </a:tr>
                  <a:tr h="277253">
                    <a:tc rowSpan="2">
                      <a:txBody>
                        <a:bodyPr/>
                        <a:lstStyle/>
                        <a:p>
                          <a:pPr marL="0" marR="0" algn="ctr">
                            <a:lnSpc>
                              <a:spcPct val="115000"/>
                            </a:lnSpc>
                            <a:spcBef>
                              <a:spcPts val="0"/>
                            </a:spcBef>
                            <a:spcAft>
                              <a:spcPts val="0"/>
                            </a:spcAft>
                          </a:pPr>
                          <a:r>
                            <a:rPr lang="en-US" sz="1400"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0.25</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82609" r="-102" b="-1513043"/>
                          </a:stretch>
                        </a:blipFill>
                      </a:tcPr>
                    </a:tc>
                    <a:extLst>
                      <a:ext uri="{0D108BD9-81ED-4DB2-BD59-A6C34878D82A}">
                        <a16:rowId xmlns:a16="http://schemas.microsoft.com/office/drawing/2014/main" val="300905407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288889" r="-102" b="-1446667"/>
                          </a:stretch>
                        </a:blipFill>
                      </a:tcPr>
                    </a:tc>
                    <a:extLst>
                      <a:ext uri="{0D108BD9-81ED-4DB2-BD59-A6C34878D82A}">
                        <a16:rowId xmlns:a16="http://schemas.microsoft.com/office/drawing/2014/main" val="140987251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0.5</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dirty="0" err="1">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dirty="0" err="1">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380435" r="-102" b="-1315217"/>
                          </a:stretch>
                        </a:blipFill>
                      </a:tcPr>
                    </a:tc>
                    <a:extLst>
                      <a:ext uri="{0D108BD9-81ED-4DB2-BD59-A6C34878D82A}">
                        <a16:rowId xmlns:a16="http://schemas.microsoft.com/office/drawing/2014/main" val="348176444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dirty="0" err="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dirty="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480435" r="-102" b="-1215217"/>
                          </a:stretch>
                        </a:blipFill>
                      </a:tcPr>
                    </a:tc>
                    <a:extLst>
                      <a:ext uri="{0D108BD9-81ED-4DB2-BD59-A6C34878D82A}">
                        <a16:rowId xmlns:a16="http://schemas.microsoft.com/office/drawing/2014/main" val="1855045580"/>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1.0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593333" r="-102" b="-1142222"/>
                          </a:stretch>
                        </a:blipFill>
                      </a:tcPr>
                    </a:tc>
                    <a:extLst>
                      <a:ext uri="{0D108BD9-81ED-4DB2-BD59-A6C34878D82A}">
                        <a16:rowId xmlns:a16="http://schemas.microsoft.com/office/drawing/2014/main" val="339768533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678261" r="-102" b="-1017391"/>
                          </a:stretch>
                        </a:blipFill>
                      </a:tcPr>
                    </a:tc>
                    <a:extLst>
                      <a:ext uri="{0D108BD9-81ED-4DB2-BD59-A6C34878D82A}">
                        <a16:rowId xmlns:a16="http://schemas.microsoft.com/office/drawing/2014/main" val="2392121835"/>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2.0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795556" r="-102" b="-940000"/>
                          </a:stretch>
                        </a:blipFill>
                      </a:tcPr>
                    </a:tc>
                    <a:extLst>
                      <a:ext uri="{0D108BD9-81ED-4DB2-BD59-A6C34878D82A}">
                        <a16:rowId xmlns:a16="http://schemas.microsoft.com/office/drawing/2014/main" val="155784012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876087" r="-102" b="-819565"/>
                          </a:stretch>
                        </a:blipFill>
                      </a:tcPr>
                    </a:tc>
                    <a:extLst>
                      <a:ext uri="{0D108BD9-81ED-4DB2-BD59-A6C34878D82A}">
                        <a16:rowId xmlns:a16="http://schemas.microsoft.com/office/drawing/2014/main" val="318640086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3.0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997778" r="-102" b="-737778"/>
                          </a:stretch>
                        </a:blipFill>
                      </a:tcPr>
                    </a:tc>
                    <a:extLst>
                      <a:ext uri="{0D108BD9-81ED-4DB2-BD59-A6C34878D82A}">
                        <a16:rowId xmlns:a16="http://schemas.microsoft.com/office/drawing/2014/main" val="266825397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073913" r="-102" b="-621739"/>
                          </a:stretch>
                        </a:blipFill>
                      </a:tcPr>
                    </a:tc>
                    <a:extLst>
                      <a:ext uri="{0D108BD9-81ED-4DB2-BD59-A6C34878D82A}">
                        <a16:rowId xmlns:a16="http://schemas.microsoft.com/office/drawing/2014/main" val="3727538793"/>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4.0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200000" r="-102" b="-535556"/>
                          </a:stretch>
                        </a:blipFill>
                      </a:tcPr>
                    </a:tc>
                    <a:extLst>
                      <a:ext uri="{0D108BD9-81ED-4DB2-BD59-A6C34878D82A}">
                        <a16:rowId xmlns:a16="http://schemas.microsoft.com/office/drawing/2014/main" val="1598447400"/>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271739" r="-102" b="-423913"/>
                          </a:stretch>
                        </a:blipFill>
                      </a:tcPr>
                    </a:tc>
                    <a:extLst>
                      <a:ext uri="{0D108BD9-81ED-4DB2-BD59-A6C34878D82A}">
                        <a16:rowId xmlns:a16="http://schemas.microsoft.com/office/drawing/2014/main" val="619684232"/>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5.0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402222" r="-102" b="-333333"/>
                          </a:stretch>
                        </a:blipFill>
                      </a:tcPr>
                    </a:tc>
                    <a:extLst>
                      <a:ext uri="{0D108BD9-81ED-4DB2-BD59-A6C34878D82A}">
                        <a16:rowId xmlns:a16="http://schemas.microsoft.com/office/drawing/2014/main" val="208201263"/>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469565" r="-102" b="-226087"/>
                          </a:stretch>
                        </a:blipFill>
                      </a:tcPr>
                    </a:tc>
                    <a:extLst>
                      <a:ext uri="{0D108BD9-81ED-4DB2-BD59-A6C34878D82A}">
                        <a16:rowId xmlns:a16="http://schemas.microsoft.com/office/drawing/2014/main" val="2765845777"/>
                      </a:ext>
                    </a:extLst>
                  </a:tr>
                  <a:tr h="277253">
                    <a:tc rowSpan="2">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6.0</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0"/>
                            </a:spcAft>
                          </a:pPr>
                          <a:r>
                            <a:rPr lang="en-US" sz="1400">
                              <a:effectLst/>
                              <a:latin typeface="Times New Roman" panose="02020603050405020304" pitchFamily="18" charset="0"/>
                              <a:ea typeface="Calibri" panose="020F0502020204030204" pitchFamily="34" charset="0"/>
                              <a:cs typeface="Times New Roman" panose="02020603050405020304" pitchFamily="18" charset="0"/>
                            </a:rPr>
                            <a:t>T</a:t>
                          </a:r>
                          <a:r>
                            <a:rPr lang="en-US" sz="1400" baseline="-25000">
                              <a:effectLst/>
                              <a:latin typeface="Times New Roman" panose="02020603050405020304" pitchFamily="18" charset="0"/>
                              <a:ea typeface="Calibri" panose="020F0502020204030204" pitchFamily="34" charset="0"/>
                              <a:cs typeface="Times New Roman" panose="02020603050405020304" pitchFamily="18" charset="0"/>
                            </a:rPr>
                            <a:t>c,index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tcPr>
                    </a:tc>
                    <a:tc>
                      <a:txBody>
                        <a:bodyPr/>
                        <a:lstStyle/>
                        <a:p>
                          <a:endParaRPr lang="en-US"/>
                        </a:p>
                      </a:txBody>
                      <a:tcPr marL="33389" marR="33389" marT="0" marB="0" anchor="ctr">
                        <a:lnL>
                          <a:noFill/>
                        </a:lnL>
                        <a:lnR>
                          <a:noFill/>
                        </a:lnR>
                        <a:lnT w="12700" cap="flat" cmpd="sng" algn="ctr">
                          <a:solidFill>
                            <a:srgbClr val="000000"/>
                          </a:solidFill>
                          <a:prstDash val="solid"/>
                          <a:round/>
                          <a:headEnd type="none" w="med" len="med"/>
                          <a:tailEnd type="none" w="med" len="med"/>
                        </a:lnT>
                        <a:lnB>
                          <a:noFill/>
                        </a:lnB>
                        <a:blipFill>
                          <a:blip r:embed="rId3"/>
                          <a:stretch>
                            <a:fillRect l="-43033" t="-1604444" r="-102" b="-131111"/>
                          </a:stretch>
                        </a:blipFill>
                      </a:tcPr>
                    </a:tc>
                    <a:extLst>
                      <a:ext uri="{0D108BD9-81ED-4DB2-BD59-A6C34878D82A}">
                        <a16:rowId xmlns:a16="http://schemas.microsoft.com/office/drawing/2014/main" val="2446188247"/>
                      </a:ext>
                    </a:extLst>
                  </a:tr>
                  <a:tr h="277253">
                    <a:tc vMerge="1">
                      <a:txBody>
                        <a:bodyPr/>
                        <a:lstStyle/>
                        <a:p>
                          <a:endParaRPr lang="en-US"/>
                        </a:p>
                      </a:txBody>
                      <a:tcPr/>
                    </a:tc>
                    <a:tc>
                      <a:txBody>
                        <a:bodyPr/>
                        <a:lstStyle/>
                        <a:p>
                          <a:pPr marL="0" marR="0" algn="ctr">
                            <a:lnSpc>
                              <a:spcPct val="115000"/>
                            </a:lnSpc>
                            <a:spcBef>
                              <a:spcPts val="0"/>
                            </a:spcBef>
                            <a:spcAft>
                              <a:spcPts val="0"/>
                            </a:spcAft>
                          </a:pPr>
                          <a:r>
                            <a:rPr lang="en-US" sz="14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R</a:t>
                          </a:r>
                          <a:r>
                            <a:rPr lang="en-US" sz="1400" baseline="-2500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index</a:t>
                          </a:r>
                          <a:endParaRPr lang="en-US" sz="1400">
                            <a:effectLst/>
                            <a:latin typeface="Times New Roman" panose="02020603050405020304" pitchFamily="18" charset="0"/>
                            <a:ea typeface="Calibri" panose="020F0502020204030204" pitchFamily="34" charset="0"/>
                            <a:cs typeface="Times New Roman" panose="02020603050405020304" pitchFamily="18" charset="0"/>
                          </a:endParaRPr>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tcPr>
                    </a:tc>
                    <a:tc>
                      <a:txBody>
                        <a:bodyPr/>
                        <a:lstStyle/>
                        <a:p>
                          <a:endParaRPr lang="en-US"/>
                        </a:p>
                      </a:txBody>
                      <a:tcPr marL="33389" marR="33389" marT="0" marB="0" anchor="ctr">
                        <a:lnL>
                          <a:noFill/>
                        </a:lnL>
                        <a:lnR>
                          <a:noFill/>
                        </a:lnR>
                        <a:lnT>
                          <a:noFill/>
                        </a:lnT>
                        <a:lnB w="12700" cap="flat" cmpd="sng" algn="ctr">
                          <a:solidFill>
                            <a:srgbClr val="000000"/>
                          </a:solidFill>
                          <a:prstDash val="solid"/>
                          <a:round/>
                          <a:headEnd type="none" w="med" len="med"/>
                          <a:tailEnd type="none" w="med" len="med"/>
                        </a:lnB>
                        <a:blipFill>
                          <a:blip r:embed="rId3"/>
                          <a:stretch>
                            <a:fillRect l="-43033" t="-1667391" r="-102" b="-28261"/>
                          </a:stretch>
                        </a:blipFill>
                      </a:tcPr>
                    </a:tc>
                    <a:extLst>
                      <a:ext uri="{0D108BD9-81ED-4DB2-BD59-A6C34878D82A}">
                        <a16:rowId xmlns:a16="http://schemas.microsoft.com/office/drawing/2014/main" val="1221742128"/>
                      </a:ext>
                    </a:extLst>
                  </a:tr>
                </a:tbl>
              </a:graphicData>
            </a:graphic>
          </p:graphicFrame>
        </mc:Fallback>
      </mc:AlternateContent>
    </p:spTree>
    <p:extLst>
      <p:ext uri="{BB962C8B-B14F-4D97-AF65-F5344CB8AC3E}">
        <p14:creationId xmlns:p14="http://schemas.microsoft.com/office/powerpoint/2010/main" val="18827819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31</a:t>
            </a:fld>
            <a:endParaRPr lang="en-US" dirty="0"/>
          </a:p>
        </p:txBody>
      </p:sp>
      <p:sp>
        <p:nvSpPr>
          <p:cNvPr id="10" name="Title 1">
            <a:extLst>
              <a:ext uri="{FF2B5EF4-FFF2-40B4-BE49-F238E27FC236}">
                <a16:creationId xmlns:a16="http://schemas.microsoft.com/office/drawing/2014/main" id="{1A835D70-2ECC-4B6D-A64D-E5ED6A981766}"/>
              </a:ext>
            </a:extLst>
          </p:cNvPr>
          <p:cNvSpPr>
            <a:spLocks noGrp="1"/>
          </p:cNvSpPr>
          <p:nvPr>
            <p:ph type="title"/>
          </p:nvPr>
        </p:nvSpPr>
        <p:spPr>
          <a:xfrm>
            <a:off x="304800" y="274637"/>
            <a:ext cx="8382000" cy="806451"/>
          </a:xfrm>
        </p:spPr>
        <p:txBody>
          <a:bodyPr/>
          <a:lstStyle/>
          <a:p>
            <a:pPr algn="ctr"/>
            <a:r>
              <a:rPr lang="en-US" sz="3200" dirty="0"/>
              <a:t>Clark Unit Hydrograph Study Results</a:t>
            </a:r>
          </a:p>
        </p:txBody>
      </p:sp>
      <p:pic>
        <p:nvPicPr>
          <p:cNvPr id="3" name="Picture 2">
            <a:extLst>
              <a:ext uri="{FF2B5EF4-FFF2-40B4-BE49-F238E27FC236}">
                <a16:creationId xmlns:a16="http://schemas.microsoft.com/office/drawing/2014/main" id="{6C88D436-EEF6-4DB7-852B-B2C67B27319B}"/>
              </a:ext>
            </a:extLst>
          </p:cNvPr>
          <p:cNvPicPr>
            <a:picLocks noChangeAspect="1"/>
          </p:cNvPicPr>
          <p:nvPr/>
        </p:nvPicPr>
        <p:blipFill>
          <a:blip r:embed="rId3"/>
          <a:stretch>
            <a:fillRect/>
          </a:stretch>
        </p:blipFill>
        <p:spPr>
          <a:xfrm>
            <a:off x="1252373" y="1081088"/>
            <a:ext cx="6639254" cy="5578416"/>
          </a:xfrm>
          <a:prstGeom prst="rect">
            <a:avLst/>
          </a:prstGeom>
        </p:spPr>
      </p:pic>
    </p:spTree>
    <p:extLst>
      <p:ext uri="{BB962C8B-B14F-4D97-AF65-F5344CB8AC3E}">
        <p14:creationId xmlns:p14="http://schemas.microsoft.com/office/powerpoint/2010/main" val="347817092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82B67D-F29F-4A3C-A0C4-48654A696031}"/>
              </a:ext>
            </a:extLst>
          </p:cNvPr>
          <p:cNvSpPr>
            <a:spLocks noGrp="1"/>
          </p:cNvSpPr>
          <p:nvPr>
            <p:ph type="title"/>
          </p:nvPr>
        </p:nvSpPr>
        <p:spPr/>
        <p:txBody>
          <a:bodyPr/>
          <a:lstStyle/>
          <a:p>
            <a:pPr algn="ctr"/>
            <a:r>
              <a:rPr lang="en-US" sz="3200" dirty="0"/>
              <a:t>Questions?</a:t>
            </a:r>
          </a:p>
        </p:txBody>
      </p:sp>
      <p:pic>
        <p:nvPicPr>
          <p:cNvPr id="6" name="Content Placeholder 5">
            <a:extLst>
              <a:ext uri="{FF2B5EF4-FFF2-40B4-BE49-F238E27FC236}">
                <a16:creationId xmlns:a16="http://schemas.microsoft.com/office/drawing/2014/main" id="{3A90BBF1-0CD3-4286-9845-8F9DA56D3191}"/>
              </a:ext>
            </a:extLst>
          </p:cNvPr>
          <p:cNvPicPr>
            <a:picLocks noGrp="1" noChangeAspect="1"/>
          </p:cNvPicPr>
          <p:nvPr>
            <p:ph idx="1"/>
          </p:nvPr>
        </p:nvPicPr>
        <p:blipFill>
          <a:blip r:embed="rId2"/>
          <a:stretch>
            <a:fillRect/>
          </a:stretch>
        </p:blipFill>
        <p:spPr>
          <a:xfrm>
            <a:off x="1620881" y="978290"/>
            <a:ext cx="5902238" cy="4007223"/>
          </a:xfrm>
          <a:ln>
            <a:solidFill>
              <a:schemeClr val="accent1"/>
            </a:solidFill>
          </a:ln>
        </p:spPr>
      </p:pic>
      <p:sp>
        <p:nvSpPr>
          <p:cNvPr id="4" name="Slide Number Placeholder 3">
            <a:extLst>
              <a:ext uri="{FF2B5EF4-FFF2-40B4-BE49-F238E27FC236}">
                <a16:creationId xmlns:a16="http://schemas.microsoft.com/office/drawing/2014/main" id="{FF8C1DC1-AAB6-4085-ACFD-A2F3B97BDEA7}"/>
              </a:ext>
            </a:extLst>
          </p:cNvPr>
          <p:cNvSpPr>
            <a:spLocks noGrp="1"/>
          </p:cNvSpPr>
          <p:nvPr>
            <p:ph type="sldNum" sz="quarter" idx="11"/>
          </p:nvPr>
        </p:nvSpPr>
        <p:spPr/>
        <p: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fld id="{9A257827-C34C-4251-B995-96C9C233CCC8}" type="slidenum">
              <a:rPr kumimoji="0" lang="en-US" sz="1200" b="0" i="0" u="none" strike="noStrike" kern="1200" cap="none" spc="0" normalizeH="0" baseline="0" noProof="0" smtClean="0">
                <a:ln>
                  <a:noFill/>
                </a:ln>
                <a:solidFill>
                  <a:srgbClr val="898989"/>
                </a:solidFill>
                <a:effectLst/>
                <a:uLnTx/>
                <a:uFillTx/>
                <a:latin typeface="Arial" charset="0"/>
                <a:ea typeface="+mn-ea"/>
                <a:cs typeface="Arial" pitchFamily="34" charset="0"/>
              </a:rPr>
              <a:pPr marL="0" marR="0" lvl="0" indent="0" algn="ctr" defTabSz="914400" rtl="0" eaLnBrk="1" fontAlgn="base" latinLnBrk="0" hangingPunct="1">
                <a:lnSpc>
                  <a:spcPct val="100000"/>
                </a:lnSpc>
                <a:spcBef>
                  <a:spcPct val="0"/>
                </a:spcBef>
                <a:spcAft>
                  <a:spcPct val="0"/>
                </a:spcAft>
                <a:buClrTx/>
                <a:buSzTx/>
                <a:buFontTx/>
                <a:buNone/>
                <a:tabLst/>
                <a:defRPr/>
              </a:pPr>
              <a:t>32</a:t>
            </a:fld>
            <a:endParaRPr kumimoji="0" lang="en-US" sz="1200" b="0" i="0" u="none" strike="noStrike" kern="1200" cap="none" spc="0" normalizeH="0" baseline="0" noProof="0">
              <a:ln>
                <a:noFill/>
              </a:ln>
              <a:solidFill>
                <a:srgbClr val="898989"/>
              </a:solidFill>
              <a:effectLst/>
              <a:uLnTx/>
              <a:uFillTx/>
              <a:latin typeface="Arial" charset="0"/>
              <a:ea typeface="+mn-ea"/>
              <a:cs typeface="Arial" pitchFamily="34" charset="0"/>
            </a:endParaRPr>
          </a:p>
        </p:txBody>
      </p:sp>
      <p:sp>
        <p:nvSpPr>
          <p:cNvPr id="7" name="TextBox 6">
            <a:extLst>
              <a:ext uri="{FF2B5EF4-FFF2-40B4-BE49-F238E27FC236}">
                <a16:creationId xmlns:a16="http://schemas.microsoft.com/office/drawing/2014/main" id="{44552CF5-E921-411B-A7B5-48B15014581C}"/>
              </a:ext>
            </a:extLst>
          </p:cNvPr>
          <p:cNvSpPr txBox="1"/>
          <p:nvPr/>
        </p:nvSpPr>
        <p:spPr>
          <a:xfrm>
            <a:off x="365760" y="4882714"/>
            <a:ext cx="8538323" cy="1200329"/>
          </a:xfrm>
          <a:prstGeom prst="rect">
            <a:avLst/>
          </a:prstGeom>
          <a:noFill/>
        </p:spPr>
        <p:txBody>
          <a:bodyPr wrap="square" rtlCol="0">
            <a:spAutoFit/>
          </a:bodyPr>
          <a:lstStyle/>
          <a:p>
            <a:r>
              <a:rPr lang="en-US" dirty="0"/>
              <a:t>Docs: </a:t>
            </a:r>
            <a:r>
              <a:rPr lang="en-US" dirty="0">
                <a:hlinkClick r:id="rId3"/>
              </a:rPr>
              <a:t>https://www.hec.usace.army.mil/confluence/hmsdocs</a:t>
            </a:r>
            <a:endParaRPr lang="en-US" dirty="0"/>
          </a:p>
          <a:p>
            <a:endParaRPr lang="en-US" dirty="0"/>
          </a:p>
          <a:p>
            <a:r>
              <a:rPr lang="en-US" b="0" i="0" dirty="0">
                <a:solidFill>
                  <a:srgbClr val="000000"/>
                </a:solidFill>
                <a:effectLst/>
                <a:latin typeface="+mn-lt"/>
              </a:rPr>
              <a:t>To be added to the list, send an email to </a:t>
            </a:r>
            <a:r>
              <a:rPr lang="en-US" b="0" i="0" u="none" strike="noStrike" dirty="0">
                <a:solidFill>
                  <a:srgbClr val="0066CC"/>
                </a:solidFill>
                <a:effectLst/>
                <a:latin typeface="+mn-lt"/>
                <a:hlinkClick r:id="rId4"/>
              </a:rPr>
              <a:t>hec.hms@usace.army.mil</a:t>
            </a:r>
            <a:r>
              <a:rPr lang="en-US" b="0" i="0" dirty="0">
                <a:solidFill>
                  <a:srgbClr val="000000"/>
                </a:solidFill>
                <a:effectLst/>
                <a:latin typeface="+mn-lt"/>
              </a:rPr>
              <a:t> with “subscribe” in the title or body.</a:t>
            </a:r>
            <a:endParaRPr lang="en-US" dirty="0">
              <a:latin typeface="+mn-lt"/>
            </a:endParaRPr>
          </a:p>
        </p:txBody>
      </p:sp>
    </p:spTree>
    <p:extLst>
      <p:ext uri="{BB962C8B-B14F-4D97-AF65-F5344CB8AC3E}">
        <p14:creationId xmlns:p14="http://schemas.microsoft.com/office/powerpoint/2010/main" val="35976827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1"/>
          </p:nvPr>
        </p:nvSpPr>
        <p:spPr/>
        <p:txBody>
          <a:bodyPr/>
          <a:lstStyle/>
          <a:p>
            <a:fld id="{9A257827-C34C-4251-B995-96C9C233CCC8}" type="slidenum">
              <a:rPr lang="en-US" smtClean="0"/>
              <a:pPr/>
              <a:t>4</a:t>
            </a:fld>
            <a:endParaRPr lang="en-US"/>
          </a:p>
        </p:txBody>
      </p:sp>
      <p:sp>
        <p:nvSpPr>
          <p:cNvPr id="8" name="Title 1"/>
          <p:cNvSpPr>
            <a:spLocks noGrp="1"/>
          </p:cNvSpPr>
          <p:nvPr>
            <p:ph type="title"/>
          </p:nvPr>
        </p:nvSpPr>
        <p:spPr>
          <a:xfrm>
            <a:off x="304800" y="274637"/>
            <a:ext cx="8382000" cy="806451"/>
          </a:xfrm>
        </p:spPr>
        <p:txBody>
          <a:bodyPr/>
          <a:lstStyle/>
          <a:p>
            <a:pPr algn="ctr"/>
            <a:r>
              <a:rPr lang="en-US" sz="4000" dirty="0"/>
              <a:t>Technology Transfer</a:t>
            </a:r>
          </a:p>
        </p:txBody>
      </p:sp>
      <p:pic>
        <p:nvPicPr>
          <p:cNvPr id="7" name="Picture 6">
            <a:extLst>
              <a:ext uri="{FF2B5EF4-FFF2-40B4-BE49-F238E27FC236}">
                <a16:creationId xmlns:a16="http://schemas.microsoft.com/office/drawing/2014/main" id="{EAB6AC7B-7F78-4307-BBFC-CF7B5D1C5C9A}"/>
              </a:ext>
            </a:extLst>
          </p:cNvPr>
          <p:cNvPicPr>
            <a:picLocks noChangeAspect="1"/>
          </p:cNvPicPr>
          <p:nvPr/>
        </p:nvPicPr>
        <p:blipFill>
          <a:blip r:embed="rId3"/>
          <a:stretch>
            <a:fillRect/>
          </a:stretch>
        </p:blipFill>
        <p:spPr>
          <a:xfrm>
            <a:off x="883053" y="1081088"/>
            <a:ext cx="7377894" cy="4971674"/>
          </a:xfrm>
          <a:prstGeom prst="rect">
            <a:avLst/>
          </a:prstGeom>
          <a:ln>
            <a:solidFill>
              <a:schemeClr val="tx1"/>
            </a:solidFill>
          </a:ln>
        </p:spPr>
      </p:pic>
      <p:pic>
        <p:nvPicPr>
          <p:cNvPr id="6" name="Picture 5">
            <a:extLst>
              <a:ext uri="{FF2B5EF4-FFF2-40B4-BE49-F238E27FC236}">
                <a16:creationId xmlns:a16="http://schemas.microsoft.com/office/drawing/2014/main" id="{63305F3B-2709-48D7-969C-0789B00F9A27}"/>
              </a:ext>
            </a:extLst>
          </p:cNvPr>
          <p:cNvPicPr>
            <a:picLocks noChangeAspect="1"/>
          </p:cNvPicPr>
          <p:nvPr/>
        </p:nvPicPr>
        <p:blipFill>
          <a:blip r:embed="rId4"/>
          <a:stretch>
            <a:fillRect/>
          </a:stretch>
        </p:blipFill>
        <p:spPr>
          <a:xfrm>
            <a:off x="4678356" y="3885923"/>
            <a:ext cx="4008444" cy="2706026"/>
          </a:xfrm>
          <a:prstGeom prst="rect">
            <a:avLst/>
          </a:prstGeom>
        </p:spPr>
      </p:pic>
      <p:pic>
        <p:nvPicPr>
          <p:cNvPr id="9" name="Picture 8">
            <a:extLst>
              <a:ext uri="{FF2B5EF4-FFF2-40B4-BE49-F238E27FC236}">
                <a16:creationId xmlns:a16="http://schemas.microsoft.com/office/drawing/2014/main" id="{DB9D90AD-7642-4D0C-A732-BD52B0750DD8}"/>
              </a:ext>
            </a:extLst>
          </p:cNvPr>
          <p:cNvPicPr>
            <a:picLocks noChangeAspect="1"/>
          </p:cNvPicPr>
          <p:nvPr/>
        </p:nvPicPr>
        <p:blipFill>
          <a:blip r:embed="rId5"/>
          <a:stretch>
            <a:fillRect/>
          </a:stretch>
        </p:blipFill>
        <p:spPr>
          <a:xfrm>
            <a:off x="563556" y="3877337"/>
            <a:ext cx="4008444" cy="2706026"/>
          </a:xfrm>
          <a:prstGeom prst="rect">
            <a:avLst/>
          </a:prstGeom>
        </p:spPr>
      </p:pic>
    </p:spTree>
    <p:extLst>
      <p:ext uri="{BB962C8B-B14F-4D97-AF65-F5344CB8AC3E}">
        <p14:creationId xmlns:p14="http://schemas.microsoft.com/office/powerpoint/2010/main" val="40053932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a:t>Output Control</a:t>
            </a:r>
          </a:p>
        </p:txBody>
      </p:sp>
      <p:sp>
        <p:nvSpPr>
          <p:cNvPr id="8" name="Rectangle 3"/>
          <p:cNvSpPr>
            <a:spLocks noGrp="1" noChangeArrowheads="1"/>
          </p:cNvSpPr>
          <p:nvPr>
            <p:ph idx="1"/>
          </p:nvPr>
        </p:nvSpPr>
        <p:spPr/>
        <p:txBody>
          <a:bodyPr/>
          <a:lstStyle/>
          <a:p>
            <a:pPr marL="609600" indent="-609600"/>
            <a:r>
              <a:rPr lang="en-US" sz="2400" dirty="0"/>
              <a:t>All, Minimum, and Selected options are now available </a:t>
            </a:r>
          </a:p>
          <a:p>
            <a:pPr marL="609600" indent="-609600"/>
            <a:endParaRPr lang="en-US" sz="2400" dirty="0"/>
          </a:p>
        </p:txBody>
      </p:sp>
      <p:sp>
        <p:nvSpPr>
          <p:cNvPr id="38" name="Slide Number Placeholder 6"/>
          <p:cNvSpPr>
            <a:spLocks noGrp="1"/>
          </p:cNvSpPr>
          <p:nvPr>
            <p:ph type="sldNum" sz="quarter" idx="11"/>
          </p:nvPr>
        </p:nvSpPr>
        <p:spPr>
          <a:prstGeom prst="rect">
            <a:avLst/>
          </a:prstGeom>
        </p:spPr>
        <p:txBody>
          <a:bodyPr/>
          <a:lstStyle/>
          <a:p>
            <a:fld id="{E1E0F02E-7969-4BEE-9378-2872419946F2}" type="slidenum">
              <a:rPr lang="en-US" smtClean="0">
                <a:latin typeface="Arial" charset="0"/>
              </a:rPr>
              <a:t>5</a:t>
            </a:fld>
            <a:endParaRPr lang="en-US" dirty="0">
              <a:latin typeface="Arial" charset="0"/>
            </a:endParaRPr>
          </a:p>
        </p:txBody>
      </p:sp>
      <p:pic>
        <p:nvPicPr>
          <p:cNvPr id="4" name="Picture 2">
            <a:extLst>
              <a:ext uri="{FF2B5EF4-FFF2-40B4-BE49-F238E27FC236}">
                <a16:creationId xmlns:a16="http://schemas.microsoft.com/office/drawing/2014/main" id="{52A61BB0-B9F3-43E5-A6D0-DE4C45CEA16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747145"/>
            <a:ext cx="3352800" cy="231457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D25FA333-3052-46FE-9FF7-CD69E7837CF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2400" y="1747145"/>
            <a:ext cx="4831461" cy="364511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5937F3E6-EC52-4D9E-9263-D723BD400A76}"/>
              </a:ext>
            </a:extLst>
          </p:cNvPr>
          <p:cNvPicPr>
            <a:picLocks noChangeAspect="1"/>
          </p:cNvPicPr>
          <p:nvPr/>
        </p:nvPicPr>
        <p:blipFill>
          <a:blip r:embed="rId4"/>
          <a:stretch>
            <a:fillRect/>
          </a:stretch>
        </p:blipFill>
        <p:spPr>
          <a:xfrm>
            <a:off x="457200" y="4318471"/>
            <a:ext cx="6314286" cy="2076190"/>
          </a:xfrm>
          <a:prstGeom prst="rect">
            <a:avLst/>
          </a:prstGeom>
          <a:ln>
            <a:solidFill>
              <a:schemeClr val="tx1"/>
            </a:solidFill>
          </a:ln>
        </p:spPr>
      </p:pic>
      <p:sp>
        <p:nvSpPr>
          <p:cNvPr id="9" name="TextBox 8">
            <a:extLst>
              <a:ext uri="{FF2B5EF4-FFF2-40B4-BE49-F238E27FC236}">
                <a16:creationId xmlns:a16="http://schemas.microsoft.com/office/drawing/2014/main" id="{50706ED3-38F0-481B-9065-AE83B93A14AA}"/>
              </a:ext>
            </a:extLst>
          </p:cNvPr>
          <p:cNvSpPr txBox="1"/>
          <p:nvPr/>
        </p:nvSpPr>
        <p:spPr>
          <a:xfrm>
            <a:off x="6771486" y="5514038"/>
            <a:ext cx="2185087" cy="307777"/>
          </a:xfrm>
          <a:prstGeom prst="rect">
            <a:avLst/>
          </a:prstGeom>
          <a:noFill/>
        </p:spPr>
        <p:txBody>
          <a:bodyPr wrap="square">
            <a:spAutoFit/>
          </a:bodyPr>
          <a:lstStyle/>
          <a:p>
            <a:r>
              <a:rPr lang="en-US" sz="1400" dirty="0">
                <a:hlinkClick r:id="rId5"/>
              </a:rPr>
              <a:t>Link to Example Tutorial</a:t>
            </a:r>
            <a:endParaRPr lang="en-US" sz="1400" dirty="0"/>
          </a:p>
        </p:txBody>
      </p:sp>
    </p:spTree>
    <p:extLst>
      <p:ext uri="{BB962C8B-B14F-4D97-AF65-F5344CB8AC3E}">
        <p14:creationId xmlns:p14="http://schemas.microsoft.com/office/powerpoint/2010/main" val="37143758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269F72E-A5D1-409B-AF79-8B14279BB82D}"/>
              </a:ext>
            </a:extLst>
          </p:cNvPr>
          <p:cNvPicPr>
            <a:picLocks noChangeAspect="1"/>
          </p:cNvPicPr>
          <p:nvPr/>
        </p:nvPicPr>
        <p:blipFill>
          <a:blip r:embed="rId3"/>
          <a:stretch>
            <a:fillRect/>
          </a:stretch>
        </p:blipFill>
        <p:spPr>
          <a:xfrm>
            <a:off x="304800" y="1258675"/>
            <a:ext cx="4483007" cy="2655114"/>
          </a:xfrm>
          <a:prstGeom prst="rect">
            <a:avLst/>
          </a:prstGeom>
          <a:ln>
            <a:solidFill>
              <a:schemeClr val="tx1"/>
            </a:solidFill>
          </a:ln>
        </p:spPr>
      </p:pic>
      <p:pic>
        <p:nvPicPr>
          <p:cNvPr id="5" name="Picture 4">
            <a:extLst>
              <a:ext uri="{FF2B5EF4-FFF2-40B4-BE49-F238E27FC236}">
                <a16:creationId xmlns:a16="http://schemas.microsoft.com/office/drawing/2014/main" id="{29A24E23-6D80-4AA2-B9A5-8C6BB9906835}"/>
              </a:ext>
            </a:extLst>
          </p:cNvPr>
          <p:cNvPicPr>
            <a:picLocks noChangeAspect="1"/>
          </p:cNvPicPr>
          <p:nvPr/>
        </p:nvPicPr>
        <p:blipFill>
          <a:blip r:embed="rId4"/>
          <a:stretch>
            <a:fillRect/>
          </a:stretch>
        </p:blipFill>
        <p:spPr>
          <a:xfrm>
            <a:off x="4625052" y="1262224"/>
            <a:ext cx="3994377" cy="2845752"/>
          </a:xfrm>
          <a:prstGeom prst="rect">
            <a:avLst/>
          </a:prstGeom>
          <a:ln>
            <a:solidFill>
              <a:schemeClr val="tx1"/>
            </a:solidFill>
          </a:ln>
        </p:spPr>
      </p:pic>
      <p:pic>
        <p:nvPicPr>
          <p:cNvPr id="10" name="Picture 9">
            <a:extLst>
              <a:ext uri="{FF2B5EF4-FFF2-40B4-BE49-F238E27FC236}">
                <a16:creationId xmlns:a16="http://schemas.microsoft.com/office/drawing/2014/main" id="{CE9C5066-2658-477A-B5F1-6495D276F4B2}"/>
              </a:ext>
            </a:extLst>
          </p:cNvPr>
          <p:cNvPicPr>
            <a:picLocks noChangeAspect="1"/>
          </p:cNvPicPr>
          <p:nvPr/>
        </p:nvPicPr>
        <p:blipFill>
          <a:blip r:embed="rId5"/>
          <a:stretch>
            <a:fillRect/>
          </a:stretch>
        </p:blipFill>
        <p:spPr>
          <a:xfrm>
            <a:off x="4336044" y="3524956"/>
            <a:ext cx="4559400" cy="1626389"/>
          </a:xfrm>
          <a:prstGeom prst="rect">
            <a:avLst/>
          </a:prstGeom>
          <a:ln>
            <a:solidFill>
              <a:schemeClr val="tx1"/>
            </a:solidFill>
          </a:ln>
        </p:spPr>
      </p:pic>
      <p:sp>
        <p:nvSpPr>
          <p:cNvPr id="19458" name="Rectangle 2"/>
          <p:cNvSpPr>
            <a:spLocks noGrp="1" noChangeArrowheads="1"/>
          </p:cNvSpPr>
          <p:nvPr>
            <p:ph type="title"/>
          </p:nvPr>
        </p:nvSpPr>
        <p:spPr/>
        <p:txBody>
          <a:bodyPr/>
          <a:lstStyle/>
          <a:p>
            <a:pPr algn="ctr"/>
            <a:r>
              <a:rPr lang="en-US" sz="3200" dirty="0"/>
              <a:t>Frequency Storm</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6</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57852" y="4194358"/>
            <a:ext cx="3978190" cy="1508105"/>
          </a:xfrm>
          <a:prstGeom prst="rect">
            <a:avLst/>
          </a:prstGeom>
          <a:noFill/>
          <a:ln w="9525">
            <a:noFill/>
            <a:miter lim="800000"/>
            <a:headEnd/>
            <a:tailEnd/>
          </a:ln>
        </p:spPr>
        <p:txBody>
          <a:bodyPr wrap="square">
            <a:spAutoFit/>
          </a:bodyPr>
          <a:lstStyle/>
          <a:p>
            <a:r>
              <a:rPr lang="en-US" dirty="0"/>
              <a:t>The  Frequency Storm Precipitation Depth Calculator can compute watershed and subbasin average precipitation depths from raster datasets</a:t>
            </a:r>
            <a:endParaRPr lang="en-US" sz="2000" dirty="0"/>
          </a:p>
        </p:txBody>
      </p:sp>
      <p:pic>
        <p:nvPicPr>
          <p:cNvPr id="3" name="Picture 2">
            <a:extLst>
              <a:ext uri="{FF2B5EF4-FFF2-40B4-BE49-F238E27FC236}">
                <a16:creationId xmlns:a16="http://schemas.microsoft.com/office/drawing/2014/main" id="{AD9EF1D8-5E1A-4D1C-8568-973F2A794E12}"/>
              </a:ext>
            </a:extLst>
          </p:cNvPr>
          <p:cNvPicPr>
            <a:picLocks noChangeAspect="1"/>
          </p:cNvPicPr>
          <p:nvPr/>
        </p:nvPicPr>
        <p:blipFill>
          <a:blip r:embed="rId6"/>
          <a:stretch>
            <a:fillRect/>
          </a:stretch>
        </p:blipFill>
        <p:spPr>
          <a:xfrm>
            <a:off x="4336043" y="4559578"/>
            <a:ext cx="4559400" cy="2023785"/>
          </a:xfrm>
          <a:prstGeom prst="rect">
            <a:avLst/>
          </a:prstGeom>
          <a:ln>
            <a:solidFill>
              <a:schemeClr val="tx1"/>
            </a:solidFill>
          </a:ln>
        </p:spPr>
      </p:pic>
      <p:sp>
        <p:nvSpPr>
          <p:cNvPr id="12" name="TextBox 11">
            <a:extLst>
              <a:ext uri="{FF2B5EF4-FFF2-40B4-BE49-F238E27FC236}">
                <a16:creationId xmlns:a16="http://schemas.microsoft.com/office/drawing/2014/main" id="{325F758D-0F6B-4BD1-8EBE-DEF9B2A4379F}"/>
              </a:ext>
            </a:extLst>
          </p:cNvPr>
          <p:cNvSpPr txBox="1"/>
          <p:nvPr/>
        </p:nvSpPr>
        <p:spPr>
          <a:xfrm>
            <a:off x="645207" y="5883017"/>
            <a:ext cx="3320042" cy="369332"/>
          </a:xfrm>
          <a:prstGeom prst="rect">
            <a:avLst/>
          </a:prstGeom>
          <a:noFill/>
        </p:spPr>
        <p:txBody>
          <a:bodyPr wrap="square">
            <a:spAutoFit/>
          </a:bodyPr>
          <a:lstStyle/>
          <a:p>
            <a:r>
              <a:rPr lang="en-US" dirty="0">
                <a:hlinkClick r:id="rId7"/>
              </a:rPr>
              <a:t>Link to Example Tutorial</a:t>
            </a:r>
            <a:endParaRPr lang="en-US" dirty="0"/>
          </a:p>
        </p:txBody>
      </p:sp>
    </p:spTree>
    <p:extLst>
      <p:ext uri="{BB962C8B-B14F-4D97-AF65-F5344CB8AC3E}">
        <p14:creationId xmlns:p14="http://schemas.microsoft.com/office/powerpoint/2010/main" val="39056406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Frequency Storm</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7</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05967" y="4092312"/>
            <a:ext cx="4011488" cy="2369880"/>
          </a:xfrm>
          <a:prstGeom prst="rect">
            <a:avLst/>
          </a:prstGeom>
          <a:noFill/>
          <a:ln w="9525">
            <a:noFill/>
            <a:miter lim="800000"/>
            <a:headEnd/>
            <a:tailEnd/>
          </a:ln>
        </p:spPr>
        <p:txBody>
          <a:bodyPr wrap="square">
            <a:spAutoFit/>
          </a:bodyPr>
          <a:lstStyle/>
          <a:p>
            <a:r>
              <a:rPr lang="en-US" dirty="0"/>
              <a:t>A new option is available for selecting user-define depth-area reduction information. Regional historical storms can be used to define how the storm intensity is reduced over a storm area.</a:t>
            </a:r>
          </a:p>
          <a:p>
            <a:endParaRPr lang="en-US" sz="2000" dirty="0"/>
          </a:p>
          <a:p>
            <a:endParaRPr lang="en-US" sz="2000" dirty="0"/>
          </a:p>
        </p:txBody>
      </p:sp>
      <p:pic>
        <p:nvPicPr>
          <p:cNvPr id="2" name="Picture 1">
            <a:extLst>
              <a:ext uri="{FF2B5EF4-FFF2-40B4-BE49-F238E27FC236}">
                <a16:creationId xmlns:a16="http://schemas.microsoft.com/office/drawing/2014/main" id="{4F382D43-CF74-49C6-BF37-65B49C4F17DC}"/>
              </a:ext>
            </a:extLst>
          </p:cNvPr>
          <p:cNvPicPr>
            <a:picLocks noChangeAspect="1"/>
          </p:cNvPicPr>
          <p:nvPr/>
        </p:nvPicPr>
        <p:blipFill>
          <a:blip r:embed="rId3"/>
          <a:stretch>
            <a:fillRect/>
          </a:stretch>
        </p:blipFill>
        <p:spPr>
          <a:xfrm>
            <a:off x="304800" y="1081088"/>
            <a:ext cx="5515714" cy="2518496"/>
          </a:xfrm>
          <a:prstGeom prst="rect">
            <a:avLst/>
          </a:prstGeom>
          <a:ln>
            <a:solidFill>
              <a:schemeClr val="tx1"/>
            </a:solidFill>
          </a:ln>
        </p:spPr>
      </p:pic>
      <p:sp>
        <p:nvSpPr>
          <p:cNvPr id="7" name="Text Box 5">
            <a:extLst>
              <a:ext uri="{FF2B5EF4-FFF2-40B4-BE49-F238E27FC236}">
                <a16:creationId xmlns:a16="http://schemas.microsoft.com/office/drawing/2014/main" id="{A9319588-B988-4D77-AE0C-9BA9E14ADEBE}"/>
              </a:ext>
            </a:extLst>
          </p:cNvPr>
          <p:cNvSpPr txBox="1">
            <a:spLocks noChangeArrowheads="1"/>
          </p:cNvSpPr>
          <p:nvPr/>
        </p:nvSpPr>
        <p:spPr bwMode="auto">
          <a:xfrm>
            <a:off x="5942447" y="1117460"/>
            <a:ext cx="2622419" cy="1815882"/>
          </a:xfrm>
          <a:prstGeom prst="rect">
            <a:avLst/>
          </a:prstGeom>
          <a:noFill/>
          <a:ln w="9525">
            <a:noFill/>
            <a:miter lim="800000"/>
            <a:headEnd/>
            <a:tailEnd/>
          </a:ln>
        </p:spPr>
        <p:txBody>
          <a:bodyPr wrap="square">
            <a:spAutoFit/>
          </a:bodyPr>
          <a:lstStyle/>
          <a:p>
            <a:r>
              <a:rPr lang="en-US" dirty="0"/>
              <a:t>You can batch import precipitation-frequency grids into the HEC-HMS project.</a:t>
            </a:r>
          </a:p>
          <a:p>
            <a:endParaRPr lang="en-US" sz="2000" dirty="0"/>
          </a:p>
          <a:p>
            <a:endParaRPr lang="en-US" sz="2000" dirty="0"/>
          </a:p>
        </p:txBody>
      </p:sp>
      <p:pic>
        <p:nvPicPr>
          <p:cNvPr id="1026" name="Picture 2">
            <a:extLst>
              <a:ext uri="{FF2B5EF4-FFF2-40B4-BE49-F238E27FC236}">
                <a16:creationId xmlns:a16="http://schemas.microsoft.com/office/drawing/2014/main" id="{E806313F-EB8E-4C74-8D4E-965BA5E3AA5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95338" y="2677966"/>
            <a:ext cx="4443862" cy="378422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765D4EE7-702A-4369-A13D-B65C9D3A71D2}"/>
              </a:ext>
            </a:extLst>
          </p:cNvPr>
          <p:cNvSpPr/>
          <p:nvPr/>
        </p:nvSpPr>
        <p:spPr>
          <a:xfrm>
            <a:off x="7219335" y="4570079"/>
            <a:ext cx="1345532" cy="1906861"/>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5AE66835-9D47-41C9-823A-C9C451C272C4}"/>
              </a:ext>
            </a:extLst>
          </p:cNvPr>
          <p:cNvSpPr/>
          <p:nvPr/>
        </p:nvSpPr>
        <p:spPr>
          <a:xfrm>
            <a:off x="4852219" y="3982065"/>
            <a:ext cx="1888764" cy="368709"/>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9535363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Hypothetical Storm</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8</a:t>
            </a:fld>
            <a:endParaRPr lang="en-US"/>
          </a:p>
        </p:txBody>
      </p:sp>
      <p:sp>
        <p:nvSpPr>
          <p:cNvPr id="6" name="Text Box 5">
            <a:extLst>
              <a:ext uri="{FF2B5EF4-FFF2-40B4-BE49-F238E27FC236}">
                <a16:creationId xmlns:a16="http://schemas.microsoft.com/office/drawing/2014/main" id="{3D8F5C3E-77F2-4769-A6D2-03D401C48057}"/>
              </a:ext>
            </a:extLst>
          </p:cNvPr>
          <p:cNvSpPr txBox="1">
            <a:spLocks noChangeArrowheads="1"/>
          </p:cNvSpPr>
          <p:nvPr/>
        </p:nvSpPr>
        <p:spPr bwMode="auto">
          <a:xfrm>
            <a:off x="318395" y="932159"/>
            <a:ext cx="8507210" cy="677108"/>
          </a:xfrm>
          <a:prstGeom prst="rect">
            <a:avLst/>
          </a:prstGeom>
          <a:noFill/>
          <a:ln w="9525">
            <a:noFill/>
            <a:miter lim="800000"/>
            <a:headEnd/>
            <a:tailEnd/>
          </a:ln>
        </p:spPr>
        <p:txBody>
          <a:bodyPr wrap="square">
            <a:spAutoFit/>
          </a:bodyPr>
          <a:lstStyle/>
          <a:p>
            <a:r>
              <a:rPr lang="en-US" dirty="0"/>
              <a:t>A new option was added (HEC-HMS 4.11) to the Hypothetical Storm to vary precipitation depths by subbasin </a:t>
            </a:r>
            <a:endParaRPr lang="en-US" sz="2000" dirty="0"/>
          </a:p>
        </p:txBody>
      </p:sp>
      <p:sp>
        <p:nvSpPr>
          <p:cNvPr id="2" name="AutoShape 2">
            <a:extLst>
              <a:ext uri="{FF2B5EF4-FFF2-40B4-BE49-F238E27FC236}">
                <a16:creationId xmlns:a16="http://schemas.microsoft.com/office/drawing/2014/main" id="{8399CB87-BFF9-47C9-8CDB-A0B0E17FBED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9" name="Picture 8">
            <a:extLst>
              <a:ext uri="{FF2B5EF4-FFF2-40B4-BE49-F238E27FC236}">
                <a16:creationId xmlns:a16="http://schemas.microsoft.com/office/drawing/2014/main" id="{D6DF0395-D133-48A4-8471-328658AA5B68}"/>
              </a:ext>
            </a:extLst>
          </p:cNvPr>
          <p:cNvPicPr>
            <a:picLocks noChangeAspect="1"/>
          </p:cNvPicPr>
          <p:nvPr/>
        </p:nvPicPr>
        <p:blipFill>
          <a:blip r:embed="rId3"/>
          <a:stretch>
            <a:fillRect/>
          </a:stretch>
        </p:blipFill>
        <p:spPr>
          <a:xfrm>
            <a:off x="318395" y="1565701"/>
            <a:ext cx="5513873" cy="4326386"/>
          </a:xfrm>
          <a:prstGeom prst="rect">
            <a:avLst/>
          </a:prstGeom>
          <a:ln>
            <a:solidFill>
              <a:schemeClr val="tx1"/>
            </a:solidFill>
          </a:ln>
        </p:spPr>
      </p:pic>
      <p:grpSp>
        <p:nvGrpSpPr>
          <p:cNvPr id="5" name="Group 4">
            <a:extLst>
              <a:ext uri="{FF2B5EF4-FFF2-40B4-BE49-F238E27FC236}">
                <a16:creationId xmlns:a16="http://schemas.microsoft.com/office/drawing/2014/main" id="{434714B5-1A3E-4CD3-9963-F1D1D0D03ACE}"/>
              </a:ext>
            </a:extLst>
          </p:cNvPr>
          <p:cNvGrpSpPr/>
          <p:nvPr/>
        </p:nvGrpSpPr>
        <p:grpSpPr>
          <a:xfrm>
            <a:off x="5123483" y="1816067"/>
            <a:ext cx="3702122" cy="3530666"/>
            <a:chOff x="3133725" y="1168340"/>
            <a:chExt cx="5553075" cy="4943475"/>
          </a:xfrm>
        </p:grpSpPr>
        <p:pic>
          <p:nvPicPr>
            <p:cNvPr id="4" name="Picture 3">
              <a:extLst>
                <a:ext uri="{FF2B5EF4-FFF2-40B4-BE49-F238E27FC236}">
                  <a16:creationId xmlns:a16="http://schemas.microsoft.com/office/drawing/2014/main" id="{6986AB2D-61CD-4374-8833-2C98E8315979}"/>
                </a:ext>
              </a:extLst>
            </p:cNvPr>
            <p:cNvPicPr>
              <a:picLocks noChangeAspect="1"/>
            </p:cNvPicPr>
            <p:nvPr/>
          </p:nvPicPr>
          <p:blipFill>
            <a:blip r:embed="rId4"/>
            <a:stretch>
              <a:fillRect/>
            </a:stretch>
          </p:blipFill>
          <p:spPr>
            <a:xfrm>
              <a:off x="3133725" y="1168340"/>
              <a:ext cx="5553075" cy="4943475"/>
            </a:xfrm>
            <a:prstGeom prst="rect">
              <a:avLst/>
            </a:prstGeom>
            <a:ln>
              <a:solidFill>
                <a:schemeClr val="tx1"/>
              </a:solidFill>
            </a:ln>
          </p:spPr>
        </p:pic>
        <p:pic>
          <p:nvPicPr>
            <p:cNvPr id="3" name="Picture 2">
              <a:extLst>
                <a:ext uri="{FF2B5EF4-FFF2-40B4-BE49-F238E27FC236}">
                  <a16:creationId xmlns:a16="http://schemas.microsoft.com/office/drawing/2014/main" id="{D255DF26-1366-4B6C-ADF0-32CC88332463}"/>
                </a:ext>
              </a:extLst>
            </p:cNvPr>
            <p:cNvPicPr>
              <a:picLocks noChangeAspect="1"/>
            </p:cNvPicPr>
            <p:nvPr/>
          </p:nvPicPr>
          <p:blipFill>
            <a:blip r:embed="rId5"/>
            <a:stretch>
              <a:fillRect/>
            </a:stretch>
          </p:blipFill>
          <p:spPr>
            <a:xfrm>
              <a:off x="3170595" y="3354625"/>
              <a:ext cx="5475080" cy="2690824"/>
            </a:xfrm>
            <a:prstGeom prst="rect">
              <a:avLst/>
            </a:prstGeom>
          </p:spPr>
        </p:pic>
      </p:grpSp>
      <p:sp>
        <p:nvSpPr>
          <p:cNvPr id="7" name="Rectangle 6">
            <a:extLst>
              <a:ext uri="{FF2B5EF4-FFF2-40B4-BE49-F238E27FC236}">
                <a16:creationId xmlns:a16="http://schemas.microsoft.com/office/drawing/2014/main" id="{EBBB7D3F-9A82-4F2A-AD60-C6DFC6757291}"/>
              </a:ext>
            </a:extLst>
          </p:cNvPr>
          <p:cNvSpPr/>
          <p:nvPr/>
        </p:nvSpPr>
        <p:spPr>
          <a:xfrm>
            <a:off x="5175481" y="5050564"/>
            <a:ext cx="3511319" cy="224643"/>
          </a:xfrm>
          <a:prstGeom prst="rect">
            <a:avLst/>
          </a:prstGeom>
          <a:noFill/>
          <a:ln w="254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6101608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a:r>
              <a:rPr lang="en-US" sz="3200" dirty="0"/>
              <a:t>Interpolated Meteorology</a:t>
            </a:r>
          </a:p>
        </p:txBody>
      </p:sp>
      <p:sp>
        <p:nvSpPr>
          <p:cNvPr id="19459" name="Slide Number Placeholder 5"/>
          <p:cNvSpPr>
            <a:spLocks noGrp="1"/>
          </p:cNvSpPr>
          <p:nvPr>
            <p:ph type="sldNum" sz="quarter" idx="11"/>
          </p:nvPr>
        </p:nvSpPr>
        <p:spPr/>
        <p:txBody>
          <a:bodyPr/>
          <a:lstStyle/>
          <a:p>
            <a:fld id="{10376EC9-4C9F-4F00-ABC5-3F2ADCD2C81E}" type="slidenum">
              <a:rPr lang="en-US" smtClean="0"/>
              <a:pPr/>
              <a:t>9</a:t>
            </a:fld>
            <a:endParaRPr lang="en-US"/>
          </a:p>
        </p:txBody>
      </p:sp>
      <p:sp>
        <p:nvSpPr>
          <p:cNvPr id="2" name="AutoShape 2">
            <a:extLst>
              <a:ext uri="{FF2B5EF4-FFF2-40B4-BE49-F238E27FC236}">
                <a16:creationId xmlns:a16="http://schemas.microsoft.com/office/drawing/2014/main" id="{8399CB87-BFF9-47C9-8CDB-A0B0E17FBED5}"/>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 name="Picture 2">
            <a:extLst>
              <a:ext uri="{FF2B5EF4-FFF2-40B4-BE49-F238E27FC236}">
                <a16:creationId xmlns:a16="http://schemas.microsoft.com/office/drawing/2014/main" id="{1099533F-5EFD-41DE-B7BE-C77CC7C69320}"/>
              </a:ext>
            </a:extLst>
          </p:cNvPr>
          <p:cNvPicPr>
            <a:picLocks noChangeAspect="1"/>
          </p:cNvPicPr>
          <p:nvPr/>
        </p:nvPicPr>
        <p:blipFill>
          <a:blip r:embed="rId3"/>
          <a:stretch>
            <a:fillRect/>
          </a:stretch>
        </p:blipFill>
        <p:spPr>
          <a:xfrm>
            <a:off x="4318610" y="1359564"/>
            <a:ext cx="4596790" cy="4138872"/>
          </a:xfrm>
          <a:prstGeom prst="rect">
            <a:avLst/>
          </a:prstGeom>
          <a:ln>
            <a:solidFill>
              <a:schemeClr val="tx1"/>
            </a:solidFill>
          </a:ln>
        </p:spPr>
      </p:pic>
      <p:sp>
        <p:nvSpPr>
          <p:cNvPr id="8" name="Text Box 5">
            <a:extLst>
              <a:ext uri="{FF2B5EF4-FFF2-40B4-BE49-F238E27FC236}">
                <a16:creationId xmlns:a16="http://schemas.microsoft.com/office/drawing/2014/main" id="{46B92B02-F199-4ACD-B12A-649C2E9B3A67}"/>
              </a:ext>
            </a:extLst>
          </p:cNvPr>
          <p:cNvSpPr txBox="1">
            <a:spLocks noChangeArrowheads="1"/>
          </p:cNvSpPr>
          <p:nvPr/>
        </p:nvSpPr>
        <p:spPr bwMode="auto">
          <a:xfrm>
            <a:off x="228600" y="1445404"/>
            <a:ext cx="4018660" cy="2554545"/>
          </a:xfrm>
          <a:prstGeom prst="rect">
            <a:avLst/>
          </a:prstGeom>
          <a:noFill/>
          <a:ln w="9525">
            <a:noFill/>
            <a:miter lim="800000"/>
            <a:headEnd/>
            <a:tailEnd/>
          </a:ln>
        </p:spPr>
        <p:txBody>
          <a:bodyPr wrap="square">
            <a:spAutoFit/>
          </a:bodyPr>
          <a:lstStyle/>
          <a:p>
            <a:pPr marL="342900" indent="-342900">
              <a:buFont typeface="Arial" panose="020B0604020202020204" pitchFamily="34" charset="0"/>
              <a:buChar char="•"/>
            </a:pPr>
            <a:r>
              <a:rPr lang="en-US" sz="2000" dirty="0"/>
              <a:t>Use precipitation gages and GIS information to interpolate meteorologic data</a:t>
            </a:r>
          </a:p>
          <a:p>
            <a:pPr marL="342900" indent="-342900">
              <a:buFont typeface="Arial" panose="020B0604020202020204" pitchFamily="34" charset="0"/>
              <a:buChar char="•"/>
            </a:pPr>
            <a:r>
              <a:rPr lang="en-US" sz="2000" dirty="0"/>
              <a:t>Bias adjustment is available for Precipitation</a:t>
            </a:r>
          </a:p>
          <a:p>
            <a:pPr marL="342900" indent="-342900">
              <a:buFont typeface="Arial" panose="020B0604020202020204" pitchFamily="34" charset="0"/>
              <a:buChar char="•"/>
            </a:pPr>
            <a:r>
              <a:rPr lang="en-US" sz="2000" dirty="0"/>
              <a:t>Lapse rate adjustment is available for Temperature</a:t>
            </a:r>
          </a:p>
          <a:p>
            <a:pPr marL="342900" indent="-342900">
              <a:buFont typeface="Arial" panose="020B0604020202020204" pitchFamily="34" charset="0"/>
              <a:buChar char="•"/>
            </a:pPr>
            <a:endParaRPr lang="en-US" sz="2000" dirty="0"/>
          </a:p>
        </p:txBody>
      </p:sp>
    </p:spTree>
    <p:extLst>
      <p:ext uri="{BB962C8B-B14F-4D97-AF65-F5344CB8AC3E}">
        <p14:creationId xmlns:p14="http://schemas.microsoft.com/office/powerpoint/2010/main" val="3639616200"/>
      </p:ext>
    </p:extLst>
  </p:cSld>
  <p:clrMapOvr>
    <a:masterClrMapping/>
  </p:clrMapOvr>
</p:sld>
</file>

<file path=ppt/theme/theme1.xml><?xml version="1.0" encoding="utf-8"?>
<a:theme xmlns:a="http://schemas.openxmlformats.org/drawingml/2006/main" name="Title Slide Templates">
  <a:themeElements>
    <a:clrScheme name="Custom 2">
      <a:dk1>
        <a:srgbClr val="000000"/>
      </a:dk1>
      <a:lt1>
        <a:srgbClr val="FFFFFF"/>
      </a:lt1>
      <a:dk2>
        <a:srgbClr val="83847A"/>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78716D87-7E03-45E0-B0FD-33082A230BB4}" vid="{2FBFD162-1A33-4D3C-9A4E-25AC5DA4971C}"/>
    </a:ext>
  </a:extLst>
</a:theme>
</file>

<file path=ppt/theme/theme2.xml><?xml version="1.0" encoding="utf-8"?>
<a:theme xmlns:a="http://schemas.openxmlformats.org/drawingml/2006/main" name="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3.xml><?xml version="1.0" encoding="utf-8"?>
<a:theme xmlns:a="http://schemas.openxmlformats.org/drawingml/2006/main" name="1_Content Templates">
  <a:themeElements>
    <a:clrScheme name="USACE COLOR SCHEM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EF4135"/>
      </a:accent6>
      <a:hlink>
        <a:srgbClr val="3E6682"/>
      </a:hlink>
      <a:folHlink>
        <a:srgbClr val="EF4135"/>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Presentation1" id="{78716D87-7E03-45E0-B0FD-33082A230BB4}" vid="{8B72B352-3F7B-4112-BB73-F0A4A820AC4F}"/>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44716</TotalTime>
  <Words>2523</Words>
  <Application>Microsoft Office PowerPoint</Application>
  <PresentationFormat>On-screen Show (4:3)</PresentationFormat>
  <Paragraphs>316</Paragraphs>
  <Slides>32</Slides>
  <Notes>30</Notes>
  <HiddenSlides>0</HiddenSlides>
  <MMClips>1</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32</vt:i4>
      </vt:variant>
    </vt:vector>
  </HeadingPairs>
  <TitlesOfParts>
    <vt:vector size="39" baseType="lpstr">
      <vt:lpstr>Times New Roman</vt:lpstr>
      <vt:lpstr>Cambria Math</vt:lpstr>
      <vt:lpstr>Calibri</vt:lpstr>
      <vt:lpstr>Arial</vt:lpstr>
      <vt:lpstr>Title Slide Templates</vt:lpstr>
      <vt:lpstr>Content Templates</vt:lpstr>
      <vt:lpstr>1_Content Templates</vt:lpstr>
      <vt:lpstr>PowerPoint Presentation</vt:lpstr>
      <vt:lpstr>Outline</vt:lpstr>
      <vt:lpstr>Technology Transfer</vt:lpstr>
      <vt:lpstr>Technology Transfer</vt:lpstr>
      <vt:lpstr>Output Control</vt:lpstr>
      <vt:lpstr>Frequency Storm</vt:lpstr>
      <vt:lpstr>Frequency Storm</vt:lpstr>
      <vt:lpstr>Hypothetical Storm</vt:lpstr>
      <vt:lpstr>Interpolated Meteorology</vt:lpstr>
      <vt:lpstr>Interpolated Meteorology</vt:lpstr>
      <vt:lpstr>Interpolated Meteorology</vt:lpstr>
      <vt:lpstr>Spatial Results</vt:lpstr>
      <vt:lpstr>Spatial Results</vt:lpstr>
      <vt:lpstr>Spatial Results</vt:lpstr>
      <vt:lpstr>Spatial Results</vt:lpstr>
      <vt:lpstr>Ensemble Compute Option</vt:lpstr>
      <vt:lpstr>Ensemble Compute Option</vt:lpstr>
      <vt:lpstr>Ensemble Compute Option</vt:lpstr>
      <vt:lpstr>Ensemble Compute Option</vt:lpstr>
      <vt:lpstr>Ensemble Compute Option</vt:lpstr>
      <vt:lpstr>Ensemble Compute Option</vt:lpstr>
      <vt:lpstr>Ensemble Compute Option</vt:lpstr>
      <vt:lpstr>Clark Unit Hydrograph Study Results</vt:lpstr>
      <vt:lpstr>Clark Unit Hydrograph Study Results</vt:lpstr>
      <vt:lpstr>Clark Unit Hydrograph Study Results</vt:lpstr>
      <vt:lpstr>Clark Unit Hydrograph Study Results</vt:lpstr>
      <vt:lpstr>Clark Unit Hydrograph Study Results</vt:lpstr>
      <vt:lpstr>Clark Unit Hydrograph Study Results</vt:lpstr>
      <vt:lpstr>Clark Unit Hydrograph Study Results</vt:lpstr>
      <vt:lpstr>Clark Unit Hydrograph Study Results</vt:lpstr>
      <vt:lpstr>Clark Unit Hydrograph Study Results</vt:lpstr>
      <vt:lpstr>Questions?</vt:lpstr>
    </vt:vector>
  </TitlesOfParts>
  <Company>US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b6imemb6</dc:creator>
  <cp:lastModifiedBy>Fleming, Matthew J CIV USARMY CEIWR (USA)</cp:lastModifiedBy>
  <cp:revision>1201</cp:revision>
  <cp:lastPrinted>2019-06-24T00:23:09Z</cp:lastPrinted>
  <dcterms:created xsi:type="dcterms:W3CDTF">2009-05-21T17:19:18Z</dcterms:created>
  <dcterms:modified xsi:type="dcterms:W3CDTF">2022-06-27T23:17:52Z</dcterms:modified>
</cp:coreProperties>
</file>