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99" r:id="rId3"/>
    <p:sldId id="279" r:id="rId4"/>
    <p:sldId id="1125" r:id="rId5"/>
    <p:sldId id="1050" r:id="rId6"/>
    <p:sldId id="1095" r:id="rId7"/>
    <p:sldId id="1132" r:id="rId8"/>
    <p:sldId id="1096" r:id="rId9"/>
    <p:sldId id="1091" r:id="rId10"/>
    <p:sldId id="1093" r:id="rId11"/>
    <p:sldId id="1098" r:id="rId12"/>
    <p:sldId id="1100" r:id="rId13"/>
    <p:sldId id="1101" r:id="rId14"/>
    <p:sldId id="1103" r:id="rId15"/>
    <p:sldId id="1104" r:id="rId16"/>
    <p:sldId id="1055" r:id="rId17"/>
    <p:sldId id="1107" r:id="rId18"/>
    <p:sldId id="1110" r:id="rId19"/>
    <p:sldId id="1111" r:id="rId20"/>
    <p:sldId id="1065" r:id="rId21"/>
    <p:sldId id="1120"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99"/>
            <p14:sldId id="279"/>
            <p14:sldId id="1125"/>
            <p14:sldId id="1050"/>
            <p14:sldId id="1095"/>
            <p14:sldId id="1132"/>
            <p14:sldId id="1096"/>
            <p14:sldId id="1091"/>
            <p14:sldId id="1093"/>
            <p14:sldId id="1098"/>
            <p14:sldId id="1100"/>
            <p14:sldId id="1101"/>
            <p14:sldId id="1103"/>
            <p14:sldId id="1104"/>
            <p14:sldId id="1055"/>
            <p14:sldId id="1107"/>
            <p14:sldId id="1110"/>
            <p14:sldId id="1111"/>
            <p14:sldId id="1065"/>
            <p14:sldId id="112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2B4B8F7-D3E8-08A1-595F-736C0A607456}" name="Daniel" initials="D" userId="S::Daniel.D.Hamill@usace.army.mil::c6ebe146-2397-4acf-b414-63aae98ed60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76117" autoAdjust="0"/>
  </p:normalViewPr>
  <p:slideViewPr>
    <p:cSldViewPr snapToGrid="0">
      <p:cViewPr varScale="1">
        <p:scale>
          <a:sx n="84" d="100"/>
          <a:sy n="84" d="100"/>
        </p:scale>
        <p:origin x="1542" y="84"/>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5/9/2023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A large team was assembled to collect data and perform the required modeling for this study</a:t>
            </a:r>
          </a:p>
          <a:p>
            <a:pPr marL="171450" indent="-171450">
              <a:buFont typeface="Arial" panose="020B0604020202020204" pitchFamily="34" charset="0"/>
              <a:buChar char="•"/>
            </a:pPr>
            <a:r>
              <a:rPr lang="en-US" dirty="0"/>
              <a:t>I would like to recognize all of their efforts because it wouldn’t have been possible to do this much work in as short a time frame as we did without their help</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r>
              <a:rPr lang="en-US" dirty="0"/>
              <a:t>The same modeling techniques were used for each location:</a:t>
            </a:r>
          </a:p>
          <a:p>
            <a:pPr marL="628650" marR="0" lvl="1"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Start with the Task 5 watershed</a:t>
            </a:r>
          </a:p>
          <a:p>
            <a:pPr marL="628650" lvl="1" indent="-171450">
              <a:buFont typeface="Arial" panose="020B0604020202020204" pitchFamily="34" charset="0"/>
              <a:buChar char="•"/>
            </a:pPr>
            <a:r>
              <a:rPr lang="en-US" dirty="0"/>
              <a:t>Create a new basin model which used the:</a:t>
            </a:r>
          </a:p>
          <a:p>
            <a:pPr marL="1085850" lvl="2" indent="-171450">
              <a:buFont typeface="Arial" panose="020B0604020202020204" pitchFamily="34" charset="0"/>
              <a:buChar char="•"/>
            </a:pPr>
            <a:r>
              <a:rPr lang="en-US" dirty="0"/>
              <a:t>Unstructured </a:t>
            </a:r>
            <a:r>
              <a:rPr lang="en-US" dirty="0" err="1"/>
              <a:t>discretizaton</a:t>
            </a:r>
            <a:endParaRPr lang="en-US" dirty="0"/>
          </a:p>
          <a:p>
            <a:pPr marL="1085850" lvl="2" indent="-171450">
              <a:buFont typeface="Arial" panose="020B0604020202020204" pitchFamily="34" charset="0"/>
              <a:buChar char="•"/>
            </a:pPr>
            <a:r>
              <a:rPr lang="en-US" dirty="0"/>
              <a:t>Deficit and Constant losses</a:t>
            </a:r>
          </a:p>
          <a:p>
            <a:pPr marL="1085850" lvl="2" indent="-171450">
              <a:buFont typeface="Arial" panose="020B0604020202020204" pitchFamily="34" charset="0"/>
              <a:buChar char="•"/>
            </a:pPr>
            <a:r>
              <a:rPr lang="en-US" dirty="0"/>
              <a:t>2D Diffusion Wave transform</a:t>
            </a:r>
          </a:p>
          <a:p>
            <a:pPr marL="1085850" lvl="2" indent="-171450">
              <a:buFont typeface="Arial" panose="020B0604020202020204" pitchFamily="34" charset="0"/>
              <a:buChar char="•"/>
            </a:pPr>
            <a:r>
              <a:rPr lang="en-US" dirty="0"/>
              <a:t>Linear Reservoir baseflow</a:t>
            </a:r>
          </a:p>
          <a:p>
            <a:pPr marL="1085850" lvl="2" indent="-171450">
              <a:buFont typeface="Arial" panose="020B0604020202020204" pitchFamily="34" charset="0"/>
              <a:buChar char="•"/>
            </a:pPr>
            <a:r>
              <a:rPr lang="en-US" dirty="0"/>
              <a:t>Gridded Temperature Index snowmelt*</a:t>
            </a:r>
          </a:p>
          <a:p>
            <a:pPr marL="628650" lvl="1" indent="-171450">
              <a:buFont typeface="Arial" panose="020B0604020202020204" pitchFamily="34" charset="0"/>
              <a:buChar char="•"/>
            </a:pPr>
            <a:r>
              <a:rPr lang="en-US" dirty="0"/>
              <a:t>The 2D Diffusion Wave transform requires a mesh, which was created within HEC-RAS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1022387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Following the calibration of each historical event HEC-HMS model, 0.25-, 0.5-, 1.0-, 2.0-, 3.0-, 4.0-, 5.0-, and 6.0-inches of excess precipitation over one hour was applied to each modeling domain and routed using the calibrated 2D diffusion wave transform parameters.</a:t>
            </a:r>
          </a:p>
          <a:p>
            <a:pPr marL="165261" indent="-165261">
              <a:buFont typeface="Arial" panose="020B0604020202020204" pitchFamily="34" charset="0"/>
              <a:buChar char="•"/>
            </a:pPr>
            <a:r>
              <a:rPr lang="en-US" baseline="0" dirty="0"/>
              <a:t>No losses or baseflow processes were included within these simulations.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41287035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This ended up producing Tc and R values for all the aforementioned excess precipitation rates at each location</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1741275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Clark unit hydrograph parameters vary due to multiple factors including drainage area, watershed shape, and storm event, amongst others.</a:t>
            </a:r>
          </a:p>
          <a:p>
            <a:pPr marL="165261" indent="-165261">
              <a:buFont typeface="Arial" panose="020B0604020202020204" pitchFamily="34" charset="0"/>
              <a:buChar char="•"/>
            </a:pPr>
            <a:r>
              <a:rPr lang="en-US" baseline="0" dirty="0"/>
              <a:t>In order to develop regression equations that predict how Clark unit hydrograph parameters change with excess precipitation rate, dimensionless ratios of Tc and R with respect to index values were developed.</a:t>
            </a:r>
          </a:p>
          <a:p>
            <a:pPr marL="165261" indent="-165261">
              <a:buFont typeface="Arial" panose="020B0604020202020204" pitchFamily="34" charset="0"/>
              <a:buChar char="•"/>
            </a:pPr>
            <a:r>
              <a:rPr lang="en-US" baseline="0" dirty="0"/>
              <a:t>The calibrated Tc and R values derived within the Task 5 Report were selected as the index Clark unit hydrograph parameters for each of the 16 previously mentioned modeling domains.</a:t>
            </a:r>
          </a:p>
          <a:p>
            <a:pPr marL="165261" indent="-165261">
              <a:buFont typeface="Arial" panose="020B0604020202020204" pitchFamily="34" charset="0"/>
              <a:buChar char="•"/>
            </a:pPr>
            <a:r>
              <a:rPr lang="en-US" baseline="0" dirty="0"/>
              <a:t>It is anticipated that Clark unit hydrograph parameters such as these will be available within all dam safety studies undertaken by DSOD.</a:t>
            </a:r>
          </a:p>
          <a:p>
            <a:pPr marL="165261" indent="-165261">
              <a:buFont typeface="Arial" panose="020B0604020202020204" pitchFamily="34" charset="0"/>
              <a:buChar char="•"/>
            </a:pPr>
            <a:r>
              <a:rPr lang="en-US" baseline="0" dirty="0"/>
              <a:t>It is preferred that these parameters be obtained through model calibration, but they can also simply be predicted by the Task 5 regression equations.</a:t>
            </a:r>
          </a:p>
          <a:p>
            <a:pPr marL="165261" indent="-165261">
              <a:buFont typeface="Arial" panose="020B0604020202020204" pitchFamily="34" charset="0"/>
              <a:buChar char="•"/>
            </a:pPr>
            <a:r>
              <a:rPr lang="en-US" baseline="0" dirty="0"/>
              <a:t>The selection of index Clark unit hydrograph parameters for the Truckee River at Truckee modeling domain is shown above.</a:t>
            </a:r>
          </a:p>
          <a:p>
            <a:pPr marL="165261" indent="-165261">
              <a:buFont typeface="Arial" panose="020B0604020202020204" pitchFamily="34" charset="0"/>
              <a:buChar char="•"/>
            </a:pPr>
            <a:endParaRPr lang="en-US" baseline="0" dirty="0"/>
          </a:p>
          <a:p>
            <a:pPr marL="165261" indent="-165261">
              <a:buFont typeface="Arial" panose="020B0604020202020204" pitchFamily="34" charset="0"/>
              <a:buChar char="•"/>
            </a:pPr>
            <a:r>
              <a:rPr lang="en-US" baseline="0" dirty="0"/>
              <a:t>The maximum excess precipitation rate, in inches per hour, that was achieved during calibration within the Task 5 Report was selected as the index excess precipitation rate for each of the 16 previously mentioned modeling domains.</a:t>
            </a:r>
          </a:p>
          <a:p>
            <a:pPr marL="165261" indent="-165261">
              <a:buFont typeface="Arial" panose="020B0604020202020204" pitchFamily="34" charset="0"/>
              <a:buChar char="•"/>
            </a:pPr>
            <a:r>
              <a:rPr lang="en-US" baseline="0" dirty="0"/>
              <a:t>It is anticipated that excess precipitation rates such as these will be available within all dam safety studies undertaken by DSOD.</a:t>
            </a:r>
          </a:p>
          <a:p>
            <a:pPr marL="165261" indent="-165261">
              <a:buFont typeface="Arial" panose="020B0604020202020204" pitchFamily="34" charset="0"/>
              <a:buChar char="•"/>
            </a:pPr>
            <a:r>
              <a:rPr lang="en-US" baseline="0" dirty="0"/>
              <a:t>It is preferred that this excess precipitation rate be obtained through model calibration, but it can also be obtained from uncalibrated parameters.</a:t>
            </a:r>
          </a:p>
          <a:p>
            <a:pPr marL="165261" indent="-165261">
              <a:buFont typeface="Arial" panose="020B0604020202020204" pitchFamily="34" charset="0"/>
              <a:buChar char="•"/>
            </a:pPr>
            <a:r>
              <a:rPr lang="en-US" baseline="0" dirty="0"/>
              <a:t>Long story short, you simply need to simulate a large event, for which there is readily-available boundary condition data</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selection of an index excess precipitation rate for the Truckee River at Truckee modeling domain is shown above.</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The key point is that this excess precipitation rate produced the previously shown Tc and R values.  They should be realized from the same simulation.</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32638863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Dimensionless ratios of Tc and R for each excess precipitation rate relative to the index parameters were then derived for each modeling domain by calculating the quotient of the index parameters and the calibrated Tc and R values shown for each modeling domain.</a:t>
            </a:r>
          </a:p>
          <a:p>
            <a:pPr marL="165261" indent="-165261">
              <a:buFont typeface="Arial" panose="020B0604020202020204" pitchFamily="34" charset="0"/>
              <a:buChar char="•"/>
            </a:pPr>
            <a:r>
              <a:rPr lang="en-US" baseline="0" dirty="0"/>
              <a:t>For example, for the Austin Creek location, the calibrated Tc parameters for each excess precipitation rate (16, 11, 7, 4.5, 3.5, 3, 2.5, and 2.3 </a:t>
            </a:r>
            <a:r>
              <a:rPr lang="en-US" baseline="0" dirty="0" err="1"/>
              <a:t>hrs</a:t>
            </a:r>
            <a:r>
              <a:rPr lang="en-US" baseline="0" dirty="0"/>
              <a:t>) were divided by the index Tc (3 </a:t>
            </a:r>
            <a:r>
              <a:rPr lang="en-US" baseline="0" dirty="0" err="1"/>
              <a:t>hrs</a:t>
            </a:r>
            <a:r>
              <a:rPr lang="en-US" baseline="0" dirty="0"/>
              <a:t>) to derive dimensionless ratios of Tc for each excess precipitation rate (5.17, 3.5, 2.33, 1.5, 1.17, 1.0, 0.83, and 0.75, respectively).</a:t>
            </a:r>
          </a:p>
          <a:p>
            <a:pPr marL="165261" indent="-165261">
              <a:buFont typeface="Arial" panose="020B0604020202020204" pitchFamily="34" charset="0"/>
              <a:buChar char="•"/>
            </a:pPr>
            <a:r>
              <a:rPr lang="en-US" baseline="0" dirty="0"/>
              <a:t>This calculation was then repeated for R to derive dimensionless ratios of R.</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aseline="0" dirty="0"/>
              <a:t>This process was repeated for each modeling domain</a:t>
            </a:r>
          </a:p>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u="sng" baseline="0" dirty="0"/>
              <a:t>These were the values that were actually used to derive the regression equations.</a:t>
            </a:r>
          </a:p>
          <a:p>
            <a:pPr marL="165261" indent="-165261">
              <a:buFont typeface="Arial" panose="020B0604020202020204" pitchFamily="34" charset="0"/>
              <a:buChar char="•"/>
            </a:pPr>
            <a:r>
              <a:rPr lang="en-US" baseline="0" dirty="0"/>
              <a:t>The ratios of Tc and R relative to the index parameters for Austin Creek are shown above.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774421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This plot demonstrates the behavior of the dimensionless ratio [R/(</a:t>
            </a:r>
            <a:r>
              <a:rPr lang="en-US" baseline="0" dirty="0" err="1"/>
              <a:t>Tc+R</a:t>
            </a:r>
            <a:r>
              <a:rPr lang="en-US" baseline="0" dirty="0"/>
              <a:t>)] as excess precipitation increases for each modeling domain</a:t>
            </a:r>
          </a:p>
          <a:p>
            <a:pPr marL="165261" indent="-165261">
              <a:buFont typeface="Arial" panose="020B0604020202020204" pitchFamily="34" charset="0"/>
              <a:buChar char="•"/>
            </a:pPr>
            <a:r>
              <a:rPr lang="en-US" baseline="0" dirty="0"/>
              <a:t>In most cases, this ratio flatlines near the 3 in/</a:t>
            </a:r>
            <a:r>
              <a:rPr lang="en-US" baseline="0" dirty="0" err="1"/>
              <a:t>hr</a:t>
            </a:r>
            <a:r>
              <a:rPr lang="en-US" baseline="0" dirty="0"/>
              <a:t> excess precipitation rate</a:t>
            </a:r>
          </a:p>
          <a:p>
            <a:pPr marL="165261" indent="-165261">
              <a:buFont typeface="Arial" panose="020B0604020202020204" pitchFamily="34" charset="0"/>
              <a:buChar char="•"/>
            </a:pPr>
            <a:r>
              <a:rPr lang="en-US" baseline="0" dirty="0"/>
              <a:t>However, that is not universally true.  In some modeling domains, this dimensionless ratio does not asymptotically approach a value but instead keeps on decreasing as the excess precipitation rate increases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42376912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6835214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Unlike the Task 5 Report, regression equations were developed using all available data.  </a:t>
            </a:r>
          </a:p>
          <a:p>
            <a:pPr marL="165261" indent="-165261">
              <a:buFont typeface="Arial" panose="020B0604020202020204" pitchFamily="34" charset="0"/>
              <a:buChar char="•"/>
            </a:pPr>
            <a:r>
              <a:rPr lang="en-US" baseline="0" dirty="0"/>
              <a:t>Region-specific equations were not developed.  </a:t>
            </a:r>
          </a:p>
          <a:p>
            <a:pPr marL="165261" indent="-165261">
              <a:buFont typeface="Arial" panose="020B0604020202020204" pitchFamily="34" charset="0"/>
              <a:buChar char="•"/>
            </a:pPr>
            <a:r>
              <a:rPr lang="en-US" baseline="0" dirty="0"/>
              <a:t>This was done to increase the sample size, reduce uncertainty in the results, and make the regression equations easier to apply.  </a:t>
            </a:r>
          </a:p>
          <a:p>
            <a:pPr marL="165261" indent="-165261">
              <a:buFont typeface="Arial" panose="020B0604020202020204" pitchFamily="34" charset="0"/>
              <a:buChar char="•"/>
            </a:pPr>
            <a:r>
              <a:rPr lang="en-US" baseline="0" dirty="0"/>
              <a:t>Additionally, the same predictive variables were used for each excess precipitation rate to ease the use of the regression equations and mitigate the potential for sharp inflection points in the output or increasing ratios of Tc and R as excess precipitation rates increase for reasonable parameter values. </a:t>
            </a:r>
          </a:p>
          <a:p>
            <a:pPr marL="171450" indent="-171450">
              <a:buFont typeface="Arial" panose="020B0604020202020204" pitchFamily="34" charset="0"/>
              <a:buChar char="•"/>
            </a:pPr>
            <a:r>
              <a:rPr lang="en-US" dirty="0"/>
              <a:t>Here are all the regression equations that were developed</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14249243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an example of the validation process for the EF Russian River location</a:t>
            </a:r>
          </a:p>
          <a:p>
            <a:pPr marL="171450" indent="-171450">
              <a:buFont typeface="Arial" panose="020B0604020202020204" pitchFamily="34" charset="0"/>
              <a:buChar char="•"/>
            </a:pPr>
            <a:r>
              <a:rPr lang="en-US" dirty="0"/>
              <a:t>The event simulated is the approximate PMF</a:t>
            </a:r>
          </a:p>
          <a:p>
            <a:pPr marL="171450" indent="-171450">
              <a:buFont typeface="Arial" panose="020B0604020202020204" pitchFamily="34" charset="0"/>
              <a:buChar char="•"/>
            </a:pPr>
            <a:r>
              <a:rPr lang="en-US" dirty="0"/>
              <a:t>As you can see, the predicted Variable Clark parameters agree pretty well when compared against the 2D Diffusion Wave transform results.  The Variable Clark peak is actually slightly larger than the 2D Diffusion Wave results.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As expected, the “base” Clark results underpredict the peak when compared against the 2D Diffusion Wave transform results.  This is to be expected since the Clark parameters were calibrated for an event that is much less intense than the PMF event</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Excess precipitation rates = 0.44 in/</a:t>
            </a:r>
            <a:r>
              <a:rPr lang="en-US" dirty="0" err="1"/>
              <a:t>hr</a:t>
            </a:r>
            <a:r>
              <a:rPr lang="en-US" dirty="0"/>
              <a:t> (Dec2005-Jan2006) vs 2.1 in/</a:t>
            </a:r>
            <a:r>
              <a:rPr lang="en-US" dirty="0" err="1"/>
              <a:t>hr</a:t>
            </a:r>
            <a:r>
              <a:rPr lang="en-US" dirty="0"/>
              <a:t> (PMF)</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234187670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an example of the validation process for the Arroyo Seco location</a:t>
            </a:r>
          </a:p>
          <a:p>
            <a:pPr marL="171450" indent="-171450">
              <a:buFont typeface="Arial" panose="020B0604020202020204" pitchFamily="34" charset="0"/>
              <a:buChar char="•"/>
            </a:pPr>
            <a:r>
              <a:rPr lang="en-US" dirty="0"/>
              <a:t>The event simulated is the approximate 1/1000 AEP, while less rare than the PMF, is still an extreme amount of precipitation</a:t>
            </a:r>
          </a:p>
          <a:p>
            <a:pPr marL="171450" indent="-171450">
              <a:buFont typeface="Arial" panose="020B0604020202020204" pitchFamily="34" charset="0"/>
              <a:buChar char="•"/>
            </a:pPr>
            <a:r>
              <a:rPr lang="en-US" dirty="0"/>
              <a:t>As you can see, the predicted Variable Clark parameters produce very good results when compared against the 2D Diffusion Wave transform results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Again, the “base” Clark results underpredict the peak when compared against the 2D Diffusion Wave transform results.  This is to be expected since the Clark parameters were calibrated for an event that is much less intense than the 1/1000 AEP event in this case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Excess precipitation rates = 0.7 in/</a:t>
            </a:r>
            <a:r>
              <a:rPr lang="en-US" dirty="0" err="1"/>
              <a:t>hr</a:t>
            </a:r>
            <a:r>
              <a:rPr lang="en-US" dirty="0"/>
              <a:t> (Jan2000) vs 4.35 in/</a:t>
            </a:r>
            <a:r>
              <a:rPr lang="en-US" dirty="0" err="1"/>
              <a:t>hr</a:t>
            </a:r>
            <a:r>
              <a:rPr lang="en-US" dirty="0"/>
              <a:t> (1/1000 AEP)</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209988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Overview</a:t>
            </a:r>
          </a:p>
        </p:txBody>
      </p:sp>
      <p:sp>
        <p:nvSpPr>
          <p:cNvPr id="4" name="Slide Number Placeholder 3"/>
          <p:cNvSpPr>
            <a:spLocks noGrp="1"/>
          </p:cNvSpPr>
          <p:nvPr>
            <p:ph type="sldNum" sz="quarter" idx="5"/>
          </p:nvPr>
        </p:nvSpPr>
        <p:spPr/>
        <p:txBody>
          <a:bodyPr/>
          <a:lstStyle/>
          <a:p>
            <a:fld id="{78AF3204-0D06-4E77-ABDE-F4433C802620}" type="slidenum">
              <a:rPr lang="en-US" smtClean="0"/>
              <a:t>2</a:t>
            </a:fld>
            <a:endParaRPr lang="en-US"/>
          </a:p>
        </p:txBody>
      </p:sp>
    </p:spTree>
    <p:extLst>
      <p:ext uri="{BB962C8B-B14F-4D97-AF65-F5344CB8AC3E}">
        <p14:creationId xmlns:p14="http://schemas.microsoft.com/office/powerpoint/2010/main" val="263820149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Several lectures and workshops have been posted to our website that presents example applications of these regression equations such as:</a:t>
            </a:r>
          </a:p>
          <a:p>
            <a:pPr marL="628650" lvl="1" indent="-171450">
              <a:buFont typeface="Arial" panose="020B0604020202020204" pitchFamily="34" charset="0"/>
              <a:buChar char="•"/>
            </a:pPr>
            <a:r>
              <a:rPr lang="en-US" dirty="0"/>
              <a:t>How to derive variable Clark parameters for an independent watershed?</a:t>
            </a:r>
          </a:p>
          <a:p>
            <a:pPr marL="628650" lvl="1" indent="-171450">
              <a:buFont typeface="Arial" panose="020B0604020202020204" pitchFamily="34" charset="0"/>
              <a:buChar char="•"/>
            </a:pPr>
            <a:r>
              <a:rPr lang="en-US" dirty="0"/>
              <a:t>How to apply variable Clark parameters within an HEC-HMS project?</a:t>
            </a:r>
          </a:p>
          <a:p>
            <a:pPr marL="628650" lvl="1" indent="-171450">
              <a:buFont typeface="Arial" panose="020B0604020202020204" pitchFamily="34" charset="0"/>
              <a:buChar char="•"/>
            </a:pPr>
            <a:r>
              <a:rPr lang="en-US" dirty="0"/>
              <a:t>How to understand the results that are produced when using variable Clark parameters?</a:t>
            </a:r>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20</a:t>
            </a:fld>
            <a:endParaRPr lang="en-US" altLang="en-US"/>
          </a:p>
        </p:txBody>
      </p:sp>
    </p:spTree>
    <p:extLst>
      <p:ext uri="{BB962C8B-B14F-4D97-AF65-F5344CB8AC3E}">
        <p14:creationId xmlns:p14="http://schemas.microsoft.com/office/powerpoint/2010/main" val="130939577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21</a:t>
            </a:fld>
            <a:endParaRPr lang="en-US" altLang="en-US"/>
          </a:p>
        </p:txBody>
      </p:sp>
    </p:spTree>
    <p:extLst>
      <p:ext uri="{BB962C8B-B14F-4D97-AF65-F5344CB8AC3E}">
        <p14:creationId xmlns:p14="http://schemas.microsoft.com/office/powerpoint/2010/main" val="3722764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anose="020B0604020202020204" pitchFamily="34" charset="0"/>
              <a:buChar char="•"/>
            </a:pPr>
            <a:r>
              <a:rPr lang="en-US" sz="1200" dirty="0"/>
              <a:t>Unit hydrograph theory is the most commonly employed method within dam safety studies to transform excess precipitation to runoff at given locations in a dimensionless manner.  In fact it’s recommended</a:t>
            </a:r>
            <a:r>
              <a:rPr lang="en-US" sz="1200" baseline="0" dirty="0"/>
              <a:t> for use throughout the world in dam safety studies.</a:t>
            </a:r>
            <a:endParaRPr lang="en-US" sz="1200" dirty="0"/>
          </a:p>
          <a:p>
            <a:pPr>
              <a:buFont typeface="Arial" panose="020B0604020202020204" pitchFamily="34" charset="0"/>
              <a:buChar char="•"/>
            </a:pPr>
            <a:r>
              <a:rPr lang="en-US" sz="1200" dirty="0"/>
              <a:t>According to Sherman, 1932, who originally proposed the unit hydrograph concept, the unit hydrograph of a watershed is “…the basin outflow resulting from one unit of direct runoff generated uniformly over the drainage area at a uniform rainfall rate during a specified period of rainfall duration.”  This implies that the response of 2 inches of runoff over a given time is 2 times the response of 1 inches of runoff over the same amount of time.</a:t>
            </a:r>
          </a:p>
          <a:p>
            <a:pPr>
              <a:buFont typeface="Arial" panose="020B0604020202020204" pitchFamily="34" charset="0"/>
              <a:buChar char="•"/>
            </a:pPr>
            <a:r>
              <a:rPr lang="en-US" sz="1200" dirty="0"/>
              <a:t>Unit hydrograph theory is still the state of the practice</a:t>
            </a:r>
            <a:r>
              <a:rPr lang="en-US" sz="1200" baseline="0" dirty="0"/>
              <a:t> when it comes to hydrologic modeling.  Take for instance analyses investigated parameter and modeling uncertainty: these often require many thousands of iterations that cannot be reasonably executed using more complicated runoff routing techniques.  These analyses almost always are performed using unit hydrograph theory.</a:t>
            </a:r>
            <a:endParaRPr lang="en-US" sz="1200" dirty="0"/>
          </a:p>
          <a:p>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3</a:t>
            </a:fld>
            <a:endParaRPr lang="en-US" altLang="en-US"/>
          </a:p>
        </p:txBody>
      </p:sp>
    </p:spTree>
    <p:extLst>
      <p:ext uri="{BB962C8B-B14F-4D97-AF65-F5344CB8AC3E}">
        <p14:creationId xmlns:p14="http://schemas.microsoft.com/office/powerpoint/2010/main" val="6490907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US" sz="1200" dirty="0"/>
              <a:t>However, due to differences in hydraulic reactions between large and small precipitation events, the corresponding unit hydrographs from large and small events have not been found to be equal, as implied by unit hydrograph theory (i.e. the Principle of Invariance)</a:t>
            </a:r>
          </a:p>
          <a:p>
            <a:pPr>
              <a:buFont typeface="Arial" pitchFamily="34" charset="0"/>
              <a:buChar char="•"/>
            </a:pPr>
            <a:r>
              <a:rPr lang="en-US" sz="1200" dirty="0" err="1"/>
              <a:t>Minshall</a:t>
            </a:r>
            <a:r>
              <a:rPr lang="en-US" sz="1200" dirty="0"/>
              <a:t> (1960) published an excellent paper that quantified the differences in unit hydrographs from differing intensities of precipitation arising from a small drainage area in Illinois</a:t>
            </a:r>
          </a:p>
          <a:p>
            <a:pPr>
              <a:buFont typeface="Arial" pitchFamily="34" charset="0"/>
              <a:buChar char="•"/>
            </a:pPr>
            <a:r>
              <a:rPr lang="en-US" sz="1200" dirty="0"/>
              <a:t>He showed that as precipitation intensity increases, runoff tends to peak sooner in time and has greater peak flow rates.</a:t>
            </a:r>
          </a:p>
          <a:p>
            <a:pPr>
              <a:buFont typeface="Arial" pitchFamily="34" charset="0"/>
              <a:buChar char="•"/>
            </a:pPr>
            <a:r>
              <a:rPr lang="en-US" sz="1200" dirty="0"/>
              <a:t>This is due to greater depths in the stream channels and overland planes; as water depth increases, effective roughness decreases leading to shorter travel times, etc.</a:t>
            </a:r>
            <a:endParaRPr lang="en-US" dirty="0"/>
          </a:p>
          <a:p>
            <a:pPr>
              <a:buFont typeface="Arial" pitchFamily="34" charset="0"/>
              <a:buChar char="•"/>
            </a:pPr>
            <a:endParaRPr lang="en-US" sz="1200" dirty="0"/>
          </a:p>
          <a:p>
            <a:pPr>
              <a:buFont typeface="Arial" pitchFamily="34" charset="0"/>
              <a:buChar char="•"/>
            </a:pPr>
            <a:r>
              <a:rPr lang="en-US" sz="1200" dirty="0"/>
              <a:t>EM 1110-2-1405 from 1959</a:t>
            </a:r>
          </a:p>
          <a:p>
            <a:pPr>
              <a:buFont typeface="Arial" pitchFamily="34" charset="0"/>
              <a:buChar char="•"/>
            </a:pPr>
            <a:r>
              <a:rPr lang="en-US" sz="1200" dirty="0"/>
              <a:t>First official USACE guidance document that presented the 25-50% peaking recommendation</a:t>
            </a:r>
          </a:p>
          <a:p>
            <a:pPr>
              <a:buFont typeface="Arial" pitchFamily="34" charset="0"/>
              <a:buChar char="•"/>
            </a:pPr>
            <a:r>
              <a:rPr lang="en-US" sz="1200" dirty="0"/>
              <a:t>The increases in major flood unit hydrographs were attributed to differences in areal distribution of rainfall (e.g., minor floods don’t affect the entire drainage area while major floods do) and hydraulic reactions (e.g., pool/riffles being drowned as large stages are realized)</a:t>
            </a:r>
          </a:p>
          <a:p>
            <a:pPr>
              <a:buFont typeface="Arial" pitchFamily="34" charset="0"/>
              <a:buChar char="•"/>
            </a:pPr>
            <a:r>
              <a:rPr lang="en-US" sz="1200" dirty="0"/>
              <a:t>This was published around the same time as the </a:t>
            </a:r>
            <a:r>
              <a:rPr lang="en-US" sz="1200" dirty="0" err="1"/>
              <a:t>Minshall</a:t>
            </a:r>
            <a:r>
              <a:rPr lang="en-US" sz="1200" dirty="0"/>
              <a:t> report</a:t>
            </a:r>
          </a:p>
          <a:p>
            <a:pPr>
              <a:buFont typeface="Arial" pitchFamily="34" charset="0"/>
              <a:buChar char="•"/>
            </a:pPr>
            <a:r>
              <a:rPr lang="en-US" sz="1200" dirty="0"/>
              <a:t>Lots of dams were being built and engineers wanted to account for inaccuracies in the methods they were using to design them</a:t>
            </a:r>
          </a:p>
          <a:p>
            <a:pPr>
              <a:buFont typeface="Arial" pitchFamily="34" charset="0"/>
              <a:buChar char="•"/>
            </a:pPr>
            <a:endParaRPr lang="en-US" sz="120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42387193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dirty="0"/>
              <a:t>The 2D solver that was pioneered by the HEC-RAS team was added to HEC-HMS within version 4.7</a:t>
            </a:r>
          </a:p>
          <a:p>
            <a:pPr marL="165261" indent="-165261">
              <a:buFont typeface="Arial" panose="020B0604020202020204" pitchFamily="34" charset="0"/>
              <a:buChar char="•"/>
            </a:pPr>
            <a:r>
              <a:rPr lang="en-US" dirty="0"/>
              <a:t>This exposed the 2D solver to a new array of hydrologic </a:t>
            </a:r>
            <a:r>
              <a:rPr lang="en-US" baseline="0" dirty="0"/>
              <a:t>applications like precipitation-runoff</a:t>
            </a:r>
          </a:p>
          <a:p>
            <a:pPr marL="165261" indent="-165261">
              <a:buFont typeface="Arial" panose="020B0604020202020204" pitchFamily="34" charset="0"/>
              <a:buChar char="•"/>
            </a:pPr>
            <a:r>
              <a:rPr lang="en-US" baseline="0" dirty="0"/>
              <a:t>As improvements are made to the solver, both teams benefit and the solver becomes more robust</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1426773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914266">
              <a:buFont typeface="Arial" panose="020B0604020202020204" pitchFamily="34" charset="0"/>
              <a:buChar char="•"/>
              <a:defRPr/>
            </a:pP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390203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buFont typeface="Arial" pitchFamily="34" charset="0"/>
              <a:buChar char="•"/>
            </a:pPr>
            <a:r>
              <a:rPr lang="en-US" sz="1200" dirty="0"/>
              <a:t>The Variable Clark method can be enabled by selecting the “Variable” option within the method drop down menu</a:t>
            </a:r>
          </a:p>
          <a:p>
            <a:pPr>
              <a:buFont typeface="Arial" pitchFamily="34" charset="0"/>
              <a:buChar char="•"/>
            </a:pPr>
            <a:r>
              <a:rPr lang="en-US" sz="1200" dirty="0"/>
              <a:t>The component editor will then change to allow for the selection of additional parameters like </a:t>
            </a:r>
            <a:r>
              <a:rPr lang="en-US" sz="1200" b="1" dirty="0"/>
              <a:t>index excess</a:t>
            </a:r>
            <a:r>
              <a:rPr lang="en-US" sz="1200" dirty="0"/>
              <a:t>, </a:t>
            </a:r>
            <a:r>
              <a:rPr lang="en-US" sz="1200" b="1" dirty="0"/>
              <a:t>concentration curve</a:t>
            </a:r>
            <a:r>
              <a:rPr lang="en-US" sz="1200" dirty="0"/>
              <a:t>, and </a:t>
            </a:r>
            <a:r>
              <a:rPr lang="en-US" sz="1200" b="1" dirty="0"/>
              <a:t>storage curve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42764783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defTabSz="914266">
              <a:buFont typeface="Arial" panose="020B0604020202020204" pitchFamily="34" charset="0"/>
              <a:buChar char="•"/>
              <a:defRPr/>
            </a:pPr>
            <a:r>
              <a:rPr lang="en-US" dirty="0"/>
              <a:t>Clark advantages: </a:t>
            </a:r>
          </a:p>
          <a:p>
            <a:pPr marL="628650" lvl="1" indent="-171450" defTabSz="914266">
              <a:buFont typeface="Arial" panose="020B0604020202020204" pitchFamily="34" charset="0"/>
              <a:buChar char="•"/>
              <a:defRPr/>
            </a:pPr>
            <a:r>
              <a:rPr lang="en-US" dirty="0"/>
              <a:t>“Mature” method that has been used successfully in thousands of studies throughout the U.S.</a:t>
            </a:r>
          </a:p>
          <a:p>
            <a:pPr marL="628650" lvl="1" indent="-171450" defTabSz="914266">
              <a:buFont typeface="Arial" panose="020B0604020202020204" pitchFamily="34" charset="0"/>
              <a:buChar char="•"/>
              <a:defRPr/>
            </a:pPr>
            <a:r>
              <a:rPr lang="en-US" dirty="0"/>
              <a:t>Easy to set up and use.</a:t>
            </a:r>
          </a:p>
          <a:p>
            <a:pPr marL="628650" lvl="1" indent="-171450" defTabSz="914266">
              <a:buFont typeface="Arial" panose="020B0604020202020204" pitchFamily="34" charset="0"/>
              <a:buChar char="•"/>
              <a:defRPr/>
            </a:pPr>
            <a:r>
              <a:rPr lang="en-US" dirty="0"/>
              <a:t>Method is parsimonious; it includes only a few parameters necessary to explain the variation of runoff volume.</a:t>
            </a:r>
          </a:p>
          <a:p>
            <a:pPr marL="171450" lvl="0" indent="-171450" defTabSz="914266">
              <a:buFont typeface="Arial" panose="020B0604020202020204" pitchFamily="34" charset="0"/>
              <a:buChar char="•"/>
              <a:defRPr/>
            </a:pPr>
            <a:r>
              <a:rPr lang="en-US" dirty="0"/>
              <a:t>Variable Clark goes beyond that method and corrects for some of the deficiencies:</a:t>
            </a:r>
          </a:p>
          <a:p>
            <a:pPr marL="628650" lvl="1" indent="-171450" defTabSz="914266">
              <a:buFont typeface="Arial" panose="020B0604020202020204" pitchFamily="34" charset="0"/>
              <a:buChar char="•"/>
              <a:defRPr/>
            </a:pPr>
            <a:r>
              <a:rPr lang="en-US" dirty="0"/>
              <a:t>CAN simulate variable translation and attenuation</a:t>
            </a:r>
          </a:p>
          <a:p>
            <a:pPr marL="628650" lvl="1" indent="-171450" defTabSz="914266">
              <a:buFont typeface="Arial" panose="020B0604020202020204" pitchFamily="34" charset="0"/>
              <a:buChar char="•"/>
              <a:defRPr/>
            </a:pPr>
            <a:r>
              <a:rPr lang="en-US" dirty="0"/>
              <a:t>As such, it allows for much more accurate extrapolation when used in design storms that far exceed what has been observed in the watershed of interest</a:t>
            </a:r>
          </a:p>
          <a:p>
            <a:pPr marL="171450" lvl="0" indent="-171450" defTabSz="914266">
              <a:buFont typeface="Arial" panose="020B0604020202020204" pitchFamily="34" charset="0"/>
              <a:buChar char="•"/>
              <a:defRPr/>
            </a:pPr>
            <a:r>
              <a:rPr lang="en-US" dirty="0"/>
              <a:t>But, this comes at a cost in that you must define the variable Tc and R curves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1301109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marR="0" lvl="0" indent="-165261"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b="1" dirty="0"/>
              <a:t>Task 8</a:t>
            </a:r>
            <a:r>
              <a:rPr lang="en-US" dirty="0"/>
              <a:t> – Perform hydrologic analysis and develop guidance for peaking the Clark unit hydrograph using hydrologic characteristics.</a:t>
            </a:r>
          </a:p>
          <a:p>
            <a:pPr marL="165261" indent="-165261">
              <a:buFont typeface="Arial" panose="020B0604020202020204" pitchFamily="34" charset="0"/>
              <a:buChar char="•"/>
            </a:pPr>
            <a:endParaRPr lang="en-US" baseline="0" dirty="0"/>
          </a:p>
          <a:p>
            <a:pPr marL="165261" indent="-165261">
              <a:buFont typeface="Arial" panose="020B0604020202020204" pitchFamily="34" charset="0"/>
              <a:buChar char="•"/>
            </a:pPr>
            <a:r>
              <a:rPr lang="en-US" baseline="0" dirty="0"/>
              <a:t>This is a map of the 16 locations that were chosen</a:t>
            </a:r>
          </a:p>
          <a:p>
            <a:pPr marL="165261" indent="-165261">
              <a:buFont typeface="Arial" panose="020B0604020202020204" pitchFamily="34" charset="0"/>
              <a:buChar char="•"/>
            </a:pPr>
            <a:r>
              <a:rPr lang="en-US" baseline="0" dirty="0"/>
              <a:t>These 16 watersheds were also used within the Task 5 report to save time and $$$</a:t>
            </a:r>
          </a:p>
          <a:p>
            <a:pPr marL="165261" indent="-165261">
              <a:buFont typeface="Arial" panose="020B0604020202020204" pitchFamily="34" charset="0"/>
              <a:buChar char="•"/>
            </a:pPr>
            <a:r>
              <a:rPr lang="en-US" baseline="0" dirty="0"/>
              <a:t>A histogram counting the number of locations per drainage area bin is also shown</a:t>
            </a:r>
          </a:p>
          <a:p>
            <a:pPr marL="165261" indent="-165261">
              <a:buFont typeface="Arial" panose="020B0604020202020204" pitchFamily="34" charset="0"/>
              <a:buChar char="•"/>
            </a:pPr>
            <a:r>
              <a:rPr lang="en-US" baseline="0" dirty="0"/>
              <a:t>Drainage areas ranged between 8 sq mi and 113 sq mi</a:t>
            </a:r>
          </a:p>
          <a:p>
            <a:pPr marL="165261" indent="-165261">
              <a:buFont typeface="Arial" panose="020B0604020202020204" pitchFamily="34" charset="0"/>
              <a:buChar char="•"/>
            </a:pPr>
            <a:r>
              <a:rPr lang="en-US" baseline="0" dirty="0"/>
              <a:t>The average drainage area was 50 sq mi while the median was 53 sq mi</a:t>
            </a:r>
          </a:p>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626584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9814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598461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198652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4064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6096000" y="1225550"/>
            <a:ext cx="54864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4048638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5/9/2023</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gif"/><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5/9/2023</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6" r:id="rId12"/>
    <p:sldLayoutId id="2147483668" r:id="rId13"/>
    <p:sldLayoutId id="2147483669" r:id="rId14"/>
    <p:sldLayoutId id="2147483670" r:id="rId15"/>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hec.usace.army.mil/confluence/hmsdocs/hmsguides/hec-hms-examples-for-typical-dsod-applications" TargetMode="Externa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6.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0.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sz="6000" dirty="0"/>
              <a:t>Variable Clark Unit Hydrograph Regression Analysis</a:t>
            </a:r>
            <a:endParaRPr lang="en-US" dirty="0"/>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774040"/>
          </a:xfrm>
        </p:spPr>
        <p:txBody>
          <a:bodyPr>
            <a:normAutofit/>
          </a:bodyPr>
          <a:lstStyle/>
          <a:p>
            <a:r>
              <a:rPr lang="en-US" sz="2500" dirty="0"/>
              <a:t>9 May 2023</a:t>
            </a:r>
          </a:p>
          <a:p>
            <a:r>
              <a:rPr lang="en-US" dirty="0"/>
              <a:t>SEDHYD Conference</a:t>
            </a:r>
          </a:p>
          <a:p>
            <a:endParaRPr lang="en-US" dirty="0"/>
          </a:p>
          <a:p>
            <a:r>
              <a:rPr lang="en-US" dirty="0"/>
              <a:t>Mike Bartles, P.E.</a:t>
            </a:r>
            <a:endParaRPr lang="en-US" i="1" dirty="0"/>
          </a:p>
          <a:p>
            <a:r>
              <a:rPr lang="en-US" i="1" dirty="0"/>
              <a:t>Hydrologic Engineering Center</a:t>
            </a:r>
          </a:p>
          <a:p>
            <a:endParaRPr lang="en-US" i="1" dirty="0"/>
          </a:p>
          <a:p>
            <a:r>
              <a:rPr lang="en-US" dirty="0"/>
              <a:t>W. Daniel </a:t>
            </a:r>
            <a:r>
              <a:rPr lang="en-US" dirty="0" err="1"/>
              <a:t>Meyersohn</a:t>
            </a:r>
            <a:r>
              <a:rPr lang="en-US" dirty="0"/>
              <a:t>, PhD, P.E.</a:t>
            </a:r>
          </a:p>
          <a:p>
            <a:r>
              <a:rPr lang="en-US" i="1" dirty="0"/>
              <a:t>Division of Safety of Dams – Department of Water Resources</a:t>
            </a:r>
          </a:p>
          <a:p>
            <a:endParaRPr lang="en-US" i="1" dirty="0"/>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Model Development</a:t>
            </a:r>
          </a:p>
        </p:txBody>
      </p:sp>
      <p:sp>
        <p:nvSpPr>
          <p:cNvPr id="6" name="Rectangle 3"/>
          <p:cNvSpPr>
            <a:spLocks noGrp="1" noChangeArrowheads="1"/>
          </p:cNvSpPr>
          <p:nvPr>
            <p:ph sz="half" idx="1"/>
          </p:nvPr>
        </p:nvSpPr>
        <p:spPr>
          <a:xfrm>
            <a:off x="838200" y="1825625"/>
            <a:ext cx="5848350" cy="4351338"/>
          </a:xfrm>
        </p:spPr>
        <p:txBody>
          <a:bodyPr>
            <a:normAutofit/>
          </a:bodyPr>
          <a:lstStyle/>
          <a:p>
            <a:pPr marL="342900" indent="-342900">
              <a:buFont typeface="Arial" panose="020B0604020202020204" pitchFamily="34" charset="0"/>
              <a:buChar char="•"/>
            </a:pPr>
            <a:r>
              <a:rPr lang="en-US" altLang="en-US" sz="1800" dirty="0">
                <a:ea typeface="ＭＳ Ｐゴシック" panose="020B0600070205080204" pitchFamily="34" charset="-128"/>
              </a:rPr>
              <a:t>Once locations were selected, assign to multiple team members</a:t>
            </a:r>
          </a:p>
          <a:p>
            <a:pPr marL="342900" indent="-342900">
              <a:buFont typeface="Arial" panose="020B0604020202020204" pitchFamily="34" charset="0"/>
              <a:buChar char="•"/>
            </a:pPr>
            <a:r>
              <a:rPr lang="en-US" altLang="en-US" sz="1800" dirty="0">
                <a:ea typeface="ＭＳ Ｐゴシック" panose="020B0600070205080204" pitchFamily="34" charset="-128"/>
              </a:rPr>
              <a:t>Utilize a large team to collect and process data as well as perform modeling</a:t>
            </a:r>
          </a:p>
          <a:p>
            <a:pPr marL="342900" indent="-342900">
              <a:buFont typeface="Arial" panose="020B0604020202020204" pitchFamily="34" charset="0"/>
              <a:buChar char="•"/>
            </a:pPr>
            <a:r>
              <a:rPr lang="en-US" altLang="en-US" sz="1800" dirty="0">
                <a:ea typeface="ＭＳ Ｐゴシック" panose="020B0600070205080204" pitchFamily="34" charset="-128"/>
              </a:rPr>
              <a:t>Start with a calibrated model from previous efforts</a:t>
            </a:r>
          </a:p>
          <a:p>
            <a:pPr marL="342900" indent="-342900">
              <a:buFont typeface="Arial" panose="020B0604020202020204" pitchFamily="34" charset="0"/>
              <a:buChar char="•"/>
            </a:pPr>
            <a:r>
              <a:rPr lang="en-US" altLang="en-US" sz="1800" dirty="0">
                <a:ea typeface="ＭＳ Ｐゴシック" panose="020B0600070205080204" pitchFamily="34" charset="-128"/>
              </a:rPr>
              <a:t>Create a new basin model using prescribed methods</a:t>
            </a:r>
          </a:p>
          <a:p>
            <a:pPr marL="342900" indent="-342900">
              <a:buFont typeface="Arial" panose="020B0604020202020204" pitchFamily="34" charset="0"/>
              <a:buChar char="•"/>
            </a:pPr>
            <a:r>
              <a:rPr lang="en-US" altLang="en-US" sz="1800" dirty="0">
                <a:ea typeface="ＭＳ Ｐゴシック" panose="020B0600070205080204" pitchFamily="34" charset="-128"/>
              </a:rPr>
              <a:t>Construct a 2D mesh within HEC-RAS</a:t>
            </a:r>
          </a:p>
          <a:p>
            <a:pPr marL="342900" indent="-342900">
              <a:buFont typeface="Arial" panose="020B0604020202020204" pitchFamily="34" charset="0"/>
              <a:buChar char="•"/>
            </a:pPr>
            <a:r>
              <a:rPr lang="en-US" altLang="en-US" sz="1800" dirty="0">
                <a:ea typeface="ＭＳ Ｐゴシック" panose="020B0600070205080204" pitchFamily="34" charset="-128"/>
              </a:rPr>
              <a:t>Calibrate model parameters using multiple statistical metrics</a:t>
            </a:r>
          </a:p>
          <a:p>
            <a:pPr marL="342900" indent="-342900">
              <a:buFont typeface="Arial" panose="020B0604020202020204" pitchFamily="34" charset="0"/>
              <a:buChar char="•"/>
            </a:pPr>
            <a:r>
              <a:rPr lang="en-US" altLang="en-US" sz="1800" u="sng" dirty="0">
                <a:ea typeface="ＭＳ Ｐゴシック" panose="020B0600070205080204" pitchFamily="34" charset="-128"/>
              </a:rPr>
              <a:t>Complete this process within ~1 day</a:t>
            </a:r>
            <a:endParaRPr lang="en-US" altLang="en-US" sz="1800"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89200BBB-446F-4AF1-EEB7-66BE64D15632}"/>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10</a:t>
            </a:fld>
            <a:endParaRPr lang="en-US" dirty="0">
              <a:latin typeface="Arial" charset="0"/>
            </a:endParaRPr>
          </a:p>
        </p:txBody>
      </p:sp>
      <p:pic>
        <p:nvPicPr>
          <p:cNvPr id="7" name="Content Placeholder 6">
            <a:extLst>
              <a:ext uri="{FF2B5EF4-FFF2-40B4-BE49-F238E27FC236}">
                <a16:creationId xmlns:a16="http://schemas.microsoft.com/office/drawing/2014/main" id="{E0232CEE-12E1-B553-E7A9-18EAFCDE6D46}"/>
              </a:ext>
            </a:extLst>
          </p:cNvPr>
          <p:cNvPicPr>
            <a:picLocks noGrp="1" noChangeAspect="1"/>
          </p:cNvPicPr>
          <p:nvPr>
            <p:ph sz="half" idx="2"/>
          </p:nvPr>
        </p:nvPicPr>
        <p:blipFill rotWithShape="1">
          <a:blip r:embed="rId3"/>
          <a:srcRect l="43028" t="13513" b="16056"/>
          <a:stretch/>
        </p:blipFill>
        <p:spPr>
          <a:xfrm>
            <a:off x="6830975" y="1462916"/>
            <a:ext cx="4522825" cy="5029959"/>
          </a:xfrm>
          <a:prstGeom prst="rect">
            <a:avLst/>
          </a:prstGeom>
        </p:spPr>
      </p:pic>
    </p:spTree>
    <p:extLst>
      <p:ext uri="{BB962C8B-B14F-4D97-AF65-F5344CB8AC3E}">
        <p14:creationId xmlns:p14="http://schemas.microsoft.com/office/powerpoint/2010/main" val="25709073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Hypothetical Event Calibration</a:t>
            </a:r>
          </a:p>
        </p:txBody>
      </p:sp>
      <p:sp>
        <p:nvSpPr>
          <p:cNvPr id="3" name="Content Placeholder 2"/>
          <p:cNvSpPr>
            <a:spLocks noGrp="1"/>
          </p:cNvSpPr>
          <p:nvPr>
            <p:ph sz="half" idx="1"/>
          </p:nvPr>
        </p:nvSpPr>
        <p:spPr/>
        <p:txBody>
          <a:bodyPr/>
          <a:lstStyle/>
          <a:p>
            <a:pPr marL="231775" indent="-231775"/>
            <a:r>
              <a:rPr lang="en-US" altLang="en-US" sz="2800" dirty="0">
                <a:ea typeface="ＭＳ Ｐゴシック" panose="020B0600070205080204" pitchFamily="34" charset="-128"/>
              </a:rPr>
              <a:t>For each location:</a:t>
            </a:r>
          </a:p>
          <a:p>
            <a:pPr marL="231775" indent="-231775">
              <a:buFont typeface="Arial" panose="020B0604020202020204" pitchFamily="34" charset="0"/>
              <a:buChar char="•"/>
            </a:pPr>
            <a:r>
              <a:rPr lang="en-US" altLang="en-US" sz="2800" dirty="0">
                <a:ea typeface="ＭＳ Ｐゴシック" panose="020B0600070205080204" pitchFamily="34" charset="-128"/>
              </a:rPr>
              <a:t>Simulate 0.25, 0.5, 1, 2, 3, 4, 5, and 6 in/</a:t>
            </a:r>
            <a:r>
              <a:rPr lang="en-US" altLang="en-US" sz="2800" dirty="0" err="1">
                <a:ea typeface="ＭＳ Ｐゴシック" panose="020B0600070205080204" pitchFamily="34" charset="-128"/>
              </a:rPr>
              <a:t>hr</a:t>
            </a:r>
            <a:r>
              <a:rPr lang="en-US" altLang="en-US" sz="2800" dirty="0">
                <a:ea typeface="ＭＳ Ｐゴシック" panose="020B0600070205080204" pitchFamily="34" charset="-128"/>
              </a:rPr>
              <a:t> precipitation events using the 2D Diffusion Wave Transform</a:t>
            </a:r>
          </a:p>
          <a:p>
            <a:pPr marL="231775" indent="-231775">
              <a:buFont typeface="Arial" panose="020B0604020202020204" pitchFamily="34" charset="0"/>
              <a:buChar char="•"/>
            </a:pPr>
            <a:r>
              <a:rPr lang="en-US" altLang="en-US" sz="2800" dirty="0">
                <a:ea typeface="ＭＳ Ｐゴシック" panose="020B0600070205080204" pitchFamily="34" charset="-128"/>
              </a:rPr>
              <a:t>Simulate the same events using Clark unit hydrograph</a:t>
            </a:r>
          </a:p>
          <a:p>
            <a:pPr marL="857250" lvl="1" indent="-342900"/>
            <a:r>
              <a:rPr lang="en-US" altLang="en-US" sz="2800" dirty="0">
                <a:ea typeface="ＭＳ Ｐゴシック" panose="020B0600070205080204" pitchFamily="34" charset="-128"/>
              </a:rPr>
              <a:t>Calibrate Tc and R</a:t>
            </a:r>
          </a:p>
        </p:txBody>
      </p:sp>
      <p:pic>
        <p:nvPicPr>
          <p:cNvPr id="5" name="Picture 4">
            <a:extLst>
              <a:ext uri="{FF2B5EF4-FFF2-40B4-BE49-F238E27FC236}">
                <a16:creationId xmlns:a16="http://schemas.microsoft.com/office/drawing/2014/main" id="{97212F9B-2DD0-40EA-93F8-2C060106E408}"/>
              </a:ext>
            </a:extLst>
          </p:cNvPr>
          <p:cNvPicPr>
            <a:picLocks noChangeAspect="1"/>
          </p:cNvPicPr>
          <p:nvPr/>
        </p:nvPicPr>
        <p:blipFill>
          <a:blip r:embed="rId3"/>
          <a:stretch>
            <a:fillRect/>
          </a:stretch>
        </p:blipFill>
        <p:spPr>
          <a:xfrm>
            <a:off x="6369410" y="1412920"/>
            <a:ext cx="3422321" cy="2926080"/>
          </a:xfrm>
          <a:prstGeom prst="rect">
            <a:avLst/>
          </a:prstGeom>
        </p:spPr>
      </p:pic>
      <p:pic>
        <p:nvPicPr>
          <p:cNvPr id="6" name="Picture 5">
            <a:extLst>
              <a:ext uri="{FF2B5EF4-FFF2-40B4-BE49-F238E27FC236}">
                <a16:creationId xmlns:a16="http://schemas.microsoft.com/office/drawing/2014/main" id="{7DB04206-5AD0-40A8-827B-1124C6421399}"/>
              </a:ext>
            </a:extLst>
          </p:cNvPr>
          <p:cNvPicPr>
            <a:picLocks noChangeAspect="1"/>
          </p:cNvPicPr>
          <p:nvPr/>
        </p:nvPicPr>
        <p:blipFill rotWithShape="1">
          <a:blip r:embed="rId4"/>
          <a:srcRect b="38872"/>
          <a:stretch/>
        </p:blipFill>
        <p:spPr>
          <a:xfrm>
            <a:off x="7763181" y="3724620"/>
            <a:ext cx="3501939" cy="2926080"/>
          </a:xfrm>
          <a:prstGeom prst="rect">
            <a:avLst/>
          </a:prstGeom>
        </p:spPr>
      </p:pic>
      <p:sp>
        <p:nvSpPr>
          <p:cNvPr id="2" name="Slide Number Placeholder 6">
            <a:extLst>
              <a:ext uri="{FF2B5EF4-FFF2-40B4-BE49-F238E27FC236}">
                <a16:creationId xmlns:a16="http://schemas.microsoft.com/office/drawing/2014/main" id="{4EB229C9-4CAE-7675-4C84-97131AFCD48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11</a:t>
            </a:fld>
            <a:endParaRPr lang="en-US" dirty="0">
              <a:latin typeface="Arial" charset="0"/>
            </a:endParaRPr>
          </a:p>
        </p:txBody>
      </p:sp>
    </p:spTree>
    <p:extLst>
      <p:ext uri="{BB962C8B-B14F-4D97-AF65-F5344CB8AC3E}">
        <p14:creationId xmlns:p14="http://schemas.microsoft.com/office/powerpoint/2010/main" val="11408573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Hypothetical Event Calibration</a:t>
            </a:r>
          </a:p>
        </p:txBody>
      </p:sp>
      <p:sp>
        <p:nvSpPr>
          <p:cNvPr id="2" name="Slide Number Placeholder 6">
            <a:extLst>
              <a:ext uri="{FF2B5EF4-FFF2-40B4-BE49-F238E27FC236}">
                <a16:creationId xmlns:a16="http://schemas.microsoft.com/office/drawing/2014/main" id="{6C8205CE-F5E3-561B-0E34-17F0B027A4C9}"/>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12</a:t>
            </a:fld>
            <a:endParaRPr lang="en-US" dirty="0">
              <a:latin typeface="Arial" charset="0"/>
            </a:endParaRPr>
          </a:p>
        </p:txBody>
      </p:sp>
      <p:pic>
        <p:nvPicPr>
          <p:cNvPr id="5" name="Content Placeholder 4">
            <a:extLst>
              <a:ext uri="{FF2B5EF4-FFF2-40B4-BE49-F238E27FC236}">
                <a16:creationId xmlns:a16="http://schemas.microsoft.com/office/drawing/2014/main" id="{069BD815-3875-452F-9E6F-749F4A52B7B2}"/>
              </a:ext>
            </a:extLst>
          </p:cNvPr>
          <p:cNvPicPr>
            <a:picLocks noGrp="1" noChangeAspect="1"/>
          </p:cNvPicPr>
          <p:nvPr>
            <p:ph idx="1"/>
          </p:nvPr>
        </p:nvPicPr>
        <p:blipFill>
          <a:blip r:embed="rId3"/>
          <a:stretch>
            <a:fillRect/>
          </a:stretch>
        </p:blipFill>
        <p:spPr>
          <a:xfrm>
            <a:off x="2044959" y="1542363"/>
            <a:ext cx="8102081" cy="4572000"/>
          </a:xfrm>
          <a:prstGeom prst="rect">
            <a:avLst/>
          </a:prstGeom>
        </p:spPr>
      </p:pic>
    </p:spTree>
    <p:extLst>
      <p:ext uri="{BB962C8B-B14F-4D97-AF65-F5344CB8AC3E}">
        <p14:creationId xmlns:p14="http://schemas.microsoft.com/office/powerpoint/2010/main" val="3432343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Selection of Index Parameters</a:t>
            </a:r>
          </a:p>
        </p:txBody>
      </p:sp>
      <p:grpSp>
        <p:nvGrpSpPr>
          <p:cNvPr id="15" name="Group 14">
            <a:extLst>
              <a:ext uri="{FF2B5EF4-FFF2-40B4-BE49-F238E27FC236}">
                <a16:creationId xmlns:a16="http://schemas.microsoft.com/office/drawing/2014/main" id="{0EB6327D-80BD-47EB-BC29-2C168E7AE166}"/>
              </a:ext>
            </a:extLst>
          </p:cNvPr>
          <p:cNvGrpSpPr>
            <a:grpSpLocks noChangeAspect="1"/>
          </p:cNvGrpSpPr>
          <p:nvPr/>
        </p:nvGrpSpPr>
        <p:grpSpPr>
          <a:xfrm>
            <a:off x="1335617" y="1462047"/>
            <a:ext cx="4804451" cy="4457901"/>
            <a:chOff x="229900" y="916138"/>
            <a:chExt cx="4180426" cy="3878887"/>
          </a:xfrm>
        </p:grpSpPr>
        <p:grpSp>
          <p:nvGrpSpPr>
            <p:cNvPr id="5" name="Group 4">
              <a:extLst>
                <a:ext uri="{FF2B5EF4-FFF2-40B4-BE49-F238E27FC236}">
                  <a16:creationId xmlns:a16="http://schemas.microsoft.com/office/drawing/2014/main" id="{BAFB5FE8-6DDD-4CBB-87F7-AA143569B3B6}"/>
                </a:ext>
              </a:extLst>
            </p:cNvPr>
            <p:cNvGrpSpPr>
              <a:grpSpLocks noChangeAspect="1"/>
            </p:cNvGrpSpPr>
            <p:nvPr/>
          </p:nvGrpSpPr>
          <p:grpSpPr>
            <a:xfrm>
              <a:off x="229900" y="1278045"/>
              <a:ext cx="4180426" cy="3516980"/>
              <a:chOff x="4361311" y="961684"/>
              <a:chExt cx="4553518" cy="3830861"/>
            </a:xfrm>
          </p:grpSpPr>
          <p:pic>
            <p:nvPicPr>
              <p:cNvPr id="3" name="Picture 2">
                <a:extLst>
                  <a:ext uri="{FF2B5EF4-FFF2-40B4-BE49-F238E27FC236}">
                    <a16:creationId xmlns:a16="http://schemas.microsoft.com/office/drawing/2014/main" id="{A1155F63-9CBE-4807-9651-F723E5E30FC8}"/>
                  </a:ext>
                </a:extLst>
              </p:cNvPr>
              <p:cNvPicPr>
                <a:picLocks noChangeAspect="1"/>
              </p:cNvPicPr>
              <p:nvPr/>
            </p:nvPicPr>
            <p:blipFill>
              <a:blip r:embed="rId3"/>
              <a:stretch>
                <a:fillRect/>
              </a:stretch>
            </p:blipFill>
            <p:spPr>
              <a:xfrm>
                <a:off x="4361311" y="961684"/>
                <a:ext cx="4553518" cy="3830861"/>
              </a:xfrm>
              <a:prstGeom prst="rect">
                <a:avLst/>
              </a:prstGeom>
              <a:ln>
                <a:solidFill>
                  <a:schemeClr val="tx1"/>
                </a:solidFill>
              </a:ln>
            </p:spPr>
          </p:pic>
          <p:grpSp>
            <p:nvGrpSpPr>
              <p:cNvPr id="2" name="Group 1">
                <a:extLst>
                  <a:ext uri="{FF2B5EF4-FFF2-40B4-BE49-F238E27FC236}">
                    <a16:creationId xmlns:a16="http://schemas.microsoft.com/office/drawing/2014/main" id="{1DACE473-154D-47B0-990A-3B3425734668}"/>
                  </a:ext>
                </a:extLst>
              </p:cNvPr>
              <p:cNvGrpSpPr>
                <a:grpSpLocks noChangeAspect="1"/>
              </p:cNvGrpSpPr>
              <p:nvPr/>
            </p:nvGrpSpPr>
            <p:grpSpPr>
              <a:xfrm>
                <a:off x="6637406" y="1614410"/>
                <a:ext cx="1837522" cy="806450"/>
                <a:chOff x="229172" y="3204117"/>
                <a:chExt cx="2342212" cy="1027948"/>
              </a:xfrm>
            </p:grpSpPr>
            <p:pic>
              <p:nvPicPr>
                <p:cNvPr id="10" name="Picture 9">
                  <a:extLst>
                    <a:ext uri="{FF2B5EF4-FFF2-40B4-BE49-F238E27FC236}">
                      <a16:creationId xmlns:a16="http://schemas.microsoft.com/office/drawing/2014/main" id="{83943403-A94A-4E5B-8C2C-E228C0D1EC09}"/>
                    </a:ext>
                  </a:extLst>
                </p:cNvPr>
                <p:cNvPicPr>
                  <a:picLocks noChangeAspect="1"/>
                </p:cNvPicPr>
                <p:nvPr/>
              </p:nvPicPr>
              <p:blipFill rotWithShape="1">
                <a:blip r:embed="rId4"/>
                <a:srcRect t="64395" r="37379"/>
                <a:stretch/>
              </p:blipFill>
              <p:spPr>
                <a:xfrm>
                  <a:off x="229172" y="3204117"/>
                  <a:ext cx="2342212" cy="1027948"/>
                </a:xfrm>
                <a:prstGeom prst="rect">
                  <a:avLst/>
                </a:prstGeom>
                <a:ln>
                  <a:solidFill>
                    <a:schemeClr val="tx1"/>
                  </a:solidFill>
                </a:ln>
              </p:spPr>
            </p:pic>
            <p:sp>
              <p:nvSpPr>
                <p:cNvPr id="11" name="Rectangle 10">
                  <a:extLst>
                    <a:ext uri="{FF2B5EF4-FFF2-40B4-BE49-F238E27FC236}">
                      <a16:creationId xmlns:a16="http://schemas.microsoft.com/office/drawing/2014/main" id="{ED402660-8CAA-4526-9E34-38472245A12E}"/>
                    </a:ext>
                  </a:extLst>
                </p:cNvPr>
                <p:cNvSpPr/>
                <p:nvPr/>
              </p:nvSpPr>
              <p:spPr>
                <a:xfrm>
                  <a:off x="261070" y="3765143"/>
                  <a:ext cx="1545265" cy="445656"/>
                </a:xfrm>
                <a:prstGeom prst="rect">
                  <a:avLst/>
                </a:prstGeom>
                <a:solidFill>
                  <a:srgbClr val="FF0000">
                    <a:alpha val="25000"/>
                  </a:srgb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sp>
          <p:nvSpPr>
            <p:cNvPr id="13" name="TextBox 12">
              <a:extLst>
                <a:ext uri="{FF2B5EF4-FFF2-40B4-BE49-F238E27FC236}">
                  <a16:creationId xmlns:a16="http://schemas.microsoft.com/office/drawing/2014/main" id="{F12AFA11-3A00-43FF-9473-9EC043F5A54F}"/>
                </a:ext>
              </a:extLst>
            </p:cNvPr>
            <p:cNvSpPr txBox="1"/>
            <p:nvPr/>
          </p:nvSpPr>
          <p:spPr>
            <a:xfrm>
              <a:off x="1172927" y="916138"/>
              <a:ext cx="2339102" cy="369332"/>
            </a:xfrm>
            <a:prstGeom prst="rect">
              <a:avLst/>
            </a:prstGeom>
            <a:noFill/>
          </p:spPr>
          <p:txBody>
            <a:bodyPr wrap="none" rtlCol="0">
              <a:spAutoFit/>
            </a:bodyPr>
            <a:lstStyle/>
            <a:p>
              <a:r>
                <a:rPr lang="en-US" dirty="0"/>
                <a:t>Index Clark Parameters</a:t>
              </a:r>
            </a:p>
          </p:txBody>
        </p:sp>
      </p:grpSp>
      <p:grpSp>
        <p:nvGrpSpPr>
          <p:cNvPr id="16" name="Group 15">
            <a:extLst>
              <a:ext uri="{FF2B5EF4-FFF2-40B4-BE49-F238E27FC236}">
                <a16:creationId xmlns:a16="http://schemas.microsoft.com/office/drawing/2014/main" id="{89DD7005-E342-4782-970D-44B55E00ABD9}"/>
              </a:ext>
            </a:extLst>
          </p:cNvPr>
          <p:cNvGrpSpPr>
            <a:grpSpLocks noChangeAspect="1"/>
          </p:cNvGrpSpPr>
          <p:nvPr/>
        </p:nvGrpSpPr>
        <p:grpSpPr>
          <a:xfrm>
            <a:off x="6351867" y="1451089"/>
            <a:ext cx="4896354" cy="4810383"/>
            <a:chOff x="4650053" y="1774595"/>
            <a:chExt cx="4078323" cy="4006715"/>
          </a:xfrm>
        </p:grpSpPr>
        <p:pic>
          <p:nvPicPr>
            <p:cNvPr id="7" name="Picture 6">
              <a:extLst>
                <a:ext uri="{FF2B5EF4-FFF2-40B4-BE49-F238E27FC236}">
                  <a16:creationId xmlns:a16="http://schemas.microsoft.com/office/drawing/2014/main" id="{425F90D7-C1BD-4C65-8A7B-AA8934E828F8}"/>
                </a:ext>
              </a:extLst>
            </p:cNvPr>
            <p:cNvPicPr>
              <a:picLocks noChangeAspect="1"/>
            </p:cNvPicPr>
            <p:nvPr/>
          </p:nvPicPr>
          <p:blipFill>
            <a:blip r:embed="rId5"/>
            <a:stretch>
              <a:fillRect/>
            </a:stretch>
          </p:blipFill>
          <p:spPr>
            <a:xfrm>
              <a:off x="4650053" y="2112425"/>
              <a:ext cx="4078323" cy="3668885"/>
            </a:xfrm>
            <a:prstGeom prst="rect">
              <a:avLst/>
            </a:prstGeom>
          </p:spPr>
        </p:pic>
        <p:sp>
          <p:nvSpPr>
            <p:cNvPr id="9" name="Rectangle 8">
              <a:extLst>
                <a:ext uri="{FF2B5EF4-FFF2-40B4-BE49-F238E27FC236}">
                  <a16:creationId xmlns:a16="http://schemas.microsoft.com/office/drawing/2014/main" id="{F43C19C0-460F-4CDC-A189-011C94829654}"/>
                </a:ext>
              </a:extLst>
            </p:cNvPr>
            <p:cNvSpPr/>
            <p:nvPr/>
          </p:nvSpPr>
          <p:spPr>
            <a:xfrm>
              <a:off x="4918517" y="3258966"/>
              <a:ext cx="716568" cy="191386"/>
            </a:xfrm>
            <a:prstGeom prst="rect">
              <a:avLst/>
            </a:prstGeom>
            <a:solidFill>
              <a:srgbClr val="FF0000">
                <a:alpha val="25000"/>
              </a:srgbClr>
            </a:solid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2" name="Straight Arrow Connector 11">
              <a:extLst>
                <a:ext uri="{FF2B5EF4-FFF2-40B4-BE49-F238E27FC236}">
                  <a16:creationId xmlns:a16="http://schemas.microsoft.com/office/drawing/2014/main" id="{4535C034-B082-403F-A475-88316095A686}"/>
                </a:ext>
              </a:extLst>
            </p:cNvPr>
            <p:cNvCxnSpPr>
              <a:cxnSpLocks/>
            </p:cNvCxnSpPr>
            <p:nvPr/>
          </p:nvCxnSpPr>
          <p:spPr>
            <a:xfrm flipH="1">
              <a:off x="4850573" y="4151946"/>
              <a:ext cx="338461"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139DD15-B92F-4E96-979C-15BD55E581CA}"/>
                </a:ext>
              </a:extLst>
            </p:cNvPr>
            <p:cNvSpPr txBox="1"/>
            <p:nvPr/>
          </p:nvSpPr>
          <p:spPr>
            <a:xfrm>
              <a:off x="5635085" y="1774595"/>
              <a:ext cx="2595006" cy="369332"/>
            </a:xfrm>
            <a:prstGeom prst="rect">
              <a:avLst/>
            </a:prstGeom>
            <a:noFill/>
          </p:spPr>
          <p:txBody>
            <a:bodyPr wrap="none" rtlCol="0">
              <a:spAutoFit/>
            </a:bodyPr>
            <a:lstStyle/>
            <a:p>
              <a:r>
                <a:rPr lang="en-US" dirty="0"/>
                <a:t>Index Excess Precipitation</a:t>
              </a:r>
            </a:p>
          </p:txBody>
        </p:sp>
      </p:grpSp>
      <p:sp>
        <p:nvSpPr>
          <p:cNvPr id="6" name="Slide Number Placeholder 6">
            <a:extLst>
              <a:ext uri="{FF2B5EF4-FFF2-40B4-BE49-F238E27FC236}">
                <a16:creationId xmlns:a16="http://schemas.microsoft.com/office/drawing/2014/main" id="{3578DABF-0120-F734-4344-D4EF1EF6050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13</a:t>
            </a:fld>
            <a:endParaRPr lang="en-US" dirty="0">
              <a:latin typeface="Arial" charset="0"/>
            </a:endParaRPr>
          </a:p>
        </p:txBody>
      </p:sp>
    </p:spTree>
    <p:extLst>
      <p:ext uri="{BB962C8B-B14F-4D97-AF65-F5344CB8AC3E}">
        <p14:creationId xmlns:p14="http://schemas.microsoft.com/office/powerpoint/2010/main" val="30714612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0B75708B-CCC0-D406-46D6-CEF74C0D2314}"/>
              </a:ext>
            </a:extLst>
          </p:cNvPr>
          <p:cNvPicPr>
            <a:picLocks noGrp="1" noChangeAspect="1"/>
          </p:cNvPicPr>
          <p:nvPr>
            <p:ph idx="1"/>
          </p:nvPr>
        </p:nvPicPr>
        <p:blipFill>
          <a:blip r:embed="rId3"/>
          <a:stretch>
            <a:fillRect/>
          </a:stretch>
        </p:blipFill>
        <p:spPr>
          <a:xfrm>
            <a:off x="2044958" y="1542363"/>
            <a:ext cx="8107473" cy="4572000"/>
          </a:xfrm>
          <a:prstGeom prst="rect">
            <a:avLst/>
          </a:prstGeom>
        </p:spPr>
      </p:pic>
      <p:sp>
        <p:nvSpPr>
          <p:cNvPr id="8" name="Title 1"/>
          <p:cNvSpPr>
            <a:spLocks noGrp="1"/>
          </p:cNvSpPr>
          <p:nvPr>
            <p:ph type="title"/>
          </p:nvPr>
        </p:nvSpPr>
        <p:spPr/>
        <p:txBody>
          <a:bodyPr>
            <a:normAutofit/>
          </a:bodyPr>
          <a:lstStyle/>
          <a:p>
            <a:r>
              <a:rPr lang="en-US" dirty="0"/>
              <a:t>Dimensionless Ratios</a:t>
            </a:r>
          </a:p>
        </p:txBody>
      </p:sp>
      <p:sp>
        <p:nvSpPr>
          <p:cNvPr id="2" name="Slide Number Placeholder 6">
            <a:extLst>
              <a:ext uri="{FF2B5EF4-FFF2-40B4-BE49-F238E27FC236}">
                <a16:creationId xmlns:a16="http://schemas.microsoft.com/office/drawing/2014/main" id="{8DBC0567-2540-F756-8B43-B5634D7F000D}"/>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14</a:t>
            </a:fld>
            <a:endParaRPr lang="en-US" dirty="0">
              <a:latin typeface="Arial" charset="0"/>
            </a:endParaRPr>
          </a:p>
        </p:txBody>
      </p:sp>
    </p:spTree>
    <p:extLst>
      <p:ext uri="{BB962C8B-B14F-4D97-AF65-F5344CB8AC3E}">
        <p14:creationId xmlns:p14="http://schemas.microsoft.com/office/powerpoint/2010/main" val="3660781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Dimensionless Ratios</a:t>
            </a:r>
          </a:p>
        </p:txBody>
      </p:sp>
      <p:sp>
        <p:nvSpPr>
          <p:cNvPr id="2" name="Slide Number Placeholder 6">
            <a:extLst>
              <a:ext uri="{FF2B5EF4-FFF2-40B4-BE49-F238E27FC236}">
                <a16:creationId xmlns:a16="http://schemas.microsoft.com/office/drawing/2014/main" id="{E0FA134A-6243-F617-EE72-5D36EE23E4D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15</a:t>
            </a:fld>
            <a:endParaRPr lang="en-US" dirty="0">
              <a:latin typeface="Arial" charset="0"/>
            </a:endParaRPr>
          </a:p>
        </p:txBody>
      </p:sp>
      <p:pic>
        <p:nvPicPr>
          <p:cNvPr id="5" name="Content Placeholder 4">
            <a:extLst>
              <a:ext uri="{FF2B5EF4-FFF2-40B4-BE49-F238E27FC236}">
                <a16:creationId xmlns:a16="http://schemas.microsoft.com/office/drawing/2014/main" id="{091AD034-9CCB-695C-FCA0-90AA998FD97C}"/>
              </a:ext>
            </a:extLst>
          </p:cNvPr>
          <p:cNvPicPr>
            <a:picLocks noGrp="1" noChangeAspect="1"/>
          </p:cNvPicPr>
          <p:nvPr>
            <p:ph idx="1"/>
          </p:nvPr>
        </p:nvPicPr>
        <p:blipFill>
          <a:blip r:embed="rId3"/>
          <a:stretch>
            <a:fillRect/>
          </a:stretch>
        </p:blipFill>
        <p:spPr>
          <a:xfrm>
            <a:off x="2024519" y="1473888"/>
            <a:ext cx="8142961" cy="4857314"/>
          </a:xfrm>
          <a:prstGeom prst="rect">
            <a:avLst/>
          </a:prstGeom>
        </p:spPr>
      </p:pic>
    </p:spTree>
    <p:extLst>
      <p:ext uri="{BB962C8B-B14F-4D97-AF65-F5344CB8AC3E}">
        <p14:creationId xmlns:p14="http://schemas.microsoft.com/office/powerpoint/2010/main" val="1474038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Regression Goal</a:t>
            </a:r>
          </a:p>
        </p:txBody>
      </p:sp>
      <p:sp>
        <p:nvSpPr>
          <p:cNvPr id="6" name="Rectangle 3"/>
          <p:cNvSpPr>
            <a:spLocks noGrp="1" noChangeArrowheads="1"/>
          </p:cNvSpPr>
          <p:nvPr>
            <p:ph idx="1"/>
          </p:nvPr>
        </p:nvSpPr>
        <p:spPr/>
        <p:txBody>
          <a:bodyPr/>
          <a:lstStyle/>
          <a:p>
            <a:pPr lvl="1" indent="0">
              <a:buNone/>
            </a:pPr>
            <a:r>
              <a:rPr lang="en-US" altLang="en-US" sz="3600" dirty="0">
                <a:ea typeface="ＭＳ Ｐゴシック" panose="020B0600070205080204" pitchFamily="34" charset="-128"/>
              </a:rPr>
              <a:t>Develop regression equations that can predict how </a:t>
            </a:r>
            <a:r>
              <a:rPr lang="en-US" altLang="en-US" sz="3600" b="1" u="sng" dirty="0">
                <a:ea typeface="ＭＳ Ｐゴシック" panose="020B0600070205080204" pitchFamily="34" charset="-128"/>
              </a:rPr>
              <a:t>index</a:t>
            </a:r>
            <a:r>
              <a:rPr lang="en-US" altLang="en-US" sz="3600" dirty="0">
                <a:ea typeface="ＭＳ Ｐゴシック" panose="020B0600070205080204" pitchFamily="34" charset="-128"/>
              </a:rPr>
              <a:t> values of T</a:t>
            </a:r>
            <a:r>
              <a:rPr lang="en-US" altLang="en-US" sz="3600" baseline="-25000" dirty="0">
                <a:ea typeface="ＭＳ Ｐゴシック" panose="020B0600070205080204" pitchFamily="34" charset="-128"/>
              </a:rPr>
              <a:t>c</a:t>
            </a:r>
            <a:r>
              <a:rPr lang="en-US" altLang="en-US" sz="3600" dirty="0">
                <a:ea typeface="ＭＳ Ｐゴシック" panose="020B0600070205080204" pitchFamily="34" charset="-128"/>
              </a:rPr>
              <a:t> and R vary with respect to excess precipitation for independent watersheds</a:t>
            </a:r>
          </a:p>
        </p:txBody>
      </p:sp>
      <p:sp>
        <p:nvSpPr>
          <p:cNvPr id="3" name="Slide Number Placeholder 6">
            <a:extLst>
              <a:ext uri="{FF2B5EF4-FFF2-40B4-BE49-F238E27FC236}">
                <a16:creationId xmlns:a16="http://schemas.microsoft.com/office/drawing/2014/main" id="{D4C80D61-66E8-812F-C5E2-552FA19663C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16</a:t>
            </a:fld>
            <a:endParaRPr lang="en-US" dirty="0">
              <a:latin typeface="Arial" charset="0"/>
            </a:endParaRPr>
          </a:p>
        </p:txBody>
      </p:sp>
    </p:spTree>
    <p:extLst>
      <p:ext uri="{BB962C8B-B14F-4D97-AF65-F5344CB8AC3E}">
        <p14:creationId xmlns:p14="http://schemas.microsoft.com/office/powerpoint/2010/main" val="702096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Regression Equations</a:t>
            </a: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69F269E-F7A7-4935-9BC2-FD3CDADAAC37}"/>
                  </a:ext>
                </a:extLst>
              </p:cNvPr>
              <p:cNvGraphicFramePr>
                <a:graphicFrameLocks noGrp="1"/>
              </p:cNvGraphicFramePr>
              <p:nvPr>
                <p:extLst>
                  <p:ext uri="{D42A27DB-BD31-4B8C-83A1-F6EECF244321}">
                    <p14:modId xmlns:p14="http://schemas.microsoft.com/office/powerpoint/2010/main" val="1406999439"/>
                  </p:ext>
                </p:extLst>
              </p:nvPr>
            </p:nvGraphicFramePr>
            <p:xfrm>
              <a:off x="2062841" y="1571555"/>
              <a:ext cx="8503920" cy="4907155"/>
            </p:xfrm>
            <a:graphic>
              <a:graphicData uri="http://schemas.openxmlformats.org/drawingml/2006/table">
                <a:tbl>
                  <a:tblPr firstRow="1" firstCol="1" bandRow="1"/>
                  <a:tblGrid>
                    <a:gridCol w="1645920">
                      <a:extLst>
                        <a:ext uri="{9D8B030D-6E8A-4147-A177-3AD203B41FA5}">
                          <a16:colId xmlns:a16="http://schemas.microsoft.com/office/drawing/2014/main" val="371944679"/>
                        </a:ext>
                      </a:extLst>
                    </a:gridCol>
                    <a:gridCol w="914400">
                      <a:extLst>
                        <a:ext uri="{9D8B030D-6E8A-4147-A177-3AD203B41FA5}">
                          <a16:colId xmlns:a16="http://schemas.microsoft.com/office/drawing/2014/main" val="1229514240"/>
                        </a:ext>
                      </a:extLst>
                    </a:gridCol>
                    <a:gridCol w="5943600">
                      <a:extLst>
                        <a:ext uri="{9D8B030D-6E8A-4147-A177-3AD203B41FA5}">
                          <a16:colId xmlns:a16="http://schemas.microsoft.com/office/drawing/2014/main" val="3788380362"/>
                        </a:ext>
                      </a:extLst>
                    </a:gridCol>
                  </a:tblGrid>
                  <a:tr h="274069">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Excess Precipitation Rate (in/</a:t>
                          </a:r>
                          <a:r>
                            <a:rPr lang="en-US" sz="1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hr</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6281972"/>
                      </a:ext>
                    </a:extLst>
                  </a:tr>
                  <a:tr h="277253">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=0.04082−0.35461∗</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−0.53746∗</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0905407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=−1.01528+1.7684∗</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−0.00316∗</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+120.4306∗</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𝑅𝑅</m:t>
                                </m:r>
                              </m:oMath>
                            </m:oMathPara>
                          </a14:m>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987251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dirty="0" err="1">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=−0.09866−0.42538∗</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−0.5683∗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48176444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=−1.40573+1.2471∗</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−0.00208∗</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+78.6917∗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5045580"/>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=−0.2412−0.5586∗</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−0.6837∗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9768533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=−0.26226+0.6196∗</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−0.00118∗</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+38.7834∗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2121835"/>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=−0.381−0.5353∗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−0.6581∗</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5784012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=0.507+0.2515∗</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−0.00063∗</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∗16.721∗</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640086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=−0.4809−0.5387∗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−0.6703∗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6825397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=0.489+0.1709∗</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−0.00046∗</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+11.3057∗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753879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=−0.5446−0.5107∗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−0.6573∗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9844740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=0.4668+0.13062∗</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−0.00037∗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+8.4999∗</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9684232"/>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=−0.5425−0.5204∗</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−0.6457∗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820126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=0.4814+0.10512∗</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−0.00033∗</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+7.2064∗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584577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=−0.5408−0.5403∗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−0.6452∗</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sSub>
                                      <m:sSubPr>
                                        <m:ctrlPr>
                                          <a:rPr lang="en-US" sz="1400" i="1" kern="1200" smtClean="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4618824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=0.5215+0.0824∗</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−0.00029∗</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+5.9854∗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1742128"/>
                      </a:ext>
                    </a:extLst>
                  </a:tr>
                </a:tbl>
              </a:graphicData>
            </a:graphic>
          </p:graphicFrame>
        </mc:Choice>
        <mc:Fallback xmlns="">
          <p:graphicFrame>
            <p:nvGraphicFramePr>
              <p:cNvPr id="5" name="Table 4">
                <a:extLst>
                  <a:ext uri="{FF2B5EF4-FFF2-40B4-BE49-F238E27FC236}">
                    <a16:creationId xmlns:a16="http://schemas.microsoft.com/office/drawing/2014/main" id="{B69F269E-F7A7-4935-9BC2-FD3CDADAAC37}"/>
                  </a:ext>
                </a:extLst>
              </p:cNvPr>
              <p:cNvGraphicFramePr>
                <a:graphicFrameLocks noGrp="1"/>
              </p:cNvGraphicFramePr>
              <p:nvPr>
                <p:extLst>
                  <p:ext uri="{D42A27DB-BD31-4B8C-83A1-F6EECF244321}">
                    <p14:modId xmlns:p14="http://schemas.microsoft.com/office/powerpoint/2010/main" val="1406999439"/>
                  </p:ext>
                </p:extLst>
              </p:nvPr>
            </p:nvGraphicFramePr>
            <p:xfrm>
              <a:off x="2062841" y="1571555"/>
              <a:ext cx="8503920" cy="4907155"/>
            </p:xfrm>
            <a:graphic>
              <a:graphicData uri="http://schemas.openxmlformats.org/drawingml/2006/table">
                <a:tbl>
                  <a:tblPr firstRow="1" firstCol="1" bandRow="1"/>
                  <a:tblGrid>
                    <a:gridCol w="1645920">
                      <a:extLst>
                        <a:ext uri="{9D8B030D-6E8A-4147-A177-3AD203B41FA5}">
                          <a16:colId xmlns:a16="http://schemas.microsoft.com/office/drawing/2014/main" val="371944679"/>
                        </a:ext>
                      </a:extLst>
                    </a:gridCol>
                    <a:gridCol w="914400">
                      <a:extLst>
                        <a:ext uri="{9D8B030D-6E8A-4147-A177-3AD203B41FA5}">
                          <a16:colId xmlns:a16="http://schemas.microsoft.com/office/drawing/2014/main" val="1229514240"/>
                        </a:ext>
                      </a:extLst>
                    </a:gridCol>
                    <a:gridCol w="5943600">
                      <a:extLst>
                        <a:ext uri="{9D8B030D-6E8A-4147-A177-3AD203B41FA5}">
                          <a16:colId xmlns:a16="http://schemas.microsoft.com/office/drawing/2014/main" val="3788380362"/>
                        </a:ext>
                      </a:extLst>
                    </a:gridCol>
                  </a:tblGrid>
                  <a:tr h="471107">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Excess Precipitation Rate (in/</a:t>
                          </a:r>
                          <a:r>
                            <a:rPr lang="en-US" sz="1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hr</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6281972"/>
                      </a:ext>
                    </a:extLst>
                  </a:tr>
                  <a:tr h="277253">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80435" r="-102" b="-1515217"/>
                          </a:stretch>
                        </a:blipFill>
                      </a:tcPr>
                    </a:tc>
                    <a:extLst>
                      <a:ext uri="{0D108BD9-81ED-4DB2-BD59-A6C34878D82A}">
                        <a16:rowId xmlns:a16="http://schemas.microsoft.com/office/drawing/2014/main" val="300905407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286667" r="-102" b="-1448889"/>
                          </a:stretch>
                        </a:blipFill>
                      </a:tcPr>
                    </a:tc>
                    <a:extLst>
                      <a:ext uri="{0D108BD9-81ED-4DB2-BD59-A6C34878D82A}">
                        <a16:rowId xmlns:a16="http://schemas.microsoft.com/office/drawing/2014/main" val="140987251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dirty="0" err="1">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378261" r="-102" b="-1317391"/>
                          </a:stretch>
                        </a:blipFill>
                      </a:tcPr>
                    </a:tc>
                    <a:extLst>
                      <a:ext uri="{0D108BD9-81ED-4DB2-BD59-A6C34878D82A}">
                        <a16:rowId xmlns:a16="http://schemas.microsoft.com/office/drawing/2014/main" val="348176444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478261" r="-102" b="-1217391"/>
                          </a:stretch>
                        </a:blipFill>
                      </a:tcPr>
                    </a:tc>
                    <a:extLst>
                      <a:ext uri="{0D108BD9-81ED-4DB2-BD59-A6C34878D82A}">
                        <a16:rowId xmlns:a16="http://schemas.microsoft.com/office/drawing/2014/main" val="1855045580"/>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591111" r="-102" b="-1144444"/>
                          </a:stretch>
                        </a:blipFill>
                      </a:tcPr>
                    </a:tc>
                    <a:extLst>
                      <a:ext uri="{0D108BD9-81ED-4DB2-BD59-A6C34878D82A}">
                        <a16:rowId xmlns:a16="http://schemas.microsoft.com/office/drawing/2014/main" val="339768533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676087" r="-102" b="-1019565"/>
                          </a:stretch>
                        </a:blipFill>
                      </a:tcPr>
                    </a:tc>
                    <a:extLst>
                      <a:ext uri="{0D108BD9-81ED-4DB2-BD59-A6C34878D82A}">
                        <a16:rowId xmlns:a16="http://schemas.microsoft.com/office/drawing/2014/main" val="2392121835"/>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793333" r="-102" b="-942222"/>
                          </a:stretch>
                        </a:blipFill>
                      </a:tcPr>
                    </a:tc>
                    <a:extLst>
                      <a:ext uri="{0D108BD9-81ED-4DB2-BD59-A6C34878D82A}">
                        <a16:rowId xmlns:a16="http://schemas.microsoft.com/office/drawing/2014/main" val="155784012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873913" r="-102" b="-821739"/>
                          </a:stretch>
                        </a:blipFill>
                      </a:tcPr>
                    </a:tc>
                    <a:extLst>
                      <a:ext uri="{0D108BD9-81ED-4DB2-BD59-A6C34878D82A}">
                        <a16:rowId xmlns:a16="http://schemas.microsoft.com/office/drawing/2014/main" val="318640086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995556" r="-102" b="-740000"/>
                          </a:stretch>
                        </a:blipFill>
                      </a:tcPr>
                    </a:tc>
                    <a:extLst>
                      <a:ext uri="{0D108BD9-81ED-4DB2-BD59-A6C34878D82A}">
                        <a16:rowId xmlns:a16="http://schemas.microsoft.com/office/drawing/2014/main" val="266825397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071739" r="-102" b="-623913"/>
                          </a:stretch>
                        </a:blipFill>
                      </a:tcPr>
                    </a:tc>
                    <a:extLst>
                      <a:ext uri="{0D108BD9-81ED-4DB2-BD59-A6C34878D82A}">
                        <a16:rowId xmlns:a16="http://schemas.microsoft.com/office/drawing/2014/main" val="372753879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197778" r="-102" b="-537778"/>
                          </a:stretch>
                        </a:blipFill>
                      </a:tcPr>
                    </a:tc>
                    <a:extLst>
                      <a:ext uri="{0D108BD9-81ED-4DB2-BD59-A6C34878D82A}">
                        <a16:rowId xmlns:a16="http://schemas.microsoft.com/office/drawing/2014/main" val="159844740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269565" r="-102" b="-426087"/>
                          </a:stretch>
                        </a:blipFill>
                      </a:tcPr>
                    </a:tc>
                    <a:extLst>
                      <a:ext uri="{0D108BD9-81ED-4DB2-BD59-A6C34878D82A}">
                        <a16:rowId xmlns:a16="http://schemas.microsoft.com/office/drawing/2014/main" val="619684232"/>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400000" r="-102" b="-335556"/>
                          </a:stretch>
                        </a:blipFill>
                      </a:tcPr>
                    </a:tc>
                    <a:extLst>
                      <a:ext uri="{0D108BD9-81ED-4DB2-BD59-A6C34878D82A}">
                        <a16:rowId xmlns:a16="http://schemas.microsoft.com/office/drawing/2014/main" val="20820126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467391" r="-102" b="-228261"/>
                          </a:stretch>
                        </a:blipFill>
                      </a:tcPr>
                    </a:tc>
                    <a:extLst>
                      <a:ext uri="{0D108BD9-81ED-4DB2-BD59-A6C34878D82A}">
                        <a16:rowId xmlns:a16="http://schemas.microsoft.com/office/drawing/2014/main" val="276584577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602222" r="-102" b="-133333"/>
                          </a:stretch>
                        </a:blipFill>
                      </a:tcPr>
                    </a:tc>
                    <a:extLst>
                      <a:ext uri="{0D108BD9-81ED-4DB2-BD59-A6C34878D82A}">
                        <a16:rowId xmlns:a16="http://schemas.microsoft.com/office/drawing/2014/main" val="244618824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665217" r="-102" b="-30435"/>
                          </a:stretch>
                        </a:blipFill>
                      </a:tcPr>
                    </a:tc>
                    <a:extLst>
                      <a:ext uri="{0D108BD9-81ED-4DB2-BD59-A6C34878D82A}">
                        <a16:rowId xmlns:a16="http://schemas.microsoft.com/office/drawing/2014/main" val="1221742128"/>
                      </a:ext>
                    </a:extLst>
                  </a:tr>
                </a:tbl>
              </a:graphicData>
            </a:graphic>
          </p:graphicFrame>
        </mc:Fallback>
      </mc:AlternateContent>
      <p:sp>
        <p:nvSpPr>
          <p:cNvPr id="3" name="Slide Number Placeholder 6">
            <a:extLst>
              <a:ext uri="{FF2B5EF4-FFF2-40B4-BE49-F238E27FC236}">
                <a16:creationId xmlns:a16="http://schemas.microsoft.com/office/drawing/2014/main" id="{26FBEDDD-0840-3CEA-D0DF-A390468EB556}"/>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17</a:t>
            </a:fld>
            <a:endParaRPr lang="en-US" dirty="0">
              <a:latin typeface="Arial" charset="0"/>
            </a:endParaRPr>
          </a:p>
        </p:txBody>
      </p:sp>
    </p:spTree>
    <p:extLst>
      <p:ext uri="{BB962C8B-B14F-4D97-AF65-F5344CB8AC3E}">
        <p14:creationId xmlns:p14="http://schemas.microsoft.com/office/powerpoint/2010/main" val="8231216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1A835D70-2ECC-4B6D-A64D-E5ED6A981766}"/>
              </a:ext>
            </a:extLst>
          </p:cNvPr>
          <p:cNvSpPr>
            <a:spLocks noGrp="1"/>
          </p:cNvSpPr>
          <p:nvPr>
            <p:ph type="title"/>
          </p:nvPr>
        </p:nvSpPr>
        <p:spPr/>
        <p:txBody>
          <a:bodyPr>
            <a:normAutofit/>
          </a:bodyPr>
          <a:lstStyle/>
          <a:p>
            <a:r>
              <a:rPr lang="en-US" dirty="0"/>
              <a:t>Validation Results – EF Russian River</a:t>
            </a:r>
          </a:p>
        </p:txBody>
      </p:sp>
      <p:sp>
        <p:nvSpPr>
          <p:cNvPr id="2" name="Slide Number Placeholder 6">
            <a:extLst>
              <a:ext uri="{FF2B5EF4-FFF2-40B4-BE49-F238E27FC236}">
                <a16:creationId xmlns:a16="http://schemas.microsoft.com/office/drawing/2014/main" id="{82024ABF-5B46-70FD-BD4E-9836D982283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18</a:t>
            </a:fld>
            <a:endParaRPr lang="en-US" dirty="0">
              <a:latin typeface="Arial" charset="0"/>
            </a:endParaRPr>
          </a:p>
        </p:txBody>
      </p:sp>
      <p:pic>
        <p:nvPicPr>
          <p:cNvPr id="6" name="Content Placeholder 5">
            <a:extLst>
              <a:ext uri="{FF2B5EF4-FFF2-40B4-BE49-F238E27FC236}">
                <a16:creationId xmlns:a16="http://schemas.microsoft.com/office/drawing/2014/main" id="{31C12488-4E80-DE96-6D05-4E2E5B983668}"/>
              </a:ext>
            </a:extLst>
          </p:cNvPr>
          <p:cNvPicPr>
            <a:picLocks noGrp="1" noChangeAspect="1"/>
          </p:cNvPicPr>
          <p:nvPr>
            <p:ph idx="1"/>
          </p:nvPr>
        </p:nvPicPr>
        <p:blipFill>
          <a:blip r:embed="rId3"/>
          <a:stretch>
            <a:fillRect/>
          </a:stretch>
        </p:blipFill>
        <p:spPr>
          <a:xfrm>
            <a:off x="2853369" y="1514364"/>
            <a:ext cx="6202495" cy="5211444"/>
          </a:xfrm>
          <a:prstGeom prst="rect">
            <a:avLst/>
          </a:prstGeom>
        </p:spPr>
      </p:pic>
    </p:spTree>
    <p:extLst>
      <p:ext uri="{BB962C8B-B14F-4D97-AF65-F5344CB8AC3E}">
        <p14:creationId xmlns:p14="http://schemas.microsoft.com/office/powerpoint/2010/main" val="42339681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530928CB-08E0-3342-6DDF-C16B2F40B612}"/>
              </a:ext>
            </a:extLst>
          </p:cNvPr>
          <p:cNvPicPr>
            <a:picLocks noGrp="1" noChangeAspect="1"/>
          </p:cNvPicPr>
          <p:nvPr>
            <p:ph idx="1"/>
          </p:nvPr>
        </p:nvPicPr>
        <p:blipFill>
          <a:blip r:embed="rId3"/>
          <a:stretch>
            <a:fillRect/>
          </a:stretch>
        </p:blipFill>
        <p:spPr>
          <a:xfrm>
            <a:off x="2853368" y="1514364"/>
            <a:ext cx="6202495" cy="5211444"/>
          </a:xfrm>
          <a:prstGeom prst="rect">
            <a:avLst/>
          </a:prstGeom>
        </p:spPr>
      </p:pic>
      <p:sp>
        <p:nvSpPr>
          <p:cNvPr id="10" name="Title 1">
            <a:extLst>
              <a:ext uri="{FF2B5EF4-FFF2-40B4-BE49-F238E27FC236}">
                <a16:creationId xmlns:a16="http://schemas.microsoft.com/office/drawing/2014/main" id="{1A835D70-2ECC-4B6D-A64D-E5ED6A981766}"/>
              </a:ext>
            </a:extLst>
          </p:cNvPr>
          <p:cNvSpPr>
            <a:spLocks noGrp="1"/>
          </p:cNvSpPr>
          <p:nvPr>
            <p:ph type="title"/>
          </p:nvPr>
        </p:nvSpPr>
        <p:spPr/>
        <p:txBody>
          <a:bodyPr>
            <a:normAutofit/>
          </a:bodyPr>
          <a:lstStyle/>
          <a:p>
            <a:r>
              <a:rPr lang="en-US" dirty="0"/>
              <a:t>Validation Results – Arroyo Seco</a:t>
            </a:r>
          </a:p>
        </p:txBody>
      </p:sp>
      <p:sp>
        <p:nvSpPr>
          <p:cNvPr id="2" name="Slide Number Placeholder 6">
            <a:extLst>
              <a:ext uri="{FF2B5EF4-FFF2-40B4-BE49-F238E27FC236}">
                <a16:creationId xmlns:a16="http://schemas.microsoft.com/office/drawing/2014/main" id="{7857F344-2107-36AE-3E65-FD391BB3693E}"/>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19</a:t>
            </a:fld>
            <a:endParaRPr lang="en-US" dirty="0">
              <a:latin typeface="Arial" charset="0"/>
            </a:endParaRPr>
          </a:p>
        </p:txBody>
      </p:sp>
    </p:spTree>
    <p:extLst>
      <p:ext uri="{BB962C8B-B14F-4D97-AF65-F5344CB8AC3E}">
        <p14:creationId xmlns:p14="http://schemas.microsoft.com/office/powerpoint/2010/main" val="3478170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Overview</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a:xfrm>
            <a:off x="838201" y="1495118"/>
            <a:ext cx="10515599" cy="4351338"/>
          </a:xfrm>
        </p:spPr>
        <p:txBody>
          <a:bodyPr>
            <a:noAutofit/>
          </a:bodyPr>
          <a:lstStyle/>
          <a:p>
            <a:r>
              <a:rPr lang="en-US" sz="3200" dirty="0"/>
              <a:t>Clark vs. 2D vs. Variable Clark</a:t>
            </a:r>
          </a:p>
          <a:p>
            <a:r>
              <a:rPr lang="en-US" sz="3200" dirty="0"/>
              <a:t>HEC-HMS Modeling</a:t>
            </a:r>
          </a:p>
          <a:p>
            <a:r>
              <a:rPr lang="en-US" sz="3200" dirty="0"/>
              <a:t>Regression Equation Development, Validation, and Uncertainty</a:t>
            </a:r>
          </a:p>
          <a:p>
            <a:r>
              <a:rPr lang="en-US" sz="3200" dirty="0"/>
              <a:t>Example Application</a:t>
            </a:r>
          </a:p>
          <a:p>
            <a:r>
              <a:rPr lang="en-US" sz="3200" dirty="0"/>
              <a:t>Tech Transfer</a:t>
            </a:r>
          </a:p>
        </p:txBody>
      </p:sp>
      <p:sp>
        <p:nvSpPr>
          <p:cNvPr id="6" name="Slide Number Placeholder 6">
            <a:extLst>
              <a:ext uri="{FF2B5EF4-FFF2-40B4-BE49-F238E27FC236}">
                <a16:creationId xmlns:a16="http://schemas.microsoft.com/office/drawing/2014/main" id="{5FD2F68C-8F6F-4055-85A5-839495438F9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a:t>
            </a:fld>
            <a:endParaRPr lang="en-US" dirty="0">
              <a:latin typeface="Arial" charset="0"/>
            </a:endParaRPr>
          </a:p>
        </p:txBody>
      </p:sp>
    </p:spTree>
    <p:extLst>
      <p:ext uri="{BB962C8B-B14F-4D97-AF65-F5344CB8AC3E}">
        <p14:creationId xmlns:p14="http://schemas.microsoft.com/office/powerpoint/2010/main" val="4052503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90651099-F494-ADC8-E0D1-83B1EA6457A4}"/>
              </a:ext>
            </a:extLst>
          </p:cNvPr>
          <p:cNvPicPr>
            <a:picLocks noGrp="1" noChangeAspect="1"/>
          </p:cNvPicPr>
          <p:nvPr>
            <p:ph idx="1"/>
          </p:nvPr>
        </p:nvPicPr>
        <p:blipFill>
          <a:blip r:embed="rId3"/>
          <a:stretch>
            <a:fillRect/>
          </a:stretch>
        </p:blipFill>
        <p:spPr>
          <a:xfrm>
            <a:off x="2148030" y="1423042"/>
            <a:ext cx="8582399" cy="4729637"/>
          </a:xfrm>
          <a:prstGeom prst="rect">
            <a:avLst/>
          </a:prstGeom>
          <a:ln>
            <a:solidFill>
              <a:schemeClr val="tx1"/>
            </a:solidFill>
          </a:ln>
        </p:spPr>
      </p:pic>
      <p:sp>
        <p:nvSpPr>
          <p:cNvPr id="8" name="Title 1"/>
          <p:cNvSpPr>
            <a:spLocks noGrp="1"/>
          </p:cNvSpPr>
          <p:nvPr>
            <p:ph type="title"/>
          </p:nvPr>
        </p:nvSpPr>
        <p:spPr/>
        <p:txBody>
          <a:bodyPr>
            <a:normAutofit/>
          </a:bodyPr>
          <a:lstStyle/>
          <a:p>
            <a:r>
              <a:rPr lang="en-US" dirty="0"/>
              <a:t>Tech Transfer</a:t>
            </a:r>
          </a:p>
        </p:txBody>
      </p:sp>
      <p:sp>
        <p:nvSpPr>
          <p:cNvPr id="6" name="TextBox 5">
            <a:extLst>
              <a:ext uri="{FF2B5EF4-FFF2-40B4-BE49-F238E27FC236}">
                <a16:creationId xmlns:a16="http://schemas.microsoft.com/office/drawing/2014/main" id="{4CF1B4E6-B5A4-4A9B-962D-20562A520340}"/>
              </a:ext>
            </a:extLst>
          </p:cNvPr>
          <p:cNvSpPr txBox="1"/>
          <p:nvPr/>
        </p:nvSpPr>
        <p:spPr>
          <a:xfrm>
            <a:off x="4709017" y="6324600"/>
            <a:ext cx="2773965" cy="369332"/>
          </a:xfrm>
          <a:prstGeom prst="rect">
            <a:avLst/>
          </a:prstGeom>
          <a:noFill/>
        </p:spPr>
        <p:txBody>
          <a:bodyPr wrap="none" rtlCol="0">
            <a:spAutoFit/>
          </a:bodyPr>
          <a:lstStyle/>
          <a:p>
            <a:r>
              <a:rPr lang="en-US" altLang="en-US" dirty="0">
                <a:ea typeface="ＭＳ Ｐゴシック" panose="020B0600070205080204" pitchFamily="34" charset="-128"/>
                <a:hlinkClick r:id="rId4"/>
              </a:rPr>
              <a:t>Link to Tutorials and Guides</a:t>
            </a:r>
            <a:endParaRPr lang="en-US" altLang="en-US" dirty="0">
              <a:ea typeface="ＭＳ Ｐゴシック" panose="020B0600070205080204" pitchFamily="34" charset="-128"/>
            </a:endParaRPr>
          </a:p>
        </p:txBody>
      </p:sp>
      <p:sp>
        <p:nvSpPr>
          <p:cNvPr id="3" name="Slide Number Placeholder 6">
            <a:extLst>
              <a:ext uri="{FF2B5EF4-FFF2-40B4-BE49-F238E27FC236}">
                <a16:creationId xmlns:a16="http://schemas.microsoft.com/office/drawing/2014/main" id="{2F5D31BE-F631-4D7D-A467-C9ABF4420065}"/>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20</a:t>
            </a:fld>
            <a:endParaRPr lang="en-US" dirty="0">
              <a:latin typeface="Arial" charset="0"/>
            </a:endParaRPr>
          </a:p>
        </p:txBody>
      </p:sp>
    </p:spTree>
    <p:extLst>
      <p:ext uri="{BB962C8B-B14F-4D97-AF65-F5344CB8AC3E}">
        <p14:creationId xmlns:p14="http://schemas.microsoft.com/office/powerpoint/2010/main" val="3141083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Summary</a:t>
            </a:r>
          </a:p>
        </p:txBody>
      </p:sp>
      <p:sp>
        <p:nvSpPr>
          <p:cNvPr id="3" name="Content Placeholder 2"/>
          <p:cNvSpPr>
            <a:spLocks noGrp="1"/>
          </p:cNvSpPr>
          <p:nvPr>
            <p:ph idx="1"/>
          </p:nvPr>
        </p:nvSpPr>
        <p:spPr/>
        <p:txBody>
          <a:bodyPr/>
          <a:lstStyle/>
          <a:p>
            <a:pPr>
              <a:spcBef>
                <a:spcPts val="0"/>
              </a:spcBef>
              <a:spcAft>
                <a:spcPts val="300"/>
              </a:spcAft>
            </a:pPr>
            <a:r>
              <a:rPr lang="en-US" altLang="en-US" dirty="0">
                <a:ea typeface="ＭＳ Ｐゴシック" panose="020B0600070205080204" pitchFamily="34" charset="-128"/>
              </a:rPr>
              <a:t>100+ HEC-HMS models were built and calibrated throughout the state of CA</a:t>
            </a:r>
          </a:p>
          <a:p>
            <a:pPr>
              <a:spcBef>
                <a:spcPts val="0"/>
              </a:spcBef>
              <a:spcAft>
                <a:spcPts val="300"/>
              </a:spcAft>
            </a:pPr>
            <a:r>
              <a:rPr lang="en-US" altLang="en-US" dirty="0">
                <a:ea typeface="ＭＳ Ｐゴシック" panose="020B0600070205080204" pitchFamily="34" charset="-128"/>
              </a:rPr>
              <a:t>16 of these were used to evaluate Variable Clark parameters</a:t>
            </a:r>
          </a:p>
          <a:p>
            <a:pPr>
              <a:spcBef>
                <a:spcPts val="0"/>
              </a:spcBef>
              <a:spcAft>
                <a:spcPts val="300"/>
              </a:spcAft>
            </a:pPr>
            <a:r>
              <a:rPr lang="en-US" altLang="en-US" dirty="0">
                <a:ea typeface="ＭＳ Ｐゴシック" panose="020B0600070205080204" pitchFamily="34" charset="-128"/>
              </a:rPr>
              <a:t>Regression equations for both “regular” Clark and variable Clark methods were developed using calibrated parameters</a:t>
            </a:r>
          </a:p>
          <a:p>
            <a:pPr>
              <a:spcBef>
                <a:spcPts val="0"/>
              </a:spcBef>
              <a:spcAft>
                <a:spcPts val="300"/>
              </a:spcAft>
            </a:pPr>
            <a:r>
              <a:rPr lang="en-US" altLang="en-US" dirty="0">
                <a:ea typeface="ＭＳ Ｐゴシック" panose="020B0600070205080204" pitchFamily="34" charset="-128"/>
              </a:rPr>
              <a:t>Regression equations were validated at numerous locations</a:t>
            </a:r>
          </a:p>
          <a:p>
            <a:pPr>
              <a:spcBef>
                <a:spcPts val="0"/>
              </a:spcBef>
              <a:spcAft>
                <a:spcPts val="300"/>
              </a:spcAft>
            </a:pPr>
            <a:r>
              <a:rPr lang="en-US" altLang="en-US" dirty="0">
                <a:ea typeface="ＭＳ Ｐゴシック" panose="020B0600070205080204" pitchFamily="34" charset="-128"/>
              </a:rPr>
              <a:t>Example applications have been posted to HEC’s website</a:t>
            </a:r>
          </a:p>
        </p:txBody>
      </p:sp>
      <p:sp>
        <p:nvSpPr>
          <p:cNvPr id="4" name="Slide Number Placeholder 6">
            <a:extLst>
              <a:ext uri="{FF2B5EF4-FFF2-40B4-BE49-F238E27FC236}">
                <a16:creationId xmlns:a16="http://schemas.microsoft.com/office/drawing/2014/main" id="{61694A30-359B-604B-774A-D43ACB981CE3}"/>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21</a:t>
            </a:fld>
            <a:endParaRPr lang="en-US" dirty="0">
              <a:latin typeface="Arial" charset="0"/>
            </a:endParaRPr>
          </a:p>
        </p:txBody>
      </p:sp>
    </p:spTree>
    <p:extLst>
      <p:ext uri="{BB962C8B-B14F-4D97-AF65-F5344CB8AC3E}">
        <p14:creationId xmlns:p14="http://schemas.microsoft.com/office/powerpoint/2010/main" val="42496852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902AE4-09A1-4D50-831B-F0EBDFFBB138}"/>
              </a:ext>
            </a:extLst>
          </p:cNvPr>
          <p:cNvSpPr>
            <a:spLocks noGrp="1"/>
          </p:cNvSpPr>
          <p:nvPr>
            <p:ph type="title"/>
          </p:nvPr>
        </p:nvSpPr>
        <p:spPr/>
        <p:txBody>
          <a:bodyPr/>
          <a:lstStyle/>
          <a:p>
            <a:r>
              <a:rPr lang="en-US" dirty="0"/>
              <a:t>Unit Hydrograph Theory</a:t>
            </a:r>
          </a:p>
        </p:txBody>
      </p:sp>
      <p:sp>
        <p:nvSpPr>
          <p:cNvPr id="8194" name="Content Placeholder 2"/>
          <p:cNvSpPr>
            <a:spLocks noGrp="1"/>
          </p:cNvSpPr>
          <p:nvPr>
            <p:ph sz="half" idx="1"/>
          </p:nvPr>
        </p:nvSpPr>
        <p:spPr>
          <a:xfrm>
            <a:off x="986478" y="1825625"/>
            <a:ext cx="5033322" cy="4351338"/>
          </a:xfrm>
        </p:spPr>
        <p:txBody>
          <a:bodyPr>
            <a:normAutofit/>
          </a:bodyPr>
          <a:lstStyle/>
          <a:p>
            <a:pPr>
              <a:lnSpc>
                <a:spcPct val="90000"/>
              </a:lnSpc>
            </a:pPr>
            <a:r>
              <a:rPr lang="en-US" altLang="en-US" sz="2400" dirty="0">
                <a:ea typeface="ＭＳ Ｐゴシック" panose="020B0600070205080204" pitchFamily="34" charset="-128"/>
              </a:rPr>
              <a:t>Originally proposed by L. K. Sherman in 1932</a:t>
            </a:r>
          </a:p>
          <a:p>
            <a:pPr>
              <a:lnSpc>
                <a:spcPct val="90000"/>
              </a:lnSpc>
            </a:pPr>
            <a:r>
              <a:rPr lang="en-US" altLang="en-US" sz="2400" dirty="0">
                <a:ea typeface="ＭＳ Ｐゴシック" panose="020B0600070205080204" pitchFamily="34" charset="-128"/>
              </a:rPr>
              <a:t>Most commonly used method to transform excess precipitation to runoff at given locations</a:t>
            </a:r>
          </a:p>
          <a:p>
            <a:pPr>
              <a:lnSpc>
                <a:spcPct val="90000"/>
              </a:lnSpc>
            </a:pPr>
            <a:r>
              <a:rPr lang="en-US" altLang="en-US" sz="2400" dirty="0">
                <a:ea typeface="ＭＳ Ｐゴシック" panose="020B0600070205080204" pitchFamily="34" charset="-128"/>
              </a:rPr>
              <a:t>Recommended for use across the world</a:t>
            </a:r>
          </a:p>
          <a:p>
            <a:pPr>
              <a:lnSpc>
                <a:spcPct val="90000"/>
              </a:lnSpc>
            </a:pPr>
            <a:r>
              <a:rPr lang="en-US" altLang="en-US" sz="2400" dirty="0">
                <a:ea typeface="ＭＳ Ｐゴシック" panose="020B0600070205080204" pitchFamily="34" charset="-128"/>
              </a:rPr>
              <a:t>It’s not going away</a:t>
            </a:r>
          </a:p>
        </p:txBody>
      </p:sp>
      <p:sp>
        <p:nvSpPr>
          <p:cNvPr id="13" name="Rectangle 12">
            <a:extLst>
              <a:ext uri="{FF2B5EF4-FFF2-40B4-BE49-F238E27FC236}">
                <a16:creationId xmlns:a16="http://schemas.microsoft.com/office/drawing/2014/main" id="{605AAB2B-527E-412E-8F9A-CC64F38EBABF}"/>
              </a:ext>
            </a:extLst>
          </p:cNvPr>
          <p:cNvSpPr/>
          <p:nvPr/>
        </p:nvSpPr>
        <p:spPr>
          <a:xfrm>
            <a:off x="6209270" y="3850674"/>
            <a:ext cx="420130" cy="10870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lide Number Placeholder 6">
            <a:extLst>
              <a:ext uri="{FF2B5EF4-FFF2-40B4-BE49-F238E27FC236}">
                <a16:creationId xmlns:a16="http://schemas.microsoft.com/office/drawing/2014/main" id="{D53E3C44-97E3-4A07-804B-A4B4985A58F0}"/>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3</a:t>
            </a:fld>
            <a:endParaRPr lang="en-US" dirty="0">
              <a:latin typeface="Arial" charset="0"/>
            </a:endParaRPr>
          </a:p>
        </p:txBody>
      </p:sp>
      <p:pic>
        <p:nvPicPr>
          <p:cNvPr id="2" name="Picture 1">
            <a:extLst>
              <a:ext uri="{FF2B5EF4-FFF2-40B4-BE49-F238E27FC236}">
                <a16:creationId xmlns:a16="http://schemas.microsoft.com/office/drawing/2014/main" id="{59003AB0-140B-F8FA-BFF0-A725FDE130E6}"/>
              </a:ext>
            </a:extLst>
          </p:cNvPr>
          <p:cNvPicPr>
            <a:picLocks noChangeAspect="1"/>
          </p:cNvPicPr>
          <p:nvPr/>
        </p:nvPicPr>
        <p:blipFill>
          <a:blip r:embed="rId3"/>
          <a:stretch>
            <a:fillRect/>
          </a:stretch>
        </p:blipFill>
        <p:spPr>
          <a:xfrm>
            <a:off x="7716887" y="346482"/>
            <a:ext cx="4337401" cy="3291840"/>
          </a:xfrm>
          <a:prstGeom prst="rect">
            <a:avLst/>
          </a:prstGeom>
          <a:ln>
            <a:solidFill>
              <a:schemeClr val="tx1"/>
            </a:solidFill>
          </a:ln>
        </p:spPr>
      </p:pic>
      <p:pic>
        <p:nvPicPr>
          <p:cNvPr id="3" name="Picture 2">
            <a:extLst>
              <a:ext uri="{FF2B5EF4-FFF2-40B4-BE49-F238E27FC236}">
                <a16:creationId xmlns:a16="http://schemas.microsoft.com/office/drawing/2014/main" id="{FE6A75F2-5E68-9ADE-5529-98DA548D4F8E}"/>
              </a:ext>
            </a:extLst>
          </p:cNvPr>
          <p:cNvPicPr>
            <a:picLocks noChangeAspect="1"/>
          </p:cNvPicPr>
          <p:nvPr/>
        </p:nvPicPr>
        <p:blipFill>
          <a:blip r:embed="rId4"/>
          <a:stretch>
            <a:fillRect/>
          </a:stretch>
        </p:blipFill>
        <p:spPr>
          <a:xfrm>
            <a:off x="6410594" y="3509769"/>
            <a:ext cx="4155726" cy="3108960"/>
          </a:xfrm>
          <a:prstGeom prst="rect">
            <a:avLst/>
          </a:prstGeom>
          <a:ln>
            <a:solidFill>
              <a:schemeClr val="tx1"/>
            </a:solid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Unit Hydrograph Limitations</a:t>
            </a:r>
          </a:p>
        </p:txBody>
      </p:sp>
      <p:sp>
        <p:nvSpPr>
          <p:cNvPr id="3" name="Content Placeholder 2"/>
          <p:cNvSpPr>
            <a:spLocks noGrp="1"/>
          </p:cNvSpPr>
          <p:nvPr>
            <p:ph sz="half" idx="1"/>
          </p:nvPr>
        </p:nvSpPr>
        <p:spPr/>
        <p:txBody>
          <a:bodyPr>
            <a:normAutofit/>
          </a:bodyPr>
          <a:lstStyle/>
          <a:p>
            <a:pPr marL="342900" indent="-342900">
              <a:buFont typeface="Arial" panose="020B0604020202020204" pitchFamily="34" charset="0"/>
              <a:buChar char="•"/>
            </a:pPr>
            <a:r>
              <a:rPr lang="en-US" altLang="en-US" sz="2600" dirty="0">
                <a:ea typeface="ＭＳ Ｐゴシック" panose="020B0600070205080204" pitchFamily="34" charset="-128"/>
              </a:rPr>
              <a:t>EM 1110-2-1405 compared “minor” and “major” floods at the same location throughout the U.S.</a:t>
            </a:r>
          </a:p>
          <a:p>
            <a:pPr marL="342900" indent="-342900">
              <a:buFont typeface="Arial" panose="020B0604020202020204" pitchFamily="34" charset="0"/>
              <a:buChar char="•"/>
            </a:pPr>
            <a:r>
              <a:rPr lang="en-US" altLang="en-US" sz="2600" dirty="0">
                <a:ea typeface="ＭＳ Ｐゴシック" panose="020B0600070205080204" pitchFamily="34" charset="-128"/>
              </a:rPr>
              <a:t>“In the majority of basins considered, the peak ordinates of unit hydrographs derived from major floods … were 25 to 50% higher than values computed from records of minor floods.”</a:t>
            </a:r>
          </a:p>
        </p:txBody>
      </p:sp>
      <p:pic>
        <p:nvPicPr>
          <p:cNvPr id="6" name="Picture 5">
            <a:extLst>
              <a:ext uri="{FF2B5EF4-FFF2-40B4-BE49-F238E27FC236}">
                <a16:creationId xmlns:a16="http://schemas.microsoft.com/office/drawing/2014/main" id="{3125AAAD-5D75-47A8-84BE-DAA9FB277CFD}"/>
              </a:ext>
            </a:extLst>
          </p:cNvPr>
          <p:cNvPicPr>
            <a:picLocks noChangeAspect="1"/>
          </p:cNvPicPr>
          <p:nvPr/>
        </p:nvPicPr>
        <p:blipFill rotWithShape="1">
          <a:blip r:embed="rId3"/>
          <a:srcRect l="2830" t="1968" r="6563" b="6432"/>
          <a:stretch/>
        </p:blipFill>
        <p:spPr>
          <a:xfrm>
            <a:off x="8586421" y="337429"/>
            <a:ext cx="3212643" cy="4144764"/>
          </a:xfrm>
          <a:prstGeom prst="rect">
            <a:avLst/>
          </a:prstGeom>
        </p:spPr>
      </p:pic>
      <p:pic>
        <p:nvPicPr>
          <p:cNvPr id="7" name="Picture 2">
            <a:extLst>
              <a:ext uri="{FF2B5EF4-FFF2-40B4-BE49-F238E27FC236}">
                <a16:creationId xmlns:a16="http://schemas.microsoft.com/office/drawing/2014/main" id="{91EF66EC-3FA0-4CC2-B08A-246624374C2E}"/>
              </a:ext>
            </a:extLst>
          </p:cNvPr>
          <p:cNvPicPr>
            <a:picLocks noChangeAspect="1" noChangeArrowheads="1"/>
          </p:cNvPicPr>
          <p:nvPr/>
        </p:nvPicPr>
        <p:blipFill>
          <a:blip r:embed="rId4" cstate="print"/>
          <a:srcRect l="57500" t="18667" r="9000" b="31111"/>
          <a:stretch>
            <a:fillRect/>
          </a:stretch>
        </p:blipFill>
        <p:spPr bwMode="auto">
          <a:xfrm>
            <a:off x="6107017" y="3269054"/>
            <a:ext cx="3752161" cy="3164105"/>
          </a:xfrm>
          <a:prstGeom prst="rect">
            <a:avLst/>
          </a:prstGeom>
          <a:noFill/>
          <a:ln w="9525">
            <a:solidFill>
              <a:schemeClr val="tx1"/>
            </a:solidFill>
            <a:miter lim="800000"/>
            <a:headEnd/>
            <a:tailEnd/>
          </a:ln>
        </p:spPr>
      </p:pic>
      <p:sp>
        <p:nvSpPr>
          <p:cNvPr id="5" name="Slide Number Placeholder 6">
            <a:extLst>
              <a:ext uri="{FF2B5EF4-FFF2-40B4-BE49-F238E27FC236}">
                <a16:creationId xmlns:a16="http://schemas.microsoft.com/office/drawing/2014/main" id="{23788385-70A8-C992-DB8C-3135EFE6C7AA}"/>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4</a:t>
            </a:fld>
            <a:endParaRPr lang="en-US" dirty="0">
              <a:latin typeface="Arial" charset="0"/>
            </a:endParaRPr>
          </a:p>
        </p:txBody>
      </p:sp>
    </p:spTree>
    <p:extLst>
      <p:ext uri="{BB962C8B-B14F-4D97-AF65-F5344CB8AC3E}">
        <p14:creationId xmlns:p14="http://schemas.microsoft.com/office/powerpoint/2010/main" val="27524162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Title 1">
            <a:extLst>
              <a:ext uri="{FF2B5EF4-FFF2-40B4-BE49-F238E27FC236}">
                <a16:creationId xmlns:a16="http://schemas.microsoft.com/office/drawing/2014/main" id="{205988FE-3689-499D-9014-7DCBE819D395}"/>
              </a:ext>
            </a:extLst>
          </p:cNvPr>
          <p:cNvSpPr>
            <a:spLocks noGrp="1"/>
          </p:cNvSpPr>
          <p:nvPr>
            <p:ph type="title"/>
          </p:nvPr>
        </p:nvSpPr>
        <p:spPr/>
        <p:txBody>
          <a:bodyPr>
            <a:normAutofit/>
          </a:bodyPr>
          <a:lstStyle/>
          <a:p>
            <a:r>
              <a:rPr lang="en-US" dirty="0"/>
              <a:t>2D Diffusion Wave Transform</a:t>
            </a:r>
          </a:p>
        </p:txBody>
      </p:sp>
      <p:sp>
        <p:nvSpPr>
          <p:cNvPr id="2" name="Content Placeholder 1">
            <a:extLst>
              <a:ext uri="{FF2B5EF4-FFF2-40B4-BE49-F238E27FC236}">
                <a16:creationId xmlns:a16="http://schemas.microsoft.com/office/drawing/2014/main" id="{7C965B04-7A1E-FA1E-1952-0EB6226F1EAE}"/>
              </a:ext>
            </a:extLst>
          </p:cNvPr>
          <p:cNvSpPr>
            <a:spLocks noGrp="1"/>
          </p:cNvSpPr>
          <p:nvPr>
            <p:ph sz="half" idx="1"/>
          </p:nvPr>
        </p:nvSpPr>
        <p:spPr/>
        <p:txBody>
          <a:bodyPr/>
          <a:lstStyle/>
          <a:p>
            <a:pPr marL="285750" indent="-285750">
              <a:spcBef>
                <a:spcPts val="600"/>
              </a:spcBef>
              <a:buFont typeface="Arial" panose="020B0604020202020204" pitchFamily="34" charset="0"/>
              <a:buChar char="•"/>
            </a:pPr>
            <a:r>
              <a:rPr lang="en-US" altLang="en-US" sz="2800" dirty="0">
                <a:latin typeface="Arial" panose="020B0604020202020204" pitchFamily="34" charset="0"/>
              </a:rPr>
              <a:t>HEC’s 2D solver</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Shared computational engine </a:t>
            </a:r>
            <a:br>
              <a:rPr lang="en-US" altLang="en-US" sz="2800" dirty="0">
                <a:latin typeface="Arial" panose="020B0604020202020204" pitchFamily="34" charset="0"/>
              </a:rPr>
            </a:br>
            <a:r>
              <a:rPr lang="en-US" altLang="en-US" sz="2800" dirty="0">
                <a:latin typeface="Arial" panose="020B0604020202020204" pitchFamily="34" charset="0"/>
              </a:rPr>
              <a:t>between HEC-HMS and HEC-RAS</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Users can simulate complex situations where necessary</a:t>
            </a:r>
          </a:p>
          <a:p>
            <a:pPr marL="285750" indent="-285750">
              <a:spcBef>
                <a:spcPts val="600"/>
              </a:spcBef>
              <a:buFont typeface="Arial" panose="020B0604020202020204" pitchFamily="34" charset="0"/>
              <a:buChar char="•"/>
            </a:pPr>
            <a:r>
              <a:rPr lang="en-US" altLang="en-US" sz="2800" dirty="0">
                <a:latin typeface="Arial" panose="020B0604020202020204" pitchFamily="34" charset="0"/>
              </a:rPr>
              <a:t>Not every situation warrants the most complex solution</a:t>
            </a:r>
          </a:p>
          <a:p>
            <a:endParaRPr lang="en-US" dirty="0"/>
          </a:p>
        </p:txBody>
      </p:sp>
      <p:sp>
        <p:nvSpPr>
          <p:cNvPr id="9" name="Slide Number Placeholder 6">
            <a:extLst>
              <a:ext uri="{FF2B5EF4-FFF2-40B4-BE49-F238E27FC236}">
                <a16:creationId xmlns:a16="http://schemas.microsoft.com/office/drawing/2014/main" id="{AF3D6D13-6722-5FB3-888F-3C71B64FD05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5</a:t>
            </a:fld>
            <a:endParaRPr lang="en-US" dirty="0">
              <a:latin typeface="Arial" charset="0"/>
            </a:endParaRPr>
          </a:p>
        </p:txBody>
      </p:sp>
      <p:pic>
        <p:nvPicPr>
          <p:cNvPr id="5" name="2023-05-08_12-32-46">
            <a:hlinkClick r:id="" action="ppaction://media"/>
            <a:extLst>
              <a:ext uri="{FF2B5EF4-FFF2-40B4-BE49-F238E27FC236}">
                <a16:creationId xmlns:a16="http://schemas.microsoft.com/office/drawing/2014/main" id="{E2C8E278-3778-C0AB-F86D-E5C7CE13FA83}"/>
              </a:ext>
            </a:extLst>
          </p:cNvPr>
          <p:cNvPicPr>
            <a:picLocks noGrp="1" noChangeAspect="1"/>
          </p:cNvPicPr>
          <p:nvPr>
            <p:ph sz="half" idx="2"/>
            <a:videoFile r:link="rId2"/>
            <p:extLst>
              <p:ext uri="{DAA4B4D4-6D71-4841-9C94-3DE7FCFB9230}">
                <p14:media xmlns:p14="http://schemas.microsoft.com/office/powerpoint/2010/main" r:embed="rId1"/>
              </p:ext>
            </p:extLst>
          </p:nvPr>
        </p:nvPicPr>
        <p:blipFill>
          <a:blip r:embed="rId5"/>
          <a:stretch>
            <a:fillRect/>
          </a:stretch>
        </p:blipFill>
        <p:spPr>
          <a:xfrm>
            <a:off x="6006963" y="1388570"/>
            <a:ext cx="5346837" cy="5392083"/>
          </a:xfrm>
          <a:ln>
            <a:solidFill>
              <a:schemeClr val="tx1"/>
            </a:solidFill>
          </a:ln>
        </p:spPr>
      </p:pic>
    </p:spTree>
    <p:extLst>
      <p:ext uri="{BB962C8B-B14F-4D97-AF65-F5344CB8AC3E}">
        <p14:creationId xmlns:p14="http://schemas.microsoft.com/office/powerpoint/2010/main" val="9649423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530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repeatCount="indefinite"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sz="3600" dirty="0"/>
              <a:t>2D Diffusion Wave - Advantages/Disadvantages</a:t>
            </a:r>
          </a:p>
        </p:txBody>
      </p:sp>
      <p:sp>
        <p:nvSpPr>
          <p:cNvPr id="3" name="Content Placeholder 2">
            <a:extLst>
              <a:ext uri="{FF2B5EF4-FFF2-40B4-BE49-F238E27FC236}">
                <a16:creationId xmlns:a16="http://schemas.microsoft.com/office/drawing/2014/main" id="{E80F564F-1C1F-CD52-CA28-26CC1F502325}"/>
              </a:ext>
            </a:extLst>
          </p:cNvPr>
          <p:cNvSpPr>
            <a:spLocks noGrp="1"/>
          </p:cNvSpPr>
          <p:nvPr>
            <p:ph sz="half" idx="1"/>
          </p:nvPr>
        </p:nvSpPr>
        <p:spPr/>
        <p:txBody>
          <a:bodyPr>
            <a:normAutofit/>
          </a:bodyPr>
          <a:lstStyle/>
          <a:p>
            <a:pPr marL="0" indent="0" algn="ctr">
              <a:buNone/>
            </a:pPr>
            <a:r>
              <a:rPr lang="en-US" sz="4000" b="1" dirty="0"/>
              <a:t>Advantages</a:t>
            </a:r>
            <a:endParaRPr lang="en-US" b="1" dirty="0"/>
          </a:p>
          <a:p>
            <a:r>
              <a:rPr lang="en-US" sz="2400" dirty="0"/>
              <a:t>Predicted values are in accordance with hydraulic theory</a:t>
            </a:r>
          </a:p>
          <a:p>
            <a:pPr lvl="0"/>
            <a:r>
              <a:rPr lang="en-US" sz="2400" dirty="0"/>
              <a:t>Can be much more accurate than unit hydrograph theory, especially when extrapolating</a:t>
            </a:r>
          </a:p>
          <a:p>
            <a:pPr lvl="0"/>
            <a:r>
              <a:rPr lang="en-US" sz="2400" dirty="0"/>
              <a:t>Allows for:</a:t>
            </a:r>
          </a:p>
          <a:p>
            <a:pPr lvl="1"/>
            <a:r>
              <a:rPr lang="en-US" sz="2000" dirty="0"/>
              <a:t>Unstructured and structured meshes</a:t>
            </a:r>
          </a:p>
          <a:p>
            <a:pPr lvl="1"/>
            <a:r>
              <a:rPr lang="en-US" sz="2000" dirty="0"/>
              <a:t>Large cell sizes while still retaining detailed terrain information</a:t>
            </a:r>
          </a:p>
        </p:txBody>
      </p:sp>
      <p:sp>
        <p:nvSpPr>
          <p:cNvPr id="7" name="Content Placeholder 6">
            <a:extLst>
              <a:ext uri="{FF2B5EF4-FFF2-40B4-BE49-F238E27FC236}">
                <a16:creationId xmlns:a16="http://schemas.microsoft.com/office/drawing/2014/main" id="{07F7E1E8-CFBA-CB23-1FDB-18A4678ADC3D}"/>
              </a:ext>
            </a:extLst>
          </p:cNvPr>
          <p:cNvSpPr>
            <a:spLocks noGrp="1"/>
          </p:cNvSpPr>
          <p:nvPr>
            <p:ph sz="half" idx="2"/>
          </p:nvPr>
        </p:nvSpPr>
        <p:spPr/>
        <p:txBody>
          <a:bodyPr>
            <a:normAutofit/>
          </a:bodyPr>
          <a:lstStyle/>
          <a:p>
            <a:pPr marL="0" indent="0" algn="ctr">
              <a:buNone/>
            </a:pPr>
            <a:r>
              <a:rPr lang="en-US" sz="4000" b="1" dirty="0"/>
              <a:t>Disadvantages</a:t>
            </a:r>
            <a:endParaRPr lang="en-US" b="1" dirty="0"/>
          </a:p>
          <a:p>
            <a:pPr lvl="0"/>
            <a:r>
              <a:rPr lang="en-US" sz="2400" dirty="0"/>
              <a:t>Computationally intense when compared to unit hydrograph theory</a:t>
            </a:r>
            <a:endParaRPr lang="en-US" sz="1800" dirty="0"/>
          </a:p>
          <a:p>
            <a:endParaRPr lang="en-US" sz="2400" dirty="0"/>
          </a:p>
        </p:txBody>
      </p:sp>
      <p:sp>
        <p:nvSpPr>
          <p:cNvPr id="2" name="Slide Number Placeholder 6">
            <a:extLst>
              <a:ext uri="{FF2B5EF4-FFF2-40B4-BE49-F238E27FC236}">
                <a16:creationId xmlns:a16="http://schemas.microsoft.com/office/drawing/2014/main" id="{F952773C-25BA-16DE-5FC7-198C93AABC4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6</a:t>
            </a:fld>
            <a:endParaRPr lang="en-US" dirty="0">
              <a:latin typeface="Arial" charset="0"/>
            </a:endParaRPr>
          </a:p>
        </p:txBody>
      </p:sp>
    </p:spTree>
    <p:extLst>
      <p:ext uri="{BB962C8B-B14F-4D97-AF65-F5344CB8AC3E}">
        <p14:creationId xmlns:p14="http://schemas.microsoft.com/office/powerpoint/2010/main" val="30126264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Variable Clark</a:t>
            </a:r>
          </a:p>
        </p:txBody>
      </p:sp>
      <p:sp>
        <p:nvSpPr>
          <p:cNvPr id="17" name="TextBox 16">
            <a:extLst>
              <a:ext uri="{FF2B5EF4-FFF2-40B4-BE49-F238E27FC236}">
                <a16:creationId xmlns:a16="http://schemas.microsoft.com/office/drawing/2014/main" id="{1D3DD2D7-4F02-4004-8253-90AD6E4520DF}"/>
              </a:ext>
            </a:extLst>
          </p:cNvPr>
          <p:cNvSpPr txBox="1"/>
          <p:nvPr/>
        </p:nvSpPr>
        <p:spPr>
          <a:xfrm>
            <a:off x="3595156" y="1820953"/>
            <a:ext cx="1448473" cy="430887"/>
          </a:xfrm>
          <a:prstGeom prst="rect">
            <a:avLst/>
          </a:prstGeom>
          <a:solidFill>
            <a:sysClr val="window" lastClr="FFFFFF"/>
          </a:solidFill>
          <a:ln>
            <a:solidFill>
              <a:sysClr val="windowText" lastClr="000000"/>
            </a:solidFill>
          </a:ln>
        </p:spPr>
        <p:txBody>
          <a:bodyPr wrap="none" lIns="45720" tIns="0" rIns="45720" bIns="0" rtlCol="0">
            <a:spAutoFit/>
          </a:bodyPr>
          <a:lstStyle/>
          <a:p>
            <a:pPr algn="ctr">
              <a:defRPr/>
            </a:pPr>
            <a:r>
              <a:rPr lang="en-US" sz="2800" b="1" kern="0" dirty="0">
                <a:solidFill>
                  <a:srgbClr val="FF0000"/>
                </a:solidFill>
              </a:rPr>
              <a:t>Standard</a:t>
            </a:r>
            <a:endParaRPr lang="en-US" sz="2800" kern="0" dirty="0">
              <a:solidFill>
                <a:prstClr val="black"/>
              </a:solidFill>
            </a:endParaRPr>
          </a:p>
        </p:txBody>
      </p:sp>
      <p:sp>
        <p:nvSpPr>
          <p:cNvPr id="19" name="TextBox 18">
            <a:extLst>
              <a:ext uri="{FF2B5EF4-FFF2-40B4-BE49-F238E27FC236}">
                <a16:creationId xmlns:a16="http://schemas.microsoft.com/office/drawing/2014/main" id="{E19B71D5-9CB4-4555-A85E-944BFEEADED4}"/>
              </a:ext>
            </a:extLst>
          </p:cNvPr>
          <p:cNvSpPr txBox="1"/>
          <p:nvPr/>
        </p:nvSpPr>
        <p:spPr>
          <a:xfrm>
            <a:off x="8040955" y="1820954"/>
            <a:ext cx="1337867" cy="430887"/>
          </a:xfrm>
          <a:prstGeom prst="rect">
            <a:avLst/>
          </a:prstGeom>
          <a:solidFill>
            <a:sysClr val="window" lastClr="FFFFFF"/>
          </a:solidFill>
          <a:ln>
            <a:solidFill>
              <a:sysClr val="windowText" lastClr="000000"/>
            </a:solidFill>
          </a:ln>
        </p:spPr>
        <p:txBody>
          <a:bodyPr wrap="none" lIns="45720" tIns="0" rIns="45720" bIns="0" rtlCol="0">
            <a:spAutoFit/>
          </a:bodyPr>
          <a:lstStyle/>
          <a:p>
            <a:pPr algn="ctr">
              <a:defRPr/>
            </a:pPr>
            <a:r>
              <a:rPr lang="en-US" sz="2800" b="1" kern="0" dirty="0">
                <a:solidFill>
                  <a:srgbClr val="00B050"/>
                </a:solidFill>
              </a:rPr>
              <a:t>Variable</a:t>
            </a:r>
            <a:endParaRPr lang="en-US" sz="2800" kern="0" dirty="0">
              <a:solidFill>
                <a:prstClr val="black"/>
              </a:solidFill>
            </a:endParaRPr>
          </a:p>
        </p:txBody>
      </p:sp>
      <p:sp>
        <p:nvSpPr>
          <p:cNvPr id="2" name="Slide Number Placeholder 6">
            <a:extLst>
              <a:ext uri="{FF2B5EF4-FFF2-40B4-BE49-F238E27FC236}">
                <a16:creationId xmlns:a16="http://schemas.microsoft.com/office/drawing/2014/main" id="{DFC2AEC7-4241-7E38-2FB4-A8D970AE607B}"/>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7</a:t>
            </a:fld>
            <a:endParaRPr lang="en-US" dirty="0">
              <a:latin typeface="Arial" charset="0"/>
            </a:endParaRPr>
          </a:p>
        </p:txBody>
      </p:sp>
      <p:pic>
        <p:nvPicPr>
          <p:cNvPr id="6" name="Content Placeholder 5">
            <a:extLst>
              <a:ext uri="{FF2B5EF4-FFF2-40B4-BE49-F238E27FC236}">
                <a16:creationId xmlns:a16="http://schemas.microsoft.com/office/drawing/2014/main" id="{1A03D201-7E53-0950-7F14-8E1C15B1FEA5}"/>
              </a:ext>
            </a:extLst>
          </p:cNvPr>
          <p:cNvPicPr>
            <a:picLocks noGrp="1" noChangeAspect="1"/>
          </p:cNvPicPr>
          <p:nvPr>
            <p:ph sz="half" idx="2"/>
          </p:nvPr>
        </p:nvPicPr>
        <p:blipFill rotWithShape="1">
          <a:blip r:embed="rId3"/>
          <a:srcRect b="47880"/>
          <a:stretch/>
        </p:blipFill>
        <p:spPr>
          <a:xfrm>
            <a:off x="6599883" y="2382106"/>
            <a:ext cx="5094604" cy="3383280"/>
          </a:xfrm>
          <a:prstGeom prst="rect">
            <a:avLst/>
          </a:prstGeom>
          <a:ln>
            <a:solidFill>
              <a:schemeClr val="tx1"/>
            </a:solidFill>
          </a:ln>
        </p:spPr>
      </p:pic>
      <p:pic>
        <p:nvPicPr>
          <p:cNvPr id="7" name="Content Placeholder 6">
            <a:extLst>
              <a:ext uri="{FF2B5EF4-FFF2-40B4-BE49-F238E27FC236}">
                <a16:creationId xmlns:a16="http://schemas.microsoft.com/office/drawing/2014/main" id="{C7548CEB-A8E9-A9C3-3846-7AC2B8666EA5}"/>
              </a:ext>
            </a:extLst>
          </p:cNvPr>
          <p:cNvPicPr>
            <a:picLocks noGrp="1" noChangeAspect="1"/>
          </p:cNvPicPr>
          <p:nvPr>
            <p:ph sz="half" idx="1"/>
          </p:nvPr>
        </p:nvPicPr>
        <p:blipFill rotWithShape="1">
          <a:blip r:embed="rId4"/>
          <a:srcRect t="1" b="47879"/>
          <a:stretch/>
        </p:blipFill>
        <p:spPr>
          <a:xfrm>
            <a:off x="1265883" y="2382106"/>
            <a:ext cx="5094604" cy="3383280"/>
          </a:xfrm>
          <a:prstGeom prst="rect">
            <a:avLst/>
          </a:prstGeom>
          <a:ln>
            <a:solidFill>
              <a:schemeClr val="tx1"/>
            </a:solidFill>
          </a:ln>
        </p:spPr>
      </p:pic>
    </p:spTree>
    <p:extLst>
      <p:ext uri="{BB962C8B-B14F-4D97-AF65-F5344CB8AC3E}">
        <p14:creationId xmlns:p14="http://schemas.microsoft.com/office/powerpoint/2010/main" val="981462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sz="4000" dirty="0"/>
              <a:t>Variable Clark - Advantages/Disadvantages</a:t>
            </a:r>
          </a:p>
        </p:txBody>
      </p:sp>
      <p:sp>
        <p:nvSpPr>
          <p:cNvPr id="3" name="Content Placeholder 2">
            <a:extLst>
              <a:ext uri="{FF2B5EF4-FFF2-40B4-BE49-F238E27FC236}">
                <a16:creationId xmlns:a16="http://schemas.microsoft.com/office/drawing/2014/main" id="{5DB0B100-B01C-A20D-F791-E7A870D57A97}"/>
              </a:ext>
            </a:extLst>
          </p:cNvPr>
          <p:cNvSpPr>
            <a:spLocks noGrp="1"/>
          </p:cNvSpPr>
          <p:nvPr>
            <p:ph sz="half" idx="1"/>
          </p:nvPr>
        </p:nvSpPr>
        <p:spPr/>
        <p:txBody>
          <a:bodyPr>
            <a:normAutofit/>
          </a:bodyPr>
          <a:lstStyle/>
          <a:p>
            <a:pPr marL="0" indent="0" algn="ctr">
              <a:buNone/>
            </a:pPr>
            <a:r>
              <a:rPr lang="en-US" sz="4000" b="1" dirty="0"/>
              <a:t>Advantages</a:t>
            </a:r>
            <a:endParaRPr lang="en-US" b="1" dirty="0"/>
          </a:p>
          <a:p>
            <a:pPr lvl="0"/>
            <a:r>
              <a:rPr lang="en-US" sz="2400" dirty="0"/>
              <a:t>Similar to “regular” Clark advantages</a:t>
            </a:r>
          </a:p>
          <a:p>
            <a:pPr lvl="0"/>
            <a:r>
              <a:rPr lang="en-US" sz="2400" b="1" u="sng" dirty="0"/>
              <a:t>Can</a:t>
            </a:r>
            <a:r>
              <a:rPr lang="en-US" sz="2400" dirty="0"/>
              <a:t> simulate variable translation and attenuation</a:t>
            </a:r>
          </a:p>
          <a:p>
            <a:pPr lvl="0"/>
            <a:r>
              <a:rPr lang="en-US" sz="2400" dirty="0"/>
              <a:t>Much more accurate than “regular” Clark method, especially when extrapolating</a:t>
            </a:r>
          </a:p>
        </p:txBody>
      </p:sp>
      <p:sp>
        <p:nvSpPr>
          <p:cNvPr id="7" name="Content Placeholder 6">
            <a:extLst>
              <a:ext uri="{FF2B5EF4-FFF2-40B4-BE49-F238E27FC236}">
                <a16:creationId xmlns:a16="http://schemas.microsoft.com/office/drawing/2014/main" id="{3C6DF134-120A-71DD-5EFC-F7A4B884F3D6}"/>
              </a:ext>
            </a:extLst>
          </p:cNvPr>
          <p:cNvSpPr>
            <a:spLocks noGrp="1"/>
          </p:cNvSpPr>
          <p:nvPr>
            <p:ph sz="half" idx="2"/>
          </p:nvPr>
        </p:nvSpPr>
        <p:spPr/>
        <p:txBody>
          <a:bodyPr>
            <a:normAutofit/>
          </a:bodyPr>
          <a:lstStyle/>
          <a:p>
            <a:pPr marL="0" indent="0" algn="ctr">
              <a:buNone/>
            </a:pPr>
            <a:r>
              <a:rPr lang="en-US" sz="4000" b="1" dirty="0"/>
              <a:t>Disadvantages</a:t>
            </a:r>
            <a:endParaRPr lang="en-US" b="1" dirty="0"/>
          </a:p>
          <a:p>
            <a:pPr lvl="0"/>
            <a:r>
              <a:rPr lang="en-US" sz="2400" dirty="0"/>
              <a:t>Requires development of variable Tc and R curves</a:t>
            </a:r>
            <a:endParaRPr lang="en-US" sz="1800" dirty="0"/>
          </a:p>
          <a:p>
            <a:endParaRPr lang="en-US" sz="2400" dirty="0"/>
          </a:p>
        </p:txBody>
      </p:sp>
      <p:sp>
        <p:nvSpPr>
          <p:cNvPr id="2" name="Slide Number Placeholder 6">
            <a:extLst>
              <a:ext uri="{FF2B5EF4-FFF2-40B4-BE49-F238E27FC236}">
                <a16:creationId xmlns:a16="http://schemas.microsoft.com/office/drawing/2014/main" id="{651007A0-D463-66BB-0FB2-315785EA71F7}"/>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8</a:t>
            </a:fld>
            <a:endParaRPr lang="en-US" dirty="0">
              <a:latin typeface="Arial" charset="0"/>
            </a:endParaRPr>
          </a:p>
        </p:txBody>
      </p:sp>
    </p:spTree>
    <p:extLst>
      <p:ext uri="{BB962C8B-B14F-4D97-AF65-F5344CB8AC3E}">
        <p14:creationId xmlns:p14="http://schemas.microsoft.com/office/powerpoint/2010/main" val="29786109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normAutofit/>
          </a:bodyPr>
          <a:lstStyle/>
          <a:p>
            <a:r>
              <a:rPr lang="en-US" dirty="0"/>
              <a:t>Locations</a:t>
            </a:r>
          </a:p>
        </p:txBody>
      </p:sp>
      <p:sp>
        <p:nvSpPr>
          <p:cNvPr id="2" name="Slide Number Placeholder 6">
            <a:extLst>
              <a:ext uri="{FF2B5EF4-FFF2-40B4-BE49-F238E27FC236}">
                <a16:creationId xmlns:a16="http://schemas.microsoft.com/office/drawing/2014/main" id="{6EBE01F6-1D74-9FD7-27A8-BB24F1994FA4}"/>
              </a:ext>
            </a:extLst>
          </p:cNvPr>
          <p:cNvSpPr txBox="1">
            <a:spLocks/>
          </p:cNvSpPr>
          <p:nvPr/>
        </p:nvSpPr>
        <p:spPr>
          <a:xfrm>
            <a:off x="11248221" y="6456804"/>
            <a:ext cx="806067" cy="323850"/>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Lato" panose="020F0502020204030203"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9F154AD7-0710-493D-A949-A9D44045EB0A}" type="slidenum">
              <a:rPr lang="en-US" smtClean="0">
                <a:latin typeface="Arial" charset="0"/>
              </a:rPr>
              <a:pPr algn="ctr"/>
              <a:t>9</a:t>
            </a:fld>
            <a:endParaRPr lang="en-US" dirty="0">
              <a:latin typeface="Arial" charset="0"/>
            </a:endParaRPr>
          </a:p>
        </p:txBody>
      </p:sp>
      <p:pic>
        <p:nvPicPr>
          <p:cNvPr id="10" name="Content Placeholder 4">
            <a:extLst>
              <a:ext uri="{FF2B5EF4-FFF2-40B4-BE49-F238E27FC236}">
                <a16:creationId xmlns:a16="http://schemas.microsoft.com/office/drawing/2014/main" id="{9389127D-C6DA-5C49-5AF6-C985C15A256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p:blipFill>
        <p:spPr>
          <a:xfrm>
            <a:off x="6367749" y="359385"/>
            <a:ext cx="4739514" cy="6133490"/>
          </a:xfrm>
        </p:spPr>
      </p:pic>
      <p:pic>
        <p:nvPicPr>
          <p:cNvPr id="11" name="Content Placeholder 10">
            <a:extLst>
              <a:ext uri="{FF2B5EF4-FFF2-40B4-BE49-F238E27FC236}">
                <a16:creationId xmlns:a16="http://schemas.microsoft.com/office/drawing/2014/main" id="{56AB2CDD-859D-7562-2FE3-92726D7057AD}"/>
              </a:ext>
            </a:extLst>
          </p:cNvPr>
          <p:cNvPicPr>
            <a:picLocks noGrp="1" noChangeAspect="1"/>
          </p:cNvPicPr>
          <p:nvPr>
            <p:ph sz="half" idx="1"/>
          </p:nvPr>
        </p:nvPicPr>
        <p:blipFill>
          <a:blip r:embed="rId4"/>
          <a:stretch>
            <a:fillRect/>
          </a:stretch>
        </p:blipFill>
        <p:spPr>
          <a:xfrm>
            <a:off x="1704753" y="1690688"/>
            <a:ext cx="3955270" cy="4351338"/>
          </a:xfrm>
          <a:prstGeom prst="rect">
            <a:avLst/>
          </a:prstGeom>
        </p:spPr>
      </p:pic>
    </p:spTree>
    <p:extLst>
      <p:ext uri="{BB962C8B-B14F-4D97-AF65-F5344CB8AC3E}">
        <p14:creationId xmlns:p14="http://schemas.microsoft.com/office/powerpoint/2010/main" val="9630637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10164</TotalTime>
  <Words>2693</Words>
  <Application>Microsoft Office PowerPoint</Application>
  <PresentationFormat>Widescreen</PresentationFormat>
  <Paragraphs>257</Paragraphs>
  <Slides>21</Slides>
  <Notes>21</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Cambria Math</vt:lpstr>
      <vt:lpstr>Lato</vt:lpstr>
      <vt:lpstr>Times New Roman</vt:lpstr>
      <vt:lpstr>Office Theme</vt:lpstr>
      <vt:lpstr>Variable Clark Unit Hydrograph Regression Analysis</vt:lpstr>
      <vt:lpstr>Overview</vt:lpstr>
      <vt:lpstr>Unit Hydrograph Theory</vt:lpstr>
      <vt:lpstr>Unit Hydrograph Limitations</vt:lpstr>
      <vt:lpstr>2D Diffusion Wave Transform</vt:lpstr>
      <vt:lpstr>2D Diffusion Wave - Advantages/Disadvantages</vt:lpstr>
      <vt:lpstr>Variable Clark</vt:lpstr>
      <vt:lpstr>Variable Clark - Advantages/Disadvantages</vt:lpstr>
      <vt:lpstr>Locations</vt:lpstr>
      <vt:lpstr>Model Development</vt:lpstr>
      <vt:lpstr>Hypothetical Event Calibration</vt:lpstr>
      <vt:lpstr>Hypothetical Event Calibration</vt:lpstr>
      <vt:lpstr>Selection of Index Parameters</vt:lpstr>
      <vt:lpstr>Dimensionless Ratios</vt:lpstr>
      <vt:lpstr>Dimensionless Ratios</vt:lpstr>
      <vt:lpstr>Regression Goal</vt:lpstr>
      <vt:lpstr>Regression Equations</vt:lpstr>
      <vt:lpstr>Validation Results – EF Russian River</vt:lpstr>
      <vt:lpstr>Validation Results – Arroyo Seco</vt:lpstr>
      <vt:lpstr>Tech Transfer</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Michael</cp:lastModifiedBy>
  <cp:revision>326</cp:revision>
  <dcterms:created xsi:type="dcterms:W3CDTF">2022-03-09T16:42:08Z</dcterms:created>
  <dcterms:modified xsi:type="dcterms:W3CDTF">2023-05-09T12:32:19Z</dcterms:modified>
</cp:coreProperties>
</file>