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 id="2147483732" r:id="rId5"/>
  </p:sldMasterIdLst>
  <p:notesMasterIdLst>
    <p:notesMasterId r:id="rId35"/>
  </p:notesMasterIdLst>
  <p:handoutMasterIdLst>
    <p:handoutMasterId r:id="rId36"/>
  </p:handoutMasterIdLst>
  <p:sldIdLst>
    <p:sldId id="286" r:id="rId6"/>
    <p:sldId id="377" r:id="rId7"/>
    <p:sldId id="382" r:id="rId8"/>
    <p:sldId id="378" r:id="rId9"/>
    <p:sldId id="379" r:id="rId10"/>
    <p:sldId id="380" r:id="rId11"/>
    <p:sldId id="381" r:id="rId12"/>
    <p:sldId id="383" r:id="rId13"/>
    <p:sldId id="384" r:id="rId14"/>
    <p:sldId id="385" r:id="rId15"/>
    <p:sldId id="386" r:id="rId16"/>
    <p:sldId id="387" r:id="rId17"/>
    <p:sldId id="388" r:id="rId18"/>
    <p:sldId id="389" r:id="rId19"/>
    <p:sldId id="390" r:id="rId20"/>
    <p:sldId id="391" r:id="rId21"/>
    <p:sldId id="392" r:id="rId22"/>
    <p:sldId id="520" r:id="rId23"/>
    <p:sldId id="515" r:id="rId24"/>
    <p:sldId id="516" r:id="rId25"/>
    <p:sldId id="521" r:id="rId26"/>
    <p:sldId id="517" r:id="rId27"/>
    <p:sldId id="518" r:id="rId28"/>
    <p:sldId id="519" r:id="rId29"/>
    <p:sldId id="522" r:id="rId30"/>
    <p:sldId id="523" r:id="rId31"/>
    <p:sldId id="524" r:id="rId32"/>
    <p:sldId id="525" r:id="rId33"/>
    <p:sldId id="526" r:id="rId34"/>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ma, Dawn R CIV USARMY CEIWR-HEC (USA)" initials="PDRCUC(" lastIdx="1" clrIdx="0">
    <p:extLst>
      <p:ext uri="{19B8F6BF-5375-455C-9EA6-DF929625EA0E}">
        <p15:presenceInfo xmlns:p15="http://schemas.microsoft.com/office/powerpoint/2012/main" userId="S-1-5-21-4070642156-458634915-1301419412-510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4B05"/>
    <a:srgbClr val="CB6007"/>
    <a:srgbClr val="E26B08"/>
    <a:srgbClr val="F89645"/>
    <a:srgbClr val="0000FF"/>
    <a:srgbClr val="008000"/>
    <a:srgbClr val="CC9900"/>
    <a:srgbClr val="FF9900"/>
    <a:srgbClr val="00CC00"/>
    <a:srgbClr val="00336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21" autoAdjust="0"/>
    <p:restoredTop sz="81081" autoAdjust="0"/>
  </p:normalViewPr>
  <p:slideViewPr>
    <p:cSldViewPr snapToGrid="0">
      <p:cViewPr varScale="1">
        <p:scale>
          <a:sx n="69" d="100"/>
          <a:sy n="69" d="100"/>
        </p:scale>
        <p:origin x="1363" y="72"/>
      </p:cViewPr>
      <p:guideLst/>
    </p:cSldViewPr>
  </p:slid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2CF3383-DF08-4C90-8557-22EF3027DD43}" type="datetimeFigureOut">
              <a:rPr lang="en-US" smtClean="0"/>
              <a:t>10/21/2022</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D16557-6E8E-4D95-8DF3-2DE1590C714A}" type="datetimeFigureOut">
              <a:rPr lang="en-US" smtClean="0"/>
              <a:t>10/21/2022</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3A86D8-1D95-4DFF-A26B-8F86AC3AC58E}" type="slidenum">
              <a:rPr lang="en-US" smtClean="0"/>
              <a:t>‹#›</a:t>
            </a:fld>
            <a:endParaRPr lang="en-US" dirty="0"/>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x</a:t>
            </a:r>
          </a:p>
        </p:txBody>
      </p:sp>
      <p:sp>
        <p:nvSpPr>
          <p:cNvPr id="4" name="Slide Number Placeholder 3"/>
          <p:cNvSpPr>
            <a:spLocks noGrp="1"/>
          </p:cNvSpPr>
          <p:nvPr>
            <p:ph type="sldNum" sz="quarter" idx="10"/>
          </p:nvPr>
        </p:nvSpPr>
        <p:spPr/>
        <p:txBody>
          <a:bodyPr/>
          <a:lstStyle/>
          <a:p>
            <a:fld id="{BC3A86D8-1D95-4DFF-A26B-8F86AC3AC58E}" type="slidenum">
              <a:rPr lang="en-US" smtClean="0"/>
              <a:t>1</a:t>
            </a:fld>
            <a:endParaRPr lang="en-US" dirty="0"/>
          </a:p>
        </p:txBody>
      </p:sp>
    </p:spTree>
    <p:extLst>
      <p:ext uri="{BB962C8B-B14F-4D97-AF65-F5344CB8AC3E}">
        <p14:creationId xmlns:p14="http://schemas.microsoft.com/office/powerpoint/2010/main" val="2566499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3766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9498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13024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2621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118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16</a:t>
            </a:fld>
            <a:endParaRPr lang="en-US" dirty="0"/>
          </a:p>
        </p:txBody>
      </p:sp>
    </p:spTree>
    <p:extLst>
      <p:ext uri="{BB962C8B-B14F-4D97-AF65-F5344CB8AC3E}">
        <p14:creationId xmlns:p14="http://schemas.microsoft.com/office/powerpoint/2010/main" val="1620435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17</a:t>
            </a:fld>
            <a:endParaRPr lang="en-US" dirty="0"/>
          </a:p>
        </p:txBody>
      </p:sp>
    </p:spTree>
    <p:extLst>
      <p:ext uri="{BB962C8B-B14F-4D97-AF65-F5344CB8AC3E}">
        <p14:creationId xmlns:p14="http://schemas.microsoft.com/office/powerpoint/2010/main" val="24535358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18</a:t>
            </a:fld>
            <a:endParaRPr lang="en-US" dirty="0"/>
          </a:p>
        </p:txBody>
      </p:sp>
    </p:spTree>
    <p:extLst>
      <p:ext uri="{BB962C8B-B14F-4D97-AF65-F5344CB8AC3E}">
        <p14:creationId xmlns:p14="http://schemas.microsoft.com/office/powerpoint/2010/main" val="2653902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dirty="0"/>
          </a:p>
        </p:txBody>
      </p:sp>
    </p:spTree>
    <p:extLst>
      <p:ext uri="{BB962C8B-B14F-4D97-AF65-F5344CB8AC3E}">
        <p14:creationId xmlns:p14="http://schemas.microsoft.com/office/powerpoint/2010/main" val="38992506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dirty="0"/>
          </a:p>
        </p:txBody>
      </p:sp>
    </p:spTree>
    <p:extLst>
      <p:ext uri="{BB962C8B-B14F-4D97-AF65-F5344CB8AC3E}">
        <p14:creationId xmlns:p14="http://schemas.microsoft.com/office/powerpoint/2010/main" val="371357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Runoff hydrograph – flow measured at a gage with time. </a:t>
            </a:r>
          </a:p>
          <a:p>
            <a:pPr marL="171450" indent="-171450">
              <a:buFontTx/>
              <a:buChar char="-"/>
            </a:pPr>
            <a:r>
              <a:rPr lang="en-US" dirty="0"/>
              <a:t>Baseflow important for total volume and duration</a:t>
            </a:r>
          </a:p>
          <a:p>
            <a:pPr marL="171450" indent="-171450">
              <a:buFontTx/>
              <a:buChar char="-"/>
            </a:pPr>
            <a:r>
              <a:rPr lang="en-US" dirty="0"/>
              <a:t>Interflow – unsaturated that hits surface and flows in surface channels</a:t>
            </a:r>
          </a:p>
          <a:p>
            <a:pPr marL="171450" indent="-171450">
              <a:buFontTx/>
              <a:buChar char="-"/>
            </a:pPr>
            <a:r>
              <a:rPr lang="en-US" dirty="0"/>
              <a:t>Baseflow – saturated underground flow, which is </a:t>
            </a:r>
            <a:r>
              <a:rPr lang="en-US"/>
              <a:t>much slower</a:t>
            </a: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dirty="0"/>
          </a:p>
        </p:txBody>
      </p:sp>
    </p:spTree>
    <p:extLst>
      <p:ext uri="{BB962C8B-B14F-4D97-AF65-F5344CB8AC3E}">
        <p14:creationId xmlns:p14="http://schemas.microsoft.com/office/powerpoint/2010/main" val="29063689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dirty="0"/>
          </a:p>
        </p:txBody>
      </p:sp>
    </p:spTree>
    <p:extLst>
      <p:ext uri="{BB962C8B-B14F-4D97-AF65-F5344CB8AC3E}">
        <p14:creationId xmlns:p14="http://schemas.microsoft.com/office/powerpoint/2010/main" val="29566636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dirty="0"/>
          </a:p>
        </p:txBody>
      </p:sp>
    </p:spTree>
    <p:extLst>
      <p:ext uri="{BB962C8B-B14F-4D97-AF65-F5344CB8AC3E}">
        <p14:creationId xmlns:p14="http://schemas.microsoft.com/office/powerpoint/2010/main" val="979053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dirty="0"/>
          </a:p>
        </p:txBody>
      </p:sp>
    </p:spTree>
    <p:extLst>
      <p:ext uri="{BB962C8B-B14F-4D97-AF65-F5344CB8AC3E}">
        <p14:creationId xmlns:p14="http://schemas.microsoft.com/office/powerpoint/2010/main" val="41396181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dirty="0"/>
          </a:p>
        </p:txBody>
      </p:sp>
    </p:spTree>
    <p:extLst>
      <p:ext uri="{BB962C8B-B14F-4D97-AF65-F5344CB8AC3E}">
        <p14:creationId xmlns:p14="http://schemas.microsoft.com/office/powerpoint/2010/main" val="31083839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dirty="0"/>
          </a:p>
        </p:txBody>
      </p:sp>
    </p:spTree>
    <p:extLst>
      <p:ext uri="{BB962C8B-B14F-4D97-AF65-F5344CB8AC3E}">
        <p14:creationId xmlns:p14="http://schemas.microsoft.com/office/powerpoint/2010/main" val="514995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26</a:t>
            </a:fld>
            <a:endParaRPr lang="en-US" dirty="0"/>
          </a:p>
        </p:txBody>
      </p:sp>
    </p:spTree>
    <p:extLst>
      <p:ext uri="{BB962C8B-B14F-4D97-AF65-F5344CB8AC3E}">
        <p14:creationId xmlns:p14="http://schemas.microsoft.com/office/powerpoint/2010/main" val="21901334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dirty="0"/>
          </a:p>
        </p:txBody>
      </p:sp>
    </p:spTree>
    <p:extLst>
      <p:ext uri="{BB962C8B-B14F-4D97-AF65-F5344CB8AC3E}">
        <p14:creationId xmlns:p14="http://schemas.microsoft.com/office/powerpoint/2010/main" val="40117617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dirty="0"/>
          </a:p>
        </p:txBody>
      </p:sp>
    </p:spTree>
    <p:extLst>
      <p:ext uri="{BB962C8B-B14F-4D97-AF65-F5344CB8AC3E}">
        <p14:creationId xmlns:p14="http://schemas.microsoft.com/office/powerpoint/2010/main" val="3573560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dirty="0"/>
          </a:p>
        </p:txBody>
      </p:sp>
    </p:spTree>
    <p:extLst>
      <p:ext uri="{BB962C8B-B14F-4D97-AF65-F5344CB8AC3E}">
        <p14:creationId xmlns:p14="http://schemas.microsoft.com/office/powerpoint/2010/main" val="3871174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dirty="0"/>
          </a:p>
        </p:txBody>
      </p:sp>
    </p:spTree>
    <p:extLst>
      <p:ext uri="{BB962C8B-B14F-4D97-AF65-F5344CB8AC3E}">
        <p14:creationId xmlns:p14="http://schemas.microsoft.com/office/powerpoint/2010/main" val="2914759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dirty="0"/>
          </a:p>
        </p:txBody>
      </p:sp>
    </p:spTree>
    <p:extLst>
      <p:ext uri="{BB962C8B-B14F-4D97-AF65-F5344CB8AC3E}">
        <p14:creationId xmlns:p14="http://schemas.microsoft.com/office/powerpoint/2010/main" val="2776838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dirty="0"/>
          </a:p>
        </p:txBody>
      </p:sp>
    </p:spTree>
    <p:extLst>
      <p:ext uri="{BB962C8B-B14F-4D97-AF65-F5344CB8AC3E}">
        <p14:creationId xmlns:p14="http://schemas.microsoft.com/office/powerpoint/2010/main" val="370624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4787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Recedes exponentially</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5749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Note that it’s the total flow that’s fitted to the curve, and baseflow is calculated as total flow – direct inflow.</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8104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0" y="260931"/>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0"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902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8D88733D-04E1-4E62-9582-8CECDF5CF650}"/>
              </a:ext>
            </a:extLst>
          </p:cNvPr>
          <p:cNvSpPr txBox="1"/>
          <p:nvPr userDrawn="1"/>
        </p:nvSpPr>
        <p:spPr>
          <a:xfrm>
            <a:off x="5649588" y="6309360"/>
            <a:ext cx="731520" cy="369332"/>
          </a:xfrm>
          <a:prstGeom prst="rect">
            <a:avLst/>
          </a:prstGeom>
          <a:noFill/>
        </p:spPr>
        <p:txBody>
          <a:bodyPr wrap="square" rtlCol="0">
            <a:spAutoFit/>
          </a:bodyPr>
          <a:lstStyle/>
          <a:p>
            <a:pPr algn="ctr"/>
            <a:fld id="{B4872804-87F3-4CEA-A86A-5A20B3F925E0}" type="slidenum">
              <a:rPr lang="en-US" smtClean="0"/>
              <a:t>‹#›</a:t>
            </a:fld>
            <a:endParaRPr lang="en-US" dirty="0"/>
          </a:p>
        </p:txBody>
      </p:sp>
    </p:spTree>
    <p:extLst>
      <p:ext uri="{BB962C8B-B14F-4D97-AF65-F5344CB8AC3E}">
        <p14:creationId xmlns:p14="http://schemas.microsoft.com/office/powerpoint/2010/main" val="3389297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3" y="260935"/>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3"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01120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2A251F76-4B2E-4418-AD87-F061C622DDE5}"/>
              </a:ext>
            </a:extLst>
          </p:cNvPr>
          <p:cNvSpPr txBox="1"/>
          <p:nvPr userDrawn="1"/>
        </p:nvSpPr>
        <p:spPr>
          <a:xfrm>
            <a:off x="5701147" y="6267796"/>
            <a:ext cx="78971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E18786C-E3F3-4D88-9CCA-F8F8961D7FE3}" type="slidenum">
              <a:rPr kumimoji="0" lang="en-US" sz="1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844582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3.gif"/><Relationship Id="rId5" Type="http://schemas.openxmlformats.org/officeDocument/2006/relationships/image" Target="../media/image4.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8" y="128981"/>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10/21/2022</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1020841"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9190" y="304657"/>
            <a:ext cx="983754" cy="503007"/>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731" r:id="rId1"/>
    <p:sldLayoutId id="2147483730" r:id="rId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6" y="38099"/>
            <a:ext cx="12058651"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9" y="128983"/>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6079067" y="3416313"/>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4B18EEE7-8E7A-433A-9098-1C221D3644BA}" type="datetime1">
              <a:rPr lang="en-US" smtClean="0"/>
              <a:t>10/21/2022</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1020844"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9189" y="304661"/>
            <a:ext cx="983755" cy="503007"/>
          </a:xfrm>
          <a:prstGeom prst="rect">
            <a:avLst/>
          </a:prstGeom>
        </p:spPr>
      </p:pic>
    </p:spTree>
    <p:extLst>
      <p:ext uri="{BB962C8B-B14F-4D97-AF65-F5344CB8AC3E}">
        <p14:creationId xmlns:p14="http://schemas.microsoft.com/office/powerpoint/2010/main" val="450590905"/>
      </p:ext>
    </p:extLst>
  </p:cSld>
  <p:clrMap bg1="lt1" tx1="dk1" bg2="lt2" tx2="dk2" accent1="accent1" accent2="accent2" accent3="accent3" accent4="accent4" accent5="accent5" accent6="accent6" hlink="hlink" folHlink="folHlink"/>
  <p:sldLayoutIdLst>
    <p:sldLayoutId id="2147483733" r:id="rId1"/>
    <p:sldLayoutId id="2147483734" r:id="rId2"/>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www.hec.usace.army.mil/confluence/hmsdocs/hmsum/4.11/subbasin-elements/selecting-a-baseflow-method"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28"/>
            <a:ext cx="12192000" cy="1671543"/>
          </a:xfrm>
        </p:spPr>
        <p:txBody>
          <a:bodyPr/>
          <a:lstStyle/>
          <a:p>
            <a:pPr algn="ctr"/>
            <a:r>
              <a:rPr lang="en-US" sz="4400" dirty="0"/>
              <a:t>Modeling Baseflow in HEC-HMS</a:t>
            </a:r>
          </a:p>
        </p:txBody>
      </p:sp>
      <p:pic>
        <p:nvPicPr>
          <p:cNvPr id="3" name="Picture 2">
            <a:extLst>
              <a:ext uri="{FF2B5EF4-FFF2-40B4-BE49-F238E27FC236}">
                <a16:creationId xmlns:a16="http://schemas.microsoft.com/office/drawing/2014/main" id="{3A02A15C-33FE-4A47-9CF8-693EC12DBFD9}"/>
              </a:ext>
            </a:extLst>
          </p:cNvPr>
          <p:cNvPicPr>
            <a:picLocks noChangeAspect="1"/>
          </p:cNvPicPr>
          <p:nvPr/>
        </p:nvPicPr>
        <p:blipFill>
          <a:blip r:embed="rId3"/>
          <a:stretch>
            <a:fillRect/>
          </a:stretch>
        </p:blipFill>
        <p:spPr>
          <a:xfrm>
            <a:off x="2787596" y="2236767"/>
            <a:ext cx="6616808" cy="4240467"/>
          </a:xfrm>
          <a:prstGeom prst="rect">
            <a:avLst/>
          </a:prstGeom>
        </p:spPr>
      </p:pic>
    </p:spTree>
    <p:extLst>
      <p:ext uri="{BB962C8B-B14F-4D97-AF65-F5344CB8AC3E}">
        <p14:creationId xmlns:p14="http://schemas.microsoft.com/office/powerpoint/2010/main" val="923768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4747172" cy="5119730"/>
          </a:xfrm>
          <a:noFill/>
        </p:spPr>
        <p:txBody>
          <a:bodyPr/>
          <a:lstStyle/>
          <a:p>
            <a:r>
              <a:rPr lang="en-US" sz="2200" dirty="0">
                <a:solidFill>
                  <a:schemeClr val="tx1"/>
                </a:solidFill>
              </a:rPr>
              <a:t>Parameters for the Recession Baseflow Method:</a:t>
            </a:r>
          </a:p>
          <a:p>
            <a:pPr marL="569913" lvl="1" indent="-342900">
              <a:buFont typeface="Arial" panose="020B0604020202020204" pitchFamily="34" charset="0"/>
              <a:buChar char="•"/>
            </a:pPr>
            <a:r>
              <a:rPr lang="en-US" sz="2200" b="1" dirty="0">
                <a:solidFill>
                  <a:schemeClr val="tx1"/>
                </a:solidFill>
              </a:rPr>
              <a:t>Initial Discharge </a:t>
            </a:r>
            <a:r>
              <a:rPr lang="en-US" sz="2200" dirty="0">
                <a:solidFill>
                  <a:schemeClr val="tx1"/>
                </a:solidFill>
              </a:rPr>
              <a:t>(either specified as a rate or as a rate per area)</a:t>
            </a:r>
          </a:p>
          <a:p>
            <a:pPr marL="569913" lvl="1" indent="-342900">
              <a:buFont typeface="Arial" panose="020B0604020202020204" pitchFamily="34" charset="0"/>
              <a:buChar char="•"/>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Recession Constant </a:t>
            </a:r>
            <a:r>
              <a:rPr lang="en-US" sz="2200">
                <a:solidFill>
                  <a:schemeClr val="tx1"/>
                </a:solidFill>
              </a:rPr>
              <a:t>(between 0 and 1)</a:t>
            </a:r>
          </a:p>
          <a:p>
            <a:pPr lvl="1" indent="0">
              <a:buNone/>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Threshold</a:t>
            </a:r>
            <a:r>
              <a:rPr lang="en-US" sz="2200" dirty="0">
                <a:solidFill>
                  <a:schemeClr val="tx1"/>
                </a:solidFill>
              </a:rPr>
              <a:t> for starting the baseflow recession curve (specified as a flow threshold or as a ratio to peak)</a:t>
            </a: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3"/>
          <a:stretch>
            <a:fillRect/>
          </a:stretch>
        </p:blipFill>
        <p:spPr>
          <a:xfrm>
            <a:off x="6345371" y="1827510"/>
            <a:ext cx="5047271" cy="3202979"/>
          </a:xfrm>
          <a:prstGeom prst="rect">
            <a:avLst/>
          </a:prstGeom>
          <a:ln>
            <a:solidFill>
              <a:schemeClr val="tx1"/>
            </a:solidFill>
          </a:ln>
        </p:spPr>
      </p:pic>
    </p:spTree>
    <p:extLst>
      <p:ext uri="{BB962C8B-B14F-4D97-AF65-F5344CB8AC3E}">
        <p14:creationId xmlns:p14="http://schemas.microsoft.com/office/powerpoint/2010/main" val="1374492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399" y="1280160"/>
            <a:ext cx="5650992" cy="5119730"/>
          </a:xfrm>
          <a:noFill/>
        </p:spPr>
        <p:txBody>
          <a:bodyPr/>
          <a:lstStyle/>
          <a:p>
            <a:pPr marL="342900" indent="-342900">
              <a:buFont typeface="Arial" panose="020B0604020202020204" pitchFamily="34" charset="0"/>
              <a:buChar char="•"/>
            </a:pPr>
            <a:r>
              <a:rPr lang="en-US" sz="2000" dirty="0">
                <a:solidFill>
                  <a:schemeClr val="tx1"/>
                </a:solidFill>
              </a:rPr>
              <a:t>The plot on this slide shows results from three different recession constants. A recession constant closer to 1 results in a flatter recession curve, a constant closer to 0 results in a steeper recession curve.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It is not possible to model both interflow and groundwater flow baseflow components using the recession baseflow method.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Notice the recession constant had little impact on the flood peak. The recession constant would impact a second flood event. </a:t>
            </a:r>
          </a:p>
          <a:p>
            <a:pPr marL="342900" indent="-342900">
              <a:buFont typeface="Arial" panose="020B0604020202020204" pitchFamily="34" charset="0"/>
              <a:buChar char="•"/>
            </a:pPr>
            <a:endParaRPr lang="en-US" sz="2200" dirty="0">
              <a:solidFill>
                <a:schemeClr val="tx1"/>
              </a:solidFill>
            </a:endParaRPr>
          </a:p>
        </p:txBody>
      </p:sp>
      <p:grpSp>
        <p:nvGrpSpPr>
          <p:cNvPr id="7" name="Group 6">
            <a:extLst>
              <a:ext uri="{FF2B5EF4-FFF2-40B4-BE49-F238E27FC236}">
                <a16:creationId xmlns:a16="http://schemas.microsoft.com/office/drawing/2014/main" id="{178F9A77-3582-444D-A343-88BAA7BD2B10}"/>
              </a:ext>
            </a:extLst>
          </p:cNvPr>
          <p:cNvGrpSpPr/>
          <p:nvPr/>
        </p:nvGrpSpPr>
        <p:grpSpPr>
          <a:xfrm>
            <a:off x="6707439" y="3138728"/>
            <a:ext cx="4771207" cy="3261162"/>
            <a:chOff x="4073375" y="2222046"/>
            <a:chExt cx="5943600" cy="3992563"/>
          </a:xfrm>
        </p:grpSpPr>
        <p:pic>
          <p:nvPicPr>
            <p:cNvPr id="9" name="Picture 8">
              <a:extLst>
                <a:ext uri="{FF2B5EF4-FFF2-40B4-BE49-F238E27FC236}">
                  <a16:creationId xmlns:a16="http://schemas.microsoft.com/office/drawing/2014/main" id="{03744E9D-5F3F-49B0-8A64-E948FC1592D5}"/>
                </a:ext>
              </a:extLst>
            </p:cNvPr>
            <p:cNvPicPr/>
            <p:nvPr/>
          </p:nvPicPr>
          <p:blipFill rotWithShape="1">
            <a:blip r:embed="rId3"/>
            <a:srcRect t="4764"/>
            <a:stretch/>
          </p:blipFill>
          <p:spPr>
            <a:xfrm>
              <a:off x="4073375" y="2222046"/>
              <a:ext cx="5943600" cy="3992563"/>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7570334" y="3529687"/>
              <a:ext cx="2324100" cy="7912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Recession Constant</a:t>
              </a:r>
            </a:p>
          </p:txBody>
        </p:sp>
        <p:sp>
          <p:nvSpPr>
            <p:cNvPr id="11" name="TextBox 10">
              <a:extLst>
                <a:ext uri="{FF2B5EF4-FFF2-40B4-BE49-F238E27FC236}">
                  <a16:creationId xmlns:a16="http://schemas.microsoft.com/office/drawing/2014/main" id="{1357E21A-96A8-4C44-B1AE-18AC949A3A4F}"/>
                </a:ext>
              </a:extLst>
            </p:cNvPr>
            <p:cNvSpPr txBox="1"/>
            <p:nvPr/>
          </p:nvSpPr>
          <p:spPr>
            <a:xfrm>
              <a:off x="7689012" y="4541947"/>
              <a:ext cx="715778"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8478951" y="5115241"/>
              <a:ext cx="705334"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7793470" y="5306653"/>
              <a:ext cx="705334"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0.1</a:t>
              </a:r>
            </a:p>
          </p:txBody>
        </p:sp>
      </p:grpSp>
      <p:grpSp>
        <p:nvGrpSpPr>
          <p:cNvPr id="6" name="Group 5">
            <a:extLst>
              <a:ext uri="{FF2B5EF4-FFF2-40B4-BE49-F238E27FC236}">
                <a16:creationId xmlns:a16="http://schemas.microsoft.com/office/drawing/2014/main" id="{919A4870-18C5-43EE-B7D7-CB12B6F5EDBD}"/>
              </a:ext>
            </a:extLst>
          </p:cNvPr>
          <p:cNvGrpSpPr/>
          <p:nvPr/>
        </p:nvGrpSpPr>
        <p:grpSpPr>
          <a:xfrm>
            <a:off x="7350284" y="1099039"/>
            <a:ext cx="3485515" cy="1961515"/>
            <a:chOff x="6989630" y="87558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6989630" y="87558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77075" y="2122056"/>
              <a:ext cx="3377468" cy="19998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spTree>
    <p:extLst>
      <p:ext uri="{BB962C8B-B14F-4D97-AF65-F5344CB8AC3E}">
        <p14:creationId xmlns:p14="http://schemas.microsoft.com/office/powerpoint/2010/main" val="1632634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06E97D4-4487-4A4F-B69B-0ED58BB6A4C7}"/>
              </a:ext>
            </a:extLst>
          </p:cNvPr>
          <p:cNvPicPr/>
          <p:nvPr/>
        </p:nvPicPr>
        <p:blipFill>
          <a:blip r:embed="rId3"/>
          <a:stretch>
            <a:fillRect/>
          </a:stretch>
        </p:blipFill>
        <p:spPr>
          <a:xfrm>
            <a:off x="6711696" y="3017520"/>
            <a:ext cx="4765150" cy="3396629"/>
          </a:xfrm>
          <a:prstGeom prst="rect">
            <a:avLst/>
          </a:prstGeom>
          <a:ln>
            <a:solidFill>
              <a:schemeClr val="tx1"/>
            </a:solidFill>
          </a:ln>
        </p:spPr>
      </p:pic>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5654914" cy="4923076"/>
          </a:xfrm>
          <a:noFill/>
        </p:spPr>
        <p:txBody>
          <a:bodyPr/>
          <a:lstStyle/>
          <a:p>
            <a:pPr marL="342900" indent="-342900">
              <a:buFont typeface="Arial" panose="020B0604020202020204" pitchFamily="34" charset="0"/>
              <a:buChar char="•"/>
            </a:pPr>
            <a:r>
              <a:rPr lang="en-US" sz="2000" dirty="0">
                <a:solidFill>
                  <a:schemeClr val="tx1"/>
                </a:solidFill>
              </a:rPr>
              <a:t>The recession curve turns on when the receding limb of the hydrograph falls below a threshold/trigger flow.</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You can choose a threshold type: </a:t>
            </a:r>
            <a:r>
              <a:rPr lang="en-US" sz="2000" b="1" dirty="0">
                <a:solidFill>
                  <a:schemeClr val="tx1"/>
                </a:solidFill>
              </a:rPr>
              <a:t>ratio to peak</a:t>
            </a:r>
            <a:r>
              <a:rPr lang="en-US" sz="2000" dirty="0">
                <a:solidFill>
                  <a:schemeClr val="tx1"/>
                </a:solidFill>
              </a:rPr>
              <a:t> or </a:t>
            </a:r>
            <a:r>
              <a:rPr lang="en-US" sz="2000" b="1" dirty="0">
                <a:solidFill>
                  <a:schemeClr val="tx1"/>
                </a:solidFill>
              </a:rPr>
              <a:t>discharge</a:t>
            </a:r>
            <a:r>
              <a:rPr lang="en-US" sz="2000" dirty="0">
                <a:solidFill>
                  <a:schemeClr val="tx1"/>
                </a:solidFill>
              </a:rPr>
              <a:t> (a ratio to peak of 0.5 means the threshold would be 50 </a:t>
            </a:r>
            <a:r>
              <a:rPr lang="en-US" sz="2000" dirty="0" err="1">
                <a:solidFill>
                  <a:schemeClr val="tx1"/>
                </a:solidFill>
              </a:rPr>
              <a:t>cfs</a:t>
            </a:r>
            <a:r>
              <a:rPr lang="en-US" sz="2000" dirty="0">
                <a:solidFill>
                  <a:schemeClr val="tx1"/>
                </a:solidFill>
              </a:rPr>
              <a:t> if the peak flow was 100 </a:t>
            </a:r>
            <a:r>
              <a:rPr lang="en-US" sz="2000" dirty="0" err="1">
                <a:solidFill>
                  <a:schemeClr val="tx1"/>
                </a:solidFill>
              </a:rPr>
              <a:t>cfs</a:t>
            </a:r>
            <a:r>
              <a:rPr lang="en-US" sz="2000" dirty="0">
                <a:solidFill>
                  <a:schemeClr val="tx1"/>
                </a:solidFill>
              </a:rPr>
              <a:t>).</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Ratio to Peak is easier to apply across the basin model (generally consistent across </a:t>
            </a:r>
            <a:r>
              <a:rPr lang="en-US" sz="2000" dirty="0" err="1">
                <a:solidFill>
                  <a:schemeClr val="tx1"/>
                </a:solidFill>
              </a:rPr>
              <a:t>subbasins</a:t>
            </a:r>
            <a:r>
              <a:rPr lang="en-US" sz="2000" dirty="0">
                <a:solidFill>
                  <a:schemeClr val="tx1"/>
                </a:solidFill>
              </a:rPr>
              <a:t>), where a discharge threshold is dependent on </a:t>
            </a:r>
            <a:r>
              <a:rPr lang="en-US" sz="2000" dirty="0" err="1">
                <a:solidFill>
                  <a:schemeClr val="tx1"/>
                </a:solidFill>
              </a:rPr>
              <a:t>subbasin</a:t>
            </a:r>
            <a:r>
              <a:rPr lang="en-US" sz="2000" dirty="0">
                <a:solidFill>
                  <a:schemeClr val="tx1"/>
                </a:solidFill>
              </a:rPr>
              <a:t> size.</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227119" y="914402"/>
            <a:ext cx="3734304" cy="2081571"/>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9606282" y="3689353"/>
            <a:ext cx="23241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Ratio to Peak</a:t>
            </a:r>
          </a:p>
        </p:txBody>
      </p:sp>
      <p:sp>
        <p:nvSpPr>
          <p:cNvPr id="11" name="TextBox 10">
            <a:extLst>
              <a:ext uri="{FF2B5EF4-FFF2-40B4-BE49-F238E27FC236}">
                <a16:creationId xmlns:a16="http://schemas.microsoft.com/office/drawing/2014/main" id="{1357E21A-96A8-4C44-B1AE-18AC949A3A4F}"/>
              </a:ext>
            </a:extLst>
          </p:cNvPr>
          <p:cNvSpPr txBox="1"/>
          <p:nvPr/>
        </p:nvSpPr>
        <p:spPr>
          <a:xfrm>
            <a:off x="9352849" y="4114864"/>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9471891" y="4835618"/>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9725324" y="5509966"/>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0.1</a:t>
            </a:r>
          </a:p>
        </p:txBody>
      </p:sp>
      <p:sp>
        <p:nvSpPr>
          <p:cNvPr id="5" name="Rectangle 4">
            <a:extLst>
              <a:ext uri="{FF2B5EF4-FFF2-40B4-BE49-F238E27FC236}">
                <a16:creationId xmlns:a16="http://schemas.microsoft.com/office/drawing/2014/main" id="{1F36C4CE-C8C5-4EF0-9967-07A7B5ADCE4D}"/>
              </a:ext>
            </a:extLst>
          </p:cNvPr>
          <p:cNvSpPr/>
          <p:nvPr/>
        </p:nvSpPr>
        <p:spPr>
          <a:xfrm>
            <a:off x="7277147" y="2450219"/>
            <a:ext cx="3638092"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Tree>
    <p:extLst>
      <p:ext uri="{BB962C8B-B14F-4D97-AF65-F5344CB8AC3E}">
        <p14:creationId xmlns:p14="http://schemas.microsoft.com/office/powerpoint/2010/main" val="519346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399" y="1280160"/>
            <a:ext cx="5669280" cy="5158376"/>
          </a:xfrm>
          <a:noFill/>
        </p:spPr>
        <p:txBody>
          <a:bodyPr/>
          <a:lstStyle/>
          <a:p>
            <a:pPr marL="342900" indent="-342900">
              <a:buFont typeface="Arial" panose="020B0604020202020204" pitchFamily="34" charset="0"/>
              <a:buChar char="•"/>
            </a:pPr>
            <a:r>
              <a:rPr lang="en-US" sz="2000" dirty="0">
                <a:solidFill>
                  <a:schemeClr val="tx1"/>
                </a:solidFill>
              </a:rPr>
              <a:t>You can choose an initial discharge type: </a:t>
            </a:r>
            <a:r>
              <a:rPr lang="en-US" sz="2000" b="1" dirty="0">
                <a:solidFill>
                  <a:schemeClr val="tx1"/>
                </a:solidFill>
              </a:rPr>
              <a:t>Discharge per Area </a:t>
            </a:r>
            <a:r>
              <a:rPr lang="en-US" sz="2000" dirty="0">
                <a:solidFill>
                  <a:schemeClr val="tx1"/>
                </a:solidFill>
              </a:rPr>
              <a:t>or </a:t>
            </a:r>
            <a:r>
              <a:rPr lang="en-US" sz="2000" b="1" dirty="0">
                <a:solidFill>
                  <a:schemeClr val="tx1"/>
                </a:solidFill>
              </a:rPr>
              <a:t>Discharge</a:t>
            </a:r>
            <a:r>
              <a:rPr lang="en-US" sz="2000" dirty="0">
                <a:solidFill>
                  <a:schemeClr val="tx1"/>
                </a:solidFill>
              </a:rPr>
              <a:t> (a discharge per area of 1 CFS/MI2 means the initial flow would be 100 </a:t>
            </a:r>
            <a:r>
              <a:rPr lang="en-US" sz="2000" dirty="0" err="1">
                <a:solidFill>
                  <a:schemeClr val="tx1"/>
                </a:solidFill>
              </a:rPr>
              <a:t>cfs</a:t>
            </a:r>
            <a:r>
              <a:rPr lang="en-US" sz="2000" dirty="0">
                <a:solidFill>
                  <a:schemeClr val="tx1"/>
                </a:solidFill>
              </a:rPr>
              <a:t> for a 100 square mile </a:t>
            </a:r>
            <a:r>
              <a:rPr lang="en-US" sz="2000" dirty="0" err="1">
                <a:solidFill>
                  <a:schemeClr val="tx1"/>
                </a:solidFill>
              </a:rPr>
              <a:t>subbasin</a:t>
            </a:r>
            <a:r>
              <a:rPr lang="en-US" sz="2000" dirty="0">
                <a:solidFill>
                  <a:schemeClr val="tx1"/>
                </a:solidFill>
              </a:rPr>
              <a:t>).</a:t>
            </a:r>
          </a:p>
          <a:p>
            <a:pPr marL="342900" indent="-342900">
              <a:buFont typeface="Arial" panose="020B0604020202020204" pitchFamily="34" charset="0"/>
              <a:buChar char="•"/>
            </a:pPr>
            <a:r>
              <a:rPr lang="en-US" sz="2000" dirty="0">
                <a:solidFill>
                  <a:schemeClr val="tx1"/>
                </a:solidFill>
              </a:rPr>
              <a:t>Discharge per Area is easier to apply across the basin model (generally consistent across </a:t>
            </a:r>
            <a:r>
              <a:rPr lang="en-US" sz="2000" dirty="0" err="1">
                <a:solidFill>
                  <a:schemeClr val="tx1"/>
                </a:solidFill>
              </a:rPr>
              <a:t>subbasins</a:t>
            </a:r>
            <a:r>
              <a:rPr lang="en-US" sz="2000" dirty="0">
                <a:solidFill>
                  <a:schemeClr val="tx1"/>
                </a:solidFill>
              </a:rPr>
              <a:t>), where a discharge initial type is dependent on the subbasin size.</a:t>
            </a:r>
          </a:p>
          <a:p>
            <a:pPr marL="342900" indent="-342900">
              <a:buFont typeface="Arial" panose="020B0604020202020204" pitchFamily="34" charset="0"/>
              <a:buChar char="•"/>
            </a:pPr>
            <a:r>
              <a:rPr lang="en-US" sz="2000" dirty="0">
                <a:solidFill>
                  <a:schemeClr val="tx1"/>
                </a:solidFill>
              </a:rPr>
              <a:t>The plot on this slide shows different initial discharge per area values. </a:t>
            </a:r>
          </a:p>
          <a:p>
            <a:pPr marL="342900" indent="-342900">
              <a:buFont typeface="Arial" panose="020B0604020202020204" pitchFamily="34" charset="0"/>
              <a:buChar char="•"/>
            </a:pPr>
            <a:r>
              <a:rPr lang="en-US" sz="2000" dirty="0">
                <a:solidFill>
                  <a:schemeClr val="tx1"/>
                </a:solidFill>
              </a:rPr>
              <a:t>Be strategic when setting the starting date of the simulation, reduce impacts from prior floods (only groundwater baseflow in the system).</a:t>
            </a:r>
          </a:p>
          <a:p>
            <a:pPr marL="342900" indent="-342900">
              <a:buFont typeface="Arial" panose="020B0604020202020204" pitchFamily="34" charset="0"/>
              <a:buChar char="•"/>
            </a:pPr>
            <a:endParaRPr lang="en-US" sz="18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8" name="Group 7">
            <a:extLst>
              <a:ext uri="{FF2B5EF4-FFF2-40B4-BE49-F238E27FC236}">
                <a16:creationId xmlns:a16="http://schemas.microsoft.com/office/drawing/2014/main" id="{2329EC2A-3085-4401-8B60-9CB1F426A9C7}"/>
              </a:ext>
            </a:extLst>
          </p:cNvPr>
          <p:cNvGrpSpPr/>
          <p:nvPr/>
        </p:nvGrpSpPr>
        <p:grpSpPr>
          <a:xfrm>
            <a:off x="6711696" y="3228292"/>
            <a:ext cx="4827436" cy="2813971"/>
            <a:chOff x="4745437" y="2799887"/>
            <a:chExt cx="5764898" cy="3091418"/>
          </a:xfrm>
        </p:grpSpPr>
        <p:pic>
          <p:nvPicPr>
            <p:cNvPr id="6" name="Picture 5">
              <a:extLst>
                <a:ext uri="{FF2B5EF4-FFF2-40B4-BE49-F238E27FC236}">
                  <a16:creationId xmlns:a16="http://schemas.microsoft.com/office/drawing/2014/main" id="{3E8D87A1-116A-4A7F-BCB8-2DD77CF97F22}"/>
                </a:ext>
              </a:extLst>
            </p:cNvPr>
            <p:cNvPicPr>
              <a:picLocks noChangeAspect="1"/>
            </p:cNvPicPr>
            <p:nvPr/>
          </p:nvPicPr>
          <p:blipFill>
            <a:blip r:embed="rId3"/>
            <a:stretch>
              <a:fillRect/>
            </a:stretch>
          </p:blipFill>
          <p:spPr>
            <a:xfrm>
              <a:off x="4745437" y="2799887"/>
              <a:ext cx="5764898" cy="3091418"/>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5305403" y="3559786"/>
              <a:ext cx="1729808" cy="71005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Initial Discharge</a:t>
              </a:r>
            </a:p>
          </p:txBody>
        </p:sp>
        <p:sp>
          <p:nvSpPr>
            <p:cNvPr id="11" name="TextBox 10">
              <a:extLst>
                <a:ext uri="{FF2B5EF4-FFF2-40B4-BE49-F238E27FC236}">
                  <a16:creationId xmlns:a16="http://schemas.microsoft.com/office/drawing/2014/main" id="{1357E21A-96A8-4C44-B1AE-18AC949A3A4F}"/>
                </a:ext>
              </a:extLst>
            </p:cNvPr>
            <p:cNvSpPr txBox="1"/>
            <p:nvPr/>
          </p:nvSpPr>
          <p:spPr>
            <a:xfrm>
              <a:off x="5247347" y="4748076"/>
              <a:ext cx="782761"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2" name="TextBox 11">
              <a:extLst>
                <a:ext uri="{FF2B5EF4-FFF2-40B4-BE49-F238E27FC236}">
                  <a16:creationId xmlns:a16="http://schemas.microsoft.com/office/drawing/2014/main" id="{867678CC-5CFB-4D8D-8C6B-D355BE0806DD}"/>
                </a:ext>
              </a:extLst>
            </p:cNvPr>
            <p:cNvSpPr txBox="1"/>
            <p:nvPr/>
          </p:nvSpPr>
          <p:spPr>
            <a:xfrm>
              <a:off x="5247347" y="5029737"/>
              <a:ext cx="1136047"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5247347" y="5232611"/>
              <a:ext cx="506866"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1</a:t>
              </a:r>
            </a:p>
          </p:txBody>
        </p:sp>
      </p:grpSp>
      <p:grpSp>
        <p:nvGrpSpPr>
          <p:cNvPr id="7" name="Group 6">
            <a:extLst>
              <a:ext uri="{FF2B5EF4-FFF2-40B4-BE49-F238E27FC236}">
                <a16:creationId xmlns:a16="http://schemas.microsoft.com/office/drawing/2014/main" id="{EDF5061F-8986-470B-B01F-6D1E5A538281}"/>
              </a:ext>
            </a:extLst>
          </p:cNvPr>
          <p:cNvGrpSpPr/>
          <p:nvPr/>
        </p:nvGrpSpPr>
        <p:grpSpPr>
          <a:xfrm>
            <a:off x="7382656" y="1247502"/>
            <a:ext cx="3485515" cy="1961515"/>
            <a:chOff x="7024823" y="87763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024823" y="87763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45602" y="1683571"/>
              <a:ext cx="3377468"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spTree>
    <p:extLst>
      <p:ext uri="{BB962C8B-B14F-4D97-AF65-F5344CB8AC3E}">
        <p14:creationId xmlns:p14="http://schemas.microsoft.com/office/powerpoint/2010/main" val="1057737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1524000" y="4549605"/>
            <a:ext cx="9144000" cy="2179413"/>
          </a:xfrm>
          <a:noFill/>
        </p:spPr>
        <p:txBody>
          <a:bodyPr/>
          <a:lstStyle/>
          <a:p>
            <a:pPr marL="342900" indent="-342900">
              <a:buFont typeface="Arial" panose="020B0604020202020204" pitchFamily="34" charset="0"/>
              <a:buChar char="•"/>
            </a:pPr>
            <a:r>
              <a:rPr lang="en-US" sz="2000" dirty="0">
                <a:solidFill>
                  <a:schemeClr val="tx1"/>
                </a:solidFill>
              </a:rPr>
              <a:t>The recession baseflow method can be used for a continuous simulation. The method should be considered as an event model. </a:t>
            </a:r>
          </a:p>
          <a:p>
            <a:pPr marL="342900" indent="-342900">
              <a:buFont typeface="Arial" panose="020B0604020202020204" pitchFamily="34" charset="0"/>
              <a:buChar char="•"/>
            </a:pPr>
            <a:r>
              <a:rPr lang="en-US" sz="2000" dirty="0">
                <a:solidFill>
                  <a:schemeClr val="tx1"/>
                </a:solidFill>
              </a:rPr>
              <a:t>The recession curve resets between flood events, as shown in the plot. </a:t>
            </a:r>
          </a:p>
          <a:p>
            <a:pPr marL="342900" indent="-342900">
              <a:buFont typeface="Arial" panose="020B0604020202020204" pitchFamily="34" charset="0"/>
              <a:buChar char="•"/>
            </a:pPr>
            <a:r>
              <a:rPr lang="en-US" sz="2000" dirty="0">
                <a:solidFill>
                  <a:schemeClr val="tx1"/>
                </a:solidFill>
              </a:rPr>
              <a:t>The example on this slide also shows that the recession method cannot model both interflow and groundwater flow (there is only one recession constant).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2A3FF8F8-1797-4A11-AE8C-E44FE329F03E}"/>
              </a:ext>
            </a:extLst>
          </p:cNvPr>
          <p:cNvGrpSpPr/>
          <p:nvPr/>
        </p:nvGrpSpPr>
        <p:grpSpPr>
          <a:xfrm>
            <a:off x="3316093" y="1027086"/>
            <a:ext cx="5438790" cy="3489694"/>
            <a:chOff x="4804413" y="1252818"/>
            <a:chExt cx="5650130" cy="3724901"/>
          </a:xfrm>
        </p:grpSpPr>
        <p:pic>
          <p:nvPicPr>
            <p:cNvPr id="7" name="Picture 6">
              <a:extLst>
                <a:ext uri="{FF2B5EF4-FFF2-40B4-BE49-F238E27FC236}">
                  <a16:creationId xmlns:a16="http://schemas.microsoft.com/office/drawing/2014/main" id="{465C30C4-38B2-4DDD-A235-D1681A5F86A2}"/>
                </a:ext>
              </a:extLst>
            </p:cNvPr>
            <p:cNvPicPr>
              <a:picLocks noChangeAspect="1"/>
            </p:cNvPicPr>
            <p:nvPr/>
          </p:nvPicPr>
          <p:blipFill>
            <a:blip r:embed="rId3"/>
            <a:stretch>
              <a:fillRect/>
            </a:stretch>
          </p:blipFill>
          <p:spPr>
            <a:xfrm>
              <a:off x="4804413" y="1252818"/>
              <a:ext cx="5650130" cy="3724901"/>
            </a:xfrm>
            <a:prstGeom prst="rect">
              <a:avLst/>
            </a:prstGeom>
            <a:ln>
              <a:solidFill>
                <a:schemeClr val="tx1"/>
              </a:solidFill>
            </a:ln>
          </p:spPr>
        </p:pic>
        <p:grpSp>
          <p:nvGrpSpPr>
            <p:cNvPr id="5" name="Group 4">
              <a:extLst>
                <a:ext uri="{FF2B5EF4-FFF2-40B4-BE49-F238E27FC236}">
                  <a16:creationId xmlns:a16="http://schemas.microsoft.com/office/drawing/2014/main" id="{50271C3B-2484-4395-BBEC-52F38B06DEE6}"/>
                </a:ext>
              </a:extLst>
            </p:cNvPr>
            <p:cNvGrpSpPr/>
            <p:nvPr/>
          </p:nvGrpSpPr>
          <p:grpSpPr>
            <a:xfrm>
              <a:off x="7181018" y="2998810"/>
              <a:ext cx="2915884" cy="682261"/>
              <a:chOff x="7385288" y="3887871"/>
              <a:chExt cx="2915884" cy="682261"/>
            </a:xfrm>
          </p:grpSpPr>
          <p:cxnSp>
            <p:nvCxnSpPr>
              <p:cNvPr id="6" name="Straight Connector 5">
                <a:extLst>
                  <a:ext uri="{FF2B5EF4-FFF2-40B4-BE49-F238E27FC236}">
                    <a16:creationId xmlns:a16="http://schemas.microsoft.com/office/drawing/2014/main" id="{050BEAED-E89C-426A-9BFF-85D166086BC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15E42C3-DBAC-4797-8286-AEDEE33EE313}"/>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AE3BAEC-989B-48E0-AE51-9DF0BA77095A}"/>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F1A5674-E0DB-458A-B812-9CA4FB307D38}"/>
                  </a:ext>
                </a:extLst>
              </p:cNvPr>
              <p:cNvSpPr txBox="1"/>
              <p:nvPr/>
            </p:nvSpPr>
            <p:spPr>
              <a:xfrm>
                <a:off x="7764197" y="3887871"/>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Computed Total Flow</a:t>
                </a:r>
              </a:p>
            </p:txBody>
          </p:sp>
          <p:sp>
            <p:nvSpPr>
              <p:cNvPr id="11" name="TextBox 10">
                <a:extLst>
                  <a:ext uri="{FF2B5EF4-FFF2-40B4-BE49-F238E27FC236}">
                    <a16:creationId xmlns:a16="http://schemas.microsoft.com/office/drawing/2014/main" id="{3A7B2DDD-BE54-4374-B884-F5C29BA92DCA}"/>
                  </a:ext>
                </a:extLst>
              </p:cNvPr>
              <p:cNvSpPr txBox="1"/>
              <p:nvPr/>
            </p:nvSpPr>
            <p:spPr>
              <a:xfrm>
                <a:off x="7758623" y="4082068"/>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Computed Baseflow </a:t>
                </a:r>
              </a:p>
            </p:txBody>
          </p:sp>
          <p:sp>
            <p:nvSpPr>
              <p:cNvPr id="12" name="TextBox 11">
                <a:extLst>
                  <a:ext uri="{FF2B5EF4-FFF2-40B4-BE49-F238E27FC236}">
                    <a16:creationId xmlns:a16="http://schemas.microsoft.com/office/drawing/2014/main" id="{9AA3D611-1C35-4C59-BF96-444286CD2696}"/>
                  </a:ext>
                </a:extLst>
              </p:cNvPr>
              <p:cNvSpPr txBox="1"/>
              <p:nvPr/>
            </p:nvSpPr>
            <p:spPr>
              <a:xfrm>
                <a:off x="7764196" y="4274463"/>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Observed Flow</a:t>
                </a:r>
              </a:p>
            </p:txBody>
          </p:sp>
          <p:sp>
            <p:nvSpPr>
              <p:cNvPr id="13" name="Oval 12">
                <a:extLst>
                  <a:ext uri="{FF2B5EF4-FFF2-40B4-BE49-F238E27FC236}">
                    <a16:creationId xmlns:a16="http://schemas.microsoft.com/office/drawing/2014/main" id="{0DD71FBD-D2D9-4FFF-9B5A-638ACCD2D1FB}"/>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14" name="Oval 13">
                <a:extLst>
                  <a:ext uri="{FF2B5EF4-FFF2-40B4-BE49-F238E27FC236}">
                    <a16:creationId xmlns:a16="http://schemas.microsoft.com/office/drawing/2014/main" id="{B4998437-F8CC-4F1B-AE85-7F68232365B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15" name="Oval 14">
                <a:extLst>
                  <a:ext uri="{FF2B5EF4-FFF2-40B4-BE49-F238E27FC236}">
                    <a16:creationId xmlns:a16="http://schemas.microsoft.com/office/drawing/2014/main" id="{DF0CD32E-8EA0-4843-A063-A95F1A52DB99}"/>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grpSp>
    </p:spTree>
    <p:extLst>
      <p:ext uri="{BB962C8B-B14F-4D97-AF65-F5344CB8AC3E}">
        <p14:creationId xmlns:p14="http://schemas.microsoft.com/office/powerpoint/2010/main" val="2305675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914401"/>
            <a:ext cx="5669280" cy="5578995"/>
          </a:xfrm>
          <a:noFill/>
        </p:spPr>
        <p:txBody>
          <a:bodyPr/>
          <a:lstStyle/>
          <a:p>
            <a:pPr marL="342900" indent="-342900">
              <a:buFont typeface="Arial" panose="020B0604020202020204" pitchFamily="34" charset="0"/>
              <a:buChar char="•"/>
            </a:pPr>
            <a:r>
              <a:rPr lang="en-US" sz="2000" dirty="0">
                <a:solidFill>
                  <a:schemeClr val="tx1"/>
                </a:solidFill>
              </a:rPr>
              <a:t>Check the runoff volume when using the recession baseflow method to make sure the  discharge volume does not exceed precipitation volume (there might be cases when this is ok) and computed volumes are similar to water balance studies in the region.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There might be tendencies to artificially increase baseflow to improve the model performance when precipitation data do not capture the storm event.</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Applying the calibrated model to a hypothetical event with a much higher flood magnitude can cause unreasonable baseflow volumes. Reduce the ratio to peak for extreme hypothetical floods and check computed volume. </a:t>
            </a:r>
          </a:p>
          <a:p>
            <a:pPr marL="342900" indent="-342900">
              <a:buFont typeface="Arial" panose="020B0604020202020204" pitchFamily="34" charset="0"/>
              <a:buChar char="•"/>
            </a:pPr>
            <a:endParaRPr lang="en-US" sz="2200" dirty="0">
              <a:solidFill>
                <a:schemeClr val="tx1"/>
              </a:solidFill>
            </a:endParaRPr>
          </a:p>
        </p:txBody>
      </p:sp>
      <p:grpSp>
        <p:nvGrpSpPr>
          <p:cNvPr id="9" name="Group 8">
            <a:extLst>
              <a:ext uri="{FF2B5EF4-FFF2-40B4-BE49-F238E27FC236}">
                <a16:creationId xmlns:a16="http://schemas.microsoft.com/office/drawing/2014/main" id="{81DEF44E-B5E5-4B82-887C-3E2529663AC8}"/>
              </a:ext>
            </a:extLst>
          </p:cNvPr>
          <p:cNvGrpSpPr/>
          <p:nvPr/>
        </p:nvGrpSpPr>
        <p:grpSpPr>
          <a:xfrm>
            <a:off x="6898511" y="914402"/>
            <a:ext cx="4602178" cy="5288834"/>
            <a:chOff x="5065888" y="957345"/>
            <a:chExt cx="5114287" cy="5453848"/>
          </a:xfrm>
        </p:grpSpPr>
        <p:pic>
          <p:nvPicPr>
            <p:cNvPr id="4" name="Picture 3">
              <a:extLst>
                <a:ext uri="{FF2B5EF4-FFF2-40B4-BE49-F238E27FC236}">
                  <a16:creationId xmlns:a16="http://schemas.microsoft.com/office/drawing/2014/main" id="{371E3DB5-AAE3-4F6E-A594-5690293AD8D0}"/>
                </a:ext>
              </a:extLst>
            </p:cNvPr>
            <p:cNvPicPr>
              <a:picLocks noChangeAspect="1"/>
            </p:cNvPicPr>
            <p:nvPr/>
          </p:nvPicPr>
          <p:blipFill>
            <a:blip r:embed="rId3"/>
            <a:stretch>
              <a:fillRect/>
            </a:stretch>
          </p:blipFill>
          <p:spPr>
            <a:xfrm>
              <a:off x="5065888" y="957345"/>
              <a:ext cx="5114286" cy="3228571"/>
            </a:xfrm>
            <a:prstGeom prst="rect">
              <a:avLst/>
            </a:prstGeom>
            <a:ln>
              <a:solidFill>
                <a:schemeClr val="tx1"/>
              </a:solidFill>
            </a:ln>
          </p:spPr>
        </p:pic>
        <p:grpSp>
          <p:nvGrpSpPr>
            <p:cNvPr id="8" name="Group 7">
              <a:extLst>
                <a:ext uri="{FF2B5EF4-FFF2-40B4-BE49-F238E27FC236}">
                  <a16:creationId xmlns:a16="http://schemas.microsoft.com/office/drawing/2014/main" id="{C37A6511-DDFF-4827-9DE2-CBFF01C044BF}"/>
                </a:ext>
              </a:extLst>
            </p:cNvPr>
            <p:cNvGrpSpPr/>
            <p:nvPr/>
          </p:nvGrpSpPr>
          <p:grpSpPr>
            <a:xfrm>
              <a:off x="5065890" y="3883554"/>
              <a:ext cx="5114285" cy="2527639"/>
              <a:chOff x="5467669" y="3947276"/>
              <a:chExt cx="5104762" cy="2485714"/>
            </a:xfrm>
          </p:grpSpPr>
          <p:pic>
            <p:nvPicPr>
              <p:cNvPr id="5" name="Picture 4">
                <a:extLst>
                  <a:ext uri="{FF2B5EF4-FFF2-40B4-BE49-F238E27FC236}">
                    <a16:creationId xmlns:a16="http://schemas.microsoft.com/office/drawing/2014/main" id="{6458BB37-A417-4A2B-B11C-DA24933E5A50}"/>
                  </a:ext>
                </a:extLst>
              </p:cNvPr>
              <p:cNvPicPr>
                <a:picLocks noChangeAspect="1"/>
              </p:cNvPicPr>
              <p:nvPr/>
            </p:nvPicPr>
            <p:blipFill>
              <a:blip r:embed="rId4"/>
              <a:stretch>
                <a:fillRect/>
              </a:stretch>
            </p:blipFill>
            <p:spPr>
              <a:xfrm>
                <a:off x="5467669" y="3947276"/>
                <a:ext cx="5104762" cy="2485714"/>
              </a:xfrm>
              <a:prstGeom prst="rect">
                <a:avLst/>
              </a:prstGeom>
              <a:ln>
                <a:solidFill>
                  <a:schemeClr val="tx1"/>
                </a:solidFill>
              </a:ln>
            </p:spPr>
          </p:pic>
          <p:sp>
            <p:nvSpPr>
              <p:cNvPr id="6" name="Rectangle 5">
                <a:extLst>
                  <a:ext uri="{FF2B5EF4-FFF2-40B4-BE49-F238E27FC236}">
                    <a16:creationId xmlns:a16="http://schemas.microsoft.com/office/drawing/2014/main" id="{6E40F3A7-4A6D-426C-BF5B-E188E517F090}"/>
                  </a:ext>
                </a:extLst>
              </p:cNvPr>
              <p:cNvSpPr/>
              <p:nvPr/>
            </p:nvSpPr>
            <p:spPr>
              <a:xfrm>
                <a:off x="7741227" y="5825568"/>
                <a:ext cx="2473038" cy="44015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7" name="Rectangle 6">
                <a:extLst>
                  <a:ext uri="{FF2B5EF4-FFF2-40B4-BE49-F238E27FC236}">
                    <a16:creationId xmlns:a16="http://schemas.microsoft.com/office/drawing/2014/main" id="{119C9260-E6A7-4379-9B83-FFC4AF057190}"/>
                  </a:ext>
                </a:extLst>
              </p:cNvPr>
              <p:cNvSpPr/>
              <p:nvPr/>
            </p:nvSpPr>
            <p:spPr>
              <a:xfrm>
                <a:off x="5694327" y="5825568"/>
                <a:ext cx="2046900" cy="13881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grpSp>
    </p:spTree>
    <p:extLst>
      <p:ext uri="{BB962C8B-B14F-4D97-AF65-F5344CB8AC3E}">
        <p14:creationId xmlns:p14="http://schemas.microsoft.com/office/powerpoint/2010/main" val="11667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28"/>
            <a:ext cx="12192000" cy="1671543"/>
          </a:xfrm>
        </p:spPr>
        <p:txBody>
          <a:bodyPr/>
          <a:lstStyle/>
          <a:p>
            <a:pPr algn="ctr"/>
            <a:r>
              <a:rPr lang="en-US" sz="4400" dirty="0"/>
              <a:t>Linear Reservoir Baseflow Method</a:t>
            </a:r>
          </a:p>
        </p:txBody>
      </p:sp>
      <p:pic>
        <p:nvPicPr>
          <p:cNvPr id="4" name="Picture 3">
            <a:extLst>
              <a:ext uri="{FF2B5EF4-FFF2-40B4-BE49-F238E27FC236}">
                <a16:creationId xmlns:a16="http://schemas.microsoft.com/office/drawing/2014/main" id="{B32D609C-5D2D-4A5A-A6A1-324D5862D6B1}"/>
              </a:ext>
            </a:extLst>
          </p:cNvPr>
          <p:cNvPicPr>
            <a:picLocks noChangeAspect="1"/>
          </p:cNvPicPr>
          <p:nvPr/>
        </p:nvPicPr>
        <p:blipFill>
          <a:blip r:embed="rId3"/>
          <a:stretch>
            <a:fillRect/>
          </a:stretch>
        </p:blipFill>
        <p:spPr>
          <a:xfrm>
            <a:off x="2787596" y="2225192"/>
            <a:ext cx="6616808" cy="4240467"/>
          </a:xfrm>
          <a:prstGeom prst="rect">
            <a:avLst/>
          </a:prstGeom>
        </p:spPr>
      </p:pic>
    </p:spTree>
    <p:extLst>
      <p:ext uri="{BB962C8B-B14F-4D97-AF65-F5344CB8AC3E}">
        <p14:creationId xmlns:p14="http://schemas.microsoft.com/office/powerpoint/2010/main" val="42532134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83252" y="1058624"/>
            <a:ext cx="5621930" cy="5556780"/>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uses linear reservoirs to model the movement of infiltrated water through the soil, and back onto the land surface and through the stream network.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 continuity equation is used along with a linear relationship between storage and discharge:</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err="1">
                <a:solidFill>
                  <a:schemeClr val="tx1"/>
                </a:solidFill>
              </a:rPr>
              <a:t>dS</a:t>
            </a:r>
            <a:r>
              <a:rPr lang="en-US" sz="2200" dirty="0">
                <a:solidFill>
                  <a:schemeClr val="tx1"/>
                </a:solidFill>
              </a:rPr>
              <a:t>/dt = change in storage at time t</a:t>
            </a:r>
          </a:p>
          <a:p>
            <a:pPr marL="342900" indent="-342900">
              <a:buFont typeface="Arial" panose="020B0604020202020204" pitchFamily="34" charset="0"/>
              <a:buChar char="•"/>
            </a:pPr>
            <a:r>
              <a:rPr lang="en-US" sz="2200" dirty="0">
                <a:solidFill>
                  <a:schemeClr val="tx1"/>
                </a:solidFill>
              </a:rPr>
              <a:t>I</a:t>
            </a:r>
            <a:r>
              <a:rPr lang="en-US" sz="2200" baseline="-25000" dirty="0">
                <a:solidFill>
                  <a:schemeClr val="tx1"/>
                </a:solidFill>
              </a:rPr>
              <a:t>t</a:t>
            </a:r>
            <a:r>
              <a:rPr lang="en-US" sz="2200" dirty="0">
                <a:solidFill>
                  <a:schemeClr val="tx1"/>
                </a:solidFill>
              </a:rPr>
              <a:t> = average inflow to storage at time t</a:t>
            </a:r>
          </a:p>
          <a:p>
            <a:pPr marL="342900" indent="-342900">
              <a:buFont typeface="Arial" panose="020B0604020202020204" pitchFamily="34" charset="0"/>
              <a:buChar char="•"/>
            </a:pPr>
            <a:r>
              <a:rPr lang="en-US" sz="2200" dirty="0">
                <a:solidFill>
                  <a:schemeClr val="tx1"/>
                </a:solidFill>
              </a:rPr>
              <a:t>O</a:t>
            </a:r>
            <a:r>
              <a:rPr lang="en-US" sz="2200" baseline="-25000" dirty="0">
                <a:solidFill>
                  <a:schemeClr val="tx1"/>
                </a:solidFill>
              </a:rPr>
              <a:t>t</a:t>
            </a:r>
            <a:r>
              <a:rPr lang="en-US" sz="2200" dirty="0">
                <a:solidFill>
                  <a:schemeClr val="tx1"/>
                </a:solidFill>
              </a:rPr>
              <a:t> = outflow from storage at time t</a:t>
            </a:r>
          </a:p>
          <a:p>
            <a:pPr marL="342900" indent="-342900">
              <a:buFont typeface="Arial" panose="020B0604020202020204" pitchFamily="34" charset="0"/>
              <a:buChar char="•"/>
            </a:pPr>
            <a:r>
              <a:rPr lang="en-US" sz="2200" dirty="0">
                <a:solidFill>
                  <a:schemeClr val="tx1"/>
                </a:solidFill>
              </a:rPr>
              <a:t>R = linear reservoir coefficient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1D08F227-846E-4ECE-B57F-8899E3C0A391}"/>
              </a:ext>
            </a:extLst>
          </p:cNvPr>
          <p:cNvGrpSpPr/>
          <p:nvPr/>
        </p:nvGrpSpPr>
        <p:grpSpPr>
          <a:xfrm>
            <a:off x="5811171" y="1557684"/>
            <a:ext cx="6124486" cy="3924956"/>
            <a:chOff x="5510738" y="1347537"/>
            <a:chExt cx="6124486" cy="3924956"/>
          </a:xfrm>
        </p:grpSpPr>
        <p:pic>
          <p:nvPicPr>
            <p:cNvPr id="20" name="Picture 19">
              <a:extLst>
                <a:ext uri="{FF2B5EF4-FFF2-40B4-BE49-F238E27FC236}">
                  <a16:creationId xmlns:a16="http://schemas.microsoft.com/office/drawing/2014/main" id="{48CE0628-B1F6-4250-A391-275DE1A23732}"/>
                </a:ext>
              </a:extLst>
            </p:cNvPr>
            <p:cNvPicPr>
              <a:picLocks noChangeAspect="1"/>
            </p:cNvPicPr>
            <p:nvPr/>
          </p:nvPicPr>
          <p:blipFill>
            <a:blip r:embed="rId3"/>
            <a:stretch>
              <a:fillRect/>
            </a:stretch>
          </p:blipFill>
          <p:spPr>
            <a:xfrm>
              <a:off x="5510738" y="1347537"/>
              <a:ext cx="6124486" cy="3924956"/>
            </a:xfrm>
            <a:prstGeom prst="rect">
              <a:avLst/>
            </a:prstGeom>
          </p:spPr>
        </p:pic>
        <p:sp>
          <p:nvSpPr>
            <p:cNvPr id="21" name="Freeform: Shape 20">
              <a:extLst>
                <a:ext uri="{FF2B5EF4-FFF2-40B4-BE49-F238E27FC236}">
                  <a16:creationId xmlns:a16="http://schemas.microsoft.com/office/drawing/2014/main" id="{3D0C6B2F-20C2-4654-8F65-413BBA010268}"/>
                </a:ext>
              </a:extLst>
            </p:cNvPr>
            <p:cNvSpPr/>
            <p:nvPr/>
          </p:nvSpPr>
          <p:spPr>
            <a:xfrm>
              <a:off x="6380830" y="3213513"/>
              <a:ext cx="3031958" cy="1612231"/>
            </a:xfrm>
            <a:custGeom>
              <a:avLst/>
              <a:gdLst>
                <a:gd name="connsiteX0" fmla="*/ 0 w 3031958"/>
                <a:gd name="connsiteY0" fmla="*/ 1552073 h 1612231"/>
                <a:gd name="connsiteX1" fmla="*/ 541421 w 3031958"/>
                <a:gd name="connsiteY1" fmla="*/ 1431757 h 1612231"/>
                <a:gd name="connsiteX2" fmla="*/ 890337 w 3031958"/>
                <a:gd name="connsiteY2" fmla="*/ 854242 h 1612231"/>
                <a:gd name="connsiteX3" fmla="*/ 974558 w 3031958"/>
                <a:gd name="connsiteY3" fmla="*/ 216568 h 1612231"/>
                <a:gd name="connsiteX4" fmla="*/ 1094874 w 3031958"/>
                <a:gd name="connsiteY4" fmla="*/ 36094 h 1612231"/>
                <a:gd name="connsiteX5" fmla="*/ 1263316 w 3031958"/>
                <a:gd name="connsiteY5" fmla="*/ 0 h 1612231"/>
                <a:gd name="connsiteX6" fmla="*/ 1383632 w 3031958"/>
                <a:gd name="connsiteY6" fmla="*/ 288757 h 1612231"/>
                <a:gd name="connsiteX7" fmla="*/ 1624263 w 3031958"/>
                <a:gd name="connsiteY7" fmla="*/ 553452 h 1612231"/>
                <a:gd name="connsiteX8" fmla="*/ 1876927 w 3031958"/>
                <a:gd name="connsiteY8" fmla="*/ 842210 h 1612231"/>
                <a:gd name="connsiteX9" fmla="*/ 2201779 w 3031958"/>
                <a:gd name="connsiteY9" fmla="*/ 986589 h 1612231"/>
                <a:gd name="connsiteX10" fmla="*/ 2875548 w 3031958"/>
                <a:gd name="connsiteY10" fmla="*/ 1299410 h 1612231"/>
                <a:gd name="connsiteX11" fmla="*/ 3031958 w 3031958"/>
                <a:gd name="connsiteY11" fmla="*/ 1371600 h 1612231"/>
                <a:gd name="connsiteX12" fmla="*/ 2261937 w 3031958"/>
                <a:gd name="connsiteY12" fmla="*/ 1299410 h 1612231"/>
                <a:gd name="connsiteX13" fmla="*/ 1684421 w 3031958"/>
                <a:gd name="connsiteY13" fmla="*/ 1311442 h 1612231"/>
                <a:gd name="connsiteX14" fmla="*/ 1311442 w 3031958"/>
                <a:gd name="connsiteY14" fmla="*/ 1359568 h 1612231"/>
                <a:gd name="connsiteX15" fmla="*/ 926432 w 3031958"/>
                <a:gd name="connsiteY15" fmla="*/ 1455821 h 1612231"/>
                <a:gd name="connsiteX16" fmla="*/ 553453 w 3031958"/>
                <a:gd name="connsiteY16" fmla="*/ 1552073 h 1612231"/>
                <a:gd name="connsiteX17" fmla="*/ 240632 w 3031958"/>
                <a:gd name="connsiteY17" fmla="*/ 1612231 h 1612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31958" h="1612231">
                  <a:moveTo>
                    <a:pt x="0" y="1552073"/>
                  </a:moveTo>
                  <a:lnTo>
                    <a:pt x="541421" y="1431757"/>
                  </a:lnTo>
                  <a:lnTo>
                    <a:pt x="890337" y="854242"/>
                  </a:lnTo>
                  <a:lnTo>
                    <a:pt x="974558" y="216568"/>
                  </a:lnTo>
                  <a:lnTo>
                    <a:pt x="1094874" y="36094"/>
                  </a:lnTo>
                  <a:lnTo>
                    <a:pt x="1263316" y="0"/>
                  </a:lnTo>
                  <a:lnTo>
                    <a:pt x="1383632" y="288757"/>
                  </a:lnTo>
                  <a:lnTo>
                    <a:pt x="1624263" y="553452"/>
                  </a:lnTo>
                  <a:lnTo>
                    <a:pt x="1876927" y="842210"/>
                  </a:lnTo>
                  <a:lnTo>
                    <a:pt x="2201779" y="986589"/>
                  </a:lnTo>
                  <a:lnTo>
                    <a:pt x="2875548" y="1299410"/>
                  </a:lnTo>
                  <a:lnTo>
                    <a:pt x="3031958" y="1371600"/>
                  </a:lnTo>
                  <a:lnTo>
                    <a:pt x="2261937" y="1299410"/>
                  </a:lnTo>
                  <a:lnTo>
                    <a:pt x="1684421" y="1311442"/>
                  </a:lnTo>
                  <a:lnTo>
                    <a:pt x="1311442" y="1359568"/>
                  </a:lnTo>
                  <a:lnTo>
                    <a:pt x="926432" y="1455821"/>
                  </a:lnTo>
                  <a:lnTo>
                    <a:pt x="553453" y="1552073"/>
                  </a:lnTo>
                  <a:lnTo>
                    <a:pt x="240632" y="1612231"/>
                  </a:lnTo>
                </a:path>
              </a:pathLst>
            </a:cu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C530E4A-2FD8-439E-BCB8-6DB1EC3C16D8}"/>
                </a:ext>
              </a:extLst>
            </p:cNvPr>
            <p:cNvSpPr/>
            <p:nvPr/>
          </p:nvSpPr>
          <p:spPr>
            <a:xfrm>
              <a:off x="6172200" y="4524375"/>
              <a:ext cx="5238750" cy="523875"/>
            </a:xfrm>
            <a:custGeom>
              <a:avLst/>
              <a:gdLst>
                <a:gd name="connsiteX0" fmla="*/ 28575 w 5238750"/>
                <a:gd name="connsiteY0" fmla="*/ 276225 h 523875"/>
                <a:gd name="connsiteX1" fmla="*/ 504825 w 5238750"/>
                <a:gd name="connsiteY1" fmla="*/ 314325 h 523875"/>
                <a:gd name="connsiteX2" fmla="*/ 962025 w 5238750"/>
                <a:gd name="connsiteY2" fmla="*/ 200025 h 523875"/>
                <a:gd name="connsiteX3" fmla="*/ 1457325 w 5238750"/>
                <a:gd name="connsiteY3" fmla="*/ 76200 h 523875"/>
                <a:gd name="connsiteX4" fmla="*/ 1905000 w 5238750"/>
                <a:gd name="connsiteY4" fmla="*/ 28575 h 523875"/>
                <a:gd name="connsiteX5" fmla="*/ 2457450 w 5238750"/>
                <a:gd name="connsiteY5" fmla="*/ 0 h 523875"/>
                <a:gd name="connsiteX6" fmla="*/ 3086100 w 5238750"/>
                <a:gd name="connsiteY6" fmla="*/ 76200 h 523875"/>
                <a:gd name="connsiteX7" fmla="*/ 3400425 w 5238750"/>
                <a:gd name="connsiteY7" fmla="*/ 85725 h 523875"/>
                <a:gd name="connsiteX8" fmla="*/ 3743325 w 5238750"/>
                <a:gd name="connsiteY8" fmla="*/ 161925 h 523875"/>
                <a:gd name="connsiteX9" fmla="*/ 4057650 w 5238750"/>
                <a:gd name="connsiteY9" fmla="*/ 190500 h 523875"/>
                <a:gd name="connsiteX10" fmla="*/ 4629150 w 5238750"/>
                <a:gd name="connsiteY10" fmla="*/ 238125 h 523875"/>
                <a:gd name="connsiteX11" fmla="*/ 5238750 w 5238750"/>
                <a:gd name="connsiteY11" fmla="*/ 276225 h 523875"/>
                <a:gd name="connsiteX12" fmla="*/ 5219700 w 5238750"/>
                <a:gd name="connsiteY12" fmla="*/ 523875 h 523875"/>
                <a:gd name="connsiteX13" fmla="*/ 0 w 5238750"/>
                <a:gd name="connsiteY13" fmla="*/ 504825 h 523875"/>
                <a:gd name="connsiteX14" fmla="*/ 28575 w 5238750"/>
                <a:gd name="connsiteY14" fmla="*/ 276225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38750" h="523875">
                  <a:moveTo>
                    <a:pt x="28575" y="276225"/>
                  </a:moveTo>
                  <a:lnTo>
                    <a:pt x="504825" y="314325"/>
                  </a:lnTo>
                  <a:lnTo>
                    <a:pt x="962025" y="200025"/>
                  </a:lnTo>
                  <a:lnTo>
                    <a:pt x="1457325" y="76200"/>
                  </a:lnTo>
                  <a:lnTo>
                    <a:pt x="1905000" y="28575"/>
                  </a:lnTo>
                  <a:lnTo>
                    <a:pt x="2457450" y="0"/>
                  </a:lnTo>
                  <a:lnTo>
                    <a:pt x="3086100" y="76200"/>
                  </a:lnTo>
                  <a:lnTo>
                    <a:pt x="3400425" y="85725"/>
                  </a:lnTo>
                  <a:lnTo>
                    <a:pt x="3743325" y="161925"/>
                  </a:lnTo>
                  <a:lnTo>
                    <a:pt x="4057650" y="190500"/>
                  </a:lnTo>
                  <a:lnTo>
                    <a:pt x="4629150" y="238125"/>
                  </a:lnTo>
                  <a:lnTo>
                    <a:pt x="5238750" y="276225"/>
                  </a:lnTo>
                  <a:lnTo>
                    <a:pt x="5219700" y="523875"/>
                  </a:lnTo>
                  <a:lnTo>
                    <a:pt x="0" y="504825"/>
                  </a:lnTo>
                  <a:lnTo>
                    <a:pt x="28575" y="276225"/>
                  </a:lnTo>
                  <a:close/>
                </a:path>
              </a:pathLst>
            </a:cu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646A86F8-4865-4D72-99E8-884D0EAA4056}"/>
                </a:ext>
              </a:extLst>
            </p:cNvPr>
            <p:cNvSpPr txBox="1"/>
            <p:nvPr/>
          </p:nvSpPr>
          <p:spPr>
            <a:xfrm>
              <a:off x="7632382" y="4698706"/>
              <a:ext cx="3002487" cy="307777"/>
            </a:xfrm>
            <a:prstGeom prst="rect">
              <a:avLst/>
            </a:prstGeom>
            <a:noFill/>
          </p:spPr>
          <p:txBody>
            <a:bodyPr wrap="square" rtlCol="0">
              <a:spAutoFit/>
            </a:bodyPr>
            <a:lstStyle/>
            <a:p>
              <a:r>
                <a:rPr lang="en-US" sz="1400" dirty="0"/>
                <a:t>Baseflow - Linear Reservoir</a:t>
              </a:r>
            </a:p>
          </p:txBody>
        </p:sp>
        <p:sp>
          <p:nvSpPr>
            <p:cNvPr id="22" name="TextBox 21">
              <a:extLst>
                <a:ext uri="{FF2B5EF4-FFF2-40B4-BE49-F238E27FC236}">
                  <a16:creationId xmlns:a16="http://schemas.microsoft.com/office/drawing/2014/main" id="{6EC176D4-86C3-4FB6-B5CD-1AC8A0555D58}"/>
                </a:ext>
              </a:extLst>
            </p:cNvPr>
            <p:cNvSpPr txBox="1"/>
            <p:nvPr/>
          </p:nvSpPr>
          <p:spPr>
            <a:xfrm>
              <a:off x="7194551" y="4019628"/>
              <a:ext cx="3002487" cy="307777"/>
            </a:xfrm>
            <a:prstGeom prst="rect">
              <a:avLst/>
            </a:prstGeom>
            <a:noFill/>
          </p:spPr>
          <p:txBody>
            <a:bodyPr wrap="square" rtlCol="0">
              <a:spAutoFit/>
            </a:bodyPr>
            <a:lstStyle/>
            <a:p>
              <a:r>
                <a:rPr lang="en-US" sz="1400" dirty="0"/>
                <a:t>Interflow - Linear Reservoir</a:t>
              </a:r>
            </a:p>
          </p:txBody>
        </p:sp>
      </p:grpSp>
      <p:pic>
        <p:nvPicPr>
          <p:cNvPr id="25" name="Picture 24">
            <a:extLst>
              <a:ext uri="{FF2B5EF4-FFF2-40B4-BE49-F238E27FC236}">
                <a16:creationId xmlns:a16="http://schemas.microsoft.com/office/drawing/2014/main" id="{8D02C637-09FA-4F31-B4B1-80648C6BCFD8}"/>
              </a:ext>
            </a:extLst>
          </p:cNvPr>
          <p:cNvPicPr/>
          <p:nvPr/>
        </p:nvPicPr>
        <p:blipFill rotWithShape="1">
          <a:blip r:embed="rId4"/>
          <a:srcRect l="51666" t="28608" r="29648" b="58992"/>
          <a:stretch/>
        </p:blipFill>
        <p:spPr>
          <a:xfrm>
            <a:off x="1184987" y="4301412"/>
            <a:ext cx="1679511" cy="733030"/>
          </a:xfrm>
          <a:prstGeom prst="rect">
            <a:avLst/>
          </a:prstGeom>
        </p:spPr>
      </p:pic>
      <p:pic>
        <p:nvPicPr>
          <p:cNvPr id="26" name="Picture 25">
            <a:extLst>
              <a:ext uri="{FF2B5EF4-FFF2-40B4-BE49-F238E27FC236}">
                <a16:creationId xmlns:a16="http://schemas.microsoft.com/office/drawing/2014/main" id="{5605BB06-1CEF-499E-98A5-6ACF6D540DCE}"/>
              </a:ext>
            </a:extLst>
          </p:cNvPr>
          <p:cNvPicPr/>
          <p:nvPr/>
        </p:nvPicPr>
        <p:blipFill rotWithShape="1">
          <a:blip r:embed="rId4"/>
          <a:srcRect l="53269" t="75969" r="31687" b="16263"/>
          <a:stretch/>
        </p:blipFill>
        <p:spPr>
          <a:xfrm>
            <a:off x="3073127" y="4383663"/>
            <a:ext cx="1385700" cy="495473"/>
          </a:xfrm>
          <a:prstGeom prst="rect">
            <a:avLst/>
          </a:prstGeom>
        </p:spPr>
      </p:pic>
    </p:spTree>
    <p:extLst>
      <p:ext uri="{BB962C8B-B14F-4D97-AF65-F5344CB8AC3E}">
        <p14:creationId xmlns:p14="http://schemas.microsoft.com/office/powerpoint/2010/main" val="1710272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419253" cy="5435288"/>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is designed to work with all loss methods.</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Linear reservoir baseflow is explicitly identified in the Soil Moisture Accounting loss method.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All losses in the Initial and Constant, Curve Number, and Green and </a:t>
            </a:r>
            <a:r>
              <a:rPr lang="en-US" sz="2200" dirty="0" err="1">
                <a:solidFill>
                  <a:schemeClr val="tx1"/>
                </a:solidFill>
              </a:rPr>
              <a:t>Ampt</a:t>
            </a:r>
            <a:r>
              <a:rPr lang="en-US" sz="2200" dirty="0">
                <a:solidFill>
                  <a:schemeClr val="tx1"/>
                </a:solidFill>
              </a:rPr>
              <a:t> loss methods are available to the Linear Reservoir Baseflow (can overcome this assumption using the fraction option).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Only constant loss rate losses (represents saturated conditions) in the Deficit and Constant loss method is available to the Linear Reservoir Baseflow.</a:t>
            </a:r>
          </a:p>
          <a:p>
            <a:pPr marL="342900" indent="-342900">
              <a:buFont typeface="Arial" panose="020B0604020202020204" pitchFamily="34" charset="0"/>
              <a:buChar char="•"/>
            </a:pPr>
            <a:endParaRPr lang="en-US" sz="2200" dirty="0">
              <a:solidFill>
                <a:schemeClr val="tx1"/>
              </a:solidFill>
            </a:endParaRPr>
          </a:p>
        </p:txBody>
      </p:sp>
      <p:grpSp>
        <p:nvGrpSpPr>
          <p:cNvPr id="46" name="Group 45">
            <a:extLst>
              <a:ext uri="{FF2B5EF4-FFF2-40B4-BE49-F238E27FC236}">
                <a16:creationId xmlns:a16="http://schemas.microsoft.com/office/drawing/2014/main" id="{5B051BE0-C9D9-4F7D-BF72-4B0B46962C60}"/>
              </a:ext>
            </a:extLst>
          </p:cNvPr>
          <p:cNvGrpSpPr/>
          <p:nvPr/>
        </p:nvGrpSpPr>
        <p:grpSpPr>
          <a:xfrm>
            <a:off x="6757979" y="1330079"/>
            <a:ext cx="4174125" cy="5097716"/>
            <a:chOff x="6535297" y="1279082"/>
            <a:chExt cx="4174125" cy="5097716"/>
          </a:xfrm>
        </p:grpSpPr>
        <p:grpSp>
          <p:nvGrpSpPr>
            <p:cNvPr id="47" name="Group 46">
              <a:extLst>
                <a:ext uri="{FF2B5EF4-FFF2-40B4-BE49-F238E27FC236}">
                  <a16:creationId xmlns:a16="http://schemas.microsoft.com/office/drawing/2014/main" id="{F978B760-39C6-4EE9-9669-EA8BE2B4C4DC}"/>
                </a:ext>
              </a:extLst>
            </p:cNvPr>
            <p:cNvGrpSpPr/>
            <p:nvPr/>
          </p:nvGrpSpPr>
          <p:grpSpPr>
            <a:xfrm>
              <a:off x="6535297" y="1279082"/>
              <a:ext cx="3966629" cy="5097716"/>
              <a:chOff x="6535297" y="1279082"/>
              <a:chExt cx="3966629" cy="5097716"/>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267297" y="3896611"/>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6535297" y="1279082"/>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8570472" y="3495542"/>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6548358" y="4050775"/>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8815329" y="4260920"/>
                <a:ext cx="1451022" cy="2115878"/>
                <a:chOff x="10173470" y="42928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73470" y="42928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446928"/>
                  <a:ext cx="1050994" cy="501364"/>
                  <a:chOff x="10351315" y="4446928"/>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44692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94456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45065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46211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543087"/>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5074100"/>
                  <a:ext cx="1050994" cy="500730"/>
                  <a:chOff x="10351315" y="4450657"/>
                  <a:chExt cx="1050994" cy="500730"/>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65351" y="5173062"/>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710610"/>
                  <a:ext cx="1050994" cy="500730"/>
                  <a:chOff x="10351315" y="4450657"/>
                  <a:chExt cx="1050994" cy="500730"/>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800784"/>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7967063" y="4600891"/>
                <a:ext cx="186651" cy="142120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8723889" y="20129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150303" y="5058676"/>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8" name="TextBox 47">
              <a:extLst>
                <a:ext uri="{FF2B5EF4-FFF2-40B4-BE49-F238E27FC236}">
                  <a16:creationId xmlns:a16="http://schemas.microsoft.com/office/drawing/2014/main" id="{54118773-9F0C-4404-8DE2-A3BD178A7925}"/>
                </a:ext>
              </a:extLst>
            </p:cNvPr>
            <p:cNvSpPr txBox="1"/>
            <p:nvPr/>
          </p:nvSpPr>
          <p:spPr>
            <a:xfrm>
              <a:off x="8371412" y="4005567"/>
              <a:ext cx="2338010" cy="307777"/>
            </a:xfrm>
            <a:prstGeom prst="rect">
              <a:avLst/>
            </a:prstGeom>
            <a:noFill/>
          </p:spPr>
          <p:txBody>
            <a:bodyPr wrap="square" rtlCol="0">
              <a:spAutoFit/>
            </a:bodyPr>
            <a:lstStyle/>
            <a:p>
              <a:pPr algn="ctr"/>
              <a:r>
                <a:rPr lang="en-US" sz="1400" dirty="0"/>
                <a:t>Linear Reservoir Baseflow</a:t>
              </a:r>
              <a:endParaRPr lang="en-US" dirty="0"/>
            </a:p>
          </p:txBody>
        </p:sp>
      </p:grpSp>
      <p:sp>
        <p:nvSpPr>
          <p:cNvPr id="108" name="Arrow: Down 107">
            <a:extLst>
              <a:ext uri="{FF2B5EF4-FFF2-40B4-BE49-F238E27FC236}">
                <a16:creationId xmlns:a16="http://schemas.microsoft.com/office/drawing/2014/main" id="{2FB9755F-A469-4DBA-8E8D-0C692DF6FC37}"/>
              </a:ext>
            </a:extLst>
          </p:cNvPr>
          <p:cNvSpPr/>
          <p:nvPr/>
        </p:nvSpPr>
        <p:spPr>
          <a:xfrm rot="5400000" flipV="1">
            <a:off x="10365455" y="5719429"/>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73EA9FED-5F01-4925-93BC-399B2B4C65C6}"/>
              </a:ext>
            </a:extLst>
          </p:cNvPr>
          <p:cNvSpPr/>
          <p:nvPr/>
        </p:nvSpPr>
        <p:spPr>
          <a:xfrm rot="5400000" flipV="1">
            <a:off x="10388603" y="4475303"/>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684087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Rectangle 145">
            <a:extLst>
              <a:ext uri="{FF2B5EF4-FFF2-40B4-BE49-F238E27FC236}">
                <a16:creationId xmlns:a16="http://schemas.microsoft.com/office/drawing/2014/main" id="{4FF5804B-589E-4265-9148-F0A5C3F9A93B}"/>
              </a:ext>
            </a:extLst>
          </p:cNvPr>
          <p:cNvSpPr/>
          <p:nvPr/>
        </p:nvSpPr>
        <p:spPr>
          <a:xfrm>
            <a:off x="8276301" y="5584285"/>
            <a:ext cx="1345605" cy="813879"/>
          </a:xfrm>
          <a:prstGeom prst="rect">
            <a:avLst/>
          </a:prstGeom>
          <a:solidFill>
            <a:schemeClr val="tx2">
              <a:lumMod val="65000"/>
              <a:alpha val="89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57467E6-591B-4188-8B8A-5BA2DCF3B1D5}"/>
              </a:ext>
            </a:extLst>
          </p:cNvPr>
          <p:cNvSpPr/>
          <p:nvPr/>
        </p:nvSpPr>
        <p:spPr>
          <a:xfrm>
            <a:off x="8149236" y="3940801"/>
            <a:ext cx="3146950" cy="1432778"/>
          </a:xfrm>
          <a:prstGeom prst="rect">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646099" cy="4923076"/>
          </a:xfrm>
          <a:noFill/>
        </p:spPr>
        <p:txBody>
          <a:bodyPr/>
          <a:lstStyle/>
          <a:p>
            <a:pPr marL="342900" indent="-342900">
              <a:buFont typeface="Arial" panose="020B0604020202020204" pitchFamily="34" charset="0"/>
              <a:buChar char="•"/>
            </a:pPr>
            <a:r>
              <a:rPr lang="en-US" sz="2200" dirty="0">
                <a:solidFill>
                  <a:schemeClr val="tx1"/>
                </a:solidFill>
              </a:rPr>
              <a:t>You can choose 1, 2, or 3 linear reservoir </a:t>
            </a:r>
            <a:r>
              <a:rPr lang="en-US" sz="2200" b="1" dirty="0">
                <a:solidFill>
                  <a:schemeClr val="tx1"/>
                </a:solidFill>
              </a:rPr>
              <a:t>layers.</a:t>
            </a:r>
          </a:p>
          <a:p>
            <a:pPr marL="342900" indent="-342900">
              <a:buFont typeface="Arial" panose="020B0604020202020204" pitchFamily="34" charset="0"/>
              <a:buChar char="•"/>
            </a:pPr>
            <a:r>
              <a:rPr lang="en-US" sz="2200" dirty="0">
                <a:solidFill>
                  <a:schemeClr val="tx1"/>
                </a:solidFill>
              </a:rPr>
              <a:t>Each layer requires an </a:t>
            </a:r>
            <a:r>
              <a:rPr lang="en-US" sz="2200" b="1" dirty="0">
                <a:solidFill>
                  <a:schemeClr val="tx1"/>
                </a:solidFill>
              </a:rPr>
              <a:t>initial discharge</a:t>
            </a:r>
            <a:r>
              <a:rPr lang="en-US" sz="2200" dirty="0">
                <a:solidFill>
                  <a:schemeClr val="tx1"/>
                </a:solidFill>
              </a:rPr>
              <a:t>, </a:t>
            </a:r>
            <a:r>
              <a:rPr lang="en-US" sz="2200" b="1" dirty="0">
                <a:solidFill>
                  <a:schemeClr val="tx1"/>
                </a:solidFill>
              </a:rPr>
              <a:t>fraction</a:t>
            </a:r>
            <a:r>
              <a:rPr lang="en-US" sz="2200" dirty="0">
                <a:solidFill>
                  <a:schemeClr val="tx1"/>
                </a:solidFill>
              </a:rPr>
              <a:t>, </a:t>
            </a:r>
            <a:r>
              <a:rPr lang="en-US" sz="2200" b="1" dirty="0">
                <a:solidFill>
                  <a:schemeClr val="tx1"/>
                </a:solidFill>
              </a:rPr>
              <a:t>linear reservoir coefficient</a:t>
            </a:r>
            <a:r>
              <a:rPr lang="en-US" sz="2200" dirty="0">
                <a:solidFill>
                  <a:schemeClr val="tx1"/>
                </a:solidFill>
              </a:rPr>
              <a:t>, and </a:t>
            </a:r>
            <a:r>
              <a:rPr lang="en-US" sz="2200" b="1" dirty="0">
                <a:solidFill>
                  <a:schemeClr val="tx1"/>
                </a:solidFill>
              </a:rPr>
              <a:t>number of reservoirs</a:t>
            </a:r>
            <a:r>
              <a:rPr lang="en-US" sz="2200" dirty="0">
                <a:solidFill>
                  <a:schemeClr val="tx1"/>
                </a:solidFill>
              </a:rPr>
              <a:t>.</a:t>
            </a:r>
          </a:p>
          <a:p>
            <a:pPr marL="342900" indent="-342900">
              <a:buFont typeface="Arial" panose="020B0604020202020204" pitchFamily="34" charset="0"/>
              <a:buChar char="•"/>
            </a:pPr>
            <a:r>
              <a:rPr lang="en-US" sz="2200" dirty="0">
                <a:solidFill>
                  <a:schemeClr val="tx1"/>
                </a:solidFill>
              </a:rPr>
              <a:t>The fractions do not have to sum to 1. If they do not, the remainder represents water percolating to a deep aquifer.</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0C41B18F-ECBB-45D5-B220-9C2667901966}"/>
              </a:ext>
            </a:extLst>
          </p:cNvPr>
          <p:cNvGrpSpPr/>
          <p:nvPr/>
        </p:nvGrpSpPr>
        <p:grpSpPr>
          <a:xfrm>
            <a:off x="6743577" y="696614"/>
            <a:ext cx="4174125" cy="5217233"/>
            <a:chOff x="7151985" y="1300347"/>
            <a:chExt cx="4174125" cy="5217233"/>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883985" y="3917876"/>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7151985" y="1300347"/>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9187160" y="3516807"/>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7165046" y="4072040"/>
              <a:ext cx="1517945" cy="523220"/>
            </a:xfrm>
            <a:prstGeom prst="rect">
              <a:avLst/>
            </a:prstGeom>
            <a:noFill/>
          </p:spPr>
          <p:txBody>
            <a:bodyPr wrap="square" rtlCol="0">
              <a:spAutoFit/>
            </a:bodyPr>
            <a:lstStyle/>
            <a:p>
              <a:pPr algn="ctr"/>
              <a:r>
                <a:rPr lang="en-US" sz="1400" dirty="0"/>
                <a:t>Constant Loss Rate</a:t>
              </a:r>
              <a:endParaRPr lang="en-US" dirty="0"/>
            </a:p>
          </p:txBody>
        </p:sp>
        <p:sp>
          <p:nvSpPr>
            <p:cNvPr id="61" name="TextBox 60">
              <a:extLst>
                <a:ext uri="{FF2B5EF4-FFF2-40B4-BE49-F238E27FC236}">
                  <a16:creationId xmlns:a16="http://schemas.microsoft.com/office/drawing/2014/main" id="{19EA9C3B-8407-4DCD-95E8-7901A4192669}"/>
                </a:ext>
              </a:extLst>
            </p:cNvPr>
            <p:cNvSpPr txBox="1"/>
            <p:nvPr/>
          </p:nvSpPr>
          <p:spPr>
            <a:xfrm>
              <a:off x="9602164" y="4544534"/>
              <a:ext cx="963296" cy="307777"/>
            </a:xfrm>
            <a:prstGeom prst="rect">
              <a:avLst/>
            </a:prstGeom>
            <a:noFill/>
          </p:spPr>
          <p:txBody>
            <a:bodyPr wrap="square" rtlCol="0">
              <a:spAutoFit/>
            </a:bodyPr>
            <a:lstStyle/>
            <a:p>
              <a:pPr algn="ctr"/>
              <a:r>
                <a:rPr lang="en-US" sz="1400" dirty="0"/>
                <a:t>Layer 1</a:t>
              </a:r>
              <a:endParaRPr lang="en-US" dirty="0"/>
            </a:p>
          </p:txBody>
        </p:sp>
        <p:sp>
          <p:nvSpPr>
            <p:cNvPr id="54" name="Arrow: Down 53">
              <a:extLst>
                <a:ext uri="{FF2B5EF4-FFF2-40B4-BE49-F238E27FC236}">
                  <a16:creationId xmlns:a16="http://schemas.microsoft.com/office/drawing/2014/main" id="{316132C9-343B-45C5-BDC3-1A07DD47E6F4}"/>
                </a:ext>
              </a:extLst>
            </p:cNvPr>
            <p:cNvSpPr/>
            <p:nvPr/>
          </p:nvSpPr>
          <p:spPr>
            <a:xfrm rot="5400000" flipV="1">
              <a:off x="8166543" y="5039366"/>
              <a:ext cx="195074" cy="59520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9340577" y="2034239"/>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4118773-9F0C-4404-8DE2-A3BD178A7925}"/>
                </a:ext>
              </a:extLst>
            </p:cNvPr>
            <p:cNvSpPr txBox="1"/>
            <p:nvPr/>
          </p:nvSpPr>
          <p:spPr>
            <a:xfrm>
              <a:off x="8988100" y="4055877"/>
              <a:ext cx="2338010" cy="307777"/>
            </a:xfrm>
            <a:prstGeom prst="rect">
              <a:avLst/>
            </a:prstGeom>
            <a:noFill/>
          </p:spPr>
          <p:txBody>
            <a:bodyPr wrap="square" rtlCol="0">
              <a:spAutoFit/>
            </a:bodyPr>
            <a:lstStyle/>
            <a:p>
              <a:pPr algn="ctr"/>
              <a:r>
                <a:rPr lang="en-US" sz="1400" dirty="0"/>
                <a:t>Linear Reservoir Baseflow</a:t>
              </a:r>
              <a:endParaRPr lang="en-US" dirty="0"/>
            </a:p>
          </p:txBody>
        </p:sp>
        <p:sp>
          <p:nvSpPr>
            <p:cNvPr id="56" name="Arrow: Down 55">
              <a:extLst>
                <a:ext uri="{FF2B5EF4-FFF2-40B4-BE49-F238E27FC236}">
                  <a16:creationId xmlns:a16="http://schemas.microsoft.com/office/drawing/2014/main" id="{44A31821-9675-4C6D-A9D2-51A954185D06}"/>
                </a:ext>
              </a:extLst>
            </p:cNvPr>
            <p:cNvSpPr/>
            <p:nvPr/>
          </p:nvSpPr>
          <p:spPr>
            <a:xfrm rot="5400000" flipV="1">
              <a:off x="8165684" y="6127339"/>
              <a:ext cx="182879" cy="597604"/>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8" name="Group 7">
            <a:extLst>
              <a:ext uri="{FF2B5EF4-FFF2-40B4-BE49-F238E27FC236}">
                <a16:creationId xmlns:a16="http://schemas.microsoft.com/office/drawing/2014/main" id="{C1B5F8FA-F866-44EC-B24C-41C4CE10E3F4}"/>
              </a:ext>
            </a:extLst>
          </p:cNvPr>
          <p:cNvGrpSpPr/>
          <p:nvPr/>
        </p:nvGrpSpPr>
        <p:grpSpPr>
          <a:xfrm>
            <a:off x="8237486" y="4326296"/>
            <a:ext cx="1345605" cy="813879"/>
            <a:chOff x="8560691" y="4295551"/>
            <a:chExt cx="1345605" cy="813879"/>
          </a:xfrm>
        </p:grpSpPr>
        <p:sp>
          <p:nvSpPr>
            <p:cNvPr id="7" name="Rectangle 6">
              <a:extLst>
                <a:ext uri="{FF2B5EF4-FFF2-40B4-BE49-F238E27FC236}">
                  <a16:creationId xmlns:a16="http://schemas.microsoft.com/office/drawing/2014/main" id="{4322F28E-7ACB-4250-A3FD-06037D3E7A72}"/>
                </a:ext>
              </a:extLst>
            </p:cNvPr>
            <p:cNvSpPr/>
            <p:nvPr/>
          </p:nvSpPr>
          <p:spPr>
            <a:xfrm>
              <a:off x="8560691" y="4295551"/>
              <a:ext cx="1345605" cy="813879"/>
            </a:xfrm>
            <a:prstGeom prst="rect">
              <a:avLst/>
            </a:prstGeom>
            <a:solidFill>
              <a:schemeClr val="tx2">
                <a:lumMod val="65000"/>
                <a:alpha val="89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6" name="TextBox 85">
              <a:extLst>
                <a:ext uri="{FF2B5EF4-FFF2-40B4-BE49-F238E27FC236}">
                  <a16:creationId xmlns:a16="http://schemas.microsoft.com/office/drawing/2014/main" id="{185AE37D-17C0-4CAD-8BA7-A379117A24E2}"/>
                </a:ext>
              </a:extLst>
            </p:cNvPr>
            <p:cNvSpPr txBox="1"/>
            <p:nvPr/>
          </p:nvSpPr>
          <p:spPr>
            <a:xfrm>
              <a:off x="8639410" y="4545368"/>
              <a:ext cx="1104356" cy="307777"/>
            </a:xfrm>
            <a:prstGeom prst="rect">
              <a:avLst/>
            </a:prstGeom>
            <a:noFill/>
          </p:spPr>
          <p:txBody>
            <a:bodyPr wrap="square" rtlCol="0">
              <a:spAutoFit/>
            </a:bodyPr>
            <a:lstStyle/>
            <a:p>
              <a:pPr algn="ctr"/>
              <a:r>
                <a:rPr lang="en-US" sz="1400" dirty="0"/>
                <a:t>Reservoir 1</a:t>
              </a:r>
              <a:endParaRPr lang="en-US" dirty="0"/>
            </a:p>
          </p:txBody>
        </p:sp>
      </p:grpSp>
      <p:sp>
        <p:nvSpPr>
          <p:cNvPr id="88" name="Arrow: Down 87">
            <a:extLst>
              <a:ext uri="{FF2B5EF4-FFF2-40B4-BE49-F238E27FC236}">
                <a16:creationId xmlns:a16="http://schemas.microsoft.com/office/drawing/2014/main" id="{22F0FD5D-AB78-49BA-BBA7-E7ECDBFBE850}"/>
              </a:ext>
            </a:extLst>
          </p:cNvPr>
          <p:cNvSpPr/>
          <p:nvPr/>
        </p:nvSpPr>
        <p:spPr>
          <a:xfrm rot="5400000" flipV="1">
            <a:off x="11314544" y="4428337"/>
            <a:ext cx="182879" cy="597604"/>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1" name="Arrow: Down 90">
            <a:extLst>
              <a:ext uri="{FF2B5EF4-FFF2-40B4-BE49-F238E27FC236}">
                <a16:creationId xmlns:a16="http://schemas.microsoft.com/office/drawing/2014/main" id="{EC8A0A59-43F5-4955-8812-3C614DCAE4C7}"/>
              </a:ext>
            </a:extLst>
          </p:cNvPr>
          <p:cNvSpPr/>
          <p:nvPr/>
        </p:nvSpPr>
        <p:spPr>
          <a:xfrm rot="10800000" flipV="1">
            <a:off x="7462149" y="4866267"/>
            <a:ext cx="169719" cy="82920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35393FBC-980E-48D3-B057-917A55597AD3}"/>
              </a:ext>
            </a:extLst>
          </p:cNvPr>
          <p:cNvGrpSpPr/>
          <p:nvPr/>
        </p:nvGrpSpPr>
        <p:grpSpPr>
          <a:xfrm>
            <a:off x="6745295" y="696614"/>
            <a:ext cx="4959491" cy="5337848"/>
            <a:chOff x="6745296" y="696615"/>
            <a:chExt cx="4959491" cy="5337848"/>
          </a:xfrm>
        </p:grpSpPr>
        <p:grpSp>
          <p:nvGrpSpPr>
            <p:cNvPr id="9" name="Group 8">
              <a:extLst>
                <a:ext uri="{FF2B5EF4-FFF2-40B4-BE49-F238E27FC236}">
                  <a16:creationId xmlns:a16="http://schemas.microsoft.com/office/drawing/2014/main" id="{C907D03E-5DF0-4CAA-A88B-0B36E1B2C24B}"/>
                </a:ext>
              </a:extLst>
            </p:cNvPr>
            <p:cNvGrpSpPr/>
            <p:nvPr/>
          </p:nvGrpSpPr>
          <p:grpSpPr>
            <a:xfrm>
              <a:off x="9870975" y="4323061"/>
              <a:ext cx="1345605" cy="813879"/>
              <a:chOff x="10125983" y="4278803"/>
              <a:chExt cx="1345605" cy="813879"/>
            </a:xfrm>
          </p:grpSpPr>
          <p:sp>
            <p:nvSpPr>
              <p:cNvPr id="85" name="Rectangle 84">
                <a:extLst>
                  <a:ext uri="{FF2B5EF4-FFF2-40B4-BE49-F238E27FC236}">
                    <a16:creationId xmlns:a16="http://schemas.microsoft.com/office/drawing/2014/main" id="{5EFFC647-D427-4347-AA9C-24278A80492A}"/>
                  </a:ext>
                </a:extLst>
              </p:cNvPr>
              <p:cNvSpPr/>
              <p:nvPr/>
            </p:nvSpPr>
            <p:spPr>
              <a:xfrm>
                <a:off x="10125983" y="4278803"/>
                <a:ext cx="1345605" cy="813879"/>
              </a:xfrm>
              <a:prstGeom prst="rect">
                <a:avLst/>
              </a:prstGeom>
              <a:solidFill>
                <a:schemeClr val="tx2">
                  <a:lumMod val="65000"/>
                  <a:alpha val="89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7" name="TextBox 86">
                <a:extLst>
                  <a:ext uri="{FF2B5EF4-FFF2-40B4-BE49-F238E27FC236}">
                    <a16:creationId xmlns:a16="http://schemas.microsoft.com/office/drawing/2014/main" id="{30EDE8FE-DAF8-4BD2-A9C9-E6012260ACC1}"/>
                  </a:ext>
                </a:extLst>
              </p:cNvPr>
              <p:cNvSpPr txBox="1"/>
              <p:nvPr/>
            </p:nvSpPr>
            <p:spPr>
              <a:xfrm>
                <a:off x="10191908" y="4545367"/>
                <a:ext cx="1104356" cy="307777"/>
              </a:xfrm>
              <a:prstGeom prst="rect">
                <a:avLst/>
              </a:prstGeom>
              <a:noFill/>
            </p:spPr>
            <p:txBody>
              <a:bodyPr wrap="square" rtlCol="0">
                <a:spAutoFit/>
              </a:bodyPr>
              <a:lstStyle/>
              <a:p>
                <a:pPr algn="ctr"/>
                <a:r>
                  <a:rPr lang="en-US" sz="1400" dirty="0"/>
                  <a:t>Reservoir 2</a:t>
                </a:r>
                <a:endParaRPr lang="en-US" dirty="0"/>
              </a:p>
            </p:txBody>
          </p:sp>
        </p:grpSp>
        <p:grpSp>
          <p:nvGrpSpPr>
            <p:cNvPr id="11" name="Group 10">
              <a:extLst>
                <a:ext uri="{FF2B5EF4-FFF2-40B4-BE49-F238E27FC236}">
                  <a16:creationId xmlns:a16="http://schemas.microsoft.com/office/drawing/2014/main" id="{8F2BD9AB-8B02-431F-B55A-A437EA13DD26}"/>
                </a:ext>
              </a:extLst>
            </p:cNvPr>
            <p:cNvGrpSpPr/>
            <p:nvPr/>
          </p:nvGrpSpPr>
          <p:grpSpPr>
            <a:xfrm>
              <a:off x="6745296" y="696615"/>
              <a:ext cx="4959491" cy="5337848"/>
              <a:chOff x="6745296" y="696615"/>
              <a:chExt cx="4959491" cy="5337848"/>
            </a:xfrm>
          </p:grpSpPr>
          <p:sp>
            <p:nvSpPr>
              <p:cNvPr id="92" name="Rectangle 91">
                <a:extLst>
                  <a:ext uri="{FF2B5EF4-FFF2-40B4-BE49-F238E27FC236}">
                    <a16:creationId xmlns:a16="http://schemas.microsoft.com/office/drawing/2014/main" id="{5BE41F52-0706-42F1-A780-0D4B932C8D9B}"/>
                  </a:ext>
                </a:extLst>
              </p:cNvPr>
              <p:cNvSpPr/>
              <p:nvPr/>
            </p:nvSpPr>
            <p:spPr>
              <a:xfrm>
                <a:off x="8149237" y="3940802"/>
                <a:ext cx="3146950" cy="1432778"/>
              </a:xfrm>
              <a:prstGeom prst="rect">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03" name="Group 102">
                <a:extLst>
                  <a:ext uri="{FF2B5EF4-FFF2-40B4-BE49-F238E27FC236}">
                    <a16:creationId xmlns:a16="http://schemas.microsoft.com/office/drawing/2014/main" id="{74DAD782-2916-49FF-B5AD-0D9FCAAFDD8C}"/>
                  </a:ext>
                </a:extLst>
              </p:cNvPr>
              <p:cNvGrpSpPr/>
              <p:nvPr/>
            </p:nvGrpSpPr>
            <p:grpSpPr>
              <a:xfrm>
                <a:off x="6745296" y="696615"/>
                <a:ext cx="4959491" cy="5337848"/>
                <a:chOff x="7151985" y="1300347"/>
                <a:chExt cx="4959491" cy="5337848"/>
              </a:xfrm>
            </p:grpSpPr>
            <p:sp>
              <p:nvSpPr>
                <p:cNvPr id="108" name="Arrow: Down 107">
                  <a:extLst>
                    <a:ext uri="{FF2B5EF4-FFF2-40B4-BE49-F238E27FC236}">
                      <a16:creationId xmlns:a16="http://schemas.microsoft.com/office/drawing/2014/main" id="{19FDD7DB-CCCD-4C69-B52E-EDDF0CD2B4F8}"/>
                    </a:ext>
                  </a:extLst>
                </p:cNvPr>
                <p:cNvSpPr/>
                <p:nvPr/>
              </p:nvSpPr>
              <p:spPr>
                <a:xfrm rot="10800000" flipV="1">
                  <a:off x="7883985" y="3917876"/>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09" name="Group 108">
                  <a:extLst>
                    <a:ext uri="{FF2B5EF4-FFF2-40B4-BE49-F238E27FC236}">
                      <a16:creationId xmlns:a16="http://schemas.microsoft.com/office/drawing/2014/main" id="{9B998F71-D150-4AC1-B9D2-0814944E3F4A}"/>
                    </a:ext>
                  </a:extLst>
                </p:cNvPr>
                <p:cNvGrpSpPr/>
                <p:nvPr/>
              </p:nvGrpSpPr>
              <p:grpSpPr>
                <a:xfrm>
                  <a:off x="7151985" y="1300347"/>
                  <a:ext cx="2175577" cy="2682817"/>
                  <a:chOff x="8577943" y="1248967"/>
                  <a:chExt cx="2175577" cy="2682817"/>
                </a:xfrm>
              </p:grpSpPr>
              <p:grpSp>
                <p:nvGrpSpPr>
                  <p:cNvPr id="121" name="Group 120">
                    <a:extLst>
                      <a:ext uri="{FF2B5EF4-FFF2-40B4-BE49-F238E27FC236}">
                        <a16:creationId xmlns:a16="http://schemas.microsoft.com/office/drawing/2014/main" id="{EA1040C6-58E2-4088-BDA7-A2A5268C63B3}"/>
                      </a:ext>
                    </a:extLst>
                  </p:cNvPr>
                  <p:cNvGrpSpPr/>
                  <p:nvPr/>
                </p:nvGrpSpPr>
                <p:grpSpPr>
                  <a:xfrm>
                    <a:off x="8577943" y="1374708"/>
                    <a:ext cx="1045029" cy="501364"/>
                    <a:chOff x="9074331" y="1374708"/>
                    <a:chExt cx="1045029" cy="501364"/>
                  </a:xfrm>
                </p:grpSpPr>
                <p:cxnSp>
                  <p:nvCxnSpPr>
                    <p:cNvPr id="138" name="Straight Connector 137">
                      <a:extLst>
                        <a:ext uri="{FF2B5EF4-FFF2-40B4-BE49-F238E27FC236}">
                          <a16:creationId xmlns:a16="http://schemas.microsoft.com/office/drawing/2014/main" id="{85D51F57-2944-4A34-8819-5E5487346639}"/>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D7FF7FA6-AE38-4614-B468-82D95C0A845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7E5C6D15-7D66-4CC4-8204-7CF0CD501249}"/>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2" name="Group 121">
                    <a:extLst>
                      <a:ext uri="{FF2B5EF4-FFF2-40B4-BE49-F238E27FC236}">
                        <a16:creationId xmlns:a16="http://schemas.microsoft.com/office/drawing/2014/main" id="{4FB4DFA4-518F-4525-9E69-03A3C5C50402}"/>
                      </a:ext>
                    </a:extLst>
                  </p:cNvPr>
                  <p:cNvGrpSpPr/>
                  <p:nvPr/>
                </p:nvGrpSpPr>
                <p:grpSpPr>
                  <a:xfrm>
                    <a:off x="9427029" y="2332719"/>
                    <a:ext cx="1045029" cy="501364"/>
                    <a:chOff x="9074331" y="1374708"/>
                    <a:chExt cx="1045029" cy="501364"/>
                  </a:xfrm>
                </p:grpSpPr>
                <p:cxnSp>
                  <p:nvCxnSpPr>
                    <p:cNvPr id="135" name="Straight Connector 134">
                      <a:extLst>
                        <a:ext uri="{FF2B5EF4-FFF2-40B4-BE49-F238E27FC236}">
                          <a16:creationId xmlns:a16="http://schemas.microsoft.com/office/drawing/2014/main" id="{3AAAD45F-A1BA-45C8-B84E-73A8CE2B8156}"/>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A7463845-8FF2-44F8-A81E-91887412E79F}"/>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9D3C1FC6-B8CF-4D86-B86C-0D7F4FC3A283}"/>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3" name="Group 122">
                    <a:extLst>
                      <a:ext uri="{FF2B5EF4-FFF2-40B4-BE49-F238E27FC236}">
                        <a16:creationId xmlns:a16="http://schemas.microsoft.com/office/drawing/2014/main" id="{0C0AC1B9-A2ED-4E4A-B8BB-1508003CBB1C}"/>
                      </a:ext>
                    </a:extLst>
                  </p:cNvPr>
                  <p:cNvGrpSpPr/>
                  <p:nvPr/>
                </p:nvGrpSpPr>
                <p:grpSpPr>
                  <a:xfrm>
                    <a:off x="8591004" y="3324260"/>
                    <a:ext cx="1615441" cy="607524"/>
                    <a:chOff x="9074331" y="1374708"/>
                    <a:chExt cx="1045029" cy="501364"/>
                  </a:xfrm>
                </p:grpSpPr>
                <p:cxnSp>
                  <p:nvCxnSpPr>
                    <p:cNvPr id="132" name="Straight Connector 131">
                      <a:extLst>
                        <a:ext uri="{FF2B5EF4-FFF2-40B4-BE49-F238E27FC236}">
                          <a16:creationId xmlns:a16="http://schemas.microsoft.com/office/drawing/2014/main" id="{705072E3-AF1F-40D3-B05D-A5E9AA515FC7}"/>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16E96CED-4D90-4180-BD26-45C04221ACBE}"/>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181BF4F1-2E54-46AB-A1CC-44240E8789A6}"/>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4" name="TextBox 123">
                    <a:extLst>
                      <a:ext uri="{FF2B5EF4-FFF2-40B4-BE49-F238E27FC236}">
                        <a16:creationId xmlns:a16="http://schemas.microsoft.com/office/drawing/2014/main" id="{CBA9B85C-CEEB-4E8E-929F-6A2CAAAF0E6E}"/>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125" name="TextBox 124">
                    <a:extLst>
                      <a:ext uri="{FF2B5EF4-FFF2-40B4-BE49-F238E27FC236}">
                        <a16:creationId xmlns:a16="http://schemas.microsoft.com/office/drawing/2014/main" id="{4205B114-23F7-4D9D-8773-C4A52C361F1E}"/>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126" name="TextBox 125">
                    <a:extLst>
                      <a:ext uri="{FF2B5EF4-FFF2-40B4-BE49-F238E27FC236}">
                        <a16:creationId xmlns:a16="http://schemas.microsoft.com/office/drawing/2014/main" id="{34E8B7FE-D6F4-4FED-8F7D-A3A8DAA44798}"/>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127" name="Arrow: Down 126">
                    <a:extLst>
                      <a:ext uri="{FF2B5EF4-FFF2-40B4-BE49-F238E27FC236}">
                        <a16:creationId xmlns:a16="http://schemas.microsoft.com/office/drawing/2014/main" id="{D8C5430C-A120-4031-9718-A042FDE65CDE}"/>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8" name="Arrow: Down 127">
                    <a:extLst>
                      <a:ext uri="{FF2B5EF4-FFF2-40B4-BE49-F238E27FC236}">
                        <a16:creationId xmlns:a16="http://schemas.microsoft.com/office/drawing/2014/main" id="{2FCE76ED-2FC6-4DC0-8166-760F4CC83997}"/>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9" name="Arrow: Down 128">
                    <a:extLst>
                      <a:ext uri="{FF2B5EF4-FFF2-40B4-BE49-F238E27FC236}">
                        <a16:creationId xmlns:a16="http://schemas.microsoft.com/office/drawing/2014/main" id="{4284F454-9A7E-4BBB-9F68-B20FF09BEAB9}"/>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0" name="Arrow: Down 129">
                    <a:extLst>
                      <a:ext uri="{FF2B5EF4-FFF2-40B4-BE49-F238E27FC236}">
                        <a16:creationId xmlns:a16="http://schemas.microsoft.com/office/drawing/2014/main" id="{549AAA68-CE94-41E5-9AC4-DEE2BCBD86FF}"/>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1" name="Right Brace 130">
                    <a:extLst>
                      <a:ext uri="{FF2B5EF4-FFF2-40B4-BE49-F238E27FC236}">
                        <a16:creationId xmlns:a16="http://schemas.microsoft.com/office/drawing/2014/main" id="{09015033-B6C3-41AD-9110-A028E54D4578}"/>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0" name="TextBox 109">
                  <a:extLst>
                    <a:ext uri="{FF2B5EF4-FFF2-40B4-BE49-F238E27FC236}">
                      <a16:creationId xmlns:a16="http://schemas.microsoft.com/office/drawing/2014/main" id="{C4F5F352-F6A0-4F69-AFA4-4F4DDD589DEF}"/>
                    </a:ext>
                  </a:extLst>
                </p:cNvPr>
                <p:cNvSpPr txBox="1"/>
                <p:nvPr/>
              </p:nvSpPr>
              <p:spPr>
                <a:xfrm>
                  <a:off x="9187160" y="3516807"/>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111" name="TextBox 110">
                  <a:extLst>
                    <a:ext uri="{FF2B5EF4-FFF2-40B4-BE49-F238E27FC236}">
                      <a16:creationId xmlns:a16="http://schemas.microsoft.com/office/drawing/2014/main" id="{0A6B08D6-30D7-4249-B809-3325F1204FDA}"/>
                    </a:ext>
                  </a:extLst>
                </p:cNvPr>
                <p:cNvSpPr txBox="1"/>
                <p:nvPr/>
              </p:nvSpPr>
              <p:spPr>
                <a:xfrm>
                  <a:off x="7165046" y="4072040"/>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112" name="Group 111">
                  <a:extLst>
                    <a:ext uri="{FF2B5EF4-FFF2-40B4-BE49-F238E27FC236}">
                      <a16:creationId xmlns:a16="http://schemas.microsoft.com/office/drawing/2014/main" id="{0146CA55-70BB-4636-9F6A-8385D970506B}"/>
                    </a:ext>
                  </a:extLst>
                </p:cNvPr>
                <p:cNvGrpSpPr/>
                <p:nvPr/>
              </p:nvGrpSpPr>
              <p:grpSpPr>
                <a:xfrm>
                  <a:off x="8927729" y="4544534"/>
                  <a:ext cx="1637731" cy="1899680"/>
                  <a:chOff x="9669182" y="4395672"/>
                  <a:chExt cx="1637731" cy="1899680"/>
                </a:xfrm>
              </p:grpSpPr>
              <p:sp>
                <p:nvSpPr>
                  <p:cNvPr id="119" name="TextBox 118">
                    <a:extLst>
                      <a:ext uri="{FF2B5EF4-FFF2-40B4-BE49-F238E27FC236}">
                        <a16:creationId xmlns:a16="http://schemas.microsoft.com/office/drawing/2014/main" id="{95F29798-77FB-4F04-9026-97BC08D6472E}"/>
                      </a:ext>
                    </a:extLst>
                  </p:cNvPr>
                  <p:cNvSpPr txBox="1"/>
                  <p:nvPr/>
                </p:nvSpPr>
                <p:spPr>
                  <a:xfrm>
                    <a:off x="9669182" y="5987575"/>
                    <a:ext cx="961488" cy="307777"/>
                  </a:xfrm>
                  <a:prstGeom prst="rect">
                    <a:avLst/>
                  </a:prstGeom>
                  <a:noFill/>
                </p:spPr>
                <p:txBody>
                  <a:bodyPr wrap="square" rtlCol="0">
                    <a:spAutoFit/>
                  </a:bodyPr>
                  <a:lstStyle/>
                  <a:p>
                    <a:pPr algn="ctr"/>
                    <a:r>
                      <a:rPr lang="en-US" sz="1400" b="1" dirty="0"/>
                      <a:t>Layer 2</a:t>
                    </a:r>
                    <a:endParaRPr lang="en-US" b="1" dirty="0"/>
                  </a:p>
                </p:txBody>
              </p:sp>
              <p:sp>
                <p:nvSpPr>
                  <p:cNvPr id="120" name="TextBox 119">
                    <a:extLst>
                      <a:ext uri="{FF2B5EF4-FFF2-40B4-BE49-F238E27FC236}">
                        <a16:creationId xmlns:a16="http://schemas.microsoft.com/office/drawing/2014/main" id="{FAC00CFB-B6FD-4FB2-BBB8-202D477BC371}"/>
                      </a:ext>
                    </a:extLst>
                  </p:cNvPr>
                  <p:cNvSpPr txBox="1"/>
                  <p:nvPr/>
                </p:nvSpPr>
                <p:spPr>
                  <a:xfrm>
                    <a:off x="10343617" y="4395672"/>
                    <a:ext cx="963296" cy="307777"/>
                  </a:xfrm>
                  <a:prstGeom prst="rect">
                    <a:avLst/>
                  </a:prstGeom>
                  <a:noFill/>
                </p:spPr>
                <p:txBody>
                  <a:bodyPr wrap="square" rtlCol="0">
                    <a:spAutoFit/>
                  </a:bodyPr>
                  <a:lstStyle/>
                  <a:p>
                    <a:pPr algn="ctr"/>
                    <a:r>
                      <a:rPr lang="en-US" sz="1400" b="1" dirty="0"/>
                      <a:t>Layer</a:t>
                    </a:r>
                    <a:r>
                      <a:rPr lang="en-US" sz="1400" dirty="0"/>
                      <a:t> 1</a:t>
                    </a:r>
                    <a:endParaRPr lang="en-US" dirty="0"/>
                  </a:p>
                </p:txBody>
              </p:sp>
            </p:grpSp>
            <p:sp>
              <p:nvSpPr>
                <p:cNvPr id="113" name="Arrow: Down 112">
                  <a:extLst>
                    <a:ext uri="{FF2B5EF4-FFF2-40B4-BE49-F238E27FC236}">
                      <a16:creationId xmlns:a16="http://schemas.microsoft.com/office/drawing/2014/main" id="{7E815B55-2FF5-4951-AB4E-D8B1FF77CC87}"/>
                    </a:ext>
                  </a:extLst>
                </p:cNvPr>
                <p:cNvSpPr/>
                <p:nvPr/>
              </p:nvSpPr>
              <p:spPr>
                <a:xfrm rot="5400000" flipV="1">
                  <a:off x="8166543" y="5039366"/>
                  <a:ext cx="195074" cy="59520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5" name="Arrow: Down 114">
                  <a:extLst>
                    <a:ext uri="{FF2B5EF4-FFF2-40B4-BE49-F238E27FC236}">
                      <a16:creationId xmlns:a16="http://schemas.microsoft.com/office/drawing/2014/main" id="{352EA6FB-730B-47D2-9346-A373D893C4BC}"/>
                    </a:ext>
                  </a:extLst>
                </p:cNvPr>
                <p:cNvSpPr/>
                <p:nvPr/>
              </p:nvSpPr>
              <p:spPr>
                <a:xfrm rot="5400000" flipV="1">
                  <a:off x="9340577" y="2034239"/>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6" name="Arrow: Down 115">
                  <a:extLst>
                    <a:ext uri="{FF2B5EF4-FFF2-40B4-BE49-F238E27FC236}">
                      <a16:creationId xmlns:a16="http://schemas.microsoft.com/office/drawing/2014/main" id="{C5A75119-0C7F-46CD-9F7F-F98D62D2CACB}"/>
                    </a:ext>
                  </a:extLst>
                </p:cNvPr>
                <p:cNvSpPr/>
                <p:nvPr/>
              </p:nvSpPr>
              <p:spPr>
                <a:xfrm rot="5400000" flipV="1">
                  <a:off x="11169947" y="5696667"/>
                  <a:ext cx="182879" cy="1700178"/>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99FA9829-30F8-4FA7-A96C-90B9FA0B9725}"/>
                    </a:ext>
                  </a:extLst>
                </p:cNvPr>
                <p:cNvSpPr txBox="1"/>
                <p:nvPr/>
              </p:nvSpPr>
              <p:spPr>
                <a:xfrm>
                  <a:off x="8988100" y="4055877"/>
                  <a:ext cx="2338010" cy="307777"/>
                </a:xfrm>
                <a:prstGeom prst="rect">
                  <a:avLst/>
                </a:prstGeom>
                <a:noFill/>
              </p:spPr>
              <p:txBody>
                <a:bodyPr wrap="square" rtlCol="0">
                  <a:spAutoFit/>
                </a:bodyPr>
                <a:lstStyle/>
                <a:p>
                  <a:pPr algn="ctr"/>
                  <a:r>
                    <a:rPr lang="en-US" sz="1400" dirty="0"/>
                    <a:t>Linear Reservoir Baseflow</a:t>
                  </a:r>
                  <a:endParaRPr lang="en-US" dirty="0"/>
                </a:p>
              </p:txBody>
            </p:sp>
            <p:sp>
              <p:nvSpPr>
                <p:cNvPr id="118" name="Arrow: Down 117">
                  <a:extLst>
                    <a:ext uri="{FF2B5EF4-FFF2-40B4-BE49-F238E27FC236}">
                      <a16:creationId xmlns:a16="http://schemas.microsoft.com/office/drawing/2014/main" id="{42FD077A-6CBB-4BCB-9419-F97F7ACADF03}"/>
                    </a:ext>
                  </a:extLst>
                </p:cNvPr>
                <p:cNvSpPr/>
                <p:nvPr/>
              </p:nvSpPr>
              <p:spPr>
                <a:xfrm rot="5400000" flipV="1">
                  <a:off x="8165684" y="6127339"/>
                  <a:ext cx="182879" cy="597604"/>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41" name="Group 140">
                <a:extLst>
                  <a:ext uri="{FF2B5EF4-FFF2-40B4-BE49-F238E27FC236}">
                    <a16:creationId xmlns:a16="http://schemas.microsoft.com/office/drawing/2014/main" id="{7EA7C2FE-5AB4-4B12-9FED-8A9853073F75}"/>
                  </a:ext>
                </a:extLst>
              </p:cNvPr>
              <p:cNvGrpSpPr/>
              <p:nvPr/>
            </p:nvGrpSpPr>
            <p:grpSpPr>
              <a:xfrm>
                <a:off x="8237487" y="4325810"/>
                <a:ext cx="1345605" cy="813879"/>
                <a:chOff x="8560691" y="4295064"/>
                <a:chExt cx="1345605" cy="813879"/>
              </a:xfrm>
            </p:grpSpPr>
            <p:sp>
              <p:nvSpPr>
                <p:cNvPr id="142" name="Rectangle 141">
                  <a:extLst>
                    <a:ext uri="{FF2B5EF4-FFF2-40B4-BE49-F238E27FC236}">
                      <a16:creationId xmlns:a16="http://schemas.microsoft.com/office/drawing/2014/main" id="{84E5E61D-CE14-48B5-B187-87C889EF2A40}"/>
                    </a:ext>
                  </a:extLst>
                </p:cNvPr>
                <p:cNvSpPr/>
                <p:nvPr/>
              </p:nvSpPr>
              <p:spPr>
                <a:xfrm>
                  <a:off x="8560691" y="4295064"/>
                  <a:ext cx="1345605" cy="813879"/>
                </a:xfrm>
                <a:prstGeom prst="rect">
                  <a:avLst/>
                </a:prstGeom>
                <a:solidFill>
                  <a:schemeClr val="tx2">
                    <a:lumMod val="65000"/>
                    <a:alpha val="89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322E4724-DD3C-4B25-9180-8E456E501981}"/>
                    </a:ext>
                  </a:extLst>
                </p:cNvPr>
                <p:cNvSpPr txBox="1"/>
                <p:nvPr/>
              </p:nvSpPr>
              <p:spPr>
                <a:xfrm>
                  <a:off x="8639410" y="4545365"/>
                  <a:ext cx="1104356" cy="307777"/>
                </a:xfrm>
                <a:prstGeom prst="rect">
                  <a:avLst/>
                </a:prstGeom>
                <a:noFill/>
              </p:spPr>
              <p:txBody>
                <a:bodyPr wrap="square" rtlCol="0">
                  <a:spAutoFit/>
                </a:bodyPr>
                <a:lstStyle/>
                <a:p>
                  <a:pPr algn="ctr"/>
                  <a:r>
                    <a:rPr lang="en-US" sz="1400" i="1" dirty="0"/>
                    <a:t>Reservoir 1</a:t>
                  </a:r>
                  <a:endParaRPr lang="en-US" i="1" dirty="0"/>
                </a:p>
              </p:txBody>
            </p:sp>
          </p:grpSp>
          <p:sp>
            <p:nvSpPr>
              <p:cNvPr id="144" name="Arrow: Down 143">
                <a:extLst>
                  <a:ext uri="{FF2B5EF4-FFF2-40B4-BE49-F238E27FC236}">
                    <a16:creationId xmlns:a16="http://schemas.microsoft.com/office/drawing/2014/main" id="{30981797-92E3-45A0-88EC-331C6667FE9A}"/>
                  </a:ext>
                </a:extLst>
              </p:cNvPr>
              <p:cNvSpPr/>
              <p:nvPr/>
            </p:nvSpPr>
            <p:spPr>
              <a:xfrm rot="5400000" flipV="1">
                <a:off x="11314545" y="4428338"/>
                <a:ext cx="182879" cy="597604"/>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sp>
        <p:nvSpPr>
          <p:cNvPr id="89" name="Arrow: Down 88">
            <a:extLst>
              <a:ext uri="{FF2B5EF4-FFF2-40B4-BE49-F238E27FC236}">
                <a16:creationId xmlns:a16="http://schemas.microsoft.com/office/drawing/2014/main" id="{548020C2-2329-4BFC-B012-2F3A7DDA0F3E}"/>
              </a:ext>
            </a:extLst>
          </p:cNvPr>
          <p:cNvSpPr/>
          <p:nvPr/>
        </p:nvSpPr>
        <p:spPr>
          <a:xfrm rot="5400000" flipV="1">
            <a:off x="9669147" y="4481756"/>
            <a:ext cx="147260" cy="550778"/>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5" name="Rectangle 144">
            <a:extLst>
              <a:ext uri="{FF2B5EF4-FFF2-40B4-BE49-F238E27FC236}">
                <a16:creationId xmlns:a16="http://schemas.microsoft.com/office/drawing/2014/main" id="{11F30BAE-B134-4F98-B081-A04898AA908E}"/>
              </a:ext>
            </a:extLst>
          </p:cNvPr>
          <p:cNvSpPr/>
          <p:nvPr/>
        </p:nvSpPr>
        <p:spPr>
          <a:xfrm>
            <a:off x="8142667" y="5532704"/>
            <a:ext cx="1728307" cy="942548"/>
          </a:xfrm>
          <a:prstGeom prst="rect">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8" name="TextBox 147">
            <a:extLst>
              <a:ext uri="{FF2B5EF4-FFF2-40B4-BE49-F238E27FC236}">
                <a16:creationId xmlns:a16="http://schemas.microsoft.com/office/drawing/2014/main" id="{E128DAFE-35B8-4C65-A830-A3E80372A2B8}"/>
              </a:ext>
            </a:extLst>
          </p:cNvPr>
          <p:cNvSpPr txBox="1"/>
          <p:nvPr/>
        </p:nvSpPr>
        <p:spPr>
          <a:xfrm>
            <a:off x="8378171" y="5892062"/>
            <a:ext cx="1104356" cy="307777"/>
          </a:xfrm>
          <a:prstGeom prst="rect">
            <a:avLst/>
          </a:prstGeom>
          <a:noFill/>
        </p:spPr>
        <p:txBody>
          <a:bodyPr wrap="square" rtlCol="0">
            <a:spAutoFit/>
          </a:bodyPr>
          <a:lstStyle/>
          <a:p>
            <a:pPr algn="ctr"/>
            <a:r>
              <a:rPr lang="en-US" sz="1400" i="1" dirty="0"/>
              <a:t>Reservoir 1</a:t>
            </a:r>
            <a:endParaRPr lang="en-US" i="1" dirty="0"/>
          </a:p>
        </p:txBody>
      </p:sp>
      <p:pic>
        <p:nvPicPr>
          <p:cNvPr id="149" name="Picture 148">
            <a:extLst>
              <a:ext uri="{FF2B5EF4-FFF2-40B4-BE49-F238E27FC236}">
                <a16:creationId xmlns:a16="http://schemas.microsoft.com/office/drawing/2014/main" id="{B6DD1130-28BC-49F6-A1EF-6C4ED96A59EB}"/>
              </a:ext>
            </a:extLst>
          </p:cNvPr>
          <p:cNvPicPr>
            <a:picLocks noChangeAspect="1"/>
          </p:cNvPicPr>
          <p:nvPr/>
        </p:nvPicPr>
        <p:blipFill>
          <a:blip r:embed="rId3"/>
          <a:stretch>
            <a:fillRect/>
          </a:stretch>
        </p:blipFill>
        <p:spPr>
          <a:xfrm>
            <a:off x="1272580" y="3508591"/>
            <a:ext cx="3910910" cy="3256695"/>
          </a:xfrm>
          <a:prstGeom prst="rect">
            <a:avLst/>
          </a:prstGeom>
        </p:spPr>
      </p:pic>
    </p:spTree>
    <p:extLst>
      <p:ext uri="{BB962C8B-B14F-4D97-AF65-F5344CB8AC3E}">
        <p14:creationId xmlns:p14="http://schemas.microsoft.com/office/powerpoint/2010/main" val="1444437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baseflow in HEC-HMS</a:t>
            </a:r>
          </a:p>
        </p:txBody>
      </p:sp>
      <p:sp>
        <p:nvSpPr>
          <p:cNvPr id="2" name="Content Placeholder 1"/>
          <p:cNvSpPr>
            <a:spLocks noGrp="1"/>
          </p:cNvSpPr>
          <p:nvPr>
            <p:ph sz="quarter" idx="4294967295"/>
          </p:nvPr>
        </p:nvSpPr>
        <p:spPr>
          <a:xfrm>
            <a:off x="192858" y="1068149"/>
            <a:ext cx="5860795" cy="5600700"/>
          </a:xfrm>
          <a:noFill/>
        </p:spPr>
        <p:txBody>
          <a:bodyPr/>
          <a:lstStyle/>
          <a:p>
            <a:pPr marL="342900" indent="-342900">
              <a:buFont typeface="Arial" panose="020B0604020202020204" pitchFamily="34" charset="0"/>
              <a:buChar char="•"/>
            </a:pPr>
            <a:r>
              <a:rPr lang="en-US" sz="2200" dirty="0">
                <a:solidFill>
                  <a:schemeClr val="tx1"/>
                </a:solidFill>
              </a:rPr>
              <a:t>In many cases, direct runoff accounts for the flood magnitude. Baseflow is an important process to consider for modeling runoff volume.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Baseflow is comprised of runoff that infiltrates into the ground, flows down gradient, and then flows back onto the land surface in small channels, streams, and rivers.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Baseflow includes interflow and baseflow (or saturated groundwater flow). There are different paths water takes when moving through the ground. </a:t>
            </a:r>
          </a:p>
        </p:txBody>
      </p:sp>
      <p:pic>
        <p:nvPicPr>
          <p:cNvPr id="4" name="Picture 3">
            <a:extLst>
              <a:ext uri="{FF2B5EF4-FFF2-40B4-BE49-F238E27FC236}">
                <a16:creationId xmlns:a16="http://schemas.microsoft.com/office/drawing/2014/main" id="{ED6FF69B-2150-4032-8497-FC62723A4AEC}"/>
              </a:ext>
            </a:extLst>
          </p:cNvPr>
          <p:cNvPicPr>
            <a:picLocks noChangeAspect="1"/>
          </p:cNvPicPr>
          <p:nvPr/>
        </p:nvPicPr>
        <p:blipFill>
          <a:blip r:embed="rId3"/>
          <a:stretch>
            <a:fillRect/>
          </a:stretch>
        </p:blipFill>
        <p:spPr>
          <a:xfrm>
            <a:off x="6053653" y="1648326"/>
            <a:ext cx="5970140" cy="3826042"/>
          </a:xfrm>
          <a:prstGeom prst="rect">
            <a:avLst/>
          </a:prstGeom>
        </p:spPr>
      </p:pic>
    </p:spTree>
    <p:extLst>
      <p:ext uri="{BB962C8B-B14F-4D97-AF65-F5344CB8AC3E}">
        <p14:creationId xmlns:p14="http://schemas.microsoft.com/office/powerpoint/2010/main" val="638909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61504" y="1074889"/>
            <a:ext cx="7661663" cy="4923076"/>
          </a:xfrm>
          <a:noFill/>
        </p:spPr>
        <p:txBody>
          <a:bodyPr/>
          <a:lstStyle/>
          <a:p>
            <a:pPr marL="342900" indent="-342900">
              <a:buFont typeface="Arial" panose="020B0604020202020204" pitchFamily="34" charset="0"/>
              <a:buChar char="•"/>
            </a:pPr>
            <a:r>
              <a:rPr lang="en-US" sz="2200" dirty="0">
                <a:solidFill>
                  <a:schemeClr val="tx1"/>
                </a:solidFill>
              </a:rPr>
              <a:t>The example on this slide shows two linear reservoir layers. </a:t>
            </a:r>
          </a:p>
          <a:p>
            <a:pPr marL="342900" indent="-342900">
              <a:buFont typeface="Arial" panose="020B0604020202020204" pitchFamily="34" charset="0"/>
              <a:buChar char="•"/>
            </a:pPr>
            <a:r>
              <a:rPr lang="en-US" sz="2200" dirty="0">
                <a:solidFill>
                  <a:schemeClr val="tx1"/>
                </a:solidFill>
              </a:rPr>
              <a:t>40 percent of the infiltrated water is routed within Layer 1.</a:t>
            </a:r>
          </a:p>
          <a:p>
            <a:pPr marL="342900" indent="-342900">
              <a:buFont typeface="Arial" panose="020B0604020202020204" pitchFamily="34" charset="0"/>
              <a:buChar char="•"/>
            </a:pPr>
            <a:r>
              <a:rPr lang="en-US" sz="2200" dirty="0">
                <a:solidFill>
                  <a:schemeClr val="tx1"/>
                </a:solidFill>
              </a:rPr>
              <a:t>60 percent of the infiltrated water is routed within Layer 2.</a:t>
            </a:r>
          </a:p>
          <a:p>
            <a:pPr marL="342900" indent="-342900">
              <a:buFont typeface="Arial" panose="020B0604020202020204" pitchFamily="34" charset="0"/>
              <a:buChar char="•"/>
            </a:pPr>
            <a:r>
              <a:rPr lang="en-US" sz="2200" dirty="0">
                <a:solidFill>
                  <a:schemeClr val="tx1"/>
                </a:solidFill>
              </a:rPr>
              <a:t>Notice the linear reservoir coefficients are different. Groundwater 1 can be used to model interflow, and groundwater 2 can be used to model groundwater flow.</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sp>
        <p:nvSpPr>
          <p:cNvPr id="86" name="Arrow: Down 85">
            <a:extLst>
              <a:ext uri="{FF2B5EF4-FFF2-40B4-BE49-F238E27FC236}">
                <a16:creationId xmlns:a16="http://schemas.microsoft.com/office/drawing/2014/main" id="{50E04F0E-3BBD-426B-90A0-CF614573BBAE}"/>
              </a:ext>
            </a:extLst>
          </p:cNvPr>
          <p:cNvSpPr/>
          <p:nvPr/>
        </p:nvSpPr>
        <p:spPr>
          <a:xfrm rot="10800000" flipV="1">
            <a:off x="8659084" y="3769020"/>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7" name="Group 86">
            <a:extLst>
              <a:ext uri="{FF2B5EF4-FFF2-40B4-BE49-F238E27FC236}">
                <a16:creationId xmlns:a16="http://schemas.microsoft.com/office/drawing/2014/main" id="{9B5876B0-2A24-456E-B3C4-3B63DDD864B0}"/>
              </a:ext>
            </a:extLst>
          </p:cNvPr>
          <p:cNvGrpSpPr/>
          <p:nvPr/>
        </p:nvGrpSpPr>
        <p:grpSpPr>
          <a:xfrm>
            <a:off x="7927084" y="1151491"/>
            <a:ext cx="2175577" cy="2682817"/>
            <a:chOff x="8577943" y="1248967"/>
            <a:chExt cx="2175577" cy="2682817"/>
          </a:xfrm>
        </p:grpSpPr>
        <p:grpSp>
          <p:nvGrpSpPr>
            <p:cNvPr id="88" name="Group 87">
              <a:extLst>
                <a:ext uri="{FF2B5EF4-FFF2-40B4-BE49-F238E27FC236}">
                  <a16:creationId xmlns:a16="http://schemas.microsoft.com/office/drawing/2014/main" id="{DB008E35-08AD-434A-8811-B8246CA87362}"/>
                </a:ext>
              </a:extLst>
            </p:cNvPr>
            <p:cNvGrpSpPr/>
            <p:nvPr/>
          </p:nvGrpSpPr>
          <p:grpSpPr>
            <a:xfrm>
              <a:off x="8577943" y="1374708"/>
              <a:ext cx="1045029" cy="501364"/>
              <a:chOff x="9074331" y="1374708"/>
              <a:chExt cx="1045029" cy="501364"/>
            </a:xfrm>
          </p:grpSpPr>
          <p:cxnSp>
            <p:nvCxnSpPr>
              <p:cNvPr id="119" name="Straight Connector 118">
                <a:extLst>
                  <a:ext uri="{FF2B5EF4-FFF2-40B4-BE49-F238E27FC236}">
                    <a16:creationId xmlns:a16="http://schemas.microsoft.com/office/drawing/2014/main" id="{2B5E012D-7538-4BDF-A7F1-A88EED76242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9312A70-7AF0-4CD9-8660-657140BB2AAA}"/>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091C087-39BE-4EF8-A25F-6EA95FB74F5A}"/>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9" name="Group 88">
              <a:extLst>
                <a:ext uri="{FF2B5EF4-FFF2-40B4-BE49-F238E27FC236}">
                  <a16:creationId xmlns:a16="http://schemas.microsoft.com/office/drawing/2014/main" id="{06FC69FE-FF17-48D1-8BA5-F767127AEEA4}"/>
                </a:ext>
              </a:extLst>
            </p:cNvPr>
            <p:cNvGrpSpPr/>
            <p:nvPr/>
          </p:nvGrpSpPr>
          <p:grpSpPr>
            <a:xfrm>
              <a:off x="9427029" y="2332719"/>
              <a:ext cx="1045029" cy="501364"/>
              <a:chOff x="9074331" y="1374708"/>
              <a:chExt cx="1045029" cy="501364"/>
            </a:xfrm>
          </p:grpSpPr>
          <p:cxnSp>
            <p:nvCxnSpPr>
              <p:cNvPr id="116" name="Straight Connector 115">
                <a:extLst>
                  <a:ext uri="{FF2B5EF4-FFF2-40B4-BE49-F238E27FC236}">
                    <a16:creationId xmlns:a16="http://schemas.microsoft.com/office/drawing/2014/main" id="{1FB88FC3-24CB-4158-A827-9E797A0EA1E0}"/>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E77CF6EB-27A6-4F9E-8073-28430A90BA3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F27CE03E-18DB-42F5-8289-55FC909454E9}"/>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0" name="Group 89">
              <a:extLst>
                <a:ext uri="{FF2B5EF4-FFF2-40B4-BE49-F238E27FC236}">
                  <a16:creationId xmlns:a16="http://schemas.microsoft.com/office/drawing/2014/main" id="{5A1FD404-8D0E-4F4A-A10F-71394822E9CB}"/>
                </a:ext>
              </a:extLst>
            </p:cNvPr>
            <p:cNvGrpSpPr/>
            <p:nvPr/>
          </p:nvGrpSpPr>
          <p:grpSpPr>
            <a:xfrm>
              <a:off x="8591004" y="3324260"/>
              <a:ext cx="1615441" cy="607524"/>
              <a:chOff x="9074331" y="1374708"/>
              <a:chExt cx="1045029" cy="501364"/>
            </a:xfrm>
          </p:grpSpPr>
          <p:cxnSp>
            <p:nvCxnSpPr>
              <p:cNvPr id="113" name="Straight Connector 112">
                <a:extLst>
                  <a:ext uri="{FF2B5EF4-FFF2-40B4-BE49-F238E27FC236}">
                    <a16:creationId xmlns:a16="http://schemas.microsoft.com/office/drawing/2014/main" id="{4C5EBFF2-7C52-4EB2-A572-8BF0ECC6F57C}"/>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839F4A35-CC6E-4AB3-9002-A8ED08F9469E}"/>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A851807-2D7B-457D-BC43-F2D044C742F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TextBox 90">
              <a:extLst>
                <a:ext uri="{FF2B5EF4-FFF2-40B4-BE49-F238E27FC236}">
                  <a16:creationId xmlns:a16="http://schemas.microsoft.com/office/drawing/2014/main" id="{F6D3881A-571C-4C4B-8E8F-1BD1F0F1C2F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92" name="TextBox 91">
              <a:extLst>
                <a:ext uri="{FF2B5EF4-FFF2-40B4-BE49-F238E27FC236}">
                  <a16:creationId xmlns:a16="http://schemas.microsoft.com/office/drawing/2014/main" id="{F4A62FFC-4290-447D-AC6B-78C02ADB4FE8}"/>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103" name="TextBox 102">
              <a:extLst>
                <a:ext uri="{FF2B5EF4-FFF2-40B4-BE49-F238E27FC236}">
                  <a16:creationId xmlns:a16="http://schemas.microsoft.com/office/drawing/2014/main" id="{7A1D55D6-71A5-4D35-81D8-ACBD5FA4B5F8}"/>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108" name="Arrow: Down 107">
              <a:extLst>
                <a:ext uri="{FF2B5EF4-FFF2-40B4-BE49-F238E27FC236}">
                  <a16:creationId xmlns:a16="http://schemas.microsoft.com/office/drawing/2014/main" id="{EE494F46-D629-489C-AD49-26F7112F71C8}"/>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E1CB72FA-958B-44BB-A802-8ECDAE070F6E}"/>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0" name="Arrow: Down 109">
              <a:extLst>
                <a:ext uri="{FF2B5EF4-FFF2-40B4-BE49-F238E27FC236}">
                  <a16:creationId xmlns:a16="http://schemas.microsoft.com/office/drawing/2014/main" id="{891A731D-3744-45A3-9D8B-C59BE2ECA5CF}"/>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1" name="Arrow: Down 110">
              <a:extLst>
                <a:ext uri="{FF2B5EF4-FFF2-40B4-BE49-F238E27FC236}">
                  <a16:creationId xmlns:a16="http://schemas.microsoft.com/office/drawing/2014/main" id="{FDB2B61E-9DF1-419C-A038-C6647010493C}"/>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2" name="Right Brace 111">
              <a:extLst>
                <a:ext uri="{FF2B5EF4-FFF2-40B4-BE49-F238E27FC236}">
                  <a16:creationId xmlns:a16="http://schemas.microsoft.com/office/drawing/2014/main" id="{16195B9A-8522-4CED-9564-8704F3FF0A44}"/>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2" name="TextBox 121">
            <a:extLst>
              <a:ext uri="{FF2B5EF4-FFF2-40B4-BE49-F238E27FC236}">
                <a16:creationId xmlns:a16="http://schemas.microsoft.com/office/drawing/2014/main" id="{49A9D342-BD4E-422E-B8BF-C2FAB20C1673}"/>
              </a:ext>
            </a:extLst>
          </p:cNvPr>
          <p:cNvSpPr txBox="1"/>
          <p:nvPr/>
        </p:nvSpPr>
        <p:spPr>
          <a:xfrm>
            <a:off x="9962259" y="3367951"/>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123" name="TextBox 122">
            <a:extLst>
              <a:ext uri="{FF2B5EF4-FFF2-40B4-BE49-F238E27FC236}">
                <a16:creationId xmlns:a16="http://schemas.microsoft.com/office/drawing/2014/main" id="{E2A7AC08-5C25-442B-BC8E-C8996614C7EE}"/>
              </a:ext>
            </a:extLst>
          </p:cNvPr>
          <p:cNvSpPr txBox="1"/>
          <p:nvPr/>
        </p:nvSpPr>
        <p:spPr>
          <a:xfrm>
            <a:off x="7940145" y="3923184"/>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124" name="Group 123">
            <a:extLst>
              <a:ext uri="{FF2B5EF4-FFF2-40B4-BE49-F238E27FC236}">
                <a16:creationId xmlns:a16="http://schemas.microsoft.com/office/drawing/2014/main" id="{147C6393-E802-453E-97EA-13485E50AA3B}"/>
              </a:ext>
            </a:extLst>
          </p:cNvPr>
          <p:cNvGrpSpPr/>
          <p:nvPr/>
        </p:nvGrpSpPr>
        <p:grpSpPr>
          <a:xfrm>
            <a:off x="10002331" y="4172924"/>
            <a:ext cx="1803846" cy="2115878"/>
            <a:chOff x="10145097" y="4172918"/>
            <a:chExt cx="1451022" cy="2115878"/>
          </a:xfrm>
        </p:grpSpPr>
        <p:sp>
          <p:nvSpPr>
            <p:cNvPr id="125" name="Rectangle 124">
              <a:extLst>
                <a:ext uri="{FF2B5EF4-FFF2-40B4-BE49-F238E27FC236}">
                  <a16:creationId xmlns:a16="http://schemas.microsoft.com/office/drawing/2014/main" id="{EA684589-A4CB-422B-B7D5-AE2794522E26}"/>
                </a:ext>
              </a:extLst>
            </p:cNvPr>
            <p:cNvSpPr/>
            <p:nvPr/>
          </p:nvSpPr>
          <p:spPr>
            <a:xfrm>
              <a:off x="10145097" y="41729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6" name="Group 125">
              <a:extLst>
                <a:ext uri="{FF2B5EF4-FFF2-40B4-BE49-F238E27FC236}">
                  <a16:creationId xmlns:a16="http://schemas.microsoft.com/office/drawing/2014/main" id="{E174F7D1-15F5-4F41-B88E-B815DC5C1368}"/>
                </a:ext>
              </a:extLst>
            </p:cNvPr>
            <p:cNvGrpSpPr/>
            <p:nvPr/>
          </p:nvGrpSpPr>
          <p:grpSpPr>
            <a:xfrm>
              <a:off x="10351315" y="4337744"/>
              <a:ext cx="1050994" cy="501364"/>
              <a:chOff x="10351315" y="4337744"/>
              <a:chExt cx="1050994" cy="501364"/>
            </a:xfrm>
          </p:grpSpPr>
          <p:cxnSp>
            <p:nvCxnSpPr>
              <p:cNvPr id="140" name="Straight Connector 139">
                <a:extLst>
                  <a:ext uri="{FF2B5EF4-FFF2-40B4-BE49-F238E27FC236}">
                    <a16:creationId xmlns:a16="http://schemas.microsoft.com/office/drawing/2014/main" id="{3770AB05-5FFD-47EB-923C-884EA4DD413E}"/>
                  </a:ext>
                </a:extLst>
              </p:cNvPr>
              <p:cNvCxnSpPr/>
              <p:nvPr/>
            </p:nvCxnSpPr>
            <p:spPr>
              <a:xfrm>
                <a:off x="10357280" y="4337744"/>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FD5BE733-1C27-4A9D-9925-F93F43FA1944}"/>
                  </a:ext>
                </a:extLst>
              </p:cNvPr>
              <p:cNvCxnSpPr>
                <a:cxnSpLocks/>
              </p:cNvCxnSpPr>
              <p:nvPr/>
            </p:nvCxnSpPr>
            <p:spPr>
              <a:xfrm>
                <a:off x="10357280" y="483537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7C40694F-0ED7-435E-98A2-BF18F29E6438}"/>
                  </a:ext>
                </a:extLst>
              </p:cNvPr>
              <p:cNvCxnSpPr/>
              <p:nvPr/>
            </p:nvCxnSpPr>
            <p:spPr>
              <a:xfrm>
                <a:off x="11402309" y="4341473"/>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E07ED8D-E0D0-4A5A-BB35-0787FFD8C83C}"/>
                  </a:ext>
                </a:extLst>
              </p:cNvPr>
              <p:cNvCxnSpPr>
                <a:cxnSpLocks/>
              </p:cNvCxnSpPr>
              <p:nvPr/>
            </p:nvCxnSpPr>
            <p:spPr>
              <a:xfrm>
                <a:off x="10351315" y="435292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A60CED95-8F6B-4C42-9074-6DC22250E0F8}"/>
                </a:ext>
              </a:extLst>
            </p:cNvPr>
            <p:cNvSpPr txBox="1"/>
            <p:nvPr/>
          </p:nvSpPr>
          <p:spPr>
            <a:xfrm>
              <a:off x="10365351" y="4433903"/>
              <a:ext cx="963296" cy="307777"/>
            </a:xfrm>
            <a:prstGeom prst="rect">
              <a:avLst/>
            </a:prstGeom>
            <a:noFill/>
          </p:spPr>
          <p:txBody>
            <a:bodyPr wrap="square" rtlCol="0">
              <a:spAutoFit/>
            </a:bodyPr>
            <a:lstStyle/>
            <a:p>
              <a:pPr algn="ctr"/>
              <a:r>
                <a:rPr lang="en-US" sz="1400" dirty="0"/>
                <a:t>Layer 1</a:t>
              </a:r>
              <a:endParaRPr lang="en-US" dirty="0"/>
            </a:p>
          </p:txBody>
        </p:sp>
        <p:grpSp>
          <p:nvGrpSpPr>
            <p:cNvPr id="128" name="Group 127">
              <a:extLst>
                <a:ext uri="{FF2B5EF4-FFF2-40B4-BE49-F238E27FC236}">
                  <a16:creationId xmlns:a16="http://schemas.microsoft.com/office/drawing/2014/main" id="{F250F0E0-E7F0-4D9C-9E5E-99E72DFA6BB3}"/>
                </a:ext>
              </a:extLst>
            </p:cNvPr>
            <p:cNvGrpSpPr/>
            <p:nvPr/>
          </p:nvGrpSpPr>
          <p:grpSpPr>
            <a:xfrm>
              <a:off x="10348332" y="4961187"/>
              <a:ext cx="1050994" cy="501364"/>
              <a:chOff x="10351315" y="4337744"/>
              <a:chExt cx="1050994" cy="501364"/>
            </a:xfrm>
          </p:grpSpPr>
          <p:cxnSp>
            <p:nvCxnSpPr>
              <p:cNvPr id="136" name="Straight Connector 135">
                <a:extLst>
                  <a:ext uri="{FF2B5EF4-FFF2-40B4-BE49-F238E27FC236}">
                    <a16:creationId xmlns:a16="http://schemas.microsoft.com/office/drawing/2014/main" id="{ABCEA09A-4A4A-41D7-97C4-6C3AEEE11843}"/>
                  </a:ext>
                </a:extLst>
              </p:cNvPr>
              <p:cNvCxnSpPr/>
              <p:nvPr/>
            </p:nvCxnSpPr>
            <p:spPr>
              <a:xfrm>
                <a:off x="10357280" y="4337744"/>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DC2799B3-5558-48F1-BEB7-F975A06AEA46}"/>
                  </a:ext>
                </a:extLst>
              </p:cNvPr>
              <p:cNvCxnSpPr>
                <a:cxnSpLocks/>
              </p:cNvCxnSpPr>
              <p:nvPr/>
            </p:nvCxnSpPr>
            <p:spPr>
              <a:xfrm>
                <a:off x="10357280" y="483537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1FD6F663-F68C-4426-BD46-5F73A566A81C}"/>
                  </a:ext>
                </a:extLst>
              </p:cNvPr>
              <p:cNvCxnSpPr/>
              <p:nvPr/>
            </p:nvCxnSpPr>
            <p:spPr>
              <a:xfrm>
                <a:off x="11402309" y="4341473"/>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BC928AB-5CA3-4C91-8B7B-DD3615A6B57A}"/>
                  </a:ext>
                </a:extLst>
              </p:cNvPr>
              <p:cNvCxnSpPr>
                <a:cxnSpLocks/>
              </p:cNvCxnSpPr>
              <p:nvPr/>
            </p:nvCxnSpPr>
            <p:spPr>
              <a:xfrm>
                <a:off x="10351315" y="435292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129" name="TextBox 128">
              <a:extLst>
                <a:ext uri="{FF2B5EF4-FFF2-40B4-BE49-F238E27FC236}">
                  <a16:creationId xmlns:a16="http://schemas.microsoft.com/office/drawing/2014/main" id="{B4501FB5-0BE9-417E-B09A-B2BBF6666B9A}"/>
                </a:ext>
              </a:extLst>
            </p:cNvPr>
            <p:cNvSpPr txBox="1"/>
            <p:nvPr/>
          </p:nvSpPr>
          <p:spPr>
            <a:xfrm>
              <a:off x="10357280" y="5057981"/>
              <a:ext cx="963296" cy="307777"/>
            </a:xfrm>
            <a:prstGeom prst="rect">
              <a:avLst/>
            </a:prstGeom>
            <a:noFill/>
          </p:spPr>
          <p:txBody>
            <a:bodyPr wrap="square" rtlCol="0">
              <a:spAutoFit/>
            </a:bodyPr>
            <a:lstStyle/>
            <a:p>
              <a:pPr algn="ctr"/>
              <a:r>
                <a:rPr lang="en-US" sz="1400" dirty="0"/>
                <a:t>Layer 2</a:t>
              </a:r>
              <a:endParaRPr lang="en-US" dirty="0"/>
            </a:p>
          </p:txBody>
        </p:sp>
        <p:grpSp>
          <p:nvGrpSpPr>
            <p:cNvPr id="130" name="Group 129">
              <a:extLst>
                <a:ext uri="{FF2B5EF4-FFF2-40B4-BE49-F238E27FC236}">
                  <a16:creationId xmlns:a16="http://schemas.microsoft.com/office/drawing/2014/main" id="{8BC55F81-2211-4F01-94AE-AF656AF68150}"/>
                </a:ext>
              </a:extLst>
            </p:cNvPr>
            <p:cNvGrpSpPr/>
            <p:nvPr/>
          </p:nvGrpSpPr>
          <p:grpSpPr>
            <a:xfrm>
              <a:off x="10348094" y="5597697"/>
              <a:ext cx="1050994" cy="501364"/>
              <a:chOff x="10351315" y="4337744"/>
              <a:chExt cx="1050994" cy="501364"/>
            </a:xfrm>
          </p:grpSpPr>
          <p:cxnSp>
            <p:nvCxnSpPr>
              <p:cNvPr id="132" name="Straight Connector 131">
                <a:extLst>
                  <a:ext uri="{FF2B5EF4-FFF2-40B4-BE49-F238E27FC236}">
                    <a16:creationId xmlns:a16="http://schemas.microsoft.com/office/drawing/2014/main" id="{7403AEC9-86C6-4F16-BB25-491AEA95FF57}"/>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AD23F53-012C-4EF1-933D-85A66162DAE1}"/>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36B8E35B-352B-43F7-80A4-160665FBA2A6}"/>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49BF5390-7825-4003-B465-6DA7C268E49F}"/>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131" name="TextBox 130">
              <a:extLst>
                <a:ext uri="{FF2B5EF4-FFF2-40B4-BE49-F238E27FC236}">
                  <a16:creationId xmlns:a16="http://schemas.microsoft.com/office/drawing/2014/main" id="{26BE8F1B-9FA7-4A66-89CB-D40495751BBC}"/>
                </a:ext>
              </a:extLst>
            </p:cNvPr>
            <p:cNvSpPr txBox="1"/>
            <p:nvPr/>
          </p:nvSpPr>
          <p:spPr>
            <a:xfrm>
              <a:off x="10357280" y="5691600"/>
              <a:ext cx="963296" cy="307777"/>
            </a:xfrm>
            <a:prstGeom prst="rect">
              <a:avLst/>
            </a:prstGeom>
            <a:noFill/>
          </p:spPr>
          <p:txBody>
            <a:bodyPr wrap="square" rtlCol="0">
              <a:spAutoFit/>
            </a:bodyPr>
            <a:lstStyle/>
            <a:p>
              <a:pPr algn="ctr"/>
              <a:r>
                <a:rPr lang="en-US" sz="1400" dirty="0"/>
                <a:t>Layer 3</a:t>
              </a:r>
              <a:endParaRPr lang="en-US" dirty="0"/>
            </a:p>
          </p:txBody>
        </p:sp>
      </p:grpSp>
      <p:sp>
        <p:nvSpPr>
          <p:cNvPr id="144" name="Arrow: Down 143">
            <a:extLst>
              <a:ext uri="{FF2B5EF4-FFF2-40B4-BE49-F238E27FC236}">
                <a16:creationId xmlns:a16="http://schemas.microsoft.com/office/drawing/2014/main" id="{F36670EC-8EAD-4EA3-92F9-04D3EA390F52}"/>
              </a:ext>
            </a:extLst>
          </p:cNvPr>
          <p:cNvSpPr/>
          <p:nvPr/>
        </p:nvSpPr>
        <p:spPr>
          <a:xfrm rot="5400000" flipV="1">
            <a:off x="9107335" y="4724817"/>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5" name="Arrow: Down 144">
            <a:extLst>
              <a:ext uri="{FF2B5EF4-FFF2-40B4-BE49-F238E27FC236}">
                <a16:creationId xmlns:a16="http://schemas.microsoft.com/office/drawing/2014/main" id="{EBCE4C7C-1207-4A57-B052-905E6D2BDABF}"/>
              </a:ext>
            </a:extLst>
          </p:cNvPr>
          <p:cNvSpPr/>
          <p:nvPr/>
        </p:nvSpPr>
        <p:spPr>
          <a:xfrm rot="10800000">
            <a:off x="9568833" y="4575554"/>
            <a:ext cx="227348" cy="56374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6" name="Arrow: Down 145">
            <a:extLst>
              <a:ext uri="{FF2B5EF4-FFF2-40B4-BE49-F238E27FC236}">
                <a16:creationId xmlns:a16="http://schemas.microsoft.com/office/drawing/2014/main" id="{A009EBCC-969F-413F-B1E3-23A00C7D7998}"/>
              </a:ext>
            </a:extLst>
          </p:cNvPr>
          <p:cNvSpPr/>
          <p:nvPr/>
        </p:nvSpPr>
        <p:spPr>
          <a:xfrm rot="5400000" flipV="1">
            <a:off x="9975349" y="3974103"/>
            <a:ext cx="182880" cy="113674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7" name="Arrow: Down 146">
            <a:extLst>
              <a:ext uri="{FF2B5EF4-FFF2-40B4-BE49-F238E27FC236}">
                <a16:creationId xmlns:a16="http://schemas.microsoft.com/office/drawing/2014/main" id="{975EB282-470C-40F7-81C6-321A504D99B1}"/>
              </a:ext>
            </a:extLst>
          </p:cNvPr>
          <p:cNvSpPr/>
          <p:nvPr/>
        </p:nvSpPr>
        <p:spPr>
          <a:xfrm rot="5400000" flipV="1">
            <a:off x="10115676" y="188538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8" name="Arrow: Down 147">
            <a:extLst>
              <a:ext uri="{FF2B5EF4-FFF2-40B4-BE49-F238E27FC236}">
                <a16:creationId xmlns:a16="http://schemas.microsoft.com/office/drawing/2014/main" id="{1ECE0474-1797-4C2D-9864-0FD06A190941}"/>
              </a:ext>
            </a:extLst>
          </p:cNvPr>
          <p:cNvSpPr/>
          <p:nvPr/>
        </p:nvSpPr>
        <p:spPr>
          <a:xfrm rot="5400000" flipV="1">
            <a:off x="11630226" y="4159536"/>
            <a:ext cx="166731" cy="798024"/>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9" name="TextBox 148">
            <a:extLst>
              <a:ext uri="{FF2B5EF4-FFF2-40B4-BE49-F238E27FC236}">
                <a16:creationId xmlns:a16="http://schemas.microsoft.com/office/drawing/2014/main" id="{541BEE41-E461-483F-B2A8-77FC0180EC8C}"/>
              </a:ext>
            </a:extLst>
          </p:cNvPr>
          <p:cNvSpPr txBox="1"/>
          <p:nvPr/>
        </p:nvSpPr>
        <p:spPr>
          <a:xfrm>
            <a:off x="9763199" y="3907021"/>
            <a:ext cx="2338010" cy="307777"/>
          </a:xfrm>
          <a:prstGeom prst="rect">
            <a:avLst/>
          </a:prstGeom>
          <a:noFill/>
        </p:spPr>
        <p:txBody>
          <a:bodyPr wrap="square" rtlCol="0">
            <a:spAutoFit/>
          </a:bodyPr>
          <a:lstStyle/>
          <a:p>
            <a:pPr algn="ctr"/>
            <a:r>
              <a:rPr lang="en-US" sz="1400" dirty="0"/>
              <a:t>Linear Reservoir Baseflow</a:t>
            </a:r>
            <a:endParaRPr lang="en-US" dirty="0"/>
          </a:p>
        </p:txBody>
      </p:sp>
      <p:sp>
        <p:nvSpPr>
          <p:cNvPr id="150" name="Arrow: Down 149">
            <a:extLst>
              <a:ext uri="{FF2B5EF4-FFF2-40B4-BE49-F238E27FC236}">
                <a16:creationId xmlns:a16="http://schemas.microsoft.com/office/drawing/2014/main" id="{A8D0ED3A-61CF-4F85-80B5-6E9C538DBDBA}"/>
              </a:ext>
            </a:extLst>
          </p:cNvPr>
          <p:cNvSpPr/>
          <p:nvPr/>
        </p:nvSpPr>
        <p:spPr>
          <a:xfrm rot="5400000" flipV="1">
            <a:off x="10004753" y="4615104"/>
            <a:ext cx="182880" cy="113674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1" name="Arrow: Down 150">
            <a:extLst>
              <a:ext uri="{FF2B5EF4-FFF2-40B4-BE49-F238E27FC236}">
                <a16:creationId xmlns:a16="http://schemas.microsoft.com/office/drawing/2014/main" id="{4FDFE1F4-C97E-47AE-9568-BBE2473A47D1}"/>
              </a:ext>
            </a:extLst>
          </p:cNvPr>
          <p:cNvSpPr/>
          <p:nvPr/>
        </p:nvSpPr>
        <p:spPr>
          <a:xfrm rot="5400000" flipV="1">
            <a:off x="11630225" y="4901693"/>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5" name="Picture 64">
            <a:extLst>
              <a:ext uri="{FF2B5EF4-FFF2-40B4-BE49-F238E27FC236}">
                <a16:creationId xmlns:a16="http://schemas.microsoft.com/office/drawing/2014/main" id="{96C69F64-3944-461A-BD82-95A4DE0DB36F}"/>
              </a:ext>
            </a:extLst>
          </p:cNvPr>
          <p:cNvPicPr>
            <a:picLocks noChangeAspect="1"/>
          </p:cNvPicPr>
          <p:nvPr/>
        </p:nvPicPr>
        <p:blipFill>
          <a:blip r:embed="rId3"/>
          <a:stretch>
            <a:fillRect/>
          </a:stretch>
        </p:blipFill>
        <p:spPr>
          <a:xfrm>
            <a:off x="1272580" y="3508591"/>
            <a:ext cx="3910910" cy="3256695"/>
          </a:xfrm>
          <a:prstGeom prst="rect">
            <a:avLst/>
          </a:prstGeom>
        </p:spPr>
      </p:pic>
    </p:spTree>
    <p:extLst>
      <p:ext uri="{BB962C8B-B14F-4D97-AF65-F5344CB8AC3E}">
        <p14:creationId xmlns:p14="http://schemas.microsoft.com/office/powerpoint/2010/main" val="3177201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6" y="1131511"/>
            <a:ext cx="5272943" cy="549321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with different linear reservoir coefficients.</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how larger coefficient values attenuate the baseflow contribution, which reflects longer durations the  infiltrated water spends in the ground.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that the timing of the baseflow hydrograph is not influenced much by the storage coefficient.</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Initially set the coefficients using multipliers of the Clark Storage Coefficient. </a:t>
            </a:r>
          </a:p>
        </p:txBody>
      </p:sp>
      <p:grpSp>
        <p:nvGrpSpPr>
          <p:cNvPr id="26" name="Group 25">
            <a:extLst>
              <a:ext uri="{FF2B5EF4-FFF2-40B4-BE49-F238E27FC236}">
                <a16:creationId xmlns:a16="http://schemas.microsoft.com/office/drawing/2014/main" id="{F3300C19-1275-4C49-B756-034714B06505}"/>
              </a:ext>
            </a:extLst>
          </p:cNvPr>
          <p:cNvGrpSpPr/>
          <p:nvPr/>
        </p:nvGrpSpPr>
        <p:grpSpPr>
          <a:xfrm>
            <a:off x="5365939" y="2998488"/>
            <a:ext cx="6612604" cy="3126256"/>
            <a:chOff x="5395503" y="2795330"/>
            <a:chExt cx="6612604" cy="3126256"/>
          </a:xfrm>
        </p:grpSpPr>
        <p:pic>
          <p:nvPicPr>
            <p:cNvPr id="6" name="Picture 5">
              <a:extLst>
                <a:ext uri="{FF2B5EF4-FFF2-40B4-BE49-F238E27FC236}">
                  <a16:creationId xmlns:a16="http://schemas.microsoft.com/office/drawing/2014/main" id="{0073B461-9F16-4178-9DC6-229F94676AB2}"/>
                </a:ext>
              </a:extLst>
            </p:cNvPr>
            <p:cNvPicPr>
              <a:picLocks noChangeAspect="1"/>
            </p:cNvPicPr>
            <p:nvPr/>
          </p:nvPicPr>
          <p:blipFill>
            <a:blip r:embed="rId3"/>
            <a:stretch>
              <a:fillRect/>
            </a:stretch>
          </p:blipFill>
          <p:spPr>
            <a:xfrm>
              <a:off x="5395503" y="2795330"/>
              <a:ext cx="6612604" cy="3126256"/>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8410354" y="3122586"/>
              <a:ext cx="2324100" cy="369332"/>
            </a:xfrm>
            <a:prstGeom prst="rect">
              <a:avLst/>
            </a:prstGeom>
            <a:noFill/>
            <a:ln>
              <a:noFill/>
            </a:ln>
          </p:spPr>
          <p:txBody>
            <a:bodyPr wrap="square" rtlCol="0">
              <a:spAutoFit/>
            </a:bodyPr>
            <a:lstStyle/>
            <a:p>
              <a:r>
                <a:rPr lang="en-US" dirty="0"/>
                <a:t>Total Flow</a:t>
              </a:r>
            </a:p>
          </p:txBody>
        </p:sp>
        <p:grpSp>
          <p:nvGrpSpPr>
            <p:cNvPr id="21" name="Group 20">
              <a:extLst>
                <a:ext uri="{FF2B5EF4-FFF2-40B4-BE49-F238E27FC236}">
                  <a16:creationId xmlns:a16="http://schemas.microsoft.com/office/drawing/2014/main" id="{9379D99D-8EBF-46F6-A34F-66F75D7A0F46}"/>
                </a:ext>
              </a:extLst>
            </p:cNvPr>
            <p:cNvGrpSpPr/>
            <p:nvPr/>
          </p:nvGrpSpPr>
          <p:grpSpPr>
            <a:xfrm>
              <a:off x="9005066" y="3649927"/>
              <a:ext cx="2915884" cy="663591"/>
              <a:chOff x="1115456" y="3700770"/>
              <a:chExt cx="2915884" cy="663591"/>
            </a:xfrm>
          </p:grpSpPr>
          <p:cxnSp>
            <p:nvCxnSpPr>
              <p:cNvPr id="14" name="Straight Connector 13">
                <a:extLst>
                  <a:ext uri="{FF2B5EF4-FFF2-40B4-BE49-F238E27FC236}">
                    <a16:creationId xmlns:a16="http://schemas.microsoft.com/office/drawing/2014/main" id="{22BFF5C5-B056-4714-BC0B-5D88F5A000E3}"/>
                  </a:ext>
                </a:extLst>
              </p:cNvPr>
              <p:cNvCxnSpPr>
                <a:cxnSpLocks/>
              </p:cNvCxnSpPr>
              <p:nvPr/>
            </p:nvCxnSpPr>
            <p:spPr>
              <a:xfrm>
                <a:off x="1115458" y="384898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69255DF-179C-4C4A-A8AF-FF241C4DE2B7}"/>
                  </a:ext>
                </a:extLst>
              </p:cNvPr>
              <p:cNvCxnSpPr>
                <a:cxnSpLocks/>
              </p:cNvCxnSpPr>
              <p:nvPr/>
            </p:nvCxnSpPr>
            <p:spPr>
              <a:xfrm>
                <a:off x="1115457" y="404391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D67621F-3A78-455B-801C-C616A8DD2DC5}"/>
                  </a:ext>
                </a:extLst>
              </p:cNvPr>
              <p:cNvCxnSpPr>
                <a:cxnSpLocks/>
              </p:cNvCxnSpPr>
              <p:nvPr/>
            </p:nvCxnSpPr>
            <p:spPr>
              <a:xfrm>
                <a:off x="1115456" y="423530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DCCCD3E-EC10-4495-BEA7-0A389587C1DC}"/>
                  </a:ext>
                </a:extLst>
              </p:cNvPr>
              <p:cNvSpPr txBox="1"/>
              <p:nvPr/>
            </p:nvSpPr>
            <p:spPr>
              <a:xfrm>
                <a:off x="1494365" y="3700770"/>
                <a:ext cx="2536975" cy="276999"/>
              </a:xfrm>
              <a:prstGeom prst="rect">
                <a:avLst/>
              </a:prstGeom>
              <a:noFill/>
              <a:ln>
                <a:noFill/>
              </a:ln>
            </p:spPr>
            <p:txBody>
              <a:bodyPr wrap="square" rtlCol="0">
                <a:spAutoFit/>
              </a:bodyPr>
              <a:lstStyle/>
              <a:p>
                <a:r>
                  <a:rPr lang="en-US" sz="1200" dirty="0"/>
                  <a:t>Coef. = 12 hours</a:t>
                </a:r>
              </a:p>
            </p:txBody>
          </p:sp>
          <p:sp>
            <p:nvSpPr>
              <p:cNvPr id="19" name="TextBox 18">
                <a:extLst>
                  <a:ext uri="{FF2B5EF4-FFF2-40B4-BE49-F238E27FC236}">
                    <a16:creationId xmlns:a16="http://schemas.microsoft.com/office/drawing/2014/main" id="{3EA20BBC-919A-4678-A53A-4F62F9FC09DA}"/>
                  </a:ext>
                </a:extLst>
              </p:cNvPr>
              <p:cNvSpPr txBox="1"/>
              <p:nvPr/>
            </p:nvSpPr>
            <p:spPr>
              <a:xfrm>
                <a:off x="1488791" y="3894967"/>
                <a:ext cx="2536975" cy="276999"/>
              </a:xfrm>
              <a:prstGeom prst="rect">
                <a:avLst/>
              </a:prstGeom>
              <a:noFill/>
              <a:ln>
                <a:noFill/>
              </a:ln>
            </p:spPr>
            <p:txBody>
              <a:bodyPr wrap="square" rtlCol="0">
                <a:spAutoFit/>
              </a:bodyPr>
              <a:lstStyle/>
              <a:p>
                <a:r>
                  <a:rPr lang="en-US" sz="1200" dirty="0"/>
                  <a:t>Coef. = 24 hours</a:t>
                </a:r>
              </a:p>
            </p:txBody>
          </p:sp>
          <p:sp>
            <p:nvSpPr>
              <p:cNvPr id="20" name="TextBox 19">
                <a:extLst>
                  <a:ext uri="{FF2B5EF4-FFF2-40B4-BE49-F238E27FC236}">
                    <a16:creationId xmlns:a16="http://schemas.microsoft.com/office/drawing/2014/main" id="{8971ADDA-FCCB-403B-967A-DCA08D0CB4EB}"/>
                  </a:ext>
                </a:extLst>
              </p:cNvPr>
              <p:cNvSpPr txBox="1"/>
              <p:nvPr/>
            </p:nvSpPr>
            <p:spPr>
              <a:xfrm>
                <a:off x="1494364" y="4087362"/>
                <a:ext cx="2536975" cy="276999"/>
              </a:xfrm>
              <a:prstGeom prst="rect">
                <a:avLst/>
              </a:prstGeom>
              <a:noFill/>
              <a:ln>
                <a:noFill/>
              </a:ln>
            </p:spPr>
            <p:txBody>
              <a:bodyPr wrap="square" rtlCol="0">
                <a:spAutoFit/>
              </a:bodyPr>
              <a:lstStyle/>
              <a:p>
                <a:r>
                  <a:rPr lang="en-US" sz="1200" dirty="0"/>
                  <a:t>Coef. = 48 hours</a:t>
                </a:r>
              </a:p>
            </p:txBody>
          </p:sp>
        </p:grpSp>
        <p:sp>
          <p:nvSpPr>
            <p:cNvPr id="22" name="Right Brace 21">
              <a:extLst>
                <a:ext uri="{FF2B5EF4-FFF2-40B4-BE49-F238E27FC236}">
                  <a16:creationId xmlns:a16="http://schemas.microsoft.com/office/drawing/2014/main" id="{2D5DDC97-B622-4E0F-956E-5B273534D006}"/>
                </a:ext>
              </a:extLst>
            </p:cNvPr>
            <p:cNvSpPr/>
            <p:nvPr/>
          </p:nvSpPr>
          <p:spPr>
            <a:xfrm>
              <a:off x="8102009" y="3009482"/>
              <a:ext cx="393405" cy="60648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ight Brace 22">
              <a:extLst>
                <a:ext uri="{FF2B5EF4-FFF2-40B4-BE49-F238E27FC236}">
                  <a16:creationId xmlns:a16="http://schemas.microsoft.com/office/drawing/2014/main" id="{B1BD0AB8-B678-407C-B719-D6D5FC0CCE46}"/>
                </a:ext>
              </a:extLst>
            </p:cNvPr>
            <p:cNvSpPr/>
            <p:nvPr/>
          </p:nvSpPr>
          <p:spPr>
            <a:xfrm>
              <a:off x="7926948" y="421644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a:extLst>
                <a:ext uri="{FF2B5EF4-FFF2-40B4-BE49-F238E27FC236}">
                  <a16:creationId xmlns:a16="http://schemas.microsoft.com/office/drawing/2014/main" id="{C2DF0D2B-DE43-4A50-A712-07122D8382B1}"/>
                </a:ext>
              </a:extLst>
            </p:cNvPr>
            <p:cNvSpPr txBox="1"/>
            <p:nvPr/>
          </p:nvSpPr>
          <p:spPr>
            <a:xfrm>
              <a:off x="8298711" y="4410588"/>
              <a:ext cx="2324100" cy="369332"/>
            </a:xfrm>
            <a:prstGeom prst="rect">
              <a:avLst/>
            </a:prstGeom>
            <a:noFill/>
            <a:ln>
              <a:noFill/>
            </a:ln>
          </p:spPr>
          <p:txBody>
            <a:bodyPr wrap="square" rtlCol="0">
              <a:spAutoFit/>
            </a:bodyPr>
            <a:lstStyle/>
            <a:p>
              <a:r>
                <a:rPr lang="en-US" dirty="0"/>
                <a:t>Baseflow</a:t>
              </a:r>
            </a:p>
          </p:txBody>
        </p:sp>
      </p:grpSp>
      <p:pic>
        <p:nvPicPr>
          <p:cNvPr id="27" name="Picture 26">
            <a:extLst>
              <a:ext uri="{FF2B5EF4-FFF2-40B4-BE49-F238E27FC236}">
                <a16:creationId xmlns:a16="http://schemas.microsoft.com/office/drawing/2014/main" id="{EAAD64FB-53E3-4EE7-B9DF-2A4D12A2EDE8}"/>
              </a:ext>
            </a:extLst>
          </p:cNvPr>
          <p:cNvPicPr>
            <a:picLocks noChangeAspect="1"/>
          </p:cNvPicPr>
          <p:nvPr/>
        </p:nvPicPr>
        <p:blipFill>
          <a:blip r:embed="rId4"/>
          <a:stretch>
            <a:fillRect/>
          </a:stretch>
        </p:blipFill>
        <p:spPr>
          <a:xfrm>
            <a:off x="7154990" y="677259"/>
            <a:ext cx="3549900" cy="2229156"/>
          </a:xfrm>
          <a:prstGeom prst="rect">
            <a:avLst/>
          </a:prstGeom>
        </p:spPr>
      </p:pic>
      <p:sp>
        <p:nvSpPr>
          <p:cNvPr id="5" name="Rectangle 4">
            <a:extLst>
              <a:ext uri="{FF2B5EF4-FFF2-40B4-BE49-F238E27FC236}">
                <a16:creationId xmlns:a16="http://schemas.microsoft.com/office/drawing/2014/main" id="{1F36C4CE-C8C5-4EF0-9967-07A7B5ADCE4D}"/>
              </a:ext>
            </a:extLst>
          </p:cNvPr>
          <p:cNvSpPr/>
          <p:nvPr/>
        </p:nvSpPr>
        <p:spPr>
          <a:xfrm>
            <a:off x="7137407" y="2498504"/>
            <a:ext cx="3455840" cy="193759"/>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57296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15459" y="94259"/>
            <a:ext cx="9799780" cy="785419"/>
          </a:xfrm>
        </p:spPr>
        <p:txBody>
          <a:bodyPr/>
          <a:lstStyle/>
          <a:p>
            <a:r>
              <a:rPr lang="en-US" dirty="0"/>
              <a:t>Linear Reservoir Baseflow</a:t>
            </a:r>
          </a:p>
        </p:txBody>
      </p:sp>
      <p:sp>
        <p:nvSpPr>
          <p:cNvPr id="2" name="Content Placeholder 1"/>
          <p:cNvSpPr>
            <a:spLocks noGrp="1"/>
          </p:cNvSpPr>
          <p:nvPr>
            <p:ph sz="quarter" idx="4294967295"/>
          </p:nvPr>
        </p:nvSpPr>
        <p:spPr>
          <a:xfrm>
            <a:off x="207883" y="865762"/>
            <a:ext cx="5152482" cy="5992237"/>
          </a:xfrm>
          <a:noFill/>
        </p:spPr>
        <p:txBody>
          <a:bodyPr/>
          <a:lstStyle/>
          <a:p>
            <a:pPr marL="342900" indent="-342900">
              <a:buFont typeface="Arial" panose="020B0604020202020204" pitchFamily="34" charset="0"/>
              <a:buChar char="•"/>
            </a:pPr>
            <a:r>
              <a:rPr lang="en-US" sz="2000" dirty="0">
                <a:solidFill>
                  <a:schemeClr val="tx1"/>
                </a:solidFill>
              </a:rPr>
              <a:t>The plot on this slide shows three different simulations where the number of steps was varied. </a:t>
            </a:r>
          </a:p>
          <a:p>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2 steps means water flows into one linear reservoir with a coefficient of 24 hours, and then water from the first linear reservoir is routed through a second linear reservoir that also has a coefficient of 24 hours.</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Notice how timing of the baseflow hydrograph is shifted and attenuation is increased as the number of linear reservoirs is increased.</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Increase the number of linear reservoirs so the peak baseflow response occurs after the peak surface runoff response.</a:t>
            </a:r>
          </a:p>
        </p:txBody>
      </p:sp>
      <p:grpSp>
        <p:nvGrpSpPr>
          <p:cNvPr id="4" name="Group 3">
            <a:extLst>
              <a:ext uri="{FF2B5EF4-FFF2-40B4-BE49-F238E27FC236}">
                <a16:creationId xmlns:a16="http://schemas.microsoft.com/office/drawing/2014/main" id="{2B31F2F6-7CE4-4503-ADFD-3EBB462E7B7A}"/>
              </a:ext>
            </a:extLst>
          </p:cNvPr>
          <p:cNvGrpSpPr/>
          <p:nvPr/>
        </p:nvGrpSpPr>
        <p:grpSpPr>
          <a:xfrm>
            <a:off x="5365939" y="2655071"/>
            <a:ext cx="6566827" cy="3657143"/>
            <a:chOff x="5251564" y="2708252"/>
            <a:chExt cx="6566827" cy="3657143"/>
          </a:xfrm>
        </p:grpSpPr>
        <p:pic>
          <p:nvPicPr>
            <p:cNvPr id="8" name="Picture 7">
              <a:extLst>
                <a:ext uri="{FF2B5EF4-FFF2-40B4-BE49-F238E27FC236}">
                  <a16:creationId xmlns:a16="http://schemas.microsoft.com/office/drawing/2014/main" id="{5658A5BB-704B-4C34-8A65-FE9F0CAE4363}"/>
                </a:ext>
              </a:extLst>
            </p:cNvPr>
            <p:cNvPicPr>
              <a:picLocks noChangeAspect="1"/>
            </p:cNvPicPr>
            <p:nvPr/>
          </p:nvPicPr>
          <p:blipFill>
            <a:blip r:embed="rId3"/>
            <a:stretch>
              <a:fillRect/>
            </a:stretch>
          </p:blipFill>
          <p:spPr>
            <a:xfrm>
              <a:off x="5251564" y="2708252"/>
              <a:ext cx="6428571" cy="3657143"/>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413897" y="3251540"/>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72445" y="2972116"/>
              <a:ext cx="393405" cy="913769"/>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9317253" y="467526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9734380" y="4899205"/>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Steps = 1</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Steps = 2</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Steps = 3</a:t>
                </a:r>
              </a:p>
            </p:txBody>
          </p:sp>
        </p:grpSp>
      </p:grpSp>
      <p:grpSp>
        <p:nvGrpSpPr>
          <p:cNvPr id="7" name="Group 6">
            <a:extLst>
              <a:ext uri="{FF2B5EF4-FFF2-40B4-BE49-F238E27FC236}">
                <a16:creationId xmlns:a16="http://schemas.microsoft.com/office/drawing/2014/main" id="{BA14F0F9-A1D5-4CF7-946D-677EA28DB77F}"/>
              </a:ext>
            </a:extLst>
          </p:cNvPr>
          <p:cNvGrpSpPr/>
          <p:nvPr/>
        </p:nvGrpSpPr>
        <p:grpSpPr>
          <a:xfrm>
            <a:off x="5672579" y="773488"/>
            <a:ext cx="3271838" cy="1791525"/>
            <a:chOff x="5672579" y="738764"/>
            <a:chExt cx="3271838" cy="1791525"/>
          </a:xfrm>
        </p:grpSpPr>
        <p:pic>
          <p:nvPicPr>
            <p:cNvPr id="6" name="Picture 5">
              <a:extLst>
                <a:ext uri="{FF2B5EF4-FFF2-40B4-BE49-F238E27FC236}">
                  <a16:creationId xmlns:a16="http://schemas.microsoft.com/office/drawing/2014/main" id="{36B411CE-5D1D-4151-8506-4B09C769D6C8}"/>
                </a:ext>
              </a:extLst>
            </p:cNvPr>
            <p:cNvPicPr>
              <a:picLocks noChangeAspect="1"/>
            </p:cNvPicPr>
            <p:nvPr/>
          </p:nvPicPr>
          <p:blipFill rotWithShape="1">
            <a:blip r:embed="rId4"/>
            <a:srcRect t="13369"/>
            <a:stretch/>
          </p:blipFill>
          <p:spPr>
            <a:xfrm>
              <a:off x="5672579" y="738764"/>
              <a:ext cx="3271838" cy="1791525"/>
            </a:xfrm>
            <a:prstGeom prst="rect">
              <a:avLst/>
            </a:prstGeom>
          </p:spPr>
        </p:pic>
        <p:sp>
          <p:nvSpPr>
            <p:cNvPr id="27" name="Rectangle 26">
              <a:extLst>
                <a:ext uri="{FF2B5EF4-FFF2-40B4-BE49-F238E27FC236}">
                  <a16:creationId xmlns:a16="http://schemas.microsoft.com/office/drawing/2014/main" id="{9C1654FE-2B07-4761-B10E-8491D2FCCC58}"/>
                </a:ext>
              </a:extLst>
            </p:cNvPr>
            <p:cNvSpPr/>
            <p:nvPr/>
          </p:nvSpPr>
          <p:spPr>
            <a:xfrm>
              <a:off x="5717721" y="2294851"/>
              <a:ext cx="3181553" cy="158995"/>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875018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79818" y="1032430"/>
            <a:ext cx="11832363"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2 linear reservoir coefficient was varied (50-50 split in infiltrated losses between layers).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Groundwater 2/3 layers can be used to model the longer responding groundwater flow, these components will not have as much of an impact on the flood magnitude.</a:t>
            </a:r>
          </a:p>
        </p:txBody>
      </p:sp>
      <p:grpSp>
        <p:nvGrpSpPr>
          <p:cNvPr id="6" name="Group 5">
            <a:extLst>
              <a:ext uri="{FF2B5EF4-FFF2-40B4-BE49-F238E27FC236}">
                <a16:creationId xmlns:a16="http://schemas.microsoft.com/office/drawing/2014/main" id="{A722C335-6F99-4FD7-8318-16B8B9D5FE78}"/>
              </a:ext>
            </a:extLst>
          </p:cNvPr>
          <p:cNvGrpSpPr/>
          <p:nvPr/>
        </p:nvGrpSpPr>
        <p:grpSpPr>
          <a:xfrm>
            <a:off x="5063655" y="2882245"/>
            <a:ext cx="6653627" cy="3220356"/>
            <a:chOff x="5198770" y="3168502"/>
            <a:chExt cx="6653627" cy="3220356"/>
          </a:xfrm>
        </p:grpSpPr>
        <p:pic>
          <p:nvPicPr>
            <p:cNvPr id="4" name="Picture 3">
              <a:extLst>
                <a:ext uri="{FF2B5EF4-FFF2-40B4-BE49-F238E27FC236}">
                  <a16:creationId xmlns:a16="http://schemas.microsoft.com/office/drawing/2014/main" id="{3CF21E3A-9BF4-48D8-97CA-1BEB14079C95}"/>
                </a:ext>
              </a:extLst>
            </p:cNvPr>
            <p:cNvPicPr>
              <a:picLocks noChangeAspect="1"/>
            </p:cNvPicPr>
            <p:nvPr/>
          </p:nvPicPr>
          <p:blipFill>
            <a:blip r:embed="rId3"/>
            <a:stretch>
              <a:fillRect/>
            </a:stretch>
          </p:blipFill>
          <p:spPr>
            <a:xfrm>
              <a:off x="5198770" y="3168502"/>
              <a:ext cx="6653627" cy="3220356"/>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73170" y="3303802"/>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3314714"/>
              <a:ext cx="393405" cy="305077"/>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962517" y="5104538"/>
              <a:ext cx="435935" cy="305077"/>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373170" y="5072410"/>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GW2 Coef. = 100 hours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GW2 Coef. = 200 hours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GW2 Coef. = 300 hours</a:t>
                </a:r>
              </a:p>
            </p:txBody>
          </p:sp>
        </p:grpSp>
      </p:grpSp>
      <p:grpSp>
        <p:nvGrpSpPr>
          <p:cNvPr id="9" name="Group 8">
            <a:extLst>
              <a:ext uri="{FF2B5EF4-FFF2-40B4-BE49-F238E27FC236}">
                <a16:creationId xmlns:a16="http://schemas.microsoft.com/office/drawing/2014/main" id="{8D532820-B5FB-4A98-99EF-A54C5E34B372}"/>
              </a:ext>
            </a:extLst>
          </p:cNvPr>
          <p:cNvGrpSpPr/>
          <p:nvPr/>
        </p:nvGrpSpPr>
        <p:grpSpPr>
          <a:xfrm>
            <a:off x="373866" y="2753187"/>
            <a:ext cx="4234802" cy="3448562"/>
            <a:chOff x="373866" y="2753187"/>
            <a:chExt cx="4234802" cy="3448562"/>
          </a:xfrm>
        </p:grpSpPr>
        <p:pic>
          <p:nvPicPr>
            <p:cNvPr id="8" name="Picture 7">
              <a:extLst>
                <a:ext uri="{FF2B5EF4-FFF2-40B4-BE49-F238E27FC236}">
                  <a16:creationId xmlns:a16="http://schemas.microsoft.com/office/drawing/2014/main" id="{C4F57FE4-B2B5-47C5-99D9-A030F8A346CE}"/>
                </a:ext>
              </a:extLst>
            </p:cNvPr>
            <p:cNvPicPr>
              <a:picLocks noChangeAspect="1"/>
            </p:cNvPicPr>
            <p:nvPr/>
          </p:nvPicPr>
          <p:blipFill>
            <a:blip r:embed="rId4"/>
            <a:stretch>
              <a:fillRect/>
            </a:stretch>
          </p:blipFill>
          <p:spPr>
            <a:xfrm>
              <a:off x="373866" y="2753187"/>
              <a:ext cx="4234802" cy="3448562"/>
            </a:xfrm>
            <a:prstGeom prst="rect">
              <a:avLst/>
            </a:prstGeom>
          </p:spPr>
        </p:pic>
        <p:sp>
          <p:nvSpPr>
            <p:cNvPr id="21" name="Rectangle 20">
              <a:extLst>
                <a:ext uri="{FF2B5EF4-FFF2-40B4-BE49-F238E27FC236}">
                  <a16:creationId xmlns:a16="http://schemas.microsoft.com/office/drawing/2014/main" id="{C40659C4-A1B0-4C9B-8845-6DF1B9C1EE3D}"/>
                </a:ext>
              </a:extLst>
            </p:cNvPr>
            <p:cNvSpPr/>
            <p:nvPr/>
          </p:nvSpPr>
          <p:spPr>
            <a:xfrm>
              <a:off x="474717" y="5711860"/>
              <a:ext cx="4016259" cy="22595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9621430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11035790"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fraction was varied. </a:t>
            </a:r>
          </a:p>
          <a:p>
            <a:pPr marL="342900" indent="-342900">
              <a:buFont typeface="Arial" panose="020B0604020202020204" pitchFamily="34" charset="0"/>
              <a:buChar char="•"/>
            </a:pPr>
            <a:r>
              <a:rPr lang="en-US" sz="2200" dirty="0">
                <a:solidFill>
                  <a:schemeClr val="tx1"/>
                </a:solidFill>
              </a:rPr>
              <a:t>The fraction can be used to control the magnitude of the baseflow hydrograph (emphasize interflow), the fraction can be used to improve runoff volume.</a:t>
            </a:r>
          </a:p>
        </p:txBody>
      </p:sp>
      <p:grpSp>
        <p:nvGrpSpPr>
          <p:cNvPr id="4" name="Group 3">
            <a:extLst>
              <a:ext uri="{FF2B5EF4-FFF2-40B4-BE49-F238E27FC236}">
                <a16:creationId xmlns:a16="http://schemas.microsoft.com/office/drawing/2014/main" id="{1771AA5A-D3B4-4DC3-B9E1-3CD9F8073C6C}"/>
              </a:ext>
            </a:extLst>
          </p:cNvPr>
          <p:cNvGrpSpPr/>
          <p:nvPr/>
        </p:nvGrpSpPr>
        <p:grpSpPr>
          <a:xfrm>
            <a:off x="4710268" y="2651406"/>
            <a:ext cx="7397757" cy="3771429"/>
            <a:chOff x="4993444" y="2409845"/>
            <a:chExt cx="7397757" cy="3771429"/>
          </a:xfrm>
        </p:grpSpPr>
        <p:pic>
          <p:nvPicPr>
            <p:cNvPr id="6" name="Picture 5">
              <a:extLst>
                <a:ext uri="{FF2B5EF4-FFF2-40B4-BE49-F238E27FC236}">
                  <a16:creationId xmlns:a16="http://schemas.microsoft.com/office/drawing/2014/main" id="{129C000F-58B6-40F3-9ADC-140D354B7AEF}"/>
                </a:ext>
              </a:extLst>
            </p:cNvPr>
            <p:cNvPicPr>
              <a:picLocks noChangeAspect="1"/>
            </p:cNvPicPr>
            <p:nvPr/>
          </p:nvPicPr>
          <p:blipFill>
            <a:blip r:embed="rId3"/>
            <a:stretch>
              <a:fillRect/>
            </a:stretch>
          </p:blipFill>
          <p:spPr>
            <a:xfrm>
              <a:off x="4993444" y="2409845"/>
              <a:ext cx="7314286" cy="3771429"/>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64244" y="3061475"/>
              <a:ext cx="2324100" cy="369332"/>
            </a:xfrm>
            <a:prstGeom prst="rect">
              <a:avLst/>
            </a:prstGeom>
            <a:noFill/>
            <a:ln>
              <a:noFill/>
            </a:ln>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2631234"/>
              <a:ext cx="393405" cy="1129794"/>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801092" y="4439837"/>
              <a:ext cx="435935" cy="128067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237027" y="4923948"/>
              <a:ext cx="1325938" cy="369332"/>
            </a:xfrm>
            <a:prstGeom prst="rect">
              <a:avLst/>
            </a:prstGeom>
            <a:noFill/>
            <a:ln>
              <a:noFill/>
            </a:ln>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662" y="3761028"/>
              <a:ext cx="3488539"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a:ln>
                <a:noFill/>
              </a:ln>
            </p:spPr>
            <p:txBody>
              <a:bodyPr wrap="square" rtlCol="0">
                <a:spAutoFit/>
              </a:bodyPr>
              <a:lstStyle/>
              <a:p>
                <a:r>
                  <a:rPr lang="en-US" sz="1200" dirty="0"/>
                  <a:t>GW 1 Fraction = 1 (volume 1.6 inches)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a:ln>
                <a:noFill/>
              </a:ln>
            </p:spPr>
            <p:txBody>
              <a:bodyPr wrap="square" rtlCol="0">
                <a:spAutoFit/>
              </a:bodyPr>
              <a:lstStyle/>
              <a:p>
                <a:r>
                  <a:rPr lang="en-US" sz="1200" dirty="0"/>
                  <a:t>GW 1 Fraction = 0.5 (volume 0.8 inches)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a:ln>
                <a:noFill/>
              </a:ln>
            </p:spPr>
            <p:txBody>
              <a:bodyPr wrap="square" rtlCol="0">
                <a:spAutoFit/>
              </a:bodyPr>
              <a:lstStyle/>
              <a:p>
                <a:r>
                  <a:rPr lang="en-US" sz="1200" dirty="0"/>
                  <a:t>GW 1 Fraction = 0.1 (volume 0.2 inches)</a:t>
                </a:r>
              </a:p>
            </p:txBody>
          </p:sp>
        </p:grpSp>
      </p:grpSp>
      <p:pic>
        <p:nvPicPr>
          <p:cNvPr id="9" name="Picture 8">
            <a:extLst>
              <a:ext uri="{FF2B5EF4-FFF2-40B4-BE49-F238E27FC236}">
                <a16:creationId xmlns:a16="http://schemas.microsoft.com/office/drawing/2014/main" id="{188E551E-5722-4F67-AAC6-9E4286D5045B}"/>
              </a:ext>
            </a:extLst>
          </p:cNvPr>
          <p:cNvPicPr>
            <a:picLocks noChangeAspect="1"/>
          </p:cNvPicPr>
          <p:nvPr/>
        </p:nvPicPr>
        <p:blipFill>
          <a:blip r:embed="rId4"/>
          <a:stretch>
            <a:fillRect/>
          </a:stretch>
        </p:blipFill>
        <p:spPr>
          <a:xfrm>
            <a:off x="295625" y="3527029"/>
            <a:ext cx="4332475" cy="2435040"/>
          </a:xfrm>
          <a:prstGeom prst="rect">
            <a:avLst/>
          </a:prstGeom>
        </p:spPr>
      </p:pic>
      <p:sp>
        <p:nvSpPr>
          <p:cNvPr id="21" name="Rectangle 20">
            <a:extLst>
              <a:ext uri="{FF2B5EF4-FFF2-40B4-BE49-F238E27FC236}">
                <a16:creationId xmlns:a16="http://schemas.microsoft.com/office/drawing/2014/main" id="{C40659C4-A1B0-4C9B-8845-6DF1B9C1EE3D}"/>
              </a:ext>
            </a:extLst>
          </p:cNvPr>
          <p:cNvSpPr/>
          <p:nvPr/>
        </p:nvSpPr>
        <p:spPr>
          <a:xfrm>
            <a:off x="295625" y="5199582"/>
            <a:ext cx="4231306" cy="244302"/>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354621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008258"/>
            <a:ext cx="6474422" cy="5498865"/>
          </a:xfrm>
          <a:noFill/>
        </p:spPr>
        <p:txBody>
          <a:bodyPr/>
          <a:lstStyle/>
          <a:p>
            <a:pPr marL="342900" indent="-342900">
              <a:buFont typeface="Arial" panose="020B0604020202020204" pitchFamily="34" charset="0"/>
              <a:buChar char="•"/>
            </a:pPr>
            <a:r>
              <a:rPr lang="en-US" sz="2200" dirty="0">
                <a:solidFill>
                  <a:schemeClr val="tx1"/>
                </a:solidFill>
              </a:rPr>
              <a:t>You can choose an initial discharge type: </a:t>
            </a:r>
            <a:r>
              <a:rPr lang="en-US" sz="2200" b="1" dirty="0">
                <a:solidFill>
                  <a:schemeClr val="tx1"/>
                </a:solidFill>
              </a:rPr>
              <a:t>Discharge per Area </a:t>
            </a:r>
            <a:r>
              <a:rPr lang="en-US" sz="2200" dirty="0">
                <a:solidFill>
                  <a:schemeClr val="tx1"/>
                </a:solidFill>
              </a:rPr>
              <a:t>or </a:t>
            </a:r>
            <a:r>
              <a:rPr lang="en-US" sz="2200" b="1" dirty="0">
                <a:solidFill>
                  <a:schemeClr val="tx1"/>
                </a:solidFill>
              </a:rPr>
              <a:t>Discharge</a:t>
            </a:r>
            <a:r>
              <a:rPr lang="en-US" sz="2200" dirty="0">
                <a:solidFill>
                  <a:schemeClr val="tx1"/>
                </a:solidFill>
              </a:rPr>
              <a:t> (a discharge per area of 1 CFS/MI2 means the initial flow would be 100 </a:t>
            </a:r>
            <a:r>
              <a:rPr lang="en-US" sz="2200" dirty="0" err="1">
                <a:solidFill>
                  <a:schemeClr val="tx1"/>
                </a:solidFill>
              </a:rPr>
              <a:t>cfs</a:t>
            </a:r>
            <a:r>
              <a:rPr lang="en-US" sz="2200" dirty="0">
                <a:solidFill>
                  <a:schemeClr val="tx1"/>
                </a:solidFill>
              </a:rPr>
              <a:t> for a 100 square mile subbasin)</a:t>
            </a:r>
          </a:p>
          <a:p>
            <a:pPr marL="342900" indent="-342900">
              <a:buFont typeface="Arial" panose="020B0604020202020204" pitchFamily="34" charset="0"/>
              <a:buChar char="•"/>
            </a:pPr>
            <a:r>
              <a:rPr lang="en-US" sz="2200" dirty="0">
                <a:solidFill>
                  <a:schemeClr val="tx1"/>
                </a:solidFill>
              </a:rPr>
              <a:t>Discharge per Area is easier to apply across the basin model (generally consistent across </a:t>
            </a:r>
            <a:r>
              <a:rPr lang="en-US" sz="2200" dirty="0" err="1">
                <a:solidFill>
                  <a:schemeClr val="tx1"/>
                </a:solidFill>
              </a:rPr>
              <a:t>subbasins</a:t>
            </a:r>
            <a:r>
              <a:rPr lang="en-US" sz="2200" dirty="0">
                <a:solidFill>
                  <a:schemeClr val="tx1"/>
                </a:solidFill>
              </a:rPr>
              <a:t>), where a discharge initial type is dependent on the subbasin size.</a:t>
            </a:r>
          </a:p>
          <a:p>
            <a:pPr marL="342900" indent="-342900">
              <a:buFont typeface="Arial" panose="020B0604020202020204" pitchFamily="34" charset="0"/>
              <a:buChar char="•"/>
            </a:pPr>
            <a:r>
              <a:rPr lang="en-US" sz="2200" dirty="0">
                <a:solidFill>
                  <a:schemeClr val="tx1"/>
                </a:solidFill>
              </a:rPr>
              <a:t>The plot on this slide shows different initial discharge per area values, manually adjust the initial discharge to match observations at the beginning of the simulation. </a:t>
            </a:r>
          </a:p>
          <a:p>
            <a:pPr marL="342900" indent="-342900">
              <a:buFont typeface="Arial" panose="020B0604020202020204" pitchFamily="34" charset="0"/>
              <a:buChar char="•"/>
            </a:pPr>
            <a:r>
              <a:rPr lang="en-US" sz="2200" dirty="0">
                <a:solidFill>
                  <a:schemeClr val="tx1"/>
                </a:solidFill>
              </a:rPr>
              <a:t>Be strategic when setting the starting date of the simulation, interflow could be set to zero and only initial GW2/3 specified.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7" name="Picture 6">
            <a:extLst>
              <a:ext uri="{FF2B5EF4-FFF2-40B4-BE49-F238E27FC236}">
                <a16:creationId xmlns:a16="http://schemas.microsoft.com/office/drawing/2014/main" id="{68D3D643-B501-43C1-86C2-412F2C8C256E}"/>
              </a:ext>
            </a:extLst>
          </p:cNvPr>
          <p:cNvPicPr>
            <a:picLocks noChangeAspect="1"/>
          </p:cNvPicPr>
          <p:nvPr/>
        </p:nvPicPr>
        <p:blipFill>
          <a:blip r:embed="rId3"/>
          <a:stretch>
            <a:fillRect/>
          </a:stretch>
        </p:blipFill>
        <p:spPr>
          <a:xfrm>
            <a:off x="6502629" y="3472064"/>
            <a:ext cx="5494127" cy="2948419"/>
          </a:xfrm>
          <a:prstGeom prst="rect">
            <a:avLst/>
          </a:prstGeom>
          <a:ln>
            <a:solidFill>
              <a:schemeClr val="tx1"/>
            </a:solidFill>
          </a:ln>
        </p:spPr>
      </p:pic>
      <p:grpSp>
        <p:nvGrpSpPr>
          <p:cNvPr id="14" name="Group 13">
            <a:extLst>
              <a:ext uri="{FF2B5EF4-FFF2-40B4-BE49-F238E27FC236}">
                <a16:creationId xmlns:a16="http://schemas.microsoft.com/office/drawing/2014/main" id="{79E210A3-167E-41E7-8804-5EC5053E64F1}"/>
              </a:ext>
            </a:extLst>
          </p:cNvPr>
          <p:cNvGrpSpPr/>
          <p:nvPr/>
        </p:nvGrpSpPr>
        <p:grpSpPr>
          <a:xfrm>
            <a:off x="9249692" y="3988620"/>
            <a:ext cx="2915884" cy="663591"/>
            <a:chOff x="1490181" y="5508860"/>
            <a:chExt cx="2915884" cy="663591"/>
          </a:xfrm>
        </p:grpSpPr>
        <p:cxnSp>
          <p:nvCxnSpPr>
            <p:cNvPr id="15" name="Straight Connector 14">
              <a:extLst>
                <a:ext uri="{FF2B5EF4-FFF2-40B4-BE49-F238E27FC236}">
                  <a16:creationId xmlns:a16="http://schemas.microsoft.com/office/drawing/2014/main" id="{0C3E40D7-397D-492C-9E45-2160938F77ED}"/>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2749CD6-2E32-4AFE-B382-818DBFEB32C8}"/>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66C3BF2-9722-490A-9425-8FF06740E206}"/>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6E9AE20-2476-4E94-8437-0638AE4E3914}"/>
                </a:ext>
              </a:extLst>
            </p:cNvPr>
            <p:cNvSpPr txBox="1"/>
            <p:nvPr/>
          </p:nvSpPr>
          <p:spPr>
            <a:xfrm>
              <a:off x="1869090" y="5508860"/>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 CFS/MI2</a:t>
              </a:r>
            </a:p>
          </p:txBody>
        </p:sp>
        <p:sp>
          <p:nvSpPr>
            <p:cNvPr id="19" name="TextBox 18">
              <a:extLst>
                <a:ext uri="{FF2B5EF4-FFF2-40B4-BE49-F238E27FC236}">
                  <a16:creationId xmlns:a16="http://schemas.microsoft.com/office/drawing/2014/main" id="{426BC4C7-1CC9-492F-A286-20BD9CC107F4}"/>
                </a:ext>
              </a:extLst>
            </p:cNvPr>
            <p:cNvSpPr txBox="1"/>
            <p:nvPr/>
          </p:nvSpPr>
          <p:spPr>
            <a:xfrm>
              <a:off x="1863516" y="5703057"/>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5 CFS/MI2</a:t>
              </a:r>
            </a:p>
          </p:txBody>
        </p:sp>
        <p:sp>
          <p:nvSpPr>
            <p:cNvPr id="20" name="TextBox 19">
              <a:extLst>
                <a:ext uri="{FF2B5EF4-FFF2-40B4-BE49-F238E27FC236}">
                  <a16:creationId xmlns:a16="http://schemas.microsoft.com/office/drawing/2014/main" id="{836C60E0-A226-493E-874D-18810FB9FE41}"/>
                </a:ext>
              </a:extLst>
            </p:cNvPr>
            <p:cNvSpPr txBox="1"/>
            <p:nvPr/>
          </p:nvSpPr>
          <p:spPr>
            <a:xfrm>
              <a:off x="1869089" y="5895452"/>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10 CFS/MI2</a:t>
              </a:r>
            </a:p>
          </p:txBody>
        </p:sp>
      </p:grpSp>
      <p:pic>
        <p:nvPicPr>
          <p:cNvPr id="11" name="Picture 10">
            <a:extLst>
              <a:ext uri="{FF2B5EF4-FFF2-40B4-BE49-F238E27FC236}">
                <a16:creationId xmlns:a16="http://schemas.microsoft.com/office/drawing/2014/main" id="{69260E96-BF0D-47BF-BDD5-82D270761309}"/>
              </a:ext>
            </a:extLst>
          </p:cNvPr>
          <p:cNvPicPr>
            <a:picLocks noChangeAspect="1"/>
          </p:cNvPicPr>
          <p:nvPr/>
        </p:nvPicPr>
        <p:blipFill>
          <a:blip r:embed="rId4"/>
          <a:stretch>
            <a:fillRect/>
          </a:stretch>
        </p:blipFill>
        <p:spPr>
          <a:xfrm>
            <a:off x="7709336" y="624006"/>
            <a:ext cx="3265963" cy="2682968"/>
          </a:xfrm>
          <a:prstGeom prst="rect">
            <a:avLst/>
          </a:prstGeom>
        </p:spPr>
      </p:pic>
      <p:sp>
        <p:nvSpPr>
          <p:cNvPr id="21" name="Rectangle 20">
            <a:extLst>
              <a:ext uri="{FF2B5EF4-FFF2-40B4-BE49-F238E27FC236}">
                <a16:creationId xmlns:a16="http://schemas.microsoft.com/office/drawing/2014/main" id="{3888C0A0-297A-4774-8B8B-73A449CEBDE2}"/>
              </a:ext>
            </a:extLst>
          </p:cNvPr>
          <p:cNvSpPr/>
          <p:nvPr/>
        </p:nvSpPr>
        <p:spPr>
          <a:xfrm>
            <a:off x="7709336" y="2529172"/>
            <a:ext cx="3205903" cy="18675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240539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85320" y="5125431"/>
            <a:ext cx="11456914" cy="1291878"/>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can be used for a continuous simulation. </a:t>
            </a:r>
          </a:p>
          <a:p>
            <a:pPr marL="342900" indent="-342900">
              <a:buFont typeface="Arial" panose="020B0604020202020204" pitchFamily="34" charset="0"/>
              <a:buChar char="•"/>
            </a:pPr>
            <a:r>
              <a:rPr lang="en-US" sz="2200" dirty="0">
                <a:solidFill>
                  <a:schemeClr val="tx1"/>
                </a:solidFill>
              </a:rPr>
              <a:t>Linear reservoir method can simulate both interflow and groundwater flow (because it includes up to three layers, each layer has its own coefficient).</a:t>
            </a:r>
          </a:p>
          <a:p>
            <a:pPr marL="342900" indent="-342900">
              <a:buFont typeface="Arial" panose="020B0604020202020204" pitchFamily="34" charset="0"/>
              <a:buChar char="•"/>
            </a:pPr>
            <a:endParaRPr lang="en-US" sz="2200" dirty="0">
              <a:solidFill>
                <a:schemeClr val="tx1"/>
              </a:solidFill>
            </a:endParaRPr>
          </a:p>
        </p:txBody>
      </p:sp>
      <p:pic>
        <p:nvPicPr>
          <p:cNvPr id="4" name="Picture 3">
            <a:extLst>
              <a:ext uri="{FF2B5EF4-FFF2-40B4-BE49-F238E27FC236}">
                <a16:creationId xmlns:a16="http://schemas.microsoft.com/office/drawing/2014/main" id="{11AD925E-9F2A-4A36-94EF-9F243C02489B}"/>
              </a:ext>
            </a:extLst>
          </p:cNvPr>
          <p:cNvPicPr>
            <a:picLocks noChangeAspect="1"/>
          </p:cNvPicPr>
          <p:nvPr/>
        </p:nvPicPr>
        <p:blipFill>
          <a:blip r:embed="rId3"/>
          <a:stretch>
            <a:fillRect/>
          </a:stretch>
        </p:blipFill>
        <p:spPr>
          <a:xfrm>
            <a:off x="1603711" y="832788"/>
            <a:ext cx="8984577" cy="4205743"/>
          </a:xfrm>
          <a:prstGeom prst="rect">
            <a:avLst/>
          </a:prstGeom>
          <a:noFill/>
          <a:ln>
            <a:solidFill>
              <a:schemeClr val="tx1"/>
            </a:solidFill>
          </a:ln>
        </p:spPr>
      </p:pic>
      <p:grpSp>
        <p:nvGrpSpPr>
          <p:cNvPr id="15" name="Group 14">
            <a:extLst>
              <a:ext uri="{FF2B5EF4-FFF2-40B4-BE49-F238E27FC236}">
                <a16:creationId xmlns:a16="http://schemas.microsoft.com/office/drawing/2014/main" id="{0AF46501-21CE-40C1-A96C-2F585A079F8B}"/>
              </a:ext>
            </a:extLst>
          </p:cNvPr>
          <p:cNvGrpSpPr/>
          <p:nvPr/>
        </p:nvGrpSpPr>
        <p:grpSpPr>
          <a:xfrm>
            <a:off x="6205732" y="3097204"/>
            <a:ext cx="2915884" cy="663591"/>
            <a:chOff x="7385288" y="3887871"/>
            <a:chExt cx="2915884" cy="663591"/>
          </a:xfrm>
        </p:grpSpPr>
        <p:cxnSp>
          <p:nvCxnSpPr>
            <p:cNvPr id="16" name="Straight Connector 15">
              <a:extLst>
                <a:ext uri="{FF2B5EF4-FFF2-40B4-BE49-F238E27FC236}">
                  <a16:creationId xmlns:a16="http://schemas.microsoft.com/office/drawing/2014/main" id="{27FAD4AE-6CFD-43AC-8142-462B0B156645}"/>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29B25FB-7AF6-4184-BC20-C3D83C89F31A}"/>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636B0ED-A7E8-4834-A139-B4EF5AD207B0}"/>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970AB6B-6089-4149-AB34-F945F671C4A6}"/>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20" name="TextBox 19">
              <a:extLst>
                <a:ext uri="{FF2B5EF4-FFF2-40B4-BE49-F238E27FC236}">
                  <a16:creationId xmlns:a16="http://schemas.microsoft.com/office/drawing/2014/main" id="{076BE063-DD36-4C39-9EE3-3DBCC72DB3DA}"/>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21" name="TextBox 20">
              <a:extLst>
                <a:ext uri="{FF2B5EF4-FFF2-40B4-BE49-F238E27FC236}">
                  <a16:creationId xmlns:a16="http://schemas.microsoft.com/office/drawing/2014/main" id="{45689A40-7216-4825-9A36-AEE567D9A7AD}"/>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22" name="Oval 21">
              <a:extLst>
                <a:ext uri="{FF2B5EF4-FFF2-40B4-BE49-F238E27FC236}">
                  <a16:creationId xmlns:a16="http://schemas.microsoft.com/office/drawing/2014/main" id="{17D36060-F259-4652-A1B8-A5C0A1A09312}"/>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69B7C46-74AC-4581-A3F6-10AFC5B2E5C9}"/>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01EA70B0-3FD5-4BBC-9AA2-3DD73599E49E}"/>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294677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6292118" cy="4923076"/>
          </a:xfrm>
          <a:noFill/>
        </p:spPr>
        <p:txBody>
          <a:bodyPr/>
          <a:lstStyle/>
          <a:p>
            <a:pPr marL="342900" indent="-342900">
              <a:buFont typeface="Arial" panose="020B0604020202020204" pitchFamily="34" charset="0"/>
              <a:buChar char="•"/>
            </a:pPr>
            <a:r>
              <a:rPr lang="en-US" sz="2200" dirty="0">
                <a:solidFill>
                  <a:schemeClr val="tx1"/>
                </a:solidFill>
              </a:rPr>
              <a:t>Always check the computed runoff volume. You will not have to worry about the total runoff volume exceeding precipitation volume, which could happen when using the other baseflow methods. </a:t>
            </a:r>
          </a:p>
          <a:p>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Verify modeled volumes are similar to regional water balance studies. </a:t>
            </a:r>
          </a:p>
          <a:p>
            <a:pPr marL="342900" indent="-342900">
              <a:buFont typeface="Arial" panose="020B0604020202020204" pitchFamily="34" charset="0"/>
              <a:buChar char="•"/>
            </a:pPr>
            <a:endParaRPr lang="en-US" sz="2200" dirty="0">
              <a:solidFill>
                <a:schemeClr val="tx1"/>
              </a:solidFill>
            </a:endParaRPr>
          </a:p>
        </p:txBody>
      </p:sp>
      <p:pic>
        <p:nvPicPr>
          <p:cNvPr id="6" name="Picture 5">
            <a:extLst>
              <a:ext uri="{FF2B5EF4-FFF2-40B4-BE49-F238E27FC236}">
                <a16:creationId xmlns:a16="http://schemas.microsoft.com/office/drawing/2014/main" id="{635EC8EC-F899-4FDD-846F-E64D125F19D0}"/>
              </a:ext>
            </a:extLst>
          </p:cNvPr>
          <p:cNvPicPr>
            <a:picLocks noChangeAspect="1"/>
          </p:cNvPicPr>
          <p:nvPr/>
        </p:nvPicPr>
        <p:blipFill>
          <a:blip r:embed="rId3"/>
          <a:stretch>
            <a:fillRect/>
          </a:stretch>
        </p:blipFill>
        <p:spPr>
          <a:xfrm>
            <a:off x="6440261" y="1252815"/>
            <a:ext cx="5104762" cy="3228571"/>
          </a:xfrm>
          <a:prstGeom prst="rect">
            <a:avLst/>
          </a:prstGeom>
          <a:ln>
            <a:solidFill>
              <a:schemeClr val="tx1"/>
            </a:solidFill>
          </a:ln>
        </p:spPr>
      </p:pic>
    </p:spTree>
    <p:extLst>
      <p:ext uri="{BB962C8B-B14F-4D97-AF65-F5344CB8AC3E}">
        <p14:creationId xmlns:p14="http://schemas.microsoft.com/office/powerpoint/2010/main" val="38815955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8" y="1068149"/>
            <a:ext cx="5734870" cy="4923076"/>
          </a:xfrm>
          <a:noFill/>
        </p:spPr>
        <p:txBody>
          <a:bodyPr/>
          <a:lstStyle/>
          <a:p>
            <a:pPr marL="342900" indent="-342900">
              <a:buFont typeface="Arial" panose="020B0604020202020204" pitchFamily="34" charset="0"/>
              <a:buChar char="•"/>
            </a:pPr>
            <a:r>
              <a:rPr lang="en-US" sz="2200" dirty="0">
                <a:solidFill>
                  <a:schemeClr val="tx1"/>
                </a:solidFill>
              </a:rPr>
              <a:t>The linear reservoir coefficient could be estimated using flow observations, and the slope of the interflow and baseflow recession curve(s):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t</a:t>
            </a:r>
            <a:r>
              <a:rPr lang="en-US" sz="2200" dirty="0">
                <a:solidFill>
                  <a:schemeClr val="tx1"/>
                </a:solidFill>
              </a:rPr>
              <a:t> = flow at time t</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0</a:t>
            </a:r>
            <a:r>
              <a:rPr lang="en-US" sz="2200" dirty="0">
                <a:solidFill>
                  <a:schemeClr val="tx1"/>
                </a:solidFill>
              </a:rPr>
              <a:t> = flow at the beginning of the recession curve</a:t>
            </a:r>
          </a:p>
          <a:p>
            <a:pPr marL="342900" indent="-342900">
              <a:buFont typeface="Arial" panose="020B0604020202020204" pitchFamily="34" charset="0"/>
              <a:buChar char="•"/>
            </a:pPr>
            <a:r>
              <a:rPr lang="en-US" sz="2200" dirty="0">
                <a:solidFill>
                  <a:schemeClr val="tx1"/>
                </a:solidFill>
              </a:rPr>
              <a:t>K</a:t>
            </a:r>
            <a:r>
              <a:rPr lang="en-US" sz="2200" baseline="-25000" dirty="0">
                <a:solidFill>
                  <a:schemeClr val="tx1"/>
                </a:solidFill>
              </a:rPr>
              <a:t>r</a:t>
            </a:r>
            <a:r>
              <a:rPr lang="en-US" sz="2200" dirty="0">
                <a:solidFill>
                  <a:schemeClr val="tx1"/>
                </a:solidFill>
              </a:rPr>
              <a:t> = exponential decay constant</a:t>
            </a:r>
          </a:p>
          <a:p>
            <a:pPr marL="342900" indent="-342900">
              <a:buFont typeface="Arial" panose="020B0604020202020204" pitchFamily="34" charset="0"/>
              <a:buChar char="•"/>
            </a:pPr>
            <a:r>
              <a:rPr lang="en-US" sz="2200" dirty="0">
                <a:solidFill>
                  <a:schemeClr val="tx1"/>
                </a:solidFill>
              </a:rPr>
              <a:t>T = time </a:t>
            </a:r>
          </a:p>
          <a:p>
            <a:pPr marL="342900" indent="-342900">
              <a:buFont typeface="Arial" panose="020B0604020202020204" pitchFamily="34" charset="0"/>
              <a:buChar char="•"/>
            </a:pPr>
            <a:r>
              <a:rPr lang="en-US" sz="2200" dirty="0">
                <a:solidFill>
                  <a:schemeClr val="tx1"/>
                </a:solidFill>
              </a:rPr>
              <a:t>R = linear reservoir coefficient</a:t>
            </a:r>
          </a:p>
          <a:p>
            <a:pPr marL="342900" indent="-342900">
              <a:buFont typeface="Arial" panose="020B0604020202020204" pitchFamily="34" charset="0"/>
              <a:buChar char="•"/>
            </a:pPr>
            <a:endParaRPr lang="en-US" sz="2200" dirty="0">
              <a:solidFill>
                <a:schemeClr val="tx1"/>
              </a:solidFill>
            </a:endParaRPr>
          </a:p>
        </p:txBody>
      </p:sp>
      <p:grpSp>
        <p:nvGrpSpPr>
          <p:cNvPr id="4" name="Group 4">
            <a:extLst>
              <a:ext uri="{FF2B5EF4-FFF2-40B4-BE49-F238E27FC236}">
                <a16:creationId xmlns:a16="http://schemas.microsoft.com/office/drawing/2014/main" id="{FD363B7A-BDCB-4F6E-BD1F-470970DC16B3}"/>
              </a:ext>
            </a:extLst>
          </p:cNvPr>
          <p:cNvGrpSpPr>
            <a:grpSpLocks noChangeAspect="1"/>
          </p:cNvGrpSpPr>
          <p:nvPr/>
        </p:nvGrpSpPr>
        <p:grpSpPr bwMode="auto">
          <a:xfrm>
            <a:off x="345280" y="2647103"/>
            <a:ext cx="1676400" cy="569914"/>
            <a:chOff x="519" y="1489"/>
            <a:chExt cx="1056" cy="359"/>
          </a:xfrm>
        </p:grpSpPr>
        <p:sp>
          <p:nvSpPr>
            <p:cNvPr id="5" name="AutoShape 3">
              <a:extLst>
                <a:ext uri="{FF2B5EF4-FFF2-40B4-BE49-F238E27FC236}">
                  <a16:creationId xmlns:a16="http://schemas.microsoft.com/office/drawing/2014/main" id="{2CEC6803-E044-4175-88BF-106F77612587}"/>
                </a:ext>
              </a:extLst>
            </p:cNvPr>
            <p:cNvSpPr>
              <a:spLocks noChangeAspect="1" noChangeArrowheads="1" noTextEdit="1"/>
            </p:cNvSpPr>
            <p:nvPr/>
          </p:nvSpPr>
          <p:spPr bwMode="auto">
            <a:xfrm>
              <a:off x="519" y="1489"/>
              <a:ext cx="1056"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5">
              <a:extLst>
                <a:ext uri="{FF2B5EF4-FFF2-40B4-BE49-F238E27FC236}">
                  <a16:creationId xmlns:a16="http://schemas.microsoft.com/office/drawing/2014/main" id="{E7A2A104-40CF-4981-9004-A208E8037059}"/>
                </a:ext>
              </a:extLst>
            </p:cNvPr>
            <p:cNvSpPr>
              <a:spLocks noChangeArrowheads="1"/>
            </p:cNvSpPr>
            <p:nvPr/>
          </p:nvSpPr>
          <p:spPr bwMode="auto">
            <a:xfrm>
              <a:off x="1440" y="1518"/>
              <a:ext cx="74"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Rectangle 6">
              <a:extLst>
                <a:ext uri="{FF2B5EF4-FFF2-40B4-BE49-F238E27FC236}">
                  <a16:creationId xmlns:a16="http://schemas.microsoft.com/office/drawing/2014/main" id="{1217EE84-3D4C-4852-8ECC-E2F0EC1DBD63}"/>
                </a:ext>
              </a:extLst>
            </p:cNvPr>
            <p:cNvSpPr>
              <a:spLocks noChangeArrowheads="1"/>
            </p:cNvSpPr>
            <p:nvPr/>
          </p:nvSpPr>
          <p:spPr bwMode="auto">
            <a:xfrm>
              <a:off x="1442" y="16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 name="Rectangle 7">
              <a:extLst>
                <a:ext uri="{FF2B5EF4-FFF2-40B4-BE49-F238E27FC236}">
                  <a16:creationId xmlns:a16="http://schemas.microsoft.com/office/drawing/2014/main" id="{17FB3FC6-1F1E-43E5-9A1A-B7AFF13E4C9A}"/>
                </a:ext>
              </a:extLst>
            </p:cNvPr>
            <p:cNvSpPr>
              <a:spLocks noChangeArrowheads="1"/>
            </p:cNvSpPr>
            <p:nvPr/>
          </p:nvSpPr>
          <p:spPr bwMode="auto">
            <a:xfrm>
              <a:off x="1039" y="1674"/>
              <a:ext cx="10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8">
              <a:extLst>
                <a:ext uri="{FF2B5EF4-FFF2-40B4-BE49-F238E27FC236}">
                  <a16:creationId xmlns:a16="http://schemas.microsoft.com/office/drawing/2014/main" id="{C404E46A-0637-46EA-A621-72518C81ED65}"/>
                </a:ext>
              </a:extLst>
            </p:cNvPr>
            <p:cNvSpPr>
              <a:spLocks noChangeArrowheads="1"/>
            </p:cNvSpPr>
            <p:nvPr/>
          </p:nvSpPr>
          <p:spPr bwMode="auto">
            <a:xfrm>
              <a:off x="668" y="1674"/>
              <a:ext cx="8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9">
              <a:extLst>
                <a:ext uri="{FF2B5EF4-FFF2-40B4-BE49-F238E27FC236}">
                  <a16:creationId xmlns:a16="http://schemas.microsoft.com/office/drawing/2014/main" id="{7582664C-1132-4F10-BABC-BC469F5B1387}"/>
                </a:ext>
              </a:extLst>
            </p:cNvPr>
            <p:cNvSpPr>
              <a:spLocks noChangeArrowheads="1"/>
            </p:cNvSpPr>
            <p:nvPr/>
          </p:nvSpPr>
          <p:spPr bwMode="auto">
            <a:xfrm>
              <a:off x="1280" y="1551"/>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2000" b="0" i="0" u="none" strike="noStrike" cap="none" normalizeH="0" baseline="-25000" dirty="0">
                <a:ln>
                  <a:noFill/>
                </a:ln>
                <a:solidFill>
                  <a:schemeClr val="tx1"/>
                </a:solidFill>
                <a:effectLst/>
                <a:latin typeface="Arial" panose="020B0604020202020204" pitchFamily="34" charset="0"/>
              </a:endParaRPr>
            </a:p>
          </p:txBody>
        </p:sp>
        <p:sp>
          <p:nvSpPr>
            <p:cNvPr id="15" name="Rectangle 10">
              <a:extLst>
                <a:ext uri="{FF2B5EF4-FFF2-40B4-BE49-F238E27FC236}">
                  <a16:creationId xmlns:a16="http://schemas.microsoft.com/office/drawing/2014/main" id="{94DA7A90-58A9-4330-802A-7E62B149A344}"/>
                </a:ext>
              </a:extLst>
            </p:cNvPr>
            <p:cNvSpPr>
              <a:spLocks noChangeArrowheads="1"/>
            </p:cNvSpPr>
            <p:nvPr/>
          </p:nvSpPr>
          <p:spPr bwMode="auto">
            <a:xfrm>
              <a:off x="907" y="1551"/>
              <a:ext cx="165"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Q</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6" name="Rectangle 11">
              <a:extLst>
                <a:ext uri="{FF2B5EF4-FFF2-40B4-BE49-F238E27FC236}">
                  <a16:creationId xmlns:a16="http://schemas.microsoft.com/office/drawing/2014/main" id="{C773FE6F-5318-46B2-B198-74EAB2EBC1E7}"/>
                </a:ext>
              </a:extLst>
            </p:cNvPr>
            <p:cNvSpPr>
              <a:spLocks noChangeArrowheads="1"/>
            </p:cNvSpPr>
            <p:nvPr/>
          </p:nvSpPr>
          <p:spPr bwMode="auto">
            <a:xfrm>
              <a:off x="523" y="1551"/>
              <a:ext cx="17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Q</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7" name="Rectangle 12">
              <a:extLst>
                <a:ext uri="{FF2B5EF4-FFF2-40B4-BE49-F238E27FC236}">
                  <a16:creationId xmlns:a16="http://schemas.microsoft.com/office/drawing/2014/main" id="{38AF7523-2526-4BCE-A501-1480725F2541}"/>
                </a:ext>
              </a:extLst>
            </p:cNvPr>
            <p:cNvSpPr>
              <a:spLocks noChangeArrowheads="1"/>
            </p:cNvSpPr>
            <p:nvPr/>
          </p:nvSpPr>
          <p:spPr bwMode="auto">
            <a:xfrm>
              <a:off x="1142" y="1528"/>
              <a:ext cx="8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8" name="Rectangle 13">
              <a:extLst>
                <a:ext uri="{FF2B5EF4-FFF2-40B4-BE49-F238E27FC236}">
                  <a16:creationId xmlns:a16="http://schemas.microsoft.com/office/drawing/2014/main" id="{F4563636-42BD-4E9C-9136-2912004072DA}"/>
                </a:ext>
              </a:extLst>
            </p:cNvPr>
            <p:cNvSpPr>
              <a:spLocks noChangeArrowheads="1"/>
            </p:cNvSpPr>
            <p:nvPr/>
          </p:nvSpPr>
          <p:spPr bwMode="auto">
            <a:xfrm>
              <a:off x="773" y="1528"/>
              <a:ext cx="8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grpSp>
      <p:pic>
        <p:nvPicPr>
          <p:cNvPr id="25" name="Picture 24">
            <a:extLst>
              <a:ext uri="{FF2B5EF4-FFF2-40B4-BE49-F238E27FC236}">
                <a16:creationId xmlns:a16="http://schemas.microsoft.com/office/drawing/2014/main" id="{76544D59-7F6F-4925-9507-C62CC7955E3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997575" y="1401523"/>
            <a:ext cx="6001561" cy="4320008"/>
          </a:xfrm>
          <a:prstGeom prst="rect">
            <a:avLst/>
          </a:prstGeom>
          <a:noFill/>
          <a:ln>
            <a:noFill/>
          </a:ln>
        </p:spPr>
      </p:pic>
      <p:grpSp>
        <p:nvGrpSpPr>
          <p:cNvPr id="6" name="Group 4">
            <a:extLst>
              <a:ext uri="{FF2B5EF4-FFF2-40B4-BE49-F238E27FC236}">
                <a16:creationId xmlns:a16="http://schemas.microsoft.com/office/drawing/2014/main" id="{74A421ED-58E5-4302-898C-A41ACE6594DF}"/>
              </a:ext>
            </a:extLst>
          </p:cNvPr>
          <p:cNvGrpSpPr>
            <a:grpSpLocks noChangeAspect="1"/>
          </p:cNvGrpSpPr>
          <p:nvPr/>
        </p:nvGrpSpPr>
        <p:grpSpPr bwMode="auto">
          <a:xfrm>
            <a:off x="2336410" y="2478819"/>
            <a:ext cx="1749423" cy="1022417"/>
            <a:chOff x="1821" y="1599"/>
            <a:chExt cx="912" cy="533"/>
          </a:xfrm>
        </p:grpSpPr>
        <p:sp>
          <p:nvSpPr>
            <p:cNvPr id="7" name="AutoShape 3">
              <a:extLst>
                <a:ext uri="{FF2B5EF4-FFF2-40B4-BE49-F238E27FC236}">
                  <a16:creationId xmlns:a16="http://schemas.microsoft.com/office/drawing/2014/main" id="{2D0BF7FE-5C2B-4FD6-9556-F49E8F048686}"/>
                </a:ext>
              </a:extLst>
            </p:cNvPr>
            <p:cNvSpPr>
              <a:spLocks noChangeAspect="1" noChangeArrowheads="1" noTextEdit="1"/>
            </p:cNvSpPr>
            <p:nvPr/>
          </p:nvSpPr>
          <p:spPr bwMode="auto">
            <a:xfrm>
              <a:off x="1821" y="1599"/>
              <a:ext cx="912"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Line 5">
              <a:extLst>
                <a:ext uri="{FF2B5EF4-FFF2-40B4-BE49-F238E27FC236}">
                  <a16:creationId xmlns:a16="http://schemas.microsoft.com/office/drawing/2014/main" id="{98B5B260-DCDB-468B-A89B-8D08EB76167F}"/>
                </a:ext>
              </a:extLst>
            </p:cNvPr>
            <p:cNvSpPr>
              <a:spLocks noChangeShapeType="1"/>
            </p:cNvSpPr>
            <p:nvPr/>
          </p:nvSpPr>
          <p:spPr bwMode="auto">
            <a:xfrm>
              <a:off x="2270" y="1835"/>
              <a:ext cx="440" cy="0"/>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6">
              <a:extLst>
                <a:ext uri="{FF2B5EF4-FFF2-40B4-BE49-F238E27FC236}">
                  <a16:creationId xmlns:a16="http://schemas.microsoft.com/office/drawing/2014/main" id="{B6A5E727-FDD3-4FCF-A386-5DE8D7361C3B}"/>
                </a:ext>
              </a:extLst>
            </p:cNvPr>
            <p:cNvSpPr>
              <a:spLocks noChangeArrowheads="1"/>
            </p:cNvSpPr>
            <p:nvPr/>
          </p:nvSpPr>
          <p:spPr bwMode="auto">
            <a:xfrm>
              <a:off x="2595" y="1858"/>
              <a:ext cx="12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6" name="Rectangle 7">
              <a:extLst>
                <a:ext uri="{FF2B5EF4-FFF2-40B4-BE49-F238E27FC236}">
                  <a16:creationId xmlns:a16="http://schemas.microsoft.com/office/drawing/2014/main" id="{4AD12C2B-5DBD-4B63-A9B1-E2A69BBCD1A3}"/>
                </a:ext>
              </a:extLst>
            </p:cNvPr>
            <p:cNvSpPr>
              <a:spLocks noChangeArrowheads="1"/>
            </p:cNvSpPr>
            <p:nvPr/>
          </p:nvSpPr>
          <p:spPr bwMode="auto">
            <a:xfrm>
              <a:off x="2452" y="1873"/>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1800" b="0" i="0" u="none" strike="noStrike" cap="none" normalizeH="0" baseline="-25000" dirty="0">
                <a:ln>
                  <a:noFill/>
                </a:ln>
                <a:solidFill>
                  <a:schemeClr val="tx1"/>
                </a:solidFill>
                <a:effectLst/>
                <a:latin typeface="Arial" panose="020B0604020202020204" pitchFamily="34" charset="0"/>
              </a:endParaRPr>
            </a:p>
          </p:txBody>
        </p:sp>
        <p:sp>
          <p:nvSpPr>
            <p:cNvPr id="27" name="Rectangle 8">
              <a:extLst>
                <a:ext uri="{FF2B5EF4-FFF2-40B4-BE49-F238E27FC236}">
                  <a16:creationId xmlns:a16="http://schemas.microsoft.com/office/drawing/2014/main" id="{45F34FF6-D38C-4F16-BF91-39C05268273D}"/>
                </a:ext>
              </a:extLst>
            </p:cNvPr>
            <p:cNvSpPr>
              <a:spLocks noChangeArrowheads="1"/>
            </p:cNvSpPr>
            <p:nvPr/>
          </p:nvSpPr>
          <p:spPr bwMode="auto">
            <a:xfrm>
              <a:off x="2279" y="1858"/>
              <a:ext cx="255"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ln(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8" name="Rectangle 9">
              <a:extLst>
                <a:ext uri="{FF2B5EF4-FFF2-40B4-BE49-F238E27FC236}">
                  <a16:creationId xmlns:a16="http://schemas.microsoft.com/office/drawing/2014/main" id="{A8017D3A-72DB-4B6D-AD2C-D1FE22D57AF6}"/>
                </a:ext>
              </a:extLst>
            </p:cNvPr>
            <p:cNvSpPr>
              <a:spLocks noChangeArrowheads="1"/>
            </p:cNvSpPr>
            <p:nvPr/>
          </p:nvSpPr>
          <p:spPr bwMode="auto">
            <a:xfrm>
              <a:off x="2402" y="1634"/>
              <a:ext cx="117"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Q</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9" name="Rectangle 10">
              <a:extLst>
                <a:ext uri="{FF2B5EF4-FFF2-40B4-BE49-F238E27FC236}">
                  <a16:creationId xmlns:a16="http://schemas.microsoft.com/office/drawing/2014/main" id="{8399F22E-C307-459D-ACCB-B477084B80DB}"/>
                </a:ext>
              </a:extLst>
            </p:cNvPr>
            <p:cNvSpPr>
              <a:spLocks noChangeArrowheads="1"/>
            </p:cNvSpPr>
            <p:nvPr/>
          </p:nvSpPr>
          <p:spPr bwMode="auto">
            <a:xfrm>
              <a:off x="1848" y="1731"/>
              <a:ext cx="161"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0" name="Rectangle 11">
              <a:extLst>
                <a:ext uri="{FF2B5EF4-FFF2-40B4-BE49-F238E27FC236}">
                  <a16:creationId xmlns:a16="http://schemas.microsoft.com/office/drawing/2014/main" id="{C45AA9A5-1802-4B77-A68E-AE2843513E0B}"/>
                </a:ext>
              </a:extLst>
            </p:cNvPr>
            <p:cNvSpPr>
              <a:spLocks noChangeArrowheads="1"/>
            </p:cNvSpPr>
            <p:nvPr/>
          </p:nvSpPr>
          <p:spPr bwMode="auto">
            <a:xfrm>
              <a:off x="2594" y="195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1" name="Rectangle 12">
              <a:extLst>
                <a:ext uri="{FF2B5EF4-FFF2-40B4-BE49-F238E27FC236}">
                  <a16:creationId xmlns:a16="http://schemas.microsoft.com/office/drawing/2014/main" id="{2F48FAAF-3CEC-4167-866A-885EED304BFB}"/>
                </a:ext>
              </a:extLst>
            </p:cNvPr>
            <p:cNvSpPr>
              <a:spLocks noChangeArrowheads="1"/>
            </p:cNvSpPr>
            <p:nvPr/>
          </p:nvSpPr>
          <p:spPr bwMode="auto">
            <a:xfrm>
              <a:off x="2514" y="1728"/>
              <a:ext cx="6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2" name="Rectangle 13">
              <a:extLst>
                <a:ext uri="{FF2B5EF4-FFF2-40B4-BE49-F238E27FC236}">
                  <a16:creationId xmlns:a16="http://schemas.microsoft.com/office/drawing/2014/main" id="{2F84962D-B117-4695-879E-C4056B460511}"/>
                </a:ext>
              </a:extLst>
            </p:cNvPr>
            <p:cNvSpPr>
              <a:spLocks noChangeArrowheads="1"/>
            </p:cNvSpPr>
            <p:nvPr/>
          </p:nvSpPr>
          <p:spPr bwMode="auto">
            <a:xfrm>
              <a:off x="1942" y="1831"/>
              <a:ext cx="6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Rectangle 14">
              <a:extLst>
                <a:ext uri="{FF2B5EF4-FFF2-40B4-BE49-F238E27FC236}">
                  <a16:creationId xmlns:a16="http://schemas.microsoft.com/office/drawing/2014/main" id="{CE545393-7329-4AE5-AD03-BD353815FFDA}"/>
                </a:ext>
              </a:extLst>
            </p:cNvPr>
            <p:cNvSpPr>
              <a:spLocks noChangeArrowheads="1"/>
            </p:cNvSpPr>
            <p:nvPr/>
          </p:nvSpPr>
          <p:spPr bwMode="auto">
            <a:xfrm>
              <a:off x="2156"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4" name="Rectangle 15">
              <a:extLst>
                <a:ext uri="{FF2B5EF4-FFF2-40B4-BE49-F238E27FC236}">
                  <a16:creationId xmlns:a16="http://schemas.microsoft.com/office/drawing/2014/main" id="{F5AE7528-3D65-4DA9-9746-DD4F4FD12521}"/>
                </a:ext>
              </a:extLst>
            </p:cNvPr>
            <p:cNvSpPr>
              <a:spLocks noChangeArrowheads="1"/>
            </p:cNvSpPr>
            <p:nvPr/>
          </p:nvSpPr>
          <p:spPr bwMode="auto">
            <a:xfrm>
              <a:off x="2028"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a:ln>
                    <a:noFill/>
                  </a:ln>
                  <a:solidFill>
                    <a:srgbClr val="000000"/>
                  </a:solidFill>
                  <a:effectLst/>
                  <a:latin typeface="Symbol" panose="05050102010706020507" pitchFamily="18" charset="2"/>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grpSp>
        <p:nvGrpSpPr>
          <p:cNvPr id="103" name="Group 102">
            <a:extLst>
              <a:ext uri="{FF2B5EF4-FFF2-40B4-BE49-F238E27FC236}">
                <a16:creationId xmlns:a16="http://schemas.microsoft.com/office/drawing/2014/main" id="{43585AB8-68FD-4766-8E03-578F0B22D9BA}"/>
              </a:ext>
            </a:extLst>
          </p:cNvPr>
          <p:cNvGrpSpPr/>
          <p:nvPr/>
        </p:nvGrpSpPr>
        <p:grpSpPr>
          <a:xfrm>
            <a:off x="4454527" y="2587458"/>
            <a:ext cx="1473200" cy="853305"/>
            <a:chOff x="3495460" y="5691101"/>
            <a:chExt cx="1473200" cy="790576"/>
          </a:xfrm>
        </p:grpSpPr>
        <p:grpSp>
          <p:nvGrpSpPr>
            <p:cNvPr id="35" name="Group 4">
              <a:extLst>
                <a:ext uri="{FF2B5EF4-FFF2-40B4-BE49-F238E27FC236}">
                  <a16:creationId xmlns:a16="http://schemas.microsoft.com/office/drawing/2014/main" id="{FEA5FDA2-8F6E-4FD5-BF70-281DF800B26D}"/>
                </a:ext>
              </a:extLst>
            </p:cNvPr>
            <p:cNvGrpSpPr>
              <a:grpSpLocks noChangeAspect="1"/>
            </p:cNvGrpSpPr>
            <p:nvPr/>
          </p:nvGrpSpPr>
          <p:grpSpPr bwMode="auto">
            <a:xfrm>
              <a:off x="3495460" y="5762232"/>
              <a:ext cx="1473200" cy="508000"/>
              <a:chOff x="608" y="1528"/>
              <a:chExt cx="928" cy="320"/>
            </a:xfrm>
          </p:grpSpPr>
          <p:sp>
            <p:nvSpPr>
              <p:cNvPr id="38" name="Rectangle 6">
                <a:extLst>
                  <a:ext uri="{FF2B5EF4-FFF2-40B4-BE49-F238E27FC236}">
                    <a16:creationId xmlns:a16="http://schemas.microsoft.com/office/drawing/2014/main" id="{A7EA9C01-FB27-44E1-9758-86DADF4EE258}"/>
                  </a:ext>
                </a:extLst>
              </p:cNvPr>
              <p:cNvSpPr>
                <a:spLocks noChangeArrowheads="1"/>
              </p:cNvSpPr>
              <p:nvPr/>
            </p:nvSpPr>
            <p:spPr bwMode="auto">
              <a:xfrm>
                <a:off x="1442" y="16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1" name="Rectangle 9">
                <a:extLst>
                  <a:ext uri="{FF2B5EF4-FFF2-40B4-BE49-F238E27FC236}">
                    <a16:creationId xmlns:a16="http://schemas.microsoft.com/office/drawing/2014/main" id="{C188F0C1-6B31-40D1-B63F-D138C4C3667F}"/>
                  </a:ext>
                </a:extLst>
              </p:cNvPr>
              <p:cNvSpPr>
                <a:spLocks noChangeArrowheads="1"/>
              </p:cNvSpPr>
              <p:nvPr/>
            </p:nvSpPr>
            <p:spPr bwMode="auto">
              <a:xfrm>
                <a:off x="1280" y="155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2" name="Rectangle 10">
                <a:extLst>
                  <a:ext uri="{FF2B5EF4-FFF2-40B4-BE49-F238E27FC236}">
                    <a16:creationId xmlns:a16="http://schemas.microsoft.com/office/drawing/2014/main" id="{7189097D-88E9-4DFC-9CA9-805CDEB7249B}"/>
                  </a:ext>
                </a:extLst>
              </p:cNvPr>
              <p:cNvSpPr>
                <a:spLocks noChangeArrowheads="1"/>
              </p:cNvSpPr>
              <p:nvPr/>
            </p:nvSpPr>
            <p:spPr bwMode="auto">
              <a:xfrm>
                <a:off x="907" y="1551"/>
                <a:ext cx="629"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3" name="Rectangle 11">
                <a:extLst>
                  <a:ext uri="{FF2B5EF4-FFF2-40B4-BE49-F238E27FC236}">
                    <a16:creationId xmlns:a16="http://schemas.microsoft.com/office/drawing/2014/main" id="{7B87A0AD-90DD-4B2F-BF6B-752C05D9FEFD}"/>
                  </a:ext>
                </a:extLst>
              </p:cNvPr>
              <p:cNvSpPr>
                <a:spLocks noChangeArrowheads="1"/>
              </p:cNvSpPr>
              <p:nvPr/>
            </p:nvSpPr>
            <p:spPr bwMode="auto">
              <a:xfrm>
                <a:off x="608" y="1580"/>
                <a:ext cx="17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R</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44" name="Rectangle 12">
                <a:extLst>
                  <a:ext uri="{FF2B5EF4-FFF2-40B4-BE49-F238E27FC236}">
                    <a16:creationId xmlns:a16="http://schemas.microsoft.com/office/drawing/2014/main" id="{FCE1CEC0-8565-4F23-869F-1BE58D7EC2F3}"/>
                  </a:ext>
                </a:extLst>
              </p:cNvPr>
              <p:cNvSpPr>
                <a:spLocks noChangeArrowheads="1"/>
              </p:cNvSpPr>
              <p:nvPr/>
            </p:nvSpPr>
            <p:spPr bwMode="auto">
              <a:xfrm>
                <a:off x="1142" y="152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5" name="Rectangle 13">
                <a:extLst>
                  <a:ext uri="{FF2B5EF4-FFF2-40B4-BE49-F238E27FC236}">
                    <a16:creationId xmlns:a16="http://schemas.microsoft.com/office/drawing/2014/main" id="{A2BB3F34-01EA-499A-A9B3-E6B4A165A54A}"/>
                  </a:ext>
                </a:extLst>
              </p:cNvPr>
              <p:cNvSpPr>
                <a:spLocks noChangeArrowheads="1"/>
              </p:cNvSpPr>
              <p:nvPr/>
            </p:nvSpPr>
            <p:spPr bwMode="auto">
              <a:xfrm>
                <a:off x="773" y="1528"/>
                <a:ext cx="23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grpSp>
          <p:nvGrpSpPr>
            <p:cNvPr id="83" name="Group 4">
              <a:extLst>
                <a:ext uri="{FF2B5EF4-FFF2-40B4-BE49-F238E27FC236}">
                  <a16:creationId xmlns:a16="http://schemas.microsoft.com/office/drawing/2014/main" id="{905EC3C8-0609-45CE-9225-1EAA81F4129D}"/>
                </a:ext>
              </a:extLst>
            </p:cNvPr>
            <p:cNvGrpSpPr>
              <a:grpSpLocks noChangeAspect="1"/>
            </p:cNvGrpSpPr>
            <p:nvPr/>
          </p:nvGrpSpPr>
          <p:grpSpPr bwMode="auto">
            <a:xfrm>
              <a:off x="4052675" y="5691101"/>
              <a:ext cx="893763" cy="790576"/>
              <a:chOff x="2156" y="1634"/>
              <a:chExt cx="563" cy="498"/>
            </a:xfrm>
          </p:grpSpPr>
          <p:sp>
            <p:nvSpPr>
              <p:cNvPr id="85" name="Line 5">
                <a:extLst>
                  <a:ext uri="{FF2B5EF4-FFF2-40B4-BE49-F238E27FC236}">
                    <a16:creationId xmlns:a16="http://schemas.microsoft.com/office/drawing/2014/main" id="{671AF036-C208-421E-A117-599D07BFC4B5}"/>
                  </a:ext>
                </a:extLst>
              </p:cNvPr>
              <p:cNvSpPr>
                <a:spLocks noChangeShapeType="1"/>
              </p:cNvSpPr>
              <p:nvPr/>
            </p:nvSpPr>
            <p:spPr bwMode="auto">
              <a:xfrm>
                <a:off x="2270" y="1835"/>
                <a:ext cx="440" cy="0"/>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Rectangle 6">
                <a:extLst>
                  <a:ext uri="{FF2B5EF4-FFF2-40B4-BE49-F238E27FC236}">
                    <a16:creationId xmlns:a16="http://schemas.microsoft.com/office/drawing/2014/main" id="{9B687A98-E30E-44B5-B450-5509E42AE449}"/>
                  </a:ext>
                </a:extLst>
              </p:cNvPr>
              <p:cNvSpPr>
                <a:spLocks noChangeArrowheads="1"/>
              </p:cNvSpPr>
              <p:nvPr/>
            </p:nvSpPr>
            <p:spPr bwMode="auto">
              <a:xfrm>
                <a:off x="2595" y="1858"/>
                <a:ext cx="12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7" name="Rectangle 7">
                <a:extLst>
                  <a:ext uri="{FF2B5EF4-FFF2-40B4-BE49-F238E27FC236}">
                    <a16:creationId xmlns:a16="http://schemas.microsoft.com/office/drawing/2014/main" id="{19386B69-0810-4490-AB3F-96D416EDB149}"/>
                  </a:ext>
                </a:extLst>
              </p:cNvPr>
              <p:cNvSpPr>
                <a:spLocks noChangeArrowheads="1"/>
              </p:cNvSpPr>
              <p:nvPr/>
            </p:nvSpPr>
            <p:spPr bwMode="auto">
              <a:xfrm>
                <a:off x="2452" y="1873"/>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1800" b="0" i="0" u="none" strike="noStrike" cap="none" normalizeH="0" baseline="-25000" dirty="0">
                  <a:ln>
                    <a:noFill/>
                  </a:ln>
                  <a:solidFill>
                    <a:schemeClr val="tx1"/>
                  </a:solidFill>
                  <a:effectLst/>
                  <a:latin typeface="Arial" panose="020B0604020202020204" pitchFamily="34" charset="0"/>
                </a:endParaRPr>
              </a:p>
            </p:txBody>
          </p:sp>
          <p:sp>
            <p:nvSpPr>
              <p:cNvPr id="88" name="Rectangle 8">
                <a:extLst>
                  <a:ext uri="{FF2B5EF4-FFF2-40B4-BE49-F238E27FC236}">
                    <a16:creationId xmlns:a16="http://schemas.microsoft.com/office/drawing/2014/main" id="{71928E8F-5DEE-4F64-8E0E-37BBBCFA2241}"/>
                  </a:ext>
                </a:extLst>
              </p:cNvPr>
              <p:cNvSpPr>
                <a:spLocks noChangeArrowheads="1"/>
              </p:cNvSpPr>
              <p:nvPr/>
            </p:nvSpPr>
            <p:spPr bwMode="auto">
              <a:xfrm>
                <a:off x="2279" y="1858"/>
                <a:ext cx="255"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ln(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9" name="Rectangle 9">
                <a:extLst>
                  <a:ext uri="{FF2B5EF4-FFF2-40B4-BE49-F238E27FC236}">
                    <a16:creationId xmlns:a16="http://schemas.microsoft.com/office/drawing/2014/main" id="{0E65E412-4B80-48B5-A3A1-3FF8CD1B0B1E}"/>
                  </a:ext>
                </a:extLst>
              </p:cNvPr>
              <p:cNvSpPr>
                <a:spLocks noChangeArrowheads="1"/>
              </p:cNvSpPr>
              <p:nvPr/>
            </p:nvSpPr>
            <p:spPr bwMode="auto">
              <a:xfrm>
                <a:off x="2402" y="1634"/>
                <a:ext cx="8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0" name="Rectangle 11">
                <a:extLst>
                  <a:ext uri="{FF2B5EF4-FFF2-40B4-BE49-F238E27FC236}">
                    <a16:creationId xmlns:a16="http://schemas.microsoft.com/office/drawing/2014/main" id="{1D88B971-7490-4CC2-B2AD-5E2345D690B3}"/>
                  </a:ext>
                </a:extLst>
              </p:cNvPr>
              <p:cNvSpPr>
                <a:spLocks noChangeArrowheads="1"/>
              </p:cNvSpPr>
              <p:nvPr/>
            </p:nvSpPr>
            <p:spPr bwMode="auto">
              <a:xfrm>
                <a:off x="2594" y="195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1" name="Rectangle 12">
                <a:extLst>
                  <a:ext uri="{FF2B5EF4-FFF2-40B4-BE49-F238E27FC236}">
                    <a16:creationId xmlns:a16="http://schemas.microsoft.com/office/drawing/2014/main" id="{3C63B2A0-0D35-4690-8D4A-7B0E9050A0B7}"/>
                  </a:ext>
                </a:extLst>
              </p:cNvPr>
              <p:cNvSpPr>
                <a:spLocks noChangeArrowheads="1"/>
              </p:cNvSpPr>
              <p:nvPr/>
            </p:nvSpPr>
            <p:spPr bwMode="auto">
              <a:xfrm>
                <a:off x="2514" y="172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2" name="Rectangle 14">
                <a:extLst>
                  <a:ext uri="{FF2B5EF4-FFF2-40B4-BE49-F238E27FC236}">
                    <a16:creationId xmlns:a16="http://schemas.microsoft.com/office/drawing/2014/main" id="{0553061B-A224-44ED-BBA9-AC4EE39DE12F}"/>
                  </a:ext>
                </a:extLst>
              </p:cNvPr>
              <p:cNvSpPr>
                <a:spLocks noChangeArrowheads="1"/>
              </p:cNvSpPr>
              <p:nvPr/>
            </p:nvSpPr>
            <p:spPr bwMode="auto">
              <a:xfrm>
                <a:off x="2156"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grpSp>
    </p:spTree>
    <p:extLst>
      <p:ext uri="{BB962C8B-B14F-4D97-AF65-F5344CB8AC3E}">
        <p14:creationId xmlns:p14="http://schemas.microsoft.com/office/powerpoint/2010/main" val="38890387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4BDF2-4A80-4D52-93E4-1FD3EA2341B4}"/>
              </a:ext>
            </a:extLst>
          </p:cNvPr>
          <p:cNvSpPr>
            <a:spLocks noGrp="1"/>
          </p:cNvSpPr>
          <p:nvPr>
            <p:ph type="title"/>
          </p:nvPr>
        </p:nvSpPr>
        <p:spPr/>
        <p:txBody>
          <a:bodyPr/>
          <a:lstStyle/>
          <a:p>
            <a:pPr algn="ctr"/>
            <a:r>
              <a:rPr lang="en-US" dirty="0"/>
              <a:t>User’s manual</a:t>
            </a:r>
          </a:p>
        </p:txBody>
      </p:sp>
      <p:sp>
        <p:nvSpPr>
          <p:cNvPr id="4" name="TextBox 3">
            <a:extLst>
              <a:ext uri="{FF2B5EF4-FFF2-40B4-BE49-F238E27FC236}">
                <a16:creationId xmlns:a16="http://schemas.microsoft.com/office/drawing/2014/main" id="{056DABEF-4E82-498D-871F-EA8269EEF3E6}"/>
              </a:ext>
            </a:extLst>
          </p:cNvPr>
          <p:cNvSpPr txBox="1"/>
          <p:nvPr/>
        </p:nvSpPr>
        <p:spPr>
          <a:xfrm>
            <a:off x="499640" y="4833355"/>
            <a:ext cx="11192719" cy="830997"/>
          </a:xfrm>
          <a:prstGeom prst="rect">
            <a:avLst/>
          </a:prstGeom>
          <a:noFill/>
        </p:spPr>
        <p:txBody>
          <a:bodyPr wrap="square">
            <a:spAutoFit/>
          </a:bodyPr>
          <a:lstStyle/>
          <a:p>
            <a:r>
              <a:rPr lang="en-US" sz="2400" dirty="0">
                <a:hlinkClick r:id="rId2"/>
              </a:rPr>
              <a:t>https://www.hec.usace.army.mil/confluence/hmsdocs/hmsum/4.11/subbasin-elements/selecting-a-baseflow-method</a:t>
            </a:r>
            <a:r>
              <a:rPr lang="en-US" sz="2400" dirty="0"/>
              <a:t> </a:t>
            </a:r>
          </a:p>
        </p:txBody>
      </p:sp>
      <p:pic>
        <p:nvPicPr>
          <p:cNvPr id="6" name="Picture 5">
            <a:extLst>
              <a:ext uri="{FF2B5EF4-FFF2-40B4-BE49-F238E27FC236}">
                <a16:creationId xmlns:a16="http://schemas.microsoft.com/office/drawing/2014/main" id="{E7BC3321-0B52-45CD-9AC6-2E3A0B023FBF}"/>
              </a:ext>
            </a:extLst>
          </p:cNvPr>
          <p:cNvPicPr>
            <a:picLocks noChangeAspect="1"/>
          </p:cNvPicPr>
          <p:nvPr/>
        </p:nvPicPr>
        <p:blipFill>
          <a:blip r:embed="rId3"/>
          <a:stretch>
            <a:fillRect/>
          </a:stretch>
        </p:blipFill>
        <p:spPr>
          <a:xfrm>
            <a:off x="192910" y="1473729"/>
            <a:ext cx="11806177" cy="2604944"/>
          </a:xfrm>
          <a:prstGeom prst="rect">
            <a:avLst/>
          </a:prstGeom>
        </p:spPr>
      </p:pic>
    </p:spTree>
    <p:extLst>
      <p:ext uri="{BB962C8B-B14F-4D97-AF65-F5344CB8AC3E}">
        <p14:creationId xmlns:p14="http://schemas.microsoft.com/office/powerpoint/2010/main" val="3440138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3373" y="134892"/>
            <a:ext cx="9799780" cy="785419"/>
          </a:xfrm>
        </p:spPr>
        <p:txBody>
          <a:bodyPr/>
          <a:lstStyle/>
          <a:p>
            <a:r>
              <a:rPr lang="en-US" dirty="0"/>
              <a:t>baseflow in HEC-HMS</a:t>
            </a:r>
          </a:p>
        </p:txBody>
      </p:sp>
      <p:sp>
        <p:nvSpPr>
          <p:cNvPr id="2" name="Content Placeholder 1"/>
          <p:cNvSpPr>
            <a:spLocks noGrp="1"/>
          </p:cNvSpPr>
          <p:nvPr>
            <p:ph sz="quarter" idx="4294967295"/>
          </p:nvPr>
        </p:nvSpPr>
        <p:spPr>
          <a:xfrm>
            <a:off x="192858" y="1068149"/>
            <a:ext cx="5903142" cy="5600700"/>
          </a:xfrm>
          <a:noFill/>
        </p:spPr>
        <p:txBody>
          <a:bodyPr/>
          <a:lstStyle/>
          <a:p>
            <a:pPr marL="342900" indent="-342900">
              <a:buFont typeface="Arial" panose="020B0604020202020204" pitchFamily="34" charset="0"/>
              <a:buChar char="•"/>
            </a:pPr>
            <a:r>
              <a:rPr lang="en-US" sz="2200" dirty="0">
                <a:solidFill>
                  <a:schemeClr val="tx1"/>
                </a:solidFill>
              </a:rPr>
              <a:t>There are different approaches to modeling baseflow, conceptual vs. process based. Currently, HEC-HMS includes conceptual methods for modeling baseflow.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There are techniques for identifying baseflow contributions from hydrographs:</a:t>
            </a:r>
          </a:p>
          <a:p>
            <a:pPr marL="569913" lvl="1" indent="-342900">
              <a:buFont typeface="Arial" panose="020B0604020202020204" pitchFamily="34" charset="0"/>
              <a:buChar char="•"/>
            </a:pPr>
            <a:r>
              <a:rPr lang="en-US" sz="2200" dirty="0">
                <a:solidFill>
                  <a:schemeClr val="tx1"/>
                </a:solidFill>
              </a:rPr>
              <a:t>The point of inflection (when the recession curve transitions from concave down to concave up) is where direct runoff is replaced by groundwater flow components. </a:t>
            </a:r>
          </a:p>
          <a:p>
            <a:pPr marL="569913" lvl="1" indent="-342900">
              <a:buFont typeface="Arial" panose="020B0604020202020204" pitchFamily="34" charset="0"/>
              <a:buChar char="•"/>
            </a:pPr>
            <a:r>
              <a:rPr lang="en-US" sz="2200" dirty="0">
                <a:solidFill>
                  <a:schemeClr val="tx1"/>
                </a:solidFill>
              </a:rPr>
              <a:t>Plotting the hydrograph in log space shows different baseflow contributions, based on changes in slope on the recession curve.  </a:t>
            </a:r>
          </a:p>
        </p:txBody>
      </p:sp>
      <p:grpSp>
        <p:nvGrpSpPr>
          <p:cNvPr id="11" name="Group 10">
            <a:extLst>
              <a:ext uri="{FF2B5EF4-FFF2-40B4-BE49-F238E27FC236}">
                <a16:creationId xmlns:a16="http://schemas.microsoft.com/office/drawing/2014/main" id="{5737660D-6BE3-4B87-B304-B0BF1F4C916F}"/>
              </a:ext>
            </a:extLst>
          </p:cNvPr>
          <p:cNvGrpSpPr/>
          <p:nvPr/>
        </p:nvGrpSpPr>
        <p:grpSpPr>
          <a:xfrm>
            <a:off x="6096000" y="1361209"/>
            <a:ext cx="5670026" cy="4249881"/>
            <a:chOff x="6196073" y="2327563"/>
            <a:chExt cx="5011680" cy="3565473"/>
          </a:xfrm>
        </p:grpSpPr>
        <p:pic>
          <p:nvPicPr>
            <p:cNvPr id="5" name="Picture 4">
              <a:extLst>
                <a:ext uri="{FF2B5EF4-FFF2-40B4-BE49-F238E27FC236}">
                  <a16:creationId xmlns:a16="http://schemas.microsoft.com/office/drawing/2014/main" id="{3C3075AF-7FBA-4449-A3AE-1D0DADF92DA1}"/>
                </a:ext>
              </a:extLst>
            </p:cNvPr>
            <p:cNvPicPr>
              <a:picLocks noChangeAspect="1"/>
            </p:cNvPicPr>
            <p:nvPr/>
          </p:nvPicPr>
          <p:blipFill rotWithShape="1">
            <a:blip r:embed="rId2"/>
            <a:srcRect l="1878" r="4086"/>
            <a:stretch/>
          </p:blipFill>
          <p:spPr>
            <a:xfrm>
              <a:off x="6196073" y="2327563"/>
              <a:ext cx="5011680" cy="3565473"/>
            </a:xfrm>
            <a:prstGeom prst="rect">
              <a:avLst/>
            </a:prstGeom>
          </p:spPr>
        </p:pic>
        <p:sp>
          <p:nvSpPr>
            <p:cNvPr id="9" name="Freeform: Shape 8">
              <a:extLst>
                <a:ext uri="{FF2B5EF4-FFF2-40B4-BE49-F238E27FC236}">
                  <a16:creationId xmlns:a16="http://schemas.microsoft.com/office/drawing/2014/main" id="{E16B7BC3-F71D-4D8E-900A-9D5001D254A9}"/>
                </a:ext>
              </a:extLst>
            </p:cNvPr>
            <p:cNvSpPr/>
            <p:nvPr/>
          </p:nvSpPr>
          <p:spPr>
            <a:xfrm>
              <a:off x="7906018" y="3185227"/>
              <a:ext cx="2061030" cy="1600522"/>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770" h="269114">
                  <a:moveTo>
                    <a:pt x="0" y="0"/>
                  </a:moveTo>
                  <a:cubicBezTo>
                    <a:pt x="9197" y="6188"/>
                    <a:pt x="-1901" y="10947"/>
                    <a:pt x="41394" y="43851"/>
                  </a:cubicBezTo>
                  <a:cubicBezTo>
                    <a:pt x="60747" y="61490"/>
                    <a:pt x="85028" y="87331"/>
                    <a:pt x="108788" y="108666"/>
                  </a:cubicBezTo>
                  <a:cubicBezTo>
                    <a:pt x="132548" y="130001"/>
                    <a:pt x="159203" y="150169"/>
                    <a:pt x="184869" y="169977"/>
                  </a:cubicBezTo>
                  <a:cubicBezTo>
                    <a:pt x="210535" y="189785"/>
                    <a:pt x="227951" y="201104"/>
                    <a:pt x="248117" y="215253"/>
                  </a:cubicBezTo>
                  <a:cubicBezTo>
                    <a:pt x="268283" y="229402"/>
                    <a:pt x="284674" y="238346"/>
                    <a:pt x="299449" y="247323"/>
                  </a:cubicBezTo>
                  <a:cubicBezTo>
                    <a:pt x="314224" y="256300"/>
                    <a:pt x="331619" y="266740"/>
                    <a:pt x="336770" y="269114"/>
                  </a:cubicBezTo>
                </a:path>
              </a:pathLst>
            </a:cu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21F275B-A924-4F43-B3AA-C5498B96E440}"/>
                </a:ext>
              </a:extLst>
            </p:cNvPr>
            <p:cNvSpPr/>
            <p:nvPr/>
          </p:nvSpPr>
          <p:spPr>
            <a:xfrm>
              <a:off x="10005026" y="4784663"/>
              <a:ext cx="1202726" cy="415914"/>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 name="connsiteX0" fmla="*/ 0 w 336770"/>
                <a:gd name="connsiteY0" fmla="*/ 0 h 269114"/>
                <a:gd name="connsiteX1" fmla="*/ 108788 w 336770"/>
                <a:gd name="connsiteY1" fmla="*/ 108666 h 269114"/>
                <a:gd name="connsiteX2" fmla="*/ 184869 w 336770"/>
                <a:gd name="connsiteY2" fmla="*/ 169977 h 269114"/>
                <a:gd name="connsiteX3" fmla="*/ 248117 w 336770"/>
                <a:gd name="connsiteY3" fmla="*/ 215253 h 269114"/>
                <a:gd name="connsiteX4" fmla="*/ 299449 w 336770"/>
                <a:gd name="connsiteY4" fmla="*/ 247323 h 269114"/>
                <a:gd name="connsiteX5" fmla="*/ 336770 w 336770"/>
                <a:gd name="connsiteY5" fmla="*/ 269114 h 269114"/>
                <a:gd name="connsiteX0" fmla="*/ 0 w 336770"/>
                <a:gd name="connsiteY0" fmla="*/ 0 h 269114"/>
                <a:gd name="connsiteX1" fmla="*/ 108788 w 336770"/>
                <a:gd name="connsiteY1" fmla="*/ 108666 h 269114"/>
                <a:gd name="connsiteX2" fmla="*/ 248117 w 336770"/>
                <a:gd name="connsiteY2" fmla="*/ 215253 h 269114"/>
                <a:gd name="connsiteX3" fmla="*/ 299449 w 336770"/>
                <a:gd name="connsiteY3" fmla="*/ 247323 h 269114"/>
                <a:gd name="connsiteX4" fmla="*/ 336770 w 336770"/>
                <a:gd name="connsiteY4" fmla="*/ 269114 h 269114"/>
                <a:gd name="connsiteX0" fmla="*/ 0 w 336770"/>
                <a:gd name="connsiteY0" fmla="*/ 0 h 269114"/>
                <a:gd name="connsiteX1" fmla="*/ 108788 w 336770"/>
                <a:gd name="connsiteY1" fmla="*/ 108666 h 269114"/>
                <a:gd name="connsiteX2" fmla="*/ 248117 w 336770"/>
                <a:gd name="connsiteY2" fmla="*/ 215253 h 269114"/>
                <a:gd name="connsiteX3" fmla="*/ 336770 w 336770"/>
                <a:gd name="connsiteY3" fmla="*/ 269114 h 269114"/>
                <a:gd name="connsiteX0" fmla="*/ 0 w 434850"/>
                <a:gd name="connsiteY0" fmla="*/ 0 h 533911"/>
                <a:gd name="connsiteX1" fmla="*/ 108788 w 434850"/>
                <a:gd name="connsiteY1" fmla="*/ 108666 h 533911"/>
                <a:gd name="connsiteX2" fmla="*/ 248117 w 434850"/>
                <a:gd name="connsiteY2" fmla="*/ 215253 h 533911"/>
                <a:gd name="connsiteX3" fmla="*/ 434850 w 434850"/>
                <a:gd name="connsiteY3" fmla="*/ 533911 h 533911"/>
                <a:gd name="connsiteX0" fmla="*/ 0 w 434850"/>
                <a:gd name="connsiteY0" fmla="*/ 0 h 533911"/>
                <a:gd name="connsiteX1" fmla="*/ 108788 w 434850"/>
                <a:gd name="connsiteY1" fmla="*/ 108666 h 533911"/>
                <a:gd name="connsiteX2" fmla="*/ 385613 w 434850"/>
                <a:gd name="connsiteY2" fmla="*/ 512368 h 533911"/>
                <a:gd name="connsiteX3" fmla="*/ 434850 w 434850"/>
                <a:gd name="connsiteY3" fmla="*/ 533911 h 533911"/>
                <a:gd name="connsiteX0" fmla="*/ 0 w 434850"/>
                <a:gd name="connsiteY0" fmla="*/ 0 h 533911"/>
                <a:gd name="connsiteX1" fmla="*/ 322365 w 434850"/>
                <a:gd name="connsiteY1" fmla="*/ 490224 h 533911"/>
                <a:gd name="connsiteX2" fmla="*/ 385613 w 434850"/>
                <a:gd name="connsiteY2" fmla="*/ 512368 h 533911"/>
                <a:gd name="connsiteX3" fmla="*/ 434850 w 434850"/>
                <a:gd name="connsiteY3" fmla="*/ 533911 h 533911"/>
                <a:gd name="connsiteX0" fmla="*/ 0 w 196524"/>
                <a:gd name="connsiteY0" fmla="*/ 0 h 77292"/>
                <a:gd name="connsiteX1" fmla="*/ 84039 w 196524"/>
                <a:gd name="connsiteY1" fmla="*/ 33605 h 77292"/>
                <a:gd name="connsiteX2" fmla="*/ 147287 w 196524"/>
                <a:gd name="connsiteY2" fmla="*/ 55749 h 77292"/>
                <a:gd name="connsiteX3" fmla="*/ 196524 w 196524"/>
                <a:gd name="connsiteY3" fmla="*/ 77292 h 77292"/>
                <a:gd name="connsiteX0" fmla="*/ 0 w 196524"/>
                <a:gd name="connsiteY0" fmla="*/ 0 h 77292"/>
                <a:gd name="connsiteX1" fmla="*/ 147287 w 196524"/>
                <a:gd name="connsiteY1" fmla="*/ 55749 h 77292"/>
                <a:gd name="connsiteX2" fmla="*/ 196524 w 196524"/>
                <a:gd name="connsiteY2" fmla="*/ 77292 h 77292"/>
                <a:gd name="connsiteX0" fmla="*/ 0 w 196524"/>
                <a:gd name="connsiteY0" fmla="*/ 0 h 77292"/>
                <a:gd name="connsiteX1" fmla="*/ 96872 w 196524"/>
                <a:gd name="connsiteY1" fmla="*/ 36984 h 77292"/>
                <a:gd name="connsiteX2" fmla="*/ 196524 w 196524"/>
                <a:gd name="connsiteY2" fmla="*/ 77292 h 77292"/>
                <a:gd name="connsiteX0" fmla="*/ 0 w 196524"/>
                <a:gd name="connsiteY0" fmla="*/ 0 h 77292"/>
                <a:gd name="connsiteX1" fmla="*/ 196524 w 196524"/>
                <a:gd name="connsiteY1" fmla="*/ 77292 h 77292"/>
                <a:gd name="connsiteX0" fmla="*/ 0 w 196524"/>
                <a:gd name="connsiteY0" fmla="*/ 0 h 77292"/>
                <a:gd name="connsiteX1" fmla="*/ 69219 w 196524"/>
                <a:gd name="connsiteY1" fmla="*/ 29285 h 77292"/>
                <a:gd name="connsiteX2" fmla="*/ 196524 w 196524"/>
                <a:gd name="connsiteY2" fmla="*/ 77292 h 77292"/>
                <a:gd name="connsiteX0" fmla="*/ 0 w 196524"/>
                <a:gd name="connsiteY0" fmla="*/ 0 h 77292"/>
                <a:gd name="connsiteX1" fmla="*/ 71969 w 196524"/>
                <a:gd name="connsiteY1" fmla="*/ 33455 h 77292"/>
                <a:gd name="connsiteX2" fmla="*/ 196524 w 196524"/>
                <a:gd name="connsiteY2" fmla="*/ 77292 h 77292"/>
              </a:gdLst>
              <a:ahLst/>
              <a:cxnLst>
                <a:cxn ang="0">
                  <a:pos x="connsiteX0" y="connsiteY0"/>
                </a:cxn>
                <a:cxn ang="0">
                  <a:pos x="connsiteX1" y="connsiteY1"/>
                </a:cxn>
                <a:cxn ang="0">
                  <a:pos x="connsiteX2" y="connsiteY2"/>
                </a:cxn>
              </a:cxnLst>
              <a:rect l="l" t="t" r="r" b="b"/>
              <a:pathLst>
                <a:path w="196524" h="77292">
                  <a:moveTo>
                    <a:pt x="0" y="0"/>
                  </a:moveTo>
                  <a:lnTo>
                    <a:pt x="71969" y="33455"/>
                  </a:lnTo>
                  <a:cubicBezTo>
                    <a:pt x="68258" y="29934"/>
                    <a:pt x="131016" y="51528"/>
                    <a:pt x="196524" y="77292"/>
                  </a:cubicBezTo>
                </a:path>
              </a:pathLst>
            </a:custGeom>
            <a:noFill/>
            <a:ln w="2857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92695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Interflow</a:t>
            </a:r>
          </a:p>
        </p:txBody>
      </p:sp>
      <p:pic>
        <p:nvPicPr>
          <p:cNvPr id="5" name="Picture 4">
            <a:extLst>
              <a:ext uri="{FF2B5EF4-FFF2-40B4-BE49-F238E27FC236}">
                <a16:creationId xmlns:a16="http://schemas.microsoft.com/office/drawing/2014/main" id="{8C1B08D5-3B32-42E7-99B4-1EAB2503BA28}"/>
              </a:ext>
            </a:extLst>
          </p:cNvPr>
          <p:cNvPicPr/>
          <p:nvPr/>
        </p:nvPicPr>
        <p:blipFill>
          <a:blip r:embed="rId3"/>
          <a:stretch>
            <a:fillRect/>
          </a:stretch>
        </p:blipFill>
        <p:spPr>
          <a:xfrm>
            <a:off x="444910" y="2428484"/>
            <a:ext cx="6182764" cy="3894906"/>
          </a:xfrm>
          <a:prstGeom prst="rect">
            <a:avLst/>
          </a:prstGeom>
        </p:spPr>
      </p:pic>
      <p:grpSp>
        <p:nvGrpSpPr>
          <p:cNvPr id="63" name="Group 62">
            <a:extLst>
              <a:ext uri="{FF2B5EF4-FFF2-40B4-BE49-F238E27FC236}">
                <a16:creationId xmlns:a16="http://schemas.microsoft.com/office/drawing/2014/main" id="{9A21F74E-231E-41F6-B3E9-E1B12625472C}"/>
              </a:ext>
            </a:extLst>
          </p:cNvPr>
          <p:cNvGrpSpPr/>
          <p:nvPr/>
        </p:nvGrpSpPr>
        <p:grpSpPr>
          <a:xfrm>
            <a:off x="6816872" y="1705346"/>
            <a:ext cx="4613128" cy="4621025"/>
            <a:chOff x="6508528" y="2469186"/>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4"/>
            <a:stretch>
              <a:fillRect/>
            </a:stretch>
          </p:blipFill>
          <p:spPr>
            <a:xfrm>
              <a:off x="6508528" y="2469186"/>
              <a:ext cx="3953698" cy="4058664"/>
            </a:xfrm>
            <a:prstGeom prst="rect">
              <a:avLst/>
            </a:prstGeom>
          </p:spPr>
        </p:pic>
        <p:cxnSp>
          <p:nvCxnSpPr>
            <p:cNvPr id="9" name="Straight Arrow Connector 8">
              <a:extLst>
                <a:ext uri="{FF2B5EF4-FFF2-40B4-BE49-F238E27FC236}">
                  <a16:creationId xmlns:a16="http://schemas.microsoft.com/office/drawing/2014/main" id="{6D30C498-ED4F-4E07-99AC-4954A1867D6E}"/>
                </a:ext>
              </a:extLst>
            </p:cNvPr>
            <p:cNvCxnSpPr/>
            <p:nvPr/>
          </p:nvCxnSpPr>
          <p:spPr>
            <a:xfrm flipH="1" flipV="1">
              <a:off x="7283302" y="480591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E9836F8-9EBF-4F65-8B54-9499C1A5BECA}"/>
                </a:ext>
              </a:extLst>
            </p:cNvPr>
            <p:cNvCxnSpPr/>
            <p:nvPr/>
          </p:nvCxnSpPr>
          <p:spPr>
            <a:xfrm flipH="1" flipV="1">
              <a:off x="7588102" y="4339975"/>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4556D4B-7A6D-451B-A691-44B8B643F3F5}"/>
                </a:ext>
              </a:extLst>
            </p:cNvPr>
            <p:cNvCxnSpPr/>
            <p:nvPr/>
          </p:nvCxnSpPr>
          <p:spPr>
            <a:xfrm flipH="1" flipV="1">
              <a:off x="7497726" y="450560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42FFF96-9F5E-461F-AFD0-554A95003413}"/>
                </a:ext>
              </a:extLst>
            </p:cNvPr>
            <p:cNvCxnSpPr/>
            <p:nvPr/>
          </p:nvCxnSpPr>
          <p:spPr>
            <a:xfrm flipH="1" flipV="1">
              <a:off x="7402032" y="4671237"/>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98A1AD5-F8A9-41EF-80D2-6373CAA58B14}"/>
                </a:ext>
              </a:extLst>
            </p:cNvPr>
            <p:cNvCxnSpPr>
              <a:cxnSpLocks/>
            </p:cNvCxnSpPr>
            <p:nvPr/>
          </p:nvCxnSpPr>
          <p:spPr>
            <a:xfrm flipH="1" flipV="1">
              <a:off x="8172772" y="4036676"/>
              <a:ext cx="124168" cy="3032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79C278D-721A-4F5A-A058-4875540C8FAC}"/>
                </a:ext>
              </a:extLst>
            </p:cNvPr>
            <p:cNvCxnSpPr>
              <a:cxnSpLocks/>
            </p:cNvCxnSpPr>
            <p:nvPr/>
          </p:nvCxnSpPr>
          <p:spPr>
            <a:xfrm flipH="1" flipV="1">
              <a:off x="7924800" y="4098581"/>
              <a:ext cx="262270" cy="3197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2BFB135-240E-4510-9CCA-ECD380263AD4}"/>
                </a:ext>
              </a:extLst>
            </p:cNvPr>
            <p:cNvCxnSpPr/>
            <p:nvPr/>
          </p:nvCxnSpPr>
          <p:spPr>
            <a:xfrm flipH="1" flipV="1">
              <a:off x="7738730" y="420966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AA4E729-5143-45A4-9A5A-7FED49D12DA1}"/>
                </a:ext>
              </a:extLst>
            </p:cNvPr>
            <p:cNvCxnSpPr>
              <a:cxnSpLocks/>
            </p:cNvCxnSpPr>
            <p:nvPr/>
          </p:nvCxnSpPr>
          <p:spPr>
            <a:xfrm flipH="1" flipV="1">
              <a:off x="8510742" y="3942604"/>
              <a:ext cx="230413" cy="1435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54CF6FC-EB10-40C0-A100-BD92983F5A62}"/>
                </a:ext>
              </a:extLst>
            </p:cNvPr>
            <p:cNvCxnSpPr>
              <a:cxnSpLocks/>
            </p:cNvCxnSpPr>
            <p:nvPr/>
          </p:nvCxnSpPr>
          <p:spPr>
            <a:xfrm flipV="1">
              <a:off x="8410989" y="4036677"/>
              <a:ext cx="0" cy="17298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D6DCFBF-CC77-48F6-818B-C171A2FBC86D}"/>
                </a:ext>
              </a:extLst>
            </p:cNvPr>
            <p:cNvCxnSpPr>
              <a:cxnSpLocks/>
            </p:cNvCxnSpPr>
            <p:nvPr/>
          </p:nvCxnSpPr>
          <p:spPr>
            <a:xfrm flipH="1">
              <a:off x="8625950" y="3619322"/>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4444213-E8F5-4D05-ACD3-8DA7B5AE1033}"/>
                </a:ext>
              </a:extLst>
            </p:cNvPr>
            <p:cNvCxnSpPr>
              <a:cxnSpLocks/>
            </p:cNvCxnSpPr>
            <p:nvPr/>
          </p:nvCxnSpPr>
          <p:spPr>
            <a:xfrm flipH="1">
              <a:off x="8485377" y="3470307"/>
              <a:ext cx="257293" cy="2213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443A051-810A-4DE5-AE4B-6EDB26F02A7F}"/>
                </a:ext>
              </a:extLst>
            </p:cNvPr>
            <p:cNvCxnSpPr>
              <a:cxnSpLocks/>
            </p:cNvCxnSpPr>
            <p:nvPr/>
          </p:nvCxnSpPr>
          <p:spPr>
            <a:xfrm>
              <a:off x="8257712" y="3675675"/>
              <a:ext cx="167454" cy="2030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A921E85-8553-46C2-B657-E98CA11AC57D}"/>
                </a:ext>
              </a:extLst>
            </p:cNvPr>
            <p:cNvCxnSpPr>
              <a:cxnSpLocks/>
            </p:cNvCxnSpPr>
            <p:nvPr/>
          </p:nvCxnSpPr>
          <p:spPr>
            <a:xfrm>
              <a:off x="8181694" y="3734679"/>
              <a:ext cx="5376" cy="2021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4F54F35-B415-4372-94A3-FD514A185303}"/>
                </a:ext>
              </a:extLst>
            </p:cNvPr>
            <p:cNvCxnSpPr>
              <a:cxnSpLocks/>
            </p:cNvCxnSpPr>
            <p:nvPr/>
          </p:nvCxnSpPr>
          <p:spPr>
            <a:xfrm flipH="1">
              <a:off x="8008146" y="3734679"/>
              <a:ext cx="33316" cy="219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FBCD78C-8C1C-49A0-8B42-29C4109ED314}"/>
                </a:ext>
              </a:extLst>
            </p:cNvPr>
            <p:cNvCxnSpPr>
              <a:cxnSpLocks/>
            </p:cNvCxnSpPr>
            <p:nvPr/>
          </p:nvCxnSpPr>
          <p:spPr>
            <a:xfrm flipH="1" flipV="1">
              <a:off x="8055935" y="3576761"/>
              <a:ext cx="116837" cy="14905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F09CCF7-81BE-4D38-B769-6D6B0B7189FB}"/>
                </a:ext>
              </a:extLst>
            </p:cNvPr>
            <p:cNvCxnSpPr>
              <a:cxnSpLocks/>
            </p:cNvCxnSpPr>
            <p:nvPr/>
          </p:nvCxnSpPr>
          <p:spPr>
            <a:xfrm flipH="1" flipV="1">
              <a:off x="8194852" y="3455063"/>
              <a:ext cx="102088" cy="1422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9842060-077E-4BC4-9807-44FFB8BF34E2}"/>
                </a:ext>
              </a:extLst>
            </p:cNvPr>
            <p:cNvCxnSpPr>
              <a:cxnSpLocks/>
            </p:cNvCxnSpPr>
            <p:nvPr/>
          </p:nvCxnSpPr>
          <p:spPr>
            <a:xfrm flipH="1">
              <a:off x="8268345" y="3218783"/>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0840536-7C19-44A5-AA66-88F8577A3841}"/>
                </a:ext>
              </a:extLst>
            </p:cNvPr>
            <p:cNvCxnSpPr>
              <a:cxnSpLocks/>
            </p:cNvCxnSpPr>
            <p:nvPr/>
          </p:nvCxnSpPr>
          <p:spPr>
            <a:xfrm>
              <a:off x="8115485" y="3143029"/>
              <a:ext cx="57287" cy="2102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74144BCD-C408-462F-B168-ED03016980BF}"/>
                </a:ext>
              </a:extLst>
            </p:cNvPr>
            <p:cNvCxnSpPr>
              <a:cxnSpLocks/>
            </p:cNvCxnSpPr>
            <p:nvPr/>
          </p:nvCxnSpPr>
          <p:spPr>
            <a:xfrm>
              <a:off x="7943771" y="3231448"/>
              <a:ext cx="97691" cy="2208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22335493-33D6-4170-98BE-7331B6E47DCC}"/>
                </a:ext>
              </a:extLst>
            </p:cNvPr>
            <p:cNvCxnSpPr>
              <a:cxnSpLocks/>
            </p:cNvCxnSpPr>
            <p:nvPr/>
          </p:nvCxnSpPr>
          <p:spPr>
            <a:xfrm>
              <a:off x="7755334" y="3370781"/>
              <a:ext cx="114746" cy="1990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B41D5B07-A460-41E9-8DEA-E9FE959A214F}"/>
                </a:ext>
              </a:extLst>
            </p:cNvPr>
            <p:cNvCxnSpPr>
              <a:cxnSpLocks/>
            </p:cNvCxnSpPr>
            <p:nvPr/>
          </p:nvCxnSpPr>
          <p:spPr>
            <a:xfrm>
              <a:off x="7542411" y="3667499"/>
              <a:ext cx="264951" cy="1305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9C725D9C-C6B0-4D3E-BF9E-F4A858F39298}"/>
                </a:ext>
              </a:extLst>
            </p:cNvPr>
            <p:cNvCxnSpPr>
              <a:cxnSpLocks/>
            </p:cNvCxnSpPr>
            <p:nvPr/>
          </p:nvCxnSpPr>
          <p:spPr>
            <a:xfrm>
              <a:off x="7448279" y="3842212"/>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D059B972-6ACA-4CB9-9B42-C4CF2DB292AE}"/>
                </a:ext>
              </a:extLst>
            </p:cNvPr>
            <p:cNvCxnSpPr>
              <a:cxnSpLocks/>
            </p:cNvCxnSpPr>
            <p:nvPr/>
          </p:nvCxnSpPr>
          <p:spPr>
            <a:xfrm>
              <a:off x="7304025" y="3963660"/>
              <a:ext cx="238386" cy="2460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10D4846-C37C-4494-B24A-115D0AC1DD32}"/>
                </a:ext>
              </a:extLst>
            </p:cNvPr>
            <p:cNvCxnSpPr>
              <a:cxnSpLocks/>
            </p:cNvCxnSpPr>
            <p:nvPr/>
          </p:nvCxnSpPr>
          <p:spPr>
            <a:xfrm>
              <a:off x="7158062" y="4157970"/>
              <a:ext cx="212807" cy="2394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76AF76FC-E33E-494A-922F-474C136A249D}"/>
                </a:ext>
              </a:extLst>
            </p:cNvPr>
            <p:cNvCxnSpPr>
              <a:cxnSpLocks/>
            </p:cNvCxnSpPr>
            <p:nvPr/>
          </p:nvCxnSpPr>
          <p:spPr>
            <a:xfrm>
              <a:off x="7047417" y="4353639"/>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D0A7B146-F8E5-4493-97B6-9254A928DE29}"/>
                </a:ext>
              </a:extLst>
            </p:cNvPr>
            <p:cNvCxnSpPr>
              <a:cxnSpLocks/>
            </p:cNvCxnSpPr>
            <p:nvPr/>
          </p:nvCxnSpPr>
          <p:spPr>
            <a:xfrm>
              <a:off x="6929797" y="4521465"/>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64" name="Rectangle 63">
            <a:extLst>
              <a:ext uri="{FF2B5EF4-FFF2-40B4-BE49-F238E27FC236}">
                <a16:creationId xmlns:a16="http://schemas.microsoft.com/office/drawing/2014/main" id="{F3603A62-942D-408B-AC6F-421683C0B2AC}"/>
              </a:ext>
            </a:extLst>
          </p:cNvPr>
          <p:cNvSpPr/>
          <p:nvPr/>
        </p:nvSpPr>
        <p:spPr>
          <a:xfrm>
            <a:off x="173383" y="1456892"/>
            <a:ext cx="6877121" cy="1015663"/>
          </a:xfrm>
          <a:prstGeom prst="rect">
            <a:avLst/>
          </a:prstGeom>
        </p:spPr>
        <p:txBody>
          <a:bodyPr wrap="square">
            <a:spAutoFit/>
          </a:bodyPr>
          <a:lstStyle/>
          <a:p>
            <a:pPr marL="227013" lvl="1"/>
            <a:r>
              <a:rPr lang="en-US" sz="2000" dirty="0"/>
              <a:t>Interflow is where the infiltrated water travels to a stream above the groundwater level (unsaturated zone). The response time for interflow is longer than surface runoff. </a:t>
            </a:r>
          </a:p>
        </p:txBody>
      </p:sp>
    </p:spTree>
    <p:extLst>
      <p:ext uri="{BB962C8B-B14F-4D97-AF65-F5344CB8AC3E}">
        <p14:creationId xmlns:p14="http://schemas.microsoft.com/office/powerpoint/2010/main" val="3514870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Baseflow / Groundwater flow</a:t>
            </a:r>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3" name="Picture 52">
            <a:extLst>
              <a:ext uri="{FF2B5EF4-FFF2-40B4-BE49-F238E27FC236}">
                <a16:creationId xmlns:a16="http://schemas.microsoft.com/office/drawing/2014/main" id="{8EE6AEBF-4A46-493F-8EA3-05F55ABAA7BF}"/>
              </a:ext>
            </a:extLst>
          </p:cNvPr>
          <p:cNvPicPr/>
          <p:nvPr/>
        </p:nvPicPr>
        <p:blipFill>
          <a:blip r:embed="rId3"/>
          <a:stretch>
            <a:fillRect/>
          </a:stretch>
        </p:blipFill>
        <p:spPr>
          <a:xfrm>
            <a:off x="442153" y="2416390"/>
            <a:ext cx="6182764" cy="3894906"/>
          </a:xfrm>
          <a:prstGeom prst="rect">
            <a:avLst/>
          </a:prstGeom>
        </p:spPr>
      </p:pic>
      <p:sp>
        <p:nvSpPr>
          <p:cNvPr id="40" name="Rectangle 39">
            <a:extLst>
              <a:ext uri="{FF2B5EF4-FFF2-40B4-BE49-F238E27FC236}">
                <a16:creationId xmlns:a16="http://schemas.microsoft.com/office/drawing/2014/main" id="{44FA000B-C337-482C-8EE3-306BD569B379}"/>
              </a:ext>
            </a:extLst>
          </p:cNvPr>
          <p:cNvSpPr/>
          <p:nvPr/>
        </p:nvSpPr>
        <p:spPr>
          <a:xfrm>
            <a:off x="287033" y="932063"/>
            <a:ext cx="6532805" cy="1323439"/>
          </a:xfrm>
          <a:prstGeom prst="rect">
            <a:avLst/>
          </a:prstGeom>
        </p:spPr>
        <p:txBody>
          <a:bodyPr wrap="square">
            <a:spAutoFit/>
          </a:bodyPr>
          <a:lstStyle/>
          <a:p>
            <a:r>
              <a:rPr lang="en-US" sz="2000" dirty="0"/>
              <a:t>Baseflow is where the infiltrated water percolates to a groundwater layer. The groundwater layer will contribute to stream flow when it is high enough. The response time for baseflow is longer than interflow. </a:t>
            </a:r>
          </a:p>
        </p:txBody>
      </p:sp>
      <p:grpSp>
        <p:nvGrpSpPr>
          <p:cNvPr id="42" name="Group 41">
            <a:extLst>
              <a:ext uri="{FF2B5EF4-FFF2-40B4-BE49-F238E27FC236}">
                <a16:creationId xmlns:a16="http://schemas.microsoft.com/office/drawing/2014/main" id="{FFE92A1F-4E3C-47EE-808E-CB0AD6A91B20}"/>
              </a:ext>
            </a:extLst>
          </p:cNvPr>
          <p:cNvGrpSpPr/>
          <p:nvPr/>
        </p:nvGrpSpPr>
        <p:grpSpPr>
          <a:xfrm>
            <a:off x="6819838" y="1699984"/>
            <a:ext cx="4613128" cy="4611312"/>
            <a:chOff x="6642539" y="1585512"/>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4"/>
            <a:stretch>
              <a:fillRect/>
            </a:stretch>
          </p:blipFill>
          <p:spPr>
            <a:xfrm>
              <a:off x="6642539" y="1585512"/>
              <a:ext cx="3953698" cy="4058664"/>
            </a:xfrm>
            <a:prstGeom prst="rect">
              <a:avLst/>
            </a:prstGeom>
          </p:spPr>
        </p:pic>
        <p:sp>
          <p:nvSpPr>
            <p:cNvPr id="39" name="Freeform: Shape 38">
              <a:extLst>
                <a:ext uri="{FF2B5EF4-FFF2-40B4-BE49-F238E27FC236}">
                  <a16:creationId xmlns:a16="http://schemas.microsoft.com/office/drawing/2014/main" id="{07B297BC-EB14-4901-97FB-B1CBC91C34CB}"/>
                </a:ext>
              </a:extLst>
            </p:cNvPr>
            <p:cNvSpPr/>
            <p:nvPr/>
          </p:nvSpPr>
          <p:spPr>
            <a:xfrm>
              <a:off x="7444327" y="3331566"/>
              <a:ext cx="774849" cy="566556"/>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4849" h="566556">
                  <a:moveTo>
                    <a:pt x="774849" y="254907"/>
                  </a:moveTo>
                  <a:cubicBezTo>
                    <a:pt x="767375" y="248340"/>
                    <a:pt x="781448" y="238649"/>
                    <a:pt x="760151" y="200430"/>
                  </a:cubicBezTo>
                  <a:cubicBezTo>
                    <a:pt x="738854" y="162211"/>
                    <a:pt x="715083" y="37087"/>
                    <a:pt x="657117" y="10522"/>
                  </a:cubicBezTo>
                  <a:cubicBezTo>
                    <a:pt x="599151" y="-16043"/>
                    <a:pt x="479758" y="12741"/>
                    <a:pt x="412357" y="41043"/>
                  </a:cubicBezTo>
                  <a:cubicBezTo>
                    <a:pt x="344956" y="69345"/>
                    <a:pt x="279568" y="149688"/>
                    <a:pt x="252710" y="180333"/>
                  </a:cubicBezTo>
                  <a:cubicBezTo>
                    <a:pt x="225852" y="210978"/>
                    <a:pt x="11136" y="549078"/>
                    <a:pt x="0" y="566556"/>
                  </a:cubicBezTo>
                </a:path>
              </a:pathLst>
            </a:custGeom>
            <a:noFill/>
            <a:ln w="47625">
              <a:solidFill>
                <a:schemeClr val="accent6"/>
              </a:solidFill>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9E9D677F-9937-4679-8761-D5934BEF6077}"/>
                </a:ext>
              </a:extLst>
            </p:cNvPr>
            <p:cNvSpPr/>
            <p:nvPr/>
          </p:nvSpPr>
          <p:spPr>
            <a:xfrm>
              <a:off x="7002198" y="3331566"/>
              <a:ext cx="1216976" cy="1852745"/>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86914 w 774849"/>
                <a:gd name="connsiteY5" fmla="*/ 431542 h 566556"/>
                <a:gd name="connsiteX6" fmla="*/ 0 w 774849"/>
                <a:gd name="connsiteY6" fmla="*/ 566556 h 566556"/>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0 w 960743"/>
                <a:gd name="connsiteY6" fmla="*/ 933321 h 933321"/>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86913 w 960743"/>
                <a:gd name="connsiteY6" fmla="*/ 758113 h 933321"/>
                <a:gd name="connsiteX7" fmla="*/ 0 w 960743"/>
                <a:gd name="connsiteY7" fmla="*/ 933321 h 933321"/>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0 w 1121517"/>
                <a:gd name="connsiteY7" fmla="*/ 1219699 h 1219699"/>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66817 w 1121517"/>
                <a:gd name="connsiteY7" fmla="*/ 1089709 h 1219699"/>
                <a:gd name="connsiteX8" fmla="*/ 0 w 1121517"/>
                <a:gd name="connsiteY8" fmla="*/ 1219699 h 1219699"/>
                <a:gd name="connsiteX0" fmla="*/ 1216976 w 1216976"/>
                <a:gd name="connsiteY0" fmla="*/ 254907 h 1852745"/>
                <a:gd name="connsiteX1" fmla="*/ 1202278 w 1216976"/>
                <a:gd name="connsiteY1" fmla="*/ 200430 h 1852745"/>
                <a:gd name="connsiteX2" fmla="*/ 1099244 w 1216976"/>
                <a:gd name="connsiteY2" fmla="*/ 10522 h 1852745"/>
                <a:gd name="connsiteX3" fmla="*/ 854484 w 1216976"/>
                <a:gd name="connsiteY3" fmla="*/ 41043 h 1852745"/>
                <a:gd name="connsiteX4" fmla="*/ 694837 w 1216976"/>
                <a:gd name="connsiteY4" fmla="*/ 180333 h 1852745"/>
                <a:gd name="connsiteX5" fmla="*/ 529041 w 1216976"/>
                <a:gd name="connsiteY5" fmla="*/ 431542 h 1852745"/>
                <a:gd name="connsiteX6" fmla="*/ 343146 w 1216976"/>
                <a:gd name="connsiteY6" fmla="*/ 758113 h 1852745"/>
                <a:gd name="connsiteX7" fmla="*/ 162276 w 1216976"/>
                <a:gd name="connsiteY7" fmla="*/ 1089709 h 1852745"/>
                <a:gd name="connsiteX8" fmla="*/ 0 w 1216976"/>
                <a:gd name="connsiteY8" fmla="*/ 1852745 h 185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6976" h="1852745">
                  <a:moveTo>
                    <a:pt x="1216976" y="254907"/>
                  </a:moveTo>
                  <a:cubicBezTo>
                    <a:pt x="1209502" y="248340"/>
                    <a:pt x="1223575" y="238649"/>
                    <a:pt x="1202278" y="200430"/>
                  </a:cubicBezTo>
                  <a:cubicBezTo>
                    <a:pt x="1180981" y="162211"/>
                    <a:pt x="1157210" y="37087"/>
                    <a:pt x="1099244" y="10522"/>
                  </a:cubicBezTo>
                  <a:cubicBezTo>
                    <a:pt x="1041278" y="-16043"/>
                    <a:pt x="921885" y="12741"/>
                    <a:pt x="854484" y="41043"/>
                  </a:cubicBezTo>
                  <a:cubicBezTo>
                    <a:pt x="787083" y="69345"/>
                    <a:pt x="749078" y="115250"/>
                    <a:pt x="694837" y="180333"/>
                  </a:cubicBezTo>
                  <a:cubicBezTo>
                    <a:pt x="640597" y="245416"/>
                    <a:pt x="587656" y="335245"/>
                    <a:pt x="529041" y="431542"/>
                  </a:cubicBezTo>
                  <a:cubicBezTo>
                    <a:pt x="470426" y="527839"/>
                    <a:pt x="404274" y="648419"/>
                    <a:pt x="343146" y="758113"/>
                  </a:cubicBezTo>
                  <a:cubicBezTo>
                    <a:pt x="282019" y="867808"/>
                    <a:pt x="203557" y="1012778"/>
                    <a:pt x="162276" y="1089709"/>
                  </a:cubicBezTo>
                  <a:cubicBezTo>
                    <a:pt x="120995" y="1166640"/>
                    <a:pt x="11136" y="1831080"/>
                    <a:pt x="0" y="1852745"/>
                  </a:cubicBezTo>
                </a:path>
              </a:pathLst>
            </a:custGeom>
            <a:noFill/>
            <a:ln w="44450">
              <a:solidFill>
                <a:schemeClr val="accent6"/>
              </a:solidFill>
              <a:prstDash val="dash"/>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2991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HEC-HMS Baseflow methods</a:t>
            </a:r>
            <a:endParaRPr lang="en-US" dirty="0"/>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44FA000B-C337-482C-8EE3-306BD569B379}"/>
              </a:ext>
            </a:extLst>
          </p:cNvPr>
          <p:cNvSpPr/>
          <p:nvPr/>
        </p:nvSpPr>
        <p:spPr>
          <a:xfrm>
            <a:off x="284836" y="1360968"/>
            <a:ext cx="6787019" cy="4708981"/>
          </a:xfrm>
          <a:prstGeom prst="rect">
            <a:avLst/>
          </a:prstGeom>
        </p:spPr>
        <p:txBody>
          <a:bodyPr wrap="square">
            <a:spAutoFit/>
          </a:bodyPr>
          <a:lstStyle/>
          <a:p>
            <a:pPr marL="342900" indent="-342900">
              <a:buFont typeface="Arial" panose="020B0604020202020204" pitchFamily="34" charset="0"/>
              <a:buChar char="•"/>
            </a:pPr>
            <a:r>
              <a:rPr lang="en-US" sz="2000" dirty="0"/>
              <a:t>The </a:t>
            </a:r>
            <a:r>
              <a:rPr lang="en-US" sz="2000" b="1" dirty="0"/>
              <a:t>Baseflow Method </a:t>
            </a:r>
            <a:r>
              <a:rPr lang="en-US" sz="2000" dirty="0"/>
              <a:t>can be selected for each subbasin element (using the </a:t>
            </a:r>
            <a:r>
              <a:rPr lang="en-US" sz="2000" b="1" dirty="0"/>
              <a:t>Component Editor</a:t>
            </a:r>
            <a:r>
              <a:rPr lang="en-US" sz="2000" dirty="0"/>
              <a:t>) or it can be selected using the global change methods tool from the </a:t>
            </a:r>
            <a:r>
              <a:rPr lang="en-US" sz="2000" b="1" dirty="0"/>
              <a:t>Parameters</a:t>
            </a:r>
            <a:r>
              <a:rPr lang="en-US" sz="2000" dirty="0"/>
              <a:t> menu.</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Baseflow parameters can be entered from the subbasin element </a:t>
            </a:r>
            <a:r>
              <a:rPr lang="en-US" sz="2000" b="1" dirty="0"/>
              <a:t>Component Editor </a:t>
            </a:r>
            <a:r>
              <a:rPr lang="en-US" sz="2000" dirty="0"/>
              <a:t>or from </a:t>
            </a:r>
            <a:r>
              <a:rPr lang="en-US" sz="2000" b="1" dirty="0"/>
              <a:t>Global</a:t>
            </a:r>
            <a:r>
              <a:rPr lang="en-US" sz="2000" dirty="0"/>
              <a:t> editors.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HEC-HMS baseflow methods are </a:t>
            </a:r>
            <a:r>
              <a:rPr lang="en-US" sz="2000" b="1" dirty="0"/>
              <a:t>conceptual</a:t>
            </a:r>
            <a:r>
              <a:rPr lang="en-US" sz="2000" dirty="0"/>
              <a:t>. The baseflow model should be calibrated using observations.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Linear Reservoir method is the only method to conserve volume. The other baseflow methods could result in runoff volume exceeding precipitation volume.</a:t>
            </a:r>
          </a:p>
        </p:txBody>
      </p:sp>
      <p:pic>
        <p:nvPicPr>
          <p:cNvPr id="10" name="Picture 9">
            <a:extLst>
              <a:ext uri="{FF2B5EF4-FFF2-40B4-BE49-F238E27FC236}">
                <a16:creationId xmlns:a16="http://schemas.microsoft.com/office/drawing/2014/main" id="{92710A24-BA67-4FA9-881A-B22C4FFDCB40}"/>
              </a:ext>
            </a:extLst>
          </p:cNvPr>
          <p:cNvPicPr/>
          <p:nvPr/>
        </p:nvPicPr>
        <p:blipFill>
          <a:blip r:embed="rId3"/>
          <a:stretch>
            <a:fillRect/>
          </a:stretch>
        </p:blipFill>
        <p:spPr>
          <a:xfrm>
            <a:off x="7295139" y="1360968"/>
            <a:ext cx="4071066" cy="4941289"/>
          </a:xfrm>
          <a:prstGeom prst="rect">
            <a:avLst/>
          </a:prstGeom>
          <a:ln>
            <a:solidFill>
              <a:schemeClr val="tx1"/>
            </a:solidFill>
          </a:ln>
        </p:spPr>
      </p:pic>
      <p:sp>
        <p:nvSpPr>
          <p:cNvPr id="2" name="Rectangle 1">
            <a:extLst>
              <a:ext uri="{FF2B5EF4-FFF2-40B4-BE49-F238E27FC236}">
                <a16:creationId xmlns:a16="http://schemas.microsoft.com/office/drawing/2014/main" id="{C7AA76E0-FE85-49B4-BD90-94FA6856797F}"/>
              </a:ext>
            </a:extLst>
          </p:cNvPr>
          <p:cNvSpPr/>
          <p:nvPr/>
        </p:nvSpPr>
        <p:spPr>
          <a:xfrm>
            <a:off x="7504984" y="5263117"/>
            <a:ext cx="3637937" cy="106040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84687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B6A8D4-8EFD-4CF2-BD0C-C9761D1A19C6}"/>
              </a:ext>
            </a:extLst>
          </p:cNvPr>
          <p:cNvPicPr>
            <a:picLocks noChangeAspect="1"/>
          </p:cNvPicPr>
          <p:nvPr/>
        </p:nvPicPr>
        <p:blipFill>
          <a:blip r:embed="rId3"/>
          <a:stretch>
            <a:fillRect/>
          </a:stretch>
        </p:blipFill>
        <p:spPr>
          <a:xfrm>
            <a:off x="7571794" y="4097581"/>
            <a:ext cx="4000773" cy="2530340"/>
          </a:xfrm>
          <a:prstGeom prst="rect">
            <a:avLst/>
          </a:prstGeom>
          <a:ln>
            <a:solidFill>
              <a:schemeClr val="tx1"/>
            </a:solidFill>
          </a:ln>
        </p:spPr>
      </p:pic>
      <p:sp>
        <p:nvSpPr>
          <p:cNvPr id="3" name="Title 2"/>
          <p:cNvSpPr>
            <a:spLocks noGrp="1"/>
          </p:cNvSpPr>
          <p:nvPr>
            <p:ph type="title"/>
          </p:nvPr>
        </p:nvSpPr>
        <p:spPr/>
        <p:txBody>
          <a:bodyPr/>
          <a:lstStyle/>
          <a:p>
            <a:r>
              <a:rPr lang="en-US"/>
              <a:t>HEC-HMS Baseflow methods</a:t>
            </a:r>
            <a:endParaRPr lang="en-US" dirty="0"/>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7AA76E0-FE85-49B4-BD90-94FA6856797F}"/>
              </a:ext>
            </a:extLst>
          </p:cNvPr>
          <p:cNvSpPr/>
          <p:nvPr/>
        </p:nvSpPr>
        <p:spPr>
          <a:xfrm>
            <a:off x="7753350" y="5326622"/>
            <a:ext cx="3457575" cy="45505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C90FDCA-5342-42F7-B1E6-9849D455EA16}"/>
              </a:ext>
            </a:extLst>
          </p:cNvPr>
          <p:cNvPicPr>
            <a:picLocks noChangeAspect="1"/>
          </p:cNvPicPr>
          <p:nvPr/>
        </p:nvPicPr>
        <p:blipFill>
          <a:blip r:embed="rId4"/>
          <a:stretch>
            <a:fillRect/>
          </a:stretch>
        </p:blipFill>
        <p:spPr>
          <a:xfrm>
            <a:off x="5585029" y="832777"/>
            <a:ext cx="5471802" cy="3483694"/>
          </a:xfrm>
          <a:prstGeom prst="rect">
            <a:avLst/>
          </a:prstGeom>
          <a:ln>
            <a:solidFill>
              <a:schemeClr val="tx1"/>
            </a:solidFill>
          </a:ln>
        </p:spPr>
      </p:pic>
      <p:sp>
        <p:nvSpPr>
          <p:cNvPr id="8" name="Rectangle 7">
            <a:extLst>
              <a:ext uri="{FF2B5EF4-FFF2-40B4-BE49-F238E27FC236}">
                <a16:creationId xmlns:a16="http://schemas.microsoft.com/office/drawing/2014/main" id="{C1ED188D-D2F0-4BAF-999F-C3B9D416448E}"/>
              </a:ext>
            </a:extLst>
          </p:cNvPr>
          <p:cNvSpPr/>
          <p:nvPr/>
        </p:nvSpPr>
        <p:spPr>
          <a:xfrm>
            <a:off x="284836" y="1360968"/>
            <a:ext cx="5076971" cy="3785652"/>
          </a:xfrm>
          <a:prstGeom prst="rect">
            <a:avLst/>
          </a:prstGeom>
        </p:spPr>
        <p:txBody>
          <a:bodyPr wrap="square">
            <a:spAutoFit/>
          </a:bodyPr>
          <a:lstStyle/>
          <a:p>
            <a:pPr marL="342900" indent="-342900">
              <a:buFont typeface="Arial" panose="020B0604020202020204" pitchFamily="34" charset="0"/>
              <a:buChar char="•"/>
            </a:pPr>
            <a:r>
              <a:rPr lang="en-US" sz="2000" dirty="0"/>
              <a:t>Baseflow results are displayed in plots and tables for Subbasin elements only.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Subbasin plots show the computed runoff (total flow) and the baseflow hydrograph.</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Summary tables show baseflow volume.</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You can access individual time-series from the Watershed Explorer’s </a:t>
            </a:r>
            <a:r>
              <a:rPr lang="en-US" sz="2000" b="1" dirty="0"/>
              <a:t>Results</a:t>
            </a:r>
            <a:r>
              <a:rPr lang="en-US" sz="2000" dirty="0"/>
              <a:t> tab.</a:t>
            </a:r>
          </a:p>
        </p:txBody>
      </p:sp>
      <p:grpSp>
        <p:nvGrpSpPr>
          <p:cNvPr id="7" name="Group 6">
            <a:extLst>
              <a:ext uri="{FF2B5EF4-FFF2-40B4-BE49-F238E27FC236}">
                <a16:creationId xmlns:a16="http://schemas.microsoft.com/office/drawing/2014/main" id="{056EB24C-0592-4D57-BDEF-802B3288EAEF}"/>
              </a:ext>
            </a:extLst>
          </p:cNvPr>
          <p:cNvGrpSpPr/>
          <p:nvPr/>
        </p:nvGrpSpPr>
        <p:grpSpPr>
          <a:xfrm>
            <a:off x="8227037" y="2706233"/>
            <a:ext cx="2915884" cy="663591"/>
            <a:chOff x="7385288" y="3887871"/>
            <a:chExt cx="2915884" cy="663591"/>
          </a:xfrm>
        </p:grpSpPr>
        <p:cxnSp>
          <p:nvCxnSpPr>
            <p:cNvPr id="10" name="Straight Connector 9">
              <a:extLst>
                <a:ext uri="{FF2B5EF4-FFF2-40B4-BE49-F238E27FC236}">
                  <a16:creationId xmlns:a16="http://schemas.microsoft.com/office/drawing/2014/main" id="{D7B7A7C0-11E4-42FF-964B-865BC5CD50D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C28677A-047B-4046-9B42-A26E7E55436F}"/>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6744A09-6813-46F8-9A57-DD39C089DED2}"/>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731C6F9-5E59-499F-97A8-2AC1697891DF}"/>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14" name="TextBox 13">
              <a:extLst>
                <a:ext uri="{FF2B5EF4-FFF2-40B4-BE49-F238E27FC236}">
                  <a16:creationId xmlns:a16="http://schemas.microsoft.com/office/drawing/2014/main" id="{19D1A368-5517-4855-852E-E4DA5E585D84}"/>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15" name="TextBox 14">
              <a:extLst>
                <a:ext uri="{FF2B5EF4-FFF2-40B4-BE49-F238E27FC236}">
                  <a16:creationId xmlns:a16="http://schemas.microsoft.com/office/drawing/2014/main" id="{460B4163-5007-45F1-BE9F-0A66F1BD0ECF}"/>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6" name="Oval 5">
              <a:extLst>
                <a:ext uri="{FF2B5EF4-FFF2-40B4-BE49-F238E27FC236}">
                  <a16:creationId xmlns:a16="http://schemas.microsoft.com/office/drawing/2014/main" id="{60698124-95ED-44BC-8FD9-B39E13A8D55A}"/>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17DED724-0884-4291-B2AE-F0AA5058540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B276F8B6-1B29-4394-A8EE-477EB44DF96C}"/>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888661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32"/>
            <a:ext cx="12192000" cy="1671543"/>
          </a:xfrm>
        </p:spPr>
        <p:txBody>
          <a:bodyPr/>
          <a:lstStyle/>
          <a:p>
            <a:pPr algn="ctr"/>
            <a:r>
              <a:rPr lang="en-US" sz="4400" dirty="0"/>
              <a:t>Recession Baseflow Method</a:t>
            </a:r>
          </a:p>
        </p:txBody>
      </p:sp>
      <p:pic>
        <p:nvPicPr>
          <p:cNvPr id="4" name="Picture 3">
            <a:extLst>
              <a:ext uri="{FF2B5EF4-FFF2-40B4-BE49-F238E27FC236}">
                <a16:creationId xmlns:a16="http://schemas.microsoft.com/office/drawing/2014/main" id="{54AB7C18-46C8-45B1-9A66-C26891E05A70}"/>
              </a:ext>
            </a:extLst>
          </p:cNvPr>
          <p:cNvPicPr>
            <a:picLocks noChangeAspect="1"/>
          </p:cNvPicPr>
          <p:nvPr/>
        </p:nvPicPr>
        <p:blipFill>
          <a:blip r:embed="rId3"/>
          <a:stretch>
            <a:fillRect/>
          </a:stretch>
        </p:blipFill>
        <p:spPr>
          <a:xfrm>
            <a:off x="2787596" y="2225196"/>
            <a:ext cx="6616808" cy="4240467"/>
          </a:xfrm>
          <a:prstGeom prst="rect">
            <a:avLst/>
          </a:prstGeom>
        </p:spPr>
      </p:pic>
    </p:spTree>
    <p:extLst>
      <p:ext uri="{BB962C8B-B14F-4D97-AF65-F5344CB8AC3E}">
        <p14:creationId xmlns:p14="http://schemas.microsoft.com/office/powerpoint/2010/main" val="94806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CB269CF-5122-4819-A7FA-E14828C5EA63}"/>
              </a:ext>
            </a:extLst>
          </p:cNvPr>
          <p:cNvGrpSpPr/>
          <p:nvPr/>
        </p:nvGrpSpPr>
        <p:grpSpPr>
          <a:xfrm>
            <a:off x="5792663" y="1449960"/>
            <a:ext cx="5130169" cy="4080867"/>
            <a:chOff x="5622967" y="1801405"/>
            <a:chExt cx="5647118" cy="4039093"/>
          </a:xfrm>
        </p:grpSpPr>
        <p:pic>
          <p:nvPicPr>
            <p:cNvPr id="9" name="Picture 8">
              <a:extLst>
                <a:ext uri="{FF2B5EF4-FFF2-40B4-BE49-F238E27FC236}">
                  <a16:creationId xmlns:a16="http://schemas.microsoft.com/office/drawing/2014/main" id="{BD27DEAD-D497-4828-BE4B-6DFEBF30CB11}"/>
                </a:ext>
              </a:extLst>
            </p:cNvPr>
            <p:cNvPicPr>
              <a:picLocks noChangeAspect="1"/>
            </p:cNvPicPr>
            <p:nvPr/>
          </p:nvPicPr>
          <p:blipFill rotWithShape="1">
            <a:blip r:embed="rId3"/>
            <a:srcRect r="5113"/>
            <a:stretch/>
          </p:blipFill>
          <p:spPr>
            <a:xfrm>
              <a:off x="5622967" y="1801405"/>
              <a:ext cx="5647118" cy="4039093"/>
            </a:xfrm>
            <a:prstGeom prst="rect">
              <a:avLst/>
            </a:prstGeom>
            <a:noFill/>
          </p:spPr>
        </p:pic>
        <p:sp>
          <p:nvSpPr>
            <p:cNvPr id="7" name="Freeform: Shape 6">
              <a:extLst>
                <a:ext uri="{FF2B5EF4-FFF2-40B4-BE49-F238E27FC236}">
                  <a16:creationId xmlns:a16="http://schemas.microsoft.com/office/drawing/2014/main" id="{EF10D767-97C6-4302-8F43-C24A49E31DDC}"/>
                </a:ext>
              </a:extLst>
            </p:cNvPr>
            <p:cNvSpPr/>
            <p:nvPr/>
          </p:nvSpPr>
          <p:spPr>
            <a:xfrm>
              <a:off x="7624981" y="3664749"/>
              <a:ext cx="3645104" cy="1663688"/>
            </a:xfrm>
            <a:custGeom>
              <a:avLst/>
              <a:gdLst>
                <a:gd name="connsiteX0" fmla="*/ 0 w 95864"/>
                <a:gd name="connsiteY0" fmla="*/ 0 h 23447"/>
                <a:gd name="connsiteX1" fmla="*/ 36871 w 95864"/>
                <a:gd name="connsiteY1" fmla="*/ 7374 h 23447"/>
                <a:gd name="connsiteX2" fmla="*/ 58993 w 95864"/>
                <a:gd name="connsiteY2" fmla="*/ 22123 h 23447"/>
                <a:gd name="connsiteX3" fmla="*/ 95864 w 95864"/>
                <a:gd name="connsiteY3" fmla="*/ 22123 h 23447"/>
                <a:gd name="connsiteX0" fmla="*/ 135105 w 2738557"/>
                <a:gd name="connsiteY0" fmla="*/ 42945 h 884101"/>
                <a:gd name="connsiteX1" fmla="*/ 171976 w 2738557"/>
                <a:gd name="connsiteY1" fmla="*/ 50319 h 884101"/>
                <a:gd name="connsiteX2" fmla="*/ 194098 w 2738557"/>
                <a:gd name="connsiteY2" fmla="*/ 65068 h 884101"/>
                <a:gd name="connsiteX3" fmla="*/ 2738557 w 2738557"/>
                <a:gd name="connsiteY3" fmla="*/ 884101 h 884101"/>
                <a:gd name="connsiteX0" fmla="*/ 51893 w 2655345"/>
                <a:gd name="connsiteY0" fmla="*/ 21887 h 863043"/>
                <a:gd name="connsiteX1" fmla="*/ 88764 w 2655345"/>
                <a:gd name="connsiteY1" fmla="*/ 29261 h 863043"/>
                <a:gd name="connsiteX2" fmla="*/ 1148702 w 2655345"/>
                <a:gd name="connsiteY2" fmla="*/ 397428 h 863043"/>
                <a:gd name="connsiteX3" fmla="*/ 2655345 w 2655345"/>
                <a:gd name="connsiteY3" fmla="*/ 863043 h 863043"/>
                <a:gd name="connsiteX0" fmla="*/ 0 w 2603452"/>
                <a:gd name="connsiteY0" fmla="*/ 0 h 841156"/>
                <a:gd name="connsiteX1" fmla="*/ 179746 w 2603452"/>
                <a:gd name="connsiteY1" fmla="*/ 369324 h 841156"/>
                <a:gd name="connsiteX2" fmla="*/ 1096809 w 2603452"/>
                <a:gd name="connsiteY2" fmla="*/ 375541 h 841156"/>
                <a:gd name="connsiteX3" fmla="*/ 2603452 w 2603452"/>
                <a:gd name="connsiteY3" fmla="*/ 841156 h 841156"/>
                <a:gd name="connsiteX0" fmla="*/ 0 w 2651077"/>
                <a:gd name="connsiteY0" fmla="*/ 0 h 860206"/>
                <a:gd name="connsiteX1" fmla="*/ 227371 w 2651077"/>
                <a:gd name="connsiteY1" fmla="*/ 388374 h 860206"/>
                <a:gd name="connsiteX2" fmla="*/ 1144434 w 2651077"/>
                <a:gd name="connsiteY2" fmla="*/ 394591 h 860206"/>
                <a:gd name="connsiteX3" fmla="*/ 2651077 w 2651077"/>
                <a:gd name="connsiteY3" fmla="*/ 860206 h 860206"/>
                <a:gd name="connsiteX0" fmla="*/ 0 w 2651077"/>
                <a:gd name="connsiteY0" fmla="*/ 0 h 860206"/>
                <a:gd name="connsiteX1" fmla="*/ 227371 w 2651077"/>
                <a:gd name="connsiteY1" fmla="*/ 388374 h 860206"/>
                <a:gd name="connsiteX2" fmla="*/ 801534 w 2651077"/>
                <a:gd name="connsiteY2" fmla="*/ 794641 h 860206"/>
                <a:gd name="connsiteX3" fmla="*/ 2651077 w 2651077"/>
                <a:gd name="connsiteY3" fmla="*/ 860206 h 860206"/>
                <a:gd name="connsiteX0" fmla="*/ 0 w 2651077"/>
                <a:gd name="connsiteY0" fmla="*/ 0 h 860206"/>
                <a:gd name="connsiteX1" fmla="*/ 227371 w 2651077"/>
                <a:gd name="connsiteY1" fmla="*/ 388374 h 860206"/>
                <a:gd name="connsiteX2" fmla="*/ 496837 w 2651077"/>
                <a:gd name="connsiteY2" fmla="*/ 679654 h 860206"/>
                <a:gd name="connsiteX3" fmla="*/ 801534 w 2651077"/>
                <a:gd name="connsiteY3" fmla="*/ 794641 h 860206"/>
                <a:gd name="connsiteX4" fmla="*/ 2651077 w 2651077"/>
                <a:gd name="connsiteY4" fmla="*/ 860206 h 860206"/>
                <a:gd name="connsiteX0" fmla="*/ 0 w 2651077"/>
                <a:gd name="connsiteY0" fmla="*/ 0 h 959666"/>
                <a:gd name="connsiteX1" fmla="*/ 227371 w 2651077"/>
                <a:gd name="connsiteY1" fmla="*/ 388374 h 959666"/>
                <a:gd name="connsiteX2" fmla="*/ 496837 w 2651077"/>
                <a:gd name="connsiteY2" fmla="*/ 679654 h 959666"/>
                <a:gd name="connsiteX3" fmla="*/ 963459 w 2651077"/>
                <a:gd name="connsiteY3" fmla="*/ 947041 h 959666"/>
                <a:gd name="connsiteX4" fmla="*/ 2651077 w 2651077"/>
                <a:gd name="connsiteY4" fmla="*/ 860206 h 959666"/>
                <a:gd name="connsiteX0" fmla="*/ 0 w 2651077"/>
                <a:gd name="connsiteY0" fmla="*/ 0 h 971600"/>
                <a:gd name="connsiteX1" fmla="*/ 227371 w 2651077"/>
                <a:gd name="connsiteY1" fmla="*/ 388374 h 971600"/>
                <a:gd name="connsiteX2" fmla="*/ 496837 w 2651077"/>
                <a:gd name="connsiteY2" fmla="*/ 679654 h 971600"/>
                <a:gd name="connsiteX3" fmla="*/ 963459 w 2651077"/>
                <a:gd name="connsiteY3" fmla="*/ 947041 h 971600"/>
                <a:gd name="connsiteX4" fmla="*/ 1145097 w 2651077"/>
                <a:gd name="connsiteY4" fmla="*/ 949716 h 971600"/>
                <a:gd name="connsiteX5" fmla="*/ 2651077 w 2651077"/>
                <a:gd name="connsiteY5" fmla="*/ 860206 h 971600"/>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651077 w 2651077"/>
                <a:gd name="connsiteY6" fmla="*/ 860206 h 968375"/>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047544 w 2651077"/>
                <a:gd name="connsiteY6" fmla="*/ 883976 h 968375"/>
                <a:gd name="connsiteX7" fmla="*/ 2651077 w 2651077"/>
                <a:gd name="connsiteY7" fmla="*/ 860206 h 968375"/>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047544 w 3547548"/>
                <a:gd name="connsiteY6" fmla="*/ 883976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354273 w 3547548"/>
                <a:gd name="connsiteY5" fmla="*/ 1182798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766651 w 3547548"/>
                <a:gd name="connsiteY6" fmla="*/ 1356116 h 1601288"/>
                <a:gd name="connsiteX7" fmla="*/ 2238791 w 3547548"/>
                <a:gd name="connsiteY7" fmla="*/ 1463694 h 1601288"/>
                <a:gd name="connsiteX8" fmla="*/ 3547548 w 3547548"/>
                <a:gd name="connsiteY8" fmla="*/ 1601288 h 160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48" h="1601288">
                  <a:moveTo>
                    <a:pt x="0" y="0"/>
                  </a:moveTo>
                  <a:cubicBezTo>
                    <a:pt x="12290" y="2458"/>
                    <a:pt x="69859" y="216331"/>
                    <a:pt x="149677" y="328610"/>
                  </a:cubicBezTo>
                  <a:cubicBezTo>
                    <a:pt x="229495" y="440890"/>
                    <a:pt x="383214" y="605966"/>
                    <a:pt x="478908" y="673677"/>
                  </a:cubicBezTo>
                  <a:cubicBezTo>
                    <a:pt x="574602" y="741388"/>
                    <a:pt x="707000" y="889082"/>
                    <a:pt x="808071" y="964971"/>
                  </a:cubicBezTo>
                  <a:cubicBezTo>
                    <a:pt x="909142" y="1040860"/>
                    <a:pt x="1020197" y="1089717"/>
                    <a:pt x="1085333" y="1129010"/>
                  </a:cubicBezTo>
                  <a:lnTo>
                    <a:pt x="1294508" y="1212680"/>
                  </a:lnTo>
                  <a:lnTo>
                    <a:pt x="1766651" y="1356116"/>
                  </a:lnTo>
                  <a:lnTo>
                    <a:pt x="2238791" y="1463694"/>
                  </a:lnTo>
                  <a:lnTo>
                    <a:pt x="3547548" y="1601288"/>
                  </a:lnTo>
                </a:path>
              </a:pathLst>
            </a:custGeom>
            <a:noFill/>
            <a:ln w="6032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83847A"/>
                </a:solidFill>
                <a:effectLst/>
                <a:uLnTx/>
                <a:uFillTx/>
                <a:latin typeface="Arial"/>
                <a:ea typeface="+mn-ea"/>
                <a:cs typeface="+mn-cs"/>
              </a:endParaRPr>
            </a:p>
          </p:txBody>
        </p:sp>
      </p:grpSp>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4266847" cy="4923076"/>
          </a:xfrm>
          <a:noFill/>
        </p:spPr>
        <p:txBody>
          <a:bodyPr/>
          <a:lstStyle/>
          <a:p>
            <a:pPr marL="342900" indent="-342900">
              <a:buFont typeface="Arial" panose="020B0604020202020204" pitchFamily="34" charset="0"/>
              <a:buChar char="•"/>
            </a:pPr>
            <a:r>
              <a:rPr lang="en-US" sz="2200" dirty="0">
                <a:solidFill>
                  <a:schemeClr val="tx1"/>
                </a:solidFill>
              </a:rPr>
              <a:t>The recession baseflow method models a hydrograph’s recession curve using the following equation: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r>
              <a:rPr lang="en-US" sz="2200" dirty="0">
                <a:solidFill>
                  <a:schemeClr val="tx1"/>
                </a:solidFill>
              </a:rPr>
              <a:t>         (or </a:t>
            </a:r>
            <a:r>
              <a:rPr lang="en-US" sz="2200" b="1" i="1" dirty="0">
                <a:solidFill>
                  <a:schemeClr val="tx1"/>
                </a:solidFill>
              </a:rPr>
              <a:t>Q</a:t>
            </a:r>
            <a:r>
              <a:rPr lang="en-US" sz="2200" b="1" i="1" baseline="-25000" dirty="0">
                <a:solidFill>
                  <a:schemeClr val="tx1"/>
                </a:solidFill>
              </a:rPr>
              <a:t>t</a:t>
            </a:r>
            <a:r>
              <a:rPr lang="en-US" sz="2200" b="1" i="1" dirty="0">
                <a:solidFill>
                  <a:schemeClr val="tx1"/>
                </a:solidFill>
              </a:rPr>
              <a:t> / Q</a:t>
            </a:r>
            <a:r>
              <a:rPr lang="en-US" sz="2200" b="1" i="1" baseline="-25000" dirty="0">
                <a:solidFill>
                  <a:schemeClr val="tx1"/>
                </a:solidFill>
              </a:rPr>
              <a:t>t-1</a:t>
            </a:r>
            <a:r>
              <a:rPr lang="en-US" sz="2200" b="1" i="1" dirty="0">
                <a:solidFill>
                  <a:schemeClr val="tx1"/>
                </a:solidFill>
              </a:rPr>
              <a:t> = k</a:t>
            </a:r>
            <a:r>
              <a:rPr lang="en-US" sz="2200" dirty="0">
                <a:solidFill>
                  <a:schemeClr val="tx1"/>
                </a:solidFill>
              </a:rPr>
              <a:t>)   </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t</a:t>
            </a:r>
            <a:r>
              <a:rPr lang="en-US" sz="2200" dirty="0">
                <a:solidFill>
                  <a:schemeClr val="tx1"/>
                </a:solidFill>
              </a:rPr>
              <a:t> = flow at time t</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0</a:t>
            </a:r>
            <a:r>
              <a:rPr lang="en-US" sz="2200" dirty="0">
                <a:solidFill>
                  <a:schemeClr val="tx1"/>
                </a:solidFill>
              </a:rPr>
              <a:t> = flow at the beginning of the recession curve</a:t>
            </a:r>
          </a:p>
          <a:p>
            <a:pPr marL="342900" indent="-342900">
              <a:buFont typeface="Arial" panose="020B0604020202020204" pitchFamily="34" charset="0"/>
              <a:buChar char="•"/>
            </a:pPr>
            <a:r>
              <a:rPr lang="en-US" sz="2200" dirty="0">
                <a:solidFill>
                  <a:schemeClr val="tx1"/>
                </a:solidFill>
              </a:rPr>
              <a:t>k = exponential decay constant</a:t>
            </a:r>
          </a:p>
          <a:p>
            <a:pPr marL="342900" indent="-342900">
              <a:buFont typeface="Arial" panose="020B0604020202020204" pitchFamily="34" charset="0"/>
              <a:buChar char="•"/>
            </a:pPr>
            <a:r>
              <a:rPr lang="en-US" sz="2200" dirty="0">
                <a:solidFill>
                  <a:schemeClr val="tx1"/>
                </a:solidFill>
              </a:rPr>
              <a:t>t = </a:t>
            </a:r>
            <a:r>
              <a:rPr lang="en-US" dirty="0"/>
              <a:t>time</a:t>
            </a:r>
            <a:r>
              <a:rPr lang="en-US" sz="2200" dirty="0">
                <a:solidFill>
                  <a:schemeClr val="tx1"/>
                </a:solidFill>
              </a:rPr>
              <a:t> </a:t>
            </a:r>
          </a:p>
          <a:p>
            <a:endParaRPr lang="en-US" sz="2200" dirty="0">
              <a:solidFill>
                <a:schemeClr val="tx1"/>
              </a:solidFill>
            </a:endParaRPr>
          </a:p>
        </p:txBody>
      </p:sp>
      <p:pic>
        <p:nvPicPr>
          <p:cNvPr id="8" name="Picture 7">
            <a:extLst>
              <a:ext uri="{FF2B5EF4-FFF2-40B4-BE49-F238E27FC236}">
                <a16:creationId xmlns:a16="http://schemas.microsoft.com/office/drawing/2014/main" id="{EAB4F589-2411-4323-B560-C2A218AC0131}"/>
              </a:ext>
            </a:extLst>
          </p:cNvPr>
          <p:cNvPicPr/>
          <p:nvPr/>
        </p:nvPicPr>
        <p:blipFill rotWithShape="1">
          <a:blip r:embed="rId4"/>
          <a:srcRect l="58825" t="44483" r="24369" b="38349"/>
          <a:stretch/>
        </p:blipFill>
        <p:spPr>
          <a:xfrm>
            <a:off x="1525816" y="2682869"/>
            <a:ext cx="1956134" cy="649706"/>
          </a:xfrm>
          <a:prstGeom prst="rect">
            <a:avLst/>
          </a:prstGeom>
        </p:spPr>
      </p:pic>
    </p:spTree>
    <p:extLst>
      <p:ext uri="{BB962C8B-B14F-4D97-AF65-F5344CB8AC3E}">
        <p14:creationId xmlns:p14="http://schemas.microsoft.com/office/powerpoint/2010/main" val="3059520788"/>
      </p:ext>
    </p:extLst>
  </p:cSld>
  <p:clrMapOvr>
    <a:masterClrMapping/>
  </p:clrMapOvr>
</p:sld>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1_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5494DD6335FB74FA95D5708E9003C46" ma:contentTypeVersion="3" ma:contentTypeDescription="Create a new document." ma:contentTypeScope="" ma:versionID="b29c6ea0647ea1d3b7c680325633ac6b">
  <xsd:schema xmlns:xsd="http://www.w3.org/2001/XMLSchema" xmlns:xs="http://www.w3.org/2001/XMLSchema" xmlns:p="http://schemas.microsoft.com/office/2006/metadata/properties" xmlns:ns2="e86c0487-b88b-44ab-bc5c-d94d479c6d81" targetNamespace="http://schemas.microsoft.com/office/2006/metadata/properties" ma:root="true" ma:fieldsID="b2a9f9dcf7a7ebef869bc36bff5edbf7" ns2:_="">
    <xsd:import namespace="e86c0487-b88b-44ab-bc5c-d94d479c6d8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c0487-b88b-44ab-bc5c-d94d479c6d8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8C2CD5-50C2-4A7C-996A-3D6312B83669}">
  <ds:schemaRefs>
    <ds:schemaRef ds:uri="http://purl.org/dc/dcmitype/"/>
    <ds:schemaRef ds:uri="http://schemas.microsoft.com/office/2006/metadata/properties"/>
    <ds:schemaRef ds:uri="http://schemas.microsoft.com/office/2006/documentManagement/types"/>
    <ds:schemaRef ds:uri="http://purl.org/dc/terms/"/>
    <ds:schemaRef ds:uri="http://purl.org/dc/elements/1.1/"/>
    <ds:schemaRef ds:uri="e86c0487-b88b-44ab-bc5c-d94d479c6d81"/>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9D79CCB6-86F6-4508-B6B4-CBA0C6B7B4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c0487-b88b-44ab-bc5c-d94d479c6d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21913</TotalTime>
  <Words>2141</Words>
  <Application>Microsoft Office PowerPoint</Application>
  <PresentationFormat>Widescreen</PresentationFormat>
  <Paragraphs>296</Paragraphs>
  <Slides>29</Slides>
  <Notes>27</Notes>
  <HiddenSlides>2</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29</vt:i4>
      </vt:variant>
    </vt:vector>
  </HeadingPairs>
  <TitlesOfParts>
    <vt:vector size="35" baseType="lpstr">
      <vt:lpstr>Arial</vt:lpstr>
      <vt:lpstr>Calibri</vt:lpstr>
      <vt:lpstr>Symbol</vt:lpstr>
      <vt:lpstr>Times New Roman</vt:lpstr>
      <vt:lpstr>Content Templates</vt:lpstr>
      <vt:lpstr>1_Content Templates</vt:lpstr>
      <vt:lpstr>Modeling Baseflow in HEC-HMS</vt:lpstr>
      <vt:lpstr>baseflow in HEC-HMS</vt:lpstr>
      <vt:lpstr>baseflow in HEC-HMS</vt:lpstr>
      <vt:lpstr>Interflow</vt:lpstr>
      <vt:lpstr>Baseflow / Groundwater flow</vt:lpstr>
      <vt:lpstr>HEC-HMS Baseflow methods</vt:lpstr>
      <vt:lpstr>HEC-HMS Baseflow methods</vt:lpstr>
      <vt:lpstr>Recession Baseflow Method</vt:lpstr>
      <vt:lpstr>Recession Baseflow</vt:lpstr>
      <vt:lpstr>Recession Baseflow</vt:lpstr>
      <vt:lpstr>Recession Baseflow</vt:lpstr>
      <vt:lpstr>Recession Baseflow</vt:lpstr>
      <vt:lpstr>Recession Baseflow</vt:lpstr>
      <vt:lpstr>Recession Baseflow</vt:lpstr>
      <vt:lpstr>Recession Baseflow</vt:lpstr>
      <vt:lpstr>Linear Reservoir Baseflow Method</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User’s manual</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Walsh</dc:creator>
  <cp:lastModifiedBy>Sokolovskaya, Natalya L CIV USARMY CEIWR (USA)</cp:lastModifiedBy>
  <cp:revision>800</cp:revision>
  <cp:lastPrinted>2019-09-05T16:48:16Z</cp:lastPrinted>
  <dcterms:created xsi:type="dcterms:W3CDTF">2017-02-20T05:10:01Z</dcterms:created>
  <dcterms:modified xsi:type="dcterms:W3CDTF">2022-10-21T20:07:44Z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0x01010065494DD6335FB74FA95D5708E9003C46</vt:lpwstr>
  </property>
</Properties>
</file>