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540" r:id="rId3"/>
    <p:sldId id="331" r:id="rId4"/>
    <p:sldId id="544" r:id="rId5"/>
    <p:sldId id="545" r:id="rId6"/>
    <p:sldId id="546" r:id="rId7"/>
    <p:sldId id="388" r:id="rId8"/>
    <p:sldId id="547" r:id="rId9"/>
    <p:sldId id="400" r:id="rId10"/>
    <p:sldId id="391" r:id="rId11"/>
    <p:sldId id="548" r:id="rId12"/>
    <p:sldId id="549" r:id="rId13"/>
    <p:sldId id="550" r:id="rId14"/>
    <p:sldId id="551" r:id="rId15"/>
    <p:sldId id="523"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66DF46-5B30-4412-944D-8E85C0C2D3EC}">
          <p14:sldIdLst>
            <p14:sldId id="256"/>
          </p14:sldIdLst>
        </p14:section>
        <p14:section name="Snow Modeling" id="{B8EDED16-0F35-4788-B85E-87969F5DD3AD}">
          <p14:sldIdLst>
            <p14:sldId id="540"/>
            <p14:sldId id="331"/>
            <p14:sldId id="544"/>
            <p14:sldId id="545"/>
            <p14:sldId id="546"/>
            <p14:sldId id="388"/>
            <p14:sldId id="547"/>
            <p14:sldId id="400"/>
            <p14:sldId id="391"/>
            <p14:sldId id="548"/>
            <p14:sldId id="549"/>
            <p14:sldId id="550"/>
            <p14:sldId id="551"/>
          </p14:sldIdLst>
        </p14:section>
        <p14:section name="End" id="{258E53FE-84AD-41A8-93C5-CC726940558B}">
          <p14:sldIdLst>
            <p14:sldId id="52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66" autoAdjust="0"/>
    <p:restoredTop sz="75310" autoAdjust="0"/>
  </p:normalViewPr>
  <p:slideViewPr>
    <p:cSldViewPr snapToGrid="0">
      <p:cViewPr varScale="1">
        <p:scale>
          <a:sx n="86" d="100"/>
          <a:sy n="86" d="100"/>
        </p:scale>
        <p:origin x="126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5699-F1DC-413B-8520-2CB7E403BB38}" type="datetimeFigureOut">
              <a:rPr lang="en-US" smtClean="0"/>
              <a:t>10/24/2022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8193A-64E6-453E-9C75-2B365D2B5D2D}" type="slidenum">
              <a:rPr lang="en-US" smtClean="0"/>
              <a:t>‹#›</a:t>
            </a:fld>
            <a:endParaRPr lang="en-US"/>
          </a:p>
        </p:txBody>
      </p:sp>
    </p:spTree>
    <p:extLst>
      <p:ext uri="{BB962C8B-B14F-4D97-AF65-F5344CB8AC3E}">
        <p14:creationId xmlns:p14="http://schemas.microsoft.com/office/powerpoint/2010/main" val="226458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In some regions, snow represents a significant volume of water storage within the watershed that can produce powerful impacts as it melts, contributing significant additional inflow into rivers streams and reservoirs. </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a:t>
            </a:fld>
            <a:endParaRPr lang="en-US"/>
          </a:p>
        </p:txBody>
      </p:sp>
    </p:spTree>
    <p:extLst>
      <p:ext uri="{BB962C8B-B14F-4D97-AF65-F5344CB8AC3E}">
        <p14:creationId xmlns:p14="http://schemas.microsoft.com/office/powerpoint/2010/main" val="4234261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In regions where observed snow data is scarce, an alternate source may be adopted as “observed” snow data—the Snow Data Assimilation System (SNODAS). </a:t>
            </a:r>
          </a:p>
          <a:p>
            <a:r>
              <a:rPr lang="en-US" dirty="0"/>
              <a:t>SNODAS is actually a snow </a:t>
            </a:r>
            <a:r>
              <a:rPr lang="en-US" i="1" dirty="0"/>
              <a:t>simulation</a:t>
            </a:r>
            <a:r>
              <a:rPr lang="en-US" dirty="0"/>
              <a:t> model produced by the National Operational Hydrologic Remote Sensing Center (NOHRSC). </a:t>
            </a:r>
          </a:p>
          <a:p>
            <a:endParaRPr lang="en-US" dirty="0"/>
          </a:p>
          <a:p>
            <a:r>
              <a:rPr lang="en-US" dirty="0"/>
              <a:t>Benefits of the SNODAS data is that it’s available </a:t>
            </a:r>
            <a:r>
              <a:rPr lang="en-US" i="1" dirty="0"/>
              <a:t>nationwide</a:t>
            </a:r>
            <a:r>
              <a:rPr lang="en-US" i="0" dirty="0"/>
              <a:t> and includes information required for the HMS Temperature Index and Gridded Temperature Index snowmelt methods. While the SNODAS data is actually model </a:t>
            </a:r>
            <a:r>
              <a:rPr lang="en-US" i="1" dirty="0"/>
              <a:t>output</a:t>
            </a:r>
            <a:r>
              <a:rPr lang="en-US" i="0" dirty="0"/>
              <a:t>, the SNODAS model </a:t>
            </a:r>
            <a:r>
              <a:rPr lang="en-US" i="1" dirty="0"/>
              <a:t>is </a:t>
            </a:r>
            <a:r>
              <a:rPr lang="en-US" i="0" dirty="0"/>
              <a:t>corrected with observed data from gamma flights and point observations. Model corrections are then documented online. </a:t>
            </a:r>
          </a:p>
          <a:p>
            <a:endParaRPr lang="en-US" i="0" dirty="0"/>
          </a:p>
          <a:p>
            <a:r>
              <a:rPr lang="en-US" i="0" dirty="0"/>
              <a:t>Drawbacks of using the SNODAS data is that it is in </a:t>
            </a:r>
            <a:r>
              <a:rPr lang="en-US" i="1" dirty="0"/>
              <a:t>itself </a:t>
            </a:r>
            <a:r>
              <a:rPr lang="en-US" i="0" dirty="0"/>
              <a:t>model output and not actually observed. Updates made to the SNODAS model from field observations are not always timely and there’s still a large discrepancy of “observed” data availability in the non-Western United States. </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13</a:t>
            </a:fld>
            <a:endParaRPr lang="en-US"/>
          </a:p>
        </p:txBody>
      </p:sp>
    </p:spTree>
    <p:extLst>
      <p:ext uri="{BB962C8B-B14F-4D97-AF65-F5344CB8AC3E}">
        <p14:creationId xmlns:p14="http://schemas.microsoft.com/office/powerpoint/2010/main" val="1518961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large portion of the United States is impacted by the effects of snowmelt. Within USACE, the effects of snowmelt can impact reservoir operations, produce flooding and impact planning &amp; design studies.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a:t>
            </a:fld>
            <a:endParaRPr lang="en-US"/>
          </a:p>
        </p:txBody>
      </p:sp>
    </p:spTree>
    <p:extLst>
      <p:ext uri="{BB962C8B-B14F-4D97-AF65-F5344CB8AC3E}">
        <p14:creationId xmlns:p14="http://schemas.microsoft.com/office/powerpoint/2010/main" val="24707688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goal of snow hydrology is to track the volume of water within the watershed by estimating snow accumulation and ablation (melt) in terms of SWE—Snow Water Equivalent. Tracking the volume of SWE within a watershed, allows us to estimate the peak timing and magnitude of melt events that can then be routed through the watershed to assess possible impacts.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a:t>
            </a:fld>
            <a:endParaRPr lang="en-US"/>
          </a:p>
        </p:txBody>
      </p:sp>
    </p:spTree>
    <p:extLst>
      <p:ext uri="{BB962C8B-B14F-4D97-AF65-F5344CB8AC3E}">
        <p14:creationId xmlns:p14="http://schemas.microsoft.com/office/powerpoint/2010/main" val="40650124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HMS utilizes the Temperature Index Method to simulate snowmelt processes.</a:t>
            </a:r>
          </a:p>
          <a:p>
            <a:endParaRPr lang="en-US" dirty="0"/>
          </a:p>
          <a:p>
            <a:r>
              <a:rPr lang="en-US" dirty="0"/>
              <a:t>The Temperature Index Method essentially looks at falling precipitation with respect to air temperature to determine whether the precipitation is falling as rain or snow. If the temperature is over a specified limit, it’s considered rain and falls as liquid water; if the temperature is under the set threshold, the precipitation volume is added to the snowpack.</a:t>
            </a:r>
          </a:p>
          <a:p>
            <a:r>
              <a:rPr lang="en-US" dirty="0"/>
              <a:t>Next, the temperature index method determines if the air temperature is above freezing. If it is below freezing, no change in snowpack occurs; if it’s above freezing, the snowpack begins to melt and is added to the liquid water volume within the snowpack.</a:t>
            </a:r>
          </a:p>
          <a:p>
            <a:r>
              <a:rPr lang="en-US" dirty="0"/>
              <a:t>Then it considers—is the </a:t>
            </a:r>
            <a:r>
              <a:rPr lang="en-US" i="1" dirty="0"/>
              <a:t>Snowpack</a:t>
            </a:r>
            <a:r>
              <a:rPr lang="en-US" i="0" dirty="0"/>
              <a:t> temperature below freezing? If yes, the liquid water within the snowpack re-freezes; if the temperature of the snowpack is </a:t>
            </a:r>
            <a:r>
              <a:rPr lang="en-US" i="1" dirty="0"/>
              <a:t>above</a:t>
            </a:r>
            <a:r>
              <a:rPr lang="en-US" i="0" dirty="0"/>
              <a:t> freezing, the amount of liquid water within the snowpack is considered. If the liquid water volume within the snowpack exceeds a specified percentage of the overall snowpack (ex: 5%), the “Liquid Water Limit” is exceeded and water is released from the snowpack.</a:t>
            </a:r>
          </a:p>
          <a:p>
            <a:r>
              <a:rPr lang="en-US" i="0" dirty="0"/>
              <a:t>Additional melt may occur due to </a:t>
            </a:r>
            <a:r>
              <a:rPr lang="en-US" i="0" dirty="0" err="1"/>
              <a:t>groundmelt</a:t>
            </a:r>
            <a:r>
              <a:rPr lang="en-US" i="0" dirty="0"/>
              <a:t> and the melted snowpack is released as liquid water to the soil’s surface as runoff.</a:t>
            </a:r>
            <a:endParaRPr lang="en-US" dirty="0"/>
          </a:p>
          <a:p>
            <a:endParaRPr lang="en-US" dirty="0"/>
          </a:p>
          <a:p>
            <a:r>
              <a:rPr lang="en-US" dirty="0"/>
              <a:t>The flow chart for the temperature index snowmelt model shows how the information on the following slides comes together as a simulation algorithm.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a:t>
            </a:fld>
            <a:endParaRPr lang="en-US"/>
          </a:p>
        </p:txBody>
      </p:sp>
    </p:spTree>
    <p:extLst>
      <p:ext uri="{BB962C8B-B14F-4D97-AF65-F5344CB8AC3E}">
        <p14:creationId xmlns:p14="http://schemas.microsoft.com/office/powerpoint/2010/main" val="35532204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HMS version 4.7, the snowmelt component is activated within the </a:t>
            </a:r>
            <a:r>
              <a:rPr lang="en-US" dirty="0" err="1"/>
              <a:t>Meteorologic</a:t>
            </a:r>
            <a:r>
              <a:rPr lang="en-US" dirty="0"/>
              <a:t> Model settings.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two approaches to snowmelt modeling with the temperature index method are available within HMS—</a:t>
            </a:r>
          </a:p>
          <a:p>
            <a:r>
              <a:rPr lang="en-US" dirty="0"/>
              <a:t>The first is the general </a:t>
            </a:r>
            <a:r>
              <a:rPr lang="en-US" b="1" dirty="0"/>
              <a:t>temperature index method </a:t>
            </a:r>
            <a:r>
              <a:rPr lang="en-US" dirty="0"/>
              <a:t>which involves a lumped parameter approach which assumes snow parameters and melt is homogenous within each </a:t>
            </a:r>
            <a:r>
              <a:rPr lang="en-US" dirty="0" err="1"/>
              <a:t>subbasin</a:t>
            </a:r>
            <a:r>
              <a:rPr lang="en-US" dirty="0"/>
              <a:t>. This method may be most appropriate when temperatures are consistent throughout each </a:t>
            </a:r>
            <a:r>
              <a:rPr lang="en-US" dirty="0" err="1"/>
              <a:t>subbasin</a:t>
            </a:r>
            <a:r>
              <a:rPr lang="en-US" dirty="0"/>
              <a:t> (or can be represented with a lapse rate) and/or if snowmelt events occur fairly consistently throughout the entire </a:t>
            </a:r>
            <a:r>
              <a:rPr lang="en-US" dirty="0" err="1"/>
              <a:t>subbasin</a:t>
            </a:r>
            <a:r>
              <a:rPr lang="en-US" dirty="0"/>
              <a:t>.</a:t>
            </a:r>
          </a:p>
          <a:p>
            <a:r>
              <a:rPr lang="en-US" dirty="0"/>
              <a:t>The second is the </a:t>
            </a:r>
            <a:r>
              <a:rPr lang="en-US" b="1" dirty="0"/>
              <a:t>gridded temperature index method</a:t>
            </a:r>
            <a:r>
              <a:rPr lang="en-US" dirty="0"/>
              <a:t> which involves </a:t>
            </a:r>
            <a:r>
              <a:rPr lang="en-US" i="1" dirty="0"/>
              <a:t>gridded</a:t>
            </a:r>
            <a:r>
              <a:rPr lang="en-US" dirty="0"/>
              <a:t> input parameters. The gridded approach allows for increased variability of key data within each </a:t>
            </a:r>
            <a:r>
              <a:rPr lang="en-US" dirty="0" err="1"/>
              <a:t>subbasin</a:t>
            </a:r>
            <a:r>
              <a:rPr lang="en-US" dirty="0"/>
              <a:t>, such as: temperature distribution, initial snowpack conditions and melt rates throughout each </a:t>
            </a:r>
            <a:r>
              <a:rPr lang="en-US" dirty="0" err="1"/>
              <a:t>subbasin</a:t>
            </a:r>
            <a:r>
              <a:rPr lang="en-US" dirty="0"/>
              <a:t>. </a:t>
            </a:r>
          </a:p>
          <a:p>
            <a:r>
              <a:rPr lang="en-US" dirty="0"/>
              <a:t>Both methods share many of the same data requirements with key differences being:</a:t>
            </a:r>
          </a:p>
          <a:p>
            <a:pPr marL="171450" indent="-171450">
              <a:buFont typeface="Arial" panose="020B0604020202020204" pitchFamily="34" charset="0"/>
              <a:buChar char="•"/>
            </a:pPr>
            <a:r>
              <a:rPr lang="en-US" dirty="0"/>
              <a:t>GTI requires gridded temperature data (vs. point-source temperature gage data)</a:t>
            </a:r>
          </a:p>
          <a:p>
            <a:pPr marL="171450" indent="-171450">
              <a:buFont typeface="Arial" panose="020B0604020202020204" pitchFamily="34" charset="0"/>
              <a:buChar char="•"/>
            </a:pPr>
            <a:r>
              <a:rPr lang="en-US" dirty="0"/>
              <a:t>GTI requires additional initial condition grids (for key parameters such as snow water equivalent, cold content, etc.)</a:t>
            </a:r>
          </a:p>
          <a:p>
            <a:pPr marL="171450" indent="-171450">
              <a:buFont typeface="Arial" panose="020B0604020202020204" pitchFamily="34" charset="0"/>
              <a:buChar char="•"/>
            </a:pPr>
            <a:r>
              <a:rPr lang="en-US" dirty="0"/>
              <a:t>The temperature index method can apply a lapse rate which is useful for </a:t>
            </a:r>
            <a:r>
              <a:rPr lang="en-US" dirty="0" err="1"/>
              <a:t>subbasins</a:t>
            </a:r>
            <a:r>
              <a:rPr lang="en-US" dirty="0"/>
              <a:t> with significant elevation variation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a:t>
            </a:fld>
            <a:endParaRPr lang="en-US"/>
          </a:p>
        </p:txBody>
      </p:sp>
    </p:spTree>
    <p:extLst>
      <p:ext uri="{BB962C8B-B14F-4D97-AF65-F5344CB8AC3E}">
        <p14:creationId xmlns:p14="http://schemas.microsoft.com/office/powerpoint/2010/main" val="3747800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Temperature index method parameters must be assigned by </a:t>
            </a:r>
            <a:r>
              <a:rPr lang="en-US" dirty="0" err="1"/>
              <a:t>subbasin</a:t>
            </a:r>
            <a:r>
              <a:rPr lang="en-US" dirty="0"/>
              <a:t> within the </a:t>
            </a:r>
            <a:r>
              <a:rPr lang="en-US" dirty="0" err="1"/>
              <a:t>Meteorologic</a:t>
            </a:r>
            <a:r>
              <a:rPr lang="en-US" dirty="0"/>
              <a:t> Model.</a:t>
            </a:r>
          </a:p>
          <a:p>
            <a:endParaRPr lang="en-US" dirty="0"/>
          </a:p>
          <a:p>
            <a:r>
              <a:rPr lang="en-US" dirty="0"/>
              <a:t>The figure in the center of this slide shows the (lumped parameter) Temperature Index dialog.</a:t>
            </a:r>
          </a:p>
          <a:p>
            <a:endParaRPr lang="en-US" dirty="0"/>
          </a:p>
          <a:p>
            <a:r>
              <a:rPr lang="en-US" dirty="0"/>
              <a:t>The far right of the page includes common parameter values as well as which parameters are typically adjusted during calibration.</a:t>
            </a:r>
          </a:p>
          <a:p>
            <a:endParaRPr lang="en-US" dirty="0"/>
          </a:p>
          <a:p>
            <a:r>
              <a:rPr lang="en-US" dirty="0"/>
              <a:t>The </a:t>
            </a:r>
            <a:r>
              <a:rPr lang="en-US" dirty="0" err="1"/>
              <a:t>meltrate</a:t>
            </a:r>
            <a:r>
              <a:rPr lang="en-US" dirty="0"/>
              <a:t> is the most sensitive parameter that will always have a direct impact on the snow calibration.</a:t>
            </a:r>
          </a:p>
          <a:p>
            <a:endParaRPr lang="en-US" dirty="0"/>
          </a:p>
          <a:p>
            <a:endParaRPr lang="en-US" dirty="0"/>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9</a:t>
            </a:fld>
            <a:endParaRPr lang="en-US"/>
          </a:p>
        </p:txBody>
      </p:sp>
    </p:spTree>
    <p:extLst>
      <p:ext uri="{BB962C8B-B14F-4D97-AF65-F5344CB8AC3E}">
        <p14:creationId xmlns:p14="http://schemas.microsoft.com/office/powerpoint/2010/main" val="37045621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Gridded temperature index method parameters must be assigned by </a:t>
            </a:r>
            <a:r>
              <a:rPr lang="en-US" dirty="0" err="1"/>
              <a:t>subbasin</a:t>
            </a:r>
            <a:r>
              <a:rPr lang="en-US" dirty="0"/>
              <a:t> within the </a:t>
            </a:r>
            <a:r>
              <a:rPr lang="en-US" dirty="0" err="1"/>
              <a:t>Meteorologic</a:t>
            </a:r>
            <a:r>
              <a:rPr lang="en-US" dirty="0"/>
              <a:t> Model.</a:t>
            </a:r>
          </a:p>
          <a:p>
            <a:endParaRPr lang="en-US" dirty="0"/>
          </a:p>
          <a:p>
            <a:r>
              <a:rPr lang="en-US" dirty="0"/>
              <a:t>The figure in the center of this slide shows the (distributed parameter) </a:t>
            </a:r>
            <a:r>
              <a:rPr lang="en-US" b="1" dirty="0"/>
              <a:t>Gridded </a:t>
            </a:r>
            <a:r>
              <a:rPr lang="en-US" dirty="0"/>
              <a:t>Temperature Index (GTI) dialog.</a:t>
            </a:r>
          </a:p>
          <a:p>
            <a:r>
              <a:rPr lang="en-US" dirty="0"/>
              <a:t>Initial Values for the GTI method can be set to spatially distributed parameter grids (as shown above) or can be set to default values (which reverts the initial conditions similar to the general TI method, but still determines future snowmelt on a gridded distribution). </a:t>
            </a:r>
          </a:p>
          <a:p>
            <a:endParaRPr lang="en-US" dirty="0"/>
          </a:p>
          <a:p>
            <a:r>
              <a:rPr lang="en-US" dirty="0"/>
              <a:t>The far right of the page includes common parameter values as well as which parameters are typically adjusted during calibration. Observed data is desirable for initial Snow Water Equivalent (SWE) and Cold Content (CC), but Zero-value grids can be used for the remaining gridded initial conditions (liquid water, cold contend ATI, </a:t>
            </a:r>
            <a:r>
              <a:rPr lang="en-US" dirty="0" err="1"/>
              <a:t>Meltrate</a:t>
            </a:r>
            <a:r>
              <a:rPr lang="en-US" dirty="0"/>
              <a:t> ATI)  if no observed initial data is available. </a:t>
            </a:r>
          </a:p>
          <a:p>
            <a:endParaRPr lang="en-US" dirty="0"/>
          </a:p>
          <a:p>
            <a:r>
              <a:rPr lang="en-US" dirty="0"/>
              <a:t>Once again, the </a:t>
            </a:r>
            <a:r>
              <a:rPr lang="en-US" i="1" dirty="0" err="1"/>
              <a:t>meltrate</a:t>
            </a:r>
            <a:r>
              <a:rPr lang="en-US" i="1" dirty="0"/>
              <a:t> </a:t>
            </a:r>
            <a:r>
              <a:rPr lang="en-US" dirty="0"/>
              <a:t>is the most sensitive parameter in the GTI approach (just like in the TI approach)--it will always have a direct impact on the snow calibration.</a:t>
            </a:r>
          </a:p>
          <a:p>
            <a:endParaRPr lang="en-US" dirty="0"/>
          </a:p>
          <a:p>
            <a:endParaRPr lang="en-US" dirty="0"/>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10</a:t>
            </a:fld>
            <a:endParaRPr lang="en-US"/>
          </a:p>
        </p:txBody>
      </p:sp>
    </p:spTree>
    <p:extLst>
      <p:ext uri="{BB962C8B-B14F-4D97-AF65-F5344CB8AC3E}">
        <p14:creationId xmlns:p14="http://schemas.microsoft.com/office/powerpoint/2010/main" val="24029494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When modeling snowmelt within HMS, you must first calibrate the melting of the snow component. To do this, we consider the Snow Water Equivalent (SWE) within the model and calibrate the modeled SWE to closely mirror the actual observed SWE. Once the snowpack is melting similarly to the observed data, you can proceed with the runoff calibration (infiltration, routing, etc.) to complete the event.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11</a:t>
            </a:fld>
            <a:endParaRPr lang="en-US"/>
          </a:p>
        </p:txBody>
      </p:sp>
    </p:spTree>
    <p:extLst>
      <p:ext uri="{BB962C8B-B14F-4D97-AF65-F5344CB8AC3E}">
        <p14:creationId xmlns:p14="http://schemas.microsoft.com/office/powerpoint/2010/main" val="4086069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Where can you find observed snow data?</a:t>
            </a:r>
          </a:p>
          <a:p>
            <a:r>
              <a:rPr lang="en-US" dirty="0"/>
              <a:t>Luckily, several snow observation sites are available throughout the Western United States—shown here in Blue. Western US sources include both Snow Telemetry (SNOTEL) automated data collection sites as well as Snow Course sites where data is manually collected. </a:t>
            </a:r>
          </a:p>
          <a:p>
            <a:r>
              <a:rPr lang="en-US" dirty="0"/>
              <a:t>Unfortunately, observed snow data is more difficult to come by in the Midwest and Eastern United States—with just a handful of SCAN (Soil Climate Analysis Network) sites available—shown here in Red.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12</a:t>
            </a:fld>
            <a:endParaRPr lang="en-US"/>
          </a:p>
        </p:txBody>
      </p:sp>
    </p:spTree>
    <p:extLst>
      <p:ext uri="{BB962C8B-B14F-4D97-AF65-F5344CB8AC3E}">
        <p14:creationId xmlns:p14="http://schemas.microsoft.com/office/powerpoint/2010/main" val="38023455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D2F57-AE3A-4DA1-B4F0-CEC010C08F8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73E6356-D90E-407B-93EF-12894E172C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FCA601B-D32C-4FCB-8BCB-DA31388EDBBD}"/>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5" name="Footer Placeholder 4">
            <a:extLst>
              <a:ext uri="{FF2B5EF4-FFF2-40B4-BE49-F238E27FC236}">
                <a16:creationId xmlns:a16="http://schemas.microsoft.com/office/drawing/2014/main" id="{A1CD47E5-4F2E-4B3F-8355-92EBF10355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9A2393-3F8A-4846-BB49-E71BCB00B552}"/>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573178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2B81D-C8AB-4940-B0E6-FC25B02E7F2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B96AA1-575F-4A87-8C97-515E150F87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32216E-3C41-4EAA-8176-3FEEDB92BCEC}"/>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5" name="Footer Placeholder 4">
            <a:extLst>
              <a:ext uri="{FF2B5EF4-FFF2-40B4-BE49-F238E27FC236}">
                <a16:creationId xmlns:a16="http://schemas.microsoft.com/office/drawing/2014/main" id="{F4630CAB-72B4-4839-933A-CB2C933AB5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A5318C-CE12-4194-A4C6-331D1B42A3E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097186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92FCBB8-C23A-4731-A6BC-77028718213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43BDCA1-EC88-4A81-A441-9514AB3B7BB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6361DB-A9A2-4F1C-9D10-739EC8986538}"/>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5" name="Footer Placeholder 4">
            <a:extLst>
              <a:ext uri="{FF2B5EF4-FFF2-40B4-BE49-F238E27FC236}">
                <a16:creationId xmlns:a16="http://schemas.microsoft.com/office/drawing/2014/main" id="{0B5212C4-8B3B-4B60-9E0C-FCA958AFA0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F5A37D-7B92-4E8B-9C51-376F94F0E278}"/>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415732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693C3-43B4-45CD-ACE9-9E8AC3CFCA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9AC14D-A42B-41B1-A710-2B96C86E27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89CF5C-6111-4916-A69F-5FAD2CA5A5D8}"/>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5" name="Footer Placeholder 4">
            <a:extLst>
              <a:ext uri="{FF2B5EF4-FFF2-40B4-BE49-F238E27FC236}">
                <a16:creationId xmlns:a16="http://schemas.microsoft.com/office/drawing/2014/main" id="{72619916-6184-433D-9185-5B845BD8A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DAA45B-70C0-403D-BEB6-A3F25524599C}"/>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006413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BED34-7EA2-4CAC-9BCB-1F12AEA035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7FDD222-8725-4F9C-9EE8-4707A97A7B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AD32B7A-3C5B-4B7D-B323-389EE2210F1B}"/>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5" name="Footer Placeholder 4">
            <a:extLst>
              <a:ext uri="{FF2B5EF4-FFF2-40B4-BE49-F238E27FC236}">
                <a16:creationId xmlns:a16="http://schemas.microsoft.com/office/drawing/2014/main" id="{E4E81F58-2FEB-41EA-834A-099CE69AF4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86F020-7ABB-4B6D-A9A9-DC1D31FC8C1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435286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98A8D-0BC8-4041-8E42-080EE051A8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1A0FA1-8ED5-49DD-8144-ADDD6B1750F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E37F457-D487-48AB-8306-1B0182F94E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2CD0304-AC8F-4914-98E0-3E95B3FC9D91}"/>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6" name="Footer Placeholder 5">
            <a:extLst>
              <a:ext uri="{FF2B5EF4-FFF2-40B4-BE49-F238E27FC236}">
                <a16:creationId xmlns:a16="http://schemas.microsoft.com/office/drawing/2014/main" id="{AEBD17D8-10F8-4FB9-AC51-C28289907A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F639AB-0309-4547-9F42-AC01687DBD89}"/>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235515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CBE9F-F7BC-4A19-885E-5489FFF81CE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ACDEEC1-8077-48D9-B428-B06467439A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CF9CF6-2889-46BE-B2D4-753B139FF75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390C3A2-D745-4AE0-AC68-C791598DE3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6F3E93F-A0D2-46AC-9985-EB701CB95BA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6C4FAA7-CF09-44B5-9D52-64A30A8BA787}"/>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8" name="Footer Placeholder 7">
            <a:extLst>
              <a:ext uri="{FF2B5EF4-FFF2-40B4-BE49-F238E27FC236}">
                <a16:creationId xmlns:a16="http://schemas.microsoft.com/office/drawing/2014/main" id="{D057A6D2-5AC0-4377-8316-195243B8CC4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9AD50DE-EF24-42D9-9619-F75A4D1E5E6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85831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75636-4208-4AB4-BEE4-C029B55807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56C359-6FFF-4868-8538-9977DCD738E5}"/>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4" name="Footer Placeholder 3">
            <a:extLst>
              <a:ext uri="{FF2B5EF4-FFF2-40B4-BE49-F238E27FC236}">
                <a16:creationId xmlns:a16="http://schemas.microsoft.com/office/drawing/2014/main" id="{D658DCF6-601A-47B7-A8D0-77687459AF6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90FC1C-FA0E-4F77-952A-497B7AECCC66}"/>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57886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33EED1-BE4C-41CC-869F-9948F544186D}"/>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3" name="Footer Placeholder 2">
            <a:extLst>
              <a:ext uri="{FF2B5EF4-FFF2-40B4-BE49-F238E27FC236}">
                <a16:creationId xmlns:a16="http://schemas.microsoft.com/office/drawing/2014/main" id="{8A08E420-EBE2-4902-AC39-9F1B7BE01D7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09ADF4-EF1B-416E-8E54-26AB71483DCE}"/>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156991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A070E-52CD-4C1B-85C6-6CB5F41AAA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691636C-FD37-4D82-8790-A8DC046BC6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58015F5-49BA-4D72-9DEA-23D7C3DA3C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F696FBB-C220-4B46-B18C-D5937EBCC831}"/>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6" name="Footer Placeholder 5">
            <a:extLst>
              <a:ext uri="{FF2B5EF4-FFF2-40B4-BE49-F238E27FC236}">
                <a16:creationId xmlns:a16="http://schemas.microsoft.com/office/drawing/2014/main" id="{CA0A3651-E9CA-468D-9CD2-902B6EF79B8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695795-275E-4EE4-80A7-650ADE357A6F}"/>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476725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D0F4C-5FC1-46A6-B372-92C1963513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73D7169-F9FF-4C90-BB4D-6C1824FB8F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E4ABB1-559E-4F38-9A75-2087E1E73F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5E1F91-3461-4AA0-89E2-EEEE2CE23DF2}"/>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6" name="Footer Placeholder 5">
            <a:extLst>
              <a:ext uri="{FF2B5EF4-FFF2-40B4-BE49-F238E27FC236}">
                <a16:creationId xmlns:a16="http://schemas.microsoft.com/office/drawing/2014/main" id="{423A7599-D6CA-4A2F-AC04-32FA8E2766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AE2923-FEDC-47AA-BA3E-B4A606B38BA3}"/>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6440120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6D5417-F60B-449C-BE7F-10CB91A134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0119DC4-0595-415C-BFE6-DB4F75FD7E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815DA0-92AB-4C1F-9078-24FF52CCAD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3891EBE6-704A-4BE2-A395-A2F41D395123}" type="datetimeFigureOut">
              <a:rPr lang="en-US" smtClean="0"/>
              <a:pPr/>
              <a:t>10/24/2022</a:t>
            </a:fld>
            <a:endParaRPr lang="en-US"/>
          </a:p>
        </p:txBody>
      </p:sp>
      <p:sp>
        <p:nvSpPr>
          <p:cNvPr id="5" name="Footer Placeholder 4">
            <a:extLst>
              <a:ext uri="{FF2B5EF4-FFF2-40B4-BE49-F238E27FC236}">
                <a16:creationId xmlns:a16="http://schemas.microsoft.com/office/drawing/2014/main" id="{7798DAEC-AE61-4D3D-965A-8B75A7D0B4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1DFC6AC3-C3BF-40C0-AFFF-4782FD9773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590817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nohrsc.noaa.gov/interactive/html/map.html?ql=station&amp;zoom=&amp;loc=47.067+N,+97.821+W&amp;var=ssm_swe&amp;dy=2011&amp;dm=3&amp;dd=28&amp;dh=6&amp;snap=1&amp;o9=1&amp;o12=1&amp;o13=1&amp;lbl=m&amp;mode=pan&amp;extents=us&amp;min_x=-97.941666666668&amp;min_y=45.299999999996&amp;max_x=-94.316666666668&amp;max_y=47.341666666662&amp;coord_x=-96.129166666668&amp;coord_y=46.320833333329&amp;zbox_n=&amp;zbox_s=&amp;zbox_e=&amp;zbox_w=&amp;metric=0&amp;bgvar=dem&amp;shdvar=shading&amp;width=800&amp;height=450&amp;nw=800&amp;nh=450&amp;h_o=0&amp;font=0&amp;js=1&amp;uc=0"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2387600"/>
          </a:xfrm>
        </p:spPr>
        <p:txBody>
          <a:bodyPr/>
          <a:lstStyle/>
          <a:p>
            <a:r>
              <a:rPr lang="en-US" dirty="0"/>
              <a:t>Meteorologic Models</a:t>
            </a:r>
            <a:br>
              <a:rPr lang="en-US" dirty="0"/>
            </a:br>
            <a:r>
              <a:rPr lang="en-US" dirty="0"/>
              <a:t>Historic Precipitation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479675"/>
            <a:ext cx="9144000" cy="1655762"/>
          </a:xfrm>
        </p:spPr>
        <p:txBody>
          <a:bodyPr>
            <a:normAutofit lnSpcReduction="10000"/>
          </a:bodyPr>
          <a:lstStyle/>
          <a:p>
            <a:r>
              <a:rPr lang="en-US" dirty="0"/>
              <a:t>Hydrologic Modeling with HEC-HMS</a:t>
            </a:r>
          </a:p>
          <a:p>
            <a:endParaRPr lang="en-US" dirty="0"/>
          </a:p>
          <a:p>
            <a:r>
              <a:rPr lang="en-US" dirty="0"/>
              <a:t>Slides by:</a:t>
            </a:r>
          </a:p>
          <a:p>
            <a:r>
              <a:rPr lang="en-US" dirty="0"/>
              <a:t>Greg Karlovits (HEC), Emily Moe (MVP), Daniel Black (HEC)</a:t>
            </a:r>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42570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8E41FFF0-EBD1-4FA8-979A-7D5377888F6A}"/>
              </a:ext>
            </a:extLst>
          </p:cNvPr>
          <p:cNvPicPr>
            <a:picLocks noChangeAspect="1"/>
          </p:cNvPicPr>
          <p:nvPr/>
        </p:nvPicPr>
        <p:blipFill>
          <a:blip r:embed="rId3"/>
          <a:stretch>
            <a:fillRect/>
          </a:stretch>
        </p:blipFill>
        <p:spPr>
          <a:xfrm>
            <a:off x="43072" y="926592"/>
            <a:ext cx="3109775" cy="2335356"/>
          </a:xfrm>
          <a:prstGeom prst="rect">
            <a:avLst/>
          </a:prstGeom>
        </p:spPr>
      </p:pic>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11082124" cy="760134"/>
          </a:xfrm>
          <a:prstGeom prst="rect">
            <a:avLst/>
          </a:prstGeom>
        </p:spPr>
        <p:txBody>
          <a:bodyPr vert="horz" lIns="91440" tIns="45720" rIns="91440" bIns="45720" rtlCol="0" anchor="b">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b="1" i="1" dirty="0"/>
              <a:t>Gridded</a:t>
            </a:r>
            <a:r>
              <a:rPr lang="en-US" i="1" dirty="0"/>
              <a:t> Temperature Index Method Parameters</a:t>
            </a:r>
            <a:endParaRPr lang="en-US" dirty="0"/>
          </a:p>
        </p:txBody>
      </p:sp>
      <p:sp>
        <p:nvSpPr>
          <p:cNvPr id="10" name="TextBox 9">
            <a:extLst>
              <a:ext uri="{FF2B5EF4-FFF2-40B4-BE49-F238E27FC236}">
                <a16:creationId xmlns:a16="http://schemas.microsoft.com/office/drawing/2014/main" id="{3FA8500B-C819-4895-AB8F-5EA466DE9965}"/>
              </a:ext>
            </a:extLst>
          </p:cNvPr>
          <p:cNvSpPr txBox="1"/>
          <p:nvPr/>
        </p:nvSpPr>
        <p:spPr>
          <a:xfrm>
            <a:off x="7445822" y="926592"/>
            <a:ext cx="4746178" cy="5678478"/>
          </a:xfrm>
          <a:prstGeom prst="rect">
            <a:avLst/>
          </a:prstGeom>
          <a:noFill/>
        </p:spPr>
        <p:txBody>
          <a:bodyPr wrap="square" rtlCol="0">
            <a:spAutoFit/>
          </a:bodyPr>
          <a:lstStyle/>
          <a:p>
            <a:r>
              <a:rPr lang="en-US" sz="2400" b="1" i="1" dirty="0"/>
              <a:t>Gridded </a:t>
            </a:r>
            <a:r>
              <a:rPr lang="en-US" sz="2400" i="1" dirty="0"/>
              <a:t>Temperature Index (GTI)</a:t>
            </a:r>
            <a:endParaRPr lang="en-US" sz="2400" b="1" i="1" dirty="0"/>
          </a:p>
          <a:p>
            <a:r>
              <a:rPr lang="en-US" sz="2400" i="1" u="sng" dirty="0"/>
              <a:t>Snowmelt Calibration Parameters</a:t>
            </a:r>
          </a:p>
          <a:p>
            <a:pPr marL="285750" indent="-285750">
              <a:buFont typeface="Arial" panose="020B0604020202020204" pitchFamily="34" charset="0"/>
              <a:buChar char="•"/>
            </a:pPr>
            <a:r>
              <a:rPr lang="en-US" sz="2000" dirty="0"/>
              <a:t>Initial SWE, CC = Observed Data Grids</a:t>
            </a:r>
          </a:p>
          <a:p>
            <a:pPr marL="285750" indent="-285750">
              <a:buFont typeface="Arial" panose="020B0604020202020204" pitchFamily="34" charset="0"/>
              <a:buChar char="•"/>
            </a:pPr>
            <a:r>
              <a:rPr lang="en-US" sz="2000" dirty="0"/>
              <a:t>Initial Liquid, CC ATI, Melt ATI = Zero (acceptable assumption)</a:t>
            </a:r>
          </a:p>
          <a:p>
            <a:pPr marL="285750" indent="-285750">
              <a:buFont typeface="Arial" panose="020B0604020202020204" pitchFamily="34" charset="0"/>
              <a:buChar char="•"/>
            </a:pPr>
            <a:r>
              <a:rPr lang="en-US" sz="2000" dirty="0">
                <a:solidFill>
                  <a:srgbClr val="C00000"/>
                </a:solidFill>
              </a:rPr>
              <a:t>*Px Temp: 32-34F</a:t>
            </a:r>
          </a:p>
          <a:p>
            <a:pPr marL="285750" indent="-285750">
              <a:buFont typeface="Arial" panose="020B0604020202020204" pitchFamily="34" charset="0"/>
              <a:buChar char="•"/>
            </a:pPr>
            <a:r>
              <a:rPr lang="en-US" sz="2000" dirty="0"/>
              <a:t>Base Temp: 32F</a:t>
            </a:r>
          </a:p>
          <a:p>
            <a:pPr marL="285750" indent="-285750">
              <a:buFont typeface="Arial" panose="020B0604020202020204" pitchFamily="34" charset="0"/>
              <a:buChar char="•"/>
            </a:pPr>
            <a:r>
              <a:rPr lang="en-US" sz="2000" dirty="0">
                <a:solidFill>
                  <a:srgbClr val="C00000"/>
                </a:solidFill>
              </a:rPr>
              <a:t>* Wet </a:t>
            </a:r>
            <a:r>
              <a:rPr lang="en-US" sz="2000" dirty="0" err="1">
                <a:solidFill>
                  <a:srgbClr val="C00000"/>
                </a:solidFill>
              </a:rPr>
              <a:t>Meltrate</a:t>
            </a:r>
            <a:r>
              <a:rPr lang="en-US" sz="2000" dirty="0">
                <a:solidFill>
                  <a:srgbClr val="C00000"/>
                </a:solidFill>
              </a:rPr>
              <a:t>: 0.05-0.15 in/F-day</a:t>
            </a:r>
          </a:p>
          <a:p>
            <a:pPr marL="285750" indent="-285750">
              <a:buFont typeface="Arial" panose="020B0604020202020204" pitchFamily="34" charset="0"/>
              <a:buChar char="•"/>
            </a:pPr>
            <a:r>
              <a:rPr lang="en-US" sz="2000" dirty="0">
                <a:solidFill>
                  <a:srgbClr val="C00000"/>
                </a:solidFill>
              </a:rPr>
              <a:t>* Rain Rate Limit: 0.25-0.50 in/day</a:t>
            </a:r>
          </a:p>
          <a:p>
            <a:pPr marL="285750" indent="-285750">
              <a:buFont typeface="Arial" panose="020B0604020202020204" pitchFamily="34" charset="0"/>
              <a:buChar char="•"/>
            </a:pPr>
            <a:r>
              <a:rPr lang="en-US" sz="2000" dirty="0"/>
              <a:t>ATI-</a:t>
            </a:r>
            <a:r>
              <a:rPr lang="en-US" sz="2000" dirty="0" err="1"/>
              <a:t>Meltrate</a:t>
            </a:r>
            <a:r>
              <a:rPr lang="en-US" sz="2000" dirty="0"/>
              <a:t> Coefficient: 0.98-1.0 (typ.=1.0)</a:t>
            </a:r>
          </a:p>
          <a:p>
            <a:pPr marL="285750" indent="-285750">
              <a:buFont typeface="Arial" panose="020B0604020202020204" pitchFamily="34" charset="0"/>
              <a:buChar char="•"/>
            </a:pPr>
            <a:r>
              <a:rPr lang="en-US" sz="2000" dirty="0">
                <a:solidFill>
                  <a:srgbClr val="C00000"/>
                </a:solidFill>
              </a:rPr>
              <a:t>* ATI-</a:t>
            </a:r>
            <a:r>
              <a:rPr lang="en-US" sz="2000" dirty="0" err="1">
                <a:solidFill>
                  <a:srgbClr val="C00000"/>
                </a:solidFill>
              </a:rPr>
              <a:t>Meltrate</a:t>
            </a:r>
            <a:r>
              <a:rPr lang="en-US" sz="2000" dirty="0">
                <a:solidFill>
                  <a:srgbClr val="C00000"/>
                </a:solidFill>
              </a:rPr>
              <a:t> </a:t>
            </a:r>
            <a:r>
              <a:rPr lang="en-US" sz="2000" dirty="0" err="1">
                <a:solidFill>
                  <a:srgbClr val="C00000"/>
                </a:solidFill>
              </a:rPr>
              <a:t>Fn</a:t>
            </a:r>
            <a:r>
              <a:rPr lang="en-US" sz="2000" dirty="0">
                <a:solidFill>
                  <a:srgbClr val="C00000"/>
                </a:solidFill>
              </a:rPr>
              <a:t>: 0.015-0.15 in/F-day</a:t>
            </a:r>
          </a:p>
          <a:p>
            <a:pPr marL="285750" indent="-285750">
              <a:buFont typeface="Arial" panose="020B0604020202020204" pitchFamily="34" charset="0"/>
              <a:buChar char="•"/>
            </a:pPr>
            <a:r>
              <a:rPr lang="en-US" sz="2000" dirty="0"/>
              <a:t>Cold Limit = 0.2 in/day</a:t>
            </a:r>
          </a:p>
          <a:p>
            <a:pPr marL="285750" indent="-285750">
              <a:buFont typeface="Arial" panose="020B0604020202020204" pitchFamily="34" charset="0"/>
              <a:buChar char="•"/>
            </a:pPr>
            <a:r>
              <a:rPr lang="en-US" sz="2000" dirty="0"/>
              <a:t>ATI-</a:t>
            </a:r>
            <a:r>
              <a:rPr lang="en-US" sz="2000" dirty="0" err="1"/>
              <a:t>Coldrate</a:t>
            </a:r>
            <a:r>
              <a:rPr lang="en-US" sz="2000" dirty="0"/>
              <a:t> </a:t>
            </a:r>
            <a:r>
              <a:rPr lang="en-US" sz="2000" dirty="0" err="1"/>
              <a:t>Coeff</a:t>
            </a:r>
            <a:r>
              <a:rPr lang="en-US" sz="2000" dirty="0"/>
              <a:t>: 0.2-0.5</a:t>
            </a:r>
          </a:p>
          <a:p>
            <a:pPr marL="742950" lvl="1" indent="-285750">
              <a:buFont typeface="Arial" panose="020B0604020202020204" pitchFamily="34" charset="0"/>
              <a:buChar char="•"/>
            </a:pPr>
            <a:r>
              <a:rPr lang="en-US" sz="1500" dirty="0"/>
              <a:t>0.2=Shallow Snowpack to 0.5=Deep Snowpack</a:t>
            </a:r>
          </a:p>
          <a:p>
            <a:pPr marL="285750" indent="-285750">
              <a:buFont typeface="Arial" panose="020B0604020202020204" pitchFamily="34" charset="0"/>
              <a:buChar char="•"/>
            </a:pPr>
            <a:r>
              <a:rPr lang="en-US" sz="2000" dirty="0"/>
              <a:t>ATI-</a:t>
            </a:r>
            <a:r>
              <a:rPr lang="en-US" sz="2000" dirty="0" err="1"/>
              <a:t>Coldrate</a:t>
            </a:r>
            <a:r>
              <a:rPr lang="en-US" sz="2000" dirty="0"/>
              <a:t> </a:t>
            </a:r>
            <a:r>
              <a:rPr lang="en-US" sz="2000" dirty="0" err="1"/>
              <a:t>Fn</a:t>
            </a:r>
            <a:r>
              <a:rPr lang="en-US" sz="2000" dirty="0"/>
              <a:t>: 0.01-0.045 </a:t>
            </a:r>
          </a:p>
          <a:p>
            <a:pPr marL="285750" indent="-285750">
              <a:buFont typeface="Arial" panose="020B0604020202020204" pitchFamily="34" charset="0"/>
              <a:buChar char="•"/>
            </a:pPr>
            <a:r>
              <a:rPr lang="en-US" sz="2000" dirty="0"/>
              <a:t>Water Capacity: 3-5%</a:t>
            </a:r>
          </a:p>
          <a:p>
            <a:pPr marL="285750" indent="-285750">
              <a:buFont typeface="Arial" panose="020B0604020202020204" pitchFamily="34" charset="0"/>
              <a:buChar char="•"/>
            </a:pPr>
            <a:r>
              <a:rPr lang="en-US" sz="2000" dirty="0" err="1"/>
              <a:t>Groundmelt</a:t>
            </a:r>
            <a:r>
              <a:rPr lang="en-US" sz="2000" dirty="0"/>
              <a:t>: Typically = 0 in/day</a:t>
            </a:r>
          </a:p>
        </p:txBody>
      </p:sp>
      <p:sp>
        <p:nvSpPr>
          <p:cNvPr id="8" name="Rectangle 7">
            <a:extLst>
              <a:ext uri="{FF2B5EF4-FFF2-40B4-BE49-F238E27FC236}">
                <a16:creationId xmlns:a16="http://schemas.microsoft.com/office/drawing/2014/main" id="{083DA50F-8BBF-4419-851D-A53E1331651A}"/>
              </a:ext>
            </a:extLst>
          </p:cNvPr>
          <p:cNvSpPr/>
          <p:nvPr/>
        </p:nvSpPr>
        <p:spPr>
          <a:xfrm>
            <a:off x="7434935" y="6537653"/>
            <a:ext cx="4746179" cy="307777"/>
          </a:xfrm>
          <a:prstGeom prst="rect">
            <a:avLst/>
          </a:prstGeom>
        </p:spPr>
        <p:txBody>
          <a:bodyPr wrap="square">
            <a:spAutoFit/>
          </a:bodyPr>
          <a:lstStyle/>
          <a:p>
            <a:r>
              <a:rPr lang="en-US" sz="1400" i="1" dirty="0">
                <a:solidFill>
                  <a:srgbClr val="C00000"/>
                </a:solidFill>
              </a:rPr>
              <a:t>*Common Calibration Parameter </a:t>
            </a:r>
          </a:p>
        </p:txBody>
      </p:sp>
      <p:sp>
        <p:nvSpPr>
          <p:cNvPr id="6" name="Rectangle 5">
            <a:extLst>
              <a:ext uri="{FF2B5EF4-FFF2-40B4-BE49-F238E27FC236}">
                <a16:creationId xmlns:a16="http://schemas.microsoft.com/office/drawing/2014/main" id="{A775926F-9171-41E0-80F9-D3E6FE702BD2}"/>
              </a:ext>
            </a:extLst>
          </p:cNvPr>
          <p:cNvSpPr/>
          <p:nvPr/>
        </p:nvSpPr>
        <p:spPr>
          <a:xfrm>
            <a:off x="908223" y="2045043"/>
            <a:ext cx="2326684" cy="23073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35E897EB-F755-4B75-9015-CE7F9012E51F}"/>
              </a:ext>
            </a:extLst>
          </p:cNvPr>
          <p:cNvPicPr>
            <a:picLocks noChangeAspect="1"/>
          </p:cNvPicPr>
          <p:nvPr/>
        </p:nvPicPr>
        <p:blipFill>
          <a:blip r:embed="rId4"/>
          <a:stretch>
            <a:fillRect/>
          </a:stretch>
        </p:blipFill>
        <p:spPr>
          <a:xfrm>
            <a:off x="3289042" y="926592"/>
            <a:ext cx="3902106" cy="4121143"/>
          </a:xfrm>
          <a:prstGeom prst="rect">
            <a:avLst/>
          </a:prstGeom>
        </p:spPr>
      </p:pic>
    </p:spTree>
    <p:extLst>
      <p:ext uri="{BB962C8B-B14F-4D97-AF65-F5344CB8AC3E}">
        <p14:creationId xmlns:p14="http://schemas.microsoft.com/office/powerpoint/2010/main" val="25519922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11082124" cy="760134"/>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i="1" dirty="0"/>
              <a:t>Approach to Calibration</a:t>
            </a:r>
            <a:endParaRPr lang="en-US" dirty="0"/>
          </a:p>
        </p:txBody>
      </p:sp>
      <p:sp>
        <p:nvSpPr>
          <p:cNvPr id="9" name="Content Placeholder 2">
            <a:extLst>
              <a:ext uri="{FF2B5EF4-FFF2-40B4-BE49-F238E27FC236}">
                <a16:creationId xmlns:a16="http://schemas.microsoft.com/office/drawing/2014/main" id="{1AB3F9C9-065A-4A86-9E16-3DCF583715DC}"/>
              </a:ext>
            </a:extLst>
          </p:cNvPr>
          <p:cNvSpPr>
            <a:spLocks noGrp="1"/>
          </p:cNvSpPr>
          <p:nvPr>
            <p:ph idx="1"/>
          </p:nvPr>
        </p:nvSpPr>
        <p:spPr>
          <a:xfrm>
            <a:off x="277540" y="1089049"/>
            <a:ext cx="4458584" cy="5602492"/>
          </a:xfrm>
        </p:spPr>
        <p:txBody>
          <a:bodyPr>
            <a:normAutofit lnSpcReduction="10000"/>
          </a:bodyPr>
          <a:lstStyle/>
          <a:p>
            <a:r>
              <a:rPr lang="en-US" sz="3200" dirty="0"/>
              <a:t>Calibrate snowmelt SWE first (before runoff calibrations).</a:t>
            </a:r>
          </a:p>
          <a:p>
            <a:r>
              <a:rPr lang="en-US" sz="3200" dirty="0"/>
              <a:t>Compare Modeled to Observed Snow Water Equivalent (SWE) Values.</a:t>
            </a:r>
          </a:p>
          <a:p>
            <a:r>
              <a:rPr lang="en-US" sz="3200" dirty="0"/>
              <a:t>Once melt of snowpack is calibrated, proceed with runoff calibration.</a:t>
            </a:r>
          </a:p>
        </p:txBody>
      </p:sp>
      <p:pic>
        <p:nvPicPr>
          <p:cNvPr id="11" name="Picture 10">
            <a:extLst>
              <a:ext uri="{FF2B5EF4-FFF2-40B4-BE49-F238E27FC236}">
                <a16:creationId xmlns:a16="http://schemas.microsoft.com/office/drawing/2014/main" id="{2042072B-BEDC-474F-8ADD-5EAAD6C17B66}"/>
              </a:ext>
            </a:extLst>
          </p:cNvPr>
          <p:cNvPicPr/>
          <p:nvPr/>
        </p:nvPicPr>
        <p:blipFill rotWithShape="1">
          <a:blip r:embed="rId3">
            <a:extLst>
              <a:ext uri="{28A0092B-C50C-407E-A947-70E740481C1C}">
                <a14:useLocalDpi xmlns:a14="http://schemas.microsoft.com/office/drawing/2010/main" val="0"/>
              </a:ext>
            </a:extLst>
          </a:blip>
          <a:srcRect r="50214" b="49770"/>
          <a:stretch/>
        </p:blipFill>
        <p:spPr bwMode="auto">
          <a:xfrm>
            <a:off x="5361259" y="1106634"/>
            <a:ext cx="6447693" cy="5064369"/>
          </a:xfrm>
          <a:prstGeom prst="rect">
            <a:avLst/>
          </a:prstGeom>
          <a:noFill/>
          <a:ln>
            <a:solidFill>
              <a:schemeClr val="tx1"/>
            </a:solidFill>
          </a:ln>
        </p:spPr>
      </p:pic>
    </p:spTree>
    <p:extLst>
      <p:ext uri="{BB962C8B-B14F-4D97-AF65-F5344CB8AC3E}">
        <p14:creationId xmlns:p14="http://schemas.microsoft.com/office/powerpoint/2010/main" val="8345316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1F96DC5-BE82-4C6F-9AD8-026161E1825F}"/>
              </a:ext>
            </a:extLst>
          </p:cNvPr>
          <p:cNvPicPr>
            <a:picLocks noChangeAspect="1"/>
          </p:cNvPicPr>
          <p:nvPr/>
        </p:nvPicPr>
        <p:blipFill>
          <a:blip r:embed="rId3"/>
          <a:stretch>
            <a:fillRect/>
          </a:stretch>
        </p:blipFill>
        <p:spPr>
          <a:xfrm>
            <a:off x="138768" y="1055448"/>
            <a:ext cx="11914462" cy="5339886"/>
          </a:xfrm>
          <a:prstGeom prst="rect">
            <a:avLst/>
          </a:prstGeom>
        </p:spPr>
      </p:pic>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i="1" dirty="0"/>
              <a:t>Snow</a:t>
            </a:r>
            <a:r>
              <a:rPr lang="en-US" sz="5400" i="1" dirty="0"/>
              <a:t> </a:t>
            </a:r>
            <a:r>
              <a:rPr lang="en-US" i="1" dirty="0"/>
              <a:t>Observation Data </a:t>
            </a:r>
            <a:endParaRPr lang="en-US" dirty="0"/>
          </a:p>
        </p:txBody>
      </p:sp>
      <p:sp>
        <p:nvSpPr>
          <p:cNvPr id="4" name="Content Placeholder 3">
            <a:extLst>
              <a:ext uri="{FF2B5EF4-FFF2-40B4-BE49-F238E27FC236}">
                <a16:creationId xmlns:a16="http://schemas.microsoft.com/office/drawing/2014/main" id="{C505B4C0-B41B-4A50-A02C-7BF1DF4EE297}"/>
              </a:ext>
            </a:extLst>
          </p:cNvPr>
          <p:cNvSpPr>
            <a:spLocks noGrp="1"/>
          </p:cNvSpPr>
          <p:nvPr>
            <p:ph idx="1"/>
          </p:nvPr>
        </p:nvSpPr>
        <p:spPr/>
        <p:txBody>
          <a:bodyPr/>
          <a:lstStyle/>
          <a:p>
            <a:endParaRPr lang="en-US" dirty="0"/>
          </a:p>
        </p:txBody>
      </p:sp>
      <p:sp>
        <p:nvSpPr>
          <p:cNvPr id="12" name="TextBox 11">
            <a:extLst>
              <a:ext uri="{FF2B5EF4-FFF2-40B4-BE49-F238E27FC236}">
                <a16:creationId xmlns:a16="http://schemas.microsoft.com/office/drawing/2014/main" id="{44B52FC7-F4D0-438C-9D14-B06E4F550979}"/>
              </a:ext>
            </a:extLst>
          </p:cNvPr>
          <p:cNvSpPr txBox="1"/>
          <p:nvPr/>
        </p:nvSpPr>
        <p:spPr>
          <a:xfrm>
            <a:off x="7337502" y="6395334"/>
            <a:ext cx="4854498" cy="276999"/>
          </a:xfrm>
          <a:prstGeom prst="rect">
            <a:avLst/>
          </a:prstGeom>
          <a:solidFill>
            <a:schemeClr val="bg1">
              <a:alpha val="45000"/>
            </a:schemeClr>
          </a:solidFill>
        </p:spPr>
        <p:txBody>
          <a:bodyPr wrap="square" rtlCol="0">
            <a:spAutoFit/>
          </a:bodyPr>
          <a:lstStyle/>
          <a:p>
            <a:pPr algn="ctr"/>
            <a:r>
              <a:rPr lang="en-US" sz="1200" i="1" dirty="0"/>
              <a:t>Source: https://www.nrcs.usda.gov/wps/portal/wcc/home/quicklinks/imap</a:t>
            </a:r>
          </a:p>
        </p:txBody>
      </p:sp>
      <p:sp>
        <p:nvSpPr>
          <p:cNvPr id="13" name="Oval 12">
            <a:extLst>
              <a:ext uri="{FF2B5EF4-FFF2-40B4-BE49-F238E27FC236}">
                <a16:creationId xmlns:a16="http://schemas.microsoft.com/office/drawing/2014/main" id="{3203F7AC-C7CC-41FB-8F9D-339729B5B57C}"/>
              </a:ext>
            </a:extLst>
          </p:cNvPr>
          <p:cNvSpPr/>
          <p:nvPr/>
        </p:nvSpPr>
        <p:spPr>
          <a:xfrm rot="19926923">
            <a:off x="6219075" y="1449610"/>
            <a:ext cx="363416" cy="118877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E4FA9622-5D02-4E1D-A6CF-FB7EE3BA6F1B}"/>
              </a:ext>
            </a:extLst>
          </p:cNvPr>
          <p:cNvSpPr/>
          <p:nvPr/>
        </p:nvSpPr>
        <p:spPr>
          <a:xfrm rot="2180397">
            <a:off x="9964141" y="2200955"/>
            <a:ext cx="1117547" cy="17909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62725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864" y="119566"/>
            <a:ext cx="11832400" cy="760134"/>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i="1" dirty="0"/>
              <a:t>Alternate “Observed” Snow Data </a:t>
            </a:r>
            <a:endParaRPr lang="en-US" dirty="0"/>
          </a:p>
        </p:txBody>
      </p:sp>
      <p:sp>
        <p:nvSpPr>
          <p:cNvPr id="8" name="Content Placeholder 2">
            <a:extLst>
              <a:ext uri="{FF2B5EF4-FFF2-40B4-BE49-F238E27FC236}">
                <a16:creationId xmlns:a16="http://schemas.microsoft.com/office/drawing/2014/main" id="{E0BB3CBF-DCA2-43CA-8BBA-8934AC1B57E8}"/>
              </a:ext>
            </a:extLst>
          </p:cNvPr>
          <p:cNvSpPr txBox="1">
            <a:spLocks/>
          </p:cNvSpPr>
          <p:nvPr/>
        </p:nvSpPr>
        <p:spPr>
          <a:xfrm>
            <a:off x="6101444" y="1078523"/>
            <a:ext cx="5823856" cy="5550876"/>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u="sng" dirty="0">
                <a:solidFill>
                  <a:schemeClr val="tx1"/>
                </a:solidFill>
              </a:rPr>
              <a:t>Snow Data Assimilation System (SNODAS)</a:t>
            </a:r>
          </a:p>
          <a:p>
            <a:r>
              <a:rPr lang="en-US" sz="2200" b="1" dirty="0">
                <a:solidFill>
                  <a:schemeClr val="tx1"/>
                </a:solidFill>
              </a:rPr>
              <a:t>PROS</a:t>
            </a:r>
          </a:p>
          <a:p>
            <a:pPr marL="285750" indent="-285750">
              <a:buFont typeface="Arial" panose="020B0604020202020204" pitchFamily="34" charset="0"/>
              <a:buChar char="•"/>
            </a:pPr>
            <a:r>
              <a:rPr lang="en-US" sz="2200" dirty="0">
                <a:solidFill>
                  <a:schemeClr val="tx1"/>
                </a:solidFill>
              </a:rPr>
              <a:t>Available nationwide (CONUS)</a:t>
            </a:r>
          </a:p>
          <a:p>
            <a:pPr marL="285750" indent="-285750">
              <a:buFont typeface="Arial" panose="020B0604020202020204" pitchFamily="34" charset="0"/>
              <a:buChar char="•"/>
            </a:pPr>
            <a:r>
              <a:rPr lang="en-US" sz="2200" dirty="0">
                <a:solidFill>
                  <a:schemeClr val="tx1"/>
                </a:solidFill>
              </a:rPr>
              <a:t>Includes HMS snowmelt distributed inputs</a:t>
            </a:r>
          </a:p>
          <a:p>
            <a:pPr marL="742950" lvl="1" indent="-285750">
              <a:buFont typeface="Arial" panose="020B0604020202020204" pitchFamily="34" charset="0"/>
              <a:buChar char="•"/>
            </a:pPr>
            <a:r>
              <a:rPr lang="en-US" dirty="0"/>
              <a:t>SWE, Cold Content, etc.</a:t>
            </a:r>
            <a:endParaRPr lang="en-US" dirty="0">
              <a:solidFill>
                <a:schemeClr val="tx1"/>
              </a:solidFill>
            </a:endParaRPr>
          </a:p>
          <a:p>
            <a:pPr marL="285750" indent="-285750">
              <a:buFont typeface="Arial" panose="020B0604020202020204" pitchFamily="34" charset="0"/>
              <a:buChar char="•"/>
            </a:pPr>
            <a:r>
              <a:rPr lang="en-US" sz="2200" dirty="0">
                <a:solidFill>
                  <a:schemeClr val="tx1"/>
                </a:solidFill>
              </a:rPr>
              <a:t>Model is updated with observed data</a:t>
            </a:r>
          </a:p>
          <a:p>
            <a:pPr marL="742950" lvl="1" indent="-285750">
              <a:buFont typeface="Arial" panose="020B0604020202020204" pitchFamily="34" charset="0"/>
              <a:buChar char="•"/>
            </a:pPr>
            <a:r>
              <a:rPr lang="en-US" dirty="0"/>
              <a:t>Gamma flights</a:t>
            </a:r>
          </a:p>
          <a:p>
            <a:pPr marL="742950" lvl="1" indent="-285750">
              <a:buFont typeface="Arial" panose="020B0604020202020204" pitchFamily="34" charset="0"/>
              <a:buChar char="•"/>
            </a:pPr>
            <a:r>
              <a:rPr lang="en-US" dirty="0"/>
              <a:t>Point observations</a:t>
            </a:r>
          </a:p>
          <a:p>
            <a:pPr marL="742950" lvl="1" indent="-285750">
              <a:buFont typeface="Arial" panose="020B0604020202020204" pitchFamily="34" charset="0"/>
              <a:buChar char="•"/>
            </a:pPr>
            <a:r>
              <a:rPr lang="en-US" dirty="0"/>
              <a:t>Corrections documented at: </a:t>
            </a:r>
            <a:r>
              <a:rPr lang="en-US" dirty="0">
                <a:hlinkClick r:id="rId3"/>
              </a:rPr>
              <a:t>NOHRSC SNODAS Adjustments</a:t>
            </a:r>
            <a:endParaRPr lang="en-US" dirty="0"/>
          </a:p>
          <a:p>
            <a:endParaRPr lang="en-US" sz="2200" b="1" dirty="0">
              <a:solidFill>
                <a:schemeClr val="tx1"/>
              </a:solidFill>
            </a:endParaRPr>
          </a:p>
          <a:p>
            <a:r>
              <a:rPr lang="en-US" sz="2200" b="1" dirty="0">
                <a:solidFill>
                  <a:schemeClr val="tx1"/>
                </a:solidFill>
              </a:rPr>
              <a:t>CONS</a:t>
            </a:r>
          </a:p>
          <a:p>
            <a:pPr marL="285750" indent="-285750">
              <a:buFont typeface="Arial" panose="020B0604020202020204" pitchFamily="34" charset="0"/>
              <a:buChar char="•"/>
            </a:pPr>
            <a:r>
              <a:rPr lang="en-US" sz="2200" dirty="0">
                <a:solidFill>
                  <a:schemeClr val="tx1"/>
                </a:solidFill>
              </a:rPr>
              <a:t>SWE is a model output (not observed)</a:t>
            </a:r>
          </a:p>
          <a:p>
            <a:pPr marL="285750" indent="-285750">
              <a:buFont typeface="Arial" panose="020B0604020202020204" pitchFamily="34" charset="0"/>
              <a:buChar char="•"/>
            </a:pPr>
            <a:r>
              <a:rPr lang="en-US" sz="2200" dirty="0">
                <a:solidFill>
                  <a:schemeClr val="tx1"/>
                </a:solidFill>
              </a:rPr>
              <a:t>Observational updates not always timely</a:t>
            </a:r>
          </a:p>
          <a:p>
            <a:pPr marL="285750" indent="-285750">
              <a:buFont typeface="Arial" panose="020B0604020202020204" pitchFamily="34" charset="0"/>
              <a:buChar char="•"/>
            </a:pPr>
            <a:r>
              <a:rPr lang="en-US" sz="2200" dirty="0">
                <a:solidFill>
                  <a:schemeClr val="tx1"/>
                </a:solidFill>
              </a:rPr>
              <a:t>Still lack of “observed” data</a:t>
            </a:r>
          </a:p>
        </p:txBody>
      </p:sp>
      <p:pic>
        <p:nvPicPr>
          <p:cNvPr id="9" name="Picture 8">
            <a:extLst>
              <a:ext uri="{FF2B5EF4-FFF2-40B4-BE49-F238E27FC236}">
                <a16:creationId xmlns:a16="http://schemas.microsoft.com/office/drawing/2014/main" id="{B275E6F1-E5EF-4361-A29E-BA7D822C7584}"/>
              </a:ext>
            </a:extLst>
          </p:cNvPr>
          <p:cNvPicPr>
            <a:picLocks noChangeAspect="1"/>
          </p:cNvPicPr>
          <p:nvPr/>
        </p:nvPicPr>
        <p:blipFill>
          <a:blip r:embed="rId4"/>
          <a:stretch>
            <a:fillRect/>
          </a:stretch>
        </p:blipFill>
        <p:spPr>
          <a:xfrm>
            <a:off x="249994" y="1198571"/>
            <a:ext cx="5510461" cy="2788968"/>
          </a:xfrm>
          <a:prstGeom prst="rect">
            <a:avLst/>
          </a:prstGeom>
        </p:spPr>
      </p:pic>
      <p:pic>
        <p:nvPicPr>
          <p:cNvPr id="11" name="Content Placeholder 7">
            <a:extLst>
              <a:ext uri="{FF2B5EF4-FFF2-40B4-BE49-F238E27FC236}">
                <a16:creationId xmlns:a16="http://schemas.microsoft.com/office/drawing/2014/main" id="{7CE9A7F7-258C-4986-A20E-6DFD218DD823}"/>
              </a:ext>
            </a:extLst>
          </p:cNvPr>
          <p:cNvPicPr>
            <a:picLocks noChangeAspect="1"/>
          </p:cNvPicPr>
          <p:nvPr/>
        </p:nvPicPr>
        <p:blipFill rotWithShape="1">
          <a:blip r:embed="rId5"/>
          <a:srcRect r="16796"/>
          <a:stretch/>
        </p:blipFill>
        <p:spPr bwMode="auto">
          <a:xfrm>
            <a:off x="954860" y="4091233"/>
            <a:ext cx="4019854" cy="2538167"/>
          </a:xfrm>
          <a:prstGeom prst="rect">
            <a:avLst/>
          </a:prstGeom>
          <a:noFill/>
          <a:ln w="9525">
            <a:noFill/>
            <a:miter lim="800000"/>
            <a:headEnd/>
            <a:tailEnd/>
          </a:ln>
        </p:spPr>
      </p:pic>
    </p:spTree>
    <p:extLst>
      <p:ext uri="{BB962C8B-B14F-4D97-AF65-F5344CB8AC3E}">
        <p14:creationId xmlns:p14="http://schemas.microsoft.com/office/powerpoint/2010/main" val="4060841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normAutofit/>
          </a:bodyPr>
          <a:lstStyle/>
          <a:p>
            <a:r>
              <a:rPr lang="en-US" dirty="0"/>
              <a:t>Snowmelt</a:t>
            </a:r>
          </a:p>
          <a:p>
            <a:pPr lvl="1"/>
            <a:r>
              <a:rPr lang="en-US" dirty="0"/>
              <a:t>Important driver in several watersheds</a:t>
            </a:r>
          </a:p>
          <a:p>
            <a:pPr lvl="1"/>
            <a:r>
              <a:rPr lang="en-US" dirty="0"/>
              <a:t>Calibrated 1</a:t>
            </a:r>
            <a:r>
              <a:rPr lang="en-US" baseline="30000" dirty="0"/>
              <a:t>st</a:t>
            </a:r>
            <a:r>
              <a:rPr lang="en-US" dirty="0"/>
              <a:t> (before runoff calibration)</a:t>
            </a:r>
          </a:p>
          <a:p>
            <a:pPr lvl="1"/>
            <a:r>
              <a:rPr lang="en-US" dirty="0"/>
              <a:t>Several Parameters Required</a:t>
            </a:r>
          </a:p>
          <a:p>
            <a:pPr lvl="1"/>
            <a:r>
              <a:rPr lang="en-US" dirty="0"/>
              <a:t>Observed (or est. observed) Data is Available</a:t>
            </a:r>
          </a:p>
          <a:p>
            <a:endParaRPr lang="en-US" dirty="0"/>
          </a:p>
        </p:txBody>
      </p:sp>
    </p:spTree>
    <p:extLst>
      <p:ext uri="{BB962C8B-B14F-4D97-AF65-F5344CB8AC3E}">
        <p14:creationId xmlns:p14="http://schemas.microsoft.com/office/powerpoint/2010/main" val="15806325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2387600"/>
          </a:xfrm>
        </p:spPr>
        <p:txBody>
          <a:bodyPr/>
          <a:lstStyle/>
          <a:p>
            <a:r>
              <a:rPr lang="en-US" dirty="0"/>
              <a:t>Meteorologic Models</a:t>
            </a:r>
            <a:br>
              <a:rPr lang="en-US" dirty="0"/>
            </a:br>
            <a:r>
              <a:rPr lang="en-US" dirty="0"/>
              <a:t>Historic Precipitation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479675"/>
            <a:ext cx="9144000" cy="1655762"/>
          </a:xfrm>
        </p:spPr>
        <p:txBody>
          <a:bodyPr>
            <a:normAutofit/>
          </a:bodyPr>
          <a:lstStyle/>
          <a:p>
            <a:r>
              <a:rPr lang="en-US" dirty="0"/>
              <a:t>Hydrologic Modeling with HEC-HMS</a:t>
            </a:r>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3326776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Snow Modeling</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192607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Objectives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lstStyle/>
          <a:p>
            <a:r>
              <a:rPr lang="en-US" dirty="0"/>
              <a:t>Snowmelt </a:t>
            </a:r>
          </a:p>
          <a:p>
            <a:pPr lvl="1"/>
            <a:r>
              <a:rPr lang="en-US" dirty="0"/>
              <a:t>Importance of Snow</a:t>
            </a:r>
          </a:p>
          <a:p>
            <a:pPr lvl="1"/>
            <a:r>
              <a:rPr lang="en-US" dirty="0"/>
              <a:t>Temperature Index Method</a:t>
            </a:r>
          </a:p>
          <a:p>
            <a:pPr lvl="1"/>
            <a:r>
              <a:rPr lang="en-US" dirty="0"/>
              <a:t>Calibration Approach</a:t>
            </a:r>
          </a:p>
          <a:p>
            <a:pPr lvl="1"/>
            <a:r>
              <a:rPr lang="en-US" dirty="0"/>
              <a:t>Data Sources</a:t>
            </a:r>
          </a:p>
          <a:p>
            <a:endParaRPr lang="en-US" dirty="0"/>
          </a:p>
        </p:txBody>
      </p:sp>
    </p:spTree>
    <p:extLst>
      <p:ext uri="{BB962C8B-B14F-4D97-AF65-F5344CB8AC3E}">
        <p14:creationId xmlns:p14="http://schemas.microsoft.com/office/powerpoint/2010/main" val="571136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3C8A782-DF59-4C4C-80F9-9702574420E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5896" b="9104"/>
          <a:stretch/>
        </p:blipFill>
        <p:spPr>
          <a:xfrm>
            <a:off x="-1" y="10"/>
            <a:ext cx="12192000" cy="6857990"/>
          </a:xfrm>
          <a:prstGeom prst="rect">
            <a:avLst/>
          </a:prstGeom>
        </p:spPr>
      </p:pic>
      <p:sp>
        <p:nvSpPr>
          <p:cNvPr id="27" name="Title 1">
            <a:extLst>
              <a:ext uri="{FF2B5EF4-FFF2-40B4-BE49-F238E27FC236}">
                <a16:creationId xmlns:a16="http://schemas.microsoft.com/office/drawing/2014/main" id="{95EA6729-12F8-423A-8BE3-CB1E174B6FF9}"/>
              </a:ext>
            </a:extLst>
          </p:cNvPr>
          <p:cNvSpPr txBox="1">
            <a:spLocks/>
          </p:cNvSpPr>
          <p:nvPr/>
        </p:nvSpPr>
        <p:spPr>
          <a:xfrm>
            <a:off x="709448" y="1913950"/>
            <a:ext cx="4204137" cy="134275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pPr>
            <a:r>
              <a:rPr lang="en-US" sz="3600" i="1" dirty="0"/>
              <a:t>Importance of Snow for Water Resources</a:t>
            </a:r>
            <a:endParaRPr lang="en-US" sz="360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525516" y="3417573"/>
            <a:ext cx="4593021" cy="2619839"/>
          </a:xfrm>
        </p:spPr>
        <p:txBody>
          <a:bodyPr vert="horz" lIns="91440" tIns="45720" rIns="91440" bIns="45720" rtlCol="0" anchor="ctr">
            <a:normAutofit/>
          </a:bodyPr>
          <a:lstStyle/>
          <a:p>
            <a:pPr marL="0" indent="0">
              <a:buNone/>
            </a:pPr>
            <a:r>
              <a:rPr lang="en-US" sz="2200" dirty="0"/>
              <a:t>Snow represents a volume of water storage distributed over a watershed, that when melted into liquid water contributes a significant inflow into rivers, streams and reservoirs that must be dealt with in an efficient &amp; effective manner.</a:t>
            </a:r>
          </a:p>
        </p:txBody>
      </p:sp>
    </p:spTree>
    <p:extLst>
      <p:ext uri="{BB962C8B-B14F-4D97-AF65-F5344CB8AC3E}">
        <p14:creationId xmlns:p14="http://schemas.microsoft.com/office/powerpoint/2010/main" val="35807082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203500" y="53609"/>
            <a:ext cx="3807187" cy="2228074"/>
          </a:xfrm>
        </p:spPr>
        <p:txBody>
          <a:bodyPr>
            <a:normAutofit/>
          </a:bodyPr>
          <a:lstStyle/>
          <a:p>
            <a:pPr>
              <a:spcAft>
                <a:spcPts val="600"/>
              </a:spcAft>
            </a:pPr>
            <a:r>
              <a:rPr lang="en-US" sz="4000" i="1" dirty="0"/>
              <a:t>Importance of Snow within USACE</a:t>
            </a:r>
            <a:endParaRPr lang="en-US" sz="4000" dirty="0"/>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203502" y="2108500"/>
            <a:ext cx="4563220" cy="3502166"/>
          </a:xfrm>
        </p:spPr>
        <p:txBody>
          <a:bodyPr>
            <a:noAutofit/>
          </a:bodyPr>
          <a:lstStyle/>
          <a:p>
            <a:pPr>
              <a:lnSpc>
                <a:spcPct val="100000"/>
              </a:lnSpc>
            </a:pPr>
            <a:r>
              <a:rPr lang="en-US" sz="2200" b="1" dirty="0"/>
              <a:t>Reservoir Operation</a:t>
            </a:r>
          </a:p>
          <a:p>
            <a:pPr lvl="1">
              <a:lnSpc>
                <a:spcPct val="100000"/>
              </a:lnSpc>
            </a:pPr>
            <a:r>
              <a:rPr lang="en-US" sz="2200" dirty="0"/>
              <a:t>Timing, volume, optimization</a:t>
            </a:r>
          </a:p>
          <a:p>
            <a:pPr lvl="1">
              <a:lnSpc>
                <a:spcPct val="100000"/>
              </a:lnSpc>
            </a:pPr>
            <a:r>
              <a:rPr lang="en-US" sz="2200" dirty="0"/>
              <a:t>Release schedules, gate settings</a:t>
            </a:r>
          </a:p>
          <a:p>
            <a:pPr>
              <a:lnSpc>
                <a:spcPct val="100000"/>
              </a:lnSpc>
            </a:pPr>
            <a:r>
              <a:rPr lang="en-US" sz="2200" b="1" dirty="0"/>
              <a:t>Snowmelt Flooding </a:t>
            </a:r>
          </a:p>
          <a:p>
            <a:pPr lvl="1">
              <a:lnSpc>
                <a:spcPct val="100000"/>
              </a:lnSpc>
            </a:pPr>
            <a:r>
              <a:rPr lang="en-US" sz="2200" dirty="0"/>
              <a:t>Peak Runoff, Timing, Rain on snow</a:t>
            </a:r>
          </a:p>
          <a:p>
            <a:pPr>
              <a:lnSpc>
                <a:spcPct val="100000"/>
              </a:lnSpc>
            </a:pPr>
            <a:r>
              <a:rPr lang="en-US" sz="2200" b="1" dirty="0"/>
              <a:t>Planning &amp; Design Studies</a:t>
            </a:r>
          </a:p>
        </p:txBody>
      </p:sp>
      <p:pic>
        <p:nvPicPr>
          <p:cNvPr id="1026" name="Picture 2">
            <a:extLst>
              <a:ext uri="{FF2B5EF4-FFF2-40B4-BE49-F238E27FC236}">
                <a16:creationId xmlns:a16="http://schemas.microsoft.com/office/drawing/2014/main" id="{32503BCC-EC15-4E1D-AB84-EF27A3AF32A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87" t="-1" r="197" b="-1"/>
          <a:stretch/>
        </p:blipFill>
        <p:spPr bwMode="auto">
          <a:xfrm>
            <a:off x="4637626" y="521746"/>
            <a:ext cx="7415219" cy="5814508"/>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7BB264F-9818-47BA-B17F-11A7401C30E1}"/>
              </a:ext>
            </a:extLst>
          </p:cNvPr>
          <p:cNvSpPr txBox="1"/>
          <p:nvPr/>
        </p:nvSpPr>
        <p:spPr>
          <a:xfrm>
            <a:off x="203500" y="6586982"/>
            <a:ext cx="7090189" cy="400110"/>
          </a:xfrm>
          <a:prstGeom prst="rect">
            <a:avLst/>
          </a:prstGeom>
          <a:noFill/>
        </p:spPr>
        <p:txBody>
          <a:bodyPr wrap="square" rtlCol="0">
            <a:spAutoFit/>
          </a:bodyPr>
          <a:lstStyle/>
          <a:p>
            <a:r>
              <a:rPr lang="en-US" sz="1000" i="1" dirty="0"/>
              <a:t>Source: https://atlas.niu.edu/klot/snowclimatology/USSnowContours.png</a:t>
            </a:r>
          </a:p>
          <a:p>
            <a:r>
              <a:rPr lang="en-US" sz="1000" i="1" dirty="0"/>
              <a:t> </a:t>
            </a:r>
          </a:p>
        </p:txBody>
      </p:sp>
    </p:spTree>
    <p:extLst>
      <p:ext uri="{BB962C8B-B14F-4D97-AF65-F5344CB8AC3E}">
        <p14:creationId xmlns:p14="http://schemas.microsoft.com/office/powerpoint/2010/main" val="29854788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203500" y="53609"/>
            <a:ext cx="8069131" cy="2228074"/>
          </a:xfrm>
        </p:spPr>
        <p:txBody>
          <a:bodyPr>
            <a:normAutofit/>
          </a:bodyPr>
          <a:lstStyle/>
          <a:p>
            <a:pPr>
              <a:spcAft>
                <a:spcPts val="600"/>
              </a:spcAft>
            </a:pPr>
            <a:r>
              <a:rPr lang="en-US" sz="4000" i="1"/>
              <a:t>Snow Hydrology Goals</a:t>
            </a:r>
            <a:endParaRPr lang="en-US" sz="4000" dirty="0"/>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203502" y="2108500"/>
            <a:ext cx="4815538" cy="3502166"/>
          </a:xfrm>
        </p:spPr>
        <p:txBody>
          <a:bodyPr>
            <a:noAutofit/>
          </a:bodyPr>
          <a:lstStyle/>
          <a:p>
            <a:pPr>
              <a:lnSpc>
                <a:spcPct val="100000"/>
              </a:lnSpc>
            </a:pPr>
            <a:r>
              <a:rPr lang="en-US" sz="2200" b="1" dirty="0"/>
              <a:t>Snow Accumulation</a:t>
            </a:r>
          </a:p>
          <a:p>
            <a:pPr lvl="1">
              <a:lnSpc>
                <a:spcPct val="100000"/>
              </a:lnSpc>
            </a:pPr>
            <a:r>
              <a:rPr lang="en-US" sz="1800" dirty="0"/>
              <a:t>Estimation of the distribution of watershed snow water equivalent (SWE)</a:t>
            </a:r>
          </a:p>
          <a:p>
            <a:pPr>
              <a:lnSpc>
                <a:spcPct val="100000"/>
              </a:lnSpc>
            </a:pPr>
            <a:r>
              <a:rPr lang="en-US" sz="2200" b="1" dirty="0"/>
              <a:t>Snow Melt (Ablation)</a:t>
            </a:r>
          </a:p>
          <a:p>
            <a:pPr lvl="1">
              <a:lnSpc>
                <a:spcPct val="100000"/>
              </a:lnSpc>
            </a:pPr>
            <a:r>
              <a:rPr lang="en-US" sz="1800" dirty="0"/>
              <a:t>Timing and magnitude of snowmelt</a:t>
            </a:r>
          </a:p>
          <a:p>
            <a:pPr>
              <a:lnSpc>
                <a:spcPct val="100000"/>
              </a:lnSpc>
            </a:pPr>
            <a:r>
              <a:rPr lang="en-US" sz="2200" b="1" dirty="0"/>
              <a:t>Routing of Meltwater</a:t>
            </a:r>
            <a:endParaRPr lang="en-US" sz="2200" dirty="0"/>
          </a:p>
          <a:p>
            <a:pPr lvl="1">
              <a:lnSpc>
                <a:spcPct val="100000"/>
              </a:lnSpc>
            </a:pPr>
            <a:r>
              <a:rPr lang="en-US" sz="1800" dirty="0"/>
              <a:t>Where, When, How Much?</a:t>
            </a:r>
          </a:p>
        </p:txBody>
      </p:sp>
      <p:pic>
        <p:nvPicPr>
          <p:cNvPr id="2050" name="Picture 2" descr="Schematic diagram of the snowmelt process (after Price et al. 1979).">
            <a:extLst>
              <a:ext uri="{FF2B5EF4-FFF2-40B4-BE49-F238E27FC236}">
                <a16:creationId xmlns:a16="http://schemas.microsoft.com/office/drawing/2014/main" id="{98DC1204-EDDA-4686-88BD-C75E7CE16C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9040" y="1474522"/>
            <a:ext cx="6779256" cy="49973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1467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 name="Picture 92">
            <a:extLst>
              <a:ext uri="{FF2B5EF4-FFF2-40B4-BE49-F238E27FC236}">
                <a16:creationId xmlns:a16="http://schemas.microsoft.com/office/drawing/2014/main" id="{3C919166-7719-49BC-940F-8702677E18F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3777" b="-1"/>
          <a:stretch/>
        </p:blipFill>
        <p:spPr>
          <a:xfrm>
            <a:off x="20046" y="0"/>
            <a:ext cx="12191980" cy="6857990"/>
          </a:xfrm>
          <a:prstGeom prst="rect">
            <a:avLst/>
          </a:prstGeom>
        </p:spPr>
      </p:pic>
      <p:sp>
        <p:nvSpPr>
          <p:cNvPr id="27" name="Title 1">
            <a:extLst>
              <a:ext uri="{FF2B5EF4-FFF2-40B4-BE49-F238E27FC236}">
                <a16:creationId xmlns:a16="http://schemas.microsoft.com/office/drawing/2014/main" id="{95EA6729-12F8-423A-8BE3-CB1E174B6FF9}"/>
              </a:ext>
            </a:extLst>
          </p:cNvPr>
          <p:cNvSpPr txBox="1">
            <a:spLocks/>
          </p:cNvSpPr>
          <p:nvPr/>
        </p:nvSpPr>
        <p:spPr>
          <a:xfrm>
            <a:off x="8022021" y="3231931"/>
            <a:ext cx="3852041" cy="1834056"/>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pPr>
            <a:r>
              <a:rPr lang="en-US" i="1" dirty="0"/>
              <a:t>Snowmelt – </a:t>
            </a:r>
          </a:p>
          <a:p>
            <a:pPr algn="ctr">
              <a:spcAft>
                <a:spcPts val="600"/>
              </a:spcAft>
            </a:pPr>
            <a:r>
              <a:rPr lang="en-US" i="1" dirty="0"/>
              <a:t>Temperature </a:t>
            </a:r>
          </a:p>
          <a:p>
            <a:pPr algn="ctr">
              <a:spcAft>
                <a:spcPts val="600"/>
              </a:spcAft>
            </a:pPr>
            <a:r>
              <a:rPr lang="en-US" i="1" dirty="0"/>
              <a:t>Index Method</a:t>
            </a:r>
            <a:endParaRPr lang="en-US" dirty="0"/>
          </a:p>
        </p:txBody>
      </p:sp>
      <p:grpSp>
        <p:nvGrpSpPr>
          <p:cNvPr id="95" name="Group 94">
            <a:extLst>
              <a:ext uri="{FF2B5EF4-FFF2-40B4-BE49-F238E27FC236}">
                <a16:creationId xmlns:a16="http://schemas.microsoft.com/office/drawing/2014/main" id="{ADF705F8-B050-43F0-88FA-4E6F163C9C83}"/>
              </a:ext>
            </a:extLst>
          </p:cNvPr>
          <p:cNvGrpSpPr/>
          <p:nvPr/>
        </p:nvGrpSpPr>
        <p:grpSpPr>
          <a:xfrm>
            <a:off x="99572" y="141116"/>
            <a:ext cx="5996427" cy="6546287"/>
            <a:chOff x="3474720" y="1"/>
            <a:chExt cx="5212080" cy="6454588"/>
          </a:xfrm>
          <a:effectLst>
            <a:outerShdw blurRad="50800" dist="38100" dir="2700000" algn="tl" rotWithShape="0">
              <a:prstClr val="black">
                <a:alpha val="40000"/>
              </a:prstClr>
            </a:outerShdw>
          </a:effectLst>
        </p:grpSpPr>
        <p:sp>
          <p:nvSpPr>
            <p:cNvPr id="94" name="Rectangle 93">
              <a:extLst>
                <a:ext uri="{FF2B5EF4-FFF2-40B4-BE49-F238E27FC236}">
                  <a16:creationId xmlns:a16="http://schemas.microsoft.com/office/drawing/2014/main" id="{7474924C-4C8F-4E45-916A-058E98FE3B25}"/>
                </a:ext>
              </a:extLst>
            </p:cNvPr>
            <p:cNvSpPr/>
            <p:nvPr/>
          </p:nvSpPr>
          <p:spPr>
            <a:xfrm>
              <a:off x="3474720" y="1"/>
              <a:ext cx="5212080" cy="6454588"/>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nvGrpSpPr>
            <p:cNvPr id="96" name="Group 95">
              <a:extLst>
                <a:ext uri="{FF2B5EF4-FFF2-40B4-BE49-F238E27FC236}">
                  <a16:creationId xmlns:a16="http://schemas.microsoft.com/office/drawing/2014/main" id="{DF9E8D65-F72E-43FD-9269-F246F0AA1663}"/>
                </a:ext>
              </a:extLst>
            </p:cNvPr>
            <p:cNvGrpSpPr/>
            <p:nvPr/>
          </p:nvGrpSpPr>
          <p:grpSpPr>
            <a:xfrm>
              <a:off x="3581367" y="166457"/>
              <a:ext cx="5029265" cy="6183097"/>
              <a:chOff x="6318673" y="56771"/>
              <a:chExt cx="5029265" cy="6183097"/>
            </a:xfrm>
          </p:grpSpPr>
          <p:cxnSp>
            <p:nvCxnSpPr>
              <p:cNvPr id="97" name="Straight Connector 96">
                <a:extLst>
                  <a:ext uri="{FF2B5EF4-FFF2-40B4-BE49-F238E27FC236}">
                    <a16:creationId xmlns:a16="http://schemas.microsoft.com/office/drawing/2014/main" id="{3C4842C3-3010-4AE4-BEBA-62D7C57F9D20}"/>
                  </a:ext>
                </a:extLst>
              </p:cNvPr>
              <p:cNvCxnSpPr>
                <a:cxnSpLocks/>
              </p:cNvCxnSpPr>
              <p:nvPr/>
            </p:nvCxnSpPr>
            <p:spPr>
              <a:xfrm>
                <a:off x="8877344" y="4917206"/>
                <a:ext cx="0" cy="8229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nvGrpSpPr>
              <p:cNvPr id="99" name="Group 98">
                <a:extLst>
                  <a:ext uri="{FF2B5EF4-FFF2-40B4-BE49-F238E27FC236}">
                    <a16:creationId xmlns:a16="http://schemas.microsoft.com/office/drawing/2014/main" id="{69E2C15B-0EFE-4B11-9DD3-D43512EA8E1C}"/>
                  </a:ext>
                </a:extLst>
              </p:cNvPr>
              <p:cNvGrpSpPr/>
              <p:nvPr/>
            </p:nvGrpSpPr>
            <p:grpSpPr>
              <a:xfrm>
                <a:off x="7565138" y="4302943"/>
                <a:ext cx="1371600" cy="461238"/>
                <a:chOff x="7491392" y="1359316"/>
                <a:chExt cx="1371600" cy="461238"/>
              </a:xfrm>
            </p:grpSpPr>
            <p:cxnSp>
              <p:nvCxnSpPr>
                <p:cNvPr id="160" name="Straight Connector 159">
                  <a:extLst>
                    <a:ext uri="{FF2B5EF4-FFF2-40B4-BE49-F238E27FC236}">
                      <a16:creationId xmlns:a16="http://schemas.microsoft.com/office/drawing/2014/main" id="{A479C2C9-DDD6-48FA-BFAF-A4C9E83B5553}"/>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D947F339-0B27-4DC6-8902-1505989EB6A8}"/>
                    </a:ext>
                  </a:extLst>
                </p:cNvPr>
                <p:cNvCxnSpPr>
                  <a:cxnSpLocks/>
                </p:cNvCxnSpPr>
                <p:nvPr/>
              </p:nvCxnSpPr>
              <p:spPr>
                <a:xfrm flipH="1">
                  <a:off x="7496896" y="1359316"/>
                  <a:ext cx="1184" cy="461238"/>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1" name="Group 100">
                <a:extLst>
                  <a:ext uri="{FF2B5EF4-FFF2-40B4-BE49-F238E27FC236}">
                    <a16:creationId xmlns:a16="http://schemas.microsoft.com/office/drawing/2014/main" id="{26478A1C-C1F0-4119-9FFD-EAE8206A26CA}"/>
                  </a:ext>
                </a:extLst>
              </p:cNvPr>
              <p:cNvGrpSpPr/>
              <p:nvPr/>
            </p:nvGrpSpPr>
            <p:grpSpPr>
              <a:xfrm flipH="1">
                <a:off x="8933986" y="4310029"/>
                <a:ext cx="1371600" cy="457200"/>
                <a:chOff x="7491392" y="1366402"/>
                <a:chExt cx="1371600" cy="457200"/>
              </a:xfrm>
            </p:grpSpPr>
            <p:cxnSp>
              <p:nvCxnSpPr>
                <p:cNvPr id="158" name="Straight Connector 157">
                  <a:extLst>
                    <a:ext uri="{FF2B5EF4-FFF2-40B4-BE49-F238E27FC236}">
                      <a16:creationId xmlns:a16="http://schemas.microsoft.com/office/drawing/2014/main" id="{F35BF045-7AC4-4393-AE4D-41F8A1FDA117}"/>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CC46B2B1-4FCA-42C0-AE41-11C1F9AF1AD8}"/>
                    </a:ext>
                  </a:extLst>
                </p:cNvPr>
                <p:cNvCxnSpPr>
                  <a:cxnSpLocks/>
                </p:cNvCxnSpPr>
                <p:nvPr/>
              </p:nvCxnSpPr>
              <p:spPr>
                <a:xfrm>
                  <a:off x="7496896" y="1366402"/>
                  <a:ext cx="0" cy="4572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2" name="Group 101">
                <a:extLst>
                  <a:ext uri="{FF2B5EF4-FFF2-40B4-BE49-F238E27FC236}">
                    <a16:creationId xmlns:a16="http://schemas.microsoft.com/office/drawing/2014/main" id="{8197B199-11B0-4FBE-9154-7E55A8BAD2A6}"/>
                  </a:ext>
                </a:extLst>
              </p:cNvPr>
              <p:cNvGrpSpPr/>
              <p:nvPr/>
            </p:nvGrpSpPr>
            <p:grpSpPr>
              <a:xfrm flipH="1" flipV="1">
                <a:off x="8934578" y="3486209"/>
                <a:ext cx="1371600" cy="872588"/>
                <a:chOff x="7491392" y="947966"/>
                <a:chExt cx="1371600" cy="872588"/>
              </a:xfrm>
            </p:grpSpPr>
            <p:cxnSp>
              <p:nvCxnSpPr>
                <p:cNvPr id="156" name="Straight Connector 155">
                  <a:extLst>
                    <a:ext uri="{FF2B5EF4-FFF2-40B4-BE49-F238E27FC236}">
                      <a16:creationId xmlns:a16="http://schemas.microsoft.com/office/drawing/2014/main" id="{B42C9EC4-E8B2-4B5E-9A87-0539BA4A0B63}"/>
                    </a:ext>
                  </a:extLst>
                </p:cNvPr>
                <p:cNvCxnSpPr>
                  <a:cxnSpLocks/>
                </p:cNvCxnSpPr>
                <p:nvPr/>
              </p:nvCxnSpPr>
              <p:spPr>
                <a:xfrm flipH="1">
                  <a:off x="7496896" y="947966"/>
                  <a:ext cx="0" cy="872588"/>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1BBDA6BB-A72E-493B-AEE4-5B7BF5AA26B1}"/>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3" name="Group 102">
                <a:extLst>
                  <a:ext uri="{FF2B5EF4-FFF2-40B4-BE49-F238E27FC236}">
                    <a16:creationId xmlns:a16="http://schemas.microsoft.com/office/drawing/2014/main" id="{10E2033C-C102-4B1B-A1BA-506F34CD2B91}"/>
                  </a:ext>
                </a:extLst>
              </p:cNvPr>
              <p:cNvGrpSpPr/>
              <p:nvPr/>
            </p:nvGrpSpPr>
            <p:grpSpPr>
              <a:xfrm flipV="1">
                <a:off x="7571826" y="3486209"/>
                <a:ext cx="1371600" cy="558680"/>
                <a:chOff x="7491392" y="1261874"/>
                <a:chExt cx="1371600" cy="558680"/>
              </a:xfrm>
            </p:grpSpPr>
            <p:cxnSp>
              <p:nvCxnSpPr>
                <p:cNvPr id="154" name="Straight Connector 153">
                  <a:extLst>
                    <a:ext uri="{FF2B5EF4-FFF2-40B4-BE49-F238E27FC236}">
                      <a16:creationId xmlns:a16="http://schemas.microsoft.com/office/drawing/2014/main" id="{CC3207B7-B3F9-443D-A8FF-7FAEE5F5653B}"/>
                    </a:ext>
                  </a:extLst>
                </p:cNvPr>
                <p:cNvCxnSpPr>
                  <a:cxnSpLocks/>
                </p:cNvCxnSpPr>
                <p:nvPr/>
              </p:nvCxnSpPr>
              <p:spPr>
                <a:xfrm>
                  <a:off x="7496896" y="1261874"/>
                  <a:ext cx="0" cy="55868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03ED533F-8A8A-4336-8F52-5811B8BDA065}"/>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4" name="TextBox 103">
                <a:extLst>
                  <a:ext uri="{FF2B5EF4-FFF2-40B4-BE49-F238E27FC236}">
                    <a16:creationId xmlns:a16="http://schemas.microsoft.com/office/drawing/2014/main" id="{8ED23341-1B76-4463-BF3E-C219D98B0714}"/>
                  </a:ext>
                </a:extLst>
              </p:cNvPr>
              <p:cNvSpPr txBox="1"/>
              <p:nvPr/>
            </p:nvSpPr>
            <p:spPr>
              <a:xfrm>
                <a:off x="7275144" y="3351344"/>
                <a:ext cx="408434" cy="246221"/>
              </a:xfrm>
              <a:prstGeom prst="rect">
                <a:avLst/>
              </a:prstGeom>
              <a:solidFill>
                <a:schemeClr val="bg1"/>
              </a:solidFill>
            </p:spPr>
            <p:txBody>
              <a:bodyPr wrap="square" rtlCol="0">
                <a:spAutoFit/>
              </a:bodyPr>
              <a:lstStyle/>
              <a:p>
                <a:pPr algn="r"/>
                <a:endParaRPr lang="en-US" sz="1000" dirty="0"/>
              </a:p>
            </p:txBody>
          </p:sp>
          <p:sp>
            <p:nvSpPr>
              <p:cNvPr id="105" name="TextBox 104">
                <a:extLst>
                  <a:ext uri="{FF2B5EF4-FFF2-40B4-BE49-F238E27FC236}">
                    <a16:creationId xmlns:a16="http://schemas.microsoft.com/office/drawing/2014/main" id="{41C2C234-2B73-48B0-B659-398369E49514}"/>
                  </a:ext>
                </a:extLst>
              </p:cNvPr>
              <p:cNvSpPr txBox="1"/>
              <p:nvPr/>
            </p:nvSpPr>
            <p:spPr>
              <a:xfrm>
                <a:off x="7273715" y="3351520"/>
                <a:ext cx="459284" cy="303466"/>
              </a:xfrm>
              <a:prstGeom prst="rect">
                <a:avLst/>
              </a:prstGeom>
              <a:noFill/>
            </p:spPr>
            <p:txBody>
              <a:bodyPr wrap="square" rtlCol="0">
                <a:spAutoFit/>
              </a:bodyPr>
              <a:lstStyle/>
              <a:p>
                <a:pPr algn="r"/>
                <a:r>
                  <a:rPr lang="en-US" sz="1400" dirty="0"/>
                  <a:t>Yes</a:t>
                </a:r>
              </a:p>
            </p:txBody>
          </p:sp>
          <p:sp>
            <p:nvSpPr>
              <p:cNvPr id="106" name="TextBox 105">
                <a:extLst>
                  <a:ext uri="{FF2B5EF4-FFF2-40B4-BE49-F238E27FC236}">
                    <a16:creationId xmlns:a16="http://schemas.microsoft.com/office/drawing/2014/main" id="{CA26C099-3E42-4F8E-A40C-04E62B9C37DB}"/>
                  </a:ext>
                </a:extLst>
              </p:cNvPr>
              <p:cNvSpPr txBox="1"/>
              <p:nvPr/>
            </p:nvSpPr>
            <p:spPr>
              <a:xfrm>
                <a:off x="10190494" y="4172571"/>
                <a:ext cx="408434" cy="246221"/>
              </a:xfrm>
              <a:prstGeom prst="rect">
                <a:avLst/>
              </a:prstGeom>
              <a:solidFill>
                <a:schemeClr val="bg1"/>
              </a:solidFill>
            </p:spPr>
            <p:txBody>
              <a:bodyPr wrap="square" rtlCol="0">
                <a:spAutoFit/>
              </a:bodyPr>
              <a:lstStyle/>
              <a:p>
                <a:pPr algn="r"/>
                <a:endParaRPr lang="en-US" sz="1000" dirty="0"/>
              </a:p>
            </p:txBody>
          </p:sp>
          <p:sp>
            <p:nvSpPr>
              <p:cNvPr id="107" name="TextBox 106">
                <a:extLst>
                  <a:ext uri="{FF2B5EF4-FFF2-40B4-BE49-F238E27FC236}">
                    <a16:creationId xmlns:a16="http://schemas.microsoft.com/office/drawing/2014/main" id="{52A72276-7B0D-45BE-94AC-B504DCD08370}"/>
                  </a:ext>
                </a:extLst>
              </p:cNvPr>
              <p:cNvSpPr txBox="1"/>
              <p:nvPr/>
            </p:nvSpPr>
            <p:spPr>
              <a:xfrm>
                <a:off x="10131271" y="4119727"/>
                <a:ext cx="459284" cy="303466"/>
              </a:xfrm>
              <a:prstGeom prst="rect">
                <a:avLst/>
              </a:prstGeom>
              <a:noFill/>
            </p:spPr>
            <p:txBody>
              <a:bodyPr wrap="square" rtlCol="0">
                <a:spAutoFit/>
              </a:bodyPr>
              <a:lstStyle/>
              <a:p>
                <a:r>
                  <a:rPr lang="en-US" sz="1400" dirty="0"/>
                  <a:t>No</a:t>
                </a:r>
              </a:p>
            </p:txBody>
          </p:sp>
          <p:grpSp>
            <p:nvGrpSpPr>
              <p:cNvPr id="108" name="Group 107">
                <a:extLst>
                  <a:ext uri="{FF2B5EF4-FFF2-40B4-BE49-F238E27FC236}">
                    <a16:creationId xmlns:a16="http://schemas.microsoft.com/office/drawing/2014/main" id="{66392061-65BF-43F4-BD62-7FD8D0DB159F}"/>
                  </a:ext>
                </a:extLst>
              </p:cNvPr>
              <p:cNvGrpSpPr/>
              <p:nvPr/>
            </p:nvGrpSpPr>
            <p:grpSpPr>
              <a:xfrm>
                <a:off x="7479200" y="2969449"/>
                <a:ext cx="1371600" cy="137160"/>
                <a:chOff x="7491392" y="1683394"/>
                <a:chExt cx="1371600" cy="137160"/>
              </a:xfrm>
            </p:grpSpPr>
            <p:cxnSp>
              <p:nvCxnSpPr>
                <p:cNvPr id="152" name="Straight Connector 151">
                  <a:extLst>
                    <a:ext uri="{FF2B5EF4-FFF2-40B4-BE49-F238E27FC236}">
                      <a16:creationId xmlns:a16="http://schemas.microsoft.com/office/drawing/2014/main" id="{27589C33-38A7-48A0-A577-BA229DCF2D7E}"/>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D0EA31D7-42A9-4C70-984D-DEFEDEC54102}"/>
                    </a:ext>
                  </a:extLst>
                </p:cNvPr>
                <p:cNvCxnSpPr>
                  <a:cxnSpLocks/>
                </p:cNvCxnSpPr>
                <p:nvPr/>
              </p:nvCxnSpPr>
              <p:spPr>
                <a:xfrm>
                  <a:off x="7496896" y="1683394"/>
                  <a:ext cx="0" cy="1371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9" name="Group 108">
                <a:extLst>
                  <a:ext uri="{FF2B5EF4-FFF2-40B4-BE49-F238E27FC236}">
                    <a16:creationId xmlns:a16="http://schemas.microsoft.com/office/drawing/2014/main" id="{8ABC79FB-5B2D-4F10-8817-B4DFF034A65C}"/>
                  </a:ext>
                </a:extLst>
              </p:cNvPr>
              <p:cNvGrpSpPr/>
              <p:nvPr/>
            </p:nvGrpSpPr>
            <p:grpSpPr>
              <a:xfrm flipH="1">
                <a:off x="8848048" y="2969449"/>
                <a:ext cx="1371600" cy="137160"/>
                <a:chOff x="7491392" y="1683394"/>
                <a:chExt cx="1371600" cy="137160"/>
              </a:xfrm>
            </p:grpSpPr>
            <p:cxnSp>
              <p:nvCxnSpPr>
                <p:cNvPr id="150" name="Straight Connector 149">
                  <a:extLst>
                    <a:ext uri="{FF2B5EF4-FFF2-40B4-BE49-F238E27FC236}">
                      <a16:creationId xmlns:a16="http://schemas.microsoft.com/office/drawing/2014/main" id="{39A265E7-9F31-4A9B-8402-A54CDDC81CE1}"/>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4702E204-D363-47B9-8C54-B39FB31307C0}"/>
                    </a:ext>
                  </a:extLst>
                </p:cNvPr>
                <p:cNvCxnSpPr>
                  <a:cxnSpLocks/>
                </p:cNvCxnSpPr>
                <p:nvPr/>
              </p:nvCxnSpPr>
              <p:spPr>
                <a:xfrm>
                  <a:off x="7496896" y="1683394"/>
                  <a:ext cx="0" cy="1371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110" name="Straight Connector 109">
                <a:extLst>
                  <a:ext uri="{FF2B5EF4-FFF2-40B4-BE49-F238E27FC236}">
                    <a16:creationId xmlns:a16="http://schemas.microsoft.com/office/drawing/2014/main" id="{360FBD0A-0281-4FF0-894B-F8974E55E4EC}"/>
                  </a:ext>
                </a:extLst>
              </p:cNvPr>
              <p:cNvCxnSpPr>
                <a:cxnSpLocks/>
              </p:cNvCxnSpPr>
              <p:nvPr/>
            </p:nvCxnSpPr>
            <p:spPr>
              <a:xfrm>
                <a:off x="8877344" y="3100513"/>
                <a:ext cx="0" cy="146304"/>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nvGrpSpPr>
              <p:cNvPr id="111" name="Group 110">
                <a:extLst>
                  <a:ext uri="{FF2B5EF4-FFF2-40B4-BE49-F238E27FC236}">
                    <a16:creationId xmlns:a16="http://schemas.microsoft.com/office/drawing/2014/main" id="{25835849-48F6-4494-9AD5-C05E5A983CAB}"/>
                  </a:ext>
                </a:extLst>
              </p:cNvPr>
              <p:cNvGrpSpPr/>
              <p:nvPr/>
            </p:nvGrpSpPr>
            <p:grpSpPr>
              <a:xfrm flipH="1" flipV="1">
                <a:off x="8848640" y="2096861"/>
                <a:ext cx="1371600" cy="872588"/>
                <a:chOff x="7491392" y="947966"/>
                <a:chExt cx="1371600" cy="872588"/>
              </a:xfrm>
            </p:grpSpPr>
            <p:cxnSp>
              <p:nvCxnSpPr>
                <p:cNvPr id="148" name="Straight Connector 147">
                  <a:extLst>
                    <a:ext uri="{FF2B5EF4-FFF2-40B4-BE49-F238E27FC236}">
                      <a16:creationId xmlns:a16="http://schemas.microsoft.com/office/drawing/2014/main" id="{EFC9BCF6-ECC6-435C-8093-A36E3BBC9EE3}"/>
                    </a:ext>
                  </a:extLst>
                </p:cNvPr>
                <p:cNvCxnSpPr>
                  <a:cxnSpLocks/>
                </p:cNvCxnSpPr>
                <p:nvPr/>
              </p:nvCxnSpPr>
              <p:spPr>
                <a:xfrm flipH="1">
                  <a:off x="7496896" y="947966"/>
                  <a:ext cx="0" cy="872588"/>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A474F82D-AFFF-41E3-B231-CC74E348DD46}"/>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2" name="Group 111">
                <a:extLst>
                  <a:ext uri="{FF2B5EF4-FFF2-40B4-BE49-F238E27FC236}">
                    <a16:creationId xmlns:a16="http://schemas.microsoft.com/office/drawing/2014/main" id="{CD5CD212-7759-4257-ACB8-41290C09F930}"/>
                  </a:ext>
                </a:extLst>
              </p:cNvPr>
              <p:cNvGrpSpPr/>
              <p:nvPr/>
            </p:nvGrpSpPr>
            <p:grpSpPr>
              <a:xfrm flipV="1">
                <a:off x="7485888" y="2096861"/>
                <a:ext cx="1371600" cy="457200"/>
                <a:chOff x="7491392" y="1363354"/>
                <a:chExt cx="1371600" cy="457200"/>
              </a:xfrm>
            </p:grpSpPr>
            <p:cxnSp>
              <p:nvCxnSpPr>
                <p:cNvPr id="146" name="Straight Connector 145">
                  <a:extLst>
                    <a:ext uri="{FF2B5EF4-FFF2-40B4-BE49-F238E27FC236}">
                      <a16:creationId xmlns:a16="http://schemas.microsoft.com/office/drawing/2014/main" id="{A5AD4AA0-C2D6-41A6-A1DF-B38F7D403A2D}"/>
                    </a:ext>
                  </a:extLst>
                </p:cNvPr>
                <p:cNvCxnSpPr>
                  <a:cxnSpLocks/>
                </p:cNvCxnSpPr>
                <p:nvPr/>
              </p:nvCxnSpPr>
              <p:spPr>
                <a:xfrm>
                  <a:off x="7496896" y="1363354"/>
                  <a:ext cx="0" cy="4572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265AEE49-E526-4B5D-804F-27A622941F68}"/>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3" name="Group 112">
                <a:extLst>
                  <a:ext uri="{FF2B5EF4-FFF2-40B4-BE49-F238E27FC236}">
                    <a16:creationId xmlns:a16="http://schemas.microsoft.com/office/drawing/2014/main" id="{1A157622-3351-4E45-9409-247EBDD32E25}"/>
                  </a:ext>
                </a:extLst>
              </p:cNvPr>
              <p:cNvGrpSpPr/>
              <p:nvPr/>
            </p:nvGrpSpPr>
            <p:grpSpPr>
              <a:xfrm flipH="1" flipV="1">
                <a:off x="8860240" y="963871"/>
                <a:ext cx="1371600" cy="457200"/>
                <a:chOff x="7491392" y="1363354"/>
                <a:chExt cx="1371600" cy="457200"/>
              </a:xfrm>
            </p:grpSpPr>
            <p:cxnSp>
              <p:nvCxnSpPr>
                <p:cNvPr id="144" name="Straight Connector 143">
                  <a:extLst>
                    <a:ext uri="{FF2B5EF4-FFF2-40B4-BE49-F238E27FC236}">
                      <a16:creationId xmlns:a16="http://schemas.microsoft.com/office/drawing/2014/main" id="{B323B6FD-478B-4F9C-A91E-DB21E436F204}"/>
                    </a:ext>
                  </a:extLst>
                </p:cNvPr>
                <p:cNvCxnSpPr>
                  <a:cxnSpLocks/>
                </p:cNvCxnSpPr>
                <p:nvPr/>
              </p:nvCxnSpPr>
              <p:spPr>
                <a:xfrm>
                  <a:off x="7496896" y="1363354"/>
                  <a:ext cx="0" cy="4572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F33CF243-3521-49F5-BDC6-49CEE1A3AB8C}"/>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4" name="Group 113">
                <a:extLst>
                  <a:ext uri="{FF2B5EF4-FFF2-40B4-BE49-F238E27FC236}">
                    <a16:creationId xmlns:a16="http://schemas.microsoft.com/office/drawing/2014/main" id="{46C51769-3842-44AF-B019-E315423F6700}"/>
                  </a:ext>
                </a:extLst>
              </p:cNvPr>
              <p:cNvGrpSpPr/>
              <p:nvPr/>
            </p:nvGrpSpPr>
            <p:grpSpPr>
              <a:xfrm flipV="1">
                <a:off x="7491392" y="963871"/>
                <a:ext cx="1371600" cy="457200"/>
                <a:chOff x="7491392" y="1363354"/>
                <a:chExt cx="1371600" cy="457200"/>
              </a:xfrm>
            </p:grpSpPr>
            <p:cxnSp>
              <p:nvCxnSpPr>
                <p:cNvPr id="142" name="Straight Connector 141">
                  <a:extLst>
                    <a:ext uri="{FF2B5EF4-FFF2-40B4-BE49-F238E27FC236}">
                      <a16:creationId xmlns:a16="http://schemas.microsoft.com/office/drawing/2014/main" id="{0F92EA63-0B48-4599-B7B8-2850BA7BFE56}"/>
                    </a:ext>
                  </a:extLst>
                </p:cNvPr>
                <p:cNvCxnSpPr>
                  <a:cxnSpLocks/>
                </p:cNvCxnSpPr>
                <p:nvPr/>
              </p:nvCxnSpPr>
              <p:spPr>
                <a:xfrm>
                  <a:off x="7496896" y="1363354"/>
                  <a:ext cx="0" cy="4572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17B441FD-41E2-45B1-BF8F-DE6806A794C0}"/>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15" name="TextBox 114">
                <a:extLst>
                  <a:ext uri="{FF2B5EF4-FFF2-40B4-BE49-F238E27FC236}">
                    <a16:creationId xmlns:a16="http://schemas.microsoft.com/office/drawing/2014/main" id="{772498A7-42B5-435D-9E13-1AED2D64A238}"/>
                  </a:ext>
                </a:extLst>
              </p:cNvPr>
              <p:cNvSpPr txBox="1"/>
              <p:nvPr/>
            </p:nvSpPr>
            <p:spPr>
              <a:xfrm>
                <a:off x="7866123" y="56771"/>
                <a:ext cx="1969354" cy="576584"/>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Precipitation</a:t>
                </a:r>
              </a:p>
              <a:p>
                <a:pPr algn="ctr"/>
                <a:r>
                  <a:rPr lang="en-US" sz="1600" dirty="0"/>
                  <a:t>Air Temperature</a:t>
                </a:r>
              </a:p>
            </p:txBody>
          </p:sp>
          <p:sp>
            <p:nvSpPr>
              <p:cNvPr id="116" name="TextBox 115">
                <a:extLst>
                  <a:ext uri="{FF2B5EF4-FFF2-40B4-BE49-F238E27FC236}">
                    <a16:creationId xmlns:a16="http://schemas.microsoft.com/office/drawing/2014/main" id="{69A0808E-838B-4597-8A02-37AFE256DEFF}"/>
                  </a:ext>
                </a:extLst>
              </p:cNvPr>
              <p:cNvSpPr txBox="1"/>
              <p:nvPr/>
            </p:nvSpPr>
            <p:spPr>
              <a:xfrm>
                <a:off x="7866123" y="839598"/>
                <a:ext cx="1969354"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Rain or Snow?</a:t>
                </a:r>
              </a:p>
            </p:txBody>
          </p:sp>
          <p:sp>
            <p:nvSpPr>
              <p:cNvPr id="117" name="TextBox 116">
                <a:extLst>
                  <a:ext uri="{FF2B5EF4-FFF2-40B4-BE49-F238E27FC236}">
                    <a16:creationId xmlns:a16="http://schemas.microsoft.com/office/drawing/2014/main" id="{F825D925-CBFD-4426-9DBE-BAE33CB3269E}"/>
                  </a:ext>
                </a:extLst>
              </p:cNvPr>
              <p:cNvSpPr txBox="1"/>
              <p:nvPr/>
            </p:nvSpPr>
            <p:spPr>
              <a:xfrm>
                <a:off x="6318736" y="1352689"/>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Add to Liquid Water</a:t>
                </a:r>
              </a:p>
            </p:txBody>
          </p:sp>
          <p:sp>
            <p:nvSpPr>
              <p:cNvPr id="118" name="TextBox 117">
                <a:extLst>
                  <a:ext uri="{FF2B5EF4-FFF2-40B4-BE49-F238E27FC236}">
                    <a16:creationId xmlns:a16="http://schemas.microsoft.com/office/drawing/2014/main" id="{098FB41D-3BC2-4FD1-B9B9-1E74DE1ECEFD}"/>
                  </a:ext>
                </a:extLst>
              </p:cNvPr>
              <p:cNvSpPr txBox="1"/>
              <p:nvPr/>
            </p:nvSpPr>
            <p:spPr>
              <a:xfrm>
                <a:off x="9272953" y="1352689"/>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Add to Snowpack</a:t>
                </a:r>
              </a:p>
            </p:txBody>
          </p:sp>
          <p:sp>
            <p:nvSpPr>
              <p:cNvPr id="119" name="TextBox 118">
                <a:extLst>
                  <a:ext uri="{FF2B5EF4-FFF2-40B4-BE49-F238E27FC236}">
                    <a16:creationId xmlns:a16="http://schemas.microsoft.com/office/drawing/2014/main" id="{1A626471-2058-4678-AFA6-E18A67DD86B5}"/>
                  </a:ext>
                </a:extLst>
              </p:cNvPr>
              <p:cNvSpPr txBox="1"/>
              <p:nvPr/>
            </p:nvSpPr>
            <p:spPr>
              <a:xfrm>
                <a:off x="7813307" y="1951618"/>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Above Freezing?</a:t>
                </a:r>
              </a:p>
            </p:txBody>
          </p:sp>
          <p:sp>
            <p:nvSpPr>
              <p:cNvPr id="120" name="TextBox 119">
                <a:extLst>
                  <a:ext uri="{FF2B5EF4-FFF2-40B4-BE49-F238E27FC236}">
                    <a16:creationId xmlns:a16="http://schemas.microsoft.com/office/drawing/2014/main" id="{5065061C-28C4-4187-9DE8-451574B34D32}"/>
                  </a:ext>
                </a:extLst>
              </p:cNvPr>
              <p:cNvSpPr txBox="1"/>
              <p:nvPr/>
            </p:nvSpPr>
            <p:spPr>
              <a:xfrm>
                <a:off x="6318735" y="2395691"/>
                <a:ext cx="2074985" cy="576584"/>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Melt Snowpack</a:t>
                </a:r>
              </a:p>
              <a:p>
                <a:pPr algn="ctr"/>
                <a:r>
                  <a:rPr lang="en-US" sz="1600" dirty="0"/>
                  <a:t>Add to Liquid Water</a:t>
                </a:r>
              </a:p>
            </p:txBody>
          </p:sp>
          <p:sp>
            <p:nvSpPr>
              <p:cNvPr id="121" name="TextBox 120">
                <a:extLst>
                  <a:ext uri="{FF2B5EF4-FFF2-40B4-BE49-F238E27FC236}">
                    <a16:creationId xmlns:a16="http://schemas.microsoft.com/office/drawing/2014/main" id="{21813C61-BC24-4CBD-BE25-A3A23F88C19B}"/>
                  </a:ext>
                </a:extLst>
              </p:cNvPr>
              <p:cNvSpPr txBox="1"/>
              <p:nvPr/>
            </p:nvSpPr>
            <p:spPr>
              <a:xfrm>
                <a:off x="7813306" y="3243076"/>
                <a:ext cx="2074985" cy="576584"/>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Snowpack</a:t>
                </a:r>
              </a:p>
              <a:p>
                <a:pPr algn="ctr"/>
                <a:r>
                  <a:rPr lang="en-US" sz="1600" dirty="0"/>
                  <a:t>Below Freezing?</a:t>
                </a:r>
              </a:p>
            </p:txBody>
          </p:sp>
          <p:sp>
            <p:nvSpPr>
              <p:cNvPr id="122" name="TextBox 121">
                <a:extLst>
                  <a:ext uri="{FF2B5EF4-FFF2-40B4-BE49-F238E27FC236}">
                    <a16:creationId xmlns:a16="http://schemas.microsoft.com/office/drawing/2014/main" id="{AFC71F9C-4D19-4A0E-87A5-380204E0D2F9}"/>
                  </a:ext>
                </a:extLst>
              </p:cNvPr>
              <p:cNvSpPr txBox="1"/>
              <p:nvPr/>
            </p:nvSpPr>
            <p:spPr>
              <a:xfrm>
                <a:off x="6318673" y="4044889"/>
                <a:ext cx="2321233"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Refreeze Liquid Water</a:t>
                </a:r>
              </a:p>
            </p:txBody>
          </p:sp>
          <p:sp>
            <p:nvSpPr>
              <p:cNvPr id="123" name="TextBox 122">
                <a:extLst>
                  <a:ext uri="{FF2B5EF4-FFF2-40B4-BE49-F238E27FC236}">
                    <a16:creationId xmlns:a16="http://schemas.microsoft.com/office/drawing/2014/main" id="{CDC58550-E5C5-4CFF-B3B5-2CF5FAD62328}"/>
                  </a:ext>
                </a:extLst>
              </p:cNvPr>
              <p:cNvSpPr txBox="1"/>
              <p:nvPr/>
            </p:nvSpPr>
            <p:spPr>
              <a:xfrm>
                <a:off x="7813305" y="4609429"/>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Liquid Water Limit</a:t>
                </a:r>
              </a:p>
            </p:txBody>
          </p:sp>
          <p:sp>
            <p:nvSpPr>
              <p:cNvPr id="124" name="TextBox 123">
                <a:extLst>
                  <a:ext uri="{FF2B5EF4-FFF2-40B4-BE49-F238E27FC236}">
                    <a16:creationId xmlns:a16="http://schemas.microsoft.com/office/drawing/2014/main" id="{DBA036E1-3059-43C2-8B04-22AA54515F1D}"/>
                  </a:ext>
                </a:extLst>
              </p:cNvPr>
              <p:cNvSpPr txBox="1"/>
              <p:nvPr/>
            </p:nvSpPr>
            <p:spPr>
              <a:xfrm>
                <a:off x="7819995" y="5102836"/>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err="1"/>
                  <a:t>Groundmelt</a:t>
                </a:r>
                <a:endParaRPr lang="en-US" sz="1600" dirty="0"/>
              </a:p>
            </p:txBody>
          </p:sp>
          <p:sp>
            <p:nvSpPr>
              <p:cNvPr id="125" name="TextBox 124">
                <a:extLst>
                  <a:ext uri="{FF2B5EF4-FFF2-40B4-BE49-F238E27FC236}">
                    <a16:creationId xmlns:a16="http://schemas.microsoft.com/office/drawing/2014/main" id="{20756486-28D0-441B-86F1-D669D5ED1FF2}"/>
                  </a:ext>
                </a:extLst>
              </p:cNvPr>
              <p:cNvSpPr txBox="1"/>
              <p:nvPr/>
            </p:nvSpPr>
            <p:spPr>
              <a:xfrm>
                <a:off x="7813305" y="5663284"/>
                <a:ext cx="2074985" cy="576584"/>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Liquid Water to </a:t>
                </a:r>
              </a:p>
              <a:p>
                <a:pPr algn="ctr"/>
                <a:r>
                  <a:rPr lang="en-US" sz="1600" dirty="0"/>
                  <a:t>Soil Surface</a:t>
                </a:r>
              </a:p>
            </p:txBody>
          </p:sp>
          <p:cxnSp>
            <p:nvCxnSpPr>
              <p:cNvPr id="126" name="Straight Connector 125">
                <a:extLst>
                  <a:ext uri="{FF2B5EF4-FFF2-40B4-BE49-F238E27FC236}">
                    <a16:creationId xmlns:a16="http://schemas.microsoft.com/office/drawing/2014/main" id="{FFA50D06-9AF8-4388-BF86-F11D5FA0D273}"/>
                  </a:ext>
                </a:extLst>
              </p:cNvPr>
              <p:cNvCxnSpPr>
                <a:cxnSpLocks/>
                <a:stCxn id="115" idx="2"/>
                <a:endCxn id="116" idx="0"/>
              </p:cNvCxnSpPr>
              <p:nvPr/>
            </p:nvCxnSpPr>
            <p:spPr>
              <a:xfrm>
                <a:off x="8850800" y="633355"/>
                <a:ext cx="0" cy="206243"/>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171111E6-AA0D-4D3A-A062-5881C006BF8F}"/>
                  </a:ext>
                </a:extLst>
              </p:cNvPr>
              <p:cNvCxnSpPr>
                <a:cxnSpLocks/>
              </p:cNvCxnSpPr>
              <p:nvPr/>
            </p:nvCxnSpPr>
            <p:spPr>
              <a:xfrm>
                <a:off x="8850800" y="1796170"/>
                <a:ext cx="0" cy="146304"/>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8" name="Group 127">
                <a:extLst>
                  <a:ext uri="{FF2B5EF4-FFF2-40B4-BE49-F238E27FC236}">
                    <a16:creationId xmlns:a16="http://schemas.microsoft.com/office/drawing/2014/main" id="{AC40C7CE-5ED6-4272-B219-A60F42F35989}"/>
                  </a:ext>
                </a:extLst>
              </p:cNvPr>
              <p:cNvGrpSpPr/>
              <p:nvPr/>
            </p:nvGrpSpPr>
            <p:grpSpPr>
              <a:xfrm>
                <a:off x="7491392" y="1659010"/>
                <a:ext cx="1371600" cy="137160"/>
                <a:chOff x="7491392" y="1683394"/>
                <a:chExt cx="1371600" cy="137160"/>
              </a:xfrm>
            </p:grpSpPr>
            <p:cxnSp>
              <p:nvCxnSpPr>
                <p:cNvPr id="140" name="Straight Connector 139">
                  <a:extLst>
                    <a:ext uri="{FF2B5EF4-FFF2-40B4-BE49-F238E27FC236}">
                      <a16:creationId xmlns:a16="http://schemas.microsoft.com/office/drawing/2014/main" id="{18A24F44-9C1D-4317-BEB7-4524CA5C3628}"/>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1CC6D289-E303-4E49-8259-A340CFD2A0BC}"/>
                    </a:ext>
                  </a:extLst>
                </p:cNvPr>
                <p:cNvCxnSpPr>
                  <a:cxnSpLocks/>
                </p:cNvCxnSpPr>
                <p:nvPr/>
              </p:nvCxnSpPr>
              <p:spPr>
                <a:xfrm>
                  <a:off x="7496896" y="1683394"/>
                  <a:ext cx="0" cy="1371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29" name="Group 128">
                <a:extLst>
                  <a:ext uri="{FF2B5EF4-FFF2-40B4-BE49-F238E27FC236}">
                    <a16:creationId xmlns:a16="http://schemas.microsoft.com/office/drawing/2014/main" id="{5D717ECE-5544-4DB5-887A-D0BD6B431011}"/>
                  </a:ext>
                </a:extLst>
              </p:cNvPr>
              <p:cNvGrpSpPr/>
              <p:nvPr/>
            </p:nvGrpSpPr>
            <p:grpSpPr>
              <a:xfrm flipH="1">
                <a:off x="8860240" y="1659010"/>
                <a:ext cx="1371600" cy="137160"/>
                <a:chOff x="7491392" y="1683394"/>
                <a:chExt cx="1371600" cy="137160"/>
              </a:xfrm>
            </p:grpSpPr>
            <p:cxnSp>
              <p:nvCxnSpPr>
                <p:cNvPr id="138" name="Straight Connector 137">
                  <a:extLst>
                    <a:ext uri="{FF2B5EF4-FFF2-40B4-BE49-F238E27FC236}">
                      <a16:creationId xmlns:a16="http://schemas.microsoft.com/office/drawing/2014/main" id="{05A7438C-1E18-4A88-81D2-7873D656B641}"/>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72E10C9E-4EA6-46E1-8846-A97504C871FB}"/>
                    </a:ext>
                  </a:extLst>
                </p:cNvPr>
                <p:cNvCxnSpPr>
                  <a:cxnSpLocks/>
                </p:cNvCxnSpPr>
                <p:nvPr/>
              </p:nvCxnSpPr>
              <p:spPr>
                <a:xfrm>
                  <a:off x="7496896" y="1683394"/>
                  <a:ext cx="0" cy="1371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30" name="TextBox 129">
                <a:extLst>
                  <a:ext uri="{FF2B5EF4-FFF2-40B4-BE49-F238E27FC236}">
                    <a16:creationId xmlns:a16="http://schemas.microsoft.com/office/drawing/2014/main" id="{22641FEC-F482-4EE0-94AC-1AB29D1C4710}"/>
                  </a:ext>
                </a:extLst>
              </p:cNvPr>
              <p:cNvSpPr txBox="1"/>
              <p:nvPr/>
            </p:nvSpPr>
            <p:spPr>
              <a:xfrm>
                <a:off x="7256022" y="850787"/>
                <a:ext cx="408434" cy="246221"/>
              </a:xfrm>
              <a:prstGeom prst="rect">
                <a:avLst/>
              </a:prstGeom>
              <a:solidFill>
                <a:schemeClr val="bg1"/>
              </a:solidFill>
            </p:spPr>
            <p:txBody>
              <a:bodyPr wrap="square" rtlCol="0">
                <a:spAutoFit/>
              </a:bodyPr>
              <a:lstStyle/>
              <a:p>
                <a:pPr algn="r"/>
                <a:endParaRPr lang="en-US" sz="1000" dirty="0"/>
              </a:p>
            </p:txBody>
          </p:sp>
          <p:sp>
            <p:nvSpPr>
              <p:cNvPr id="131" name="TextBox 130">
                <a:extLst>
                  <a:ext uri="{FF2B5EF4-FFF2-40B4-BE49-F238E27FC236}">
                    <a16:creationId xmlns:a16="http://schemas.microsoft.com/office/drawing/2014/main" id="{69C1C0A3-C596-4E5E-8213-33AA32BFF579}"/>
                  </a:ext>
                </a:extLst>
              </p:cNvPr>
              <p:cNvSpPr txBox="1"/>
              <p:nvPr/>
            </p:nvSpPr>
            <p:spPr>
              <a:xfrm>
                <a:off x="7256750" y="840481"/>
                <a:ext cx="459284" cy="303466"/>
              </a:xfrm>
              <a:prstGeom prst="rect">
                <a:avLst/>
              </a:prstGeom>
              <a:noFill/>
            </p:spPr>
            <p:txBody>
              <a:bodyPr wrap="square" rtlCol="0">
                <a:spAutoFit/>
              </a:bodyPr>
              <a:lstStyle/>
              <a:p>
                <a:pPr algn="r"/>
                <a:r>
                  <a:rPr lang="en-US" sz="1400" dirty="0"/>
                  <a:t>Rain</a:t>
                </a:r>
              </a:p>
            </p:txBody>
          </p:sp>
          <p:sp>
            <p:nvSpPr>
              <p:cNvPr id="132" name="TextBox 131">
                <a:extLst>
                  <a:ext uri="{FF2B5EF4-FFF2-40B4-BE49-F238E27FC236}">
                    <a16:creationId xmlns:a16="http://schemas.microsoft.com/office/drawing/2014/main" id="{6A3BB38A-CDA0-46E3-B0AD-812B438465EF}"/>
                  </a:ext>
                </a:extLst>
              </p:cNvPr>
              <p:cNvSpPr txBox="1"/>
              <p:nvPr/>
            </p:nvSpPr>
            <p:spPr>
              <a:xfrm>
                <a:off x="10123598" y="820717"/>
                <a:ext cx="408434" cy="246221"/>
              </a:xfrm>
              <a:prstGeom prst="rect">
                <a:avLst/>
              </a:prstGeom>
              <a:solidFill>
                <a:schemeClr val="bg1"/>
              </a:solidFill>
            </p:spPr>
            <p:txBody>
              <a:bodyPr wrap="square" rtlCol="0">
                <a:spAutoFit/>
              </a:bodyPr>
              <a:lstStyle/>
              <a:p>
                <a:pPr algn="r"/>
                <a:endParaRPr lang="en-US" sz="1000" dirty="0"/>
              </a:p>
            </p:txBody>
          </p:sp>
          <p:sp>
            <p:nvSpPr>
              <p:cNvPr id="133" name="TextBox 132">
                <a:extLst>
                  <a:ext uri="{FF2B5EF4-FFF2-40B4-BE49-F238E27FC236}">
                    <a16:creationId xmlns:a16="http://schemas.microsoft.com/office/drawing/2014/main" id="{3D3078CB-6129-4A05-981B-FC088834FE0E}"/>
                  </a:ext>
                </a:extLst>
              </p:cNvPr>
              <p:cNvSpPr txBox="1"/>
              <p:nvPr/>
            </p:nvSpPr>
            <p:spPr>
              <a:xfrm>
                <a:off x="10061291" y="840482"/>
                <a:ext cx="529347" cy="303466"/>
              </a:xfrm>
              <a:prstGeom prst="rect">
                <a:avLst/>
              </a:prstGeom>
              <a:noFill/>
            </p:spPr>
            <p:txBody>
              <a:bodyPr wrap="square" rtlCol="0">
                <a:spAutoFit/>
              </a:bodyPr>
              <a:lstStyle/>
              <a:p>
                <a:pPr algn="r"/>
                <a:r>
                  <a:rPr lang="en-US" sz="1400" dirty="0"/>
                  <a:t>Snow</a:t>
                </a:r>
              </a:p>
            </p:txBody>
          </p:sp>
          <p:sp>
            <p:nvSpPr>
              <p:cNvPr id="134" name="TextBox 133">
                <a:extLst>
                  <a:ext uri="{FF2B5EF4-FFF2-40B4-BE49-F238E27FC236}">
                    <a16:creationId xmlns:a16="http://schemas.microsoft.com/office/drawing/2014/main" id="{45C531B4-4151-4373-BDE1-91BB46D6ED66}"/>
                  </a:ext>
                </a:extLst>
              </p:cNvPr>
              <p:cNvSpPr txBox="1"/>
              <p:nvPr/>
            </p:nvSpPr>
            <p:spPr>
              <a:xfrm>
                <a:off x="7231878" y="1961996"/>
                <a:ext cx="408434" cy="246221"/>
              </a:xfrm>
              <a:prstGeom prst="rect">
                <a:avLst/>
              </a:prstGeom>
              <a:solidFill>
                <a:schemeClr val="bg1"/>
              </a:solidFill>
            </p:spPr>
            <p:txBody>
              <a:bodyPr wrap="square" rtlCol="0">
                <a:spAutoFit/>
              </a:bodyPr>
              <a:lstStyle/>
              <a:p>
                <a:pPr algn="r"/>
                <a:endParaRPr lang="en-US" sz="1000" dirty="0"/>
              </a:p>
            </p:txBody>
          </p:sp>
          <p:sp>
            <p:nvSpPr>
              <p:cNvPr id="135" name="TextBox 134">
                <a:extLst>
                  <a:ext uri="{FF2B5EF4-FFF2-40B4-BE49-F238E27FC236}">
                    <a16:creationId xmlns:a16="http://schemas.microsoft.com/office/drawing/2014/main" id="{D449BC39-9410-40E9-879A-F0042ADB028C}"/>
                  </a:ext>
                </a:extLst>
              </p:cNvPr>
              <p:cNvSpPr txBox="1"/>
              <p:nvPr/>
            </p:nvSpPr>
            <p:spPr>
              <a:xfrm>
                <a:off x="7231504" y="1969685"/>
                <a:ext cx="459284" cy="303466"/>
              </a:xfrm>
              <a:prstGeom prst="rect">
                <a:avLst/>
              </a:prstGeom>
              <a:noFill/>
            </p:spPr>
            <p:txBody>
              <a:bodyPr wrap="square" rtlCol="0">
                <a:spAutoFit/>
              </a:bodyPr>
              <a:lstStyle/>
              <a:p>
                <a:pPr algn="r"/>
                <a:r>
                  <a:rPr lang="en-US" sz="1400" dirty="0"/>
                  <a:t>Yes</a:t>
                </a:r>
              </a:p>
            </p:txBody>
          </p:sp>
          <p:sp>
            <p:nvSpPr>
              <p:cNvPr id="136" name="TextBox 135">
                <a:extLst>
                  <a:ext uri="{FF2B5EF4-FFF2-40B4-BE49-F238E27FC236}">
                    <a16:creationId xmlns:a16="http://schemas.microsoft.com/office/drawing/2014/main" id="{FABDC592-0752-4961-BC60-0ECF4CD90042}"/>
                  </a:ext>
                </a:extLst>
              </p:cNvPr>
              <p:cNvSpPr txBox="1"/>
              <p:nvPr/>
            </p:nvSpPr>
            <p:spPr>
              <a:xfrm>
                <a:off x="10104556" y="2783223"/>
                <a:ext cx="408434" cy="246221"/>
              </a:xfrm>
              <a:prstGeom prst="rect">
                <a:avLst/>
              </a:prstGeom>
              <a:solidFill>
                <a:schemeClr val="bg1"/>
              </a:solidFill>
            </p:spPr>
            <p:txBody>
              <a:bodyPr wrap="square" rtlCol="0">
                <a:spAutoFit/>
              </a:bodyPr>
              <a:lstStyle/>
              <a:p>
                <a:pPr algn="r"/>
                <a:endParaRPr lang="en-US" sz="1000" dirty="0"/>
              </a:p>
            </p:txBody>
          </p:sp>
          <p:sp>
            <p:nvSpPr>
              <p:cNvPr id="137" name="TextBox 136">
                <a:extLst>
                  <a:ext uri="{FF2B5EF4-FFF2-40B4-BE49-F238E27FC236}">
                    <a16:creationId xmlns:a16="http://schemas.microsoft.com/office/drawing/2014/main" id="{CF73BD27-C29F-4296-8C15-C9659182DB11}"/>
                  </a:ext>
                </a:extLst>
              </p:cNvPr>
              <p:cNvSpPr txBox="1"/>
              <p:nvPr/>
            </p:nvSpPr>
            <p:spPr>
              <a:xfrm>
                <a:off x="10045332" y="2767945"/>
                <a:ext cx="459284" cy="303466"/>
              </a:xfrm>
              <a:prstGeom prst="rect">
                <a:avLst/>
              </a:prstGeom>
              <a:noFill/>
            </p:spPr>
            <p:txBody>
              <a:bodyPr wrap="square" rtlCol="0">
                <a:spAutoFit/>
              </a:bodyPr>
              <a:lstStyle/>
              <a:p>
                <a:r>
                  <a:rPr lang="en-US" sz="1400" dirty="0"/>
                  <a:t>No</a:t>
                </a:r>
              </a:p>
            </p:txBody>
          </p:sp>
        </p:grpSp>
      </p:grpSp>
    </p:spTree>
    <p:extLst>
      <p:ext uri="{BB962C8B-B14F-4D97-AF65-F5344CB8AC3E}">
        <p14:creationId xmlns:p14="http://schemas.microsoft.com/office/powerpoint/2010/main" val="20225170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1F5E335-947B-4EED-BD5D-E84C7D82EE6E}"/>
              </a:ext>
            </a:extLst>
          </p:cNvPr>
          <p:cNvPicPr>
            <a:picLocks noChangeAspect="1"/>
          </p:cNvPicPr>
          <p:nvPr/>
        </p:nvPicPr>
        <p:blipFill>
          <a:blip r:embed="rId3"/>
          <a:stretch>
            <a:fillRect/>
          </a:stretch>
        </p:blipFill>
        <p:spPr>
          <a:xfrm>
            <a:off x="260698" y="911802"/>
            <a:ext cx="3974322" cy="2979071"/>
          </a:xfrm>
          <a:prstGeom prst="rect">
            <a:avLst/>
          </a:prstGeom>
        </p:spPr>
      </p:pic>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11082124" cy="760134"/>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i="1" dirty="0"/>
              <a:t>Temperature Index Method Options</a:t>
            </a:r>
            <a:endParaRPr lang="en-US" dirty="0"/>
          </a:p>
        </p:txBody>
      </p:sp>
      <p:graphicFrame>
        <p:nvGraphicFramePr>
          <p:cNvPr id="3" name="Table 3">
            <a:extLst>
              <a:ext uri="{FF2B5EF4-FFF2-40B4-BE49-F238E27FC236}">
                <a16:creationId xmlns:a16="http://schemas.microsoft.com/office/drawing/2014/main" id="{313840F9-038F-4C15-8D65-0F65EE31178A}"/>
              </a:ext>
            </a:extLst>
          </p:cNvPr>
          <p:cNvGraphicFramePr>
            <a:graphicFrameLocks noGrp="1"/>
          </p:cNvGraphicFramePr>
          <p:nvPr/>
        </p:nvGraphicFramePr>
        <p:xfrm>
          <a:off x="4320666" y="1008601"/>
          <a:ext cx="7735494" cy="5751990"/>
        </p:xfrm>
        <a:graphic>
          <a:graphicData uri="http://schemas.openxmlformats.org/drawingml/2006/table">
            <a:tbl>
              <a:tblPr firstRow="1" bandRow="1">
                <a:tableStyleId>{21E4AEA4-8DFA-4A89-87EB-49C32662AFE0}</a:tableStyleId>
              </a:tblPr>
              <a:tblGrid>
                <a:gridCol w="4408298">
                  <a:extLst>
                    <a:ext uri="{9D8B030D-6E8A-4147-A177-3AD203B41FA5}">
                      <a16:colId xmlns:a16="http://schemas.microsoft.com/office/drawing/2014/main" val="824957976"/>
                    </a:ext>
                  </a:extLst>
                </a:gridCol>
                <a:gridCol w="1450269">
                  <a:extLst>
                    <a:ext uri="{9D8B030D-6E8A-4147-A177-3AD203B41FA5}">
                      <a16:colId xmlns:a16="http://schemas.microsoft.com/office/drawing/2014/main" val="2101163228"/>
                    </a:ext>
                  </a:extLst>
                </a:gridCol>
                <a:gridCol w="1876927">
                  <a:extLst>
                    <a:ext uri="{9D8B030D-6E8A-4147-A177-3AD203B41FA5}">
                      <a16:colId xmlns:a16="http://schemas.microsoft.com/office/drawing/2014/main" val="2438364432"/>
                    </a:ext>
                  </a:extLst>
                </a:gridCol>
              </a:tblGrid>
              <a:tr h="646590">
                <a:tc>
                  <a:txBody>
                    <a:bodyPr/>
                    <a:lstStyle/>
                    <a:p>
                      <a:r>
                        <a:rPr lang="en-US" sz="1800" baseline="0" dirty="0"/>
                        <a:t>Data Required</a:t>
                      </a:r>
                    </a:p>
                  </a:txBody>
                  <a:tcPr anchor="b"/>
                </a:tc>
                <a:tc>
                  <a:txBody>
                    <a:bodyPr/>
                    <a:lstStyle/>
                    <a:p>
                      <a:pPr algn="ctr"/>
                      <a:r>
                        <a:rPr lang="en-US" sz="1800" baseline="0" dirty="0"/>
                        <a:t>Temperature</a:t>
                      </a:r>
                    </a:p>
                    <a:p>
                      <a:pPr algn="ctr"/>
                      <a:r>
                        <a:rPr lang="en-US" sz="1800" baseline="0" dirty="0"/>
                        <a:t>Index (TI)</a:t>
                      </a:r>
                    </a:p>
                  </a:txBody>
                  <a:tcPr anchor="b"/>
                </a:tc>
                <a:tc>
                  <a:txBody>
                    <a:bodyPr/>
                    <a:lstStyle/>
                    <a:p>
                      <a:pPr algn="ctr"/>
                      <a:r>
                        <a:rPr lang="en-US" sz="1800" baseline="0"/>
                        <a:t>Gridded Temp.</a:t>
                      </a:r>
                      <a:endParaRPr lang="en-US" sz="1800" baseline="0" dirty="0"/>
                    </a:p>
                    <a:p>
                      <a:pPr algn="ctr"/>
                      <a:r>
                        <a:rPr lang="en-US" sz="1800" baseline="0" dirty="0"/>
                        <a:t>Index (GTI)</a:t>
                      </a:r>
                    </a:p>
                  </a:txBody>
                  <a:tcPr anchor="b"/>
                </a:tc>
                <a:extLst>
                  <a:ext uri="{0D108BD9-81ED-4DB2-BD59-A6C34878D82A}">
                    <a16:rowId xmlns:a16="http://schemas.microsoft.com/office/drawing/2014/main" val="802507176"/>
                  </a:ext>
                </a:extLst>
              </a:tr>
              <a:tr h="105702">
                <a:tc>
                  <a:txBody>
                    <a:bodyPr/>
                    <a:lstStyle/>
                    <a:p>
                      <a:pPr algn="l" fontAlgn="b"/>
                      <a:r>
                        <a:rPr lang="en-US" sz="1700" b="0" i="0" u="none" strike="noStrike" baseline="0" dirty="0">
                          <a:solidFill>
                            <a:srgbClr val="000000"/>
                          </a:solidFill>
                          <a:effectLst/>
                          <a:latin typeface="Calibri" panose="020F0502020204030204" pitchFamily="34" charset="0"/>
                        </a:rPr>
                        <a:t>Temperature Data</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700" b="0" i="0" u="none" strike="noStrike" baseline="0" dirty="0">
                          <a:solidFill>
                            <a:srgbClr val="000000"/>
                          </a:solidFill>
                          <a:effectLst/>
                          <a:latin typeface="Calibri" panose="020F0502020204030204" pitchFamily="34" charset="0"/>
                        </a:rPr>
                        <a:t>—</a:t>
                      </a:r>
                    </a:p>
                  </a:txBody>
                  <a:tcPr marL="7620" marR="7620" marT="7620" marB="0" anchor="ctr"/>
                </a:tc>
                <a:extLst>
                  <a:ext uri="{0D108BD9-81ED-4DB2-BD59-A6C34878D82A}">
                    <a16:rowId xmlns:a16="http://schemas.microsoft.com/office/drawing/2014/main" val="238618522"/>
                  </a:ext>
                </a:extLst>
              </a:tr>
              <a:tr h="222718">
                <a:tc>
                  <a:txBody>
                    <a:bodyPr/>
                    <a:lstStyle/>
                    <a:p>
                      <a:pPr algn="l" fontAlgn="b"/>
                      <a:r>
                        <a:rPr lang="en-US" sz="1700" b="0" i="0" u="none" strike="noStrike" baseline="0" dirty="0">
                          <a:solidFill>
                            <a:srgbClr val="000000"/>
                          </a:solidFill>
                          <a:effectLst/>
                          <a:latin typeface="Calibri" panose="020F0502020204030204" pitchFamily="34" charset="0"/>
                        </a:rPr>
                        <a:t>Gridded Temperature Data</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700" b="0" i="0" u="none" strike="noStrike" baseline="0" dirty="0">
                          <a:solidFill>
                            <a:srgbClr val="000000"/>
                          </a:solidFill>
                          <a:effectLst/>
                          <a:latin typeface="Calibri" panose="020F0502020204030204" pitchFamily="34" charset="0"/>
                        </a:rPr>
                        <a:t>—</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9192771"/>
                  </a:ext>
                </a:extLst>
              </a:tr>
              <a:tr h="120316">
                <a:tc>
                  <a:txBody>
                    <a:bodyPr/>
                    <a:lstStyle/>
                    <a:p>
                      <a:pPr algn="l" fontAlgn="b"/>
                      <a:r>
                        <a:rPr lang="en-US" sz="1700" b="0" i="0" u="none" strike="noStrike" baseline="0" dirty="0">
                          <a:solidFill>
                            <a:srgbClr val="000000"/>
                          </a:solidFill>
                          <a:effectLst/>
                          <a:latin typeface="Calibri" panose="020F0502020204030204" pitchFamily="34" charset="0"/>
                        </a:rPr>
                        <a:t>Initial Condition Grids </a:t>
                      </a:r>
                      <a:r>
                        <a:rPr lang="en-US" sz="1700" b="0" i="1" u="none" strike="noStrike" baseline="0" dirty="0">
                          <a:solidFill>
                            <a:srgbClr val="000000"/>
                          </a:solidFill>
                          <a:effectLst/>
                          <a:latin typeface="Calibri" panose="020F0502020204030204" pitchFamily="34" charset="0"/>
                        </a:rPr>
                        <a:t>(SWE, Cold Content, Liquid Water, Cold Content ATI, </a:t>
                      </a:r>
                      <a:r>
                        <a:rPr lang="en-US" sz="1700" b="0" i="1" u="none" strike="noStrike" baseline="0" dirty="0" err="1">
                          <a:solidFill>
                            <a:srgbClr val="000000"/>
                          </a:solidFill>
                          <a:effectLst/>
                          <a:latin typeface="Calibri" panose="020F0502020204030204" pitchFamily="34" charset="0"/>
                        </a:rPr>
                        <a:t>Meltrate</a:t>
                      </a:r>
                      <a:r>
                        <a:rPr lang="en-US" sz="1700" b="0" i="1" u="none" strike="noStrike" baseline="0" dirty="0">
                          <a:solidFill>
                            <a:srgbClr val="000000"/>
                          </a:solidFill>
                          <a:effectLst/>
                          <a:latin typeface="Calibri" panose="020F0502020204030204" pitchFamily="34" charset="0"/>
                        </a:rPr>
                        <a:t> ATI)</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3325193855"/>
                  </a:ext>
                </a:extLst>
              </a:tr>
              <a:tr h="0">
                <a:tc>
                  <a:txBody>
                    <a:bodyPr/>
                    <a:lstStyle/>
                    <a:p>
                      <a:pPr algn="l" fontAlgn="b"/>
                      <a:r>
                        <a:rPr lang="en-US" sz="1700" b="0" i="0" u="none" strike="noStrike" baseline="0" dirty="0">
                          <a:solidFill>
                            <a:srgbClr val="000000"/>
                          </a:solidFill>
                          <a:effectLst/>
                          <a:latin typeface="Calibri" panose="020F0502020204030204" pitchFamily="34" charset="0"/>
                        </a:rPr>
                        <a:t>Lapse Rate (DEG F/1000 FT)</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a:t>
                      </a:r>
                    </a:p>
                  </a:txBody>
                  <a:tcPr marL="7620" marR="7620" marT="7620" marB="0" anchor="ctr"/>
                </a:tc>
                <a:extLst>
                  <a:ext uri="{0D108BD9-81ED-4DB2-BD59-A6C34878D82A}">
                    <a16:rowId xmlns:a16="http://schemas.microsoft.com/office/drawing/2014/main" val="1775709389"/>
                  </a:ext>
                </a:extLst>
              </a:tr>
              <a:tr h="0">
                <a:tc>
                  <a:txBody>
                    <a:bodyPr/>
                    <a:lstStyle/>
                    <a:p>
                      <a:pPr algn="l" fontAlgn="b"/>
                      <a:r>
                        <a:rPr lang="en-US" sz="1700" b="0" i="0" u="none" strike="noStrike" baseline="0">
                          <a:solidFill>
                            <a:srgbClr val="000000"/>
                          </a:solidFill>
                          <a:effectLst/>
                          <a:latin typeface="Calibri" panose="020F0502020204030204" pitchFamily="34" charset="0"/>
                        </a:rPr>
                        <a:t>PX Temperature (F)</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105653556"/>
                  </a:ext>
                </a:extLst>
              </a:tr>
              <a:tr h="123925">
                <a:tc>
                  <a:txBody>
                    <a:bodyPr/>
                    <a:lstStyle/>
                    <a:p>
                      <a:pPr algn="l" fontAlgn="b"/>
                      <a:r>
                        <a:rPr lang="en-US" sz="1700" b="0" i="0" u="none" strike="noStrike" baseline="0">
                          <a:solidFill>
                            <a:srgbClr val="000000"/>
                          </a:solidFill>
                          <a:effectLst/>
                          <a:latin typeface="Calibri" panose="020F0502020204030204" pitchFamily="34" charset="0"/>
                        </a:rPr>
                        <a:t>Base Temperature (F)</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3394266857"/>
                  </a:ext>
                </a:extLst>
              </a:tr>
              <a:tr h="0">
                <a:tc>
                  <a:txBody>
                    <a:bodyPr/>
                    <a:lstStyle/>
                    <a:p>
                      <a:pPr algn="l" fontAlgn="b"/>
                      <a:r>
                        <a:rPr lang="en-US" sz="1700" b="0" i="0" u="none" strike="noStrike" baseline="0">
                          <a:solidFill>
                            <a:srgbClr val="000000"/>
                          </a:solidFill>
                          <a:effectLst/>
                          <a:latin typeface="Calibri" panose="020F0502020204030204" pitchFamily="34" charset="0"/>
                        </a:rPr>
                        <a:t>ATI Coefficient</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a:t>
                      </a:r>
                    </a:p>
                  </a:txBody>
                  <a:tcPr marL="7620" marR="7620" marT="7620" marB="0" anchor="ctr"/>
                </a:tc>
                <a:extLst>
                  <a:ext uri="{0D108BD9-81ED-4DB2-BD59-A6C34878D82A}">
                    <a16:rowId xmlns:a16="http://schemas.microsoft.com/office/drawing/2014/main" val="3710454809"/>
                  </a:ext>
                </a:extLst>
              </a:tr>
              <a:tr h="0">
                <a:tc>
                  <a:txBody>
                    <a:bodyPr/>
                    <a:lstStyle/>
                    <a:p>
                      <a:pPr algn="l" fontAlgn="b"/>
                      <a:r>
                        <a:rPr lang="en-US" sz="1700" b="0" i="0" u="none" strike="noStrike" baseline="0">
                          <a:solidFill>
                            <a:srgbClr val="000000"/>
                          </a:solidFill>
                          <a:effectLst/>
                          <a:latin typeface="Calibri" panose="020F0502020204030204" pitchFamily="34" charset="0"/>
                        </a:rPr>
                        <a:t>Wet Meltrate</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3557022114"/>
                  </a:ext>
                </a:extLst>
              </a:tr>
              <a:tr h="79408">
                <a:tc>
                  <a:txBody>
                    <a:bodyPr/>
                    <a:lstStyle/>
                    <a:p>
                      <a:pPr algn="l" fontAlgn="b"/>
                      <a:r>
                        <a:rPr lang="en-US" sz="1700" b="0" i="0" u="none" strike="noStrike" baseline="0">
                          <a:solidFill>
                            <a:srgbClr val="000000"/>
                          </a:solidFill>
                          <a:effectLst/>
                          <a:latin typeface="Calibri" panose="020F0502020204030204" pitchFamily="34" charset="0"/>
                        </a:rPr>
                        <a:t>Rain Rate Limit (in/day)</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3574359039"/>
                  </a:ext>
                </a:extLst>
              </a:tr>
              <a:tr h="0">
                <a:tc>
                  <a:txBody>
                    <a:bodyPr/>
                    <a:lstStyle/>
                    <a:p>
                      <a:pPr algn="l" fontAlgn="b"/>
                      <a:r>
                        <a:rPr lang="en-US" sz="1700" b="0" i="0" u="none" strike="noStrike" baseline="0">
                          <a:solidFill>
                            <a:srgbClr val="000000"/>
                          </a:solidFill>
                          <a:effectLst/>
                          <a:latin typeface="Calibri" panose="020F0502020204030204" pitchFamily="34" charset="0"/>
                        </a:rPr>
                        <a:t>ATI-Meltrate Coefficient</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2806694520"/>
                  </a:ext>
                </a:extLst>
              </a:tr>
              <a:tr h="186088">
                <a:tc>
                  <a:txBody>
                    <a:bodyPr/>
                    <a:lstStyle/>
                    <a:p>
                      <a:pPr algn="l" fontAlgn="b"/>
                      <a:r>
                        <a:rPr lang="en-US" sz="1700" b="0" i="0" u="none" strike="noStrike" baseline="0">
                          <a:solidFill>
                            <a:srgbClr val="000000"/>
                          </a:solidFill>
                          <a:effectLst/>
                          <a:latin typeface="Calibri" panose="020F0502020204030204" pitchFamily="34" charset="0"/>
                        </a:rPr>
                        <a:t>Dry Meltrate (in/DegF-Day)</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a:t>
                      </a:r>
                    </a:p>
                  </a:txBody>
                  <a:tcPr marL="7620" marR="7620" marT="7620" marB="0" anchor="ctr"/>
                </a:tc>
                <a:extLst>
                  <a:ext uri="{0D108BD9-81ED-4DB2-BD59-A6C34878D82A}">
                    <a16:rowId xmlns:a16="http://schemas.microsoft.com/office/drawing/2014/main" val="2018791459"/>
                  </a:ext>
                </a:extLst>
              </a:tr>
              <a:tr h="0">
                <a:tc>
                  <a:txBody>
                    <a:bodyPr/>
                    <a:lstStyle/>
                    <a:p>
                      <a:pPr algn="l" fontAlgn="b"/>
                      <a:r>
                        <a:rPr lang="en-US" sz="1700" b="0" i="0" u="none" strike="noStrike" baseline="0">
                          <a:solidFill>
                            <a:srgbClr val="000000"/>
                          </a:solidFill>
                          <a:effectLst/>
                          <a:latin typeface="Calibri" panose="020F0502020204030204" pitchFamily="34" charset="0"/>
                        </a:rPr>
                        <a:t>ATI -Meltrate Function (in/DegF-Day)</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3483354716"/>
                  </a:ext>
                </a:extLst>
              </a:tr>
              <a:tr h="0">
                <a:tc>
                  <a:txBody>
                    <a:bodyPr/>
                    <a:lstStyle/>
                    <a:p>
                      <a:pPr algn="l" fontAlgn="b"/>
                      <a:r>
                        <a:rPr lang="en-US" sz="1700" b="0" i="0" u="none" strike="noStrike" baseline="0">
                          <a:solidFill>
                            <a:srgbClr val="000000"/>
                          </a:solidFill>
                          <a:effectLst/>
                          <a:latin typeface="Calibri" panose="020F0502020204030204" pitchFamily="34" charset="0"/>
                        </a:rPr>
                        <a:t>Cold Limit (in/day)</a:t>
                      </a:r>
                    </a:p>
                  </a:txBody>
                  <a:tcPr marL="7620" marR="7620" marT="7620" marB="0" anchor="ctr"/>
                </a:tc>
                <a:tc>
                  <a:txBody>
                    <a:bodyPr/>
                    <a:lstStyle/>
                    <a:p>
                      <a:pPr algn="ctr" fontAlgn="b"/>
                      <a:r>
                        <a:rPr lang="en-US" sz="1700" b="0" i="0" u="none" strike="noStrike" baseline="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2232341719"/>
                  </a:ext>
                </a:extLst>
              </a:tr>
              <a:tr h="0">
                <a:tc>
                  <a:txBody>
                    <a:bodyPr/>
                    <a:lstStyle/>
                    <a:p>
                      <a:pPr algn="l" fontAlgn="b"/>
                      <a:r>
                        <a:rPr lang="en-US" sz="1700" b="0" i="0" u="none" strike="noStrike" baseline="0">
                          <a:solidFill>
                            <a:srgbClr val="000000"/>
                          </a:solidFill>
                          <a:effectLst/>
                          <a:latin typeface="Calibri" panose="020F0502020204030204" pitchFamily="34" charset="0"/>
                        </a:rPr>
                        <a:t>ATI-Coldrate Function</a:t>
                      </a:r>
                    </a:p>
                  </a:txBody>
                  <a:tcPr marL="7620" marR="7620" marT="7620" marB="0" anchor="ctr"/>
                </a:tc>
                <a:tc>
                  <a:txBody>
                    <a:bodyPr/>
                    <a:lstStyle/>
                    <a:p>
                      <a:pPr algn="ctr" fontAlgn="b"/>
                      <a:r>
                        <a:rPr lang="en-US" sz="1700" b="0" i="0" u="none" strike="noStrike" baseline="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3849032947"/>
                  </a:ext>
                </a:extLst>
              </a:tr>
              <a:tr h="370840">
                <a:tc>
                  <a:txBody>
                    <a:bodyPr/>
                    <a:lstStyle/>
                    <a:p>
                      <a:pPr algn="l" fontAlgn="b"/>
                      <a:r>
                        <a:rPr lang="en-US" sz="1700" b="0" i="0" u="none" strike="noStrike" baseline="0">
                          <a:solidFill>
                            <a:srgbClr val="000000"/>
                          </a:solidFill>
                          <a:effectLst/>
                          <a:latin typeface="Calibri" panose="020F0502020204030204" pitchFamily="34" charset="0"/>
                        </a:rPr>
                        <a:t>Coldrate Coefficient</a:t>
                      </a:r>
                    </a:p>
                  </a:txBody>
                  <a:tcPr marL="7620" marR="7620" marT="7620" marB="0" anchor="ctr"/>
                </a:tc>
                <a:tc>
                  <a:txBody>
                    <a:bodyPr/>
                    <a:lstStyle/>
                    <a:p>
                      <a:pPr algn="ctr" fontAlgn="b"/>
                      <a:r>
                        <a:rPr lang="en-US" sz="1700" b="0" i="0" u="none" strike="noStrike" baseline="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3943520473"/>
                  </a:ext>
                </a:extLst>
              </a:tr>
              <a:tr h="370840">
                <a:tc>
                  <a:txBody>
                    <a:bodyPr/>
                    <a:lstStyle/>
                    <a:p>
                      <a:pPr algn="l" fontAlgn="b"/>
                      <a:r>
                        <a:rPr lang="en-US" sz="1700" b="0" i="0" u="none" strike="noStrike" baseline="0">
                          <a:solidFill>
                            <a:srgbClr val="000000"/>
                          </a:solidFill>
                          <a:effectLst/>
                          <a:latin typeface="Calibri" panose="020F0502020204030204" pitchFamily="34" charset="0"/>
                        </a:rPr>
                        <a:t>Water Capacity (%)</a:t>
                      </a:r>
                    </a:p>
                  </a:txBody>
                  <a:tcPr marL="7620" marR="7620" marT="7620" marB="0" anchor="ctr"/>
                </a:tc>
                <a:tc>
                  <a:txBody>
                    <a:bodyPr/>
                    <a:lstStyle/>
                    <a:p>
                      <a:pPr algn="ctr" fontAlgn="b"/>
                      <a:r>
                        <a:rPr lang="en-US" sz="1700" b="0" i="0" u="none" strike="noStrike" baseline="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1644590563"/>
                  </a:ext>
                </a:extLst>
              </a:tr>
              <a:tr h="370840">
                <a:tc>
                  <a:txBody>
                    <a:bodyPr/>
                    <a:lstStyle/>
                    <a:p>
                      <a:pPr algn="l" fontAlgn="b"/>
                      <a:r>
                        <a:rPr lang="en-US" sz="1700" b="0" i="0" u="none" strike="noStrike" baseline="0">
                          <a:solidFill>
                            <a:srgbClr val="000000"/>
                          </a:solidFill>
                          <a:effectLst/>
                          <a:latin typeface="Calibri" panose="020F0502020204030204" pitchFamily="34" charset="0"/>
                        </a:rPr>
                        <a:t>Groundmelt (in/day)</a:t>
                      </a:r>
                    </a:p>
                  </a:txBody>
                  <a:tcPr marL="7620" marR="7620" marT="7620" marB="0" anchor="ctr"/>
                </a:tc>
                <a:tc>
                  <a:txBody>
                    <a:bodyPr/>
                    <a:lstStyle/>
                    <a:p>
                      <a:pPr algn="ctr" fontAlgn="b"/>
                      <a:r>
                        <a:rPr lang="en-US" sz="1700" b="0" i="0" u="none" strike="noStrike" baseline="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2021446904"/>
                  </a:ext>
                </a:extLst>
              </a:tr>
            </a:tbl>
          </a:graphicData>
        </a:graphic>
      </p:graphicFrame>
      <p:sp>
        <p:nvSpPr>
          <p:cNvPr id="15" name="Content Placeholder 2">
            <a:extLst>
              <a:ext uri="{FF2B5EF4-FFF2-40B4-BE49-F238E27FC236}">
                <a16:creationId xmlns:a16="http://schemas.microsoft.com/office/drawing/2014/main" id="{F946A585-36DF-482D-831A-F7E3BB3B0E1F}"/>
              </a:ext>
            </a:extLst>
          </p:cNvPr>
          <p:cNvSpPr>
            <a:spLocks noGrp="1"/>
          </p:cNvSpPr>
          <p:nvPr>
            <p:ph idx="1"/>
          </p:nvPr>
        </p:nvSpPr>
        <p:spPr>
          <a:xfrm>
            <a:off x="277538" y="3890874"/>
            <a:ext cx="3726051" cy="2983107"/>
          </a:xfrm>
        </p:spPr>
        <p:txBody>
          <a:bodyPr>
            <a:noAutofit/>
          </a:bodyPr>
          <a:lstStyle/>
          <a:p>
            <a:pPr>
              <a:lnSpc>
                <a:spcPct val="100000"/>
              </a:lnSpc>
            </a:pPr>
            <a:r>
              <a:rPr lang="en-US" sz="2200" b="1" dirty="0"/>
              <a:t>Temperature Index (TI)</a:t>
            </a:r>
          </a:p>
          <a:p>
            <a:pPr lvl="1">
              <a:lnSpc>
                <a:spcPct val="100000"/>
              </a:lnSpc>
            </a:pPr>
            <a:r>
              <a:rPr lang="en-US" sz="1800" dirty="0"/>
              <a:t>Lumped parameterization by </a:t>
            </a:r>
            <a:r>
              <a:rPr lang="en-US" sz="1800" dirty="0" err="1"/>
              <a:t>subbasin</a:t>
            </a:r>
            <a:endParaRPr lang="en-US" sz="1800" dirty="0"/>
          </a:p>
          <a:p>
            <a:pPr>
              <a:lnSpc>
                <a:spcPct val="100000"/>
              </a:lnSpc>
            </a:pPr>
            <a:r>
              <a:rPr lang="en-US" sz="2200" b="1" dirty="0"/>
              <a:t>Gridded Temperature Index (GTI)</a:t>
            </a:r>
          </a:p>
          <a:p>
            <a:pPr lvl="1">
              <a:lnSpc>
                <a:spcPct val="100000"/>
              </a:lnSpc>
            </a:pPr>
            <a:r>
              <a:rPr lang="en-US" sz="1800" dirty="0"/>
              <a:t>Spatially distributed</a:t>
            </a:r>
          </a:p>
          <a:p>
            <a:pPr lvl="1">
              <a:lnSpc>
                <a:spcPct val="100000"/>
              </a:lnSpc>
            </a:pPr>
            <a:r>
              <a:rPr lang="en-US" sz="1800" dirty="0"/>
              <a:t>Additional grids/initial conditions required</a:t>
            </a:r>
          </a:p>
          <a:p>
            <a:pPr>
              <a:lnSpc>
                <a:spcPct val="100000"/>
              </a:lnSpc>
            </a:pPr>
            <a:endParaRPr lang="en-US" sz="2200" dirty="0"/>
          </a:p>
        </p:txBody>
      </p:sp>
      <p:sp>
        <p:nvSpPr>
          <p:cNvPr id="7" name="Rectangle 6">
            <a:extLst>
              <a:ext uri="{FF2B5EF4-FFF2-40B4-BE49-F238E27FC236}">
                <a16:creationId xmlns:a16="http://schemas.microsoft.com/office/drawing/2014/main" id="{37E6C123-2C6C-4957-96E9-ED40527B5EF9}"/>
              </a:ext>
            </a:extLst>
          </p:cNvPr>
          <p:cNvSpPr/>
          <p:nvPr/>
        </p:nvSpPr>
        <p:spPr>
          <a:xfrm>
            <a:off x="1112108" y="3101546"/>
            <a:ext cx="2947087" cy="76013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11967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81ABE2D-9CCE-4D48-967F-DFA965BB98E7}"/>
              </a:ext>
            </a:extLst>
          </p:cNvPr>
          <p:cNvPicPr>
            <a:picLocks noChangeAspect="1"/>
          </p:cNvPicPr>
          <p:nvPr/>
        </p:nvPicPr>
        <p:blipFill>
          <a:blip r:embed="rId3"/>
          <a:stretch>
            <a:fillRect/>
          </a:stretch>
        </p:blipFill>
        <p:spPr>
          <a:xfrm>
            <a:off x="3223540" y="1098365"/>
            <a:ext cx="4103320" cy="3609559"/>
          </a:xfrm>
          <a:prstGeom prst="rect">
            <a:avLst/>
          </a:prstGeom>
        </p:spPr>
      </p:pic>
      <p:pic>
        <p:nvPicPr>
          <p:cNvPr id="4" name="Picture 3">
            <a:extLst>
              <a:ext uri="{FF2B5EF4-FFF2-40B4-BE49-F238E27FC236}">
                <a16:creationId xmlns:a16="http://schemas.microsoft.com/office/drawing/2014/main" id="{42018658-904A-4545-92D9-DB24D7F6EDB4}"/>
              </a:ext>
            </a:extLst>
          </p:cNvPr>
          <p:cNvPicPr>
            <a:picLocks noChangeAspect="1"/>
          </p:cNvPicPr>
          <p:nvPr/>
        </p:nvPicPr>
        <p:blipFill>
          <a:blip r:embed="rId4"/>
          <a:stretch>
            <a:fillRect/>
          </a:stretch>
        </p:blipFill>
        <p:spPr>
          <a:xfrm>
            <a:off x="277538" y="1098365"/>
            <a:ext cx="2935243" cy="2083499"/>
          </a:xfrm>
          <a:prstGeom prst="rect">
            <a:avLst/>
          </a:prstGeom>
        </p:spPr>
      </p:pic>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11082124" cy="760134"/>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i="1" dirty="0"/>
              <a:t>Temperature Index Method Parameters</a:t>
            </a:r>
            <a:endParaRPr lang="en-US" dirty="0"/>
          </a:p>
        </p:txBody>
      </p:sp>
      <p:sp>
        <p:nvSpPr>
          <p:cNvPr id="6" name="Rectangle 5">
            <a:extLst>
              <a:ext uri="{FF2B5EF4-FFF2-40B4-BE49-F238E27FC236}">
                <a16:creationId xmlns:a16="http://schemas.microsoft.com/office/drawing/2014/main" id="{A775926F-9171-41E0-80F9-D3E6FE702BD2}"/>
              </a:ext>
            </a:extLst>
          </p:cNvPr>
          <p:cNvSpPr/>
          <p:nvPr/>
        </p:nvSpPr>
        <p:spPr>
          <a:xfrm>
            <a:off x="1177695" y="1868424"/>
            <a:ext cx="1852246" cy="28135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FA8500B-C819-4895-AB8F-5EA466DE9965}"/>
              </a:ext>
            </a:extLst>
          </p:cNvPr>
          <p:cNvSpPr txBox="1"/>
          <p:nvPr/>
        </p:nvSpPr>
        <p:spPr>
          <a:xfrm>
            <a:off x="7457546" y="837106"/>
            <a:ext cx="4746178" cy="5755422"/>
          </a:xfrm>
          <a:prstGeom prst="rect">
            <a:avLst/>
          </a:prstGeom>
          <a:noFill/>
        </p:spPr>
        <p:txBody>
          <a:bodyPr wrap="square" rtlCol="0">
            <a:spAutoFit/>
          </a:bodyPr>
          <a:lstStyle/>
          <a:p>
            <a:r>
              <a:rPr lang="en-US" sz="2400" i="1" dirty="0"/>
              <a:t>Temperature Index (TI)</a:t>
            </a:r>
          </a:p>
          <a:p>
            <a:r>
              <a:rPr lang="en-US" sz="2400" i="1" u="sng" dirty="0"/>
              <a:t>Snowmelt Calibration Parameters</a:t>
            </a:r>
          </a:p>
          <a:p>
            <a:pPr marL="285750" indent="-285750">
              <a:buFont typeface="Arial" panose="020B0604020202020204" pitchFamily="34" charset="0"/>
              <a:buChar char="•"/>
            </a:pPr>
            <a:r>
              <a:rPr lang="en-US" sz="2000" dirty="0"/>
              <a:t>Lapse Rate: 0 for most; &gt;0 for mountainous regions</a:t>
            </a:r>
          </a:p>
          <a:p>
            <a:pPr marL="285750" indent="-285750">
              <a:buFont typeface="Arial" panose="020B0604020202020204" pitchFamily="34" charset="0"/>
              <a:buChar char="•"/>
            </a:pPr>
            <a:r>
              <a:rPr lang="en-US" sz="2000" dirty="0">
                <a:solidFill>
                  <a:srgbClr val="C00000"/>
                </a:solidFill>
              </a:rPr>
              <a:t>*Px Temp: 32-34F</a:t>
            </a:r>
          </a:p>
          <a:p>
            <a:pPr marL="285750" indent="-285750">
              <a:buFont typeface="Arial" panose="020B0604020202020204" pitchFamily="34" charset="0"/>
              <a:buChar char="•"/>
            </a:pPr>
            <a:r>
              <a:rPr lang="en-US" sz="2000" dirty="0"/>
              <a:t>Base Temp: 32F</a:t>
            </a:r>
          </a:p>
          <a:p>
            <a:pPr marL="285750" indent="-285750">
              <a:buFont typeface="Arial" panose="020B0604020202020204" pitchFamily="34" charset="0"/>
              <a:buChar char="•"/>
            </a:pPr>
            <a:r>
              <a:rPr lang="en-US" sz="2000" dirty="0"/>
              <a:t>ATI-</a:t>
            </a:r>
            <a:r>
              <a:rPr lang="en-US" sz="2000" dirty="0" err="1"/>
              <a:t>Meltrate</a:t>
            </a:r>
            <a:r>
              <a:rPr lang="en-US" sz="2000" dirty="0"/>
              <a:t> Coefficient: 0.98-1.0 (typ.=1.0)</a:t>
            </a:r>
          </a:p>
          <a:p>
            <a:pPr marL="285750" indent="-285750">
              <a:buFont typeface="Arial" panose="020B0604020202020204" pitchFamily="34" charset="0"/>
              <a:buChar char="•"/>
            </a:pPr>
            <a:r>
              <a:rPr lang="en-US" sz="2000" dirty="0">
                <a:solidFill>
                  <a:srgbClr val="C00000"/>
                </a:solidFill>
              </a:rPr>
              <a:t>* Wet </a:t>
            </a:r>
            <a:r>
              <a:rPr lang="en-US" sz="2000" dirty="0" err="1">
                <a:solidFill>
                  <a:srgbClr val="C00000"/>
                </a:solidFill>
              </a:rPr>
              <a:t>Meltrate</a:t>
            </a:r>
            <a:r>
              <a:rPr lang="en-US" sz="2000" dirty="0">
                <a:solidFill>
                  <a:srgbClr val="C00000"/>
                </a:solidFill>
              </a:rPr>
              <a:t>: 0.05-0.15 in/F-day</a:t>
            </a:r>
          </a:p>
          <a:p>
            <a:pPr marL="285750" indent="-285750">
              <a:buFont typeface="Arial" panose="020B0604020202020204" pitchFamily="34" charset="0"/>
              <a:buChar char="•"/>
            </a:pPr>
            <a:r>
              <a:rPr lang="en-US" sz="2000" dirty="0">
                <a:solidFill>
                  <a:srgbClr val="C00000"/>
                </a:solidFill>
              </a:rPr>
              <a:t>* Rain Rate Limit: 0.25-0.50 in/day</a:t>
            </a:r>
          </a:p>
          <a:p>
            <a:pPr marL="285750" indent="-285750">
              <a:buFont typeface="Arial" panose="020B0604020202020204" pitchFamily="34" charset="0"/>
              <a:buChar char="•"/>
            </a:pPr>
            <a:r>
              <a:rPr lang="en-US" sz="2000" dirty="0">
                <a:solidFill>
                  <a:srgbClr val="C00000"/>
                </a:solidFill>
              </a:rPr>
              <a:t>* Dry-</a:t>
            </a:r>
            <a:r>
              <a:rPr lang="en-US" sz="2000" dirty="0" err="1">
                <a:solidFill>
                  <a:srgbClr val="C00000"/>
                </a:solidFill>
              </a:rPr>
              <a:t>Meltrate</a:t>
            </a:r>
            <a:r>
              <a:rPr lang="en-US" sz="2000" dirty="0">
                <a:solidFill>
                  <a:srgbClr val="C00000"/>
                </a:solidFill>
              </a:rPr>
              <a:t>: 0.015-0.15 in/F-day</a:t>
            </a:r>
          </a:p>
          <a:p>
            <a:pPr marL="285750" indent="-285750">
              <a:buFont typeface="Arial" panose="020B0604020202020204" pitchFamily="34" charset="0"/>
              <a:buChar char="•"/>
            </a:pPr>
            <a:r>
              <a:rPr lang="en-US" sz="2000" dirty="0"/>
              <a:t>Cold Limit = 0.2 in/day</a:t>
            </a:r>
          </a:p>
          <a:p>
            <a:pPr marL="285750" indent="-285750">
              <a:buFont typeface="Arial" panose="020B0604020202020204" pitchFamily="34" charset="0"/>
              <a:buChar char="•"/>
            </a:pPr>
            <a:r>
              <a:rPr lang="en-US" sz="2000" dirty="0"/>
              <a:t>ATI-</a:t>
            </a:r>
            <a:r>
              <a:rPr lang="en-US" sz="2000" dirty="0" err="1"/>
              <a:t>Coldrate</a:t>
            </a:r>
            <a:r>
              <a:rPr lang="en-US" sz="2000" dirty="0"/>
              <a:t> </a:t>
            </a:r>
            <a:r>
              <a:rPr lang="en-US" sz="2000" dirty="0" err="1"/>
              <a:t>Fn</a:t>
            </a:r>
            <a:r>
              <a:rPr lang="en-US" sz="2000" dirty="0"/>
              <a:t>: 0.01-0.045 </a:t>
            </a:r>
          </a:p>
          <a:p>
            <a:pPr marL="285750" indent="-285750">
              <a:buFont typeface="Arial" panose="020B0604020202020204" pitchFamily="34" charset="0"/>
              <a:buChar char="•"/>
            </a:pPr>
            <a:r>
              <a:rPr lang="en-US" sz="2000" dirty="0"/>
              <a:t>ATI-</a:t>
            </a:r>
            <a:r>
              <a:rPr lang="en-US" sz="2000" dirty="0" err="1"/>
              <a:t>Coldrate</a:t>
            </a:r>
            <a:r>
              <a:rPr lang="en-US" sz="2000" dirty="0"/>
              <a:t> </a:t>
            </a:r>
            <a:r>
              <a:rPr lang="en-US" sz="2000" dirty="0" err="1"/>
              <a:t>Coeff</a:t>
            </a:r>
            <a:r>
              <a:rPr lang="en-US" sz="2000" dirty="0"/>
              <a:t>: 0.2-0.5</a:t>
            </a:r>
          </a:p>
          <a:p>
            <a:pPr marL="742950" lvl="1" indent="-285750">
              <a:buFont typeface="Arial" panose="020B0604020202020204" pitchFamily="34" charset="0"/>
              <a:buChar char="•"/>
            </a:pPr>
            <a:r>
              <a:rPr lang="en-US" sz="2000" dirty="0"/>
              <a:t>0.2=Shallow Snowpack to 0.5=Deep Snowpack</a:t>
            </a:r>
          </a:p>
          <a:p>
            <a:pPr marL="285750" indent="-285750">
              <a:buFont typeface="Arial" panose="020B0604020202020204" pitchFamily="34" charset="0"/>
              <a:buChar char="•"/>
            </a:pPr>
            <a:r>
              <a:rPr lang="en-US" sz="2000" dirty="0"/>
              <a:t>Water Capacity: 3-5%</a:t>
            </a:r>
          </a:p>
          <a:p>
            <a:pPr marL="285750" indent="-285750">
              <a:buFont typeface="Arial" panose="020B0604020202020204" pitchFamily="34" charset="0"/>
              <a:buChar char="•"/>
            </a:pPr>
            <a:r>
              <a:rPr lang="en-US" sz="2000" dirty="0" err="1"/>
              <a:t>Groundmelt</a:t>
            </a:r>
            <a:r>
              <a:rPr lang="en-US" sz="2000" dirty="0"/>
              <a:t>: Typically = 0 in/day</a:t>
            </a:r>
          </a:p>
        </p:txBody>
      </p:sp>
      <p:sp>
        <p:nvSpPr>
          <p:cNvPr id="8" name="Rectangle 7">
            <a:extLst>
              <a:ext uri="{FF2B5EF4-FFF2-40B4-BE49-F238E27FC236}">
                <a16:creationId xmlns:a16="http://schemas.microsoft.com/office/drawing/2014/main" id="{083DA50F-8BBF-4419-851D-A53E1331651A}"/>
              </a:ext>
            </a:extLst>
          </p:cNvPr>
          <p:cNvSpPr/>
          <p:nvPr/>
        </p:nvSpPr>
        <p:spPr>
          <a:xfrm>
            <a:off x="7434935" y="6537653"/>
            <a:ext cx="4746179" cy="307777"/>
          </a:xfrm>
          <a:prstGeom prst="rect">
            <a:avLst/>
          </a:prstGeom>
        </p:spPr>
        <p:txBody>
          <a:bodyPr wrap="square">
            <a:spAutoFit/>
          </a:bodyPr>
          <a:lstStyle/>
          <a:p>
            <a:r>
              <a:rPr lang="en-US" sz="1400" i="1" dirty="0">
                <a:solidFill>
                  <a:srgbClr val="C00000"/>
                </a:solidFill>
              </a:rPr>
              <a:t>*Common Calibration Parameter </a:t>
            </a:r>
          </a:p>
        </p:txBody>
      </p:sp>
    </p:spTree>
    <p:extLst>
      <p:ext uri="{BB962C8B-B14F-4D97-AF65-F5344CB8AC3E}">
        <p14:creationId xmlns:p14="http://schemas.microsoft.com/office/powerpoint/2010/main" val="27423552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2041</TotalTime>
  <Words>1986</Words>
  <Application>Microsoft Office PowerPoint</Application>
  <PresentationFormat>Widescreen</PresentationFormat>
  <Paragraphs>238</Paragraphs>
  <Slides>15</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Lato</vt:lpstr>
      <vt:lpstr>Office Theme</vt:lpstr>
      <vt:lpstr>Meteorologic Models Historic Precipitation</vt:lpstr>
      <vt:lpstr>Snow Modeling</vt:lpstr>
      <vt:lpstr>Objectives</vt:lpstr>
      <vt:lpstr>PowerPoint Presentation</vt:lpstr>
      <vt:lpstr>Importance of Snow within USACE</vt:lpstr>
      <vt:lpstr>Snow Hydrology Goals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Takeaways</vt:lpstr>
      <vt:lpstr>Meteorologic Models Historic Precipitation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Black, Daniel L CIV USARMY CEIWR (USA)</cp:lastModifiedBy>
  <cp:revision>20</cp:revision>
  <dcterms:created xsi:type="dcterms:W3CDTF">2022-02-24T15:47:34Z</dcterms:created>
  <dcterms:modified xsi:type="dcterms:W3CDTF">2022-10-24T17:15:53Z</dcterms:modified>
</cp:coreProperties>
</file>