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522" r:id="rId3"/>
    <p:sldId id="365" r:id="rId4"/>
    <p:sldId id="368" r:id="rId5"/>
    <p:sldId id="369" r:id="rId6"/>
    <p:sldId id="370" r:id="rId7"/>
    <p:sldId id="371" r:id="rId8"/>
    <p:sldId id="372" r:id="rId9"/>
    <p:sldId id="373" r:id="rId10"/>
    <p:sldId id="374" r:id="rId11"/>
    <p:sldId id="367" r:id="rId12"/>
    <p:sldId id="52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Gage Weights" id="{22957A0C-4DD6-40A3-8690-3CF12F510EED}">
          <p14:sldIdLst>
            <p14:sldId id="522"/>
            <p14:sldId id="365"/>
            <p14:sldId id="368"/>
            <p14:sldId id="369"/>
            <p14:sldId id="370"/>
            <p14:sldId id="371"/>
            <p14:sldId id="372"/>
            <p14:sldId id="373"/>
            <p14:sldId id="374"/>
            <p14:sldId id="367"/>
          </p14:sldIdLst>
        </p14:section>
        <p14:section name="End" id="{258E53FE-84AD-41A8-93C5-CC726940558B}">
          <p14:sldIdLst>
            <p14:sldId id="5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310" autoAdjust="0"/>
  </p:normalViewPr>
  <p:slideViewPr>
    <p:cSldViewPr snapToGrid="0">
      <p:cViewPr varScale="1">
        <p:scale>
          <a:sx n="86" d="100"/>
          <a:sy n="86" d="100"/>
        </p:scale>
        <p:origin x="12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999824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095441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520594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2456479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2217971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2749785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3785997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1707962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dirty="0"/>
              <a:t>Enabling indexing adds an extra node underneath the met model, and also adds a new tab under the “precipitation gages” node that’s already there.</a:t>
            </a:r>
          </a:p>
          <a:p>
            <a:r>
              <a:rPr lang="en-US" dirty="0"/>
              <a:t>Indexing allows you to adjust gage depth averaging to account for variation in things like climatology. For example, in a mountainous area where the annual total precipitation changes quite rapidly with elevation, you may choose to use the annual total precipitation to adjust your estimate for how the depth should be applied to the subbasin. You would set the annual total precipitation for each gage in the Index column of the Time-Series Gages table, and then set the value for annual total precipitation in the Index column of the Gage Weights table. This lets you account for systematic differences in how precipitation might be recorded due to gage location. For small project areas this may not be necessary, but for larger project extents where the behavior of precipitation varies significantly, this allows you to adjust the estimated precipitation for the </a:t>
            </a:r>
            <a:r>
              <a:rPr lang="en-US" dirty="0" err="1"/>
              <a:t>subbasins</a:t>
            </a:r>
            <a:r>
              <a:rPr lang="en-US" dirty="0"/>
              <a:t>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953773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10/24/2022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Greg Karlovits (HEC), Emily Moe (MVP), Daniel Black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lstStyle/>
          <a:p>
            <a:r>
              <a:rPr lang="en-US" dirty="0"/>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dirty="0"/>
              <a:t>Total precipitation known</a:t>
            </a:r>
          </a:p>
          <a:p>
            <a:r>
              <a:rPr lang="en-US" dirty="0"/>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2510319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lstStyle/>
          <a:p>
            <a:r>
              <a:rPr lang="en-US" dirty="0"/>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p:txBody>
          <a:bodyPr/>
          <a:lstStyle/>
          <a:p>
            <a:r>
              <a:rPr lang="en-US" dirty="0"/>
              <a:t>Use Indexing</a:t>
            </a:r>
          </a:p>
          <a:p>
            <a:pPr lvl="1"/>
            <a:r>
              <a:rPr lang="en-US" dirty="0"/>
              <a:t>Adjust for climatology</a:t>
            </a:r>
          </a:p>
          <a:p>
            <a:r>
              <a:rPr lang="en-US" dirty="0"/>
              <a:t>Total Override</a:t>
            </a:r>
          </a:p>
          <a:p>
            <a:pPr lvl="1"/>
            <a:r>
              <a:rPr lang="en-US" dirty="0"/>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679755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Gage Weights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p:txBody>
          <a:bodyPr/>
          <a:lstStyle/>
          <a:p>
            <a:r>
              <a:rPr lang="en-US"/>
              <a:t>Gage Weights Precipitation Method</a:t>
            </a:r>
            <a:endParaRPr lang="en-US" dirty="0"/>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p:txBody>
          <a:bodyPr/>
          <a:lstStyle/>
          <a:p>
            <a:r>
              <a:rPr lang="en-US"/>
              <a:t>Pros</a:t>
            </a:r>
          </a:p>
          <a:p>
            <a:pPr lvl="1"/>
            <a:r>
              <a:rPr lang="en-US"/>
              <a:t>Flexible</a:t>
            </a:r>
          </a:p>
          <a:p>
            <a:pPr lvl="1"/>
            <a:r>
              <a:rPr lang="en-US"/>
              <a:t>Accounts for space and time variation</a:t>
            </a:r>
          </a:p>
          <a:p>
            <a:pPr lvl="1"/>
            <a:r>
              <a:rPr lang="en-US"/>
              <a:t>Can be calibrated</a:t>
            </a:r>
          </a:p>
          <a:p>
            <a:r>
              <a:rPr lang="en-US"/>
              <a:t>Cons</a:t>
            </a:r>
          </a:p>
          <a:p>
            <a:pPr lvl="1"/>
            <a:r>
              <a:rPr lang="en-US"/>
              <a:t>Still dependent on gage data</a:t>
            </a:r>
          </a:p>
          <a:p>
            <a:pPr lvl="1"/>
            <a:r>
              <a:rPr lang="en-US"/>
              <a:t>Up to you to determine weights</a:t>
            </a:r>
            <a:endParaRPr lang="en-US" dirty="0"/>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754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7DB0D78-6E70-4534-8001-F2D5D25C0250}"/>
              </a:ext>
            </a:extLst>
          </p:cNvPr>
          <p:cNvSpPr>
            <a:spLocks noGrp="1"/>
          </p:cNvSpPr>
          <p:nvPr>
            <p:ph idx="1"/>
          </p:nvPr>
        </p:nvSpPr>
        <p:spPr/>
        <p:txBody>
          <a:bodyPr/>
          <a:lstStyle/>
          <a:p>
            <a:endParaRPr lang="en-US" dirty="0"/>
          </a:p>
        </p:txBody>
      </p:sp>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lstStyle/>
          <a:p>
            <a:r>
              <a:rPr lang="en-US" dirty="0"/>
              <a:t>Setting Up A Gage Weights Model</a:t>
            </a:r>
          </a:p>
        </p:txBody>
      </p:sp>
      <p:pic>
        <p:nvPicPr>
          <p:cNvPr id="5" name="Picture 4">
            <a:extLst>
              <a:ext uri="{FF2B5EF4-FFF2-40B4-BE49-F238E27FC236}">
                <a16:creationId xmlns:a16="http://schemas.microsoft.com/office/drawing/2014/main" id="{87D3356F-C42E-4519-BF8E-DE5DCE8A633D}"/>
              </a:ext>
            </a:extLst>
          </p:cNvPr>
          <p:cNvPicPr>
            <a:picLocks noChangeAspect="1"/>
          </p:cNvPicPr>
          <p:nvPr/>
        </p:nvPicPr>
        <p:blipFill>
          <a:blip r:embed="rId3"/>
          <a:stretch>
            <a:fillRect/>
          </a:stretch>
        </p:blipFill>
        <p:spPr>
          <a:xfrm>
            <a:off x="2438400" y="2641848"/>
            <a:ext cx="7315200" cy="3370411"/>
          </a:xfrm>
          <a:prstGeom prst="rect">
            <a:avLst/>
          </a:prstGeom>
        </p:spPr>
      </p:pic>
    </p:spTree>
    <p:extLst>
      <p:ext uri="{BB962C8B-B14F-4D97-AF65-F5344CB8AC3E}">
        <p14:creationId xmlns:p14="http://schemas.microsoft.com/office/powerpoint/2010/main" val="2413360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lstStyle/>
          <a:p>
            <a:r>
              <a:rPr lang="en-US" dirty="0"/>
              <a:t>Include </a:t>
            </a:r>
            <a:r>
              <a:rPr lang="en-US" dirty="0" err="1"/>
              <a:t>Subbasins</a:t>
            </a:r>
            <a:endParaRPr lang="en-US" dirty="0"/>
          </a:p>
        </p:txBody>
      </p:sp>
      <p:pic>
        <p:nvPicPr>
          <p:cNvPr id="4" name="Content Placeholder 3">
            <a:extLst>
              <a:ext uri="{FF2B5EF4-FFF2-40B4-BE49-F238E27FC236}">
                <a16:creationId xmlns:a16="http://schemas.microsoft.com/office/drawing/2014/main" id="{E28C263F-28CA-40C1-BEA7-098DD3CF8401}"/>
              </a:ext>
            </a:extLst>
          </p:cNvPr>
          <p:cNvPicPr>
            <a:picLocks noGrp="1" noChangeAspect="1"/>
          </p:cNvPicPr>
          <p:nvPr>
            <p:ph idx="1"/>
          </p:nvPr>
        </p:nvPicPr>
        <p:blipFill>
          <a:blip r:embed="rId3"/>
          <a:stretch>
            <a:fillRect/>
          </a:stretch>
        </p:blipFill>
        <p:spPr>
          <a:xfrm>
            <a:off x="2438400" y="2611581"/>
            <a:ext cx="7315200" cy="1634837"/>
          </a:xfrm>
          <a:prstGeom prst="rect">
            <a:avLst/>
          </a:prstGeom>
        </p:spPr>
      </p:pic>
    </p:spTree>
    <p:extLst>
      <p:ext uri="{BB962C8B-B14F-4D97-AF65-F5344CB8AC3E}">
        <p14:creationId xmlns:p14="http://schemas.microsoft.com/office/powerpoint/2010/main" val="251034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lstStyle/>
          <a:p>
            <a:r>
              <a:rPr lang="en-US" dirty="0"/>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2438400" y="2273959"/>
            <a:ext cx="7315200" cy="3574473"/>
          </a:xfrm>
          <a:prstGeom prst="rect">
            <a:avLst/>
          </a:prstGeom>
        </p:spPr>
      </p:pic>
    </p:spTree>
    <p:extLst>
      <p:ext uri="{BB962C8B-B14F-4D97-AF65-F5344CB8AC3E}">
        <p14:creationId xmlns:p14="http://schemas.microsoft.com/office/powerpoint/2010/main" val="3814370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lstStyle/>
          <a:p>
            <a:r>
              <a:rPr lang="en-US" dirty="0"/>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3380647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lstStyle/>
          <a:p>
            <a:r>
              <a:rPr lang="en-US" dirty="0"/>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24200" y="1399031"/>
            <a:ext cx="5943600" cy="545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51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lstStyle/>
          <a:p>
            <a:r>
              <a:rPr lang="en-US" dirty="0"/>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lstStyle/>
          <a:p>
            <a:r>
              <a:rPr lang="en-US" dirty="0"/>
              <a:t>Best practice: use a weight of 1 for the “best” gage, considering:</a:t>
            </a:r>
          </a:p>
          <a:p>
            <a:pPr lvl="1"/>
            <a:r>
              <a:rPr lang="en-US" dirty="0"/>
              <a:t>Granularity of data – finer is better</a:t>
            </a:r>
          </a:p>
          <a:p>
            <a:pPr lvl="1"/>
            <a:r>
              <a:rPr lang="en-US" dirty="0"/>
              <a:t>Location of gage – near the center of subbasin is better</a:t>
            </a:r>
          </a:p>
          <a:p>
            <a:r>
              <a:rPr lang="en-US" dirty="0"/>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817669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2039</TotalTime>
  <Words>1503</Words>
  <Application>Microsoft Office PowerPoint</Application>
  <PresentationFormat>Widescreen</PresentationFormat>
  <Paragraphs>71</Paragraphs>
  <Slides>12</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Lato</vt:lpstr>
      <vt:lpstr>Office Theme</vt:lpstr>
      <vt:lpstr>Meteorologic Models Historic Precipitation</vt:lpstr>
      <vt:lpstr>Gage Weights</vt:lpstr>
      <vt:lpstr>Gage Weights Precipitation Method</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Meteorologic Models Historic Precipitation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Black, Daniel L CIV USARMY CEIWR (USA)</cp:lastModifiedBy>
  <cp:revision>20</cp:revision>
  <dcterms:created xsi:type="dcterms:W3CDTF">2022-02-24T15:47:34Z</dcterms:created>
  <dcterms:modified xsi:type="dcterms:W3CDTF">2022-10-24T17:19:53Z</dcterms:modified>
</cp:coreProperties>
</file>