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538" r:id="rId3"/>
    <p:sldId id="390" r:id="rId4"/>
    <p:sldId id="401" r:id="rId5"/>
    <p:sldId id="392" r:id="rId6"/>
    <p:sldId id="396" r:id="rId7"/>
    <p:sldId id="393" r:id="rId8"/>
    <p:sldId id="394" r:id="rId9"/>
    <p:sldId id="397" r:id="rId10"/>
    <p:sldId id="398" r:id="rId11"/>
    <p:sldId id="399" r:id="rId12"/>
    <p:sldId id="402" r:id="rId13"/>
    <p:sldId id="403" r:id="rId14"/>
    <p:sldId id="523"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Lst>
        </p14:section>
        <p14:section name="Gridded Precipitation" id="{2D08F499-86D2-4AC9-8620-BD2E0410BE1E}">
          <p14:sldIdLst>
            <p14:sldId id="538"/>
            <p14:sldId id="390"/>
            <p14:sldId id="401"/>
            <p14:sldId id="392"/>
            <p14:sldId id="396"/>
            <p14:sldId id="393"/>
            <p14:sldId id="394"/>
            <p14:sldId id="397"/>
            <p14:sldId id="398"/>
            <p14:sldId id="399"/>
            <p14:sldId id="402"/>
            <p14:sldId id="403"/>
          </p14:sldIdLst>
        </p14:section>
        <p14:section name="End" id="{258E53FE-84AD-41A8-93C5-CC726940558B}">
          <p14:sldIdLst>
            <p14:sldId id="52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66" autoAdjust="0"/>
    <p:restoredTop sz="75310" autoAdjust="0"/>
  </p:normalViewPr>
  <p:slideViewPr>
    <p:cSldViewPr snapToGrid="0">
      <p:cViewPr varScale="1">
        <p:scale>
          <a:sx n="86" d="100"/>
          <a:sy n="86" d="100"/>
        </p:scale>
        <p:origin x="126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10/24/2022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primary benefit of applying gridded precipitation to an HMS model is that the precipitation is then spatially distributed across the watershed as it’s been observed by RADAR or other products (versus a lump measurement being applied homogenously across the entire basin). Another positive note is that an increasing number of gridded precipitation sources are becoming available.</a:t>
            </a:r>
          </a:p>
          <a:p>
            <a:endParaRPr lang="en-US" dirty="0"/>
          </a:p>
          <a:p>
            <a:r>
              <a:rPr lang="en-US" dirty="0"/>
              <a:t>One slight drawback is that available gridded datasets may require conversion from their native format to an HEC-DSS record to be usable within HMS. However, conversion tools are available to make most conversions quick &amp; easy!</a:t>
            </a:r>
          </a:p>
          <a:p>
            <a:r>
              <a:rPr lang="en-US" dirty="0"/>
              <a:t>It’s also important to note that the quality of the various available gridded datasets will vary. When selecting a gridded precipitation source, it’s recommended to perform spot-checks against established precipitation gage sites to determine how accurate that particular source is within your watershed. If applying RADAR data, a visual of RADAR coverage throughout the watershed may help with product quality control as well.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14188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Defining a discretization method is required to run HMS with spatially-discrete components such as precipitation </a:t>
            </a:r>
            <a:r>
              <a:rPr lang="en-US" b="0" dirty="0" err="1"/>
              <a:t>gridsets</a:t>
            </a:r>
            <a:r>
              <a:rPr lang="en-US" b="0" dirty="0"/>
              <a:t>. Defining the discretization allows the HMS model to spatially relate gridded components (</a:t>
            </a:r>
            <a:r>
              <a:rPr lang="en-US" b="0" dirty="0" err="1"/>
              <a:t>precip</a:t>
            </a:r>
            <a:r>
              <a:rPr lang="en-US" b="0" dirty="0"/>
              <a:t>, storage, etc.) to </a:t>
            </a:r>
            <a:r>
              <a:rPr lang="en-US" b="0" dirty="0" err="1"/>
              <a:t>subbasin</a:t>
            </a:r>
            <a:r>
              <a:rPr lang="en-US" b="0" dirty="0"/>
              <a:t> elements, enabling spatial variability within each </a:t>
            </a:r>
            <a:r>
              <a:rPr lang="en-US" b="0" dirty="0" err="1"/>
              <a:t>subbasin</a:t>
            </a:r>
            <a:r>
              <a:rPr lang="en-US" b="0" dirty="0"/>
              <a:t> vs. applying a singular value throughout the entire </a:t>
            </a:r>
            <a:r>
              <a:rPr lang="en-US" b="0" dirty="0" err="1"/>
              <a:t>subbasin</a:t>
            </a:r>
            <a:r>
              <a:rPr lang="en-US" b="0" dirty="0"/>
              <a:t> (</a:t>
            </a:r>
            <a:r>
              <a:rPr lang="en-US" b="0" dirty="0" err="1"/>
              <a:t>ie</a:t>
            </a:r>
            <a:r>
              <a:rPr lang="en-US" b="0" dirty="0"/>
              <a:t>, lumped-parameter).</a:t>
            </a:r>
          </a:p>
          <a:p>
            <a:r>
              <a:rPr lang="en-US" b="0" dirty="0"/>
              <a:t>Discretization is defined by </a:t>
            </a:r>
            <a:r>
              <a:rPr lang="en-US" b="0" dirty="0" err="1"/>
              <a:t>subbasin</a:t>
            </a:r>
            <a:r>
              <a:rPr lang="en-US" b="0" dirty="0"/>
              <a:t> and has four methods to choose from.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5319134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The “Structured” discretization method is a quick &amp; easy approach to discretizing the model as it applies the Standard Hydrologic Grid (SHG) at a resolution. The structured method can also be used to apply a Universe Transverse Mercator (UTM) projection and various grid cell sizes ranging from 50 to 10,000 meters.</a:t>
            </a:r>
          </a:p>
          <a:p>
            <a:endParaRPr lang="en-US" b="0" dirty="0"/>
          </a:p>
          <a:p>
            <a:r>
              <a:rPr lang="en-US" b="0" dirty="0"/>
              <a:t>The Unstructured Method allows the application of any coordinate system (not just SHG or UTM) and can be easily defined with HEC-RAS plan files.</a:t>
            </a:r>
          </a:p>
          <a:p>
            <a:endParaRPr lang="en-US" b="0" dirty="0"/>
          </a:p>
          <a:p>
            <a:r>
              <a:rPr lang="en-US" b="0" dirty="0"/>
              <a:t>File-Specified allows the user to point directly to the HEC-HMS grid cell file (that was required in HMS version 4.2 &amp; older).</a:t>
            </a:r>
          </a:p>
          <a:p>
            <a:endParaRPr lang="en-US" b="0" dirty="0"/>
          </a:p>
          <a:p>
            <a:r>
              <a:rPr lang="en-US" b="0" dirty="0"/>
              <a:t>Defining a “None” discretization assumes no variation of variables within the </a:t>
            </a:r>
            <a:r>
              <a:rPr lang="en-US" b="0" dirty="0" err="1"/>
              <a:t>subbasin</a:t>
            </a:r>
            <a:r>
              <a:rPr lang="en-US" b="0" dirty="0"/>
              <a:t>, resulting in a “lumped-parameter,” non-gridded approach.</a:t>
            </a:r>
          </a:p>
          <a:p>
            <a:endParaRPr lang="en-US" b="0" dirty="0"/>
          </a:p>
          <a:p>
            <a:r>
              <a:rPr lang="en-US" b="0" dirty="0"/>
              <a:t>Once the Discretization has been defined, the gridded precipitation can be added to a Simulation </a:t>
            </a:r>
            <a:r>
              <a:rPr lang="en-US" b="0"/>
              <a:t>and the HMS model can be run.</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15184712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an increasing number of gridded precipitation products available. This includes both nationwide products as well as more locally developed sources such as from your local National Weather Service River Forecast Centers. Some of the most popular products include: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National Digital Guidance Database (NDGD) has Real-Time Mesoscale Analysis (RTMA) hourly precipitation available for CONUS for download from 2007 to present.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NEXRAD RADAR data is a NWS product available regionally. There are currently 160 operational NEXRAD radar systems deployed throughout the United States and at selected overseas locations. Stage III and </a:t>
            </a:r>
            <a:r>
              <a:rPr lang="en-US" dirty="0" err="1"/>
              <a:t>Multisensor</a:t>
            </a:r>
            <a:r>
              <a:rPr lang="en-US" dirty="0"/>
              <a:t> Precipitation Estimator (MPE) products are hourly precipitation estimates that are computed by taking raw radar measurements and applying corrective algorithms. Rain gage data and satellite images are used to “correct” the raw data. Estimates from multiple radars are mosaicked together to create a precipitation grid (HRAP) for the entire river forecast center region.  The period of record for NEXRAD data varies regionally.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several more gridded precipitation products available than those listed here and the </a:t>
            </a:r>
            <a:r>
              <a:rPr lang="en-US" b="1" i="1" dirty="0"/>
              <a:t>quality </a:t>
            </a:r>
            <a:r>
              <a:rPr lang="en-US" b="0" i="0" dirty="0"/>
              <a:t>of each product can greatly vary by region</a:t>
            </a:r>
            <a:r>
              <a:rPr lang="en-US" dirty="0"/>
              <a:t>. As part of the USACE Corps Water Modeling System (CWMS) efforts, most USACE districts currently have real-time gridded precipitation products included within their Water Management server databases. It’s highly recommended to discuss the data available through CWMS with your local water management staff when searching for gridded precipitation products as there has likely already been some searching and testing of the available precipitation products within your region completed.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Also, as part of the USACE CWMS model development, many districts have gridded precipitation data available for their region on their water management servers.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Dipper.nws.noaa.gov/</a:t>
            </a:r>
            <a:r>
              <a:rPr lang="en-US" dirty="0" err="1"/>
              <a:t>hdsb</a:t>
            </a:r>
            <a:r>
              <a:rPr lang="en-US" dirty="0"/>
              <a:t>/data/</a:t>
            </a:r>
            <a:r>
              <a:rPr lang="en-US" dirty="0" err="1"/>
              <a:t>nexrad</a:t>
            </a:r>
            <a:r>
              <a:rPr lang="en-US" dirty="0"/>
              <a:t>/nexrad.html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7332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you’ve decided to apply gridded precipitation to your model, how do you convert the raw precipitation data to an HEC-DSS file for use in HMS?</a:t>
            </a:r>
          </a:p>
          <a:p>
            <a:r>
              <a:rPr lang="en-US" dirty="0"/>
              <a:t>There are a few options available for converting formats or creating grids—</a:t>
            </a:r>
          </a:p>
          <a:p>
            <a:pPr marL="228600" indent="-228600">
              <a:buFont typeface="+mj-lt"/>
              <a:buAutoNum type="arabicPeriod"/>
            </a:pPr>
            <a:r>
              <a:rPr lang="en-US" b="1" dirty="0"/>
              <a:t>HMS </a:t>
            </a:r>
            <a:r>
              <a:rPr lang="en-US" b="0" dirty="0"/>
              <a:t>can actually import select gridded file formats directly into HMS—(File &gt; Import &gt; Import Gridded Data…for more information, please see the </a:t>
            </a:r>
            <a:r>
              <a:rPr lang="en-US" b="0" i="1" dirty="0"/>
              <a:t>Shared Data Components: Grid Data </a:t>
            </a:r>
            <a:r>
              <a:rPr lang="en-US" b="0" i="0" dirty="0"/>
              <a:t>lecture).</a:t>
            </a:r>
            <a:endParaRPr lang="en-US" b="1" dirty="0"/>
          </a:p>
          <a:p>
            <a:pPr marL="228600" indent="-228600">
              <a:buFont typeface="+mj-lt"/>
              <a:buAutoNum type="arabicPeriod"/>
            </a:pPr>
            <a:r>
              <a:rPr lang="en-US" b="1" dirty="0"/>
              <a:t>VORTEX</a:t>
            </a:r>
            <a:r>
              <a:rPr lang="en-US" dirty="0"/>
              <a:t> tool which can convert several native data formats to HEC-DSS, allows for additional spatial manipulation during the processing and is also user-friendly.  More information on the VORTEX tool is included in a later lecture.</a:t>
            </a:r>
          </a:p>
          <a:p>
            <a:pPr marL="228600" indent="-228600">
              <a:buFont typeface="+mj-lt"/>
              <a:buAutoNum type="arabicPeriod"/>
            </a:pPr>
            <a:r>
              <a:rPr lang="en-US" b="1" dirty="0" err="1"/>
              <a:t>gageInterp</a:t>
            </a:r>
            <a:r>
              <a:rPr lang="en-US" b="1" dirty="0"/>
              <a:t> </a:t>
            </a:r>
            <a:r>
              <a:rPr lang="en-US" b="0" dirty="0"/>
              <a:t>tool which is a stand-alone program that creates grids by interpolation. The program takes point precipitation data (such as rain gage data) and creates a grid where the value for each cell is computed by weighting values from all gages within a specified distance. Weights can be computed using a simple average or distance.</a:t>
            </a:r>
          </a:p>
          <a:p>
            <a:pPr marL="0" indent="0">
              <a:buFont typeface="+mj-lt"/>
              <a:buNone/>
            </a:pPr>
            <a:endParaRPr lang="en-US" b="0" dirty="0"/>
          </a:p>
          <a:p>
            <a:endParaRPr lang="en-US" b="0" dirty="0"/>
          </a:p>
          <a:p>
            <a:endParaRPr lang="en-US" b="0" dirty="0"/>
          </a:p>
          <a:p>
            <a:endParaRPr lang="en-US" b="0" dirty="0"/>
          </a:p>
          <a:p>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2862029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When creating precipitation grids from observed gage data, the </a:t>
            </a:r>
            <a:r>
              <a:rPr lang="en-US" b="0" dirty="0" err="1"/>
              <a:t>gageInterp</a:t>
            </a:r>
            <a:r>
              <a:rPr lang="en-US" b="0" dirty="0"/>
              <a:t> program is useful.</a:t>
            </a:r>
          </a:p>
          <a:p>
            <a:r>
              <a:rPr lang="en-US" b="0" dirty="0" err="1"/>
              <a:t>gageInterp</a:t>
            </a:r>
            <a:r>
              <a:rPr lang="en-US" b="0" dirty="0"/>
              <a:t> takes point values, like those from precipitation gages, and creates grids by interpolation. </a:t>
            </a:r>
            <a:r>
              <a:rPr lang="en-US" b="0" dirty="0" err="1"/>
              <a:t>GageInterp</a:t>
            </a:r>
            <a:r>
              <a:rPr lang="en-US" b="0" dirty="0"/>
              <a:t> estimates the value at each grid cell by calculating a weighted average of all gages located within a certain distance. The weights are computed by taking a simple average or using distance to gages. The figures on this slide show two examples of distance being used to compute a weight. The figure on the left was computed by giving more weight to the closest gage. Grid cell values become similar to gage values the closer they are to the gage (bulls-eye). The figure on the right was computed by assigning grid cell values using only the closest gage--using the Thiessen Polygon method (any point, or grid cell in this case, within a polygon is closer to that gage than any other).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70513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When converting or creating gridded datasets, it’s important to clearly name the resulting DSS-file pathnames so that it is clear where the data came from, the extent of the data and—most importantly—the data </a:t>
            </a:r>
            <a:r>
              <a:rPr lang="en-US" b="1" dirty="0"/>
              <a:t>type</a:t>
            </a:r>
            <a:r>
              <a:rPr lang="en-US" b="0" dirty="0"/>
              <a:t> and time.</a:t>
            </a:r>
          </a:p>
          <a:p>
            <a:endParaRPr lang="en-US" b="0" dirty="0"/>
          </a:p>
          <a:p>
            <a:r>
              <a:rPr lang="en-US" b="0" dirty="0"/>
              <a:t>The recommended naming convention for </a:t>
            </a:r>
            <a:r>
              <a:rPr lang="en-US" b="0" dirty="0" err="1"/>
              <a:t>gridsets</a:t>
            </a:r>
            <a:r>
              <a:rPr lang="en-US" b="0" dirty="0"/>
              <a:t> and parameter grids are shown on this slide. HEC-HMS </a:t>
            </a:r>
            <a:r>
              <a:rPr lang="en-US" b="0" i="1" dirty="0"/>
              <a:t>requires</a:t>
            </a:r>
            <a:r>
              <a:rPr lang="en-US" b="0" i="0" dirty="0"/>
              <a:t> specific C-part names. The program will not use the grid unless the C-part name is correct (the next slide shows correct C-part names for each grid type).</a:t>
            </a:r>
          </a:p>
          <a:p>
            <a:endParaRPr lang="en-US" b="0" i="0" dirty="0"/>
          </a:p>
          <a:p>
            <a:r>
              <a:rPr lang="en-US" b="0" i="0" dirty="0" err="1"/>
              <a:t>Gridsets</a:t>
            </a:r>
            <a:r>
              <a:rPr lang="en-US" b="0" i="0" dirty="0"/>
              <a:t>, precipitation, temperature, solar radiation and crop coefficient will have both D and E-part pathnames. The parameter grids do not need E-part pathnames and only the parameter grids used by snowmelt require D-parts. </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42550422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HEC-HMS will not load a grid if the C-part pathname, Units or Data Type is incorrect. The table on this slide contains the correct C-part pathnames, Units and Data Type for each grid type in HEC-HMS.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1440282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gridded precipitation has been converted to the HEC-DSS format and clearly labeled, it is ready to be added to the HMS model.</a:t>
            </a:r>
          </a:p>
          <a:p>
            <a:r>
              <a:rPr lang="en-US" b="0" dirty="0"/>
              <a:t>To create a precipitation </a:t>
            </a:r>
            <a:r>
              <a:rPr lang="en-US" b="0" dirty="0" err="1"/>
              <a:t>gridset</a:t>
            </a:r>
            <a:r>
              <a:rPr lang="en-US" b="0" dirty="0"/>
              <a:t> in HMS: Components &gt; Create Component &gt; Grid Data…</a:t>
            </a:r>
          </a:p>
          <a:p>
            <a:r>
              <a:rPr lang="en-US" b="0" dirty="0"/>
              <a:t>Within the </a:t>
            </a:r>
            <a:r>
              <a:rPr lang="en-US" b="0" i="1" dirty="0"/>
              <a:t>Create a Parameter Grid Data </a:t>
            </a:r>
            <a:r>
              <a:rPr lang="en-US" b="0" i="0" dirty="0"/>
              <a:t>dialog, ensure </a:t>
            </a:r>
            <a:r>
              <a:rPr lang="en-US" b="0" i="1" dirty="0"/>
              <a:t>Precipitation </a:t>
            </a:r>
            <a:r>
              <a:rPr lang="en-US" b="0" i="1" dirty="0" err="1"/>
              <a:t>Gridsets</a:t>
            </a:r>
            <a:r>
              <a:rPr lang="en-US" b="0" i="1" dirty="0"/>
              <a:t> </a:t>
            </a:r>
            <a:r>
              <a:rPr lang="en-US" b="0" i="0" dirty="0"/>
              <a:t>is selected as the Data Type and be sure to name and describe the precipitation data you are importing.</a:t>
            </a:r>
          </a:p>
          <a:p>
            <a:r>
              <a:rPr lang="en-US" b="0" dirty="0"/>
              <a:t>Select </a:t>
            </a:r>
            <a:r>
              <a:rPr lang="en-US" b="0" i="1" dirty="0"/>
              <a:t>Create</a:t>
            </a:r>
            <a:r>
              <a:rPr lang="en-US" b="0" i="0" dirty="0"/>
              <a:t> to add the grid to the Gridded Data Manager</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10202960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the precipitation </a:t>
            </a:r>
            <a:r>
              <a:rPr lang="en-US" b="0" dirty="0" err="1"/>
              <a:t>gridset</a:t>
            </a:r>
            <a:r>
              <a:rPr lang="en-US" b="0" dirty="0"/>
              <a:t> is created and named, it is added to the Gridded Data Manager within the watershed explorer dialog.</a:t>
            </a:r>
          </a:p>
          <a:p>
            <a:r>
              <a:rPr lang="en-US" b="0" dirty="0"/>
              <a:t>Now, the gridded DSS record must be linked to the precipitation </a:t>
            </a:r>
            <a:r>
              <a:rPr lang="en-US" b="0" dirty="0" err="1"/>
              <a:t>gridset</a:t>
            </a:r>
            <a:r>
              <a:rPr lang="en-US" b="0" dirty="0"/>
              <a:t> by navigating to the </a:t>
            </a:r>
            <a:r>
              <a:rPr lang="en-US" b="0" dirty="0" err="1"/>
              <a:t>dss</a:t>
            </a:r>
            <a:r>
              <a:rPr lang="en-US" b="0" dirty="0"/>
              <a:t> file and selecting the appropriate pathname.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4347546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Next, the </a:t>
            </a:r>
            <a:r>
              <a:rPr lang="en-US" b="0" dirty="0" err="1"/>
              <a:t>meteorologic</a:t>
            </a:r>
            <a:r>
              <a:rPr lang="en-US" b="0" dirty="0"/>
              <a:t> model must be configured to use gridded precipitation by highlighting the </a:t>
            </a:r>
            <a:r>
              <a:rPr lang="en-US" b="0" dirty="0" err="1"/>
              <a:t>Meteorologic</a:t>
            </a:r>
            <a:r>
              <a:rPr lang="en-US" b="0" dirty="0"/>
              <a:t> Model name and selecting </a:t>
            </a:r>
            <a:r>
              <a:rPr lang="en-US" b="0" i="1" dirty="0"/>
              <a:t>Gridded Precipitation</a:t>
            </a:r>
          </a:p>
          <a:p>
            <a:endParaRPr lang="en-US" b="0" i="0" dirty="0"/>
          </a:p>
          <a:p>
            <a:r>
              <a:rPr lang="en-US" b="0" i="0" dirty="0"/>
              <a:t>The </a:t>
            </a:r>
            <a:r>
              <a:rPr lang="en-US" b="0" dirty="0"/>
              <a:t>gridded precipitation data must then be linked to that </a:t>
            </a:r>
            <a:r>
              <a:rPr lang="en-US" b="0" dirty="0" err="1"/>
              <a:t>Meteorologic</a:t>
            </a:r>
            <a:r>
              <a:rPr lang="en-US" b="0" dirty="0"/>
              <a:t> Model by highlighting </a:t>
            </a:r>
            <a:r>
              <a:rPr lang="en-US" b="0" i="1" dirty="0"/>
              <a:t>Gridded Precipitation </a:t>
            </a:r>
            <a:r>
              <a:rPr lang="en-US" b="0" i="0" dirty="0"/>
              <a:t> and selecting the name of the precipitation grid in the dialog box below.</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3996966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5D2F57-AE3A-4DA1-B4F0-CEC010C08F8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73E6356-D90E-407B-93EF-12894E172C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FCA601B-D32C-4FCB-8BCB-DA31388EDBBD}"/>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A1CD47E5-4F2E-4B3F-8355-92EBF1035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9A2393-3F8A-4846-BB49-E71BCB00B552}"/>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5731782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42B81D-C8AB-4940-B0E6-FC25B02E7F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DB96AA1-575F-4A87-8C97-515E150F87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32216E-3C41-4EAA-8176-3FEEDB92BCEC}"/>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F4630CAB-72B4-4839-933A-CB2C933AB5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FA5318C-CE12-4194-A4C6-331D1B42A3E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097186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92FCBB8-C23A-4731-A6BC-77028718213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43BDCA1-EC88-4A81-A441-9514AB3B7BB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6361DB-A9A2-4F1C-9D10-739EC8986538}"/>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0B5212C4-8B3B-4B60-9E0C-FCA958AFA0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F5A37D-7B92-4E8B-9C51-376F94F0E278}"/>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15732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693C3-43B4-45CD-ACE9-9E8AC3CFCA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B9AC14D-A42B-41B1-A710-2B96C86E27E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89CF5C-6111-4916-A69F-5FAD2CA5A5D8}"/>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72619916-6184-433D-9185-5B845BD8A58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DAA45B-70C0-403D-BEB6-A3F25524599C}"/>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006413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4BED34-7EA2-4CAC-9BCB-1F12AEA035F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7FDD222-8725-4F9C-9EE8-4707A97A7BD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AD32B7A-3C5B-4B7D-B323-389EE2210F1B}"/>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5" name="Footer Placeholder 4">
            <a:extLst>
              <a:ext uri="{FF2B5EF4-FFF2-40B4-BE49-F238E27FC236}">
                <a16:creationId xmlns:a16="http://schemas.microsoft.com/office/drawing/2014/main" id="{E4E81F58-2FEB-41EA-834A-099CE69AF49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86F020-7ABB-4B6D-A9A9-DC1D31FC8C1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43528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F98A8D-0BC8-4041-8E42-080EE051A8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A0FA1-8ED5-49DD-8144-ADDD6B1750F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E37F457-D487-48AB-8306-1B0182F94E3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D0304-AC8F-4914-98E0-3E95B3FC9D91}"/>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AEBD17D8-10F8-4FB9-AC51-C28289907A5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F639AB-0309-4547-9F42-AC01687DBD89}"/>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35515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CBE9F-F7BC-4A19-885E-5489FFF81CE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ACDEEC1-8077-48D9-B428-B06467439A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CF9CF6-2889-46BE-B2D4-753B139FF75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390C3A2-D745-4AE0-AC68-C791598DE3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6F3E93F-A0D2-46AC-9985-EB701CB95BA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6C4FAA7-CF09-44B5-9D52-64A30A8BA787}"/>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8" name="Footer Placeholder 7">
            <a:extLst>
              <a:ext uri="{FF2B5EF4-FFF2-40B4-BE49-F238E27FC236}">
                <a16:creationId xmlns:a16="http://schemas.microsoft.com/office/drawing/2014/main" id="{D057A6D2-5AC0-4377-8316-195243B8CC4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9AD50DE-EF24-42D9-9619-F75A4D1E5E6B}"/>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85831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75636-4208-4AB4-BEE4-C029B558072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056C359-6FFF-4868-8538-9977DCD738E5}"/>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4" name="Footer Placeholder 3">
            <a:extLst>
              <a:ext uri="{FF2B5EF4-FFF2-40B4-BE49-F238E27FC236}">
                <a16:creationId xmlns:a16="http://schemas.microsoft.com/office/drawing/2014/main" id="{D658DCF6-601A-47B7-A8D0-77687459AF6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D90FC1C-FA0E-4F77-952A-497B7AECCC66}"/>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757886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133EED1-BE4C-41CC-869F-9948F544186D}"/>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3" name="Footer Placeholder 2">
            <a:extLst>
              <a:ext uri="{FF2B5EF4-FFF2-40B4-BE49-F238E27FC236}">
                <a16:creationId xmlns:a16="http://schemas.microsoft.com/office/drawing/2014/main" id="{8A08E420-EBE2-4902-AC39-9F1B7BE01D7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609ADF4-EF1B-416E-8E54-26AB71483DCE}"/>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1569914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A070E-52CD-4C1B-85C6-6CB5F41AAA3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691636C-FD37-4D82-8790-A8DC046BC6B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58015F5-49BA-4D72-9DEA-23D7C3DA3C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F696FBB-C220-4B46-B18C-D5937EBCC831}"/>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CA0A3651-E9CA-468D-9CD2-902B6EF79B8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E695795-275E-4EE4-80A7-650ADE357A6F}"/>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767259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D0F4C-5FC1-46A6-B372-92C19635139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73D7169-F9FF-4C90-BB4D-6C1824FB8F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51E4ABB1-559E-4F38-9A75-2087E1E73F7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5E1F91-3461-4AA0-89E2-EEEE2CE23DF2}"/>
              </a:ext>
            </a:extLst>
          </p:cNvPr>
          <p:cNvSpPr>
            <a:spLocks noGrp="1"/>
          </p:cNvSpPr>
          <p:nvPr>
            <p:ph type="dt" sz="half" idx="10"/>
          </p:nvPr>
        </p:nvSpPr>
        <p:spPr/>
        <p:txBody>
          <a:bodyPr/>
          <a:lstStyle/>
          <a:p>
            <a:fld id="{3891EBE6-704A-4BE2-A395-A2F41D395123}" type="datetimeFigureOut">
              <a:rPr lang="en-US" smtClean="0"/>
              <a:t>10/24/2022</a:t>
            </a:fld>
            <a:endParaRPr lang="en-US"/>
          </a:p>
        </p:txBody>
      </p:sp>
      <p:sp>
        <p:nvSpPr>
          <p:cNvPr id="6" name="Footer Placeholder 5">
            <a:extLst>
              <a:ext uri="{FF2B5EF4-FFF2-40B4-BE49-F238E27FC236}">
                <a16:creationId xmlns:a16="http://schemas.microsoft.com/office/drawing/2014/main" id="{423A7599-D6CA-4A2F-AC04-32FA8E2766D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AE2923-FEDC-47AA-BA3E-B4A606B38BA3}"/>
              </a:ext>
            </a:extLst>
          </p:cNvPr>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6440120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96D5417-F60B-449C-BE7F-10CB91A134E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0119DC4-0595-415C-BFE6-DB4F75FD7EA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B815DA0-92AB-4C1F-9078-24FF52CCAD3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3891EBE6-704A-4BE2-A395-A2F41D395123}" type="datetimeFigureOut">
              <a:rPr lang="en-US" smtClean="0"/>
              <a:pPr/>
              <a:t>10/24/2022</a:t>
            </a:fld>
            <a:endParaRPr lang="en-US"/>
          </a:p>
        </p:txBody>
      </p:sp>
      <p:sp>
        <p:nvSpPr>
          <p:cNvPr id="5" name="Footer Placeholder 4">
            <a:extLst>
              <a:ext uri="{FF2B5EF4-FFF2-40B4-BE49-F238E27FC236}">
                <a16:creationId xmlns:a16="http://schemas.microsoft.com/office/drawing/2014/main" id="{7798DAEC-AE61-4D3D-965A-8B75A7D0B41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1DFC6AC3-C3BF-40C0-AFFF-4782FD9773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590817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i.noaa.gov/maps/radar/"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hyperlink" Target="https://www.ncdc.noaa.gov/has/HAS.StationYearSelect?datasetname=9950_01&amp;subqueryby=STATION&amp;applname=&amp;outdest=FILE&amp;dtypesort=dtypename&amp;stationsort=id"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gif"/><Relationship Id="rId4" Type="http://schemas.openxmlformats.org/officeDocument/2006/relationships/hyperlink" Target="https://water.weather.gov/ahps/rfc/rfc.php"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Meteorologic Models</a:t>
            </a:r>
            <a:br>
              <a:rPr lang="en-US" dirty="0"/>
            </a:br>
            <a:r>
              <a:rPr lang="en-US" dirty="0"/>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lnSpcReduction="10000"/>
          </a:bodyPr>
          <a:lstStyle/>
          <a:p>
            <a:r>
              <a:rPr lang="en-US" dirty="0"/>
              <a:t>Hydrologic Modeling with HEC-HMS</a:t>
            </a:r>
          </a:p>
          <a:p>
            <a:endParaRPr lang="en-US" dirty="0"/>
          </a:p>
          <a:p>
            <a:r>
              <a:rPr lang="en-US" dirty="0"/>
              <a:t>Slides by:</a:t>
            </a:r>
          </a:p>
          <a:p>
            <a:r>
              <a:rPr lang="en-US" dirty="0"/>
              <a:t>Greg Karlovits (HEC), Emily Moe (MVP), Daniel Black (HEC)</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Gridded Data Manager</a:t>
            </a:r>
          </a:p>
        </p:txBody>
      </p:sp>
      <p:pic>
        <p:nvPicPr>
          <p:cNvPr id="7" name="Picture 6">
            <a:extLst>
              <a:ext uri="{FF2B5EF4-FFF2-40B4-BE49-F238E27FC236}">
                <a16:creationId xmlns:a16="http://schemas.microsoft.com/office/drawing/2014/main" id="{12B42F4C-33F3-4AC1-8412-0B4CA2977026}"/>
              </a:ext>
            </a:extLst>
          </p:cNvPr>
          <p:cNvPicPr>
            <a:picLocks noChangeAspect="1"/>
          </p:cNvPicPr>
          <p:nvPr/>
        </p:nvPicPr>
        <p:blipFill>
          <a:blip r:embed="rId3"/>
          <a:stretch>
            <a:fillRect/>
          </a:stretch>
        </p:blipFill>
        <p:spPr>
          <a:xfrm>
            <a:off x="1645557" y="1337221"/>
            <a:ext cx="8221773" cy="5001460"/>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4" name="Rectangle 3">
            <a:extLst>
              <a:ext uri="{FF2B5EF4-FFF2-40B4-BE49-F238E27FC236}">
                <a16:creationId xmlns:a16="http://schemas.microsoft.com/office/drawing/2014/main" id="{5A236A58-53C8-4E77-80E5-1C06E52E4530}"/>
              </a:ext>
            </a:extLst>
          </p:cNvPr>
          <p:cNvSpPr/>
          <p:nvPr/>
        </p:nvSpPr>
        <p:spPr>
          <a:xfrm>
            <a:off x="1645558" y="5335737"/>
            <a:ext cx="8221773" cy="587391"/>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8CDB6DB-056C-4033-A0BB-C11689D890E2}"/>
              </a:ext>
            </a:extLst>
          </p:cNvPr>
          <p:cNvSpPr/>
          <p:nvPr/>
        </p:nvSpPr>
        <p:spPr>
          <a:xfrm>
            <a:off x="1978928" y="1542197"/>
            <a:ext cx="2142698" cy="477672"/>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3307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457C5ED-E973-4166-805C-ECD18ED36B77}"/>
              </a:ext>
            </a:extLst>
          </p:cNvPr>
          <p:cNvPicPr>
            <a:picLocks noChangeAspect="1"/>
          </p:cNvPicPr>
          <p:nvPr/>
        </p:nvPicPr>
        <p:blipFill>
          <a:blip r:embed="rId3"/>
          <a:stretch>
            <a:fillRect/>
          </a:stretch>
        </p:blipFill>
        <p:spPr>
          <a:xfrm>
            <a:off x="6223394" y="1337221"/>
            <a:ext cx="5395733" cy="4624914"/>
          </a:xfrm>
          <a:prstGeom prst="rect">
            <a:avLst/>
          </a:prstGeom>
          <a:ln>
            <a:solidFill>
              <a:schemeClr val="tx1"/>
            </a:solidFill>
          </a:ln>
        </p:spPr>
      </p:pic>
      <p:pic>
        <p:nvPicPr>
          <p:cNvPr id="5" name="Picture 4">
            <a:extLst>
              <a:ext uri="{FF2B5EF4-FFF2-40B4-BE49-F238E27FC236}">
                <a16:creationId xmlns:a16="http://schemas.microsoft.com/office/drawing/2014/main" id="{31F77892-FDFD-495E-B2BA-1DA19890A27D}"/>
              </a:ext>
            </a:extLst>
          </p:cNvPr>
          <p:cNvPicPr>
            <a:picLocks noChangeAspect="1"/>
          </p:cNvPicPr>
          <p:nvPr/>
        </p:nvPicPr>
        <p:blipFill>
          <a:blip r:embed="rId4"/>
          <a:stretch>
            <a:fillRect/>
          </a:stretch>
        </p:blipFill>
        <p:spPr>
          <a:xfrm>
            <a:off x="1038708" y="1337221"/>
            <a:ext cx="3838095" cy="5095238"/>
          </a:xfrm>
          <a:prstGeom prst="rect">
            <a:avLst/>
          </a:prstGeom>
          <a:ln>
            <a:solidFill>
              <a:schemeClr val="tx1"/>
            </a:solidFill>
          </a:ln>
        </p:spPr>
      </p:pic>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Linking Gridded Precipitation to Met Model</a:t>
            </a:r>
          </a:p>
        </p:txBody>
      </p:sp>
      <p:sp>
        <p:nvSpPr>
          <p:cNvPr id="8" name="Rectangle 7">
            <a:extLst>
              <a:ext uri="{FF2B5EF4-FFF2-40B4-BE49-F238E27FC236}">
                <a16:creationId xmlns:a16="http://schemas.microsoft.com/office/drawing/2014/main" id="{8FA0ED27-2C0A-4212-88FF-C88487FB43F0}"/>
              </a:ext>
            </a:extLst>
          </p:cNvPr>
          <p:cNvSpPr/>
          <p:nvPr/>
        </p:nvSpPr>
        <p:spPr>
          <a:xfrm>
            <a:off x="6844360" y="2183549"/>
            <a:ext cx="2077218" cy="238375"/>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0AFE007-179C-4F6F-8B4F-095E8AF6786F}"/>
              </a:ext>
            </a:extLst>
          </p:cNvPr>
          <p:cNvSpPr/>
          <p:nvPr/>
        </p:nvSpPr>
        <p:spPr>
          <a:xfrm>
            <a:off x="6545216" y="4933483"/>
            <a:ext cx="5002173" cy="392279"/>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6BBBEF07-7BC7-44D2-8DB8-B08A2CE08CA7}"/>
              </a:ext>
            </a:extLst>
          </p:cNvPr>
          <p:cNvSpPr/>
          <p:nvPr/>
        </p:nvSpPr>
        <p:spPr>
          <a:xfrm>
            <a:off x="1360967" y="4817567"/>
            <a:ext cx="3254282" cy="21836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95CACCB-90D6-4798-98DB-13CA459C2426}"/>
              </a:ext>
            </a:extLst>
          </p:cNvPr>
          <p:cNvSpPr/>
          <p:nvPr/>
        </p:nvSpPr>
        <p:spPr>
          <a:xfrm>
            <a:off x="1568720" y="1746912"/>
            <a:ext cx="1143588" cy="21836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Arrow Connector 12">
            <a:extLst>
              <a:ext uri="{FF2B5EF4-FFF2-40B4-BE49-F238E27FC236}">
                <a16:creationId xmlns:a16="http://schemas.microsoft.com/office/drawing/2014/main" id="{FCB8C535-74CF-4B67-8162-F1D46D41A91E}"/>
              </a:ext>
            </a:extLst>
          </p:cNvPr>
          <p:cNvCxnSpPr>
            <a:cxnSpLocks/>
          </p:cNvCxnSpPr>
          <p:nvPr/>
        </p:nvCxnSpPr>
        <p:spPr>
          <a:xfrm>
            <a:off x="4721271" y="3090958"/>
            <a:ext cx="1502123" cy="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79096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E7E201E-D225-4077-A5EF-6863E3B77023}"/>
              </a:ext>
            </a:extLst>
          </p:cNvPr>
          <p:cNvPicPr>
            <a:picLocks noChangeAspect="1"/>
          </p:cNvPicPr>
          <p:nvPr/>
        </p:nvPicPr>
        <p:blipFill>
          <a:blip r:embed="rId3"/>
          <a:stretch>
            <a:fillRect/>
          </a:stretch>
        </p:blipFill>
        <p:spPr>
          <a:xfrm>
            <a:off x="6023104" y="944798"/>
            <a:ext cx="5957358" cy="5044353"/>
          </a:xfrm>
          <a:prstGeom prst="rect">
            <a:avLst/>
          </a:prstGeom>
        </p:spPr>
      </p:pic>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9" y="1326338"/>
            <a:ext cx="5624831" cy="4952921"/>
          </a:xfrm>
        </p:spPr>
        <p:txBody>
          <a:bodyPr anchor="t">
            <a:noAutofit/>
          </a:bodyPr>
          <a:lstStyle/>
          <a:p>
            <a:pPr>
              <a:lnSpc>
                <a:spcPct val="100000"/>
              </a:lnSpc>
              <a:spcBef>
                <a:spcPts val="0"/>
              </a:spcBef>
            </a:pPr>
            <a:r>
              <a:rPr lang="en-US" sz="3200" dirty="0">
                <a:solidFill>
                  <a:srgbClr val="000000"/>
                </a:solidFill>
              </a:rPr>
              <a:t>Required to run HMS with gridded components</a:t>
            </a:r>
          </a:p>
          <a:p>
            <a:pPr>
              <a:lnSpc>
                <a:spcPct val="100000"/>
              </a:lnSpc>
              <a:spcBef>
                <a:spcPts val="0"/>
              </a:spcBef>
            </a:pPr>
            <a:r>
              <a:rPr lang="en-US" sz="3200" dirty="0">
                <a:solidFill>
                  <a:srgbClr val="000000"/>
                </a:solidFill>
              </a:rPr>
              <a:t>Spatially relates gridded datasets to </a:t>
            </a:r>
            <a:r>
              <a:rPr lang="en-US" sz="3200" dirty="0" err="1">
                <a:solidFill>
                  <a:srgbClr val="000000"/>
                </a:solidFill>
              </a:rPr>
              <a:t>subbasins</a:t>
            </a:r>
            <a:endParaRPr lang="en-US" sz="3200" dirty="0">
              <a:solidFill>
                <a:srgbClr val="000000"/>
              </a:solidFill>
            </a:endParaRPr>
          </a:p>
          <a:p>
            <a:pPr>
              <a:lnSpc>
                <a:spcPct val="100000"/>
              </a:lnSpc>
              <a:spcBef>
                <a:spcPts val="0"/>
              </a:spcBef>
            </a:pPr>
            <a:r>
              <a:rPr lang="en-US" sz="3200" dirty="0">
                <a:solidFill>
                  <a:srgbClr val="000000"/>
                </a:solidFill>
              </a:rPr>
              <a:t>Specified by </a:t>
            </a:r>
            <a:r>
              <a:rPr lang="en-US" sz="3200" dirty="0" err="1">
                <a:solidFill>
                  <a:srgbClr val="000000"/>
                </a:solidFill>
              </a:rPr>
              <a:t>Subbasin</a:t>
            </a:r>
            <a:endParaRPr lang="en-US" sz="3200" dirty="0">
              <a:solidFill>
                <a:srgbClr val="000000"/>
              </a:solidFill>
            </a:endParaRPr>
          </a:p>
          <a:p>
            <a:pPr>
              <a:lnSpc>
                <a:spcPct val="100000"/>
              </a:lnSpc>
              <a:spcBef>
                <a:spcPts val="0"/>
              </a:spcBef>
            </a:pPr>
            <a:r>
              <a:rPr lang="en-US" sz="3200" dirty="0">
                <a:solidFill>
                  <a:srgbClr val="000000"/>
                </a:solidFill>
              </a:rPr>
              <a:t>Four Discretization Methods:</a:t>
            </a:r>
          </a:p>
          <a:p>
            <a:pPr marL="971550" lvl="1" indent="-514350">
              <a:lnSpc>
                <a:spcPct val="100000"/>
              </a:lnSpc>
              <a:spcBef>
                <a:spcPts val="0"/>
              </a:spcBef>
              <a:buFont typeface="+mj-lt"/>
              <a:buAutoNum type="arabicPeriod"/>
            </a:pPr>
            <a:r>
              <a:rPr lang="en-US" sz="2800" dirty="0">
                <a:solidFill>
                  <a:srgbClr val="000000"/>
                </a:solidFill>
              </a:rPr>
              <a:t>Structured</a:t>
            </a:r>
          </a:p>
          <a:p>
            <a:pPr marL="971550" lvl="1" indent="-514350">
              <a:lnSpc>
                <a:spcPct val="100000"/>
              </a:lnSpc>
              <a:spcBef>
                <a:spcPts val="0"/>
              </a:spcBef>
              <a:buFont typeface="+mj-lt"/>
              <a:buAutoNum type="arabicPeriod"/>
            </a:pPr>
            <a:r>
              <a:rPr lang="en-US" sz="2800" dirty="0">
                <a:solidFill>
                  <a:srgbClr val="000000"/>
                </a:solidFill>
              </a:rPr>
              <a:t>Unstructured</a:t>
            </a:r>
          </a:p>
          <a:p>
            <a:pPr marL="971550" lvl="1" indent="-514350">
              <a:lnSpc>
                <a:spcPct val="100000"/>
              </a:lnSpc>
              <a:spcBef>
                <a:spcPts val="0"/>
              </a:spcBef>
              <a:buFont typeface="+mj-lt"/>
              <a:buAutoNum type="arabicPeriod"/>
            </a:pPr>
            <a:r>
              <a:rPr lang="en-US" sz="2800" dirty="0">
                <a:solidFill>
                  <a:srgbClr val="000000"/>
                </a:solidFill>
              </a:rPr>
              <a:t>File-Specified</a:t>
            </a:r>
          </a:p>
          <a:p>
            <a:pPr marL="971550" lvl="1" indent="-514350">
              <a:lnSpc>
                <a:spcPct val="100000"/>
              </a:lnSpc>
              <a:spcBef>
                <a:spcPts val="0"/>
              </a:spcBef>
              <a:buFont typeface="+mj-lt"/>
              <a:buAutoNum type="arabicPeriod"/>
            </a:pPr>
            <a:r>
              <a:rPr lang="en-US" sz="2800" dirty="0">
                <a:solidFill>
                  <a:srgbClr val="000000"/>
                </a:solidFill>
              </a:rPr>
              <a:t>None</a:t>
            </a:r>
            <a:endParaRPr lang="en-US" sz="2400" dirty="0">
              <a:solidFill>
                <a:srgbClr val="000000"/>
              </a:solidFill>
            </a:endParaRPr>
          </a:p>
          <a:p>
            <a:pPr marL="457200" lvl="1" indent="0">
              <a:lnSpc>
                <a:spcPct val="100000"/>
              </a:lnSpc>
              <a:spcBef>
                <a:spcPts val="800"/>
              </a:spcBef>
              <a:buNone/>
            </a:pPr>
            <a:endParaRPr lang="en-US" sz="2800" dirty="0">
              <a:solidFill>
                <a:srgbClr val="000000"/>
              </a:solidFill>
            </a:endParaRPr>
          </a:p>
        </p:txBody>
      </p:sp>
      <p:sp>
        <p:nvSpPr>
          <p:cNvPr id="17" name="Rectangle 16">
            <a:extLst>
              <a:ext uri="{FF2B5EF4-FFF2-40B4-BE49-F238E27FC236}">
                <a16:creationId xmlns:a16="http://schemas.microsoft.com/office/drawing/2014/main" id="{A23867AF-3DBD-4485-95B3-5F79C331D04E}"/>
              </a:ext>
            </a:extLst>
          </p:cNvPr>
          <p:cNvSpPr/>
          <p:nvPr/>
        </p:nvSpPr>
        <p:spPr>
          <a:xfrm>
            <a:off x="6096000" y="4101469"/>
            <a:ext cx="5624829" cy="947270"/>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128890F9-AC28-4208-BD85-4CFC9450A11A}"/>
              </a:ext>
            </a:extLst>
          </p:cNvPr>
          <p:cNvSpPr/>
          <p:nvPr/>
        </p:nvSpPr>
        <p:spPr>
          <a:xfrm>
            <a:off x="6023104" y="944798"/>
            <a:ext cx="862250" cy="23883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057063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456B9C0-D510-46E6-98B6-FA0BBC9F84BE}"/>
              </a:ext>
            </a:extLst>
          </p:cNvPr>
          <p:cNvPicPr>
            <a:picLocks noChangeAspect="1"/>
          </p:cNvPicPr>
          <p:nvPr/>
        </p:nvPicPr>
        <p:blipFill>
          <a:blip r:embed="rId3"/>
          <a:stretch>
            <a:fillRect/>
          </a:stretch>
        </p:blipFill>
        <p:spPr>
          <a:xfrm>
            <a:off x="6070808" y="1347103"/>
            <a:ext cx="5913575" cy="911534"/>
          </a:xfrm>
          <a:prstGeom prst="rect">
            <a:avLst/>
          </a:prstGeom>
          <a:ln>
            <a:solidFill>
              <a:schemeClr val="tx1"/>
            </a:solidFill>
          </a:ln>
        </p:spPr>
      </p:pic>
      <p:pic>
        <p:nvPicPr>
          <p:cNvPr id="3" name="Picture 2">
            <a:extLst>
              <a:ext uri="{FF2B5EF4-FFF2-40B4-BE49-F238E27FC236}">
                <a16:creationId xmlns:a16="http://schemas.microsoft.com/office/drawing/2014/main" id="{EDE8F1BA-6841-4E98-B3C6-CD9481A1171C}"/>
              </a:ext>
            </a:extLst>
          </p:cNvPr>
          <p:cNvPicPr>
            <a:picLocks noChangeAspect="1"/>
          </p:cNvPicPr>
          <p:nvPr/>
        </p:nvPicPr>
        <p:blipFill>
          <a:blip r:embed="rId4"/>
          <a:stretch>
            <a:fillRect/>
          </a:stretch>
        </p:blipFill>
        <p:spPr>
          <a:xfrm>
            <a:off x="6306336" y="3429000"/>
            <a:ext cx="5414493" cy="2426664"/>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8" y="1056413"/>
            <a:ext cx="5462135" cy="5776030"/>
          </a:xfrm>
        </p:spPr>
        <p:txBody>
          <a:bodyPr anchor="t">
            <a:noAutofit/>
          </a:bodyPr>
          <a:lstStyle/>
          <a:p>
            <a:pPr>
              <a:lnSpc>
                <a:spcPct val="100000"/>
              </a:lnSpc>
              <a:spcBef>
                <a:spcPts val="0"/>
              </a:spcBef>
            </a:pPr>
            <a:r>
              <a:rPr lang="en-US" sz="3200" dirty="0">
                <a:solidFill>
                  <a:srgbClr val="000000"/>
                </a:solidFill>
              </a:rPr>
              <a:t>Four Discretization Methods:</a:t>
            </a:r>
          </a:p>
          <a:p>
            <a:pPr marL="971550" lvl="1" indent="-514350">
              <a:lnSpc>
                <a:spcPct val="100000"/>
              </a:lnSpc>
              <a:spcBef>
                <a:spcPts val="0"/>
              </a:spcBef>
              <a:buFont typeface="+mj-lt"/>
              <a:buAutoNum type="arabicPeriod"/>
            </a:pPr>
            <a:r>
              <a:rPr lang="en-US" sz="2800" b="1" dirty="0">
                <a:solidFill>
                  <a:srgbClr val="000000"/>
                </a:solidFill>
              </a:rPr>
              <a:t>Structured*</a:t>
            </a:r>
          </a:p>
          <a:p>
            <a:pPr lvl="2">
              <a:lnSpc>
                <a:spcPct val="100000"/>
              </a:lnSpc>
              <a:spcBef>
                <a:spcPts val="0"/>
              </a:spcBef>
            </a:pPr>
            <a:r>
              <a:rPr lang="en-US" dirty="0">
                <a:solidFill>
                  <a:srgbClr val="000000"/>
                </a:solidFill>
              </a:rPr>
              <a:t>“Automatic” Method</a:t>
            </a:r>
          </a:p>
          <a:p>
            <a:pPr lvl="2">
              <a:lnSpc>
                <a:spcPct val="100000"/>
              </a:lnSpc>
              <a:spcBef>
                <a:spcPts val="0"/>
              </a:spcBef>
            </a:pPr>
            <a:r>
              <a:rPr lang="en-US" dirty="0">
                <a:solidFill>
                  <a:srgbClr val="000000"/>
                </a:solidFill>
              </a:rPr>
              <a:t>Defaults to standard SHG grid &amp; 2-km cell size</a:t>
            </a:r>
          </a:p>
          <a:p>
            <a:pPr marL="971550" lvl="1" indent="-514350">
              <a:lnSpc>
                <a:spcPct val="100000"/>
              </a:lnSpc>
              <a:spcBef>
                <a:spcPts val="0"/>
              </a:spcBef>
              <a:buFont typeface="+mj-lt"/>
              <a:buAutoNum type="arabicPeriod"/>
            </a:pPr>
            <a:r>
              <a:rPr lang="en-US" sz="2800" dirty="0">
                <a:solidFill>
                  <a:srgbClr val="000000"/>
                </a:solidFill>
              </a:rPr>
              <a:t>Unstructured</a:t>
            </a:r>
          </a:p>
          <a:p>
            <a:pPr lvl="2">
              <a:lnSpc>
                <a:spcPct val="100000"/>
              </a:lnSpc>
              <a:spcBef>
                <a:spcPts val="0"/>
              </a:spcBef>
            </a:pPr>
            <a:r>
              <a:rPr lang="en-US" dirty="0">
                <a:solidFill>
                  <a:srgbClr val="000000"/>
                </a:solidFill>
              </a:rPr>
              <a:t>Any </a:t>
            </a:r>
            <a:r>
              <a:rPr lang="en-US" dirty="0" err="1">
                <a:solidFill>
                  <a:srgbClr val="000000"/>
                </a:solidFill>
              </a:rPr>
              <a:t>coord</a:t>
            </a:r>
            <a:r>
              <a:rPr lang="en-US" dirty="0">
                <a:solidFill>
                  <a:srgbClr val="000000"/>
                </a:solidFill>
              </a:rPr>
              <a:t>. System</a:t>
            </a:r>
          </a:p>
          <a:p>
            <a:pPr lvl="2">
              <a:lnSpc>
                <a:spcPct val="100000"/>
              </a:lnSpc>
              <a:spcBef>
                <a:spcPts val="0"/>
              </a:spcBef>
            </a:pPr>
            <a:r>
              <a:rPr lang="en-US" dirty="0">
                <a:solidFill>
                  <a:srgbClr val="000000"/>
                </a:solidFill>
              </a:rPr>
              <a:t>Allows unstructured grid such as RAS plan files (ex: *.p##.</a:t>
            </a:r>
            <a:r>
              <a:rPr lang="en-US" dirty="0" err="1">
                <a:solidFill>
                  <a:srgbClr val="000000"/>
                </a:solidFill>
              </a:rPr>
              <a:t>hdf</a:t>
            </a:r>
            <a:r>
              <a:rPr lang="en-US" dirty="0">
                <a:solidFill>
                  <a:srgbClr val="000000"/>
                </a:solidFill>
              </a:rPr>
              <a:t>)</a:t>
            </a:r>
          </a:p>
          <a:p>
            <a:pPr marL="971550" lvl="1" indent="-514350">
              <a:lnSpc>
                <a:spcPct val="100000"/>
              </a:lnSpc>
              <a:spcBef>
                <a:spcPts val="0"/>
              </a:spcBef>
              <a:buFont typeface="+mj-lt"/>
              <a:buAutoNum type="arabicPeriod"/>
            </a:pPr>
            <a:r>
              <a:rPr lang="en-US" sz="2800" dirty="0">
                <a:solidFill>
                  <a:srgbClr val="000000"/>
                </a:solidFill>
              </a:rPr>
              <a:t>File-Specified</a:t>
            </a:r>
          </a:p>
          <a:p>
            <a:pPr lvl="2">
              <a:lnSpc>
                <a:spcPct val="100000"/>
              </a:lnSpc>
              <a:spcBef>
                <a:spcPts val="0"/>
              </a:spcBef>
            </a:pPr>
            <a:r>
              <a:rPr lang="en-US" dirty="0">
                <a:solidFill>
                  <a:srgbClr val="000000"/>
                </a:solidFill>
              </a:rPr>
              <a:t>Points to HEC-HMS “Grid Cell Files” (*.mod)</a:t>
            </a:r>
          </a:p>
          <a:p>
            <a:pPr marL="971550" lvl="1" indent="-514350">
              <a:lnSpc>
                <a:spcPct val="100000"/>
              </a:lnSpc>
              <a:spcBef>
                <a:spcPts val="0"/>
              </a:spcBef>
              <a:buFont typeface="+mj-lt"/>
              <a:buAutoNum type="arabicPeriod"/>
            </a:pPr>
            <a:r>
              <a:rPr lang="en-US" sz="2800" dirty="0">
                <a:solidFill>
                  <a:srgbClr val="000000"/>
                </a:solidFill>
              </a:rPr>
              <a:t>None</a:t>
            </a:r>
          </a:p>
          <a:p>
            <a:pPr lvl="2">
              <a:lnSpc>
                <a:spcPct val="100000"/>
              </a:lnSpc>
              <a:spcBef>
                <a:spcPts val="0"/>
              </a:spcBef>
            </a:pPr>
            <a:r>
              <a:rPr lang="en-US" dirty="0">
                <a:solidFill>
                  <a:srgbClr val="000000"/>
                </a:solidFill>
              </a:rPr>
              <a:t>“Lumped-Parameter”</a:t>
            </a:r>
          </a:p>
          <a:p>
            <a:pPr lvl="2">
              <a:lnSpc>
                <a:spcPct val="100000"/>
              </a:lnSpc>
              <a:spcBef>
                <a:spcPts val="0"/>
              </a:spcBef>
            </a:pPr>
            <a:r>
              <a:rPr lang="en-US" dirty="0">
                <a:solidFill>
                  <a:srgbClr val="000000"/>
                </a:solidFill>
              </a:rPr>
              <a:t>No variation within </a:t>
            </a:r>
            <a:r>
              <a:rPr lang="en-US" dirty="0" err="1">
                <a:solidFill>
                  <a:srgbClr val="000000"/>
                </a:solidFill>
              </a:rPr>
              <a:t>subbasin</a:t>
            </a:r>
            <a:endParaRPr lang="en-US" dirty="0">
              <a:solidFill>
                <a:srgbClr val="000000"/>
              </a:solidFill>
            </a:endParaRPr>
          </a:p>
          <a:p>
            <a:pPr marL="457200" lvl="1" indent="0">
              <a:lnSpc>
                <a:spcPct val="100000"/>
              </a:lnSpc>
              <a:spcBef>
                <a:spcPts val="800"/>
              </a:spcBef>
              <a:buNone/>
            </a:pPr>
            <a:endParaRPr lang="en-US" sz="2800" dirty="0">
              <a:solidFill>
                <a:srgbClr val="000000"/>
              </a:solidFill>
            </a:endParaRPr>
          </a:p>
        </p:txBody>
      </p:sp>
      <p:sp>
        <p:nvSpPr>
          <p:cNvPr id="17" name="Rectangle 16">
            <a:extLst>
              <a:ext uri="{FF2B5EF4-FFF2-40B4-BE49-F238E27FC236}">
                <a16:creationId xmlns:a16="http://schemas.microsoft.com/office/drawing/2014/main" id="{A23867AF-3DBD-4485-95B3-5F79C331D04E}"/>
              </a:ext>
            </a:extLst>
          </p:cNvPr>
          <p:cNvSpPr/>
          <p:nvPr/>
        </p:nvSpPr>
        <p:spPr>
          <a:xfrm>
            <a:off x="6070808" y="1289531"/>
            <a:ext cx="5650021" cy="25790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5B537480-10B0-4485-BCC2-E4E3490F13AE}"/>
              </a:ext>
            </a:extLst>
          </p:cNvPr>
          <p:cNvCxnSpPr>
            <a:cxnSpLocks/>
          </p:cNvCxnSpPr>
          <p:nvPr/>
        </p:nvCxnSpPr>
        <p:spPr>
          <a:xfrm>
            <a:off x="8925449" y="2267211"/>
            <a:ext cx="0" cy="116178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17174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dirty="0"/>
              <a:t>Meteorologic Models</a:t>
            </a:r>
            <a:br>
              <a:rPr lang="en-US" dirty="0"/>
            </a:br>
            <a:r>
              <a:rPr lang="en-US" dirty="0"/>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a:bodyPr>
          <a:lstStyle/>
          <a:p>
            <a:r>
              <a:rPr lang="en-US" dirty="0"/>
              <a:t>Hydrologic Modeling with HEC-HMS</a:t>
            </a:r>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3326776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Gridded Precipitation</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7704542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6505575" cy="1325563"/>
          </a:xfrm>
        </p:spPr>
        <p:txBody>
          <a:bodyPr>
            <a:normAutofit/>
          </a:bodyPr>
          <a:lstStyle/>
          <a:p>
            <a:r>
              <a:rPr lang="en-US" i="1"/>
              <a:t>Gridded Precipitation</a:t>
            </a:r>
            <a:endParaRPr lang="en-US" dirty="0"/>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69569" y="1443556"/>
            <a:ext cx="5101533" cy="5066097"/>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solidFill>
                  <a:srgbClr val="000000"/>
                </a:solidFill>
              </a:rPr>
              <a:t>Pros</a:t>
            </a:r>
          </a:p>
          <a:p>
            <a:pPr lvl="1"/>
            <a:r>
              <a:rPr lang="en-US" dirty="0">
                <a:solidFill>
                  <a:srgbClr val="000000"/>
                </a:solidFill>
              </a:rPr>
              <a:t>Spatially distributes precipitation </a:t>
            </a:r>
          </a:p>
          <a:p>
            <a:pPr lvl="2"/>
            <a:r>
              <a:rPr lang="en-US" sz="2200" dirty="0">
                <a:solidFill>
                  <a:srgbClr val="000000"/>
                </a:solidFill>
              </a:rPr>
              <a:t>Ex: RADAR vs. </a:t>
            </a:r>
            <a:r>
              <a:rPr lang="en-US" sz="2200" dirty="0" err="1">
                <a:solidFill>
                  <a:srgbClr val="000000"/>
                </a:solidFill>
              </a:rPr>
              <a:t>precip</a:t>
            </a:r>
            <a:r>
              <a:rPr lang="en-US" sz="2200" dirty="0">
                <a:solidFill>
                  <a:srgbClr val="000000"/>
                </a:solidFill>
              </a:rPr>
              <a:t> gage</a:t>
            </a:r>
          </a:p>
          <a:p>
            <a:pPr lvl="1"/>
            <a:r>
              <a:rPr lang="en-US" dirty="0">
                <a:solidFill>
                  <a:srgbClr val="000000"/>
                </a:solidFill>
              </a:rPr>
              <a:t>Increasing number of sources available</a:t>
            </a:r>
          </a:p>
          <a:p>
            <a:pPr lvl="2"/>
            <a:r>
              <a:rPr lang="en-US" sz="2200" dirty="0">
                <a:solidFill>
                  <a:srgbClr val="000000"/>
                </a:solidFill>
              </a:rPr>
              <a:t>National &amp; Local Availability</a:t>
            </a:r>
          </a:p>
          <a:p>
            <a:r>
              <a:rPr lang="en-US" sz="2600" b="1" dirty="0">
                <a:solidFill>
                  <a:srgbClr val="000000"/>
                </a:solidFill>
              </a:rPr>
              <a:t>Cons</a:t>
            </a:r>
          </a:p>
          <a:p>
            <a:pPr lvl="1"/>
            <a:r>
              <a:rPr lang="en-US" dirty="0">
                <a:solidFill>
                  <a:srgbClr val="000000"/>
                </a:solidFill>
              </a:rPr>
              <a:t>May require conversion </a:t>
            </a:r>
          </a:p>
          <a:p>
            <a:pPr lvl="1"/>
            <a:r>
              <a:rPr lang="en-US" dirty="0">
                <a:solidFill>
                  <a:srgbClr val="000000"/>
                </a:solidFill>
              </a:rPr>
              <a:t>Quality of data varies</a:t>
            </a:r>
          </a:p>
          <a:p>
            <a:pPr lvl="2"/>
            <a:r>
              <a:rPr lang="en-US" sz="2200" dirty="0">
                <a:solidFill>
                  <a:srgbClr val="000000"/>
                </a:solidFill>
              </a:rPr>
              <a:t>Quality control recommended</a:t>
            </a:r>
          </a:p>
          <a:p>
            <a:pPr lvl="3"/>
            <a:r>
              <a:rPr lang="en-US" sz="2000" dirty="0">
                <a:solidFill>
                  <a:srgbClr val="000000"/>
                </a:solidFill>
              </a:rPr>
              <a:t>Gage comparison</a:t>
            </a:r>
          </a:p>
          <a:p>
            <a:pPr lvl="3"/>
            <a:r>
              <a:rPr lang="en-US" sz="2000" dirty="0">
                <a:solidFill>
                  <a:srgbClr val="000000"/>
                </a:solidFill>
                <a:hlinkClick r:id="rId3"/>
              </a:rPr>
              <a:t>RADAR coverage</a:t>
            </a:r>
            <a:endParaRPr lang="en-US" sz="2000" dirty="0">
              <a:solidFill>
                <a:srgbClr val="000000"/>
              </a:solidFill>
            </a:endParaRPr>
          </a:p>
          <a:p>
            <a:pPr lvl="1"/>
            <a:endParaRPr lang="en-US" sz="2600" b="1" dirty="0">
              <a:solidFill>
                <a:srgbClr val="000000"/>
              </a:solidFill>
            </a:endParaRPr>
          </a:p>
        </p:txBody>
      </p:sp>
      <p:grpSp>
        <p:nvGrpSpPr>
          <p:cNvPr id="4" name="Group 3">
            <a:extLst>
              <a:ext uri="{FF2B5EF4-FFF2-40B4-BE49-F238E27FC236}">
                <a16:creationId xmlns:a16="http://schemas.microsoft.com/office/drawing/2014/main" id="{7CABE74A-A557-48E9-8D61-7F504532ABCF}"/>
              </a:ext>
            </a:extLst>
          </p:cNvPr>
          <p:cNvGrpSpPr/>
          <p:nvPr/>
        </p:nvGrpSpPr>
        <p:grpSpPr>
          <a:xfrm>
            <a:off x="5381625" y="501194"/>
            <a:ext cx="6505575" cy="5951764"/>
            <a:chOff x="5746873" y="541111"/>
            <a:chExt cx="6140327" cy="5951764"/>
          </a:xfrm>
        </p:grpSpPr>
        <p:sp>
          <p:nvSpPr>
            <p:cNvPr id="6" name="Rectangle 5">
              <a:extLst>
                <a:ext uri="{FF2B5EF4-FFF2-40B4-BE49-F238E27FC236}">
                  <a16:creationId xmlns:a16="http://schemas.microsoft.com/office/drawing/2014/main" id="{0E39E2B3-DE53-4088-851A-793C206E6A15}"/>
                </a:ext>
              </a:extLst>
            </p:cNvPr>
            <p:cNvSpPr/>
            <p:nvPr/>
          </p:nvSpPr>
          <p:spPr>
            <a:xfrm>
              <a:off x="5746873" y="541111"/>
              <a:ext cx="6140327" cy="5951764"/>
            </a:xfrm>
            <a:prstGeom prst="rect">
              <a:avLst/>
            </a:prstGeom>
            <a:solidFill>
              <a:schemeClr val="bg1"/>
            </a:solidFill>
            <a:ln>
              <a:noFill/>
            </a:ln>
            <a:effectLst>
              <a:glow rad="63500">
                <a:schemeClr val="accent4">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A199B8AC-8715-4258-97DA-65F0312AF009}"/>
                </a:ext>
              </a:extLst>
            </p:cNvPr>
            <p:cNvPicPr>
              <a:picLocks noChangeAspect="1"/>
            </p:cNvPicPr>
            <p:nvPr/>
          </p:nvPicPr>
          <p:blipFill rotWithShape="1">
            <a:blip r:embed="rId4">
              <a:extLst>
                <a:ext uri="{28A0092B-C50C-407E-A947-70E740481C1C}">
                  <a14:useLocalDpi xmlns:a14="http://schemas.microsoft.com/office/drawing/2010/main" val="0"/>
                </a:ext>
              </a:extLst>
            </a:blip>
            <a:srcRect l="14475" t="-162" r="8157" b="3570"/>
            <a:stretch/>
          </p:blipFill>
          <p:spPr>
            <a:xfrm>
              <a:off x="5936343" y="754289"/>
              <a:ext cx="5810565" cy="5562600"/>
            </a:xfrm>
            <a:prstGeom prst="rect">
              <a:avLst/>
            </a:prstGeom>
            <a:ln>
              <a:solidFill>
                <a:schemeClr val="bg1">
                  <a:lumMod val="50000"/>
                </a:schemeClr>
              </a:solidFill>
            </a:ln>
          </p:spPr>
        </p:pic>
      </p:grpSp>
    </p:spTree>
    <p:extLst>
      <p:ext uri="{BB962C8B-B14F-4D97-AF65-F5344CB8AC3E}">
        <p14:creationId xmlns:p14="http://schemas.microsoft.com/office/powerpoint/2010/main" val="20674623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10570028" cy="1325563"/>
          </a:xfrm>
        </p:spPr>
        <p:txBody>
          <a:bodyPr>
            <a:normAutofit/>
          </a:bodyPr>
          <a:lstStyle/>
          <a:p>
            <a:r>
              <a:rPr lang="en-US" i="1" dirty="0"/>
              <a:t>Gridded Precipitation Sources</a:t>
            </a:r>
            <a:endParaRPr lang="en-US" dirty="0"/>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69570" y="1443556"/>
            <a:ext cx="3726598" cy="506609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solidFill>
                  <a:srgbClr val="000000"/>
                </a:solidFill>
              </a:rPr>
              <a:t>National Products</a:t>
            </a:r>
          </a:p>
          <a:p>
            <a:pPr lvl="1"/>
            <a:r>
              <a:rPr lang="en-US" sz="2200" dirty="0">
                <a:solidFill>
                  <a:srgbClr val="000000"/>
                </a:solidFill>
                <a:hlinkClick r:id="rId3"/>
              </a:rPr>
              <a:t>National Digital Guidance Database (NDGD)</a:t>
            </a:r>
            <a:r>
              <a:rPr lang="en-US" sz="2200" dirty="0">
                <a:solidFill>
                  <a:srgbClr val="000000"/>
                </a:solidFill>
              </a:rPr>
              <a:t> (2007-Present)</a:t>
            </a:r>
          </a:p>
          <a:p>
            <a:r>
              <a:rPr lang="en-US" sz="2600" b="1" dirty="0">
                <a:solidFill>
                  <a:srgbClr val="000000"/>
                </a:solidFill>
              </a:rPr>
              <a:t>Regional Products</a:t>
            </a:r>
            <a:endParaRPr lang="en-US" sz="2600" dirty="0">
              <a:solidFill>
                <a:srgbClr val="000000"/>
              </a:solidFill>
            </a:endParaRPr>
          </a:p>
          <a:p>
            <a:pPr lvl="1"/>
            <a:r>
              <a:rPr lang="en-US" sz="2200" dirty="0">
                <a:solidFill>
                  <a:srgbClr val="000000"/>
                </a:solidFill>
                <a:hlinkClick r:id="rId4"/>
              </a:rPr>
              <a:t>NWS River Forecast Centers</a:t>
            </a:r>
            <a:r>
              <a:rPr lang="en-US" sz="2200" dirty="0">
                <a:solidFill>
                  <a:srgbClr val="000000"/>
                </a:solidFill>
              </a:rPr>
              <a:t> NEXRAD</a:t>
            </a:r>
          </a:p>
          <a:p>
            <a:r>
              <a:rPr lang="en-US" sz="2600" b="1" dirty="0">
                <a:solidFill>
                  <a:srgbClr val="000000"/>
                </a:solidFill>
              </a:rPr>
              <a:t>CWMS</a:t>
            </a:r>
          </a:p>
          <a:p>
            <a:pPr lvl="1"/>
            <a:r>
              <a:rPr lang="en-US" sz="2200" dirty="0">
                <a:solidFill>
                  <a:srgbClr val="000000"/>
                </a:solidFill>
              </a:rPr>
              <a:t>USACE Water Management data</a:t>
            </a:r>
          </a:p>
          <a:p>
            <a:r>
              <a:rPr lang="en-US" sz="2600" b="1" dirty="0" err="1">
                <a:solidFill>
                  <a:srgbClr val="000000"/>
                </a:solidFill>
              </a:rPr>
              <a:t>Add’l</a:t>
            </a:r>
            <a:r>
              <a:rPr lang="en-US" sz="2600" b="1" dirty="0">
                <a:solidFill>
                  <a:srgbClr val="000000"/>
                </a:solidFill>
              </a:rPr>
              <a:t> Other Products</a:t>
            </a:r>
          </a:p>
          <a:p>
            <a:endParaRPr lang="en-US" sz="2600" b="1" dirty="0">
              <a:solidFill>
                <a:srgbClr val="000000"/>
              </a:solidFill>
            </a:endParaRPr>
          </a:p>
        </p:txBody>
      </p:sp>
      <p:grpSp>
        <p:nvGrpSpPr>
          <p:cNvPr id="3" name="Group 2">
            <a:extLst>
              <a:ext uri="{FF2B5EF4-FFF2-40B4-BE49-F238E27FC236}">
                <a16:creationId xmlns:a16="http://schemas.microsoft.com/office/drawing/2014/main" id="{752C884C-42BE-4843-8354-041561A9C6A7}"/>
              </a:ext>
            </a:extLst>
          </p:cNvPr>
          <p:cNvGrpSpPr/>
          <p:nvPr/>
        </p:nvGrpSpPr>
        <p:grpSpPr>
          <a:xfrm>
            <a:off x="4250267" y="1110790"/>
            <a:ext cx="7636933" cy="5398863"/>
            <a:chOff x="5381625" y="1110790"/>
            <a:chExt cx="6505575" cy="4419413"/>
          </a:xfrm>
        </p:grpSpPr>
        <p:sp>
          <p:nvSpPr>
            <p:cNvPr id="6" name="Rectangle 5">
              <a:extLst>
                <a:ext uri="{FF2B5EF4-FFF2-40B4-BE49-F238E27FC236}">
                  <a16:creationId xmlns:a16="http://schemas.microsoft.com/office/drawing/2014/main" id="{0E39E2B3-DE53-4088-851A-793C206E6A15}"/>
                </a:ext>
              </a:extLst>
            </p:cNvPr>
            <p:cNvSpPr/>
            <p:nvPr/>
          </p:nvSpPr>
          <p:spPr>
            <a:xfrm>
              <a:off x="5381625" y="1110790"/>
              <a:ext cx="6505575" cy="4419413"/>
            </a:xfrm>
            <a:prstGeom prst="rect">
              <a:avLst/>
            </a:prstGeom>
            <a:solidFill>
              <a:schemeClr val="bg1"/>
            </a:solidFill>
            <a:ln>
              <a:noFill/>
            </a:ln>
            <a:effectLst>
              <a:glow rad="63500">
                <a:schemeClr val="accent4">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2" descr="US River Forecast Center Map">
              <a:extLst>
                <a:ext uri="{FF2B5EF4-FFF2-40B4-BE49-F238E27FC236}">
                  <a16:creationId xmlns:a16="http://schemas.microsoft.com/office/drawing/2014/main" id="{425F73A1-23CE-4810-9250-AC3F7AE6CD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96491" y="1327797"/>
              <a:ext cx="6159438" cy="3938466"/>
            </a:xfrm>
            <a:prstGeom prst="rect">
              <a:avLst/>
            </a:prstGeom>
            <a:noFill/>
            <a:ln>
              <a:solidFill>
                <a:schemeClr val="bg1">
                  <a:lumMod val="50000"/>
                </a:schemeClr>
              </a:solidFill>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9363187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25557"/>
            <a:ext cx="6261330" cy="1311664"/>
          </a:xfrm>
        </p:spPr>
        <p:txBody>
          <a:bodyPr>
            <a:normAutofit/>
          </a:bodyPr>
          <a:lstStyle/>
          <a:p>
            <a:r>
              <a:rPr lang="en-US" sz="4000" i="1" dirty="0">
                <a:solidFill>
                  <a:srgbClr val="000000"/>
                </a:solidFill>
              </a:rPr>
              <a:t>Converting &amp; Creating Precipitation </a:t>
            </a:r>
            <a:r>
              <a:rPr lang="en-US" sz="4000" i="1" dirty="0" err="1">
                <a:solidFill>
                  <a:srgbClr val="000000"/>
                </a:solidFill>
              </a:rPr>
              <a:t>Gridsets</a:t>
            </a:r>
            <a:endParaRPr lang="en-US" sz="4000" i="1" dirty="0">
              <a:solidFill>
                <a:srgbClr val="000000"/>
              </a:solidFill>
            </a:endParaRP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574801"/>
            <a:ext cx="4840532" cy="5265754"/>
          </a:xfrm>
        </p:spPr>
        <p:txBody>
          <a:bodyPr anchor="t">
            <a:noAutofit/>
          </a:bodyPr>
          <a:lstStyle/>
          <a:p>
            <a:r>
              <a:rPr lang="en-US" dirty="0">
                <a:solidFill>
                  <a:srgbClr val="000000"/>
                </a:solidFill>
              </a:rPr>
              <a:t>Utilities available:</a:t>
            </a:r>
          </a:p>
          <a:p>
            <a:pPr marL="971550" lvl="1" indent="-514350">
              <a:buFont typeface="+mj-lt"/>
              <a:buAutoNum type="arabicPeriod"/>
            </a:pPr>
            <a:r>
              <a:rPr lang="en-US" b="1" dirty="0">
                <a:solidFill>
                  <a:srgbClr val="000000"/>
                </a:solidFill>
              </a:rPr>
              <a:t>HMS</a:t>
            </a:r>
            <a:r>
              <a:rPr lang="en-US" dirty="0">
                <a:solidFill>
                  <a:srgbClr val="000000"/>
                </a:solidFill>
              </a:rPr>
              <a:t> – certain file types can be imported directly within HMS</a:t>
            </a:r>
            <a:endParaRPr lang="en-US" b="1" dirty="0">
              <a:solidFill>
                <a:srgbClr val="000000"/>
              </a:solidFill>
            </a:endParaRPr>
          </a:p>
          <a:p>
            <a:pPr marL="971550" lvl="1" indent="-514350">
              <a:buFont typeface="+mj-lt"/>
              <a:buAutoNum type="arabicPeriod"/>
            </a:pPr>
            <a:r>
              <a:rPr lang="en-US" b="1" dirty="0">
                <a:solidFill>
                  <a:srgbClr val="000000"/>
                </a:solidFill>
              </a:rPr>
              <a:t>VORTEX</a:t>
            </a:r>
            <a:r>
              <a:rPr lang="en-US" dirty="0">
                <a:solidFill>
                  <a:srgbClr val="000000"/>
                </a:solidFill>
              </a:rPr>
              <a:t> – converts several formats to HEC-DSS Records</a:t>
            </a:r>
          </a:p>
          <a:p>
            <a:pPr lvl="2"/>
            <a:r>
              <a:rPr lang="en-US" dirty="0" err="1">
                <a:solidFill>
                  <a:srgbClr val="000000"/>
                </a:solidFill>
              </a:rPr>
              <a:t>NetCDF</a:t>
            </a:r>
            <a:r>
              <a:rPr lang="en-US" dirty="0">
                <a:solidFill>
                  <a:srgbClr val="000000"/>
                </a:solidFill>
              </a:rPr>
              <a:t>, </a:t>
            </a:r>
            <a:r>
              <a:rPr lang="en-US" dirty="0" err="1">
                <a:solidFill>
                  <a:srgbClr val="000000"/>
                </a:solidFill>
              </a:rPr>
              <a:t>Grib</a:t>
            </a:r>
            <a:r>
              <a:rPr lang="en-US" dirty="0">
                <a:solidFill>
                  <a:srgbClr val="000000"/>
                </a:solidFill>
              </a:rPr>
              <a:t>, HDF, ASC &amp; more</a:t>
            </a:r>
          </a:p>
          <a:p>
            <a:pPr lvl="2"/>
            <a:r>
              <a:rPr lang="en-US" dirty="0">
                <a:solidFill>
                  <a:srgbClr val="000000"/>
                </a:solidFill>
              </a:rPr>
              <a:t>Also allows for clipping, re-projecting, resampling, etc.</a:t>
            </a:r>
          </a:p>
          <a:p>
            <a:pPr marL="971550" lvl="1" indent="-514350">
              <a:buFont typeface="+mj-lt"/>
              <a:buAutoNum type="arabicPeriod"/>
            </a:pPr>
            <a:r>
              <a:rPr lang="en-US" b="1" dirty="0" err="1">
                <a:solidFill>
                  <a:srgbClr val="000000"/>
                </a:solidFill>
              </a:rPr>
              <a:t>gageInterp</a:t>
            </a:r>
            <a:r>
              <a:rPr lang="en-US" dirty="0">
                <a:solidFill>
                  <a:srgbClr val="000000"/>
                </a:solidFill>
              </a:rPr>
              <a:t> – creates a grid by interpolating point values</a:t>
            </a:r>
          </a:p>
        </p:txBody>
      </p:sp>
      <p:pic>
        <p:nvPicPr>
          <p:cNvPr id="9" name="Picture 4">
            <a:extLst>
              <a:ext uri="{FF2B5EF4-FFF2-40B4-BE49-F238E27FC236}">
                <a16:creationId xmlns:a16="http://schemas.microsoft.com/office/drawing/2014/main" id="{B153194C-E24E-4DA8-9B6C-FCA20548379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226" b="325"/>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21658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25557"/>
            <a:ext cx="10433392" cy="1311664"/>
          </a:xfrm>
        </p:spPr>
        <p:txBody>
          <a:bodyPr>
            <a:normAutofit/>
          </a:bodyPr>
          <a:lstStyle/>
          <a:p>
            <a:r>
              <a:rPr lang="en-US" sz="4000" i="1" dirty="0">
                <a:solidFill>
                  <a:srgbClr val="000000"/>
                </a:solidFill>
              </a:rPr>
              <a:t>Creating Precipitation </a:t>
            </a:r>
            <a:r>
              <a:rPr lang="en-US" sz="4000" i="1" dirty="0" err="1">
                <a:solidFill>
                  <a:srgbClr val="000000"/>
                </a:solidFill>
              </a:rPr>
              <a:t>Gridsets</a:t>
            </a:r>
            <a:r>
              <a:rPr lang="en-US" sz="4000" i="1" dirty="0">
                <a:solidFill>
                  <a:srgbClr val="000000"/>
                </a:solidFill>
              </a:rPr>
              <a:t> from Point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70" y="1214389"/>
            <a:ext cx="6103802" cy="4952921"/>
          </a:xfrm>
        </p:spPr>
        <p:txBody>
          <a:bodyPr anchor="t">
            <a:noAutofit/>
          </a:bodyPr>
          <a:lstStyle/>
          <a:p>
            <a:r>
              <a:rPr lang="en-US" dirty="0" err="1">
                <a:solidFill>
                  <a:srgbClr val="000000"/>
                </a:solidFill>
              </a:rPr>
              <a:t>gageInterp</a:t>
            </a:r>
            <a:endParaRPr lang="en-US" dirty="0">
              <a:solidFill>
                <a:srgbClr val="000000"/>
              </a:solidFill>
            </a:endParaRPr>
          </a:p>
          <a:p>
            <a:pPr lvl="1"/>
            <a:r>
              <a:rPr lang="en-US" dirty="0">
                <a:solidFill>
                  <a:srgbClr val="000000"/>
                </a:solidFill>
              </a:rPr>
              <a:t>Converts observation points to grids</a:t>
            </a:r>
          </a:p>
        </p:txBody>
      </p:sp>
      <p:pic>
        <p:nvPicPr>
          <p:cNvPr id="4" name="Picture 3">
            <a:extLst>
              <a:ext uri="{FF2B5EF4-FFF2-40B4-BE49-F238E27FC236}">
                <a16:creationId xmlns:a16="http://schemas.microsoft.com/office/drawing/2014/main" id="{8B3872B7-1407-4296-8B4D-D8D4DF582BFA}"/>
              </a:ext>
            </a:extLst>
          </p:cNvPr>
          <p:cNvPicPr>
            <a:picLocks noChangeAspect="1"/>
          </p:cNvPicPr>
          <p:nvPr/>
        </p:nvPicPr>
        <p:blipFill>
          <a:blip r:embed="rId3"/>
          <a:stretch>
            <a:fillRect/>
          </a:stretch>
        </p:blipFill>
        <p:spPr>
          <a:xfrm>
            <a:off x="918948" y="2076981"/>
            <a:ext cx="10801882" cy="4755462"/>
          </a:xfrm>
          <a:prstGeom prst="rect">
            <a:avLst/>
          </a:prstGeom>
        </p:spPr>
      </p:pic>
    </p:spTree>
    <p:extLst>
      <p:ext uri="{BB962C8B-B14F-4D97-AF65-F5344CB8AC3E}">
        <p14:creationId xmlns:p14="http://schemas.microsoft.com/office/powerpoint/2010/main" val="1393232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14673"/>
            <a:ext cx="4803636" cy="1311664"/>
          </a:xfrm>
        </p:spPr>
        <p:txBody>
          <a:bodyPr>
            <a:normAutofit/>
          </a:bodyPr>
          <a:lstStyle/>
          <a:p>
            <a:r>
              <a:rPr lang="en-US" sz="4000" i="1" dirty="0">
                <a:solidFill>
                  <a:srgbClr val="000000"/>
                </a:solidFill>
              </a:rPr>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7"/>
            <a:ext cx="11357973" cy="4952921"/>
          </a:xfrm>
        </p:spPr>
        <p:txBody>
          <a:bodyPr anchor="t">
            <a:noAutofit/>
          </a:bodyPr>
          <a:lstStyle/>
          <a:p>
            <a:pPr>
              <a:lnSpc>
                <a:spcPct val="100000"/>
              </a:lnSpc>
              <a:spcBef>
                <a:spcPts val="0"/>
              </a:spcBef>
            </a:pPr>
            <a:r>
              <a:rPr lang="en-US" sz="3200" dirty="0">
                <a:solidFill>
                  <a:srgbClr val="000000"/>
                </a:solidFill>
              </a:rPr>
              <a:t>DSS Pathnames for Grids in HEC-HMS</a:t>
            </a:r>
          </a:p>
          <a:p>
            <a:pPr marL="0" indent="0">
              <a:lnSpc>
                <a:spcPct val="100000"/>
              </a:lnSpc>
              <a:spcBef>
                <a:spcPts val="0"/>
              </a:spcBef>
              <a:buNone/>
            </a:pPr>
            <a:endParaRPr lang="en-US" b="1" dirty="0">
              <a:solidFill>
                <a:srgbClr val="000000"/>
              </a:solidFill>
            </a:endParaRPr>
          </a:p>
          <a:p>
            <a:pPr marL="0" indent="0">
              <a:lnSpc>
                <a:spcPct val="100000"/>
              </a:lnSpc>
              <a:spcBef>
                <a:spcPts val="0"/>
              </a:spcBef>
              <a:buNone/>
            </a:pPr>
            <a:r>
              <a:rPr lang="en-US" b="1" dirty="0">
                <a:solidFill>
                  <a:srgbClr val="000000"/>
                </a:solidFill>
              </a:rPr>
              <a:t>	</a:t>
            </a:r>
            <a:r>
              <a:rPr lang="en-US" sz="3200" b="1" dirty="0">
                <a:solidFill>
                  <a:srgbClr val="000000"/>
                </a:solidFill>
              </a:rPr>
              <a:t>/A-part/B-part/C-part/D-part/E-part/F-part/</a:t>
            </a:r>
          </a:p>
          <a:p>
            <a:pPr marL="0" indent="0">
              <a:lnSpc>
                <a:spcPct val="100000"/>
              </a:lnSpc>
              <a:spcBef>
                <a:spcPts val="0"/>
              </a:spcBef>
              <a:buNone/>
            </a:pPr>
            <a:endParaRPr lang="en-US" sz="1400" b="1" dirty="0">
              <a:solidFill>
                <a:srgbClr val="000000"/>
              </a:solidFill>
            </a:endParaRPr>
          </a:p>
          <a:p>
            <a:pPr marL="0" indent="0">
              <a:lnSpc>
                <a:spcPct val="100000"/>
              </a:lnSpc>
              <a:spcBef>
                <a:spcPts val="0"/>
              </a:spcBef>
              <a:buNone/>
            </a:pPr>
            <a:r>
              <a:rPr lang="en-US" dirty="0">
                <a:solidFill>
                  <a:srgbClr val="000000"/>
                </a:solidFill>
              </a:rPr>
              <a:t>	A – grid system (SHG, HRAP)</a:t>
            </a:r>
          </a:p>
          <a:p>
            <a:pPr marL="0" indent="0">
              <a:lnSpc>
                <a:spcPct val="100000"/>
              </a:lnSpc>
              <a:spcBef>
                <a:spcPts val="0"/>
              </a:spcBef>
              <a:buNone/>
            </a:pPr>
            <a:r>
              <a:rPr lang="en-US" dirty="0">
                <a:solidFill>
                  <a:srgbClr val="000000"/>
                </a:solidFill>
              </a:rPr>
              <a:t>	B – region or watershed name</a:t>
            </a:r>
          </a:p>
          <a:p>
            <a:pPr marL="0" indent="0">
              <a:lnSpc>
                <a:spcPct val="100000"/>
              </a:lnSpc>
              <a:spcBef>
                <a:spcPts val="0"/>
              </a:spcBef>
              <a:buNone/>
            </a:pPr>
            <a:r>
              <a:rPr lang="en-US" dirty="0">
                <a:solidFill>
                  <a:srgbClr val="000000"/>
                </a:solidFill>
              </a:rPr>
              <a:t>	C – the data variable (</a:t>
            </a:r>
            <a:r>
              <a:rPr lang="en-US" dirty="0" err="1">
                <a:solidFill>
                  <a:srgbClr val="000000"/>
                </a:solidFill>
              </a:rPr>
              <a:t>precip</a:t>
            </a:r>
            <a:r>
              <a:rPr lang="en-US" dirty="0">
                <a:solidFill>
                  <a:srgbClr val="000000"/>
                </a:solidFill>
              </a:rPr>
              <a:t>, temp, …)</a:t>
            </a:r>
          </a:p>
          <a:p>
            <a:pPr marL="0" indent="0">
              <a:lnSpc>
                <a:spcPct val="100000"/>
              </a:lnSpc>
              <a:spcBef>
                <a:spcPts val="0"/>
              </a:spcBef>
              <a:buNone/>
            </a:pPr>
            <a:r>
              <a:rPr lang="en-US" dirty="0">
                <a:solidFill>
                  <a:srgbClr val="000000"/>
                </a:solidFill>
              </a:rPr>
              <a:t>	D – starting time for grid (ex: 04JAN2021:1500)</a:t>
            </a:r>
          </a:p>
          <a:p>
            <a:pPr marL="0" indent="0">
              <a:lnSpc>
                <a:spcPct val="100000"/>
              </a:lnSpc>
              <a:spcBef>
                <a:spcPts val="0"/>
              </a:spcBef>
              <a:buNone/>
            </a:pPr>
            <a:r>
              <a:rPr lang="en-US" dirty="0">
                <a:solidFill>
                  <a:srgbClr val="000000"/>
                </a:solidFill>
              </a:rPr>
              <a:t>	E – ending time for grid (ex: 04JAN2021:1600)</a:t>
            </a:r>
          </a:p>
          <a:p>
            <a:pPr marL="0" indent="0">
              <a:lnSpc>
                <a:spcPct val="100000"/>
              </a:lnSpc>
              <a:spcBef>
                <a:spcPts val="0"/>
              </a:spcBef>
              <a:buNone/>
            </a:pPr>
            <a:r>
              <a:rPr lang="en-US" dirty="0">
                <a:solidFill>
                  <a:srgbClr val="000000"/>
                </a:solidFill>
              </a:rPr>
              <a:t>	F – additional identification (e.g. </a:t>
            </a:r>
            <a:r>
              <a:rPr lang="en-US" dirty="0" err="1">
                <a:solidFill>
                  <a:srgbClr val="000000"/>
                </a:solidFill>
              </a:rPr>
              <a:t>obs</a:t>
            </a:r>
            <a:r>
              <a:rPr lang="en-US" dirty="0">
                <a:solidFill>
                  <a:srgbClr val="000000"/>
                </a:solidFill>
              </a:rPr>
              <a:t>, radar, NWS, …)</a:t>
            </a:r>
          </a:p>
        </p:txBody>
      </p:sp>
    </p:spTree>
    <p:extLst>
      <p:ext uri="{BB962C8B-B14F-4D97-AF65-F5344CB8AC3E}">
        <p14:creationId xmlns:p14="http://schemas.microsoft.com/office/powerpoint/2010/main" val="5689662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14674"/>
            <a:ext cx="4803636" cy="1311664"/>
          </a:xfrm>
        </p:spPr>
        <p:txBody>
          <a:bodyPr>
            <a:normAutofit/>
          </a:bodyPr>
          <a:lstStyle/>
          <a:p>
            <a:r>
              <a:rPr lang="en-US" sz="4000" i="1" dirty="0">
                <a:solidFill>
                  <a:srgbClr val="000000"/>
                </a:solidFill>
              </a:rPr>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8"/>
            <a:ext cx="11357973" cy="4952921"/>
          </a:xfrm>
        </p:spPr>
        <p:txBody>
          <a:bodyPr anchor="t">
            <a:noAutofit/>
          </a:bodyPr>
          <a:lstStyle/>
          <a:p>
            <a:pPr>
              <a:lnSpc>
                <a:spcPct val="100000"/>
              </a:lnSpc>
              <a:spcBef>
                <a:spcPts val="0"/>
              </a:spcBef>
            </a:pPr>
            <a:r>
              <a:rPr lang="en-US" sz="3200" dirty="0">
                <a:solidFill>
                  <a:srgbClr val="000000"/>
                </a:solidFill>
              </a:rPr>
              <a:t>Grids must have:</a:t>
            </a:r>
          </a:p>
          <a:p>
            <a:pPr lvl="1">
              <a:lnSpc>
                <a:spcPct val="100000"/>
              </a:lnSpc>
              <a:spcBef>
                <a:spcPts val="800"/>
              </a:spcBef>
            </a:pPr>
            <a:r>
              <a:rPr lang="en-US" sz="2800" dirty="0">
                <a:solidFill>
                  <a:srgbClr val="000000"/>
                </a:solidFill>
              </a:rPr>
              <a:t>Correct C-part pathname</a:t>
            </a:r>
          </a:p>
          <a:p>
            <a:pPr lvl="1">
              <a:lnSpc>
                <a:spcPct val="100000"/>
              </a:lnSpc>
              <a:spcBef>
                <a:spcPts val="800"/>
              </a:spcBef>
            </a:pPr>
            <a:r>
              <a:rPr lang="en-US" sz="2800" dirty="0">
                <a:solidFill>
                  <a:srgbClr val="000000"/>
                </a:solidFill>
              </a:rPr>
              <a:t>Correct units</a:t>
            </a:r>
          </a:p>
          <a:p>
            <a:pPr lvl="1">
              <a:lnSpc>
                <a:spcPct val="100000"/>
              </a:lnSpc>
              <a:spcBef>
                <a:spcPts val="800"/>
              </a:spcBef>
            </a:pPr>
            <a:r>
              <a:rPr lang="en-US" sz="2800" dirty="0">
                <a:solidFill>
                  <a:srgbClr val="000000"/>
                </a:solidFill>
              </a:rPr>
              <a:t>Valid Data type</a:t>
            </a:r>
          </a:p>
          <a:p>
            <a:pPr lvl="1">
              <a:lnSpc>
                <a:spcPct val="100000"/>
              </a:lnSpc>
              <a:spcBef>
                <a:spcPts val="800"/>
              </a:spcBef>
            </a:pPr>
            <a:r>
              <a:rPr lang="en-US" sz="2800" dirty="0">
                <a:solidFill>
                  <a:srgbClr val="000000"/>
                </a:solidFill>
              </a:rPr>
              <a:t>Values for each grid cell</a:t>
            </a:r>
          </a:p>
        </p:txBody>
      </p:sp>
      <p:graphicFrame>
        <p:nvGraphicFramePr>
          <p:cNvPr id="5" name="Table 4">
            <a:extLst>
              <a:ext uri="{FF2B5EF4-FFF2-40B4-BE49-F238E27FC236}">
                <a16:creationId xmlns:a16="http://schemas.microsoft.com/office/drawing/2014/main" id="{59039225-42A5-42E8-AF33-592025B4BE2F}"/>
              </a:ext>
            </a:extLst>
          </p:cNvPr>
          <p:cNvGraphicFramePr>
            <a:graphicFrameLocks noGrp="1"/>
          </p:cNvGraphicFramePr>
          <p:nvPr/>
        </p:nvGraphicFramePr>
        <p:xfrm>
          <a:off x="5429018" y="385390"/>
          <a:ext cx="6400124" cy="6377748"/>
        </p:xfrm>
        <a:graphic>
          <a:graphicData uri="http://schemas.openxmlformats.org/drawingml/2006/table">
            <a:tbl>
              <a:tblPr/>
              <a:tblGrid>
                <a:gridCol w="2220011">
                  <a:extLst>
                    <a:ext uri="{9D8B030D-6E8A-4147-A177-3AD203B41FA5}">
                      <a16:colId xmlns:a16="http://schemas.microsoft.com/office/drawing/2014/main" val="1118489523"/>
                    </a:ext>
                  </a:extLst>
                </a:gridCol>
                <a:gridCol w="1683657">
                  <a:extLst>
                    <a:ext uri="{9D8B030D-6E8A-4147-A177-3AD203B41FA5}">
                      <a16:colId xmlns:a16="http://schemas.microsoft.com/office/drawing/2014/main" val="3034611146"/>
                    </a:ext>
                  </a:extLst>
                </a:gridCol>
                <a:gridCol w="1190171">
                  <a:extLst>
                    <a:ext uri="{9D8B030D-6E8A-4147-A177-3AD203B41FA5}">
                      <a16:colId xmlns:a16="http://schemas.microsoft.com/office/drawing/2014/main" val="509371380"/>
                    </a:ext>
                  </a:extLst>
                </a:gridCol>
                <a:gridCol w="1306285">
                  <a:extLst>
                    <a:ext uri="{9D8B030D-6E8A-4147-A177-3AD203B41FA5}">
                      <a16:colId xmlns:a16="http://schemas.microsoft.com/office/drawing/2014/main" val="2956942389"/>
                    </a:ext>
                  </a:extLst>
                </a:gridCol>
              </a:tblGrid>
              <a:tr h="143326">
                <a:tc>
                  <a:txBody>
                    <a:bodyPr/>
                    <a:lstStyle/>
                    <a:p>
                      <a:pPr algn="l" fontAlgn="b"/>
                      <a:r>
                        <a:rPr lang="en-US" sz="1500" b="1" i="0" u="none" strike="noStrike" dirty="0">
                          <a:solidFill>
                            <a:srgbClr val="000000"/>
                          </a:solidFill>
                          <a:effectLst/>
                          <a:latin typeface="Calibri" panose="020F0502020204030204" pitchFamily="34" charset="0"/>
                        </a:rPr>
                        <a:t> Grid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b"/>
                      <a:r>
                        <a:rPr lang="en-US" sz="1500" b="1" i="0" u="none" strike="noStrike" dirty="0">
                          <a:solidFill>
                            <a:srgbClr val="000000"/>
                          </a:solidFill>
                          <a:effectLst/>
                          <a:latin typeface="Calibri" panose="020F0502020204030204" pitchFamily="34" charset="0"/>
                        </a:rPr>
                        <a:t> C-Part</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500" b="1" i="0" u="none" strike="noStrike" dirty="0">
                          <a:solidFill>
                            <a:srgbClr val="000000"/>
                          </a:solidFill>
                          <a:effectLst/>
                          <a:latin typeface="Calibri" panose="020F0502020204030204" pitchFamily="34" charset="0"/>
                        </a:rPr>
                        <a:t> Units</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500" b="1" i="0" u="none" strike="noStrike" dirty="0">
                          <a:solidFill>
                            <a:srgbClr val="000000"/>
                          </a:solidFill>
                          <a:effectLst/>
                          <a:latin typeface="Calibri" panose="020F0502020204030204" pitchFamily="34" charset="0"/>
                        </a:rPr>
                        <a:t> Data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41455288"/>
                  </a:ext>
                </a:extLst>
              </a:tr>
              <a:tr h="268735">
                <a:tc>
                  <a:txBody>
                    <a:bodyPr/>
                    <a:lstStyle/>
                    <a:p>
                      <a:pPr algn="l" fontAlgn="b"/>
                      <a:r>
                        <a:rPr lang="en-US" sz="1500" b="0" i="0" u="none" strike="noStrike" dirty="0">
                          <a:solidFill>
                            <a:srgbClr val="000000"/>
                          </a:solidFill>
                          <a:effectLst/>
                          <a:latin typeface="Calibri" panose="020F0502020204030204" pitchFamily="34" charset="0"/>
                        </a:rPr>
                        <a:t> Precipitation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PRECIPITATION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PER-CUM</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3983377"/>
                  </a:ext>
                </a:extLst>
              </a:tr>
              <a:tr h="268735">
                <a:tc>
                  <a:txBody>
                    <a:bodyPr/>
                    <a:lstStyle/>
                    <a:p>
                      <a:pPr algn="l" fontAlgn="b"/>
                      <a:r>
                        <a:rPr lang="en-US" sz="1500" b="0" i="0" u="none" strike="noStrike" dirty="0">
                          <a:solidFill>
                            <a:srgbClr val="000000"/>
                          </a:solidFill>
                          <a:effectLst/>
                          <a:latin typeface="Calibri" panose="020F0502020204030204" pitchFamily="34" charset="0"/>
                        </a:rPr>
                        <a:t> Temperature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TEMPERATURE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 C </a:t>
                      </a:r>
                    </a:p>
                    <a:p>
                      <a:pPr algn="ctr" fontAlgn="b"/>
                      <a:r>
                        <a:rPr lang="en-US" sz="1500" b="0" i="0" u="none" strike="noStrike" dirty="0">
                          <a:solidFill>
                            <a:srgbClr val="000000"/>
                          </a:solidFill>
                          <a:effectLst/>
                          <a:latin typeface="Calibri" panose="020F0502020204030204"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46495"/>
                  </a:ext>
                </a:extLst>
              </a:tr>
              <a:tr h="400117">
                <a:tc>
                  <a:txBody>
                    <a:bodyPr/>
                    <a:lstStyle/>
                    <a:p>
                      <a:pPr algn="l" fontAlgn="b"/>
                      <a:r>
                        <a:rPr lang="en-US" sz="1500" b="0" i="0" u="none" strike="noStrike" dirty="0">
                          <a:solidFill>
                            <a:srgbClr val="000000"/>
                          </a:solidFill>
                          <a:effectLst/>
                          <a:latin typeface="Calibri" panose="020F0502020204030204" pitchFamily="34" charset="0"/>
                        </a:rPr>
                        <a:t> Solar Radiation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SOLAR RADIATION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WATT/M2   </a:t>
                      </a:r>
                      <a:br>
                        <a:rPr lang="en-US" sz="1500" b="0" i="0" u="none" strike="noStrike" dirty="0">
                          <a:solidFill>
                            <a:srgbClr val="000000"/>
                          </a:solidFill>
                          <a:effectLst/>
                          <a:latin typeface="Calibri" panose="020F0502020204030204" pitchFamily="34" charset="0"/>
                        </a:rPr>
                      </a:br>
                      <a:r>
                        <a:rPr lang="en-US" sz="1500" b="0" i="0" u="none" strike="noStrike" dirty="0">
                          <a:solidFill>
                            <a:srgbClr val="000000"/>
                          </a:solidFill>
                          <a:effectLst/>
                          <a:latin typeface="Calibri" panose="020F0502020204030204" pitchFamily="34" charset="0"/>
                        </a:rPr>
                        <a:t> LANGLEY/M </a:t>
                      </a:r>
                    </a:p>
                    <a:p>
                      <a:pPr algn="ctr" fontAlgn="b"/>
                      <a:r>
                        <a:rPr lang="en-US" sz="1500" b="0" i="0" u="none" strike="noStrike" dirty="0">
                          <a:solidFill>
                            <a:srgbClr val="000000"/>
                          </a:solidFill>
                          <a:effectLst/>
                          <a:latin typeface="Calibri" panose="020F0502020204030204" pitchFamily="34" charset="0"/>
                        </a:rPr>
                        <a:t>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1823365"/>
                  </a:ext>
                </a:extLst>
              </a:tr>
              <a:tr h="400117">
                <a:tc>
                  <a:txBody>
                    <a:bodyPr/>
                    <a:lstStyle/>
                    <a:p>
                      <a:pPr algn="l" fontAlgn="b"/>
                      <a:r>
                        <a:rPr lang="en-US" sz="1500" b="0" i="0" u="none" strike="noStrike" dirty="0">
                          <a:solidFill>
                            <a:srgbClr val="000000"/>
                          </a:solidFill>
                          <a:effectLst/>
                          <a:latin typeface="Calibri" panose="020F0502020204030204" pitchFamily="34" charset="0"/>
                        </a:rPr>
                        <a:t> Crop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CROP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PER-AVER </a:t>
                      </a:r>
                    </a:p>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4410785"/>
                  </a:ext>
                </a:extLst>
              </a:tr>
              <a:tr h="268735">
                <a:tc>
                  <a:txBody>
                    <a:bodyPr/>
                    <a:lstStyle/>
                    <a:p>
                      <a:pPr algn="l" fontAlgn="b"/>
                      <a:r>
                        <a:rPr lang="en-US" sz="1500" b="0" i="0" u="none" strike="noStrike" dirty="0">
                          <a:solidFill>
                            <a:srgbClr val="000000"/>
                          </a:solidFill>
                          <a:effectLst/>
                          <a:latin typeface="Calibri" panose="020F0502020204030204" pitchFamily="34" charset="0"/>
                        </a:rPr>
                        <a:t> Storage Capacity</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STORAGE CAPACITY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9724892"/>
                  </a:ext>
                </a:extLst>
              </a:tr>
              <a:tr h="268735">
                <a:tc>
                  <a:txBody>
                    <a:bodyPr/>
                    <a:lstStyle/>
                    <a:p>
                      <a:pPr algn="l" fontAlgn="b"/>
                      <a:r>
                        <a:rPr lang="en-US" sz="1500" b="0" i="0" u="none" strike="noStrike" dirty="0">
                          <a:solidFill>
                            <a:srgbClr val="000000"/>
                          </a:solidFill>
                          <a:effectLst/>
                          <a:latin typeface="Calibri" panose="020F0502020204030204" pitchFamily="34" charset="0"/>
                        </a:rPr>
                        <a:t> Percolation Rate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PERCOLATION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MM/HR </a:t>
                      </a:r>
                    </a:p>
                    <a:p>
                      <a:pPr algn="ctr" fontAlgn="b"/>
                      <a:r>
                        <a:rPr lang="en-US" sz="1500" b="0" i="0" u="none" strike="noStrike" dirty="0">
                          <a:solidFill>
                            <a:srgbClr val="000000"/>
                          </a:solidFill>
                          <a:effectLst/>
                          <a:latin typeface="Calibri" panose="020F0502020204030204" pitchFamily="34" charset="0"/>
                        </a:rPr>
                        <a:t> IN/HR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0491512"/>
                  </a:ext>
                </a:extLst>
              </a:tr>
              <a:tr h="400117">
                <a:tc>
                  <a:txBody>
                    <a:bodyPr/>
                    <a:lstStyle/>
                    <a:p>
                      <a:pPr algn="l" fontAlgn="b"/>
                      <a:r>
                        <a:rPr lang="en-US" sz="1500" b="0" i="0" u="none" strike="noStrike" dirty="0">
                          <a:solidFill>
                            <a:srgbClr val="000000"/>
                          </a:solidFill>
                          <a:effectLst/>
                          <a:latin typeface="Calibri" panose="020F0502020204030204" pitchFamily="34" charset="0"/>
                        </a:rPr>
                        <a:t> Storage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STORAGE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0922319"/>
                  </a:ext>
                </a:extLst>
              </a:tr>
              <a:tr h="268735">
                <a:tc>
                  <a:txBody>
                    <a:bodyPr/>
                    <a:lstStyle/>
                    <a:p>
                      <a:pPr algn="l" fontAlgn="b"/>
                      <a:r>
                        <a:rPr lang="en-US" sz="1500" b="0" i="0" u="none" strike="noStrike" dirty="0">
                          <a:solidFill>
                            <a:srgbClr val="000000"/>
                          </a:solidFill>
                          <a:effectLst/>
                          <a:latin typeface="Calibri" panose="020F0502020204030204" pitchFamily="34" charset="0"/>
                        </a:rPr>
                        <a:t> Moisture Deficit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MOISTURE DEFICIT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5253037"/>
                  </a:ext>
                </a:extLst>
              </a:tr>
              <a:tr h="268735">
                <a:tc>
                  <a:txBody>
                    <a:bodyPr/>
                    <a:lstStyle/>
                    <a:p>
                      <a:pPr algn="l" fontAlgn="b"/>
                      <a:r>
                        <a:rPr lang="en-US" sz="1500" b="0" i="0" u="none" strike="noStrike" dirty="0">
                          <a:solidFill>
                            <a:srgbClr val="000000"/>
                          </a:solidFill>
                          <a:effectLst/>
                          <a:latin typeface="Calibri" panose="020F0502020204030204" pitchFamily="34" charset="0"/>
                        </a:rPr>
                        <a:t> Impervious Area</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IMPERVIOUS AREA</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0618047"/>
                  </a:ext>
                </a:extLst>
              </a:tr>
              <a:tr h="268735">
                <a:tc>
                  <a:txBody>
                    <a:bodyPr/>
                    <a:lstStyle/>
                    <a:p>
                      <a:pPr algn="l" fontAlgn="b"/>
                      <a:r>
                        <a:rPr lang="en-US" sz="1500" b="0" i="0" u="none" strike="noStrike" dirty="0">
                          <a:solidFill>
                            <a:srgbClr val="000000"/>
                          </a:solidFill>
                          <a:effectLst/>
                          <a:latin typeface="Calibri" panose="020F0502020204030204" pitchFamily="34" charset="0"/>
                        </a:rPr>
                        <a:t> SCS Curve Number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CURVE NUMBER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6565573"/>
                  </a:ext>
                </a:extLst>
              </a:tr>
              <a:tr h="268735">
                <a:tc>
                  <a:txBody>
                    <a:bodyPr/>
                    <a:lstStyle/>
                    <a:p>
                      <a:pPr algn="l" fontAlgn="b"/>
                      <a:r>
                        <a:rPr lang="en-US" sz="1500" b="0" i="0" u="none" strike="noStrike" dirty="0">
                          <a:solidFill>
                            <a:srgbClr val="000000"/>
                          </a:solidFill>
                          <a:effectLst/>
                          <a:latin typeface="Calibri" panose="020F0502020204030204" pitchFamily="34" charset="0"/>
                        </a:rPr>
                        <a:t> Elevation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ELEVATION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 FT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4936375"/>
                  </a:ext>
                </a:extLst>
              </a:tr>
              <a:tr h="268735">
                <a:tc>
                  <a:txBody>
                    <a:bodyPr/>
                    <a:lstStyle/>
                    <a:p>
                      <a:pPr algn="l" fontAlgn="b"/>
                      <a:r>
                        <a:rPr lang="en-US" sz="1500" b="0" i="0" u="none" strike="noStrike" dirty="0">
                          <a:solidFill>
                            <a:srgbClr val="000000"/>
                          </a:solidFill>
                          <a:effectLst/>
                          <a:latin typeface="Calibri" panose="020F0502020204030204" pitchFamily="34" charset="0"/>
                        </a:rPr>
                        <a:t> Cold Content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COLD CONTENT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1565345"/>
                  </a:ext>
                </a:extLst>
              </a:tr>
              <a:tr h="400117">
                <a:tc>
                  <a:txBody>
                    <a:bodyPr/>
                    <a:lstStyle/>
                    <a:p>
                      <a:pPr algn="l" fontAlgn="b"/>
                      <a:r>
                        <a:rPr lang="en-US" sz="1500" b="0" i="0" u="none" strike="noStrike" dirty="0">
                          <a:solidFill>
                            <a:srgbClr val="000000"/>
                          </a:solidFill>
                          <a:effectLst/>
                          <a:latin typeface="Calibri" panose="020F0502020204030204" pitchFamily="34" charset="0"/>
                        </a:rPr>
                        <a:t> Cold Content ATI</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COLD CONTENT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 C </a:t>
                      </a:r>
                    </a:p>
                    <a:p>
                      <a:pPr algn="ctr" fontAlgn="b"/>
                      <a:r>
                        <a:rPr lang="en-US" sz="1500" b="0" i="0" u="none" strike="noStrike" dirty="0">
                          <a:solidFill>
                            <a:srgbClr val="000000"/>
                          </a:solidFill>
                          <a:effectLst/>
                          <a:latin typeface="Calibri" panose="020F0502020204030204"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7813080"/>
                  </a:ext>
                </a:extLst>
              </a:tr>
              <a:tr h="400117">
                <a:tc>
                  <a:txBody>
                    <a:bodyPr/>
                    <a:lstStyle/>
                    <a:p>
                      <a:pPr algn="l" fontAlgn="b"/>
                      <a:r>
                        <a:rPr lang="en-US" sz="1500" b="0" i="0" u="none" strike="noStrike" dirty="0">
                          <a:solidFill>
                            <a:srgbClr val="000000"/>
                          </a:solidFill>
                          <a:effectLst/>
                          <a:latin typeface="Calibri" panose="020F0502020204030204" pitchFamily="34" charset="0"/>
                        </a:rPr>
                        <a:t> </a:t>
                      </a:r>
                      <a:r>
                        <a:rPr lang="en-US" sz="1500" b="0" i="0" u="none" strike="noStrike" dirty="0" err="1">
                          <a:solidFill>
                            <a:srgbClr val="000000"/>
                          </a:solidFill>
                          <a:effectLst/>
                          <a:latin typeface="Calibri" panose="020F0502020204030204" pitchFamily="34" charset="0"/>
                        </a:rPr>
                        <a:t>Meltrate</a:t>
                      </a:r>
                      <a:r>
                        <a:rPr lang="en-US" sz="1500" b="0" i="0" u="none" strike="noStrike" dirty="0">
                          <a:solidFill>
                            <a:srgbClr val="000000"/>
                          </a:solidFill>
                          <a:effectLst/>
                          <a:latin typeface="Calibri" panose="020F0502020204030204" pitchFamily="34" charset="0"/>
                        </a:rPr>
                        <a:t> ATI </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MELTRATE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DEGC-DAY </a:t>
                      </a:r>
                    </a:p>
                    <a:p>
                      <a:pPr algn="ctr" fontAlgn="b"/>
                      <a:r>
                        <a:rPr lang="en-US" sz="1500" b="0" i="0" u="none" strike="noStrike" dirty="0">
                          <a:solidFill>
                            <a:srgbClr val="000000"/>
                          </a:solidFill>
                          <a:effectLst/>
                          <a:latin typeface="Calibri" panose="020F0502020204030204" pitchFamily="34" charset="0"/>
                        </a:rPr>
                        <a:t> DEGF-DAY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2472547"/>
                  </a:ext>
                </a:extLst>
              </a:tr>
              <a:tr h="268735">
                <a:tc>
                  <a:txBody>
                    <a:bodyPr/>
                    <a:lstStyle/>
                    <a:p>
                      <a:pPr algn="l" fontAlgn="b"/>
                      <a:r>
                        <a:rPr lang="en-US" sz="1500" b="0" i="0" u="none" strike="noStrike" dirty="0">
                          <a:solidFill>
                            <a:srgbClr val="000000"/>
                          </a:solidFill>
                          <a:effectLst/>
                          <a:latin typeface="Calibri" panose="020F0502020204030204" pitchFamily="34" charset="0"/>
                        </a:rPr>
                        <a:t> Liquid Water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LIQUID WATER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5011421"/>
                  </a:ext>
                </a:extLst>
              </a:tr>
              <a:tr h="531500">
                <a:tc>
                  <a:txBody>
                    <a:bodyPr/>
                    <a:lstStyle/>
                    <a:p>
                      <a:pPr algn="l" fontAlgn="b"/>
                      <a:r>
                        <a:rPr lang="en-US" sz="1500" b="0" i="0" u="none" strike="noStrike" dirty="0">
                          <a:solidFill>
                            <a:srgbClr val="000000"/>
                          </a:solidFill>
                          <a:effectLst/>
                          <a:latin typeface="Calibri" panose="020F0502020204030204" pitchFamily="34" charset="0"/>
                        </a:rPr>
                        <a:t> Snow Water Equivalent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500" b="0" i="0" u="none" strike="noStrike" dirty="0">
                          <a:solidFill>
                            <a:srgbClr val="000000"/>
                          </a:solidFill>
                          <a:effectLst/>
                          <a:latin typeface="Calibri" panose="020F0502020204030204" pitchFamily="34" charset="0"/>
                        </a:rPr>
                        <a:t> SWE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500" b="0" i="0" u="none" strike="noStrike" dirty="0">
                          <a:solidFill>
                            <a:srgbClr val="000000"/>
                          </a:solidFill>
                          <a:effectLst/>
                          <a:latin typeface="Calibri" panose="020F0502020204030204"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931055"/>
                  </a:ext>
                </a:extLst>
              </a:tr>
            </a:tbl>
          </a:graphicData>
        </a:graphic>
      </p:graphicFrame>
      <p:sp>
        <p:nvSpPr>
          <p:cNvPr id="6" name="Rectangle 5">
            <a:extLst>
              <a:ext uri="{FF2B5EF4-FFF2-40B4-BE49-F238E27FC236}">
                <a16:creationId xmlns:a16="http://schemas.microsoft.com/office/drawing/2014/main" id="{ECB61DA1-8BFD-4DD2-8786-B88AB268E526}"/>
              </a:ext>
            </a:extLst>
          </p:cNvPr>
          <p:cNvSpPr/>
          <p:nvPr/>
        </p:nvSpPr>
        <p:spPr>
          <a:xfrm>
            <a:off x="5365518" y="609600"/>
            <a:ext cx="6543454" cy="315686"/>
          </a:xfrm>
          <a:prstGeom prst="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00368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000" i="1" dirty="0">
                <a:solidFill>
                  <a:srgbClr val="000000"/>
                </a:solidFill>
              </a:rPr>
              <a:t>Adding Gridded Precipitation to HMS</a:t>
            </a:r>
          </a:p>
        </p:txBody>
      </p:sp>
      <p:pic>
        <p:nvPicPr>
          <p:cNvPr id="8" name="Picture 7">
            <a:extLst>
              <a:ext uri="{FF2B5EF4-FFF2-40B4-BE49-F238E27FC236}">
                <a16:creationId xmlns:a16="http://schemas.microsoft.com/office/drawing/2014/main" id="{44CCF76E-1068-4DDD-B0C1-1E28D4969F5A}"/>
              </a:ext>
            </a:extLst>
          </p:cNvPr>
          <p:cNvPicPr>
            <a:picLocks noChangeAspect="1"/>
          </p:cNvPicPr>
          <p:nvPr/>
        </p:nvPicPr>
        <p:blipFill>
          <a:blip r:embed="rId3"/>
          <a:stretch>
            <a:fillRect/>
          </a:stretch>
        </p:blipFill>
        <p:spPr>
          <a:xfrm>
            <a:off x="471168" y="1183344"/>
            <a:ext cx="6294960" cy="3375008"/>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4F3292D8-4AFF-4762-9C28-26E98CC08754}"/>
              </a:ext>
            </a:extLst>
          </p:cNvPr>
          <p:cNvPicPr>
            <a:picLocks noChangeAspect="1"/>
          </p:cNvPicPr>
          <p:nvPr/>
        </p:nvPicPr>
        <p:blipFill>
          <a:blip r:embed="rId4"/>
          <a:stretch>
            <a:fillRect/>
          </a:stretch>
        </p:blipFill>
        <p:spPr>
          <a:xfrm>
            <a:off x="7196554" y="4421875"/>
            <a:ext cx="4752243" cy="2088107"/>
          </a:xfrm>
          <a:prstGeom prst="rect">
            <a:avLst/>
          </a:prstGeom>
          <a:ln>
            <a:solidFill>
              <a:schemeClr val="bg1">
                <a:lumMod val="50000"/>
              </a:schemeClr>
            </a:solidFill>
          </a:ln>
          <a:effectLst>
            <a:outerShdw blurRad="50800" dist="38100" dir="2700000" algn="tl" rotWithShape="0">
              <a:prstClr val="black">
                <a:alpha val="40000"/>
              </a:prstClr>
            </a:outerShdw>
          </a:effectLst>
        </p:spPr>
      </p:pic>
      <p:grpSp>
        <p:nvGrpSpPr>
          <p:cNvPr id="18" name="Group 17">
            <a:extLst>
              <a:ext uri="{FF2B5EF4-FFF2-40B4-BE49-F238E27FC236}">
                <a16:creationId xmlns:a16="http://schemas.microsoft.com/office/drawing/2014/main" id="{1966FA62-9C32-4771-8B43-7FDB0E88B57E}"/>
              </a:ext>
            </a:extLst>
          </p:cNvPr>
          <p:cNvGrpSpPr/>
          <p:nvPr/>
        </p:nvGrpSpPr>
        <p:grpSpPr>
          <a:xfrm>
            <a:off x="6766128" y="2838734"/>
            <a:ext cx="2309633" cy="1583141"/>
            <a:chOff x="6766128" y="2838734"/>
            <a:chExt cx="2309633" cy="1583141"/>
          </a:xfrm>
        </p:grpSpPr>
        <p:cxnSp>
          <p:nvCxnSpPr>
            <p:cNvPr id="15" name="Straight Connector 14">
              <a:extLst>
                <a:ext uri="{FF2B5EF4-FFF2-40B4-BE49-F238E27FC236}">
                  <a16:creationId xmlns:a16="http://schemas.microsoft.com/office/drawing/2014/main" id="{C67C4DC5-2563-424E-BCC3-749ECB8A1D04}"/>
                </a:ext>
              </a:extLst>
            </p:cNvPr>
            <p:cNvCxnSpPr>
              <a:cxnSpLocks/>
            </p:cNvCxnSpPr>
            <p:nvPr/>
          </p:nvCxnSpPr>
          <p:spPr>
            <a:xfrm flipV="1">
              <a:off x="6766128" y="2852382"/>
              <a:ext cx="2309633" cy="481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F07973E-F0A9-4CD0-84DA-29240FC71218}"/>
                </a:ext>
              </a:extLst>
            </p:cNvPr>
            <p:cNvCxnSpPr/>
            <p:nvPr/>
          </p:nvCxnSpPr>
          <p:spPr>
            <a:xfrm>
              <a:off x="9075761" y="2838734"/>
              <a:ext cx="0" cy="158314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Rectangle 18">
            <a:extLst>
              <a:ext uri="{FF2B5EF4-FFF2-40B4-BE49-F238E27FC236}">
                <a16:creationId xmlns:a16="http://schemas.microsoft.com/office/drawing/2014/main" id="{86CE0126-4497-4BE2-B341-C17F9B31DBA1}"/>
              </a:ext>
            </a:extLst>
          </p:cNvPr>
          <p:cNvSpPr/>
          <p:nvPr/>
        </p:nvSpPr>
        <p:spPr>
          <a:xfrm>
            <a:off x="4421875" y="3261814"/>
            <a:ext cx="2442933" cy="37008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51457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2040</TotalTime>
  <Words>2014</Words>
  <Application>Microsoft Office PowerPoint</Application>
  <PresentationFormat>Widescreen</PresentationFormat>
  <Paragraphs>218</Paragraphs>
  <Slides>14</Slides>
  <Notes>11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Lato</vt:lpstr>
      <vt:lpstr>Office Theme</vt:lpstr>
      <vt:lpstr>Meteorologic Models Historic Precipitation</vt:lpstr>
      <vt:lpstr>Gridded Precipitation</vt:lpstr>
      <vt:lpstr>Gridded Precipitation</vt:lpstr>
      <vt:lpstr>Gridded Precipitation Sources</vt:lpstr>
      <vt:lpstr>Converting &amp; Creating Precipitation Gridsets</vt:lpstr>
      <vt:lpstr>Creating Precipitation Gridsets from Point Data</vt:lpstr>
      <vt:lpstr>Gridded Precipitation</vt:lpstr>
      <vt:lpstr>Gridded Precipitation</vt:lpstr>
      <vt:lpstr>Adding Gridded Precipitation to HMS</vt:lpstr>
      <vt:lpstr>Gridded Data Manager</vt:lpstr>
      <vt:lpstr>Linking Gridded Precipitation to Met Model</vt:lpstr>
      <vt:lpstr>Defining Discretization</vt:lpstr>
      <vt:lpstr>Defining Discretization</vt:lpstr>
      <vt:lpstr>Meteorologic Models Historic Precipitation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Black, Daniel L CIV USARMY CEIWR (USA)</cp:lastModifiedBy>
  <cp:revision>20</cp:revision>
  <dcterms:created xsi:type="dcterms:W3CDTF">2022-02-24T15:47:34Z</dcterms:created>
  <dcterms:modified xsi:type="dcterms:W3CDTF">2022-10-24T17:18:45Z</dcterms:modified>
</cp:coreProperties>
</file>