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56" r:id="rId2"/>
    <p:sldId id="286" r:id="rId3"/>
    <p:sldId id="365" r:id="rId4"/>
    <p:sldId id="348" r:id="rId5"/>
    <p:sldId id="349" r:id="rId6"/>
    <p:sldId id="3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192" autoAdjust="0"/>
  </p:normalViewPr>
  <p:slideViewPr>
    <p:cSldViewPr>
      <p:cViewPr varScale="1">
        <p:scale>
          <a:sx n="95" d="100"/>
          <a:sy n="95" d="100"/>
        </p:scale>
        <p:origin x="147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10"/>
    </p:cViewPr>
  </p:sorterViewPr>
  <p:notesViewPr>
    <p:cSldViewPr>
      <p:cViewPr varScale="1">
        <p:scale>
          <a:sx n="65" d="100"/>
          <a:sy n="65" d="100"/>
        </p:scale>
        <p:origin x="3082" y="4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50DC1-7C49-4147-BAF7-4FF2D50C5F61}" type="datetimeFigureOut">
              <a:rPr lang="en-US" smtClean="0"/>
              <a:t>3/2/2022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4808D2-F5BF-4653-9DF4-2F50EA3CB1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9713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84BC3-5FC2-400F-9CF4-E3D2CF087CA6}" type="datetimeFigureOut">
              <a:rPr lang="en-US" smtClean="0"/>
              <a:pPr/>
              <a:t>3/2/2022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240" y="548640"/>
            <a:ext cx="5257800" cy="3943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240" y="4572000"/>
            <a:ext cx="52578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BC57C-89AC-4665-8D9E-F09DF8887F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631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F69AF5-EE9E-41A9-AD44-F84EBE45753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7875" y="549275"/>
            <a:ext cx="5257800" cy="39433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67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3578071-3BA5-4A32-9D65-B23D57A6866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</p:spTree>
    <p:extLst>
      <p:ext uri="{BB962C8B-B14F-4D97-AF65-F5344CB8AC3E}">
        <p14:creationId xmlns:p14="http://schemas.microsoft.com/office/powerpoint/2010/main" val="2431330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3578071-3BA5-4A32-9D65-B23D57A6866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</p:spTree>
    <p:extLst>
      <p:ext uri="{BB962C8B-B14F-4D97-AF65-F5344CB8AC3E}">
        <p14:creationId xmlns:p14="http://schemas.microsoft.com/office/powerpoint/2010/main" val="4031881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3578071-3BA5-4A32-9D65-B23D57A6866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</p:spTree>
    <p:extLst>
      <p:ext uri="{BB962C8B-B14F-4D97-AF65-F5344CB8AC3E}">
        <p14:creationId xmlns:p14="http://schemas.microsoft.com/office/powerpoint/2010/main" val="1727205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3578071-3BA5-4A32-9D65-B23D57A6866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</p:spTree>
    <p:extLst>
      <p:ext uri="{BB962C8B-B14F-4D97-AF65-F5344CB8AC3E}">
        <p14:creationId xmlns:p14="http://schemas.microsoft.com/office/powerpoint/2010/main" val="1363506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E3578071-3BA5-4A32-9D65-B23D57A68664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777875" y="549275"/>
            <a:ext cx="5257800" cy="3943350"/>
          </a:xfrm>
        </p:spPr>
      </p:sp>
    </p:spTree>
    <p:extLst>
      <p:ext uri="{BB962C8B-B14F-4D97-AF65-F5344CB8AC3E}">
        <p14:creationId xmlns:p14="http://schemas.microsoft.com/office/powerpoint/2010/main" val="4076518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36" y="6629400"/>
            <a:ext cx="2895600" cy="200464"/>
          </a:xfrm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82264" y="6629400"/>
            <a:ext cx="2133600" cy="200464"/>
          </a:xfrm>
        </p:spPr>
        <p:txBody>
          <a:bodyPr/>
          <a:lstStyle>
            <a:lvl1pPr>
              <a:defRPr sz="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66D7F9A-4F93-4AD8-A546-1A6497458D7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09800"/>
            <a:ext cx="4038600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4038600" cy="3916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558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95600"/>
            <a:ext cx="4040188" cy="35321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24497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95600"/>
            <a:ext cx="4041775" cy="35321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6872"/>
            <a:ext cx="8229600" cy="8581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046872"/>
            <a:ext cx="8229600" cy="858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98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36" y="646473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Hydrologic Engineering Center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264" y="646473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D7F9A-4F93-4AD8-A546-1A6497458D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82" y="1066800"/>
            <a:ext cx="9142718" cy="1470025"/>
          </a:xfrm>
        </p:spPr>
        <p:txBody>
          <a:bodyPr/>
          <a:lstStyle/>
          <a:p>
            <a:r>
              <a:rPr lang="en-US" dirty="0"/>
              <a:t>Subbasin Discretization</a:t>
            </a:r>
          </a:p>
        </p:txBody>
      </p:sp>
      <p:sp>
        <p:nvSpPr>
          <p:cNvPr id="4100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4099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81825" y="6464300"/>
            <a:ext cx="2133600" cy="365125"/>
          </a:xfrm>
        </p:spPr>
        <p:txBody>
          <a:bodyPr/>
          <a:lstStyle/>
          <a:p>
            <a:fld id="{4B26A9D4-2126-4F25-9C51-A257BFB4463E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520257-5F37-4F0C-A039-35320F51EE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82" y="2133600"/>
            <a:ext cx="9144000" cy="394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386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Subbasin Discretization</a:t>
            </a:r>
          </a:p>
        </p:txBody>
      </p:sp>
      <p:sp>
        <p:nvSpPr>
          <p:cNvPr id="3482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9063A65-C383-45EC-BBD5-647BF1BACEE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61736" y="2090666"/>
            <a:ext cx="431526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Discretization method divides subbasin elements into smaller units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“None” method implies basin average modeling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b="1" dirty="0"/>
              <a:t>Gridded</a:t>
            </a:r>
            <a:r>
              <a:rPr lang="en-US" sz="2000" dirty="0"/>
              <a:t> meteorologic and subbasin methods required either the </a:t>
            </a:r>
            <a:r>
              <a:rPr lang="en-US" sz="2000" b="1" dirty="0"/>
              <a:t>Structured</a:t>
            </a:r>
            <a:r>
              <a:rPr lang="en-US" sz="2000" dirty="0"/>
              <a:t> or </a:t>
            </a:r>
            <a:r>
              <a:rPr lang="en-US" sz="2000" b="1" dirty="0"/>
              <a:t>Unstructured</a:t>
            </a:r>
            <a:r>
              <a:rPr lang="en-US" sz="2000" dirty="0"/>
              <a:t> methods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File-Specified method is required to link to the older *.Mod file format or to link to the new structured and unstructured files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87F8D7-F87B-4130-837F-5B5A39E89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7175" y="2141388"/>
            <a:ext cx="4000000" cy="383809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Subbasin Discretization</a:t>
            </a:r>
          </a:p>
        </p:txBody>
      </p:sp>
      <p:sp>
        <p:nvSpPr>
          <p:cNvPr id="3482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9063A65-C383-45EC-BBD5-647BF1BACEE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61736" y="2090666"/>
            <a:ext cx="431526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</a:t>
            </a:r>
            <a:r>
              <a:rPr lang="en-US" sz="2000" b="1" dirty="0"/>
              <a:t>Structured</a:t>
            </a:r>
            <a:r>
              <a:rPr lang="en-US" sz="2000" dirty="0"/>
              <a:t> discretization method is used to generate a SHG or UTM grid 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</a:t>
            </a:r>
            <a:r>
              <a:rPr lang="en-US" sz="2000" b="1" dirty="0"/>
              <a:t>Unstructured</a:t>
            </a:r>
            <a:r>
              <a:rPr lang="en-US" sz="2000" dirty="0"/>
              <a:t> discretization method is used when importing a 2D mesh from HEC-RAS</a:t>
            </a:r>
          </a:p>
          <a:p>
            <a:pPr>
              <a:spcBef>
                <a:spcPct val="50000"/>
              </a:spcBef>
            </a:pPr>
            <a:endParaRPr lang="en-US" sz="20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87F8D7-F87B-4130-837F-5B5A39E89E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7175" y="2141388"/>
            <a:ext cx="4000000" cy="383809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391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Subbasin Discretization</a:t>
            </a:r>
          </a:p>
        </p:txBody>
      </p:sp>
      <p:sp>
        <p:nvSpPr>
          <p:cNvPr id="3482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9063A65-C383-45EC-BBD5-647BF1BACEE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09581" y="2014896"/>
            <a:ext cx="4200000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Structured Discretization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Choose the </a:t>
            </a:r>
            <a:r>
              <a:rPr lang="en-US" sz="2000" b="1" dirty="0"/>
              <a:t>Projection</a:t>
            </a:r>
            <a:r>
              <a:rPr lang="en-US" sz="2000" dirty="0"/>
              <a:t>, SHG or UTM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Choose the </a:t>
            </a:r>
            <a:r>
              <a:rPr lang="en-US" sz="2000" b="1" dirty="0"/>
              <a:t>Cell size </a:t>
            </a:r>
            <a:r>
              <a:rPr lang="en-US" sz="2000" dirty="0"/>
              <a:t>(</a:t>
            </a:r>
            <a:r>
              <a:rPr lang="en-US" dirty="0"/>
              <a:t>50, 100, 200, 500, 1000, 2000, 5000, or 10000)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program will Compute the structured grid, cell area, and travel length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Travel length is computed as the average value per grid cell using the flow direction grid and computed flow paths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237894-2671-4BC7-BB20-9CD778DFA0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756" y="2609206"/>
            <a:ext cx="3704762" cy="40380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7FECD9C-5885-40CA-8337-A2310159D8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1962" y="1838524"/>
            <a:ext cx="4200000" cy="15904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56690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Subbasin Discretization</a:t>
            </a:r>
          </a:p>
        </p:txBody>
      </p:sp>
      <p:sp>
        <p:nvSpPr>
          <p:cNvPr id="3482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9063A65-C383-45EC-BBD5-647BF1BACEE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52400" y="2514600"/>
            <a:ext cx="3810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discretization method can vary between subbasins in a basin model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HEC-HMS can display the discretization, turn on the Discretization layer from the </a:t>
            </a:r>
            <a:r>
              <a:rPr lang="en-US" sz="2000" b="1" dirty="0"/>
              <a:t>Map Layers </a:t>
            </a:r>
            <a:r>
              <a:rPr lang="en-US" sz="2000" dirty="0"/>
              <a:t>editor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C98A17-CF07-4619-AFB0-8504E2CBA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2362200"/>
            <a:ext cx="5009506" cy="344892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27272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A66A8DC-D8A9-45E3-AFAC-0D6EAECCE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675" y="2012215"/>
            <a:ext cx="3958064" cy="3886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Subbasin Discretization</a:t>
            </a:r>
          </a:p>
        </p:txBody>
      </p:sp>
      <p:sp>
        <p:nvSpPr>
          <p:cNvPr id="3482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Hydrologic Engineering Center</a:t>
            </a: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9063A65-C383-45EC-BBD5-647BF1BACEE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1905000"/>
            <a:ext cx="4208937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Projects where the delineation was already completed outside of HEC-HMS can take advantage of the </a:t>
            </a:r>
            <a:r>
              <a:rPr lang="en-US" sz="2000" b="1" dirty="0"/>
              <a:t>Structured</a:t>
            </a:r>
            <a:r>
              <a:rPr lang="en-US" sz="2000" dirty="0"/>
              <a:t> discretization method:</a:t>
            </a:r>
          </a:p>
          <a:p>
            <a:pPr marL="457200" indent="-457200">
              <a:spcBef>
                <a:spcPct val="50000"/>
              </a:spcBef>
              <a:buAutoNum type="arabicParenR"/>
            </a:pPr>
            <a:r>
              <a:rPr lang="en-US" sz="2000" dirty="0"/>
              <a:t>Georeference the subbasin elements</a:t>
            </a:r>
          </a:p>
          <a:p>
            <a:pPr marL="457200" indent="-457200">
              <a:spcBef>
                <a:spcPct val="50000"/>
              </a:spcBef>
              <a:buAutoNum type="arabicParenR"/>
            </a:pPr>
            <a:r>
              <a:rPr lang="en-US" sz="2000" dirty="0"/>
              <a:t>Load a terrain dataset</a:t>
            </a:r>
          </a:p>
          <a:p>
            <a:pPr marL="457200" indent="-457200">
              <a:spcBef>
                <a:spcPct val="50000"/>
              </a:spcBef>
              <a:buAutoNum type="arabicParenR"/>
            </a:pPr>
            <a:r>
              <a:rPr lang="en-US" sz="2000" dirty="0"/>
              <a:t>Run the Preprocess Sinks and Drainage steps (create the flow directions grid)</a:t>
            </a:r>
          </a:p>
          <a:p>
            <a:pPr marL="457200" indent="-457200">
              <a:spcBef>
                <a:spcPct val="50000"/>
              </a:spcBef>
              <a:buAutoNum type="arabicParenR"/>
            </a:pPr>
            <a:r>
              <a:rPr lang="en-US" sz="2000" dirty="0"/>
              <a:t>Choose the Structured Discretization specifications and run the compute grid cells tool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00ECB16-25B6-4AFE-B54B-28F9D13F2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825" y="1912203"/>
            <a:ext cx="2162175" cy="40862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74D1436-F3B6-4C9F-A9DD-05A3CA7B00D7}"/>
              </a:ext>
            </a:extLst>
          </p:cNvPr>
          <p:cNvSpPr/>
          <p:nvPr/>
        </p:nvSpPr>
        <p:spPr>
          <a:xfrm>
            <a:off x="6990500" y="2895600"/>
            <a:ext cx="20011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EFF93D-39DB-4F8B-8119-B2B566220411}"/>
              </a:ext>
            </a:extLst>
          </p:cNvPr>
          <p:cNvSpPr/>
          <p:nvPr/>
        </p:nvSpPr>
        <p:spPr>
          <a:xfrm>
            <a:off x="6978469" y="5745257"/>
            <a:ext cx="20011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42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3600</TotalTime>
  <Words>267</Words>
  <Application>Microsoft Office PowerPoint</Application>
  <PresentationFormat>On-screen Show (4:3)</PresentationFormat>
  <Paragraphs>42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Subbasin Discretization</vt:lpstr>
      <vt:lpstr>Subbasin Discretization</vt:lpstr>
      <vt:lpstr>Subbasin Discretization</vt:lpstr>
      <vt:lpstr>Subbasin Discretization</vt:lpstr>
      <vt:lpstr>Subbasin Discretization</vt:lpstr>
      <vt:lpstr>Subbasin Discretization</vt:lpstr>
    </vt:vector>
  </TitlesOfParts>
  <Company>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matthew fleming</dc:creator>
  <cp:lastModifiedBy>Fleming, Matthew J CIV USARMY CEIWR (USA)</cp:lastModifiedBy>
  <cp:revision>101</cp:revision>
  <dcterms:created xsi:type="dcterms:W3CDTF">2010-06-16T18:06:37Z</dcterms:created>
  <dcterms:modified xsi:type="dcterms:W3CDTF">2022-03-02T13:42:59Z</dcterms:modified>
</cp:coreProperties>
</file>