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12"/>
  </p:notesMasterIdLst>
  <p:handoutMasterIdLst>
    <p:handoutMasterId r:id="rId13"/>
  </p:handoutMasterIdLst>
  <p:sldIdLst>
    <p:sldId id="286" r:id="rId5"/>
    <p:sldId id="377" r:id="rId6"/>
    <p:sldId id="382" r:id="rId7"/>
    <p:sldId id="378" r:id="rId8"/>
    <p:sldId id="379" r:id="rId9"/>
    <p:sldId id="380" r:id="rId10"/>
    <p:sldId id="381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ma, Dawn R CIV USARMY CEIWR-HEC (USA)" initials="PDRCUC(" lastIdx="1" clrIdx="0">
    <p:extLst>
      <p:ext uri="{19B8F6BF-5375-455C-9EA6-DF929625EA0E}">
        <p15:presenceInfo xmlns:p15="http://schemas.microsoft.com/office/powerpoint/2012/main" userId="S-1-5-21-4070642156-458634915-1301419412-51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4B05"/>
    <a:srgbClr val="CB6007"/>
    <a:srgbClr val="E26B08"/>
    <a:srgbClr val="F89645"/>
    <a:srgbClr val="0000FF"/>
    <a:srgbClr val="008000"/>
    <a:srgbClr val="CC9900"/>
    <a:srgbClr val="FF9900"/>
    <a:srgbClr val="00CC00"/>
    <a:srgbClr val="0033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81081" autoAdjust="0"/>
  </p:normalViewPr>
  <p:slideViewPr>
    <p:cSldViewPr snapToGrid="0">
      <p:cViewPr varScale="1">
        <p:scale>
          <a:sx n="88" d="100"/>
          <a:sy n="88" d="100"/>
        </p:scale>
        <p:origin x="101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2CF3383-DF08-4C90-8557-22EF3027DD43}" type="datetimeFigureOut">
              <a:rPr lang="en-US" smtClean="0"/>
              <a:t>3/2/2022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05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7D16557-6E8E-4D95-8DF3-2DE1590C714A}" type="datetimeFigureOut">
              <a:rPr lang="en-US" smtClean="0"/>
              <a:t>3/2/2022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3A86D8-1D95-4DFF-A26B-8F86AC3AC58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3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49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74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759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838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3A86D8-1D95-4DFF-A26B-8F86AC3AC58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4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3 Pics (horizontal)">
    <p:bg>
      <p:bgPr>
        <a:solidFill>
          <a:schemeClr val="bg1">
            <a:lumMod val="60000"/>
            <a:lumOff val="4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/>
          <p:cNvSpPr>
            <a:spLocks noGrp="1"/>
          </p:cNvSpPr>
          <p:nvPr>
            <p:ph type="title"/>
          </p:nvPr>
        </p:nvSpPr>
        <p:spPr>
          <a:xfrm>
            <a:off x="266700" y="260931"/>
            <a:ext cx="5821279" cy="1671543"/>
          </a:xfrm>
          <a:noFill/>
          <a:ln w="12700">
            <a:noFill/>
          </a:ln>
        </p:spPr>
        <p:txBody>
          <a:bodyPr/>
          <a:lstStyle>
            <a:lvl1pPr>
              <a:defRPr cap="none" baseline="0">
                <a:ln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7"/>
          </p:nvPr>
        </p:nvSpPr>
        <p:spPr>
          <a:xfrm>
            <a:off x="266700" y="2058988"/>
            <a:ext cx="5808663" cy="3308350"/>
          </a:xfr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>
            <a:lvl1pPr>
              <a:defRPr baseline="0">
                <a:solidFill>
                  <a:schemeClr val="tx1"/>
                </a:solidFill>
                <a:effectLst/>
              </a:defRPr>
            </a:lvl1pPr>
            <a:lvl2pPr>
              <a:defRPr baseline="0">
                <a:solidFill>
                  <a:schemeClr val="tx1"/>
                </a:solidFill>
                <a:effectLst/>
              </a:defRPr>
            </a:lvl2pPr>
            <a:lvl3pPr>
              <a:defRPr baseline="0">
                <a:solidFill>
                  <a:schemeClr val="tx1"/>
                </a:solidFill>
                <a:effectLst/>
              </a:defRPr>
            </a:lvl3pPr>
            <a:lvl4pPr>
              <a:defRPr baseline="0">
                <a:solidFill>
                  <a:schemeClr val="tx1"/>
                </a:solidFill>
                <a:effectLst/>
              </a:defRPr>
            </a:lvl4pPr>
            <a:lvl5pPr>
              <a:defRPr baseline="0">
                <a:solidFill>
                  <a:schemeClr val="tx1"/>
                </a:solidFill>
                <a:effectLst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023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F4AE0-D7CF-405F-9B27-B5FCEB0E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8733D-04E1-4E62-9582-8CECDF5CF650}"/>
              </a:ext>
            </a:extLst>
          </p:cNvPr>
          <p:cNvSpPr txBox="1"/>
          <p:nvPr userDrawn="1"/>
        </p:nvSpPr>
        <p:spPr>
          <a:xfrm>
            <a:off x="5649588" y="6309360"/>
            <a:ext cx="7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4872804-87F3-4CEA-A86A-5A20B3F925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97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66675" y="38099"/>
            <a:ext cx="12058650" cy="6791326"/>
          </a:xfrm>
          <a:prstGeom prst="roundRect">
            <a:avLst>
              <a:gd name="adj" fmla="val 2258"/>
            </a:avLst>
          </a:prstGeom>
          <a:solidFill>
            <a:srgbClr val="FFFFFF"/>
          </a:solidFill>
          <a:ln w="57150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900" dirty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1115458" y="128981"/>
            <a:ext cx="9799780" cy="78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slide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6700" y="1028700"/>
            <a:ext cx="11658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3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9067" y="3416309"/>
            <a:ext cx="25400" cy="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76225" y="6640512"/>
            <a:ext cx="41148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9182100" y="6640512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B6B94-6F19-4E2B-82A4-E3780F0317F0}" type="datetimeFigureOut">
              <a:rPr lang="en-US" smtClean="0"/>
              <a:pPr/>
              <a:t>3/2/2022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C26C3C-CCBA-4862-AF8A-3432E0F18D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841" y="283647"/>
            <a:ext cx="1015705" cy="5450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DBA1E2-9ADF-45EF-9F8D-DFD28F8FCEE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0" y="304657"/>
            <a:ext cx="983754" cy="50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29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 cap="all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350" b="1">
          <a:solidFill>
            <a:srgbClr val="978473"/>
          </a:solidFill>
          <a:latin typeface="Arial" charset="0"/>
          <a:ea typeface="ＭＳ Ｐゴシック" charset="0"/>
          <a:cs typeface="Arial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227013" indent="-227013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2pPr>
      <a:lvl3pPr marL="461963" indent="-234950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3pPr>
      <a:lvl4pPr marL="687388" indent="-225425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4pPr>
      <a:lvl5pPr marL="914400" indent="-227013" algn="l" rtl="0" eaLnBrk="1" fontAlgn="base" hangingPunct="1">
        <a:spcBef>
          <a:spcPts val="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Arial" charset="0"/>
          <a:cs typeface="Arial" pitchFamily="34" charset="0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12" userDrawn="1">
          <p15:clr>
            <a:srgbClr val="5ACBF0"/>
          </p15:clr>
        </p15:guide>
        <p15:guide id="2" pos="12971">
          <p15:clr>
            <a:srgbClr val="5ACBF0"/>
          </p15:clr>
        </p15:guide>
        <p15:guide id="3" pos="168" userDrawn="1">
          <p15:clr>
            <a:srgbClr val="5ACBF0"/>
          </p15:clr>
        </p15:guide>
        <p15:guide id="4" orient="horz" pos="637" userDrawn="1">
          <p15:clr>
            <a:srgbClr val="F26B43"/>
          </p15:clr>
        </p15:guide>
        <p15:guide id="5" orient="horz" pos="583" userDrawn="1">
          <p15:clr>
            <a:srgbClr val="F26B43"/>
          </p15:clr>
        </p15:guide>
        <p15:guide id="6" orient="horz" pos="41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76228"/>
            <a:ext cx="12192000" cy="1671543"/>
          </a:xfrm>
        </p:spPr>
        <p:txBody>
          <a:bodyPr/>
          <a:lstStyle/>
          <a:p>
            <a:pPr algn="ctr"/>
            <a:r>
              <a:rPr lang="en-US" sz="4400" dirty="0"/>
              <a:t>Modeling Baseflow in HEC-HMS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02A15C-33FE-4A47-9CF8-693EC12DB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596" y="2225192"/>
            <a:ext cx="6616808" cy="424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76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baseflow in HEC-HMS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92858" y="1068149"/>
            <a:ext cx="5860795" cy="5600700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In many cases, direct runoff accounts for the flood magnitude. Baseflow is an important process to consider for modeling runoff volume.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Baseflow is comprised of runoff that infiltrates into the ground, flows down gradient, and then flows back onto the land surface in small channels, streams, and rivers.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Baseflow includes interflow and baseflow (or saturated groundwater flow). There are different paths water takes when moving through the ground.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6FF69B-2150-4032-8497-FC62723A4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53" y="1648326"/>
            <a:ext cx="5970140" cy="382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09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23373" y="134892"/>
            <a:ext cx="9799780" cy="785419"/>
          </a:xfrm>
        </p:spPr>
        <p:txBody>
          <a:bodyPr/>
          <a:lstStyle/>
          <a:p>
            <a:r>
              <a:rPr lang="en-US" dirty="0"/>
              <a:t>baseflow in HEC-HMS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192858" y="1068149"/>
            <a:ext cx="5903142" cy="5600700"/>
          </a:xfrm>
          <a:noFill/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There are different approaches to modeling baseflow, conceptual vs. process based. Currently, HEC-HMS includes conceptual methods for modeling baseflow.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There are techniques for identifying baseflow contributions from hydrographs:</a:t>
            </a:r>
          </a:p>
          <a:p>
            <a:pPr marL="569913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point of inflection (when the recession curve transitions from concave down to concave up) is where direct runoff is replaced by groundwater flow components. </a:t>
            </a:r>
          </a:p>
          <a:p>
            <a:pPr marL="569913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Plotting the hydrograph in log space shows different baseflow contributions, based on changes in slope on the recession curve.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37660D-6BE3-4B87-B304-B0BF1F4C916F}"/>
              </a:ext>
            </a:extLst>
          </p:cNvPr>
          <p:cNvGrpSpPr/>
          <p:nvPr/>
        </p:nvGrpSpPr>
        <p:grpSpPr>
          <a:xfrm>
            <a:off x="6096000" y="1361209"/>
            <a:ext cx="5670026" cy="4249881"/>
            <a:chOff x="6196073" y="2327563"/>
            <a:chExt cx="5011680" cy="356547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3075AF-7FBA-4449-A3AE-1D0DADF92D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878" r="4086"/>
            <a:stretch/>
          </p:blipFill>
          <p:spPr>
            <a:xfrm>
              <a:off x="6196073" y="2327563"/>
              <a:ext cx="5011680" cy="3565473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16B7BC3-F71D-4D8E-900A-9D5001D254A9}"/>
                </a:ext>
              </a:extLst>
            </p:cNvPr>
            <p:cNvSpPr/>
            <p:nvPr/>
          </p:nvSpPr>
          <p:spPr>
            <a:xfrm>
              <a:off x="7906018" y="3185227"/>
              <a:ext cx="2061030" cy="1600522"/>
            </a:xfrm>
            <a:custGeom>
              <a:avLst/>
              <a:gdLst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07819 w 259773"/>
                <a:gd name="connsiteY3" fmla="*/ 155864 h 197427"/>
                <a:gd name="connsiteX4" fmla="*/ 259773 w 259773"/>
                <a:gd name="connsiteY4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44144 w 259773"/>
                <a:gd name="connsiteY1" fmla="*/ 2970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45977 w 259773"/>
                <a:gd name="connsiteY1" fmla="*/ 36305 h 197427"/>
                <a:gd name="connsiteX2" fmla="*/ 259773 w 259773"/>
                <a:gd name="connsiteY2" fmla="*/ 197427 h 197427"/>
                <a:gd name="connsiteX0" fmla="*/ 0 w 251523"/>
                <a:gd name="connsiteY0" fmla="*/ 0 h 196484"/>
                <a:gd name="connsiteX1" fmla="*/ 37727 w 251523"/>
                <a:gd name="connsiteY1" fmla="*/ 35362 h 196484"/>
                <a:gd name="connsiteX2" fmla="*/ 251523 w 251523"/>
                <a:gd name="connsiteY2" fmla="*/ 196484 h 196484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332187 w 332187"/>
                <a:gd name="connsiteY2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5616 w 332187"/>
                <a:gd name="connsiteY2" fmla="*/ 214309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0116 w 332187"/>
                <a:gd name="connsiteY2" fmla="*/ 224685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2119 w 332187"/>
                <a:gd name="connsiteY2" fmla="*/ 152055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0286 w 332187"/>
                <a:gd name="connsiteY2" fmla="*/ 163374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16121 w 332187"/>
                <a:gd name="connsiteY2" fmla="*/ 10583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8727 w 332187"/>
                <a:gd name="connsiteY1" fmla="*/ 51397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48117 w 332187"/>
                <a:gd name="connsiteY4" fmla="*/ 215253 h 262511"/>
                <a:gd name="connsiteX5" fmla="*/ 332187 w 332187"/>
                <a:gd name="connsiteY5" fmla="*/ 262511 h 262511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05865 w 336770"/>
                <a:gd name="connsiteY5" fmla="*/ 254869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299449 w 336770"/>
                <a:gd name="connsiteY5" fmla="*/ 247323 h 269114"/>
                <a:gd name="connsiteX6" fmla="*/ 336770 w 336770"/>
                <a:gd name="connsiteY6" fmla="*/ 269114 h 26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770" h="269114">
                  <a:moveTo>
                    <a:pt x="0" y="0"/>
                  </a:moveTo>
                  <a:cubicBezTo>
                    <a:pt x="9197" y="6188"/>
                    <a:pt x="-1901" y="10947"/>
                    <a:pt x="41394" y="43851"/>
                  </a:cubicBezTo>
                  <a:cubicBezTo>
                    <a:pt x="60747" y="61490"/>
                    <a:pt x="85028" y="87331"/>
                    <a:pt x="108788" y="108666"/>
                  </a:cubicBezTo>
                  <a:cubicBezTo>
                    <a:pt x="132548" y="130001"/>
                    <a:pt x="159203" y="150169"/>
                    <a:pt x="184869" y="169977"/>
                  </a:cubicBezTo>
                  <a:cubicBezTo>
                    <a:pt x="210535" y="189785"/>
                    <a:pt x="227951" y="201104"/>
                    <a:pt x="248117" y="215253"/>
                  </a:cubicBezTo>
                  <a:cubicBezTo>
                    <a:pt x="268283" y="229402"/>
                    <a:pt x="284674" y="238346"/>
                    <a:pt x="299449" y="247323"/>
                  </a:cubicBezTo>
                  <a:cubicBezTo>
                    <a:pt x="314224" y="256300"/>
                    <a:pt x="331619" y="266740"/>
                    <a:pt x="336770" y="269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21F275B-A924-4F43-B3AA-C5498B96E440}"/>
                </a:ext>
              </a:extLst>
            </p:cNvPr>
            <p:cNvSpPr/>
            <p:nvPr/>
          </p:nvSpPr>
          <p:spPr>
            <a:xfrm>
              <a:off x="10005026" y="4784663"/>
              <a:ext cx="1202726" cy="415914"/>
            </a:xfrm>
            <a:custGeom>
              <a:avLst/>
              <a:gdLst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07819 w 259773"/>
                <a:gd name="connsiteY3" fmla="*/ 155864 h 197427"/>
                <a:gd name="connsiteX4" fmla="*/ 259773 w 259773"/>
                <a:gd name="connsiteY4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155864 w 259773"/>
                <a:gd name="connsiteY2" fmla="*/ 103909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93519 w 259773"/>
                <a:gd name="connsiteY1" fmla="*/ 62345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85030 w 259773"/>
                <a:gd name="connsiteY1" fmla="*/ 76322 h 197427"/>
                <a:gd name="connsiteX2" fmla="*/ 44144 w 259773"/>
                <a:gd name="connsiteY2" fmla="*/ 29702 h 197427"/>
                <a:gd name="connsiteX3" fmla="*/ 259773 w 259773"/>
                <a:gd name="connsiteY3" fmla="*/ 197427 h 197427"/>
                <a:gd name="connsiteX0" fmla="*/ 0 w 259773"/>
                <a:gd name="connsiteY0" fmla="*/ 0 h 197427"/>
                <a:gd name="connsiteX1" fmla="*/ 44144 w 259773"/>
                <a:gd name="connsiteY1" fmla="*/ 29702 h 197427"/>
                <a:gd name="connsiteX2" fmla="*/ 259773 w 259773"/>
                <a:gd name="connsiteY2" fmla="*/ 197427 h 197427"/>
                <a:gd name="connsiteX0" fmla="*/ 0 w 259773"/>
                <a:gd name="connsiteY0" fmla="*/ 0 h 197427"/>
                <a:gd name="connsiteX1" fmla="*/ 45977 w 259773"/>
                <a:gd name="connsiteY1" fmla="*/ 36305 h 197427"/>
                <a:gd name="connsiteX2" fmla="*/ 259773 w 259773"/>
                <a:gd name="connsiteY2" fmla="*/ 197427 h 197427"/>
                <a:gd name="connsiteX0" fmla="*/ 0 w 251523"/>
                <a:gd name="connsiteY0" fmla="*/ 0 h 196484"/>
                <a:gd name="connsiteX1" fmla="*/ 37727 w 251523"/>
                <a:gd name="connsiteY1" fmla="*/ 35362 h 196484"/>
                <a:gd name="connsiteX2" fmla="*/ 251523 w 251523"/>
                <a:gd name="connsiteY2" fmla="*/ 196484 h 196484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332187 w 332187"/>
                <a:gd name="connsiteY2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5616 w 332187"/>
                <a:gd name="connsiteY2" fmla="*/ 214309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270116 w 332187"/>
                <a:gd name="connsiteY2" fmla="*/ 224685 h 262511"/>
                <a:gd name="connsiteX3" fmla="*/ 332187 w 332187"/>
                <a:gd name="connsiteY3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2119 w 332187"/>
                <a:gd name="connsiteY2" fmla="*/ 152055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80286 w 332187"/>
                <a:gd name="connsiteY2" fmla="*/ 163374 h 262511"/>
                <a:gd name="connsiteX3" fmla="*/ 270116 w 332187"/>
                <a:gd name="connsiteY3" fmla="*/ 224685 h 262511"/>
                <a:gd name="connsiteX4" fmla="*/ 332187 w 332187"/>
                <a:gd name="connsiteY4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16121 w 332187"/>
                <a:gd name="connsiteY2" fmla="*/ 10583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37727 w 332187"/>
                <a:gd name="connsiteY1" fmla="*/ 35362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8727 w 332187"/>
                <a:gd name="connsiteY1" fmla="*/ 51397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0286 w 332187"/>
                <a:gd name="connsiteY3" fmla="*/ 163374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70116 w 332187"/>
                <a:gd name="connsiteY4" fmla="*/ 224685 h 262511"/>
                <a:gd name="connsiteX5" fmla="*/ 332187 w 332187"/>
                <a:gd name="connsiteY5" fmla="*/ 262511 h 262511"/>
                <a:gd name="connsiteX0" fmla="*/ 0 w 332187"/>
                <a:gd name="connsiteY0" fmla="*/ 0 h 262511"/>
                <a:gd name="connsiteX1" fmla="*/ 41394 w 332187"/>
                <a:gd name="connsiteY1" fmla="*/ 43851 h 262511"/>
                <a:gd name="connsiteX2" fmla="*/ 108788 w 332187"/>
                <a:gd name="connsiteY2" fmla="*/ 108666 h 262511"/>
                <a:gd name="connsiteX3" fmla="*/ 184869 w 332187"/>
                <a:gd name="connsiteY3" fmla="*/ 169977 h 262511"/>
                <a:gd name="connsiteX4" fmla="*/ 248117 w 332187"/>
                <a:gd name="connsiteY4" fmla="*/ 215253 h 262511"/>
                <a:gd name="connsiteX5" fmla="*/ 332187 w 332187"/>
                <a:gd name="connsiteY5" fmla="*/ 262511 h 262511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305865 w 336770"/>
                <a:gd name="connsiteY5" fmla="*/ 254869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41394 w 336770"/>
                <a:gd name="connsiteY1" fmla="*/ 43851 h 269114"/>
                <a:gd name="connsiteX2" fmla="*/ 108788 w 336770"/>
                <a:gd name="connsiteY2" fmla="*/ 108666 h 269114"/>
                <a:gd name="connsiteX3" fmla="*/ 184869 w 336770"/>
                <a:gd name="connsiteY3" fmla="*/ 169977 h 269114"/>
                <a:gd name="connsiteX4" fmla="*/ 248117 w 336770"/>
                <a:gd name="connsiteY4" fmla="*/ 215253 h 269114"/>
                <a:gd name="connsiteX5" fmla="*/ 299449 w 336770"/>
                <a:gd name="connsiteY5" fmla="*/ 247323 h 269114"/>
                <a:gd name="connsiteX6" fmla="*/ 336770 w 336770"/>
                <a:gd name="connsiteY6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184869 w 336770"/>
                <a:gd name="connsiteY2" fmla="*/ 169977 h 269114"/>
                <a:gd name="connsiteX3" fmla="*/ 248117 w 336770"/>
                <a:gd name="connsiteY3" fmla="*/ 215253 h 269114"/>
                <a:gd name="connsiteX4" fmla="*/ 299449 w 336770"/>
                <a:gd name="connsiteY4" fmla="*/ 247323 h 269114"/>
                <a:gd name="connsiteX5" fmla="*/ 336770 w 336770"/>
                <a:gd name="connsiteY5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248117 w 336770"/>
                <a:gd name="connsiteY2" fmla="*/ 215253 h 269114"/>
                <a:gd name="connsiteX3" fmla="*/ 299449 w 336770"/>
                <a:gd name="connsiteY3" fmla="*/ 247323 h 269114"/>
                <a:gd name="connsiteX4" fmla="*/ 336770 w 336770"/>
                <a:gd name="connsiteY4" fmla="*/ 269114 h 269114"/>
                <a:gd name="connsiteX0" fmla="*/ 0 w 336770"/>
                <a:gd name="connsiteY0" fmla="*/ 0 h 269114"/>
                <a:gd name="connsiteX1" fmla="*/ 108788 w 336770"/>
                <a:gd name="connsiteY1" fmla="*/ 108666 h 269114"/>
                <a:gd name="connsiteX2" fmla="*/ 248117 w 336770"/>
                <a:gd name="connsiteY2" fmla="*/ 215253 h 269114"/>
                <a:gd name="connsiteX3" fmla="*/ 336770 w 336770"/>
                <a:gd name="connsiteY3" fmla="*/ 269114 h 269114"/>
                <a:gd name="connsiteX0" fmla="*/ 0 w 434850"/>
                <a:gd name="connsiteY0" fmla="*/ 0 h 533911"/>
                <a:gd name="connsiteX1" fmla="*/ 108788 w 434850"/>
                <a:gd name="connsiteY1" fmla="*/ 108666 h 533911"/>
                <a:gd name="connsiteX2" fmla="*/ 248117 w 434850"/>
                <a:gd name="connsiteY2" fmla="*/ 215253 h 533911"/>
                <a:gd name="connsiteX3" fmla="*/ 434850 w 434850"/>
                <a:gd name="connsiteY3" fmla="*/ 533911 h 533911"/>
                <a:gd name="connsiteX0" fmla="*/ 0 w 434850"/>
                <a:gd name="connsiteY0" fmla="*/ 0 h 533911"/>
                <a:gd name="connsiteX1" fmla="*/ 108788 w 434850"/>
                <a:gd name="connsiteY1" fmla="*/ 108666 h 533911"/>
                <a:gd name="connsiteX2" fmla="*/ 385613 w 434850"/>
                <a:gd name="connsiteY2" fmla="*/ 512368 h 533911"/>
                <a:gd name="connsiteX3" fmla="*/ 434850 w 434850"/>
                <a:gd name="connsiteY3" fmla="*/ 533911 h 533911"/>
                <a:gd name="connsiteX0" fmla="*/ 0 w 434850"/>
                <a:gd name="connsiteY0" fmla="*/ 0 h 533911"/>
                <a:gd name="connsiteX1" fmla="*/ 322365 w 434850"/>
                <a:gd name="connsiteY1" fmla="*/ 490224 h 533911"/>
                <a:gd name="connsiteX2" fmla="*/ 385613 w 434850"/>
                <a:gd name="connsiteY2" fmla="*/ 512368 h 533911"/>
                <a:gd name="connsiteX3" fmla="*/ 434850 w 434850"/>
                <a:gd name="connsiteY3" fmla="*/ 533911 h 533911"/>
                <a:gd name="connsiteX0" fmla="*/ 0 w 196524"/>
                <a:gd name="connsiteY0" fmla="*/ 0 h 77292"/>
                <a:gd name="connsiteX1" fmla="*/ 84039 w 196524"/>
                <a:gd name="connsiteY1" fmla="*/ 33605 h 77292"/>
                <a:gd name="connsiteX2" fmla="*/ 147287 w 196524"/>
                <a:gd name="connsiteY2" fmla="*/ 55749 h 77292"/>
                <a:gd name="connsiteX3" fmla="*/ 196524 w 196524"/>
                <a:gd name="connsiteY3" fmla="*/ 77292 h 77292"/>
                <a:gd name="connsiteX0" fmla="*/ 0 w 196524"/>
                <a:gd name="connsiteY0" fmla="*/ 0 h 77292"/>
                <a:gd name="connsiteX1" fmla="*/ 147287 w 196524"/>
                <a:gd name="connsiteY1" fmla="*/ 55749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96872 w 196524"/>
                <a:gd name="connsiteY1" fmla="*/ 36984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196524 w 196524"/>
                <a:gd name="connsiteY1" fmla="*/ 77292 h 77292"/>
                <a:gd name="connsiteX0" fmla="*/ 0 w 196524"/>
                <a:gd name="connsiteY0" fmla="*/ 0 h 77292"/>
                <a:gd name="connsiteX1" fmla="*/ 69219 w 196524"/>
                <a:gd name="connsiteY1" fmla="*/ 29285 h 77292"/>
                <a:gd name="connsiteX2" fmla="*/ 196524 w 196524"/>
                <a:gd name="connsiteY2" fmla="*/ 77292 h 77292"/>
                <a:gd name="connsiteX0" fmla="*/ 0 w 196524"/>
                <a:gd name="connsiteY0" fmla="*/ 0 h 77292"/>
                <a:gd name="connsiteX1" fmla="*/ 71969 w 196524"/>
                <a:gd name="connsiteY1" fmla="*/ 33455 h 77292"/>
                <a:gd name="connsiteX2" fmla="*/ 196524 w 196524"/>
                <a:gd name="connsiteY2" fmla="*/ 77292 h 77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6524" h="77292">
                  <a:moveTo>
                    <a:pt x="0" y="0"/>
                  </a:moveTo>
                  <a:lnTo>
                    <a:pt x="71969" y="33455"/>
                  </a:lnTo>
                  <a:cubicBezTo>
                    <a:pt x="68258" y="29934"/>
                    <a:pt x="131016" y="51528"/>
                    <a:pt x="196524" y="77292"/>
                  </a:cubicBezTo>
                </a:path>
              </a:pathLst>
            </a:custGeom>
            <a:noFill/>
            <a:ln w="285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9269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Interflow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1B08D5-3B32-42E7-99B4-1EAB2503BA2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4910" y="2428484"/>
            <a:ext cx="6182764" cy="3894906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9A21F74E-231E-41F6-B3E9-E1B12625472C}"/>
              </a:ext>
            </a:extLst>
          </p:cNvPr>
          <p:cNvGrpSpPr/>
          <p:nvPr/>
        </p:nvGrpSpPr>
        <p:grpSpPr>
          <a:xfrm>
            <a:off x="6816872" y="1705346"/>
            <a:ext cx="4613128" cy="4621025"/>
            <a:chOff x="6508528" y="2469186"/>
            <a:chExt cx="3953698" cy="40586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6FB8B94-3AF4-4A2A-8831-3431C6D5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08528" y="2469186"/>
              <a:ext cx="3953698" cy="4058664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D30C498-ED4F-4E07-99AC-4954A1867D6E}"/>
                </a:ext>
              </a:extLst>
            </p:cNvPr>
            <p:cNvCxnSpPr/>
            <p:nvPr/>
          </p:nvCxnSpPr>
          <p:spPr>
            <a:xfrm flipH="1" flipV="1">
              <a:off x="7283302" y="480591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E9836F8-9EBF-4F65-8B54-9499C1A5BECA}"/>
                </a:ext>
              </a:extLst>
            </p:cNvPr>
            <p:cNvCxnSpPr/>
            <p:nvPr/>
          </p:nvCxnSpPr>
          <p:spPr>
            <a:xfrm flipH="1" flipV="1">
              <a:off x="7588102" y="4339975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4556D4B-7A6D-451B-A691-44B8B643F3F5}"/>
                </a:ext>
              </a:extLst>
            </p:cNvPr>
            <p:cNvCxnSpPr/>
            <p:nvPr/>
          </p:nvCxnSpPr>
          <p:spPr>
            <a:xfrm flipH="1" flipV="1">
              <a:off x="7497726" y="450560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42FFF96-9F5E-461F-AFD0-554A95003413}"/>
                </a:ext>
              </a:extLst>
            </p:cNvPr>
            <p:cNvCxnSpPr/>
            <p:nvPr/>
          </p:nvCxnSpPr>
          <p:spPr>
            <a:xfrm flipH="1" flipV="1">
              <a:off x="7402032" y="4671237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98A1AD5-F8A9-41EF-80D2-6373CAA58B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72772" y="4036676"/>
              <a:ext cx="124168" cy="30329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79C278D-721A-4F5A-A058-4875540C8F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24800" y="4098581"/>
              <a:ext cx="262270" cy="3197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2BFB135-240E-4510-9CCA-ECD380263AD4}"/>
                </a:ext>
              </a:extLst>
            </p:cNvPr>
            <p:cNvCxnSpPr/>
            <p:nvPr/>
          </p:nvCxnSpPr>
          <p:spPr>
            <a:xfrm flipH="1" flipV="1">
              <a:off x="7738730" y="4209666"/>
              <a:ext cx="372140" cy="28707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AA4E729-5143-45A4-9A5A-7FED49D12DA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10742" y="3942604"/>
              <a:ext cx="230413" cy="14353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54CF6FC-EB10-40C0-A100-BD92983F5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0989" y="4036677"/>
              <a:ext cx="0" cy="1729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D6DCFBF-CC77-48F6-818B-C171A2FBC8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25950" y="3619322"/>
              <a:ext cx="358562" cy="157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4444213-E8F5-4D05-ACD3-8DA7B5AE10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5377" y="3470307"/>
              <a:ext cx="257293" cy="22134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443A051-810A-4DE5-AE4B-6EDB26F02A7F}"/>
                </a:ext>
              </a:extLst>
            </p:cNvPr>
            <p:cNvCxnSpPr>
              <a:cxnSpLocks/>
            </p:cNvCxnSpPr>
            <p:nvPr/>
          </p:nvCxnSpPr>
          <p:spPr>
            <a:xfrm>
              <a:off x="8257712" y="3675675"/>
              <a:ext cx="167454" cy="20308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1A921E85-8553-46C2-B657-E98CA11AC57D}"/>
                </a:ext>
              </a:extLst>
            </p:cNvPr>
            <p:cNvCxnSpPr>
              <a:cxnSpLocks/>
            </p:cNvCxnSpPr>
            <p:nvPr/>
          </p:nvCxnSpPr>
          <p:spPr>
            <a:xfrm>
              <a:off x="8181694" y="3734679"/>
              <a:ext cx="5376" cy="20213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44F54F35-B415-4372-94A3-FD514A1853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08146" y="3734679"/>
              <a:ext cx="33316" cy="219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FBCD78C-8C1C-49A0-8B42-29C4109ED3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55935" y="3576761"/>
              <a:ext cx="116837" cy="1490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4F09CCF7-81BE-4D38-B769-6D6B0B7189F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4852" y="3455063"/>
              <a:ext cx="102088" cy="1422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9842060-077E-4BC4-9807-44FFB8BF34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8345" y="3218783"/>
              <a:ext cx="358562" cy="157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0840536-7C19-44A5-AA66-88F8577A3841}"/>
                </a:ext>
              </a:extLst>
            </p:cNvPr>
            <p:cNvCxnSpPr>
              <a:cxnSpLocks/>
            </p:cNvCxnSpPr>
            <p:nvPr/>
          </p:nvCxnSpPr>
          <p:spPr>
            <a:xfrm>
              <a:off x="8115485" y="3143029"/>
              <a:ext cx="57287" cy="21029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4144BCD-C408-462F-B168-ED03016980BF}"/>
                </a:ext>
              </a:extLst>
            </p:cNvPr>
            <p:cNvCxnSpPr>
              <a:cxnSpLocks/>
            </p:cNvCxnSpPr>
            <p:nvPr/>
          </p:nvCxnSpPr>
          <p:spPr>
            <a:xfrm>
              <a:off x="7943771" y="3231448"/>
              <a:ext cx="97691" cy="22088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2335493-33D6-4170-98BE-7331B6E47DCC}"/>
                </a:ext>
              </a:extLst>
            </p:cNvPr>
            <p:cNvCxnSpPr>
              <a:cxnSpLocks/>
            </p:cNvCxnSpPr>
            <p:nvPr/>
          </p:nvCxnSpPr>
          <p:spPr>
            <a:xfrm>
              <a:off x="7755334" y="3370781"/>
              <a:ext cx="114746" cy="19905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41D5B07-A460-41E9-8DEA-E9FE959A214F}"/>
                </a:ext>
              </a:extLst>
            </p:cNvPr>
            <p:cNvCxnSpPr>
              <a:cxnSpLocks/>
            </p:cNvCxnSpPr>
            <p:nvPr/>
          </p:nvCxnSpPr>
          <p:spPr>
            <a:xfrm>
              <a:off x="7542411" y="3667499"/>
              <a:ext cx="264951" cy="13053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C725D9C-C6B0-4D3E-BF9E-F4A858F39298}"/>
                </a:ext>
              </a:extLst>
            </p:cNvPr>
            <p:cNvCxnSpPr>
              <a:cxnSpLocks/>
            </p:cNvCxnSpPr>
            <p:nvPr/>
          </p:nvCxnSpPr>
          <p:spPr>
            <a:xfrm>
              <a:off x="7448279" y="3842212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059B972-6ACA-4CB9-9B42-C4CF2DB292AE}"/>
                </a:ext>
              </a:extLst>
            </p:cNvPr>
            <p:cNvCxnSpPr>
              <a:cxnSpLocks/>
            </p:cNvCxnSpPr>
            <p:nvPr/>
          </p:nvCxnSpPr>
          <p:spPr>
            <a:xfrm>
              <a:off x="7304025" y="3963660"/>
              <a:ext cx="238386" cy="2460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10D4846-C37C-4494-B24A-115D0AC1DD32}"/>
                </a:ext>
              </a:extLst>
            </p:cNvPr>
            <p:cNvCxnSpPr>
              <a:cxnSpLocks/>
            </p:cNvCxnSpPr>
            <p:nvPr/>
          </p:nvCxnSpPr>
          <p:spPr>
            <a:xfrm>
              <a:off x="7158062" y="4157970"/>
              <a:ext cx="212807" cy="23947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76AF76FC-E33E-494A-922F-474C136A249D}"/>
                </a:ext>
              </a:extLst>
            </p:cNvPr>
            <p:cNvCxnSpPr>
              <a:cxnSpLocks/>
            </p:cNvCxnSpPr>
            <p:nvPr/>
          </p:nvCxnSpPr>
          <p:spPr>
            <a:xfrm>
              <a:off x="7047417" y="4353639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D0A7B146-F8E5-4493-97B6-9254A928DE29}"/>
                </a:ext>
              </a:extLst>
            </p:cNvPr>
            <p:cNvCxnSpPr>
              <a:cxnSpLocks/>
            </p:cNvCxnSpPr>
            <p:nvPr/>
          </p:nvCxnSpPr>
          <p:spPr>
            <a:xfrm>
              <a:off x="6929797" y="4521465"/>
              <a:ext cx="226607" cy="17216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F3603A62-942D-408B-AC6F-421683C0B2AC}"/>
              </a:ext>
            </a:extLst>
          </p:cNvPr>
          <p:cNvSpPr/>
          <p:nvPr/>
        </p:nvSpPr>
        <p:spPr>
          <a:xfrm>
            <a:off x="173383" y="1456892"/>
            <a:ext cx="68771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lvl="1"/>
            <a:r>
              <a:rPr lang="en-US" sz="2000" dirty="0"/>
              <a:t>Interflow is where the infiltrated water travels to a stream above the groundwater level (unsaturated zone). The response time for interflow is longer than surface runoff. </a:t>
            </a:r>
          </a:p>
        </p:txBody>
      </p:sp>
    </p:spTree>
    <p:extLst>
      <p:ext uri="{BB962C8B-B14F-4D97-AF65-F5344CB8AC3E}">
        <p14:creationId xmlns:p14="http://schemas.microsoft.com/office/powerpoint/2010/main" val="351487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Baseflow / Groundwater flow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8EE6AEBF-4A46-493F-8EA3-05F55ABAA7B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2153" y="2416390"/>
            <a:ext cx="6182764" cy="3894906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44FA000B-C337-482C-8EE3-306BD569B379}"/>
              </a:ext>
            </a:extLst>
          </p:cNvPr>
          <p:cNvSpPr/>
          <p:nvPr/>
        </p:nvSpPr>
        <p:spPr>
          <a:xfrm>
            <a:off x="378354" y="1194795"/>
            <a:ext cx="65328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Baseflow is where the infiltrated water percolates to a groundwater layer. The groundwater layer will contribute to stream flow when it is high enough. The response time for baseflow is longer than interflow.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FE92A1F-4E3C-47EE-808E-CB0AD6A91B20}"/>
              </a:ext>
            </a:extLst>
          </p:cNvPr>
          <p:cNvGrpSpPr/>
          <p:nvPr/>
        </p:nvGrpSpPr>
        <p:grpSpPr>
          <a:xfrm>
            <a:off x="6819838" y="1699984"/>
            <a:ext cx="4613128" cy="4611312"/>
            <a:chOff x="6642539" y="1585512"/>
            <a:chExt cx="3953698" cy="40586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6FB8B94-3AF4-4A2A-8831-3431C6D50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2539" y="1585512"/>
              <a:ext cx="3953698" cy="4058664"/>
            </a:xfrm>
            <a:prstGeom prst="rect">
              <a:avLst/>
            </a:prstGeom>
          </p:spPr>
        </p:pic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7B297BC-EB14-4901-97FB-B1CBC91C34CB}"/>
                </a:ext>
              </a:extLst>
            </p:cNvPr>
            <p:cNvSpPr/>
            <p:nvPr/>
          </p:nvSpPr>
          <p:spPr>
            <a:xfrm>
              <a:off x="7444327" y="3331566"/>
              <a:ext cx="774849" cy="566556"/>
            </a:xfrm>
            <a:custGeom>
              <a:avLst/>
              <a:gdLst>
                <a:gd name="connsiteX0" fmla="*/ 520218 w 520218"/>
                <a:gd name="connsiteY0" fmla="*/ 0 h 191069"/>
                <a:gd name="connsiteX1" fmla="*/ 3572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3194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00122 w 500122"/>
                <a:gd name="connsiteY0" fmla="*/ 37220 h 167999"/>
                <a:gd name="connsiteX1" fmla="*/ 216593 w 500122"/>
                <a:gd name="connsiteY1" fmla="*/ 8874 h 167999"/>
                <a:gd name="connsiteX2" fmla="*/ 22075 w 500122"/>
                <a:gd name="connsiteY2" fmla="*/ 4226 h 167999"/>
                <a:gd name="connsiteX3" fmla="*/ 15251 w 500122"/>
                <a:gd name="connsiteY3" fmla="*/ 65641 h 167999"/>
                <a:gd name="connsiteX4" fmla="*/ 1603 w 500122"/>
                <a:gd name="connsiteY4" fmla="*/ 86113 h 167999"/>
                <a:gd name="connsiteX5" fmla="*/ 1603 w 500122"/>
                <a:gd name="connsiteY5" fmla="*/ 167999 h 167999"/>
                <a:gd name="connsiteX0" fmla="*/ 500122 w 500122"/>
                <a:gd name="connsiteY0" fmla="*/ 89352 h 220131"/>
                <a:gd name="connsiteX1" fmla="*/ 216593 w 500122"/>
                <a:gd name="connsiteY1" fmla="*/ 61006 h 220131"/>
                <a:gd name="connsiteX2" fmla="*/ 62268 w 500122"/>
                <a:gd name="connsiteY2" fmla="*/ 1092 h 220131"/>
                <a:gd name="connsiteX3" fmla="*/ 15251 w 500122"/>
                <a:gd name="connsiteY3" fmla="*/ 117773 h 220131"/>
                <a:gd name="connsiteX4" fmla="*/ 1603 w 500122"/>
                <a:gd name="connsiteY4" fmla="*/ 138245 h 220131"/>
                <a:gd name="connsiteX5" fmla="*/ 1603 w 500122"/>
                <a:gd name="connsiteY5" fmla="*/ 220131 h 220131"/>
                <a:gd name="connsiteX0" fmla="*/ 500122 w 500122"/>
                <a:gd name="connsiteY0" fmla="*/ 91445 h 222224"/>
                <a:gd name="connsiteX1" fmla="*/ 231665 w 500122"/>
                <a:gd name="connsiteY1" fmla="*/ 37978 h 222224"/>
                <a:gd name="connsiteX2" fmla="*/ 62268 w 500122"/>
                <a:gd name="connsiteY2" fmla="*/ 3185 h 222224"/>
                <a:gd name="connsiteX3" fmla="*/ 15251 w 500122"/>
                <a:gd name="connsiteY3" fmla="*/ 119866 h 222224"/>
                <a:gd name="connsiteX4" fmla="*/ 1603 w 500122"/>
                <a:gd name="connsiteY4" fmla="*/ 140338 h 222224"/>
                <a:gd name="connsiteX5" fmla="*/ 1603 w 500122"/>
                <a:gd name="connsiteY5" fmla="*/ 222224 h 222224"/>
                <a:gd name="connsiteX0" fmla="*/ 500646 w 500646"/>
                <a:gd name="connsiteY0" fmla="*/ 90348 h 221127"/>
                <a:gd name="connsiteX1" fmla="*/ 232189 w 500646"/>
                <a:gd name="connsiteY1" fmla="*/ 36881 h 221127"/>
                <a:gd name="connsiteX2" fmla="*/ 62792 w 500646"/>
                <a:gd name="connsiteY2" fmla="*/ 2088 h 221127"/>
                <a:gd name="connsiteX3" fmla="*/ 30848 w 500646"/>
                <a:gd name="connsiteY3" fmla="*/ 98672 h 221127"/>
                <a:gd name="connsiteX4" fmla="*/ 2127 w 500646"/>
                <a:gd name="connsiteY4" fmla="*/ 139241 h 221127"/>
                <a:gd name="connsiteX5" fmla="*/ 2127 w 500646"/>
                <a:gd name="connsiteY5" fmla="*/ 221127 h 221127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45218 w 543737"/>
                <a:gd name="connsiteY4" fmla="*/ 139241 h 261320"/>
                <a:gd name="connsiteX5" fmla="*/ 0 w 543737"/>
                <a:gd name="connsiteY5" fmla="*/ 261320 h 261320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0 w 543737"/>
                <a:gd name="connsiteY4" fmla="*/ 261320 h 261320"/>
                <a:gd name="connsiteX0" fmla="*/ 543737 w 543737"/>
                <a:gd name="connsiteY0" fmla="*/ 100698 h 271670"/>
                <a:gd name="connsiteX1" fmla="*/ 275280 w 543737"/>
                <a:gd name="connsiteY1" fmla="*/ 47231 h 271670"/>
                <a:gd name="connsiteX2" fmla="*/ 105883 w 543737"/>
                <a:gd name="connsiteY2" fmla="*/ 12438 h 271670"/>
                <a:gd name="connsiteX3" fmla="*/ 0 w 543737"/>
                <a:gd name="connsiteY3" fmla="*/ 271670 h 271670"/>
                <a:gd name="connsiteX0" fmla="*/ 543737 w 543737"/>
                <a:gd name="connsiteY0" fmla="*/ 104390 h 275362"/>
                <a:gd name="connsiteX1" fmla="*/ 305425 w 543737"/>
                <a:gd name="connsiteY1" fmla="*/ 35850 h 275362"/>
                <a:gd name="connsiteX2" fmla="*/ 105883 w 543737"/>
                <a:gd name="connsiteY2" fmla="*/ 16130 h 275362"/>
                <a:gd name="connsiteX3" fmla="*/ 0 w 543737"/>
                <a:gd name="connsiteY3" fmla="*/ 275362 h 275362"/>
                <a:gd name="connsiteX0" fmla="*/ 543737 w 543737"/>
                <a:gd name="connsiteY0" fmla="*/ 230925 h 401897"/>
                <a:gd name="connsiteX1" fmla="*/ 415957 w 543737"/>
                <a:gd name="connsiteY1" fmla="*/ 1612 h 401897"/>
                <a:gd name="connsiteX2" fmla="*/ 105883 w 543737"/>
                <a:gd name="connsiteY2" fmla="*/ 142665 h 401897"/>
                <a:gd name="connsiteX3" fmla="*/ 0 w 543737"/>
                <a:gd name="connsiteY3" fmla="*/ 401897 h 401897"/>
                <a:gd name="connsiteX0" fmla="*/ 543737 w 543737"/>
                <a:gd name="connsiteY0" fmla="*/ 229872 h 400844"/>
                <a:gd name="connsiteX1" fmla="*/ 498895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43737 w 543737"/>
                <a:gd name="connsiteY0" fmla="*/ 229872 h 400844"/>
                <a:gd name="connsiteX1" fmla="*/ 518991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33689 w 533689"/>
                <a:gd name="connsiteY0" fmla="*/ 244944 h 400844"/>
                <a:gd name="connsiteX1" fmla="*/ 518991 w 533689"/>
                <a:gd name="connsiteY1" fmla="*/ 190467 h 400844"/>
                <a:gd name="connsiteX2" fmla="*/ 415957 w 533689"/>
                <a:gd name="connsiteY2" fmla="*/ 559 h 400844"/>
                <a:gd name="connsiteX3" fmla="*/ 105883 w 533689"/>
                <a:gd name="connsiteY3" fmla="*/ 141612 h 400844"/>
                <a:gd name="connsiteX4" fmla="*/ 0 w 533689"/>
                <a:gd name="connsiteY4" fmla="*/ 400844 h 400844"/>
                <a:gd name="connsiteX0" fmla="*/ 533689 w 533689"/>
                <a:gd name="connsiteY0" fmla="*/ 248065 h 403965"/>
                <a:gd name="connsiteX1" fmla="*/ 518991 w 533689"/>
                <a:gd name="connsiteY1" fmla="*/ 193588 h 403965"/>
                <a:gd name="connsiteX2" fmla="*/ 415957 w 533689"/>
                <a:gd name="connsiteY2" fmla="*/ 3680 h 403965"/>
                <a:gd name="connsiteX3" fmla="*/ 105883 w 533689"/>
                <a:gd name="connsiteY3" fmla="*/ 94491 h 403965"/>
                <a:gd name="connsiteX4" fmla="*/ 0 w 533689"/>
                <a:gd name="connsiteY4" fmla="*/ 403965 h 403965"/>
                <a:gd name="connsiteX0" fmla="*/ 588955 w 588955"/>
                <a:gd name="connsiteY0" fmla="*/ 247130 h 277425"/>
                <a:gd name="connsiteX1" fmla="*/ 574257 w 588955"/>
                <a:gd name="connsiteY1" fmla="*/ 192653 h 277425"/>
                <a:gd name="connsiteX2" fmla="*/ 471223 w 588955"/>
                <a:gd name="connsiteY2" fmla="*/ 2745 h 277425"/>
                <a:gd name="connsiteX3" fmla="*/ 161149 w 588955"/>
                <a:gd name="connsiteY3" fmla="*/ 93556 h 277425"/>
                <a:gd name="connsiteX4" fmla="*/ 0 w 588955"/>
                <a:gd name="connsiteY4" fmla="*/ 277425 h 277425"/>
                <a:gd name="connsiteX0" fmla="*/ 588955 w 588955"/>
                <a:gd name="connsiteY0" fmla="*/ 246632 h 276927"/>
                <a:gd name="connsiteX1" fmla="*/ 574257 w 588955"/>
                <a:gd name="connsiteY1" fmla="*/ 192155 h 276927"/>
                <a:gd name="connsiteX2" fmla="*/ 471223 w 588955"/>
                <a:gd name="connsiteY2" fmla="*/ 2247 h 276927"/>
                <a:gd name="connsiteX3" fmla="*/ 161149 w 588955"/>
                <a:gd name="connsiteY3" fmla="*/ 93058 h 276927"/>
                <a:gd name="connsiteX4" fmla="*/ 66816 w 588955"/>
                <a:gd name="connsiteY4" fmla="*/ 172058 h 276927"/>
                <a:gd name="connsiteX5" fmla="*/ 0 w 588955"/>
                <a:gd name="connsiteY5" fmla="*/ 276927 h 276927"/>
                <a:gd name="connsiteX0" fmla="*/ 774849 w 774849"/>
                <a:gd name="connsiteY0" fmla="*/ 246632 h 558281"/>
                <a:gd name="connsiteX1" fmla="*/ 760151 w 774849"/>
                <a:gd name="connsiteY1" fmla="*/ 192155 h 558281"/>
                <a:gd name="connsiteX2" fmla="*/ 657117 w 774849"/>
                <a:gd name="connsiteY2" fmla="*/ 2247 h 558281"/>
                <a:gd name="connsiteX3" fmla="*/ 347043 w 774849"/>
                <a:gd name="connsiteY3" fmla="*/ 93058 h 558281"/>
                <a:gd name="connsiteX4" fmla="*/ 252710 w 774849"/>
                <a:gd name="connsiteY4" fmla="*/ 172058 h 558281"/>
                <a:gd name="connsiteX5" fmla="*/ 0 w 774849"/>
                <a:gd name="connsiteY5" fmla="*/ 558281 h 558281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0 w 774849"/>
                <a:gd name="connsiteY5" fmla="*/ 566556 h 566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4849" h="566556">
                  <a:moveTo>
                    <a:pt x="774849" y="254907"/>
                  </a:moveTo>
                  <a:cubicBezTo>
                    <a:pt x="767375" y="248340"/>
                    <a:pt x="781448" y="238649"/>
                    <a:pt x="760151" y="200430"/>
                  </a:cubicBezTo>
                  <a:cubicBezTo>
                    <a:pt x="738854" y="162211"/>
                    <a:pt x="715083" y="37087"/>
                    <a:pt x="657117" y="10522"/>
                  </a:cubicBezTo>
                  <a:cubicBezTo>
                    <a:pt x="599151" y="-16043"/>
                    <a:pt x="479758" y="12741"/>
                    <a:pt x="412357" y="41043"/>
                  </a:cubicBezTo>
                  <a:cubicBezTo>
                    <a:pt x="344956" y="69345"/>
                    <a:pt x="279568" y="149688"/>
                    <a:pt x="252710" y="180333"/>
                  </a:cubicBezTo>
                  <a:cubicBezTo>
                    <a:pt x="225852" y="210978"/>
                    <a:pt x="11136" y="549078"/>
                    <a:pt x="0" y="566556"/>
                  </a:cubicBezTo>
                </a:path>
              </a:pathLst>
            </a:custGeom>
            <a:noFill/>
            <a:ln w="47625">
              <a:solidFill>
                <a:schemeClr val="accent6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E9D677F-9937-4679-8761-D5934BEF6077}"/>
                </a:ext>
              </a:extLst>
            </p:cNvPr>
            <p:cNvSpPr/>
            <p:nvPr/>
          </p:nvSpPr>
          <p:spPr>
            <a:xfrm>
              <a:off x="7002198" y="3331566"/>
              <a:ext cx="1216976" cy="1852745"/>
            </a:xfrm>
            <a:custGeom>
              <a:avLst/>
              <a:gdLst>
                <a:gd name="connsiteX0" fmla="*/ 520218 w 520218"/>
                <a:gd name="connsiteY0" fmla="*/ 0 h 191069"/>
                <a:gd name="connsiteX1" fmla="*/ 3572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682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20218 w 520218"/>
                <a:gd name="connsiteY0" fmla="*/ 0 h 191069"/>
                <a:gd name="connsiteX1" fmla="*/ 216593 w 520218"/>
                <a:gd name="connsiteY1" fmla="*/ 31944 h 191069"/>
                <a:gd name="connsiteX2" fmla="*/ 22075 w 520218"/>
                <a:gd name="connsiteY2" fmla="*/ 27296 h 191069"/>
                <a:gd name="connsiteX3" fmla="*/ 15251 w 520218"/>
                <a:gd name="connsiteY3" fmla="*/ 88711 h 191069"/>
                <a:gd name="connsiteX4" fmla="*/ 1603 w 520218"/>
                <a:gd name="connsiteY4" fmla="*/ 109183 h 191069"/>
                <a:gd name="connsiteX5" fmla="*/ 1603 w 520218"/>
                <a:gd name="connsiteY5" fmla="*/ 191069 h 191069"/>
                <a:gd name="connsiteX0" fmla="*/ 500122 w 500122"/>
                <a:gd name="connsiteY0" fmla="*/ 37220 h 167999"/>
                <a:gd name="connsiteX1" fmla="*/ 216593 w 500122"/>
                <a:gd name="connsiteY1" fmla="*/ 8874 h 167999"/>
                <a:gd name="connsiteX2" fmla="*/ 22075 w 500122"/>
                <a:gd name="connsiteY2" fmla="*/ 4226 h 167999"/>
                <a:gd name="connsiteX3" fmla="*/ 15251 w 500122"/>
                <a:gd name="connsiteY3" fmla="*/ 65641 h 167999"/>
                <a:gd name="connsiteX4" fmla="*/ 1603 w 500122"/>
                <a:gd name="connsiteY4" fmla="*/ 86113 h 167999"/>
                <a:gd name="connsiteX5" fmla="*/ 1603 w 500122"/>
                <a:gd name="connsiteY5" fmla="*/ 167999 h 167999"/>
                <a:gd name="connsiteX0" fmla="*/ 500122 w 500122"/>
                <a:gd name="connsiteY0" fmla="*/ 89352 h 220131"/>
                <a:gd name="connsiteX1" fmla="*/ 216593 w 500122"/>
                <a:gd name="connsiteY1" fmla="*/ 61006 h 220131"/>
                <a:gd name="connsiteX2" fmla="*/ 62268 w 500122"/>
                <a:gd name="connsiteY2" fmla="*/ 1092 h 220131"/>
                <a:gd name="connsiteX3" fmla="*/ 15251 w 500122"/>
                <a:gd name="connsiteY3" fmla="*/ 117773 h 220131"/>
                <a:gd name="connsiteX4" fmla="*/ 1603 w 500122"/>
                <a:gd name="connsiteY4" fmla="*/ 138245 h 220131"/>
                <a:gd name="connsiteX5" fmla="*/ 1603 w 500122"/>
                <a:gd name="connsiteY5" fmla="*/ 220131 h 220131"/>
                <a:gd name="connsiteX0" fmla="*/ 500122 w 500122"/>
                <a:gd name="connsiteY0" fmla="*/ 91445 h 222224"/>
                <a:gd name="connsiteX1" fmla="*/ 231665 w 500122"/>
                <a:gd name="connsiteY1" fmla="*/ 37978 h 222224"/>
                <a:gd name="connsiteX2" fmla="*/ 62268 w 500122"/>
                <a:gd name="connsiteY2" fmla="*/ 3185 h 222224"/>
                <a:gd name="connsiteX3" fmla="*/ 15251 w 500122"/>
                <a:gd name="connsiteY3" fmla="*/ 119866 h 222224"/>
                <a:gd name="connsiteX4" fmla="*/ 1603 w 500122"/>
                <a:gd name="connsiteY4" fmla="*/ 140338 h 222224"/>
                <a:gd name="connsiteX5" fmla="*/ 1603 w 500122"/>
                <a:gd name="connsiteY5" fmla="*/ 222224 h 222224"/>
                <a:gd name="connsiteX0" fmla="*/ 500646 w 500646"/>
                <a:gd name="connsiteY0" fmla="*/ 90348 h 221127"/>
                <a:gd name="connsiteX1" fmla="*/ 232189 w 500646"/>
                <a:gd name="connsiteY1" fmla="*/ 36881 h 221127"/>
                <a:gd name="connsiteX2" fmla="*/ 62792 w 500646"/>
                <a:gd name="connsiteY2" fmla="*/ 2088 h 221127"/>
                <a:gd name="connsiteX3" fmla="*/ 30848 w 500646"/>
                <a:gd name="connsiteY3" fmla="*/ 98672 h 221127"/>
                <a:gd name="connsiteX4" fmla="*/ 2127 w 500646"/>
                <a:gd name="connsiteY4" fmla="*/ 139241 h 221127"/>
                <a:gd name="connsiteX5" fmla="*/ 2127 w 500646"/>
                <a:gd name="connsiteY5" fmla="*/ 221127 h 221127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45218 w 543737"/>
                <a:gd name="connsiteY4" fmla="*/ 139241 h 261320"/>
                <a:gd name="connsiteX5" fmla="*/ 0 w 543737"/>
                <a:gd name="connsiteY5" fmla="*/ 261320 h 261320"/>
                <a:gd name="connsiteX0" fmla="*/ 543737 w 543737"/>
                <a:gd name="connsiteY0" fmla="*/ 90348 h 261320"/>
                <a:gd name="connsiteX1" fmla="*/ 275280 w 543737"/>
                <a:gd name="connsiteY1" fmla="*/ 36881 h 261320"/>
                <a:gd name="connsiteX2" fmla="*/ 105883 w 543737"/>
                <a:gd name="connsiteY2" fmla="*/ 2088 h 261320"/>
                <a:gd name="connsiteX3" fmla="*/ 73939 w 543737"/>
                <a:gd name="connsiteY3" fmla="*/ 98672 h 261320"/>
                <a:gd name="connsiteX4" fmla="*/ 0 w 543737"/>
                <a:gd name="connsiteY4" fmla="*/ 261320 h 261320"/>
                <a:gd name="connsiteX0" fmla="*/ 543737 w 543737"/>
                <a:gd name="connsiteY0" fmla="*/ 100698 h 271670"/>
                <a:gd name="connsiteX1" fmla="*/ 275280 w 543737"/>
                <a:gd name="connsiteY1" fmla="*/ 47231 h 271670"/>
                <a:gd name="connsiteX2" fmla="*/ 105883 w 543737"/>
                <a:gd name="connsiteY2" fmla="*/ 12438 h 271670"/>
                <a:gd name="connsiteX3" fmla="*/ 0 w 543737"/>
                <a:gd name="connsiteY3" fmla="*/ 271670 h 271670"/>
                <a:gd name="connsiteX0" fmla="*/ 543737 w 543737"/>
                <a:gd name="connsiteY0" fmla="*/ 104390 h 275362"/>
                <a:gd name="connsiteX1" fmla="*/ 305425 w 543737"/>
                <a:gd name="connsiteY1" fmla="*/ 35850 h 275362"/>
                <a:gd name="connsiteX2" fmla="*/ 105883 w 543737"/>
                <a:gd name="connsiteY2" fmla="*/ 16130 h 275362"/>
                <a:gd name="connsiteX3" fmla="*/ 0 w 543737"/>
                <a:gd name="connsiteY3" fmla="*/ 275362 h 275362"/>
                <a:gd name="connsiteX0" fmla="*/ 543737 w 543737"/>
                <a:gd name="connsiteY0" fmla="*/ 230925 h 401897"/>
                <a:gd name="connsiteX1" fmla="*/ 415957 w 543737"/>
                <a:gd name="connsiteY1" fmla="*/ 1612 h 401897"/>
                <a:gd name="connsiteX2" fmla="*/ 105883 w 543737"/>
                <a:gd name="connsiteY2" fmla="*/ 142665 h 401897"/>
                <a:gd name="connsiteX3" fmla="*/ 0 w 543737"/>
                <a:gd name="connsiteY3" fmla="*/ 401897 h 401897"/>
                <a:gd name="connsiteX0" fmla="*/ 543737 w 543737"/>
                <a:gd name="connsiteY0" fmla="*/ 229872 h 400844"/>
                <a:gd name="connsiteX1" fmla="*/ 498895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43737 w 543737"/>
                <a:gd name="connsiteY0" fmla="*/ 229872 h 400844"/>
                <a:gd name="connsiteX1" fmla="*/ 518991 w 543737"/>
                <a:gd name="connsiteY1" fmla="*/ 190467 h 400844"/>
                <a:gd name="connsiteX2" fmla="*/ 415957 w 543737"/>
                <a:gd name="connsiteY2" fmla="*/ 559 h 400844"/>
                <a:gd name="connsiteX3" fmla="*/ 105883 w 543737"/>
                <a:gd name="connsiteY3" fmla="*/ 141612 h 400844"/>
                <a:gd name="connsiteX4" fmla="*/ 0 w 543737"/>
                <a:gd name="connsiteY4" fmla="*/ 400844 h 400844"/>
                <a:gd name="connsiteX0" fmla="*/ 533689 w 533689"/>
                <a:gd name="connsiteY0" fmla="*/ 244944 h 400844"/>
                <a:gd name="connsiteX1" fmla="*/ 518991 w 533689"/>
                <a:gd name="connsiteY1" fmla="*/ 190467 h 400844"/>
                <a:gd name="connsiteX2" fmla="*/ 415957 w 533689"/>
                <a:gd name="connsiteY2" fmla="*/ 559 h 400844"/>
                <a:gd name="connsiteX3" fmla="*/ 105883 w 533689"/>
                <a:gd name="connsiteY3" fmla="*/ 141612 h 400844"/>
                <a:gd name="connsiteX4" fmla="*/ 0 w 533689"/>
                <a:gd name="connsiteY4" fmla="*/ 400844 h 400844"/>
                <a:gd name="connsiteX0" fmla="*/ 533689 w 533689"/>
                <a:gd name="connsiteY0" fmla="*/ 248065 h 403965"/>
                <a:gd name="connsiteX1" fmla="*/ 518991 w 533689"/>
                <a:gd name="connsiteY1" fmla="*/ 193588 h 403965"/>
                <a:gd name="connsiteX2" fmla="*/ 415957 w 533689"/>
                <a:gd name="connsiteY2" fmla="*/ 3680 h 403965"/>
                <a:gd name="connsiteX3" fmla="*/ 105883 w 533689"/>
                <a:gd name="connsiteY3" fmla="*/ 94491 h 403965"/>
                <a:gd name="connsiteX4" fmla="*/ 0 w 533689"/>
                <a:gd name="connsiteY4" fmla="*/ 403965 h 403965"/>
                <a:gd name="connsiteX0" fmla="*/ 588955 w 588955"/>
                <a:gd name="connsiteY0" fmla="*/ 247130 h 277425"/>
                <a:gd name="connsiteX1" fmla="*/ 574257 w 588955"/>
                <a:gd name="connsiteY1" fmla="*/ 192653 h 277425"/>
                <a:gd name="connsiteX2" fmla="*/ 471223 w 588955"/>
                <a:gd name="connsiteY2" fmla="*/ 2745 h 277425"/>
                <a:gd name="connsiteX3" fmla="*/ 161149 w 588955"/>
                <a:gd name="connsiteY3" fmla="*/ 93556 h 277425"/>
                <a:gd name="connsiteX4" fmla="*/ 0 w 588955"/>
                <a:gd name="connsiteY4" fmla="*/ 277425 h 277425"/>
                <a:gd name="connsiteX0" fmla="*/ 588955 w 588955"/>
                <a:gd name="connsiteY0" fmla="*/ 246632 h 276927"/>
                <a:gd name="connsiteX1" fmla="*/ 574257 w 588955"/>
                <a:gd name="connsiteY1" fmla="*/ 192155 h 276927"/>
                <a:gd name="connsiteX2" fmla="*/ 471223 w 588955"/>
                <a:gd name="connsiteY2" fmla="*/ 2247 h 276927"/>
                <a:gd name="connsiteX3" fmla="*/ 161149 w 588955"/>
                <a:gd name="connsiteY3" fmla="*/ 93058 h 276927"/>
                <a:gd name="connsiteX4" fmla="*/ 66816 w 588955"/>
                <a:gd name="connsiteY4" fmla="*/ 172058 h 276927"/>
                <a:gd name="connsiteX5" fmla="*/ 0 w 588955"/>
                <a:gd name="connsiteY5" fmla="*/ 276927 h 276927"/>
                <a:gd name="connsiteX0" fmla="*/ 774849 w 774849"/>
                <a:gd name="connsiteY0" fmla="*/ 246632 h 558281"/>
                <a:gd name="connsiteX1" fmla="*/ 760151 w 774849"/>
                <a:gd name="connsiteY1" fmla="*/ 192155 h 558281"/>
                <a:gd name="connsiteX2" fmla="*/ 657117 w 774849"/>
                <a:gd name="connsiteY2" fmla="*/ 2247 h 558281"/>
                <a:gd name="connsiteX3" fmla="*/ 347043 w 774849"/>
                <a:gd name="connsiteY3" fmla="*/ 93058 h 558281"/>
                <a:gd name="connsiteX4" fmla="*/ 252710 w 774849"/>
                <a:gd name="connsiteY4" fmla="*/ 172058 h 558281"/>
                <a:gd name="connsiteX5" fmla="*/ 0 w 774849"/>
                <a:gd name="connsiteY5" fmla="*/ 558281 h 558281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0 w 774849"/>
                <a:gd name="connsiteY5" fmla="*/ 566556 h 566556"/>
                <a:gd name="connsiteX0" fmla="*/ 774849 w 774849"/>
                <a:gd name="connsiteY0" fmla="*/ 254907 h 566556"/>
                <a:gd name="connsiteX1" fmla="*/ 760151 w 774849"/>
                <a:gd name="connsiteY1" fmla="*/ 200430 h 566556"/>
                <a:gd name="connsiteX2" fmla="*/ 657117 w 774849"/>
                <a:gd name="connsiteY2" fmla="*/ 10522 h 566556"/>
                <a:gd name="connsiteX3" fmla="*/ 412357 w 774849"/>
                <a:gd name="connsiteY3" fmla="*/ 41043 h 566556"/>
                <a:gd name="connsiteX4" fmla="*/ 252710 w 774849"/>
                <a:gd name="connsiteY4" fmla="*/ 180333 h 566556"/>
                <a:gd name="connsiteX5" fmla="*/ 86914 w 774849"/>
                <a:gd name="connsiteY5" fmla="*/ 431542 h 566556"/>
                <a:gd name="connsiteX6" fmla="*/ 0 w 774849"/>
                <a:gd name="connsiteY6" fmla="*/ 566556 h 566556"/>
                <a:gd name="connsiteX0" fmla="*/ 960743 w 960743"/>
                <a:gd name="connsiteY0" fmla="*/ 254907 h 933321"/>
                <a:gd name="connsiteX1" fmla="*/ 946045 w 960743"/>
                <a:gd name="connsiteY1" fmla="*/ 200430 h 933321"/>
                <a:gd name="connsiteX2" fmla="*/ 843011 w 960743"/>
                <a:gd name="connsiteY2" fmla="*/ 10522 h 933321"/>
                <a:gd name="connsiteX3" fmla="*/ 598251 w 960743"/>
                <a:gd name="connsiteY3" fmla="*/ 41043 h 933321"/>
                <a:gd name="connsiteX4" fmla="*/ 438604 w 960743"/>
                <a:gd name="connsiteY4" fmla="*/ 180333 h 933321"/>
                <a:gd name="connsiteX5" fmla="*/ 272808 w 960743"/>
                <a:gd name="connsiteY5" fmla="*/ 431542 h 933321"/>
                <a:gd name="connsiteX6" fmla="*/ 0 w 960743"/>
                <a:gd name="connsiteY6" fmla="*/ 933321 h 933321"/>
                <a:gd name="connsiteX0" fmla="*/ 960743 w 960743"/>
                <a:gd name="connsiteY0" fmla="*/ 254907 h 933321"/>
                <a:gd name="connsiteX1" fmla="*/ 946045 w 960743"/>
                <a:gd name="connsiteY1" fmla="*/ 200430 h 933321"/>
                <a:gd name="connsiteX2" fmla="*/ 843011 w 960743"/>
                <a:gd name="connsiteY2" fmla="*/ 10522 h 933321"/>
                <a:gd name="connsiteX3" fmla="*/ 598251 w 960743"/>
                <a:gd name="connsiteY3" fmla="*/ 41043 h 933321"/>
                <a:gd name="connsiteX4" fmla="*/ 438604 w 960743"/>
                <a:gd name="connsiteY4" fmla="*/ 180333 h 933321"/>
                <a:gd name="connsiteX5" fmla="*/ 272808 w 960743"/>
                <a:gd name="connsiteY5" fmla="*/ 431542 h 933321"/>
                <a:gd name="connsiteX6" fmla="*/ 86913 w 960743"/>
                <a:gd name="connsiteY6" fmla="*/ 758113 h 933321"/>
                <a:gd name="connsiteX7" fmla="*/ 0 w 960743"/>
                <a:gd name="connsiteY7" fmla="*/ 933321 h 933321"/>
                <a:gd name="connsiteX0" fmla="*/ 1121517 w 1121517"/>
                <a:gd name="connsiteY0" fmla="*/ 254907 h 1219699"/>
                <a:gd name="connsiteX1" fmla="*/ 1106819 w 1121517"/>
                <a:gd name="connsiteY1" fmla="*/ 200430 h 1219699"/>
                <a:gd name="connsiteX2" fmla="*/ 1003785 w 1121517"/>
                <a:gd name="connsiteY2" fmla="*/ 10522 h 1219699"/>
                <a:gd name="connsiteX3" fmla="*/ 759025 w 1121517"/>
                <a:gd name="connsiteY3" fmla="*/ 41043 h 1219699"/>
                <a:gd name="connsiteX4" fmla="*/ 599378 w 1121517"/>
                <a:gd name="connsiteY4" fmla="*/ 180333 h 1219699"/>
                <a:gd name="connsiteX5" fmla="*/ 433582 w 1121517"/>
                <a:gd name="connsiteY5" fmla="*/ 431542 h 1219699"/>
                <a:gd name="connsiteX6" fmla="*/ 247687 w 1121517"/>
                <a:gd name="connsiteY6" fmla="*/ 758113 h 1219699"/>
                <a:gd name="connsiteX7" fmla="*/ 0 w 1121517"/>
                <a:gd name="connsiteY7" fmla="*/ 1219699 h 1219699"/>
                <a:gd name="connsiteX0" fmla="*/ 1121517 w 1121517"/>
                <a:gd name="connsiteY0" fmla="*/ 254907 h 1219699"/>
                <a:gd name="connsiteX1" fmla="*/ 1106819 w 1121517"/>
                <a:gd name="connsiteY1" fmla="*/ 200430 h 1219699"/>
                <a:gd name="connsiteX2" fmla="*/ 1003785 w 1121517"/>
                <a:gd name="connsiteY2" fmla="*/ 10522 h 1219699"/>
                <a:gd name="connsiteX3" fmla="*/ 759025 w 1121517"/>
                <a:gd name="connsiteY3" fmla="*/ 41043 h 1219699"/>
                <a:gd name="connsiteX4" fmla="*/ 599378 w 1121517"/>
                <a:gd name="connsiteY4" fmla="*/ 180333 h 1219699"/>
                <a:gd name="connsiteX5" fmla="*/ 433582 w 1121517"/>
                <a:gd name="connsiteY5" fmla="*/ 431542 h 1219699"/>
                <a:gd name="connsiteX6" fmla="*/ 247687 w 1121517"/>
                <a:gd name="connsiteY6" fmla="*/ 758113 h 1219699"/>
                <a:gd name="connsiteX7" fmla="*/ 66817 w 1121517"/>
                <a:gd name="connsiteY7" fmla="*/ 1089709 h 1219699"/>
                <a:gd name="connsiteX8" fmla="*/ 0 w 1121517"/>
                <a:gd name="connsiteY8" fmla="*/ 1219699 h 1219699"/>
                <a:gd name="connsiteX0" fmla="*/ 1216976 w 1216976"/>
                <a:gd name="connsiteY0" fmla="*/ 254907 h 1852745"/>
                <a:gd name="connsiteX1" fmla="*/ 1202278 w 1216976"/>
                <a:gd name="connsiteY1" fmla="*/ 200430 h 1852745"/>
                <a:gd name="connsiteX2" fmla="*/ 1099244 w 1216976"/>
                <a:gd name="connsiteY2" fmla="*/ 10522 h 1852745"/>
                <a:gd name="connsiteX3" fmla="*/ 854484 w 1216976"/>
                <a:gd name="connsiteY3" fmla="*/ 41043 h 1852745"/>
                <a:gd name="connsiteX4" fmla="*/ 694837 w 1216976"/>
                <a:gd name="connsiteY4" fmla="*/ 180333 h 1852745"/>
                <a:gd name="connsiteX5" fmla="*/ 529041 w 1216976"/>
                <a:gd name="connsiteY5" fmla="*/ 431542 h 1852745"/>
                <a:gd name="connsiteX6" fmla="*/ 343146 w 1216976"/>
                <a:gd name="connsiteY6" fmla="*/ 758113 h 1852745"/>
                <a:gd name="connsiteX7" fmla="*/ 162276 w 1216976"/>
                <a:gd name="connsiteY7" fmla="*/ 1089709 h 1852745"/>
                <a:gd name="connsiteX8" fmla="*/ 0 w 1216976"/>
                <a:gd name="connsiteY8" fmla="*/ 1852745 h 185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6976" h="1852745">
                  <a:moveTo>
                    <a:pt x="1216976" y="254907"/>
                  </a:moveTo>
                  <a:cubicBezTo>
                    <a:pt x="1209502" y="248340"/>
                    <a:pt x="1223575" y="238649"/>
                    <a:pt x="1202278" y="200430"/>
                  </a:cubicBezTo>
                  <a:cubicBezTo>
                    <a:pt x="1180981" y="162211"/>
                    <a:pt x="1157210" y="37087"/>
                    <a:pt x="1099244" y="10522"/>
                  </a:cubicBezTo>
                  <a:cubicBezTo>
                    <a:pt x="1041278" y="-16043"/>
                    <a:pt x="921885" y="12741"/>
                    <a:pt x="854484" y="41043"/>
                  </a:cubicBezTo>
                  <a:cubicBezTo>
                    <a:pt x="787083" y="69345"/>
                    <a:pt x="749078" y="115250"/>
                    <a:pt x="694837" y="180333"/>
                  </a:cubicBezTo>
                  <a:cubicBezTo>
                    <a:pt x="640597" y="245416"/>
                    <a:pt x="587656" y="335245"/>
                    <a:pt x="529041" y="431542"/>
                  </a:cubicBezTo>
                  <a:cubicBezTo>
                    <a:pt x="470426" y="527839"/>
                    <a:pt x="404274" y="648419"/>
                    <a:pt x="343146" y="758113"/>
                  </a:cubicBezTo>
                  <a:cubicBezTo>
                    <a:pt x="282019" y="867808"/>
                    <a:pt x="203557" y="1012778"/>
                    <a:pt x="162276" y="1089709"/>
                  </a:cubicBezTo>
                  <a:cubicBezTo>
                    <a:pt x="120995" y="1166640"/>
                    <a:pt x="11136" y="1831080"/>
                    <a:pt x="0" y="1852745"/>
                  </a:cubicBezTo>
                </a:path>
              </a:pathLst>
            </a:custGeom>
            <a:noFill/>
            <a:ln w="44450">
              <a:solidFill>
                <a:schemeClr val="accent6"/>
              </a:solidFill>
              <a:prstDash val="dash"/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91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HEC-HMS Baseflow methods</a:t>
            </a:r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4FA000B-C337-482C-8EE3-306BD569B379}"/>
              </a:ext>
            </a:extLst>
          </p:cNvPr>
          <p:cNvSpPr/>
          <p:nvPr/>
        </p:nvSpPr>
        <p:spPr>
          <a:xfrm>
            <a:off x="284836" y="1360968"/>
            <a:ext cx="67870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b="1" dirty="0"/>
              <a:t>Baseflow Method </a:t>
            </a:r>
            <a:r>
              <a:rPr lang="en-US" sz="2000" dirty="0"/>
              <a:t>can be selected for each subbasin element (using the </a:t>
            </a:r>
            <a:r>
              <a:rPr lang="en-US" sz="2000" b="1" dirty="0"/>
              <a:t>Component Editor</a:t>
            </a:r>
            <a:r>
              <a:rPr lang="en-US" sz="2000" dirty="0"/>
              <a:t>) or it can be selected using the global change methods tool from the </a:t>
            </a:r>
            <a:r>
              <a:rPr lang="en-US" sz="2000" b="1" dirty="0"/>
              <a:t>Parameters</a:t>
            </a:r>
            <a:r>
              <a:rPr lang="en-US" sz="2000" dirty="0"/>
              <a:t> menu.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Baseflow parameters can be entered from the subbasin element </a:t>
            </a:r>
            <a:r>
              <a:rPr lang="en-US" sz="2000" b="1" dirty="0"/>
              <a:t>Component Editor </a:t>
            </a:r>
            <a:r>
              <a:rPr lang="en-US" sz="2000" dirty="0"/>
              <a:t>or from </a:t>
            </a:r>
            <a:r>
              <a:rPr lang="en-US" sz="2000" b="1" dirty="0"/>
              <a:t>Global</a:t>
            </a:r>
            <a:r>
              <a:rPr lang="en-US" sz="2000" dirty="0"/>
              <a:t> editors.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HEC-HMS baseflow methods are </a:t>
            </a:r>
            <a:r>
              <a:rPr lang="en-US" sz="2000" b="1" dirty="0"/>
              <a:t>conceptual</a:t>
            </a:r>
            <a:r>
              <a:rPr lang="en-US" sz="2000" dirty="0"/>
              <a:t>. The baseflow model should be calibrated using observations.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Linear Reservoir method is the only method to conserve volume. The other baseflow methods could result in runoff volume exceeding precipitation volume.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710A24-BA67-4FA9-881A-B22C4FFDCB4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295139" y="1360968"/>
            <a:ext cx="4071066" cy="49412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AA76E0-FE85-49B4-BD90-94FA6856797F}"/>
              </a:ext>
            </a:extLst>
          </p:cNvPr>
          <p:cNvSpPr/>
          <p:nvPr/>
        </p:nvSpPr>
        <p:spPr>
          <a:xfrm>
            <a:off x="7504984" y="5263117"/>
            <a:ext cx="3637937" cy="1060406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8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B6A8D4-8EFD-4CF2-BD0C-C9761D1A1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1794" y="4097581"/>
            <a:ext cx="4000773" cy="25303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HEC-HMS Baseflow methods</a:t>
            </a:r>
            <a:endParaRPr lang="en-US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C9838-89FC-41B9-826E-A1BF16C97231}"/>
              </a:ext>
            </a:extLst>
          </p:cNvPr>
          <p:cNvSpPr/>
          <p:nvPr/>
        </p:nvSpPr>
        <p:spPr>
          <a:xfrm>
            <a:off x="5178056" y="691116"/>
            <a:ext cx="478465" cy="1403498"/>
          </a:xfrm>
          <a:custGeom>
            <a:avLst/>
            <a:gdLst>
              <a:gd name="connsiteX0" fmla="*/ 74428 w 478465"/>
              <a:gd name="connsiteY0" fmla="*/ 0 h 1403498"/>
              <a:gd name="connsiteX1" fmla="*/ 21265 w 478465"/>
              <a:gd name="connsiteY1" fmla="*/ 382772 h 1403498"/>
              <a:gd name="connsiteX2" fmla="*/ 10632 w 478465"/>
              <a:gd name="connsiteY2" fmla="*/ 414670 h 1403498"/>
              <a:gd name="connsiteX3" fmla="*/ 0 w 478465"/>
              <a:gd name="connsiteY3" fmla="*/ 467833 h 1403498"/>
              <a:gd name="connsiteX4" fmla="*/ 10632 w 478465"/>
              <a:gd name="connsiteY4" fmla="*/ 552893 h 1403498"/>
              <a:gd name="connsiteX5" fmla="*/ 85060 w 478465"/>
              <a:gd name="connsiteY5" fmla="*/ 584791 h 1403498"/>
              <a:gd name="connsiteX6" fmla="*/ 106325 w 478465"/>
              <a:gd name="connsiteY6" fmla="*/ 616689 h 1403498"/>
              <a:gd name="connsiteX7" fmla="*/ 138223 w 478465"/>
              <a:gd name="connsiteY7" fmla="*/ 637954 h 1403498"/>
              <a:gd name="connsiteX8" fmla="*/ 223284 w 478465"/>
              <a:gd name="connsiteY8" fmla="*/ 680484 h 1403498"/>
              <a:gd name="connsiteX9" fmla="*/ 287079 w 478465"/>
              <a:gd name="connsiteY9" fmla="*/ 723014 h 1403498"/>
              <a:gd name="connsiteX10" fmla="*/ 329609 w 478465"/>
              <a:gd name="connsiteY10" fmla="*/ 765544 h 1403498"/>
              <a:gd name="connsiteX11" fmla="*/ 404037 w 478465"/>
              <a:gd name="connsiteY11" fmla="*/ 808075 h 1403498"/>
              <a:gd name="connsiteX12" fmla="*/ 478465 w 478465"/>
              <a:gd name="connsiteY12" fmla="*/ 882503 h 1403498"/>
              <a:gd name="connsiteX13" fmla="*/ 467832 w 478465"/>
              <a:gd name="connsiteY13" fmla="*/ 1105786 h 1403498"/>
              <a:gd name="connsiteX14" fmla="*/ 478465 w 478465"/>
              <a:gd name="connsiteY14" fmla="*/ 1403498 h 1403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78465" h="1403498">
                <a:moveTo>
                  <a:pt x="74428" y="0"/>
                </a:moveTo>
                <a:cubicBezTo>
                  <a:pt x="-29598" y="156038"/>
                  <a:pt x="43085" y="22748"/>
                  <a:pt x="21265" y="382772"/>
                </a:cubicBezTo>
                <a:cubicBezTo>
                  <a:pt x="20587" y="393959"/>
                  <a:pt x="13350" y="403797"/>
                  <a:pt x="10632" y="414670"/>
                </a:cubicBezTo>
                <a:cubicBezTo>
                  <a:pt x="6249" y="432202"/>
                  <a:pt x="3544" y="450112"/>
                  <a:pt x="0" y="467833"/>
                </a:cubicBezTo>
                <a:cubicBezTo>
                  <a:pt x="3544" y="496186"/>
                  <a:pt x="20" y="526363"/>
                  <a:pt x="10632" y="552893"/>
                </a:cubicBezTo>
                <a:cubicBezTo>
                  <a:pt x="18790" y="573289"/>
                  <a:pt x="71184" y="581322"/>
                  <a:pt x="85060" y="584791"/>
                </a:cubicBezTo>
                <a:cubicBezTo>
                  <a:pt x="92148" y="595424"/>
                  <a:pt x="97289" y="607653"/>
                  <a:pt x="106325" y="616689"/>
                </a:cubicBezTo>
                <a:cubicBezTo>
                  <a:pt x="115361" y="625725"/>
                  <a:pt x="127387" y="631181"/>
                  <a:pt x="138223" y="637954"/>
                </a:cubicBezTo>
                <a:cubicBezTo>
                  <a:pt x="195615" y="673823"/>
                  <a:pt x="174699" y="664289"/>
                  <a:pt x="223284" y="680484"/>
                </a:cubicBezTo>
                <a:cubicBezTo>
                  <a:pt x="345674" y="802878"/>
                  <a:pt x="179373" y="646082"/>
                  <a:pt x="287079" y="723014"/>
                </a:cubicBezTo>
                <a:cubicBezTo>
                  <a:pt x="303393" y="734667"/>
                  <a:pt x="313570" y="753515"/>
                  <a:pt x="329609" y="765544"/>
                </a:cubicBezTo>
                <a:cubicBezTo>
                  <a:pt x="386504" y="808216"/>
                  <a:pt x="356584" y="765367"/>
                  <a:pt x="404037" y="808075"/>
                </a:cubicBezTo>
                <a:cubicBezTo>
                  <a:pt x="430116" y="831546"/>
                  <a:pt x="478465" y="882503"/>
                  <a:pt x="478465" y="882503"/>
                </a:cubicBezTo>
                <a:cubicBezTo>
                  <a:pt x="474921" y="956931"/>
                  <a:pt x="467832" y="1031274"/>
                  <a:pt x="467832" y="1105786"/>
                </a:cubicBezTo>
                <a:cubicBezTo>
                  <a:pt x="467832" y="1205087"/>
                  <a:pt x="478465" y="1403498"/>
                  <a:pt x="478465" y="1403498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AA76E0-FE85-49B4-BD90-94FA6856797F}"/>
              </a:ext>
            </a:extLst>
          </p:cNvPr>
          <p:cNvSpPr/>
          <p:nvPr/>
        </p:nvSpPr>
        <p:spPr>
          <a:xfrm>
            <a:off x="7753350" y="5326622"/>
            <a:ext cx="3457575" cy="455054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90FDCA-5342-42F7-B1E6-9849D455EA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5029" y="832777"/>
            <a:ext cx="5471802" cy="348369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1ED188D-D2F0-4BAF-999F-C3B9D416448E}"/>
              </a:ext>
            </a:extLst>
          </p:cNvPr>
          <p:cNvSpPr/>
          <p:nvPr/>
        </p:nvSpPr>
        <p:spPr>
          <a:xfrm>
            <a:off x="284836" y="1360968"/>
            <a:ext cx="50769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Baseflow results are displayed in plots and tables for Subbasin elements only.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Subbasin plots show the computed runoff (total flow) and the baseflow hydrograph.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Summary tables show baseflow volume.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You can access individual time-series from the Watershed Explorer’s </a:t>
            </a:r>
            <a:r>
              <a:rPr lang="en-US" sz="2000" b="1" dirty="0"/>
              <a:t>Results</a:t>
            </a:r>
            <a:r>
              <a:rPr lang="en-US" sz="2000" dirty="0"/>
              <a:t> tab.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6EB24C-0592-4D57-BDEF-802B3288EAEF}"/>
              </a:ext>
            </a:extLst>
          </p:cNvPr>
          <p:cNvGrpSpPr/>
          <p:nvPr/>
        </p:nvGrpSpPr>
        <p:grpSpPr>
          <a:xfrm>
            <a:off x="8227037" y="2706233"/>
            <a:ext cx="2915884" cy="663591"/>
            <a:chOff x="7385288" y="3887871"/>
            <a:chExt cx="2915884" cy="66359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7B7A7C0-11E4-42FF-964B-865BC5CD50D0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90" y="4036087"/>
              <a:ext cx="426263" cy="0"/>
            </a:xfrm>
            <a:prstGeom prst="line">
              <a:avLst/>
            </a:prstGeom>
            <a:ln w="254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28677A-047B-4046-9B42-A26E7E55436F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89" y="4231018"/>
              <a:ext cx="426263" cy="0"/>
            </a:xfrm>
            <a:prstGeom prst="line">
              <a:avLst/>
            </a:prstGeom>
            <a:ln w="25400">
              <a:solidFill>
                <a:srgbClr val="9F4B0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744A09-6813-46F8-9A57-DD39C089DED2}"/>
                </a:ext>
              </a:extLst>
            </p:cNvPr>
            <p:cNvCxnSpPr>
              <a:cxnSpLocks/>
            </p:cNvCxnSpPr>
            <p:nvPr/>
          </p:nvCxnSpPr>
          <p:spPr>
            <a:xfrm>
              <a:off x="7385288" y="4422403"/>
              <a:ext cx="426263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31C6F9-5E59-499F-97A8-2AC1697891DF}"/>
                </a:ext>
              </a:extLst>
            </p:cNvPr>
            <p:cNvSpPr txBox="1"/>
            <p:nvPr/>
          </p:nvSpPr>
          <p:spPr>
            <a:xfrm>
              <a:off x="7764197" y="3887871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Computed Total Flow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D1A368-5517-4855-852E-E4DA5E585D84}"/>
                </a:ext>
              </a:extLst>
            </p:cNvPr>
            <p:cNvSpPr txBox="1"/>
            <p:nvPr/>
          </p:nvSpPr>
          <p:spPr>
            <a:xfrm>
              <a:off x="7758623" y="4082068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Computed Baseflow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0B4163-5007-45F1-BE9F-0A66F1BD0ECF}"/>
                </a:ext>
              </a:extLst>
            </p:cNvPr>
            <p:cNvSpPr txBox="1"/>
            <p:nvPr/>
          </p:nvSpPr>
          <p:spPr>
            <a:xfrm>
              <a:off x="7764196" y="4274463"/>
              <a:ext cx="25369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Observed Flow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60698124-95ED-44BC-8FD9-B39E13A8D55A}"/>
                </a:ext>
              </a:extLst>
            </p:cNvPr>
            <p:cNvSpPr/>
            <p:nvPr/>
          </p:nvSpPr>
          <p:spPr>
            <a:xfrm>
              <a:off x="7433462" y="4391913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7DED724-0884-4291-B2AE-F0AA50585407}"/>
                </a:ext>
              </a:extLst>
            </p:cNvPr>
            <p:cNvSpPr/>
            <p:nvPr/>
          </p:nvSpPr>
          <p:spPr>
            <a:xfrm>
              <a:off x="7555982" y="4394910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B276F8B6-1B29-4394-A8EE-477EB44DF96C}"/>
                </a:ext>
              </a:extLst>
            </p:cNvPr>
            <p:cNvSpPr/>
            <p:nvPr/>
          </p:nvSpPr>
          <p:spPr>
            <a:xfrm>
              <a:off x="7702403" y="4391916"/>
              <a:ext cx="45719" cy="57429"/>
            </a:xfrm>
            <a:prstGeom prst="ellipse">
              <a:avLst/>
            </a:prstGeom>
            <a:solidFill>
              <a:srgbClr val="3F433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8866153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Templates">
  <a:themeElements>
    <a:clrScheme name="USACE">
      <a:dk1>
        <a:srgbClr val="000000"/>
      </a:dk1>
      <a:lt1>
        <a:srgbClr val="83847A"/>
      </a:lt1>
      <a:dk2>
        <a:srgbClr val="FFFFFF"/>
      </a:dk2>
      <a:lt2>
        <a:srgbClr val="A3A3A3"/>
      </a:lt2>
      <a:accent1>
        <a:srgbClr val="82786F"/>
      </a:accent1>
      <a:accent2>
        <a:srgbClr val="6E8778"/>
      </a:accent2>
      <a:accent3>
        <a:srgbClr val="705C38"/>
      </a:accent3>
      <a:accent4>
        <a:srgbClr val="3E6682"/>
      </a:accent4>
      <a:accent5>
        <a:srgbClr val="663830"/>
      </a:accent5>
      <a:accent6>
        <a:srgbClr val="DF1F2E"/>
      </a:accent6>
      <a:hlink>
        <a:srgbClr val="3E6682"/>
      </a:hlink>
      <a:folHlink>
        <a:srgbClr val="DF1F2E"/>
      </a:folHlink>
    </a:clrScheme>
    <a:fontScheme name="USACE TEMPLATE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F4339">
            <a:alpha val="89000"/>
          </a:srgbClr>
        </a:solidFill>
        <a:ln>
          <a:noFill/>
        </a:ln>
        <a:effectLst/>
      </a:spPr>
      <a:bodyPr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WDTemplate-LogosDown-2017.potx" id="{9FA1C32E-CDE2-4EA8-82A9-54FAA73D0B6D}" vid="{4D202EBB-725C-4C87-B90A-DB065ED0BB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494DD6335FB74FA95D5708E9003C46" ma:contentTypeVersion="3" ma:contentTypeDescription="Create a new document." ma:contentTypeScope="" ma:versionID="b29c6ea0647ea1d3b7c680325633ac6b">
  <xsd:schema xmlns:xsd="http://www.w3.org/2001/XMLSchema" xmlns:xs="http://www.w3.org/2001/XMLSchema" xmlns:p="http://schemas.microsoft.com/office/2006/metadata/properties" xmlns:ns2="e86c0487-b88b-44ab-bc5c-d94d479c6d81" targetNamespace="http://schemas.microsoft.com/office/2006/metadata/properties" ma:root="true" ma:fieldsID="b2a9f9dcf7a7ebef869bc36bff5edbf7" ns2:_="">
    <xsd:import namespace="e86c0487-b88b-44ab-bc5c-d94d479c6d8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6c0487-b88b-44ab-bc5c-d94d479c6d8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79CCB6-86F6-4508-B6B4-CBA0C6B7B4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6c0487-b88b-44ab-bc5c-d94d479c6d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CAE72E-856B-4DF4-A9F6-93C41667E9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8C2CD5-50C2-4A7C-996A-3D6312B83669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e86c0487-b88b-44ab-bc5c-d94d479c6d81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21340</TotalTime>
  <Words>395</Words>
  <Application>Microsoft Office PowerPoint</Application>
  <PresentationFormat>Widescreen</PresentationFormat>
  <Paragraphs>41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Content Templates</vt:lpstr>
      <vt:lpstr>Modeling Baseflow in HEC-HMS</vt:lpstr>
      <vt:lpstr>baseflow in HEC-HMS</vt:lpstr>
      <vt:lpstr>baseflow in HEC-HMS</vt:lpstr>
      <vt:lpstr>Interflow</vt:lpstr>
      <vt:lpstr>Baseflow / Groundwater flow</vt:lpstr>
      <vt:lpstr>HEC-HMS Baseflow methods</vt:lpstr>
      <vt:lpstr>HEC-HMS Baseflow methods</vt:lpstr>
    </vt:vector>
  </TitlesOfParts>
  <Company>United States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Walsh</dc:creator>
  <cp:lastModifiedBy>Fleming, Matthew J CIV USARMY CEIWR (USA)</cp:lastModifiedBy>
  <cp:revision>765</cp:revision>
  <cp:lastPrinted>2019-09-05T16:48:16Z</cp:lastPrinted>
  <dcterms:created xsi:type="dcterms:W3CDTF">2017-02-20T05:10:01Z</dcterms:created>
  <dcterms:modified xsi:type="dcterms:W3CDTF">2022-03-02T13:48:20Z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0x01010065494DD6335FB74FA95D5708E9003C46</vt:lpwstr>
  </property>
</Properties>
</file>