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notesMasterIdLst>
    <p:notesMasterId r:id="rId13"/>
  </p:notesMasterIdLst>
  <p:handoutMasterIdLst>
    <p:handoutMasterId r:id="rId14"/>
  </p:handoutMasterIdLst>
  <p:sldIdLst>
    <p:sldId id="286" r:id="rId5"/>
    <p:sldId id="377" r:id="rId6"/>
    <p:sldId id="381" r:id="rId7"/>
    <p:sldId id="386" r:id="rId8"/>
    <p:sldId id="382" r:id="rId9"/>
    <p:sldId id="383" r:id="rId10"/>
    <p:sldId id="384" r:id="rId11"/>
    <p:sldId id="385"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FF"/>
    <a:srgbClr val="CC9900"/>
    <a:srgbClr val="FF9900"/>
    <a:srgbClr val="F89645"/>
    <a:srgbClr val="00CC00"/>
    <a:srgbClr val="003366"/>
    <a:srgbClr val="33CC33"/>
    <a:srgbClr val="66FF66"/>
    <a:srgbClr val="00FF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1" autoAdjust="0"/>
    <p:restoredTop sz="81081" autoAdjust="0"/>
  </p:normalViewPr>
  <p:slideViewPr>
    <p:cSldViewPr snapToGrid="0">
      <p:cViewPr varScale="1">
        <p:scale>
          <a:sx n="88" d="100"/>
          <a:sy n="88" d="100"/>
        </p:scale>
        <p:origin x="264" y="96"/>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74" d="100"/>
          <a:sy n="74" d="100"/>
        </p:scale>
        <p:origin x="321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3/2/2022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3/2/2022</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28420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dirty="0"/>
          </a:p>
        </p:txBody>
      </p:sp>
    </p:spTree>
    <p:extLst>
      <p:ext uri="{BB962C8B-B14F-4D97-AF65-F5344CB8AC3E}">
        <p14:creationId xmlns:p14="http://schemas.microsoft.com/office/powerpoint/2010/main" val="304625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3086257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1987426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229019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4184109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619131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algn="ctr"/>
            <a:fld id="{EE18786C-E3F3-4D88-9CCA-F8F8961D7FE3}" type="slidenum">
              <a:rPr lang="en-US" sz="1800" smtClean="0"/>
              <a:pPr algn="ctr"/>
              <a:t>‹#›</a:t>
            </a:fld>
            <a:endParaRPr lang="en-US" sz="1800" dirty="0"/>
          </a:p>
        </p:txBody>
      </p:sp>
    </p:spTree>
    <p:extLst>
      <p:ext uri="{BB962C8B-B14F-4D97-AF65-F5344CB8AC3E}">
        <p14:creationId xmlns:p14="http://schemas.microsoft.com/office/powerpoint/2010/main" val="3389297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3/2/2022</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userDrawn="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32"/>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266847" cy="4923076"/>
          </a:xfrm>
          <a:noFill/>
        </p:spPr>
        <p:txBody>
          <a:bodyPr/>
          <a:lstStyle/>
          <a:p>
            <a:pPr marL="342900" indent="-342900">
              <a:buFont typeface="Arial" panose="020B0604020202020204" pitchFamily="34" charset="0"/>
              <a:buChar char="•"/>
            </a:pPr>
            <a:r>
              <a:rPr lang="en-US" sz="2200" dirty="0">
                <a:solidFill>
                  <a:schemeClr val="tx1"/>
                </a:solidFill>
              </a:rPr>
              <a:t>The recession baseflow method models a hydrograph’s recession curve 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1525816" y="2840688"/>
            <a:ext cx="1956134" cy="649706"/>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6345371" y="1827510"/>
            <a:ext cx="5047271" cy="3202979"/>
          </a:xfrm>
          <a:prstGeom prst="rect">
            <a:avLst/>
          </a:prstGeom>
          <a:ln>
            <a:solidFill>
              <a:schemeClr val="tx1"/>
            </a:solidFill>
          </a:ln>
        </p:spPr>
      </p:pic>
    </p:spTree>
    <p:extLst>
      <p:ext uri="{BB962C8B-B14F-4D97-AF65-F5344CB8AC3E}">
        <p14:creationId xmlns:p14="http://schemas.microsoft.com/office/powerpoint/2010/main" val="211074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50992"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not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little impact on the flood peak.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r>
                <a:rPr lang="en-US" dirty="0"/>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r>
                <a:rPr lang="en-US" dirty="0"/>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r>
                <a:rPr lang="en-US" dirty="0"/>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r>
                <a:rPr lang="en-US" dirty="0"/>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27375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54914"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a:t>
            </a:r>
            <a:r>
              <a:rPr lang="en-US" sz="2000" dirty="0" err="1">
                <a:solidFill>
                  <a:schemeClr val="tx1"/>
                </a:solidFill>
              </a:rPr>
              <a:t>subbasins</a:t>
            </a:r>
            <a:r>
              <a:rPr lang="en-US" sz="2000" dirty="0">
                <a:solidFill>
                  <a:schemeClr val="tx1"/>
                </a:solidFill>
              </a:rPr>
              <a:t>), where a discharge threshold is dependent on </a:t>
            </a:r>
            <a:r>
              <a:rPr lang="en-US" sz="2000" dirty="0" err="1">
                <a:solidFill>
                  <a:schemeClr val="tx1"/>
                </a:solidFill>
              </a:rPr>
              <a:t>subbasin</a:t>
            </a:r>
            <a:r>
              <a:rPr lang="en-US" sz="2000" dirty="0">
                <a:solidFill>
                  <a:schemeClr val="tx1"/>
                </a:solidFill>
              </a:rPr>
              <a:t> size.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r>
              <a:rPr lang="en-US" dirty="0"/>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r>
              <a:rPr lang="en-US" dirty="0"/>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r>
              <a:rPr lang="en-US" dirty="0"/>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r>
              <a:rPr lang="en-US" dirty="0"/>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64304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69280" cy="5158376"/>
          </a:xfrm>
          <a:noFill/>
        </p:spPr>
        <p:txBody>
          <a:bodyPr/>
          <a:lstStyle/>
          <a:p>
            <a:pPr marL="342900" indent="-342900">
              <a:buFont typeface="Arial" panose="020B0604020202020204" pitchFamily="34" charset="0"/>
              <a:buChar char="•"/>
            </a:pPr>
            <a:r>
              <a:rPr lang="en-US" sz="2000" dirty="0">
                <a:solidFill>
                  <a:schemeClr val="tx1"/>
                </a:solidFill>
              </a:rPr>
              <a:t>You can choose an initial discharge type: </a:t>
            </a:r>
            <a:r>
              <a:rPr lang="en-US" sz="2000" b="1" dirty="0">
                <a:solidFill>
                  <a:schemeClr val="tx1"/>
                </a:solidFill>
              </a:rPr>
              <a:t>Discharge per Area </a:t>
            </a:r>
            <a:r>
              <a:rPr lang="en-US" sz="2000" dirty="0">
                <a:solidFill>
                  <a:schemeClr val="tx1"/>
                </a:solidFill>
              </a:rPr>
              <a:t>or </a:t>
            </a:r>
            <a:r>
              <a:rPr lang="en-US" sz="2000" b="1" dirty="0">
                <a:solidFill>
                  <a:schemeClr val="tx1"/>
                </a:solidFill>
              </a:rPr>
              <a:t>Discharge</a:t>
            </a:r>
            <a:r>
              <a:rPr lang="en-US" sz="2000" dirty="0">
                <a:solidFill>
                  <a:schemeClr val="tx1"/>
                </a:solidFill>
              </a:rPr>
              <a:t> (a discharge per area of 1 CFS/MI2 means the initial flow would be 100 </a:t>
            </a:r>
            <a:r>
              <a:rPr lang="en-US" sz="2000" dirty="0" err="1">
                <a:solidFill>
                  <a:schemeClr val="tx1"/>
                </a:solidFill>
              </a:rPr>
              <a:t>cfs</a:t>
            </a:r>
            <a:r>
              <a:rPr lang="en-US" sz="2000" dirty="0">
                <a:solidFill>
                  <a:schemeClr val="tx1"/>
                </a:solidFill>
              </a:rPr>
              <a:t> for a 100 square mile </a:t>
            </a:r>
            <a:r>
              <a:rPr lang="en-US" sz="2000" dirty="0" err="1">
                <a:solidFill>
                  <a:schemeClr val="tx1"/>
                </a:solidFill>
              </a:rPr>
              <a:t>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Discharge per Area is easier to apply across the basin model (generally consistent across </a:t>
            </a:r>
            <a:r>
              <a:rPr lang="en-US" sz="2000" dirty="0" err="1">
                <a:solidFill>
                  <a:schemeClr val="tx1"/>
                </a:solidFill>
              </a:rPr>
              <a:t>subbasins</a:t>
            </a:r>
            <a:r>
              <a:rPr lang="en-US" sz="2000" dirty="0">
                <a:solidFill>
                  <a:schemeClr val="tx1"/>
                </a:solidFill>
              </a:rPr>
              <a:t>), where a discharge initial type is dependent on the subbasin size.</a:t>
            </a:r>
          </a:p>
          <a:p>
            <a:pPr marL="342900" indent="-342900">
              <a:buFont typeface="Arial" panose="020B0604020202020204" pitchFamily="34" charset="0"/>
              <a:buChar char="•"/>
            </a:pPr>
            <a:r>
              <a:rPr lang="en-US" sz="20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2000" dirty="0">
                <a:solidFill>
                  <a:schemeClr val="tx1"/>
                </a:solidFill>
              </a:rPr>
              <a:t>Be strategic when setting the starting date of the simulation, reduce impacts from prior floods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711696" y="3228292"/>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r>
                <a:rPr lang="en-US" dirty="0"/>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r>
                <a:rPr lang="en-US" dirty="0"/>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r>
                <a:rPr lang="en-US" dirty="0"/>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r>
                <a:rPr lang="en-US" dirty="0"/>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6701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24000" y="4549605"/>
            <a:ext cx="9144000" cy="2179413"/>
          </a:xfrm>
          <a:noFill/>
        </p:spPr>
        <p:txBody>
          <a:bodyPr/>
          <a:lstStyle/>
          <a:p>
            <a:pPr marL="342900" indent="-342900">
              <a:buFont typeface="Arial" panose="020B0604020202020204" pitchFamily="34" charset="0"/>
              <a:buChar char="•"/>
            </a:pPr>
            <a:r>
              <a:rPr lang="en-US" sz="2000" dirty="0">
                <a:solidFill>
                  <a:schemeClr val="tx1"/>
                </a:solidFill>
              </a:rPr>
              <a:t>The recession baseflow method can be used for a continuous simulation. The method should be considered as an event model. </a:t>
            </a:r>
          </a:p>
          <a:p>
            <a:pPr marL="342900" indent="-342900">
              <a:buFont typeface="Arial" panose="020B0604020202020204" pitchFamily="34" charset="0"/>
              <a:buChar char="•"/>
            </a:pPr>
            <a:r>
              <a:rPr lang="en-US" sz="2000" dirty="0">
                <a:solidFill>
                  <a:schemeClr val="tx1"/>
                </a:solidFill>
              </a:rPr>
              <a:t>The recession curve resets between flood events,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cannot model both interflow and groundwater flow (there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3316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82261"/>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r>
                  <a:rPr lang="en-US" sz="1200" dirty="0"/>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r>
                  <a:rPr lang="en-US" sz="1200" dirty="0"/>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r>
                  <a:rPr lang="en-US" sz="1200" dirty="0"/>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109093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69280" cy="4923076"/>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make sure the  discharge volume does not exceed precipitation volume (there might be cases when this is ok) and computed volumes are similar to water balance studies in the region. </a:t>
            </a:r>
          </a:p>
          <a:p>
            <a:pPr marL="342900" indent="-342900">
              <a:buFont typeface="Arial" panose="020B0604020202020204" pitchFamily="34" charset="0"/>
              <a:buChar char="•"/>
            </a:pPr>
            <a:r>
              <a:rPr lang="en-US" sz="2000" dirty="0">
                <a:solidFill>
                  <a:schemeClr val="tx1"/>
                </a:solidFill>
              </a:rPr>
              <a:t>There might be tendencies to artificially increase baseflow to improve the model performance when precipitation data do not capture the storm event.</a:t>
            </a:r>
          </a:p>
          <a:p>
            <a:pPr marL="342900" indent="-342900">
              <a:buFont typeface="Arial" panose="020B0604020202020204" pitchFamily="34" charset="0"/>
              <a:buChar char="•"/>
            </a:pPr>
            <a:r>
              <a:rPr lang="en-US" sz="2000" dirty="0">
                <a:solidFill>
                  <a:schemeClr val="tx1"/>
                </a:solidFill>
              </a:rPr>
              <a:t>Applying the calibrated model to a hypothetical event with a much higher flood magnitude can cause unreasonable baseflow volumes. Reduce the ratio to peak 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977743" y="1164772"/>
            <a:ext cx="4615543" cy="5158207"/>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400410047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21400</TotalTime>
  <Words>557</Words>
  <Application>Microsoft Office PowerPoint</Application>
  <PresentationFormat>Widescreen</PresentationFormat>
  <Paragraphs>65</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Content Templates</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Fleming, Matthew J CIV USARMY CEIWR (USA)</cp:lastModifiedBy>
  <cp:revision>771</cp:revision>
  <cp:lastPrinted>2019-09-05T16:48:16Z</cp:lastPrinted>
  <dcterms:created xsi:type="dcterms:W3CDTF">2017-02-20T05:10:01Z</dcterms:created>
  <dcterms:modified xsi:type="dcterms:W3CDTF">2022-03-02T14:06:42Z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