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4"/>
  </p:sldMasterIdLst>
  <p:notesMasterIdLst>
    <p:notesMasterId r:id="rId18"/>
  </p:notesMasterIdLst>
  <p:handoutMasterIdLst>
    <p:handoutMasterId r:id="rId19"/>
  </p:handoutMasterIdLst>
  <p:sldIdLst>
    <p:sldId id="286" r:id="rId5"/>
    <p:sldId id="377" r:id="rId6"/>
    <p:sldId id="520" r:id="rId7"/>
    <p:sldId id="515" r:id="rId8"/>
    <p:sldId id="516" r:id="rId9"/>
    <p:sldId id="381" r:id="rId10"/>
    <p:sldId id="517" r:id="rId11"/>
    <p:sldId id="518" r:id="rId12"/>
    <p:sldId id="519" r:id="rId13"/>
    <p:sldId id="383" r:id="rId14"/>
    <p:sldId id="384" r:id="rId15"/>
    <p:sldId id="385" r:id="rId16"/>
    <p:sldId id="386" r:id="rId1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000"/>
    <a:srgbClr val="CC9900"/>
    <a:srgbClr val="FF9900"/>
    <a:srgbClr val="F89645"/>
    <a:srgbClr val="00CC00"/>
    <a:srgbClr val="003366"/>
    <a:srgbClr val="33CC33"/>
    <a:srgbClr val="66FF66"/>
    <a:srgbClr val="00FF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21" autoAdjust="0"/>
    <p:restoredTop sz="90106" autoAdjust="0"/>
  </p:normalViewPr>
  <p:slideViewPr>
    <p:cSldViewPr snapToGrid="0">
      <p:cViewPr varScale="1">
        <p:scale>
          <a:sx n="98" d="100"/>
          <a:sy n="98" d="100"/>
        </p:scale>
        <p:origin x="618" y="96"/>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3/2/2022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3/2/2022</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dirty="0"/>
          </a:p>
        </p:txBody>
      </p:sp>
    </p:spTree>
    <p:extLst>
      <p:ext uri="{BB962C8B-B14F-4D97-AF65-F5344CB8AC3E}">
        <p14:creationId xmlns:p14="http://schemas.microsoft.com/office/powerpoint/2010/main" val="2229019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11</a:t>
            </a:fld>
            <a:endParaRPr lang="en-US" dirty="0"/>
          </a:p>
        </p:txBody>
      </p:sp>
    </p:spTree>
    <p:extLst>
      <p:ext uri="{BB962C8B-B14F-4D97-AF65-F5344CB8AC3E}">
        <p14:creationId xmlns:p14="http://schemas.microsoft.com/office/powerpoint/2010/main" val="4184109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dirty="0"/>
          </a:p>
        </p:txBody>
      </p:sp>
    </p:spTree>
    <p:extLst>
      <p:ext uri="{BB962C8B-B14F-4D97-AF65-F5344CB8AC3E}">
        <p14:creationId xmlns:p14="http://schemas.microsoft.com/office/powerpoint/2010/main" val="619131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13</a:t>
            </a:fld>
            <a:endParaRPr lang="en-US" dirty="0"/>
          </a:p>
        </p:txBody>
      </p:sp>
    </p:spTree>
    <p:extLst>
      <p:ext uri="{BB962C8B-B14F-4D97-AF65-F5344CB8AC3E}">
        <p14:creationId xmlns:p14="http://schemas.microsoft.com/office/powerpoint/2010/main" val="2374497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28420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dirty="0"/>
          </a:p>
        </p:txBody>
      </p:sp>
    </p:spTree>
    <p:extLst>
      <p:ext uri="{BB962C8B-B14F-4D97-AF65-F5344CB8AC3E}">
        <p14:creationId xmlns:p14="http://schemas.microsoft.com/office/powerpoint/2010/main" val="1952762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3279634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1479808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304625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4107752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4247818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218242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AACEBC4-2895-4D02-8B48-A2496F254620}"/>
              </a:ext>
            </a:extLst>
          </p:cNvPr>
          <p:cNvSpPr txBox="1"/>
          <p:nvPr userDrawn="1"/>
        </p:nvSpPr>
        <p:spPr>
          <a:xfrm>
            <a:off x="5585637" y="6359687"/>
            <a:ext cx="510363" cy="369332"/>
          </a:xfrm>
          <a:prstGeom prst="rect">
            <a:avLst/>
          </a:prstGeom>
          <a:noFill/>
        </p:spPr>
        <p:txBody>
          <a:bodyPr wrap="square" rtlCol="0">
            <a:spAutoFit/>
          </a:bodyPr>
          <a:lstStyle/>
          <a:p>
            <a:fld id="{717DD42F-6E4B-4EE6-94ED-F9C29E00FCE4}"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easier to apply across the basin model (generally consistent across </a:t>
            </a:r>
            <a:r>
              <a:rPr lang="en-US" sz="2200" dirty="0" err="1">
                <a:solidFill>
                  <a:schemeClr val="tx1"/>
                </a:solidFill>
              </a:rPr>
              <a:t>subbasins</a:t>
            </a:r>
            <a:r>
              <a:rPr lang="en-US" sz="2200" dirty="0">
                <a:solidFill>
                  <a:schemeClr val="tx1"/>
                </a:solidFill>
              </a:rPr>
              <a:t>), where a discharge initial type is dependent on the subbasin size.</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when setting the starting date of the simulation, interflow could be set to zero 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grpSp>
        <p:nvGrpSpPr>
          <p:cNvPr id="9" name="Group 8">
            <a:extLst>
              <a:ext uri="{FF2B5EF4-FFF2-40B4-BE49-F238E27FC236}">
                <a16:creationId xmlns:a16="http://schemas.microsoft.com/office/drawing/2014/main" id="{67A29BB3-8A44-48D6-9204-29BF6D0BC438}"/>
              </a:ext>
            </a:extLst>
          </p:cNvPr>
          <p:cNvGrpSpPr/>
          <p:nvPr/>
        </p:nvGrpSpPr>
        <p:grpSpPr>
          <a:xfrm>
            <a:off x="7363606" y="800584"/>
            <a:ext cx="3666667" cy="2952381"/>
            <a:chOff x="6884482" y="1051175"/>
            <a:chExt cx="3666667" cy="2952381"/>
          </a:xfrm>
        </p:grpSpPr>
        <p:pic>
          <p:nvPicPr>
            <p:cNvPr id="8" name="Picture 7">
              <a:extLst>
                <a:ext uri="{FF2B5EF4-FFF2-40B4-BE49-F238E27FC236}">
                  <a16:creationId xmlns:a16="http://schemas.microsoft.com/office/drawing/2014/main" id="{ACC8E727-3496-407C-A16C-8E418DBF4801}"/>
                </a:ext>
              </a:extLst>
            </p:cNvPr>
            <p:cNvPicPr>
              <a:picLocks noChangeAspect="1"/>
            </p:cNvPicPr>
            <p:nvPr/>
          </p:nvPicPr>
          <p:blipFill>
            <a:blip r:embed="rId4"/>
            <a:stretch>
              <a:fillRect/>
            </a:stretch>
          </p:blipFill>
          <p:spPr>
            <a:xfrm>
              <a:off x="6884482" y="1051175"/>
              <a:ext cx="3666667" cy="2952381"/>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6884482" y="2090073"/>
              <a:ext cx="3666666" cy="63186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6701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74169" y="5057193"/>
            <a:ext cx="11482358" cy="1525207"/>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continuous simulation. </a:t>
            </a:r>
          </a:p>
          <a:p>
            <a:pPr marL="342900" indent="-342900">
              <a:buFont typeface="Arial" panose="020B0604020202020204" pitchFamily="34" charset="0"/>
              <a:buChar char="•"/>
            </a:pPr>
            <a:r>
              <a:rPr lang="en-US" sz="2200" dirty="0">
                <a:solidFill>
                  <a:schemeClr val="tx1"/>
                </a:solidFill>
              </a:rPr>
              <a:t>The plot on this slide also shows that the linear reservoir method can simulate both interflow and groundwater flow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109093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not have to worry about the total runoff volume exceeding precipitation volume, which could happen when using the other baseflow methods. </a:t>
            </a:r>
          </a:p>
          <a:p>
            <a:pPr marL="342900" indent="-342900">
              <a:buFont typeface="Arial" panose="020B0604020202020204" pitchFamily="34" charset="0"/>
              <a:buChar char="•"/>
            </a:pPr>
            <a:r>
              <a:rPr lang="en-US" sz="2200" dirty="0">
                <a:solidFill>
                  <a:schemeClr val="tx1"/>
                </a:solidFill>
              </a:rPr>
              <a:t>Verify modeled volumes are similar to regional water balance studies.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4004100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8" y="1068149"/>
            <a:ext cx="5734870" cy="4923076"/>
          </a:xfrm>
          <a:noFill/>
        </p:spPr>
        <p:txBody>
          <a:bodyPr/>
          <a:lstStyle/>
          <a:p>
            <a:pPr marL="342900" indent="-342900">
              <a:buFont typeface="Arial" panose="020B0604020202020204" pitchFamily="34" charset="0"/>
              <a:buChar char="•"/>
            </a:pPr>
            <a:r>
              <a:rPr lang="en-US" sz="2200" dirty="0">
                <a:solidFill>
                  <a:schemeClr val="tx1"/>
                </a:solidFill>
              </a:rPr>
              <a:t>The linear reservoir coefficient could be estimated using flow observations, and the slope of the interflow and baseflow recession curve(s):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a:t>
            </a:r>
            <a:r>
              <a:rPr lang="en-US" sz="2200" baseline="-25000" dirty="0">
                <a:solidFill>
                  <a:schemeClr val="tx1"/>
                </a:solidFill>
              </a:rPr>
              <a:t>r</a:t>
            </a:r>
            <a:r>
              <a:rPr lang="en-US" sz="2200" dirty="0">
                <a:solidFill>
                  <a:schemeClr val="tx1"/>
                </a:solidFill>
              </a:rPr>
              <a:t>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4">
            <a:extLst>
              <a:ext uri="{FF2B5EF4-FFF2-40B4-BE49-F238E27FC236}">
                <a16:creationId xmlns:a16="http://schemas.microsoft.com/office/drawing/2014/main" id="{FD363B7A-BDCB-4F6E-BD1F-470970DC16B3}"/>
              </a:ext>
            </a:extLst>
          </p:cNvPr>
          <p:cNvGrpSpPr>
            <a:grpSpLocks noChangeAspect="1"/>
          </p:cNvGrpSpPr>
          <p:nvPr/>
        </p:nvGrpSpPr>
        <p:grpSpPr bwMode="auto">
          <a:xfrm>
            <a:off x="345280" y="2647103"/>
            <a:ext cx="1676400" cy="569914"/>
            <a:chOff x="519" y="1489"/>
            <a:chExt cx="1056" cy="359"/>
          </a:xfrm>
        </p:grpSpPr>
        <p:sp>
          <p:nvSpPr>
            <p:cNvPr id="5" name="AutoShape 3">
              <a:extLst>
                <a:ext uri="{FF2B5EF4-FFF2-40B4-BE49-F238E27FC236}">
                  <a16:creationId xmlns:a16="http://schemas.microsoft.com/office/drawing/2014/main" id="{2CEC6803-E044-4175-88BF-106F77612587}"/>
                </a:ext>
              </a:extLst>
            </p:cNvPr>
            <p:cNvSpPr>
              <a:spLocks noChangeAspect="1" noChangeArrowheads="1" noTextEdit="1"/>
            </p:cNvSpPr>
            <p:nvPr/>
          </p:nvSpPr>
          <p:spPr bwMode="auto">
            <a:xfrm>
              <a:off x="519" y="1489"/>
              <a:ext cx="10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a:extLst>
                <a:ext uri="{FF2B5EF4-FFF2-40B4-BE49-F238E27FC236}">
                  <a16:creationId xmlns:a16="http://schemas.microsoft.com/office/drawing/2014/main" id="{E7A2A104-40CF-4981-9004-A208E8037059}"/>
                </a:ext>
              </a:extLst>
            </p:cNvPr>
            <p:cNvSpPr>
              <a:spLocks noChangeArrowheads="1"/>
            </p:cNvSpPr>
            <p:nvPr/>
          </p:nvSpPr>
          <p:spPr bwMode="auto">
            <a:xfrm>
              <a:off x="1440" y="1518"/>
              <a:ext cx="7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1217EE84-3D4C-4852-8ECC-E2F0EC1DBD63}"/>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17FB3FC6-1F1E-43E5-9A1A-B7AFF13E4C9A}"/>
                </a:ext>
              </a:extLst>
            </p:cNvPr>
            <p:cNvSpPr>
              <a:spLocks noChangeArrowheads="1"/>
            </p:cNvSpPr>
            <p:nvPr/>
          </p:nvSpPr>
          <p:spPr bwMode="auto">
            <a:xfrm>
              <a:off x="1039" y="1674"/>
              <a:ext cx="1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C404E46A-0637-46EA-A621-72518C81ED65}"/>
                </a:ext>
              </a:extLst>
            </p:cNvPr>
            <p:cNvSpPr>
              <a:spLocks noChangeArrowheads="1"/>
            </p:cNvSpPr>
            <p:nvPr/>
          </p:nvSpPr>
          <p:spPr bwMode="auto">
            <a:xfrm>
              <a:off x="668" y="1674"/>
              <a:ext cx="8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7582664C-1132-4F10-BABC-BC469F5B1387}"/>
                </a:ext>
              </a:extLst>
            </p:cNvPr>
            <p:cNvSpPr>
              <a:spLocks noChangeArrowheads="1"/>
            </p:cNvSpPr>
            <p:nvPr/>
          </p:nvSpPr>
          <p:spPr bwMode="auto">
            <a:xfrm>
              <a:off x="1280" y="1551"/>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2000" b="0" i="0" u="none" strike="noStrike" cap="none" normalizeH="0" baseline="-25000" dirty="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94DA7A90-58A9-4330-802A-7E62B149A344}"/>
                </a:ext>
              </a:extLst>
            </p:cNvPr>
            <p:cNvSpPr>
              <a:spLocks noChangeArrowheads="1"/>
            </p:cNvSpPr>
            <p:nvPr/>
          </p:nvSpPr>
          <p:spPr bwMode="auto">
            <a:xfrm>
              <a:off x="907" y="1551"/>
              <a:ext cx="16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773FE6F-5318-46B2-B198-74EAB2EBC1E7}"/>
                </a:ext>
              </a:extLst>
            </p:cNvPr>
            <p:cNvSpPr>
              <a:spLocks noChangeArrowheads="1"/>
            </p:cNvSpPr>
            <p:nvPr/>
          </p:nvSpPr>
          <p:spPr bwMode="auto">
            <a:xfrm>
              <a:off x="523" y="1551"/>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38AF7523-2526-4BCE-A501-1480725F2541}"/>
                </a:ext>
              </a:extLst>
            </p:cNvPr>
            <p:cNvSpPr>
              <a:spLocks noChangeArrowheads="1"/>
            </p:cNvSpPr>
            <p:nvPr/>
          </p:nvSpPr>
          <p:spPr bwMode="auto">
            <a:xfrm>
              <a:off x="1142"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F4563636-42BD-4E9C-9136-2912004072DA}"/>
                </a:ext>
              </a:extLst>
            </p:cNvPr>
            <p:cNvSpPr>
              <a:spLocks noChangeArrowheads="1"/>
            </p:cNvSpPr>
            <p:nvPr/>
          </p:nvSpPr>
          <p:spPr bwMode="auto">
            <a:xfrm>
              <a:off x="773"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grpSp>
      <p:pic>
        <p:nvPicPr>
          <p:cNvPr id="25" name="Picture 24">
            <a:extLst>
              <a:ext uri="{FF2B5EF4-FFF2-40B4-BE49-F238E27FC236}">
                <a16:creationId xmlns:a16="http://schemas.microsoft.com/office/drawing/2014/main" id="{76544D59-7F6F-4925-9507-C62CC7955E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97575" y="1401523"/>
            <a:ext cx="6001561" cy="4320008"/>
          </a:xfrm>
          <a:prstGeom prst="rect">
            <a:avLst/>
          </a:prstGeom>
          <a:noFill/>
          <a:ln>
            <a:noFill/>
          </a:ln>
        </p:spPr>
      </p:pic>
      <p:grpSp>
        <p:nvGrpSpPr>
          <p:cNvPr id="6" name="Group 4">
            <a:extLst>
              <a:ext uri="{FF2B5EF4-FFF2-40B4-BE49-F238E27FC236}">
                <a16:creationId xmlns:a16="http://schemas.microsoft.com/office/drawing/2014/main" id="{74A421ED-58E5-4302-898C-A41ACE6594DF}"/>
              </a:ext>
            </a:extLst>
          </p:cNvPr>
          <p:cNvGrpSpPr>
            <a:grpSpLocks noChangeAspect="1"/>
          </p:cNvGrpSpPr>
          <p:nvPr/>
        </p:nvGrpSpPr>
        <p:grpSpPr bwMode="auto">
          <a:xfrm>
            <a:off x="2336410" y="2478819"/>
            <a:ext cx="1749423" cy="1022417"/>
            <a:chOff x="1821" y="1599"/>
            <a:chExt cx="912" cy="533"/>
          </a:xfrm>
        </p:grpSpPr>
        <p:sp>
          <p:nvSpPr>
            <p:cNvPr id="7" name="AutoShape 3">
              <a:extLst>
                <a:ext uri="{FF2B5EF4-FFF2-40B4-BE49-F238E27FC236}">
                  <a16:creationId xmlns:a16="http://schemas.microsoft.com/office/drawing/2014/main" id="{2D0BF7FE-5C2B-4FD6-9556-F49E8F048686}"/>
                </a:ext>
              </a:extLst>
            </p:cNvPr>
            <p:cNvSpPr>
              <a:spLocks noChangeAspect="1" noChangeArrowheads="1" noTextEdit="1"/>
            </p:cNvSpPr>
            <p:nvPr/>
          </p:nvSpPr>
          <p:spPr bwMode="auto">
            <a:xfrm>
              <a:off x="1821" y="1599"/>
              <a:ext cx="91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Line 5">
              <a:extLst>
                <a:ext uri="{FF2B5EF4-FFF2-40B4-BE49-F238E27FC236}">
                  <a16:creationId xmlns:a16="http://schemas.microsoft.com/office/drawing/2014/main" id="{98B5B260-DCDB-468B-A89B-8D08EB76167F}"/>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B6A5E727-FDD3-4FCF-A386-5DE8D7361C3B}"/>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7">
              <a:extLst>
                <a:ext uri="{FF2B5EF4-FFF2-40B4-BE49-F238E27FC236}">
                  <a16:creationId xmlns:a16="http://schemas.microsoft.com/office/drawing/2014/main" id="{4AD12C2B-5DBD-4B63-A9B1-E2A69BBCD1A3}"/>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27" name="Rectangle 8">
              <a:extLst>
                <a:ext uri="{FF2B5EF4-FFF2-40B4-BE49-F238E27FC236}">
                  <a16:creationId xmlns:a16="http://schemas.microsoft.com/office/drawing/2014/main" id="{45F34FF6-D38C-4F16-BF91-39C05268273D}"/>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9">
              <a:extLst>
                <a:ext uri="{FF2B5EF4-FFF2-40B4-BE49-F238E27FC236}">
                  <a16:creationId xmlns:a16="http://schemas.microsoft.com/office/drawing/2014/main" id="{A8017D3A-72DB-4B6D-AD2C-D1FE22D57AF6}"/>
                </a:ext>
              </a:extLst>
            </p:cNvPr>
            <p:cNvSpPr>
              <a:spLocks noChangeArrowheads="1"/>
            </p:cNvSpPr>
            <p:nvPr/>
          </p:nvSpPr>
          <p:spPr bwMode="auto">
            <a:xfrm>
              <a:off x="2402" y="1634"/>
              <a:ext cx="11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10">
              <a:extLst>
                <a:ext uri="{FF2B5EF4-FFF2-40B4-BE49-F238E27FC236}">
                  <a16:creationId xmlns:a16="http://schemas.microsoft.com/office/drawing/2014/main" id="{8399F22E-C307-459D-ACCB-B477084B80DB}"/>
                </a:ext>
              </a:extLst>
            </p:cNvPr>
            <p:cNvSpPr>
              <a:spLocks noChangeArrowheads="1"/>
            </p:cNvSpPr>
            <p:nvPr/>
          </p:nvSpPr>
          <p:spPr bwMode="auto">
            <a:xfrm>
              <a:off x="1848" y="1731"/>
              <a:ext cx="161"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11">
              <a:extLst>
                <a:ext uri="{FF2B5EF4-FFF2-40B4-BE49-F238E27FC236}">
                  <a16:creationId xmlns:a16="http://schemas.microsoft.com/office/drawing/2014/main" id="{C45AA9A5-1802-4B77-A68E-AE2843513E0B}"/>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2F48FAAF-3CEC-4167-866A-885EED304BFB}"/>
                </a:ext>
              </a:extLst>
            </p:cNvPr>
            <p:cNvSpPr>
              <a:spLocks noChangeArrowheads="1"/>
            </p:cNvSpPr>
            <p:nvPr/>
          </p:nvSpPr>
          <p:spPr bwMode="auto">
            <a:xfrm>
              <a:off x="2514" y="1728"/>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13">
              <a:extLst>
                <a:ext uri="{FF2B5EF4-FFF2-40B4-BE49-F238E27FC236}">
                  <a16:creationId xmlns:a16="http://schemas.microsoft.com/office/drawing/2014/main" id="{2F84962D-B117-4695-879E-C4056B460511}"/>
                </a:ext>
              </a:extLst>
            </p:cNvPr>
            <p:cNvSpPr>
              <a:spLocks noChangeArrowheads="1"/>
            </p:cNvSpPr>
            <p:nvPr/>
          </p:nvSpPr>
          <p:spPr bwMode="auto">
            <a:xfrm>
              <a:off x="1942" y="1831"/>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4">
              <a:extLst>
                <a:ext uri="{FF2B5EF4-FFF2-40B4-BE49-F238E27FC236}">
                  <a16:creationId xmlns:a16="http://schemas.microsoft.com/office/drawing/2014/main" id="{CE545393-7329-4AE5-AD03-BD353815FFDA}"/>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15">
              <a:extLst>
                <a:ext uri="{FF2B5EF4-FFF2-40B4-BE49-F238E27FC236}">
                  <a16:creationId xmlns:a16="http://schemas.microsoft.com/office/drawing/2014/main" id="{F5AE7528-3D65-4DA9-9746-DD4F4FD12521}"/>
                </a:ext>
              </a:extLst>
            </p:cNvPr>
            <p:cNvSpPr>
              <a:spLocks noChangeArrowheads="1"/>
            </p:cNvSpPr>
            <p:nvPr/>
          </p:nvSpPr>
          <p:spPr bwMode="auto">
            <a:xfrm>
              <a:off x="2028"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a:ln>
                    <a:noFill/>
                  </a:ln>
                  <a:solidFill>
                    <a:srgbClr val="000000"/>
                  </a:solidFill>
                  <a:effectLst/>
                  <a:latin typeface="Symbol" panose="05050102010706020507" pitchFamily="18" charset="2"/>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03" name="Group 102">
            <a:extLst>
              <a:ext uri="{FF2B5EF4-FFF2-40B4-BE49-F238E27FC236}">
                <a16:creationId xmlns:a16="http://schemas.microsoft.com/office/drawing/2014/main" id="{43585AB8-68FD-4766-8E03-578F0B22D9BA}"/>
              </a:ext>
            </a:extLst>
          </p:cNvPr>
          <p:cNvGrpSpPr/>
          <p:nvPr/>
        </p:nvGrpSpPr>
        <p:grpSpPr>
          <a:xfrm>
            <a:off x="4454527" y="2587458"/>
            <a:ext cx="1473200" cy="853305"/>
            <a:chOff x="3495460" y="5691101"/>
            <a:chExt cx="1473200" cy="790576"/>
          </a:xfrm>
        </p:grpSpPr>
        <p:grpSp>
          <p:nvGrpSpPr>
            <p:cNvPr id="35" name="Group 4">
              <a:extLst>
                <a:ext uri="{FF2B5EF4-FFF2-40B4-BE49-F238E27FC236}">
                  <a16:creationId xmlns:a16="http://schemas.microsoft.com/office/drawing/2014/main" id="{FEA5FDA2-8F6E-4FD5-BF70-281DF800B26D}"/>
                </a:ext>
              </a:extLst>
            </p:cNvPr>
            <p:cNvGrpSpPr>
              <a:grpSpLocks noChangeAspect="1"/>
            </p:cNvGrpSpPr>
            <p:nvPr/>
          </p:nvGrpSpPr>
          <p:grpSpPr bwMode="auto">
            <a:xfrm>
              <a:off x="3495460" y="5762232"/>
              <a:ext cx="1473200" cy="508000"/>
              <a:chOff x="608" y="1528"/>
              <a:chExt cx="928" cy="320"/>
            </a:xfrm>
          </p:grpSpPr>
          <p:sp>
            <p:nvSpPr>
              <p:cNvPr id="38" name="Rectangle 6">
                <a:extLst>
                  <a:ext uri="{FF2B5EF4-FFF2-40B4-BE49-F238E27FC236}">
                    <a16:creationId xmlns:a16="http://schemas.microsoft.com/office/drawing/2014/main" id="{A7EA9C01-FB27-44E1-9758-86DADF4EE258}"/>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1" name="Rectangle 9">
                <a:extLst>
                  <a:ext uri="{FF2B5EF4-FFF2-40B4-BE49-F238E27FC236}">
                    <a16:creationId xmlns:a16="http://schemas.microsoft.com/office/drawing/2014/main" id="{C188F0C1-6B31-40D1-B63F-D138C4C3667F}"/>
                  </a:ext>
                </a:extLst>
              </p:cNvPr>
              <p:cNvSpPr>
                <a:spLocks noChangeArrowheads="1"/>
              </p:cNvSpPr>
              <p:nvPr/>
            </p:nvSpPr>
            <p:spPr bwMode="auto">
              <a:xfrm>
                <a:off x="1280" y="155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ectangle 10">
                <a:extLst>
                  <a:ext uri="{FF2B5EF4-FFF2-40B4-BE49-F238E27FC236}">
                    <a16:creationId xmlns:a16="http://schemas.microsoft.com/office/drawing/2014/main" id="{7189097D-88E9-4DFC-9CA9-805CDEB7249B}"/>
                  </a:ext>
                </a:extLst>
              </p:cNvPr>
              <p:cNvSpPr>
                <a:spLocks noChangeArrowheads="1"/>
              </p:cNvSpPr>
              <p:nvPr/>
            </p:nvSpPr>
            <p:spPr bwMode="auto">
              <a:xfrm>
                <a:off x="907" y="1551"/>
                <a:ext cx="629"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Rectangle 11">
                <a:extLst>
                  <a:ext uri="{FF2B5EF4-FFF2-40B4-BE49-F238E27FC236}">
                    <a16:creationId xmlns:a16="http://schemas.microsoft.com/office/drawing/2014/main" id="{7B87A0AD-90DD-4B2F-BF6B-752C05D9FEFD}"/>
                  </a:ext>
                </a:extLst>
              </p:cNvPr>
              <p:cNvSpPr>
                <a:spLocks noChangeArrowheads="1"/>
              </p:cNvSpPr>
              <p:nvPr/>
            </p:nvSpPr>
            <p:spPr bwMode="auto">
              <a:xfrm>
                <a:off x="608" y="1580"/>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R</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44" name="Rectangle 12">
                <a:extLst>
                  <a:ext uri="{FF2B5EF4-FFF2-40B4-BE49-F238E27FC236}">
                    <a16:creationId xmlns:a16="http://schemas.microsoft.com/office/drawing/2014/main" id="{FCE1CEC0-8565-4F23-869F-1BE58D7EC2F3}"/>
                  </a:ext>
                </a:extLst>
              </p:cNvPr>
              <p:cNvSpPr>
                <a:spLocks noChangeArrowheads="1"/>
              </p:cNvSpPr>
              <p:nvPr/>
            </p:nvSpPr>
            <p:spPr bwMode="auto">
              <a:xfrm>
                <a:off x="1142" y="15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5" name="Rectangle 13">
                <a:extLst>
                  <a:ext uri="{FF2B5EF4-FFF2-40B4-BE49-F238E27FC236}">
                    <a16:creationId xmlns:a16="http://schemas.microsoft.com/office/drawing/2014/main" id="{A2BB3F34-01EA-499A-A9B3-E6B4A165A54A}"/>
                  </a:ext>
                </a:extLst>
              </p:cNvPr>
              <p:cNvSpPr>
                <a:spLocks noChangeArrowheads="1"/>
              </p:cNvSpPr>
              <p:nvPr/>
            </p:nvSpPr>
            <p:spPr bwMode="auto">
              <a:xfrm>
                <a:off x="773" y="1528"/>
                <a:ext cx="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83" name="Group 4">
              <a:extLst>
                <a:ext uri="{FF2B5EF4-FFF2-40B4-BE49-F238E27FC236}">
                  <a16:creationId xmlns:a16="http://schemas.microsoft.com/office/drawing/2014/main" id="{905EC3C8-0609-45CE-9225-1EAA81F4129D}"/>
                </a:ext>
              </a:extLst>
            </p:cNvPr>
            <p:cNvGrpSpPr>
              <a:grpSpLocks noChangeAspect="1"/>
            </p:cNvGrpSpPr>
            <p:nvPr/>
          </p:nvGrpSpPr>
          <p:grpSpPr bwMode="auto">
            <a:xfrm>
              <a:off x="4052675" y="5691101"/>
              <a:ext cx="893763" cy="790576"/>
              <a:chOff x="2156" y="1634"/>
              <a:chExt cx="563" cy="498"/>
            </a:xfrm>
          </p:grpSpPr>
          <p:sp>
            <p:nvSpPr>
              <p:cNvPr id="85" name="Line 5">
                <a:extLst>
                  <a:ext uri="{FF2B5EF4-FFF2-40B4-BE49-F238E27FC236}">
                    <a16:creationId xmlns:a16="http://schemas.microsoft.com/office/drawing/2014/main" id="{671AF036-C208-421E-A117-599D07BFC4B5}"/>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Rectangle 6">
                <a:extLst>
                  <a:ext uri="{FF2B5EF4-FFF2-40B4-BE49-F238E27FC236}">
                    <a16:creationId xmlns:a16="http://schemas.microsoft.com/office/drawing/2014/main" id="{9B687A98-E30E-44B5-B450-5509E42AE449}"/>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7" name="Rectangle 7">
                <a:extLst>
                  <a:ext uri="{FF2B5EF4-FFF2-40B4-BE49-F238E27FC236}">
                    <a16:creationId xmlns:a16="http://schemas.microsoft.com/office/drawing/2014/main" id="{19386B69-0810-4490-AB3F-96D416EDB149}"/>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88" name="Rectangle 8">
                <a:extLst>
                  <a:ext uri="{FF2B5EF4-FFF2-40B4-BE49-F238E27FC236}">
                    <a16:creationId xmlns:a16="http://schemas.microsoft.com/office/drawing/2014/main" id="{71928E8F-5DEE-4F64-8E0E-37BBBCFA2241}"/>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9" name="Rectangle 9">
                <a:extLst>
                  <a:ext uri="{FF2B5EF4-FFF2-40B4-BE49-F238E27FC236}">
                    <a16:creationId xmlns:a16="http://schemas.microsoft.com/office/drawing/2014/main" id="{0E65E412-4B80-48B5-A3A1-3FF8CD1B0B1E}"/>
                  </a:ext>
                </a:extLst>
              </p:cNvPr>
              <p:cNvSpPr>
                <a:spLocks noChangeArrowheads="1"/>
              </p:cNvSpPr>
              <p:nvPr/>
            </p:nvSpPr>
            <p:spPr bwMode="auto">
              <a:xfrm>
                <a:off x="2402" y="1634"/>
                <a:ext cx="8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
                <a:extLst>
                  <a:ext uri="{FF2B5EF4-FFF2-40B4-BE49-F238E27FC236}">
                    <a16:creationId xmlns:a16="http://schemas.microsoft.com/office/drawing/2014/main" id="{1D88B971-7490-4CC2-B2AD-5E2345D690B3}"/>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1" name="Rectangle 12">
                <a:extLst>
                  <a:ext uri="{FF2B5EF4-FFF2-40B4-BE49-F238E27FC236}">
                    <a16:creationId xmlns:a16="http://schemas.microsoft.com/office/drawing/2014/main" id="{3C63B2A0-0D35-4690-8D4A-7B0E9050A0B7}"/>
                  </a:ext>
                </a:extLst>
              </p:cNvPr>
              <p:cNvSpPr>
                <a:spLocks noChangeArrowheads="1"/>
              </p:cNvSpPr>
              <p:nvPr/>
            </p:nvSpPr>
            <p:spPr bwMode="auto">
              <a:xfrm>
                <a:off x="2514" y="17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2" name="Rectangle 14">
                <a:extLst>
                  <a:ext uri="{FF2B5EF4-FFF2-40B4-BE49-F238E27FC236}">
                    <a16:creationId xmlns:a16="http://schemas.microsoft.com/office/drawing/2014/main" id="{0553061B-A224-44ED-BBA9-AC4EE39DE12F}"/>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spTree>
    <p:extLst>
      <p:ext uri="{BB962C8B-B14F-4D97-AF65-F5344CB8AC3E}">
        <p14:creationId xmlns:p14="http://schemas.microsoft.com/office/powerpoint/2010/main" val="21864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3252" y="1058624"/>
            <a:ext cx="5621930"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 through the soil, and back onto the land surface and through the stream network.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is used along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1184987" y="4301412"/>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3073127" y="4383663"/>
            <a:ext cx="1385700" cy="495473"/>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Linear reservoir baseflow is explicitly identified in the Soil Moisture Accounting loss method.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All losses in the Initial and Constant, Curve Number, and Green and </a:t>
            </a:r>
            <a:r>
              <a:rPr lang="en-US" sz="2200" dirty="0" err="1">
                <a:solidFill>
                  <a:schemeClr val="tx1"/>
                </a:solidFill>
              </a:rPr>
              <a:t>Ampt</a:t>
            </a:r>
            <a:r>
              <a:rPr lang="en-US" sz="2200" dirty="0">
                <a:solidFill>
                  <a:schemeClr val="tx1"/>
                </a:solidFill>
              </a:rPr>
              <a:t> loss methods are available to the Linear Reservoir Baseflow (can overcome this assumption using the fraction option).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Only constant loss rate losses (represents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5463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steps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fractions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7151985" y="1300347"/>
            <a:ext cx="4174125" cy="5137311"/>
            <a:chOff x="7151985" y="1300347"/>
            <a:chExt cx="4174125" cy="5137311"/>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9403644" y="4321780"/>
              <a:ext cx="1451022" cy="2115878"/>
              <a:chOff x="10145097" y="41729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337744"/>
                <a:ext cx="1050994" cy="501364"/>
                <a:chOff x="10351315" y="4337744"/>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4961187"/>
                <a:ext cx="1050994" cy="501364"/>
                <a:chOff x="10351315" y="4337744"/>
                <a:chExt cx="1050994" cy="501364"/>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597697"/>
                <a:ext cx="1050994" cy="501364"/>
                <a:chOff x="10351315" y="4337744"/>
                <a:chExt cx="1050994" cy="501364"/>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8332236" y="487367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Arrow: Down 54">
              <a:extLst>
                <a:ext uri="{FF2B5EF4-FFF2-40B4-BE49-F238E27FC236}">
                  <a16:creationId xmlns:a16="http://schemas.microsoft.com/office/drawing/2014/main" id="{D3890A46-9B44-489C-BE6F-9B940EEBD9F1}"/>
                </a:ext>
              </a:extLst>
            </p:cNvPr>
            <p:cNvSpPr/>
            <p:nvPr/>
          </p:nvSpPr>
          <p:spPr>
            <a:xfrm rot="10800000">
              <a:off x="8815968" y="4724410"/>
              <a:ext cx="182881" cy="68334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9200250" y="4234130"/>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855127" y="4386437"/>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grpSp>
      <p:pic>
        <p:nvPicPr>
          <p:cNvPr id="83" name="Picture 82">
            <a:extLst>
              <a:ext uri="{FF2B5EF4-FFF2-40B4-BE49-F238E27FC236}">
                <a16:creationId xmlns:a16="http://schemas.microsoft.com/office/drawing/2014/main" id="{78AD9BAA-637C-4855-BF13-174259B71A35}"/>
              </a:ext>
            </a:extLst>
          </p:cNvPr>
          <p:cNvPicPr>
            <a:picLocks noChangeAspect="1"/>
          </p:cNvPicPr>
          <p:nvPr/>
        </p:nvPicPr>
        <p:blipFill>
          <a:blip r:embed="rId3"/>
          <a:stretch>
            <a:fillRect/>
          </a:stretch>
        </p:blipFill>
        <p:spPr>
          <a:xfrm>
            <a:off x="599462" y="3516807"/>
            <a:ext cx="4628179" cy="2757724"/>
          </a:xfrm>
          <a:prstGeom prst="rect">
            <a:avLst/>
          </a:prstGeom>
          <a:ln>
            <a:solidFill>
              <a:schemeClr val="tx1"/>
            </a:solidFill>
          </a:ln>
        </p:spPr>
      </p:pic>
    </p:spTree>
    <p:extLst>
      <p:ext uri="{BB962C8B-B14F-4D97-AF65-F5344CB8AC3E}">
        <p14:creationId xmlns:p14="http://schemas.microsoft.com/office/powerpoint/2010/main" val="2301255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8FADFB6-3778-4740-971A-35AE818B061E}"/>
              </a:ext>
            </a:extLst>
          </p:cNvPr>
          <p:cNvPicPr>
            <a:picLocks noChangeAspect="1"/>
          </p:cNvPicPr>
          <p:nvPr/>
        </p:nvPicPr>
        <p:blipFill>
          <a:blip r:embed="rId3"/>
          <a:stretch>
            <a:fillRect/>
          </a:stretch>
        </p:blipFill>
        <p:spPr>
          <a:xfrm>
            <a:off x="632978" y="3473365"/>
            <a:ext cx="3967014" cy="3157420"/>
          </a:xfrm>
          <a:prstGeom prst="rect">
            <a:avLst/>
          </a:prstGeom>
          <a:ln>
            <a:solidFill>
              <a:schemeClr val="tx1"/>
            </a:solidFill>
          </a:ln>
        </p:spPr>
      </p:pic>
    </p:spTree>
    <p:extLst>
      <p:ext uri="{BB962C8B-B14F-4D97-AF65-F5344CB8AC3E}">
        <p14:creationId xmlns:p14="http://schemas.microsoft.com/office/powerpoint/2010/main" val="3340860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different linear reservoir coefficients.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attenuate the baseflow contribution, which reflects longer durations 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not influenced 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Initially set the coefficients using multipliers of the Clark Storage Coefficient.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11074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5152482" cy="4923076"/>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pPr marL="342900" indent="-342900">
              <a:buFont typeface="Arial" panose="020B0604020202020204" pitchFamily="34" charset="0"/>
              <a:buChar char="•"/>
            </a:pPr>
            <a:r>
              <a:rPr lang="en-US" sz="2000" dirty="0">
                <a:solidFill>
                  <a:schemeClr val="tx1"/>
                </a:solidFill>
              </a:rPr>
              <a:t>2 steps means water flows into one linear reservoir with a coefficient of 24 hours, and then water from the first linear reservoir is routed through a second linear reservoir that also has a coefficient of 24 hours.</a:t>
            </a:r>
          </a:p>
          <a:p>
            <a:pPr marL="342900" indent="-342900">
              <a:buFont typeface="Arial" panose="020B0604020202020204" pitchFamily="34" charset="0"/>
              <a:buChar char="•"/>
            </a:pPr>
            <a:r>
              <a:rPr lang="en-US" sz="2000" dirty="0">
                <a:solidFill>
                  <a:schemeClr val="tx1"/>
                </a:solidFill>
              </a:rPr>
              <a:t>Notice how timing of the baseflow hydrograph is shifted and attenuation is increased as the number of linear reservoirs is increased.</a:t>
            </a:r>
          </a:p>
          <a:p>
            <a:pPr marL="342900" indent="-342900">
              <a:buFont typeface="Arial" panose="020B0604020202020204" pitchFamily="34" charset="0"/>
              <a:buChar char="•"/>
            </a:pPr>
            <a:r>
              <a:rPr lang="en-US" sz="2000" dirty="0">
                <a:solidFill>
                  <a:schemeClr val="tx1"/>
                </a:solidFill>
              </a:rPr>
              <a:t>Increase the number of steps so the peak baseflow response occurs after the peak surface runoff response.</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grpSp>
        <p:nvGrpSpPr>
          <p:cNvPr id="10" name="Group 9">
            <a:extLst>
              <a:ext uri="{FF2B5EF4-FFF2-40B4-BE49-F238E27FC236}">
                <a16:creationId xmlns:a16="http://schemas.microsoft.com/office/drawing/2014/main" id="{C6AD7C53-A754-4183-ABB0-AD2B11F942FB}"/>
              </a:ext>
            </a:extLst>
          </p:cNvPr>
          <p:cNvGrpSpPr/>
          <p:nvPr/>
        </p:nvGrpSpPr>
        <p:grpSpPr>
          <a:xfrm>
            <a:off x="6621328" y="778954"/>
            <a:ext cx="3689042" cy="2085714"/>
            <a:chOff x="7310643" y="752217"/>
            <a:chExt cx="3689042" cy="2085714"/>
          </a:xfrm>
        </p:grpSpPr>
        <p:pic>
          <p:nvPicPr>
            <p:cNvPr id="9" name="Picture 8">
              <a:extLst>
                <a:ext uri="{FF2B5EF4-FFF2-40B4-BE49-F238E27FC236}">
                  <a16:creationId xmlns:a16="http://schemas.microsoft.com/office/drawing/2014/main" id="{EF670176-519B-4BFD-B022-1B59562008D1}"/>
                </a:ext>
              </a:extLst>
            </p:cNvPr>
            <p:cNvPicPr>
              <a:picLocks noChangeAspect="1"/>
            </p:cNvPicPr>
            <p:nvPr/>
          </p:nvPicPr>
          <p:blipFill>
            <a:blip r:embed="rId4"/>
            <a:stretch>
              <a:fillRect/>
            </a:stretch>
          </p:blipFill>
          <p:spPr>
            <a:xfrm>
              <a:off x="7342542" y="752217"/>
              <a:ext cx="3657143" cy="2085714"/>
            </a:xfrm>
            <a:prstGeom prst="rect">
              <a:avLst/>
            </a:prstGeom>
            <a:ln>
              <a:solidFill>
                <a:schemeClr val="tx1"/>
              </a:solidFill>
            </a:ln>
          </p:spPr>
        </p:pic>
        <p:sp>
          <p:nvSpPr>
            <p:cNvPr id="27" name="Rectangle 26">
              <a:extLst>
                <a:ext uri="{FF2B5EF4-FFF2-40B4-BE49-F238E27FC236}">
                  <a16:creationId xmlns:a16="http://schemas.microsoft.com/office/drawing/2014/main" id="{9C1654FE-2B07-4761-B10E-8491D2FCCC58}"/>
                </a:ext>
              </a:extLst>
            </p:cNvPr>
            <p:cNvSpPr/>
            <p:nvPr/>
          </p:nvSpPr>
          <p:spPr>
            <a:xfrm>
              <a:off x="7310643" y="2628334"/>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92089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252815"/>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r>
              <a:rPr lang="en-US" sz="2200" dirty="0">
                <a:solidFill>
                  <a:schemeClr val="tx1"/>
                </a:solidFill>
              </a:rPr>
              <a:t>Groundwater 2/3 layers can be used to model the longer responding groundwater flow,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pic>
        <p:nvPicPr>
          <p:cNvPr id="5" name="Picture 4">
            <a:extLst>
              <a:ext uri="{FF2B5EF4-FFF2-40B4-BE49-F238E27FC236}">
                <a16:creationId xmlns:a16="http://schemas.microsoft.com/office/drawing/2014/main" id="{E07A1C04-7018-4A06-BD76-52D0224DEF62}"/>
              </a:ext>
            </a:extLst>
          </p:cNvPr>
          <p:cNvPicPr>
            <a:picLocks noChangeAspect="1"/>
          </p:cNvPicPr>
          <p:nvPr/>
        </p:nvPicPr>
        <p:blipFill>
          <a:blip r:embed="rId4"/>
          <a:stretch>
            <a:fillRect/>
          </a:stretch>
        </p:blipFill>
        <p:spPr>
          <a:xfrm>
            <a:off x="474718" y="2882246"/>
            <a:ext cx="3971428" cy="3220355"/>
          </a:xfrm>
          <a:prstGeom prst="rect">
            <a:avLst/>
          </a:prstGeom>
          <a:ln>
            <a:solidFill>
              <a:schemeClr val="tx1"/>
            </a:solidFill>
          </a:ln>
        </p:spPr>
      </p:pic>
      <p:sp>
        <p:nvSpPr>
          <p:cNvPr id="21" name="Rectangle 20">
            <a:extLst>
              <a:ext uri="{FF2B5EF4-FFF2-40B4-BE49-F238E27FC236}">
                <a16:creationId xmlns:a16="http://schemas.microsoft.com/office/drawing/2014/main" id="{C40659C4-A1B0-4C9B-8845-6DF1B9C1EE3D}"/>
              </a:ext>
            </a:extLst>
          </p:cNvPr>
          <p:cNvSpPr/>
          <p:nvPr/>
        </p:nvSpPr>
        <p:spPr>
          <a:xfrm>
            <a:off x="474718" y="5605185"/>
            <a:ext cx="3971428" cy="22742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77631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342900" indent="-342900">
              <a:buFont typeface="Arial" panose="020B0604020202020204" pitchFamily="34" charset="0"/>
              <a:buChar char="•"/>
            </a:pPr>
            <a:r>
              <a:rPr lang="en-US" sz="2200" dirty="0">
                <a:solidFill>
                  <a:schemeClr val="tx1"/>
                </a:solidFill>
              </a:rPr>
              <a:t>The fraction can be used to control the magnitude of the baseflow hydrograph (emphasize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grpSp>
        <p:nvGrpSpPr>
          <p:cNvPr id="5" name="Group 4">
            <a:extLst>
              <a:ext uri="{FF2B5EF4-FFF2-40B4-BE49-F238E27FC236}">
                <a16:creationId xmlns:a16="http://schemas.microsoft.com/office/drawing/2014/main" id="{CB3EF43E-A10B-40B1-A334-D415C981770A}"/>
              </a:ext>
            </a:extLst>
          </p:cNvPr>
          <p:cNvGrpSpPr/>
          <p:nvPr/>
        </p:nvGrpSpPr>
        <p:grpSpPr>
          <a:xfrm>
            <a:off x="213457" y="3238805"/>
            <a:ext cx="4278843" cy="2471530"/>
            <a:chOff x="485591" y="3386745"/>
            <a:chExt cx="4016045" cy="2300752"/>
          </a:xfrm>
        </p:grpSpPr>
        <p:pic>
          <p:nvPicPr>
            <p:cNvPr id="7" name="Picture 6">
              <a:extLst>
                <a:ext uri="{FF2B5EF4-FFF2-40B4-BE49-F238E27FC236}">
                  <a16:creationId xmlns:a16="http://schemas.microsoft.com/office/drawing/2014/main" id="{86BF07AA-87E2-4BFF-B42B-E91BDCFE2B00}"/>
                </a:ext>
              </a:extLst>
            </p:cNvPr>
            <p:cNvPicPr>
              <a:picLocks noChangeAspect="1"/>
            </p:cNvPicPr>
            <p:nvPr/>
          </p:nvPicPr>
          <p:blipFill>
            <a:blip r:embed="rId4"/>
            <a:stretch>
              <a:fillRect/>
            </a:stretch>
          </p:blipFill>
          <p:spPr>
            <a:xfrm>
              <a:off x="485591" y="3386745"/>
              <a:ext cx="4016045" cy="2300752"/>
            </a:xfrm>
            <a:prstGeom prst="rect">
              <a:avLst/>
            </a:prstGeom>
            <a:ln>
              <a:solidFill>
                <a:schemeClr val="tx1"/>
              </a:solidFill>
            </a:ln>
          </p:spPr>
        </p:pic>
        <p:sp>
          <p:nvSpPr>
            <p:cNvPr id="21" name="Rectangle 20">
              <a:extLst>
                <a:ext uri="{FF2B5EF4-FFF2-40B4-BE49-F238E27FC236}">
                  <a16:creationId xmlns:a16="http://schemas.microsoft.com/office/drawing/2014/main" id="{C40659C4-A1B0-4C9B-8845-6DF1B9C1EE3D}"/>
                </a:ext>
              </a:extLst>
            </p:cNvPr>
            <p:cNvSpPr/>
            <p:nvPr/>
          </p:nvSpPr>
          <p:spPr>
            <a:xfrm>
              <a:off x="485591" y="4923945"/>
              <a:ext cx="3971428" cy="22742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57104455"/>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21485</TotalTime>
  <Words>1070</Words>
  <Application>Microsoft Office PowerPoint</Application>
  <PresentationFormat>Widescreen</PresentationFormat>
  <Paragraphs>163</Paragraphs>
  <Slides>13</Slides>
  <Notes>13</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Symbol</vt:lpstr>
      <vt:lpstr>Times New Roman</vt:lpstr>
      <vt:lpstr>Content Templates</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Fleming, Matthew J CIV USARMY CEIWR (USA)</cp:lastModifiedBy>
  <cp:revision>797</cp:revision>
  <cp:lastPrinted>2019-09-05T16:48:16Z</cp:lastPrinted>
  <dcterms:created xsi:type="dcterms:W3CDTF">2017-02-20T05:10:01Z</dcterms:created>
  <dcterms:modified xsi:type="dcterms:W3CDTF">2022-03-02T13:54:37Z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