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Lst>
  <p:notesMasterIdLst>
    <p:notesMasterId r:id="rId17"/>
  </p:notesMasterIdLst>
  <p:sldIdLst>
    <p:sldId id="318" r:id="rId4"/>
    <p:sldId id="322" r:id="rId5"/>
    <p:sldId id="310" r:id="rId6"/>
    <p:sldId id="319" r:id="rId7"/>
    <p:sldId id="307" r:id="rId8"/>
    <p:sldId id="304" r:id="rId9"/>
    <p:sldId id="305" r:id="rId10"/>
    <p:sldId id="306" r:id="rId11"/>
    <p:sldId id="317" r:id="rId12"/>
    <p:sldId id="308" r:id="rId13"/>
    <p:sldId id="323" r:id="rId14"/>
    <p:sldId id="320" r:id="rId15"/>
    <p:sldId id="324"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77" autoAdjust="0"/>
    <p:restoredTop sz="73491" autoAdjust="0"/>
  </p:normalViewPr>
  <p:slideViewPr>
    <p:cSldViewPr snapToGrid="0">
      <p:cViewPr varScale="1">
        <p:scale>
          <a:sx n="107" d="100"/>
          <a:sy n="107" d="100"/>
        </p:scale>
        <p:origin x="828"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10" Type="http://schemas.openxmlformats.org/officeDocument/2006/relationships/slide" Target="slides/slide7.xml"/><Relationship Id="rId19"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04A58F8-2588-4B9C-8655-8EBFBEF24A8F}" type="datetimeFigureOut">
              <a:rPr lang="en-US" smtClean="0"/>
              <a:t>2/28/2022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B62E8BB-CF2A-4E43-A433-07F18B7C37DA}" type="slidenum">
              <a:rPr lang="en-US" smtClean="0"/>
              <a:t>‹#›</a:t>
            </a:fld>
            <a:endParaRPr lang="en-US"/>
          </a:p>
        </p:txBody>
      </p:sp>
    </p:spTree>
    <p:extLst>
      <p:ext uri="{BB962C8B-B14F-4D97-AF65-F5344CB8AC3E}">
        <p14:creationId xmlns:p14="http://schemas.microsoft.com/office/powerpoint/2010/main" val="768602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B62E8BB-CF2A-4E43-A433-07F18B7C37DA}" type="slidenum">
              <a:rPr lang="en-US" smtClean="0"/>
              <a:t>1</a:t>
            </a:fld>
            <a:endParaRPr lang="en-US"/>
          </a:p>
        </p:txBody>
      </p:sp>
    </p:spTree>
    <p:extLst>
      <p:ext uri="{BB962C8B-B14F-4D97-AF65-F5344CB8AC3E}">
        <p14:creationId xmlns:p14="http://schemas.microsoft.com/office/powerpoint/2010/main" val="19262743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Here is unit hydrograph derivation example starting with an observed streamflow over 24 hours.  We use a simple baseflow separation technique of 35 </a:t>
                </a:r>
                <a:r>
                  <a:rPr lang="en-US" dirty="0" err="1"/>
                  <a:t>cfs</a:t>
                </a:r>
                <a:r>
                  <a:rPr lang="en-US" dirty="0"/>
                  <a:t> which gets subtracted from the hydrograph to get our direct runoff as well as calculating the volume of our direct runoff.  In this case, the volume was calculated using the trapezoid method.  Once we got our total volume, we divide by the watershed area to get the runoff depth.  We scale our direct runoff by dividing the runoff depth to obtain our unit hydrograph.  To confirm that we have a unit hydrograph, we can calculate the area under the unit hydrograph, get the total volume, and divide by the watershed area.  We should receive a depth of 1 inch.  </a:t>
                </a:r>
              </a:p>
              <a:p>
                <a:endParaRPr lang="en-US" dirty="0"/>
              </a:p>
            </p:txBody>
          </p:sp>
        </mc:Choice>
        <mc:Fallback xmlns="">
          <p:sp>
            <p:nvSpPr>
              <p:cNvPr id="3" name="Notes Placeholder 2"/>
              <p:cNvSpPr>
                <a:spLocks noGrp="1"/>
              </p:cNvSpPr>
              <p:nvPr>
                <p:ph type="body" idx="1"/>
              </p:nvPr>
            </p:nvSpPr>
            <p:spPr/>
            <p:txBody>
              <a:bodyPr/>
              <a:lstStyle/>
              <a:p>
                <a:r>
                  <a:rPr lang="en-US" b="0" i="0" smtClean="0">
                    <a:latin typeface="Cambria Math" panose="02040503050406030204" pitchFamily="18" charset="0"/>
                  </a:rPr>
                  <a:t>1958400/(10 〖</a:t>
                </a:r>
                <a:r>
                  <a:rPr lang="en-US" b="0" i="0" smtClean="0">
                    <a:latin typeface="Cambria Math" panose="02040503050406030204" pitchFamily="18" charset="0"/>
                  </a:rPr>
                  <a:t>𝑚𝑖〗^2</a:t>
                </a:r>
                <a:r>
                  <a:rPr lang="en-US" b="0" i="0" smtClean="0">
                    <a:latin typeface="Cambria Math" panose="02040503050406030204" pitchFamily="18" charset="0"/>
                  </a:rPr>
                  <a:t> ) 10 〖𝑚𝑖〗^2</a:t>
                </a:r>
                <a:r>
                  <a:rPr lang="en-US" b="0" i="0" smtClean="0">
                    <a:latin typeface="Cambria Math" panose="02040503050406030204" pitchFamily="18" charset="0"/>
                    <a:ea typeface="Cambria Math" panose="02040503050406030204" pitchFamily="18" charset="0"/>
                  </a:rPr>
                  <a:t>×</a:t>
                </a:r>
                <a:r>
                  <a:rPr lang="en-US" i="0" smtClean="0">
                    <a:latin typeface="Cambria Math" panose="02040503050406030204" pitchFamily="18" charset="0"/>
                  </a:rPr>
                  <a:t>(</a:t>
                </a:r>
                <a:r>
                  <a:rPr lang="en-US" sz="1200" b="0" i="0" kern="1200" smtClean="0">
                    <a:solidFill>
                      <a:schemeClr val="tx1"/>
                    </a:solidFill>
                    <a:effectLst/>
                    <a:latin typeface="+mn-lt"/>
                    <a:ea typeface="+mn-ea"/>
                    <a:cs typeface="+mn-cs"/>
                  </a:rPr>
                  <a:t>"27 878 400</a:t>
                </a:r>
                <a:r>
                  <a:rPr lang="en-US" sz="1200" b="0" i="0" kern="1200" smtClean="0">
                    <a:solidFill>
                      <a:schemeClr val="tx1"/>
                    </a:solidFill>
                    <a:effectLst/>
                    <a:latin typeface="Cambria Math" panose="02040503050406030204" pitchFamily="18" charset="0"/>
                    <a:ea typeface="+mn-ea"/>
                    <a:cs typeface="+mn-cs"/>
                  </a:rPr>
                  <a:t>"  〖</a:t>
                </a:r>
                <a:r>
                  <a:rPr lang="en-US" b="0" i="0" smtClean="0">
                    <a:latin typeface="Cambria Math" panose="02040503050406030204" pitchFamily="18" charset="0"/>
                  </a:rPr>
                  <a:t>𝑓𝑡〗^2)/(1 〖𝑚𝑖〗^2 )</a:t>
                </a:r>
                <a:endParaRPr lang="en-US" dirty="0"/>
              </a:p>
            </p:txBody>
          </p:sp>
        </mc:Fallback>
      </mc:AlternateContent>
      <p:sp>
        <p:nvSpPr>
          <p:cNvPr id="4" name="Slide Number Placeholder 3"/>
          <p:cNvSpPr>
            <a:spLocks noGrp="1"/>
          </p:cNvSpPr>
          <p:nvPr>
            <p:ph type="sldNum" sz="quarter" idx="10"/>
          </p:nvPr>
        </p:nvSpPr>
        <p:spPr/>
        <p:txBody>
          <a:bodyPr/>
          <a:lstStyle/>
          <a:p>
            <a:fld id="{FFFBC57C-89AC-4665-8D9E-F09DF8887FF4}" type="slidenum">
              <a:rPr lang="en-US" smtClean="0"/>
              <a:pPr/>
              <a:t>10</a:t>
            </a:fld>
            <a:endParaRPr lang="en-US"/>
          </a:p>
        </p:txBody>
      </p:sp>
    </p:spTree>
    <p:extLst>
      <p:ext uri="{BB962C8B-B14F-4D97-AF65-F5344CB8AC3E}">
        <p14:creationId xmlns:p14="http://schemas.microsoft.com/office/powerpoint/2010/main" val="26575758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To compute the rainfall duration, we estimate the total rainfall depth of 3.34 inches (click).  We are looking to get 0.84 inches of excess rainfall which we had computed from the depth of direct runoff.  The direct runoff depth could be obtained by using a constant loss estimate of 0.5 in/</a:t>
            </a:r>
            <a:r>
              <a:rPr lang="en-US" dirty="0" err="1"/>
              <a:t>hr</a:t>
            </a:r>
            <a:r>
              <a:rPr lang="en-US" dirty="0"/>
              <a:t> (click).  This leaves us with 3-hrs as the excess rainfall (click) and therefore can call the unit hydrograph as a 3-hr unit hydrograph.  Try not to get confused between the excess rainfall duration and the time interval of the unit hydrograph.  In the previous slide, we see that the time interval for the unit hydrograph was 2-hours, but that does not make it a 2-hr unit hydrograph.  The rainfall duration defines the type of unit hydrograph.</a:t>
            </a:r>
          </a:p>
          <a:p>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11</a:t>
            </a:fld>
            <a:endParaRPr lang="en-US"/>
          </a:p>
        </p:txBody>
      </p:sp>
    </p:spTree>
    <p:extLst>
      <p:ext uri="{BB962C8B-B14F-4D97-AF65-F5344CB8AC3E}">
        <p14:creationId xmlns:p14="http://schemas.microsoft.com/office/powerpoint/2010/main" val="19550456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So now that you’ve come up with your unit hydrograph, you’ll want to add it to HMS.  The first step (click) is to select the transform method User Specified Unit Hydrograph.  Next, (click) you will need to create a Unit Hydrograph Curve in the Paired Data Manager.  Once you have a paired data created, (click) you need to set the Interval which is the interval of your hydrograph and the duration which is the duration of excess rainfall.  In our example, we have a hydrograph interval of 2 hours and a duration of 3 hours, which we calculated in step 4.  Lastly, (click) add your newly created unit hydrograph by either manually entering in the values or by importing through DSS if you created your unit hydrograph there.  </a:t>
            </a:r>
          </a:p>
          <a:p>
            <a:endParaRPr lang="en-US" dirty="0"/>
          </a:p>
        </p:txBody>
      </p:sp>
      <p:sp>
        <p:nvSpPr>
          <p:cNvPr id="4" name="Slide Number Placeholder 3"/>
          <p:cNvSpPr>
            <a:spLocks noGrp="1"/>
          </p:cNvSpPr>
          <p:nvPr>
            <p:ph type="sldNum" sz="quarter" idx="5"/>
          </p:nvPr>
        </p:nvSpPr>
        <p:spPr/>
        <p:txBody>
          <a:bodyPr/>
          <a:lstStyle/>
          <a:p>
            <a:fld id="{8B62E8BB-CF2A-4E43-A433-07F18B7C37DA}" type="slidenum">
              <a:rPr lang="en-US" smtClean="0"/>
              <a:t>12</a:t>
            </a:fld>
            <a:endParaRPr lang="en-US"/>
          </a:p>
        </p:txBody>
      </p:sp>
    </p:spTree>
    <p:extLst>
      <p:ext uri="{BB962C8B-B14F-4D97-AF65-F5344CB8AC3E}">
        <p14:creationId xmlns:p14="http://schemas.microsoft.com/office/powerpoint/2010/main" val="7399320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US" sz="1200" dirty="0"/>
              <a:t>Lets review the definition of a unit hydrograph again.  The unit hydrograph is defined as the “basin outflow resulting from 1.0 inch (1.0 mm) of direct runoff generated uniformly over the drainage area at a uniform rainfall rate and during a specified period of rainfall.” The unit hydrograph is one of the available techniques to transform excess precipitation to discharge. </a:t>
            </a:r>
          </a:p>
          <a:p>
            <a:endParaRPr lang="en-US" sz="1200" dirty="0"/>
          </a:p>
          <a:p>
            <a:pPr defTabSz="966612">
              <a:defRPr/>
            </a:pPr>
            <a:r>
              <a:rPr lang="en-US" sz="1200" dirty="0"/>
              <a:t>The unit hydrograph is often used for lumped parameter modeling and there are different methods available in HEC_HMS to characterize the unit hydrograph. </a:t>
            </a:r>
            <a:endParaRPr lang="en-US" dirty="0"/>
          </a:p>
          <a:p>
            <a:pPr defTabSz="966612">
              <a:defRPr/>
            </a:pPr>
            <a:endParaRPr lang="en-US" dirty="0"/>
          </a:p>
        </p:txBody>
      </p:sp>
      <p:sp>
        <p:nvSpPr>
          <p:cNvPr id="4" name="Slide Number Placeholder 3"/>
          <p:cNvSpPr>
            <a:spLocks noGrp="1"/>
          </p:cNvSpPr>
          <p:nvPr>
            <p:ph type="sldNum" sz="quarter" idx="5"/>
          </p:nvPr>
        </p:nvSpPr>
        <p:spPr/>
        <p:txBody>
          <a:bodyPr/>
          <a:lstStyle/>
          <a:p>
            <a:fld id="{8DCCB3C5-62B7-4EB7-8208-254BB11BA481}" type="slidenum">
              <a:rPr lang="en-US" smtClean="0"/>
              <a:t>2</a:t>
            </a:fld>
            <a:endParaRPr lang="en-US"/>
          </a:p>
        </p:txBody>
      </p:sp>
    </p:spTree>
    <p:extLst>
      <p:ext uri="{BB962C8B-B14F-4D97-AF65-F5344CB8AC3E}">
        <p14:creationId xmlns:p14="http://schemas.microsoft.com/office/powerpoint/2010/main" val="36242674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p:sp>
        <p:nvSpPr>
          <p:cNvPr id="3" name="Notes Placeholder 2"/>
          <p:cNvSpPr>
            <a:spLocks noGrp="1"/>
          </p:cNvSpPr>
          <p:nvPr>
            <p:ph type="body" idx="1"/>
          </p:nvPr>
        </p:nvSpPr>
        <p:spPr/>
        <p:txBody>
          <a:bodyPr/>
          <a:lstStyle/>
          <a:p>
            <a:r>
              <a:rPr lang="en-US" dirty="0"/>
              <a:t>The unit hydrograph comes with a set of assumptions and principles that are important to understand.  </a:t>
            </a:r>
          </a:p>
          <a:p>
            <a:endParaRPr lang="en-US" baseline="0" dirty="0"/>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200" dirty="0"/>
              <a:t>Excess rainfall of equal duration are assumed to produce hydrographs with equivalent time bases regardless of the intensity of the rain.  </a:t>
            </a:r>
            <a:r>
              <a:rPr lang="en-US" baseline="0" dirty="0"/>
              <a:t>Time base is referring to the duration of direct runoff (after accounting for losses and removing baseflow).  Regardless of how many inches your rainfall within a specified duration, you will get the same time base.</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200" dirty="0"/>
              <a:t>The direct runoff ordinates for a storm of given duration are assumed directly proportional to rainfall excess volumes. That means if you have 2 times the rainfall, you will get a doubling of the hydrograph ordinates.  This highlights the principle of superposition - </a:t>
            </a:r>
            <a:r>
              <a:rPr lang="en-US" baseline="0" dirty="0"/>
              <a:t>if you compare the runoff from 1 inch of rainfall to the runoff from 2 inches of rainfall, you essentially get a hydrograph that’s twice the size.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200" dirty="0"/>
              <a:t>The time distribution of direct runoff is assumed independent of antecedent precipitation.  This is the principle</a:t>
            </a:r>
            <a:r>
              <a:rPr lang="en-US" baseline="0" dirty="0"/>
              <a:t> of time-invariance.  Regardless of the state of the watershed, if you have one inch of rainfall over your basin, you will always get the same hydrograph regardless of when that rainfall occurs.</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200" dirty="0"/>
              <a:t>Excess precipitation is spatially distributed uniformly and has a constant intensity throughout the time interval.  </a:t>
            </a:r>
            <a:r>
              <a:rPr lang="en-US" baseline="0" dirty="0"/>
              <a:t>This is described in the definition of the unit hydrograph and restated again.  </a:t>
            </a:r>
          </a:p>
          <a:p>
            <a:pPr marL="228600" indent="-228600">
              <a:buAutoNum type="arabicPeriod"/>
            </a:pPr>
            <a:endParaRPr lang="en-US" baseline="0" dirty="0"/>
          </a:p>
          <a:p>
            <a:pPr marL="228600" indent="-228600">
              <a:buAutoNum type="arabicPeriod"/>
            </a:pPr>
            <a:endParaRPr lang="en-US" baseline="0" dirty="0"/>
          </a:p>
          <a:p>
            <a:pPr marL="228600" indent="-228600">
              <a:buAutoNum type="arabicPeriod"/>
            </a:pPr>
            <a:endParaRPr lang="en-US" dirty="0"/>
          </a:p>
          <a:p>
            <a:pPr marL="228600" indent="-228600">
              <a:buAutoNum type="arabicPeriod"/>
            </a:pPr>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3</a:t>
            </a:fld>
            <a:endParaRPr lang="en-US"/>
          </a:p>
        </p:txBody>
      </p:sp>
    </p:spTree>
    <p:extLst>
      <p:ext uri="{BB962C8B-B14F-4D97-AF65-F5344CB8AC3E}">
        <p14:creationId xmlns:p14="http://schemas.microsoft.com/office/powerpoint/2010/main" val="18686220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that you have an understanding of the assumptions, you could probably tell there are limitations to this concept when applied to natural catchments.  We’ll describe three limitations to applying the UH.  The assumption of proportionality and superposition mostly conflicts with the observed behavior of river flow, which are typically non-proportional (or non-linear).  The antecedent conditions of the ground, whether the ground starts off as saturated or unsaturated, can have a significant affect on the behavior of runoff.  Rainfall intensities have also been shown to affect the runoff behavior as non-linear with increasing rainfall intensities.  </a:t>
            </a:r>
          </a:p>
          <a:p>
            <a:endParaRPr lang="en-US" dirty="0"/>
          </a:p>
          <a:p>
            <a:r>
              <a:rPr lang="en-US" dirty="0"/>
              <a:t>The assumption of time-invariance can be affected by the season.  The response hydrograph can be expected to vary based on the time of year.  For example, vegetation might be at its highest development during the spring or summer and therefore hydraulic behavior of the catchment might be rougher and affect the runoff response.  </a:t>
            </a:r>
          </a:p>
          <a:p>
            <a:endParaRPr lang="en-US" dirty="0"/>
          </a:p>
          <a:p>
            <a:r>
              <a:rPr lang="en-US" dirty="0"/>
              <a:t>The assumption of excess rainfall uniformly distributed in space and time is also not normally seen.  More often, storms tend to vary in intensity in both space and time and the contributing runoff areas will expand and contract as the catchment dries and wets.  However, this last limitation can be accounted for in your modeling by selecting a smaller rainfall duration to capture the changes in intensities.  The changes in space can be accounted for by delineating your watershed to smaller subbasin if the data is available.  </a:t>
            </a:r>
          </a:p>
          <a:p>
            <a:endParaRPr lang="en-US" dirty="0"/>
          </a:p>
          <a:p>
            <a:r>
              <a:rPr lang="en-US" dirty="0"/>
              <a:t>Despite these limitations, the unit hydrograph method is still used widely because of its simplicity to apply to many different types of watersheds and is still the basis for many analysis and estimation techniques.  </a:t>
            </a:r>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8DCCB3C5-62B7-4EB7-8208-254BB11BA481}" type="slidenum">
              <a:rPr lang="en-US" smtClean="0"/>
              <a:t>4</a:t>
            </a:fld>
            <a:endParaRPr lang="en-US"/>
          </a:p>
        </p:txBody>
      </p:sp>
    </p:spTree>
    <p:extLst>
      <p:ext uri="{BB962C8B-B14F-4D97-AF65-F5344CB8AC3E}">
        <p14:creationId xmlns:p14="http://schemas.microsoft.com/office/powerpoint/2010/main" val="15511632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Let go over how someone would derivate a unit hydrograph from an observed hydrograph and rainfall. </a:t>
            </a:r>
          </a:p>
          <a:p>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5</a:t>
            </a:fld>
            <a:endParaRPr lang="en-US"/>
          </a:p>
        </p:txBody>
      </p:sp>
    </p:spTree>
    <p:extLst>
      <p:ext uri="{BB962C8B-B14F-4D97-AF65-F5344CB8AC3E}">
        <p14:creationId xmlns:p14="http://schemas.microsoft.com/office/powerpoint/2010/main" val="38382389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first step to deriving a unit hydrograph for your watershed is to separate the i</a:t>
            </a:r>
            <a:r>
              <a:rPr lang="en-US" baseline="0" dirty="0"/>
              <a:t>nterflow and baseflow.  The main goal of separating these out is so we can analyze just the direct runoff.  There are many different techniques for separating interflow and baseflow from the hydrograph, all of which require some user judgement.  In this example, direct runoff begins at the onset (click) of excess precipitation. The inflection point (click) on the recession limb of the hydrograph is used to indicate the change in physical processes controlling discharge which we infer is the interflow or baseflow.  So a straight line (click) is drawn from the start of excess rainfall to the inflection point on the hydrograph.  What you (click) are left with is the direct runoff.  </a:t>
            </a:r>
            <a:endParaRPr lang="en-US" dirty="0"/>
          </a:p>
          <a:p>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6</a:t>
            </a:fld>
            <a:endParaRPr lang="en-US"/>
          </a:p>
        </p:txBody>
      </p:sp>
    </p:spTree>
    <p:extLst>
      <p:ext uri="{BB962C8B-B14F-4D97-AF65-F5344CB8AC3E}">
        <p14:creationId xmlns:p14="http://schemas.microsoft.com/office/powerpoint/2010/main" val="12530710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Once we have the direct runoff hydrograph, we measure the total volume of direct runoff which is the area under the hydrograph (click) and </a:t>
            </a:r>
            <a:r>
              <a:rPr lang="en-US" baseline="0" dirty="0"/>
              <a:t>convert to a depth over the watershed.  The depth could be computed simply done by dividing the volume (click) under the direct runoff curve by the area (click) of the watershed.  </a:t>
            </a:r>
            <a:endParaRPr lang="en-US" dirty="0"/>
          </a:p>
          <a:p>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7</a:t>
            </a:fld>
            <a:endParaRPr lang="en-US"/>
          </a:p>
        </p:txBody>
      </p:sp>
    </p:spTree>
    <p:extLst>
      <p:ext uri="{BB962C8B-B14F-4D97-AF65-F5344CB8AC3E}">
        <p14:creationId xmlns:p14="http://schemas.microsoft.com/office/powerpoint/2010/main" val="3890006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p:sp>
        <p:nvSpPr>
          <p:cNvPr id="3" name="Notes Placeholder 2"/>
          <p:cNvSpPr>
            <a:spLocks noGrp="1"/>
          </p:cNvSpPr>
          <p:nvPr>
            <p:ph type="body" idx="1"/>
          </p:nvPr>
        </p:nvSpPr>
        <p:spPr/>
        <p:txBody>
          <a:bodyPr/>
          <a:lstStyle/>
          <a:p>
            <a:pPr defTabSz="966612">
              <a:defRPr/>
            </a:pPr>
            <a:r>
              <a:rPr lang="en-US" dirty="0"/>
              <a:t>So we have the direct runoff hydrograph and the depth of runoff under our hydrograph.  We scale our direct runoff hydrograph by dividing (click) the</a:t>
            </a:r>
            <a:r>
              <a:rPr lang="en-US" baseline="0" dirty="0"/>
              <a:t> ordinates of direct runoff by the depth of runoff that we computed in step 2. We divide by the depth because we are interested in getting the unit depth of 1 inch or 1 mm.  Once you divide each ordinate by the depth, you will obtained (click) your unit hydrograph</a:t>
            </a:r>
            <a:endParaRPr lang="en-US" dirty="0"/>
          </a:p>
          <a:p>
            <a:pPr defTabSz="966612">
              <a:defRPr/>
            </a:pPr>
            <a:endParaRPr lang="en-US" dirty="0"/>
          </a:p>
          <a:p>
            <a:pPr defTabSz="966612">
              <a:defRPr/>
            </a:pPr>
            <a:r>
              <a:rPr lang="en-US" dirty="0"/>
              <a:t>In practice this procedure</a:t>
            </a:r>
            <a:r>
              <a:rPr lang="en-US" baseline="0" dirty="0"/>
              <a:t> would be conducted for a number of storms and the ordinates averaged to determine the final unit hydrograph for the basin.</a:t>
            </a:r>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8</a:t>
            </a:fld>
            <a:endParaRPr lang="en-US"/>
          </a:p>
        </p:txBody>
      </p:sp>
    </p:spTree>
    <p:extLst>
      <p:ext uri="{BB962C8B-B14F-4D97-AF65-F5344CB8AC3E}">
        <p14:creationId xmlns:p14="http://schemas.microsoft.com/office/powerpoint/2010/main" val="25262915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p:sp>
        <p:nvSpPr>
          <p:cNvPr id="3" name="Notes Placeholder 2"/>
          <p:cNvSpPr>
            <a:spLocks noGrp="1"/>
          </p:cNvSpPr>
          <p:nvPr>
            <p:ph type="body" idx="1"/>
          </p:nvPr>
        </p:nvSpPr>
        <p:spPr/>
        <p:txBody>
          <a:bodyPr/>
          <a:lstStyle/>
          <a:p>
            <a:r>
              <a:rPr lang="en-US" dirty="0"/>
              <a:t>We have our unit hydrograph.  Our last step is to estimate the duration of the unit hydrograph using the observed rainfall.  The unit hydrograph derived from an observed hydrograph is tied to a rainfall duration.  For example, it could be that 3 hours of excess rainfall generated our unit hydrograph.  So we would call the unit hydrograph, a 3-hr unit hydrograph, where the 3-hrs came from the duration of excess precipitation. The rainfall storm itself could be longer than 3-hours but we are just interested in the excess rainfall after we remove losses.  So, to estimate the duration, we take the depth of direct runoff that we estimated in step 2,</a:t>
            </a:r>
            <a:r>
              <a:rPr lang="en-US" baseline="0" dirty="0"/>
              <a:t> determine the total volume of your rainfall, and subtract your rainfall losses until you match the depth of direct runoff to estimate the effective duration.  </a:t>
            </a:r>
          </a:p>
          <a:p>
            <a:endParaRPr lang="en-US" baseline="0" dirty="0"/>
          </a:p>
          <a:p>
            <a:r>
              <a:rPr lang="en-US" baseline="0" dirty="0"/>
              <a:t>One simple technique to accomplishing this is to use the </a:t>
            </a:r>
            <a:r>
              <a:rPr lang="el-GR" baseline="0" dirty="0"/>
              <a:t>Φ</a:t>
            </a:r>
            <a:r>
              <a:rPr lang="en-US" baseline="0" dirty="0"/>
              <a:t> index (click) such that the depth of excess precipitation is equal to the depth of direct runoff. The </a:t>
            </a:r>
            <a:r>
              <a:rPr lang="el-GR" baseline="0" dirty="0"/>
              <a:t>Φ</a:t>
            </a:r>
            <a:r>
              <a:rPr lang="en-US" baseline="0" dirty="0"/>
              <a:t> index is based on the assumption of a uniform infiltration rate so it would be up to the hydrologist or engineer to decide if that is reasonable assumption. As you can probably tell, you would want to be selective in the types of storms and hydrographs you choose to analyze.  You would want to select storms with simple structures where you can get a defined, single peaked hydrograph.  Select storms where you can get a uniform distribution of rainfall throughout the period of excess, and uniform spatial distribution over the entire watershed.  </a:t>
            </a:r>
            <a:endParaRPr lang="en-US" dirty="0"/>
          </a:p>
          <a:p>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9</a:t>
            </a:fld>
            <a:endParaRPr lang="en-US"/>
          </a:p>
        </p:txBody>
      </p:sp>
    </p:spTree>
    <p:extLst>
      <p:ext uri="{BB962C8B-B14F-4D97-AF65-F5344CB8AC3E}">
        <p14:creationId xmlns:p14="http://schemas.microsoft.com/office/powerpoint/2010/main" val="37600441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13509455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a:xfrm>
            <a:off x="609600" y="1600201"/>
            <a:ext cx="109728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29366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12200" y="152401"/>
            <a:ext cx="2870200" cy="597376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01600" y="152401"/>
            <a:ext cx="8407400" cy="59737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172734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dirty="0"/>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4B5FFC3D-2F6C-446A-99DE-BEE1E349DF8C}" type="datetimeFigureOut">
              <a:rPr lang="en-US" smtClean="0"/>
              <a:t>2/28/2022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33E457-D750-420C-9EDA-9A4D186C6B3A}" type="slidenum">
              <a:rPr lang="en-US" smtClean="0"/>
              <a:t>‹#›</a:t>
            </a:fld>
            <a:endParaRPr lang="en-US"/>
          </a:p>
        </p:txBody>
      </p:sp>
    </p:spTree>
    <p:extLst>
      <p:ext uri="{BB962C8B-B14F-4D97-AF65-F5344CB8AC3E}">
        <p14:creationId xmlns:p14="http://schemas.microsoft.com/office/powerpoint/2010/main" val="36562108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B5FFC3D-2F6C-446A-99DE-BEE1E349DF8C}" type="datetimeFigureOut">
              <a:rPr lang="en-US" smtClean="0"/>
              <a:t>2/28/2022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33E457-D750-420C-9EDA-9A4D186C6B3A}" type="slidenum">
              <a:rPr lang="en-US" smtClean="0"/>
              <a:t>‹#›</a:t>
            </a:fld>
            <a:endParaRPr lang="en-US"/>
          </a:p>
        </p:txBody>
      </p:sp>
    </p:spTree>
    <p:extLst>
      <p:ext uri="{BB962C8B-B14F-4D97-AF65-F5344CB8AC3E}">
        <p14:creationId xmlns:p14="http://schemas.microsoft.com/office/powerpoint/2010/main" val="30174409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39"/>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4589464"/>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B5FFC3D-2F6C-446A-99DE-BEE1E349DF8C}" type="datetimeFigureOut">
              <a:rPr lang="en-US" smtClean="0"/>
              <a:t>2/28/2022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33E457-D750-420C-9EDA-9A4D186C6B3A}" type="slidenum">
              <a:rPr lang="en-US" smtClean="0"/>
              <a:t>‹#›</a:t>
            </a:fld>
            <a:endParaRPr lang="en-US"/>
          </a:p>
        </p:txBody>
      </p:sp>
    </p:spTree>
    <p:extLst>
      <p:ext uri="{BB962C8B-B14F-4D97-AF65-F5344CB8AC3E}">
        <p14:creationId xmlns:p14="http://schemas.microsoft.com/office/powerpoint/2010/main" val="22982910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5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825625"/>
            <a:ext cx="515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B5FFC3D-2F6C-446A-99DE-BEE1E349DF8C}" type="datetimeFigureOut">
              <a:rPr lang="en-US" smtClean="0"/>
              <a:t>2/28/2022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33E457-D750-420C-9EDA-9A4D186C6B3A}" type="slidenum">
              <a:rPr lang="en-US" smtClean="0"/>
              <a:t>‹#›</a:t>
            </a:fld>
            <a:endParaRPr lang="en-US"/>
          </a:p>
        </p:txBody>
      </p:sp>
    </p:spTree>
    <p:extLst>
      <p:ext uri="{BB962C8B-B14F-4D97-AF65-F5344CB8AC3E}">
        <p14:creationId xmlns:p14="http://schemas.microsoft.com/office/powerpoint/2010/main" val="249018762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40317" y="365126"/>
            <a:ext cx="10515600" cy="1325563"/>
          </a:xfrm>
        </p:spPr>
        <p:txBody>
          <a:bodyPr/>
          <a:lstStyle/>
          <a:p>
            <a:r>
              <a:rPr lang="en-US"/>
              <a:t>Click to edit Master title style</a:t>
            </a:r>
          </a:p>
        </p:txBody>
      </p:sp>
      <p:sp>
        <p:nvSpPr>
          <p:cNvPr id="3" name="Text Placeholder 2"/>
          <p:cNvSpPr>
            <a:spLocks noGrp="1"/>
          </p:cNvSpPr>
          <p:nvPr>
            <p:ph type="body" idx="1"/>
          </p:nvPr>
        </p:nvSpPr>
        <p:spPr>
          <a:xfrm>
            <a:off x="840318" y="1681163"/>
            <a:ext cx="515831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40318" y="2505075"/>
            <a:ext cx="5158316"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71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71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B5FFC3D-2F6C-446A-99DE-BEE1E349DF8C}" type="datetimeFigureOut">
              <a:rPr lang="en-US" smtClean="0"/>
              <a:t>2/28/2022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C33E457-D750-420C-9EDA-9A4D186C6B3A}" type="slidenum">
              <a:rPr lang="en-US" smtClean="0"/>
              <a:t>‹#›</a:t>
            </a:fld>
            <a:endParaRPr lang="en-US"/>
          </a:p>
        </p:txBody>
      </p:sp>
    </p:spTree>
    <p:extLst>
      <p:ext uri="{BB962C8B-B14F-4D97-AF65-F5344CB8AC3E}">
        <p14:creationId xmlns:p14="http://schemas.microsoft.com/office/powerpoint/2010/main" val="306139525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4B5FFC3D-2F6C-446A-99DE-BEE1E349DF8C}" type="datetimeFigureOut">
              <a:rPr lang="en-US" smtClean="0"/>
              <a:t>2/28/2022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C33E457-D750-420C-9EDA-9A4D186C6B3A}" type="slidenum">
              <a:rPr lang="en-US" smtClean="0"/>
              <a:t>‹#›</a:t>
            </a:fld>
            <a:endParaRPr lang="en-US"/>
          </a:p>
        </p:txBody>
      </p:sp>
    </p:spTree>
    <p:extLst>
      <p:ext uri="{BB962C8B-B14F-4D97-AF65-F5344CB8AC3E}">
        <p14:creationId xmlns:p14="http://schemas.microsoft.com/office/powerpoint/2010/main" val="31579775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B5FFC3D-2F6C-446A-99DE-BEE1E349DF8C}" type="datetimeFigureOut">
              <a:rPr lang="en-US" smtClean="0"/>
              <a:t>2/28/2022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C33E457-D750-420C-9EDA-9A4D186C6B3A}" type="slidenum">
              <a:rPr lang="en-US" smtClean="0"/>
              <a:t>‹#›</a:t>
            </a:fld>
            <a:endParaRPr lang="en-US"/>
          </a:p>
        </p:txBody>
      </p:sp>
    </p:spTree>
    <p:extLst>
      <p:ext uri="{BB962C8B-B14F-4D97-AF65-F5344CB8AC3E}">
        <p14:creationId xmlns:p14="http://schemas.microsoft.com/office/powerpoint/2010/main" val="111205359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318" y="457200"/>
            <a:ext cx="393276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717"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B5FFC3D-2F6C-446A-99DE-BEE1E349DF8C}" type="datetimeFigureOut">
              <a:rPr lang="en-US" smtClean="0"/>
              <a:t>2/28/2022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33E457-D750-420C-9EDA-9A4D186C6B3A}" type="slidenum">
              <a:rPr lang="en-US" smtClean="0"/>
              <a:t>‹#›</a:t>
            </a:fld>
            <a:endParaRPr lang="en-US"/>
          </a:p>
        </p:txBody>
      </p:sp>
    </p:spTree>
    <p:extLst>
      <p:ext uri="{BB962C8B-B14F-4D97-AF65-F5344CB8AC3E}">
        <p14:creationId xmlns:p14="http://schemas.microsoft.com/office/powerpoint/2010/main" val="8021160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cs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609600" y="1600201"/>
            <a:ext cx="10972800" cy="4525963"/>
          </a:xfrm>
          <a:prstGeom prst="rect">
            <a:avLst/>
          </a:prstGeom>
        </p:spPr>
        <p:txBody>
          <a:bodyPr/>
          <a:lstStyle>
            <a:lvl1pPr>
              <a:defRPr>
                <a:latin typeface="Calibri" panose="020F0502020204030204" pitchFamily="34" charset="0"/>
                <a:cs typeface="Calibri" panose="020F0502020204030204" pitchFamily="34" charset="0"/>
              </a:defRPr>
            </a:lvl1pPr>
            <a:lvl2pPr>
              <a:defRPr>
                <a:latin typeface="Calibri" panose="020F0502020204030204" pitchFamily="34" charset="0"/>
                <a:cs typeface="Calibri" panose="020F0502020204030204" pitchFamily="34" charset="0"/>
              </a:defRPr>
            </a:lvl2pPr>
            <a:lvl3pPr>
              <a:defRPr>
                <a:latin typeface="Calibri" panose="020F0502020204030204" pitchFamily="34" charset="0"/>
                <a:cs typeface="Calibri" panose="020F0502020204030204" pitchFamily="34" charset="0"/>
              </a:defRPr>
            </a:lvl3pPr>
            <a:lvl4pPr>
              <a:defRPr>
                <a:latin typeface="Calibri" panose="020F0502020204030204" pitchFamily="34" charset="0"/>
                <a:cs typeface="Calibri" panose="020F0502020204030204" pitchFamily="34" charset="0"/>
              </a:defRPr>
            </a:lvl4pPr>
            <a:lvl5pPr>
              <a:defRPr>
                <a:latin typeface="Calibri" panose="020F0502020204030204" pitchFamily="34" charset="0"/>
                <a:cs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92271830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318" y="457200"/>
            <a:ext cx="393276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717" y="987426"/>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B5FFC3D-2F6C-446A-99DE-BEE1E349DF8C}" type="datetimeFigureOut">
              <a:rPr lang="en-US" smtClean="0"/>
              <a:t>2/28/2022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33E457-D750-420C-9EDA-9A4D186C6B3A}" type="slidenum">
              <a:rPr lang="en-US" smtClean="0"/>
              <a:t>‹#›</a:t>
            </a:fld>
            <a:endParaRPr lang="en-US"/>
          </a:p>
        </p:txBody>
      </p:sp>
    </p:spTree>
    <p:extLst>
      <p:ext uri="{BB962C8B-B14F-4D97-AF65-F5344CB8AC3E}">
        <p14:creationId xmlns:p14="http://schemas.microsoft.com/office/powerpoint/2010/main" val="69722188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B5FFC3D-2F6C-446A-99DE-BEE1E349DF8C}" type="datetimeFigureOut">
              <a:rPr lang="en-US" smtClean="0"/>
              <a:t>2/28/2022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33E457-D750-420C-9EDA-9A4D186C6B3A}" type="slidenum">
              <a:rPr lang="en-US" smtClean="0"/>
              <a:t>‹#›</a:t>
            </a:fld>
            <a:endParaRPr lang="en-US"/>
          </a:p>
        </p:txBody>
      </p:sp>
    </p:spTree>
    <p:extLst>
      <p:ext uri="{BB962C8B-B14F-4D97-AF65-F5344CB8AC3E}">
        <p14:creationId xmlns:p14="http://schemas.microsoft.com/office/powerpoint/2010/main" val="384047370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1" y="365125"/>
            <a:ext cx="76835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B5FFC3D-2F6C-446A-99DE-BEE1E349DF8C}" type="datetimeFigureOut">
              <a:rPr lang="en-US" smtClean="0"/>
              <a:t>2/28/2022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33E457-D750-420C-9EDA-9A4D186C6B3A}" type="slidenum">
              <a:rPr lang="en-US" smtClean="0"/>
              <a:t>‹#›</a:t>
            </a:fld>
            <a:endParaRPr lang="en-US"/>
          </a:p>
        </p:txBody>
      </p:sp>
    </p:spTree>
    <p:extLst>
      <p:ext uri="{BB962C8B-B14F-4D97-AF65-F5344CB8AC3E}">
        <p14:creationId xmlns:p14="http://schemas.microsoft.com/office/powerpoint/2010/main" val="367798817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0093DC64-74E0-4A49-9888-59622548030D}" type="slidenum">
              <a:rPr lang="en-US"/>
              <a:pPr>
                <a:defRPr/>
              </a:pPr>
              <a:t>‹#›</a:t>
            </a:fld>
            <a:endParaRPr lang="en-US"/>
          </a:p>
        </p:txBody>
      </p:sp>
    </p:spTree>
    <p:extLst>
      <p:ext uri="{BB962C8B-B14F-4D97-AF65-F5344CB8AC3E}">
        <p14:creationId xmlns:p14="http://schemas.microsoft.com/office/powerpoint/2010/main" val="25416529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FF2031BD-0E64-4A86-9567-1E14D3ADF6F3}" type="slidenum">
              <a:rPr lang="en-US"/>
              <a:pPr>
                <a:defRPr/>
              </a:pPr>
              <a:t>‹#›</a:t>
            </a:fld>
            <a:endParaRPr lang="en-US"/>
          </a:p>
        </p:txBody>
      </p:sp>
    </p:spTree>
    <p:extLst>
      <p:ext uri="{BB962C8B-B14F-4D97-AF65-F5344CB8AC3E}">
        <p14:creationId xmlns:p14="http://schemas.microsoft.com/office/powerpoint/2010/main" val="130099289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FCC56DF7-367E-4811-9330-C007CC4274B2}" type="slidenum">
              <a:rPr lang="en-US"/>
              <a:pPr>
                <a:defRPr/>
              </a:pPr>
              <a:t>‹#›</a:t>
            </a:fld>
            <a:endParaRPr lang="en-US"/>
          </a:p>
        </p:txBody>
      </p:sp>
    </p:spTree>
    <p:extLst>
      <p:ext uri="{BB962C8B-B14F-4D97-AF65-F5344CB8AC3E}">
        <p14:creationId xmlns:p14="http://schemas.microsoft.com/office/powerpoint/2010/main" val="323201591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53848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0"/>
            <a:ext cx="53848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2AA03D6C-86EA-469A-A1ED-623BCE881FDB}" type="slidenum">
              <a:rPr lang="en-US"/>
              <a:pPr>
                <a:defRPr/>
              </a:pPr>
              <a:t>‹#›</a:t>
            </a:fld>
            <a:endParaRPr lang="en-US"/>
          </a:p>
        </p:txBody>
      </p:sp>
    </p:spTree>
    <p:extLst>
      <p:ext uri="{BB962C8B-B14F-4D97-AF65-F5344CB8AC3E}">
        <p14:creationId xmlns:p14="http://schemas.microsoft.com/office/powerpoint/2010/main" val="326636333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a:spLocks noGrp="1" noChangeArrowheads="1"/>
          </p:cNvSpPr>
          <p:nvPr>
            <p:ph type="sldNum" sz="quarter" idx="10"/>
          </p:nvPr>
        </p:nvSpPr>
        <p:spPr>
          <a:ln/>
        </p:spPr>
        <p:txBody>
          <a:bodyPr/>
          <a:lstStyle>
            <a:lvl1pPr>
              <a:defRPr/>
            </a:lvl1pPr>
          </a:lstStyle>
          <a:p>
            <a:pPr>
              <a:defRPr/>
            </a:pPr>
            <a:fld id="{D3079902-D6AF-40F8-AC34-14AC154F54A9}" type="slidenum">
              <a:rPr lang="en-US"/>
              <a:pPr>
                <a:defRPr/>
              </a:pPr>
              <a:t>‹#›</a:t>
            </a:fld>
            <a:endParaRPr lang="en-US"/>
          </a:p>
        </p:txBody>
      </p:sp>
    </p:spTree>
    <p:extLst>
      <p:ext uri="{BB962C8B-B14F-4D97-AF65-F5344CB8AC3E}">
        <p14:creationId xmlns:p14="http://schemas.microsoft.com/office/powerpoint/2010/main" val="262768618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6"/>
          <p:cNvSpPr>
            <a:spLocks noGrp="1" noChangeArrowheads="1"/>
          </p:cNvSpPr>
          <p:nvPr>
            <p:ph type="sldNum" sz="quarter" idx="10"/>
          </p:nvPr>
        </p:nvSpPr>
        <p:spPr>
          <a:ln/>
        </p:spPr>
        <p:txBody>
          <a:bodyPr/>
          <a:lstStyle>
            <a:lvl1pPr>
              <a:defRPr/>
            </a:lvl1pPr>
          </a:lstStyle>
          <a:p>
            <a:pPr>
              <a:defRPr/>
            </a:pPr>
            <a:fld id="{9F794631-A7C0-40A3-90C7-BFD6F6F83EAC}" type="slidenum">
              <a:rPr lang="en-US"/>
              <a:pPr>
                <a:defRPr/>
              </a:pPr>
              <a:t>‹#›</a:t>
            </a:fld>
            <a:endParaRPr lang="en-US"/>
          </a:p>
        </p:txBody>
      </p:sp>
    </p:spTree>
    <p:extLst>
      <p:ext uri="{BB962C8B-B14F-4D97-AF65-F5344CB8AC3E}">
        <p14:creationId xmlns:p14="http://schemas.microsoft.com/office/powerpoint/2010/main" val="211366926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30FCD627-44FF-47A1-8CF2-DCEAA2411CCA}" type="slidenum">
              <a:rPr lang="en-US"/>
              <a:pPr>
                <a:defRPr/>
              </a:pPr>
              <a:t>‹#›</a:t>
            </a:fld>
            <a:endParaRPr lang="en-US"/>
          </a:p>
        </p:txBody>
      </p:sp>
    </p:spTree>
    <p:extLst>
      <p:ext uri="{BB962C8B-B14F-4D97-AF65-F5344CB8AC3E}">
        <p14:creationId xmlns:p14="http://schemas.microsoft.com/office/powerpoint/2010/main" val="12954243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203003695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4E56EF66-862A-4D1C-AE83-5C85B6C6A35E}" type="slidenum">
              <a:rPr lang="en-US"/>
              <a:pPr>
                <a:defRPr/>
              </a:pPr>
              <a:t>‹#›</a:t>
            </a:fld>
            <a:endParaRPr lang="en-US"/>
          </a:p>
        </p:txBody>
      </p:sp>
    </p:spTree>
    <p:extLst>
      <p:ext uri="{BB962C8B-B14F-4D97-AF65-F5344CB8AC3E}">
        <p14:creationId xmlns:p14="http://schemas.microsoft.com/office/powerpoint/2010/main" val="293696288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6048A792-5A51-42A6-A3C0-D1ADEBB7B141}" type="slidenum">
              <a:rPr lang="en-US"/>
              <a:pPr>
                <a:defRPr/>
              </a:pPr>
              <a:t>‹#›</a:t>
            </a:fld>
            <a:endParaRPr lang="en-US"/>
          </a:p>
        </p:txBody>
      </p:sp>
    </p:spTree>
    <p:extLst>
      <p:ext uri="{BB962C8B-B14F-4D97-AF65-F5344CB8AC3E}">
        <p14:creationId xmlns:p14="http://schemas.microsoft.com/office/powerpoint/2010/main" val="120906240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7D21AE95-B06E-4192-B107-53B7680115E1}" type="slidenum">
              <a:rPr lang="en-US"/>
              <a:pPr>
                <a:defRPr/>
              </a:pPr>
              <a:t>‹#›</a:t>
            </a:fld>
            <a:endParaRPr lang="en-US"/>
          </a:p>
        </p:txBody>
      </p:sp>
    </p:spTree>
    <p:extLst>
      <p:ext uri="{BB962C8B-B14F-4D97-AF65-F5344CB8AC3E}">
        <p14:creationId xmlns:p14="http://schemas.microsoft.com/office/powerpoint/2010/main" val="22835105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8"/>
            <a:ext cx="2743200" cy="521176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8"/>
            <a:ext cx="8026400" cy="52117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F289FB03-3883-4F24-8E9C-8EB611F4303E}" type="slidenum">
              <a:rPr lang="en-US"/>
              <a:pPr>
                <a:defRPr/>
              </a:pPr>
              <a:t>‹#›</a:t>
            </a:fld>
            <a:endParaRPr lang="en-US"/>
          </a:p>
        </p:txBody>
      </p:sp>
    </p:spTree>
    <p:extLst>
      <p:ext uri="{BB962C8B-B14F-4D97-AF65-F5344CB8AC3E}">
        <p14:creationId xmlns:p14="http://schemas.microsoft.com/office/powerpoint/2010/main" val="37899356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r>
              <a:rPr lang="en-US"/>
              <a:t>Click to edit Master title style</a:t>
            </a:r>
          </a:p>
        </p:txBody>
      </p:sp>
      <p:sp>
        <p:nvSpPr>
          <p:cNvPr id="3" name="Text Placeholder 2"/>
          <p:cNvSpPr>
            <a:spLocks noGrp="1"/>
          </p:cNvSpPr>
          <p:nvPr>
            <p:ph type="body" sz="half" idx="1"/>
          </p:nvPr>
        </p:nvSpPr>
        <p:spPr>
          <a:xfrm>
            <a:off x="609600" y="1600200"/>
            <a:ext cx="53848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0"/>
            <a:ext cx="53848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FA8D6863-7EE6-4B0E-9108-A07C7B5CB3F6}" type="slidenum">
              <a:rPr lang="en-US"/>
              <a:pPr>
                <a:defRPr/>
              </a:pPr>
              <a:t>‹#›</a:t>
            </a:fld>
            <a:endParaRPr lang="en-US"/>
          </a:p>
        </p:txBody>
      </p:sp>
    </p:spTree>
    <p:extLst>
      <p:ext uri="{BB962C8B-B14F-4D97-AF65-F5344CB8AC3E}">
        <p14:creationId xmlns:p14="http://schemas.microsoft.com/office/powerpoint/2010/main" val="255774453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524002" y="609320"/>
            <a:ext cx="10363969" cy="1143000"/>
          </a:xfrm>
        </p:spPr>
        <p:txBody>
          <a:bodyPr/>
          <a:lstStyle/>
          <a:p>
            <a:r>
              <a:rPr lang="en-US"/>
              <a:t>Click to edit Master title style</a:t>
            </a:r>
          </a:p>
        </p:txBody>
      </p:sp>
      <p:sp>
        <p:nvSpPr>
          <p:cNvPr id="3" name="Table Placeholder 2"/>
          <p:cNvSpPr>
            <a:spLocks noGrp="1"/>
          </p:cNvSpPr>
          <p:nvPr>
            <p:ph type="tbl" idx="1"/>
          </p:nvPr>
        </p:nvSpPr>
        <p:spPr>
          <a:xfrm>
            <a:off x="1524002" y="1980640"/>
            <a:ext cx="10363969" cy="4115360"/>
          </a:xfrm>
        </p:spPr>
        <p:txBody>
          <a:bodyPr/>
          <a:lstStyle/>
          <a:p>
            <a:pPr lvl="0"/>
            <a:r>
              <a:rPr lang="en-US" noProof="0"/>
              <a:t>Click icon to add table</a:t>
            </a:r>
          </a:p>
        </p:txBody>
      </p:sp>
      <p:sp>
        <p:nvSpPr>
          <p:cNvPr id="4" name="Rectangle 36"/>
          <p:cNvSpPr>
            <a:spLocks noGrp="1" noChangeArrowheads="1"/>
          </p:cNvSpPr>
          <p:nvPr>
            <p:ph type="dt" sz="half" idx="10"/>
          </p:nvPr>
        </p:nvSpPr>
        <p:spPr>
          <a:xfrm>
            <a:off x="1524000" y="6248400"/>
            <a:ext cx="2540000" cy="457200"/>
          </a:xfrm>
          <a:prstGeom prst="rect">
            <a:avLst/>
          </a:prstGeom>
        </p:spPr>
        <p:txBody>
          <a:bodyPr lIns="82058" tIns="41029" rIns="82058" bIns="41029"/>
          <a:lstStyle>
            <a:lvl1pPr>
              <a:defRPr>
                <a:latin typeface="Arial" pitchFamily="34" charset="0"/>
              </a:defRPr>
            </a:lvl1pPr>
          </a:lstStyle>
          <a:p>
            <a:pPr>
              <a:defRPr/>
            </a:pPr>
            <a:endParaRPr lang="en-US"/>
          </a:p>
        </p:txBody>
      </p:sp>
      <p:sp>
        <p:nvSpPr>
          <p:cNvPr id="5" name="Rectangle 37"/>
          <p:cNvSpPr>
            <a:spLocks noGrp="1" noChangeArrowheads="1"/>
          </p:cNvSpPr>
          <p:nvPr>
            <p:ph type="ftr" sz="quarter" idx="11"/>
          </p:nvPr>
        </p:nvSpPr>
        <p:spPr>
          <a:xfrm>
            <a:off x="37515" y="6464740"/>
            <a:ext cx="3860800" cy="365125"/>
          </a:xfrm>
          <a:prstGeom prst="rect">
            <a:avLst/>
          </a:prstGeom>
        </p:spPr>
        <p:txBody>
          <a:bodyPr/>
          <a:lstStyle>
            <a:lvl1pPr>
              <a:defRPr/>
            </a:lvl1pPr>
          </a:lstStyle>
          <a:p>
            <a:pPr>
              <a:defRPr/>
            </a:pPr>
            <a:r>
              <a:rPr lang="en-US"/>
              <a:t>Hydrologic Engineering Center</a:t>
            </a:r>
          </a:p>
        </p:txBody>
      </p:sp>
      <p:sp>
        <p:nvSpPr>
          <p:cNvPr id="6" name="Rectangle 38"/>
          <p:cNvSpPr>
            <a:spLocks noGrp="1" noChangeArrowheads="1"/>
          </p:cNvSpPr>
          <p:nvPr>
            <p:ph type="sldNum" sz="quarter" idx="12"/>
          </p:nvPr>
        </p:nvSpPr>
        <p:spPr/>
        <p:txBody>
          <a:bodyPr/>
          <a:lstStyle>
            <a:lvl1pPr>
              <a:defRPr/>
            </a:lvl1pPr>
          </a:lstStyle>
          <a:p>
            <a:pPr>
              <a:defRPr/>
            </a:pPr>
            <a:fld id="{04601077-D47B-435A-A83A-525621D45311}" type="slidenum">
              <a:rPr lang="en-US"/>
              <a:pPr>
                <a:defRPr/>
              </a:pPr>
              <a:t>‹#›</a:t>
            </a:fld>
            <a:endParaRPr lang="en-US"/>
          </a:p>
        </p:txBody>
      </p:sp>
    </p:spTree>
    <p:extLst>
      <p:ext uri="{BB962C8B-B14F-4D97-AF65-F5344CB8AC3E}">
        <p14:creationId xmlns:p14="http://schemas.microsoft.com/office/powerpoint/2010/main" val="21047664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563060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7592533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7915344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6021474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7291059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2389717" y="5367338"/>
            <a:ext cx="73152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0528828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2" Type="http://schemas.openxmlformats.org/officeDocument/2006/relationships/slideLayout" Target="../slideLayouts/slideLayout24.xml"/><Relationship Id="rId16" Type="http://schemas.openxmlformats.org/officeDocument/2006/relationships/image" Target="../media/image6.png"/><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image" Target="../media/image5.png"/><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13" cstate="print">
            <a:extLst>
              <a:ext uri="{28A0092B-C50C-407E-A947-70E740481C1C}">
                <a14:useLocalDpi xmlns:a14="http://schemas.microsoft.com/office/drawing/2010/main" val="0"/>
              </a:ext>
            </a:extLst>
          </a:blip>
          <a:srcRect r="18324"/>
          <a:stretch/>
        </p:blipFill>
        <p:spPr>
          <a:xfrm>
            <a:off x="3556000" y="1509712"/>
            <a:ext cx="8636000" cy="5348288"/>
          </a:xfrm>
          <a:prstGeom prst="rect">
            <a:avLst/>
          </a:prstGeom>
        </p:spPr>
      </p:pic>
      <p:sp>
        <p:nvSpPr>
          <p:cNvPr id="2052" name="Rectangle 2"/>
          <p:cNvSpPr>
            <a:spLocks noGrp="1" noChangeArrowheads="1"/>
          </p:cNvSpPr>
          <p:nvPr>
            <p:ph type="title"/>
          </p:nvPr>
        </p:nvSpPr>
        <p:spPr bwMode="auto">
          <a:xfrm>
            <a:off x="101600" y="152400"/>
            <a:ext cx="8432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PRESENTATION TITLE</a:t>
            </a:r>
          </a:p>
        </p:txBody>
      </p:sp>
      <p:sp>
        <p:nvSpPr>
          <p:cNvPr id="1033" name="Text Box 9"/>
          <p:cNvSpPr txBox="1">
            <a:spLocks noChangeArrowheads="1"/>
          </p:cNvSpPr>
          <p:nvPr/>
        </p:nvSpPr>
        <p:spPr bwMode="auto">
          <a:xfrm>
            <a:off x="182034" y="6096001"/>
            <a:ext cx="4796367" cy="549275"/>
          </a:xfrm>
          <a:prstGeom prst="rect">
            <a:avLst/>
          </a:prstGeom>
          <a:noFill/>
          <a:ln w="9525">
            <a:noFill/>
            <a:miter lim="800000"/>
            <a:headEnd/>
            <a:tailEnd/>
          </a:ln>
          <a:effectLst/>
        </p:spPr>
        <p:txBody>
          <a:bodyPr>
            <a:spAutoFit/>
          </a:bodyPr>
          <a:lstStyle/>
          <a:p>
            <a:pPr>
              <a:defRPr/>
            </a:pPr>
            <a:r>
              <a:rPr lang="en-US" sz="1200" b="1"/>
              <a:t>US Army Corps of Engineers</a:t>
            </a:r>
          </a:p>
          <a:p>
            <a:pPr>
              <a:defRPr/>
            </a:pPr>
            <a:r>
              <a:rPr lang="en-US" sz="1800" b="1"/>
              <a:t>BUILDING STRONG</a:t>
            </a:r>
            <a:r>
              <a:rPr lang="en-US" sz="1400" b="1" baseline="-25000"/>
              <a:t>®</a:t>
            </a:r>
          </a:p>
        </p:txBody>
      </p:sp>
      <p:grpSp>
        <p:nvGrpSpPr>
          <p:cNvPr id="2055" name="Group 68"/>
          <p:cNvGrpSpPr>
            <a:grpSpLocks/>
          </p:cNvGrpSpPr>
          <p:nvPr/>
        </p:nvGrpSpPr>
        <p:grpSpPr bwMode="auto">
          <a:xfrm>
            <a:off x="0" y="16406"/>
            <a:ext cx="12192000" cy="6861175"/>
            <a:chOff x="96" y="21"/>
            <a:chExt cx="5760" cy="4322"/>
          </a:xfrm>
        </p:grpSpPr>
        <p:grpSp>
          <p:nvGrpSpPr>
            <p:cNvPr id="2056" name="Group 69"/>
            <p:cNvGrpSpPr>
              <a:grpSpLocks/>
            </p:cNvGrpSpPr>
            <p:nvPr/>
          </p:nvGrpSpPr>
          <p:grpSpPr bwMode="auto">
            <a:xfrm>
              <a:off x="96" y="21"/>
              <a:ext cx="5760" cy="4322"/>
              <a:chOff x="96" y="21"/>
              <a:chExt cx="5760" cy="4322"/>
            </a:xfrm>
          </p:grpSpPr>
          <p:pic>
            <p:nvPicPr>
              <p:cNvPr id="2058" name="Picture 70" descr="ppt_camo_bkgrnd-03"/>
              <p:cNvPicPr>
                <a:picLocks noChangeAspect="1" noChangeArrowheads="1"/>
              </p:cNvPicPr>
              <p:nvPr/>
            </p:nvPicPr>
            <p:blipFill>
              <a:blip r:embed="rId14" cstate="print"/>
              <a:srcRect/>
              <a:stretch>
                <a:fillRect/>
              </a:stretch>
            </p:blipFill>
            <p:spPr bwMode="auto">
              <a:xfrm>
                <a:off x="96" y="21"/>
                <a:ext cx="5760" cy="4322"/>
              </a:xfrm>
              <a:prstGeom prst="rect">
                <a:avLst/>
              </a:prstGeom>
              <a:noFill/>
              <a:ln w="9525">
                <a:noFill/>
                <a:miter lim="800000"/>
                <a:headEnd/>
                <a:tailEnd/>
              </a:ln>
            </p:spPr>
          </p:pic>
          <p:pic>
            <p:nvPicPr>
              <p:cNvPr id="2059" name="Picture 71" descr="white_curve"/>
              <p:cNvPicPr>
                <a:picLocks noChangeAspect="1" noChangeArrowheads="1"/>
              </p:cNvPicPr>
              <p:nvPr/>
            </p:nvPicPr>
            <p:blipFill>
              <a:blip r:embed="rId15" cstate="print"/>
              <a:srcRect/>
              <a:stretch>
                <a:fillRect/>
              </a:stretch>
            </p:blipFill>
            <p:spPr bwMode="auto">
              <a:xfrm>
                <a:off x="2598" y="1013"/>
                <a:ext cx="3258" cy="3330"/>
              </a:xfrm>
              <a:prstGeom prst="rect">
                <a:avLst/>
              </a:prstGeom>
              <a:noFill/>
              <a:ln w="9525">
                <a:noFill/>
                <a:miter lim="800000"/>
                <a:headEnd/>
                <a:tailEnd/>
              </a:ln>
            </p:spPr>
          </p:pic>
        </p:grpSp>
        <p:pic>
          <p:nvPicPr>
            <p:cNvPr id="2057" name="Picture 72" descr="USACE_logo"/>
            <p:cNvPicPr>
              <a:picLocks noChangeAspect="1" noChangeArrowheads="1"/>
            </p:cNvPicPr>
            <p:nvPr/>
          </p:nvPicPr>
          <p:blipFill>
            <a:blip r:embed="rId16" cstate="print"/>
            <a:srcRect/>
            <a:stretch>
              <a:fillRect/>
            </a:stretch>
          </p:blipFill>
          <p:spPr bwMode="auto">
            <a:xfrm>
              <a:off x="144" y="3201"/>
              <a:ext cx="864" cy="591"/>
            </a:xfrm>
            <a:prstGeom prst="rect">
              <a:avLst/>
            </a:prstGeom>
            <a:noFill/>
            <a:ln w="9525">
              <a:noFill/>
              <a:miter lim="800000"/>
              <a:headEnd/>
              <a:tailEnd/>
            </a:ln>
          </p:spPr>
        </p:pic>
      </p:grpSp>
    </p:spTree>
    <p:extLst>
      <p:ext uri="{BB962C8B-B14F-4D97-AF65-F5344CB8AC3E}">
        <p14:creationId xmlns:p14="http://schemas.microsoft.com/office/powerpoint/2010/main" val="10609910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fontAlgn="base" hangingPunct="1">
        <a:spcBef>
          <a:spcPct val="0"/>
        </a:spcBef>
        <a:spcAft>
          <a:spcPct val="0"/>
        </a:spcAft>
        <a:defRPr sz="3600" b="1">
          <a:solidFill>
            <a:schemeClr val="tx2"/>
          </a:solidFill>
          <a:latin typeface="+mj-lt"/>
          <a:ea typeface="+mj-ea"/>
          <a:cs typeface="+mj-cs"/>
        </a:defRPr>
      </a:lvl1pPr>
      <a:lvl2pPr algn="l" rtl="0" eaLnBrk="1" fontAlgn="base" hangingPunct="1">
        <a:spcBef>
          <a:spcPct val="0"/>
        </a:spcBef>
        <a:spcAft>
          <a:spcPct val="0"/>
        </a:spcAft>
        <a:defRPr sz="3600" b="1">
          <a:solidFill>
            <a:schemeClr val="tx2"/>
          </a:solidFill>
          <a:latin typeface="Arial" charset="0"/>
        </a:defRPr>
      </a:lvl2pPr>
      <a:lvl3pPr algn="l" rtl="0" eaLnBrk="1" fontAlgn="base" hangingPunct="1">
        <a:spcBef>
          <a:spcPct val="0"/>
        </a:spcBef>
        <a:spcAft>
          <a:spcPct val="0"/>
        </a:spcAft>
        <a:defRPr sz="3600" b="1">
          <a:solidFill>
            <a:schemeClr val="tx2"/>
          </a:solidFill>
          <a:latin typeface="Arial" charset="0"/>
        </a:defRPr>
      </a:lvl3pPr>
      <a:lvl4pPr algn="l" rtl="0" eaLnBrk="1" fontAlgn="base" hangingPunct="1">
        <a:spcBef>
          <a:spcPct val="0"/>
        </a:spcBef>
        <a:spcAft>
          <a:spcPct val="0"/>
        </a:spcAft>
        <a:defRPr sz="3600" b="1">
          <a:solidFill>
            <a:schemeClr val="tx2"/>
          </a:solidFill>
          <a:latin typeface="Arial" charset="0"/>
        </a:defRPr>
      </a:lvl4pPr>
      <a:lvl5pPr algn="l" rtl="0" eaLnBrk="1" fontAlgn="base" hangingPunct="1">
        <a:spcBef>
          <a:spcPct val="0"/>
        </a:spcBef>
        <a:spcAft>
          <a:spcPct val="0"/>
        </a:spcAft>
        <a:defRPr sz="3600" b="1">
          <a:solidFill>
            <a:schemeClr val="tx2"/>
          </a:solidFill>
          <a:latin typeface="Arial" charset="0"/>
        </a:defRPr>
      </a:lvl5pPr>
      <a:lvl6pPr marL="457200" algn="l" rtl="0" eaLnBrk="1" fontAlgn="base" hangingPunct="1">
        <a:spcBef>
          <a:spcPct val="0"/>
        </a:spcBef>
        <a:spcAft>
          <a:spcPct val="0"/>
        </a:spcAft>
        <a:defRPr sz="3600" b="1">
          <a:solidFill>
            <a:schemeClr val="tx2"/>
          </a:solidFill>
          <a:latin typeface="Arial" charset="0"/>
        </a:defRPr>
      </a:lvl6pPr>
      <a:lvl7pPr marL="914400" algn="l" rtl="0" eaLnBrk="1" fontAlgn="base" hangingPunct="1">
        <a:spcBef>
          <a:spcPct val="0"/>
        </a:spcBef>
        <a:spcAft>
          <a:spcPct val="0"/>
        </a:spcAft>
        <a:defRPr sz="3600" b="1">
          <a:solidFill>
            <a:schemeClr val="tx2"/>
          </a:solidFill>
          <a:latin typeface="Arial" charset="0"/>
        </a:defRPr>
      </a:lvl7pPr>
      <a:lvl8pPr marL="1371600" algn="l" rtl="0" eaLnBrk="1" fontAlgn="base" hangingPunct="1">
        <a:spcBef>
          <a:spcPct val="0"/>
        </a:spcBef>
        <a:spcAft>
          <a:spcPct val="0"/>
        </a:spcAft>
        <a:defRPr sz="3600" b="1">
          <a:solidFill>
            <a:schemeClr val="tx2"/>
          </a:solidFill>
          <a:latin typeface="Arial" charset="0"/>
        </a:defRPr>
      </a:lvl8pPr>
      <a:lvl9pPr marL="1828800" algn="l" rtl="0" eaLnBrk="1" fontAlgn="base" hangingPunct="1">
        <a:spcBef>
          <a:spcPct val="0"/>
        </a:spcBef>
        <a:spcAft>
          <a:spcPct val="0"/>
        </a:spcAft>
        <a:defRPr sz="3600" b="1">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6"/>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5FFC3D-2F6C-446A-99DE-BEE1E349DF8C}" type="datetimeFigureOut">
              <a:rPr lang="en-US" smtClean="0"/>
              <a:t>2/28/2022</a:t>
            </a:fld>
            <a:endParaRPr lang="en-US"/>
          </a:p>
        </p:txBody>
      </p:sp>
      <p:sp>
        <p:nvSpPr>
          <p:cNvPr id="5" name="Footer Placeholder 4"/>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C33E457-D750-420C-9EDA-9A4D186C6B3A}" type="slidenum">
              <a:rPr lang="en-US" smtClean="0"/>
              <a:t>‹#›</a:t>
            </a:fld>
            <a:endParaRPr lang="en-US"/>
          </a:p>
        </p:txBody>
      </p:sp>
    </p:spTree>
    <p:extLst>
      <p:ext uri="{BB962C8B-B14F-4D97-AF65-F5344CB8AC3E}">
        <p14:creationId xmlns:p14="http://schemas.microsoft.com/office/powerpoint/2010/main" val="137054507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074" name="Picture 13" descr="ppt_camo_bkgrnd-02"/>
          <p:cNvPicPr>
            <a:picLocks noChangeAspect="1" noChangeArrowheads="1"/>
          </p:cNvPicPr>
          <p:nvPr/>
        </p:nvPicPr>
        <p:blipFill>
          <a:blip r:embed="rId15" cstate="print"/>
          <a:srcRect/>
          <a:stretch>
            <a:fillRect/>
          </a:stretch>
        </p:blipFill>
        <p:spPr bwMode="auto">
          <a:xfrm>
            <a:off x="0" y="0"/>
            <a:ext cx="12192000" cy="6861175"/>
          </a:xfrm>
          <a:prstGeom prst="rect">
            <a:avLst/>
          </a:prstGeom>
          <a:noFill/>
          <a:ln w="9525">
            <a:noFill/>
            <a:miter lim="800000"/>
            <a:headEnd/>
            <a:tailEnd/>
          </a:ln>
        </p:spPr>
      </p:pic>
      <p:sp>
        <p:nvSpPr>
          <p:cNvPr id="3075" name="Rectangle 2"/>
          <p:cNvSpPr>
            <a:spLocks noGrp="1" noChangeArrowheads="1"/>
          </p:cNvSpPr>
          <p:nvPr>
            <p:ph type="title"/>
          </p:nvPr>
        </p:nvSpPr>
        <p:spPr bwMode="auto">
          <a:xfrm>
            <a:off x="609600" y="274638"/>
            <a:ext cx="10972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3076" name="Rectangle 3"/>
          <p:cNvSpPr>
            <a:spLocks noGrp="1" noChangeArrowheads="1"/>
          </p:cNvSpPr>
          <p:nvPr>
            <p:ph type="body" idx="1"/>
          </p:nvPr>
        </p:nvSpPr>
        <p:spPr bwMode="auto">
          <a:xfrm>
            <a:off x="609600" y="1600200"/>
            <a:ext cx="10972800" cy="3886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 Second level</a:t>
            </a:r>
          </a:p>
          <a:p>
            <a:pPr lvl="2"/>
            <a:r>
              <a:rPr lang="en-US"/>
              <a:t>Third level</a:t>
            </a:r>
          </a:p>
          <a:p>
            <a:pPr lvl="3"/>
            <a:r>
              <a:rPr lang="en-US"/>
              <a:t>Fourth level</a:t>
            </a:r>
          </a:p>
          <a:p>
            <a:pPr lvl="4"/>
            <a:r>
              <a:rPr lang="en-US"/>
              <a:t>Fifth level</a:t>
            </a:r>
          </a:p>
        </p:txBody>
      </p:sp>
      <p:sp>
        <p:nvSpPr>
          <p:cNvPr id="3078" name="Rectangle 6"/>
          <p:cNvSpPr>
            <a:spLocks noGrp="1" noChangeArrowheads="1"/>
          </p:cNvSpPr>
          <p:nvPr>
            <p:ph type="sldNum" sz="quarter" idx="4"/>
          </p:nvPr>
        </p:nvSpPr>
        <p:spPr bwMode="auto">
          <a:xfrm>
            <a:off x="48768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fld id="{0CED5C43-70EF-4DA6-A1CB-97EBE1336B59}" type="slidenum">
              <a:rPr lang="en-US"/>
              <a:pPr>
                <a:defRPr/>
              </a:pPr>
              <a:t>‹#›</a:t>
            </a:fld>
            <a:endParaRPr lang="en-US"/>
          </a:p>
        </p:txBody>
      </p:sp>
      <p:pic>
        <p:nvPicPr>
          <p:cNvPr id="2" name="Picture 8" descr="USACE_logo"/>
          <p:cNvPicPr>
            <a:picLocks noChangeAspect="1" noChangeArrowheads="1"/>
          </p:cNvPicPr>
          <p:nvPr/>
        </p:nvPicPr>
        <p:blipFill>
          <a:blip r:embed="rId16" cstate="print"/>
          <a:srcRect/>
          <a:stretch>
            <a:fillRect/>
          </a:stretch>
        </p:blipFill>
        <p:spPr bwMode="auto">
          <a:xfrm>
            <a:off x="10672234" y="5638801"/>
            <a:ext cx="1011767" cy="519113"/>
          </a:xfrm>
          <a:prstGeom prst="rect">
            <a:avLst/>
          </a:prstGeom>
          <a:noFill/>
          <a:ln w="9525">
            <a:noFill/>
            <a:miter lim="800000"/>
            <a:headEnd/>
            <a:tailEnd/>
          </a:ln>
        </p:spPr>
      </p:pic>
      <p:sp>
        <p:nvSpPr>
          <p:cNvPr id="3081" name="Text Box 9"/>
          <p:cNvSpPr txBox="1">
            <a:spLocks noChangeArrowheads="1"/>
          </p:cNvSpPr>
          <p:nvPr/>
        </p:nvSpPr>
        <p:spPr bwMode="auto">
          <a:xfrm>
            <a:off x="8297334" y="6340475"/>
            <a:ext cx="3475567" cy="215444"/>
          </a:xfrm>
          <a:prstGeom prst="rect">
            <a:avLst/>
          </a:prstGeom>
          <a:noFill/>
          <a:ln w="9525">
            <a:noFill/>
            <a:miter lim="800000"/>
            <a:headEnd/>
            <a:tailEnd/>
          </a:ln>
          <a:effectLst/>
        </p:spPr>
        <p:txBody>
          <a:bodyPr lIns="0" tIns="0" rIns="0" bIns="0">
            <a:spAutoFit/>
          </a:bodyPr>
          <a:lstStyle/>
          <a:p>
            <a:pPr algn="r">
              <a:defRPr/>
            </a:pPr>
            <a:r>
              <a:rPr lang="en-US" sz="1400" b="1"/>
              <a:t>BUILDING STRONG</a:t>
            </a:r>
            <a:r>
              <a:rPr lang="en-US" sz="1400" b="1" baseline="-25000"/>
              <a:t>®</a:t>
            </a:r>
          </a:p>
        </p:txBody>
      </p:sp>
      <p:sp>
        <p:nvSpPr>
          <p:cNvPr id="3082" name="Line 10"/>
          <p:cNvSpPr>
            <a:spLocks noChangeShapeType="1"/>
          </p:cNvSpPr>
          <p:nvPr/>
        </p:nvSpPr>
        <p:spPr bwMode="auto">
          <a:xfrm flipH="1">
            <a:off x="609600" y="6248400"/>
            <a:ext cx="10972800" cy="0"/>
          </a:xfrm>
          <a:prstGeom prst="line">
            <a:avLst/>
          </a:prstGeom>
          <a:noFill/>
          <a:ln w="9525">
            <a:solidFill>
              <a:schemeClr val="tx1"/>
            </a:solidFill>
            <a:round/>
            <a:headEnd/>
            <a:tailEnd/>
          </a:ln>
          <a:effectLst/>
        </p:spPr>
        <p:txBody>
          <a:bodyPr/>
          <a:lstStyle/>
          <a:p>
            <a:pPr>
              <a:defRPr/>
            </a:pPr>
            <a:endParaRPr lang="en-US" sz="1800"/>
          </a:p>
        </p:txBody>
      </p:sp>
    </p:spTree>
    <p:extLst>
      <p:ext uri="{BB962C8B-B14F-4D97-AF65-F5344CB8AC3E}">
        <p14:creationId xmlns:p14="http://schemas.microsoft.com/office/powerpoint/2010/main" val="94880899"/>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Font typeface="Wingdings" pitchFamily="2" charset="2"/>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SzPct val="75000"/>
        <a:buFont typeface="Arial" charset="0"/>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SzPct val="75000"/>
        <a:buFont typeface="Wingdings 3" pitchFamily="18" charset="2"/>
        <a:buChar char="w"/>
        <a:defRPr sz="2000">
          <a:solidFill>
            <a:schemeClr val="tx1"/>
          </a:solidFill>
          <a:latin typeface="+mn-lt"/>
        </a:defRPr>
      </a:lvl4pPr>
      <a:lvl5pPr marL="2057400" indent="-228600" algn="l" rtl="0" eaLnBrk="1" fontAlgn="base" hangingPunct="1">
        <a:spcBef>
          <a:spcPct val="20000"/>
        </a:spcBef>
        <a:spcAft>
          <a:spcPct val="0"/>
        </a:spcAft>
        <a:buSzPct val="50000"/>
        <a:buFont typeface="Wingdings" pitchFamily="2" charset="2"/>
        <a:buChar char="¡"/>
        <a:defRPr sz="2000">
          <a:solidFill>
            <a:schemeClr val="tx1"/>
          </a:solidFill>
          <a:latin typeface="+mn-lt"/>
        </a:defRPr>
      </a:lvl5pPr>
      <a:lvl6pPr marL="2514600" indent="-228600" algn="l" rtl="0" eaLnBrk="1" fontAlgn="base" hangingPunct="1">
        <a:spcBef>
          <a:spcPct val="20000"/>
        </a:spcBef>
        <a:spcAft>
          <a:spcPct val="0"/>
        </a:spcAft>
        <a:buSzPct val="50000"/>
        <a:buFont typeface="Wingdings" pitchFamily="2" charset="2"/>
        <a:buChar char="¡"/>
        <a:defRPr sz="2000">
          <a:solidFill>
            <a:schemeClr val="tx1"/>
          </a:solidFill>
          <a:latin typeface="+mn-lt"/>
        </a:defRPr>
      </a:lvl6pPr>
      <a:lvl7pPr marL="2971800" indent="-228600" algn="l" rtl="0" eaLnBrk="1" fontAlgn="base" hangingPunct="1">
        <a:spcBef>
          <a:spcPct val="20000"/>
        </a:spcBef>
        <a:spcAft>
          <a:spcPct val="0"/>
        </a:spcAft>
        <a:buSzPct val="50000"/>
        <a:buFont typeface="Wingdings" pitchFamily="2" charset="2"/>
        <a:buChar char="¡"/>
        <a:defRPr sz="2000">
          <a:solidFill>
            <a:schemeClr val="tx1"/>
          </a:solidFill>
          <a:latin typeface="+mn-lt"/>
        </a:defRPr>
      </a:lvl7pPr>
      <a:lvl8pPr marL="3429000" indent="-228600" algn="l" rtl="0" eaLnBrk="1" fontAlgn="base" hangingPunct="1">
        <a:spcBef>
          <a:spcPct val="20000"/>
        </a:spcBef>
        <a:spcAft>
          <a:spcPct val="0"/>
        </a:spcAft>
        <a:buSzPct val="50000"/>
        <a:buFont typeface="Wingdings" pitchFamily="2" charset="2"/>
        <a:buChar char="¡"/>
        <a:defRPr sz="2000">
          <a:solidFill>
            <a:schemeClr val="tx1"/>
          </a:solidFill>
          <a:latin typeface="+mn-lt"/>
        </a:defRPr>
      </a:lvl8pPr>
      <a:lvl9pPr marL="3886200" indent="-228600" algn="l" rtl="0" eaLnBrk="1" fontAlgn="base" hangingPunct="1">
        <a:spcBef>
          <a:spcPct val="20000"/>
        </a:spcBef>
        <a:spcAft>
          <a:spcPct val="0"/>
        </a:spcAft>
        <a:buSzPct val="50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3.xml"/><Relationship Id="rId1" Type="http://schemas.openxmlformats.org/officeDocument/2006/relationships/vmlDrawing" Target="../drawings/vmlDrawing1.vml"/><Relationship Id="rId5" Type="http://schemas.openxmlformats.org/officeDocument/2006/relationships/image" Target="../media/image11.emf"/><Relationship Id="rId4" Type="http://schemas.openxmlformats.org/officeDocument/2006/relationships/oleObject" Target="../embeddings/oleObject1.bin"/></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13.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3" Type="http://schemas.openxmlformats.org/officeDocument/2006/relationships/hyperlink" Target="https://www.hec.usace.army.mil/confluence/hmsdocs/hmsum/4.7" TargetMode="External"/><Relationship Id="rId2" Type="http://schemas.openxmlformats.org/officeDocument/2006/relationships/image" Target="../media/image16.png"/><Relationship Id="rId1" Type="http://schemas.openxmlformats.org/officeDocument/2006/relationships/slideLayout" Target="../slideLayouts/slideLayout13.xml"/><Relationship Id="rId4" Type="http://schemas.openxmlformats.org/officeDocument/2006/relationships/hyperlink" Target="https://www.hec.usace.army.mil/software/hec-hms/"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13.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9894A3-8E74-4F6D-9F3B-829A1BB06D73}"/>
              </a:ext>
            </a:extLst>
          </p:cNvPr>
          <p:cNvSpPr>
            <a:spLocks noGrp="1"/>
          </p:cNvSpPr>
          <p:nvPr>
            <p:ph type="title"/>
          </p:nvPr>
        </p:nvSpPr>
        <p:spPr>
          <a:xfrm>
            <a:off x="258916" y="763675"/>
            <a:ext cx="8432800" cy="2163880"/>
          </a:xfrm>
        </p:spPr>
        <p:txBody>
          <a:bodyPr/>
          <a:lstStyle/>
          <a:p>
            <a:r>
              <a:rPr lang="en-US" sz="4400" dirty="0"/>
              <a:t>HEC-HMS</a:t>
            </a:r>
            <a:br>
              <a:rPr lang="en-US" sz="4400" dirty="0"/>
            </a:br>
            <a:r>
              <a:rPr lang="en-US" sz="4400" dirty="0"/>
              <a:t>Surface Runoff</a:t>
            </a:r>
            <a:br>
              <a:rPr lang="en-US" sz="4400" dirty="0"/>
            </a:br>
            <a:br>
              <a:rPr lang="en-US" sz="4400" dirty="0"/>
            </a:br>
            <a:r>
              <a:rPr lang="en-US" dirty="0"/>
              <a:t>Unit Hydrograph Derivation </a:t>
            </a:r>
            <a:endParaRPr lang="en-US" sz="4400" dirty="0"/>
          </a:p>
        </p:txBody>
      </p:sp>
    </p:spTree>
    <p:extLst>
      <p:ext uri="{BB962C8B-B14F-4D97-AF65-F5344CB8AC3E}">
        <p14:creationId xmlns:p14="http://schemas.microsoft.com/office/powerpoint/2010/main" val="39133353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300" dirty="0"/>
              <a:t>Unit Hydrograph – Derivation Example</a:t>
            </a:r>
          </a:p>
        </p:txBody>
      </p:sp>
      <p:graphicFrame>
        <p:nvGraphicFramePr>
          <p:cNvPr id="7" name="Object 2"/>
          <p:cNvGraphicFramePr>
            <a:graphicFrameLocks noGrp="1" noChangeAspect="1"/>
          </p:cNvGraphicFramePr>
          <p:nvPr>
            <p:ph idx="1"/>
            <p:extLst>
              <p:ext uri="{D42A27DB-BD31-4B8C-83A1-F6EECF244321}">
                <p14:modId xmlns:p14="http://schemas.microsoft.com/office/powerpoint/2010/main" val="882979533"/>
              </p:ext>
            </p:extLst>
          </p:nvPr>
        </p:nvGraphicFramePr>
        <p:xfrm>
          <a:off x="2809875" y="1600200"/>
          <a:ext cx="6877050" cy="3741738"/>
        </p:xfrm>
        <a:graphic>
          <a:graphicData uri="http://schemas.openxmlformats.org/presentationml/2006/ole">
            <mc:AlternateContent xmlns:mc="http://schemas.openxmlformats.org/markup-compatibility/2006">
              <mc:Choice xmlns:v="urn:schemas-microsoft-com:vml" Requires="v">
                <p:oleObj spid="_x0000_s1051" name="Worksheet" r:id="rId4" imgW="6142680" imgH="3341160" progId="Excel.Sheet.8">
                  <p:embed/>
                </p:oleObj>
              </mc:Choice>
              <mc:Fallback>
                <p:oleObj name="Worksheet" r:id="rId4" imgW="6142680" imgH="3341160" progId="Excel.Sheet.8">
                  <p:embed/>
                  <p:pic>
                    <p:nvPicPr>
                      <p:cNvPr id="7"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09875" y="1600200"/>
                        <a:ext cx="6877050" cy="3741738"/>
                      </a:xfrm>
                      <a:prstGeom prst="rect">
                        <a:avLst/>
                      </a:prstGeom>
                      <a:noFill/>
                      <a:ln w="12700">
                        <a:solidFill>
                          <a:srgbClr val="FFFFFF"/>
                        </a:solidFill>
                        <a:miter lim="800000"/>
                        <a:headEnd type="none" w="sm" len="sm"/>
                        <a:tailEnd type="none" w="sm" len="sm"/>
                      </a:ln>
                      <a:effectLst/>
                    </p:spPr>
                  </p:pic>
                </p:oleObj>
              </mc:Fallback>
            </mc:AlternateContent>
          </a:graphicData>
        </a:graphic>
      </p:graphicFrame>
      <p:sp>
        <p:nvSpPr>
          <p:cNvPr id="4" name="Footer Placeholder 3"/>
          <p:cNvSpPr>
            <a:spLocks noGrp="1"/>
          </p:cNvSpPr>
          <p:nvPr>
            <p:ph type="ftr" sz="quarter" idx="11"/>
          </p:nvPr>
        </p:nvSpPr>
        <p:spPr>
          <a:xfrm>
            <a:off x="0" y="6300788"/>
            <a:ext cx="3505200" cy="365125"/>
          </a:xfrm>
          <a:prstGeom prst="rect">
            <a:avLst/>
          </a:prstGeom>
        </p:spPr>
        <p:txBody>
          <a:bodyPr/>
          <a:lstStyle/>
          <a:p>
            <a:r>
              <a:rPr lang="en-US" sz="1400" dirty="0"/>
              <a:t>Hydrologic Engineering Center</a:t>
            </a:r>
          </a:p>
        </p:txBody>
      </p:sp>
      <p:sp>
        <p:nvSpPr>
          <p:cNvPr id="5" name="Slide Number Placeholder 4"/>
          <p:cNvSpPr>
            <a:spLocks noGrp="1"/>
          </p:cNvSpPr>
          <p:nvPr>
            <p:ph type="sldNum" sz="quarter" idx="12"/>
          </p:nvPr>
        </p:nvSpPr>
        <p:spPr bwMode="auto">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marL="0" algn="ctr" defTabSz="914400" rtl="0" eaLnBrk="1" latinLnBrk="0" hangingPunct="1">
              <a:defRPr sz="14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FF2031BD-0E64-4A86-9567-1E14D3ADF6F3}" type="slidenum">
              <a:rPr lang="en-US" smtClean="0"/>
              <a:pPr>
                <a:defRPr/>
              </a:pPr>
              <a:t>10</a:t>
            </a:fld>
            <a:endParaRPr lang="en-US" dirty="0"/>
          </a:p>
        </p:txBody>
      </p:sp>
    </p:spTree>
    <p:extLst>
      <p:ext uri="{BB962C8B-B14F-4D97-AF65-F5344CB8AC3E}">
        <p14:creationId xmlns:p14="http://schemas.microsoft.com/office/powerpoint/2010/main" val="15870164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300" dirty="0"/>
              <a:t>Unit Hydrograph – Derivation Example</a:t>
            </a:r>
          </a:p>
        </p:txBody>
      </p:sp>
      <p:sp>
        <p:nvSpPr>
          <p:cNvPr id="3" name="Content Placeholder 2"/>
          <p:cNvSpPr>
            <a:spLocks noGrp="1"/>
          </p:cNvSpPr>
          <p:nvPr>
            <p:ph idx="1"/>
          </p:nvPr>
        </p:nvSpPr>
        <p:spPr>
          <a:xfrm>
            <a:off x="7033468" y="2911606"/>
            <a:ext cx="3572294" cy="276330"/>
          </a:xfrm>
        </p:spPr>
        <p:txBody>
          <a:bodyPr>
            <a:normAutofit lnSpcReduction="10000"/>
          </a:bodyPr>
          <a:lstStyle/>
          <a:p>
            <a:pPr marL="0" indent="0">
              <a:buNone/>
            </a:pPr>
            <a:r>
              <a:rPr lang="en-US" sz="1400" dirty="0"/>
              <a:t>Rainfall total depth (5 hours) = 3.34 inches</a:t>
            </a:r>
          </a:p>
        </p:txBody>
      </p:sp>
      <p:sp>
        <p:nvSpPr>
          <p:cNvPr id="4" name="Footer Placeholder 3"/>
          <p:cNvSpPr>
            <a:spLocks noGrp="1"/>
          </p:cNvSpPr>
          <p:nvPr>
            <p:ph type="ftr" sz="quarter" idx="11"/>
          </p:nvPr>
        </p:nvSpPr>
        <p:spPr>
          <a:xfrm>
            <a:off x="0" y="6300788"/>
            <a:ext cx="3505200" cy="365125"/>
          </a:xfrm>
          <a:prstGeom prst="rect">
            <a:avLst/>
          </a:prstGeom>
        </p:spPr>
        <p:txBody>
          <a:bodyPr/>
          <a:lstStyle/>
          <a:p>
            <a:r>
              <a:rPr lang="en-US" sz="1400" dirty="0"/>
              <a:t>Hydrologic Engineering Center</a:t>
            </a:r>
          </a:p>
        </p:txBody>
      </p:sp>
      <p:sp>
        <p:nvSpPr>
          <p:cNvPr id="5" name="Slide Number Placeholder 4"/>
          <p:cNvSpPr>
            <a:spLocks noGrp="1"/>
          </p:cNvSpPr>
          <p:nvPr>
            <p:ph type="sldNum" sz="quarter" idx="12"/>
          </p:nvPr>
        </p:nvSpPr>
        <p:spPr bwMode="auto">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marL="0" algn="ctr" defTabSz="914400" rtl="0" eaLnBrk="1" latinLnBrk="0" hangingPunct="1">
              <a:defRPr sz="14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FF2031BD-0E64-4A86-9567-1E14D3ADF6F3}" type="slidenum">
              <a:rPr lang="en-US" smtClean="0"/>
              <a:pPr>
                <a:defRPr/>
              </a:pPr>
              <a:t>11</a:t>
            </a:fld>
            <a:endParaRPr lang="en-US" dirty="0"/>
          </a:p>
        </p:txBody>
      </p:sp>
      <p:sp>
        <p:nvSpPr>
          <p:cNvPr id="8" name="Line 3"/>
          <p:cNvSpPr>
            <a:spLocks noChangeShapeType="1"/>
          </p:cNvSpPr>
          <p:nvPr/>
        </p:nvSpPr>
        <p:spPr bwMode="auto">
          <a:xfrm flipV="1">
            <a:off x="4137869" y="1985486"/>
            <a:ext cx="0" cy="193516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 name="Line 4"/>
          <p:cNvSpPr>
            <a:spLocks noChangeShapeType="1"/>
          </p:cNvSpPr>
          <p:nvPr/>
        </p:nvSpPr>
        <p:spPr bwMode="auto">
          <a:xfrm>
            <a:off x="4137869" y="3920648"/>
            <a:ext cx="279558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 name="Rectangle 7" descr="Divot"/>
          <p:cNvSpPr>
            <a:spLocks noChangeArrowheads="1"/>
          </p:cNvSpPr>
          <p:nvPr/>
        </p:nvSpPr>
        <p:spPr bwMode="auto">
          <a:xfrm>
            <a:off x="4518869" y="3447393"/>
            <a:ext cx="304800" cy="457200"/>
          </a:xfrm>
          <a:prstGeom prst="rect">
            <a:avLst/>
          </a:prstGeom>
          <a:pattFill prst="divot">
            <a:fgClr>
              <a:schemeClr val="accent2"/>
            </a:fgClr>
            <a:bgClr>
              <a:srgbClr val="FFFFFF"/>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 name="Text Box 14"/>
          <p:cNvSpPr txBox="1">
            <a:spLocks noChangeArrowheads="1"/>
          </p:cNvSpPr>
          <p:nvPr/>
        </p:nvSpPr>
        <p:spPr bwMode="auto">
          <a:xfrm>
            <a:off x="4595069" y="4100412"/>
            <a:ext cx="144780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n-US" sz="1600" dirty="0">
                <a:latin typeface="Times New Roman" panose="02020603050405020304" pitchFamily="18" charset="0"/>
              </a:rPr>
              <a:t>Time</a:t>
            </a:r>
            <a:endParaRPr lang="en-US" altLang="en-US" sz="2400" dirty="0">
              <a:latin typeface="Times New Roman" panose="02020603050405020304" pitchFamily="18" charset="0"/>
            </a:endParaRPr>
          </a:p>
        </p:txBody>
      </p:sp>
      <p:sp>
        <p:nvSpPr>
          <p:cNvPr id="12" name="Text Box 14"/>
          <p:cNvSpPr txBox="1">
            <a:spLocks noChangeArrowheads="1"/>
          </p:cNvSpPr>
          <p:nvPr/>
        </p:nvSpPr>
        <p:spPr bwMode="auto">
          <a:xfrm>
            <a:off x="3299670" y="2783790"/>
            <a:ext cx="770018"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1600" dirty="0" err="1">
                <a:latin typeface="Times New Roman" panose="02020603050405020304" pitchFamily="18" charset="0"/>
              </a:rPr>
              <a:t>Precip</a:t>
            </a:r>
            <a:endParaRPr lang="en-US" altLang="en-US" sz="2400" dirty="0">
              <a:latin typeface="Times New Roman" panose="02020603050405020304" pitchFamily="18" charset="0"/>
            </a:endParaRPr>
          </a:p>
        </p:txBody>
      </p:sp>
      <p:sp>
        <p:nvSpPr>
          <p:cNvPr id="21" name="Rectangle 7" descr="Divot"/>
          <p:cNvSpPr>
            <a:spLocks noChangeArrowheads="1"/>
          </p:cNvSpPr>
          <p:nvPr/>
        </p:nvSpPr>
        <p:spPr bwMode="auto">
          <a:xfrm>
            <a:off x="4823669" y="2959536"/>
            <a:ext cx="304800" cy="944804"/>
          </a:xfrm>
          <a:prstGeom prst="rect">
            <a:avLst/>
          </a:prstGeom>
          <a:pattFill prst="divot">
            <a:fgClr>
              <a:schemeClr val="accent2"/>
            </a:fgClr>
            <a:bgClr>
              <a:srgbClr val="FFFFFF"/>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2" name="Rectangle 7" descr="Divot"/>
          <p:cNvSpPr>
            <a:spLocks noChangeArrowheads="1"/>
          </p:cNvSpPr>
          <p:nvPr/>
        </p:nvSpPr>
        <p:spPr bwMode="auto">
          <a:xfrm>
            <a:off x="5128469" y="3132072"/>
            <a:ext cx="304800" cy="775527"/>
          </a:xfrm>
          <a:prstGeom prst="rect">
            <a:avLst/>
          </a:prstGeom>
          <a:pattFill prst="divot">
            <a:fgClr>
              <a:schemeClr val="accent2"/>
            </a:fgClr>
            <a:bgClr>
              <a:srgbClr val="FFFFFF"/>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 name="Rectangle 7" descr="Divot"/>
          <p:cNvSpPr>
            <a:spLocks noChangeArrowheads="1"/>
          </p:cNvSpPr>
          <p:nvPr/>
        </p:nvSpPr>
        <p:spPr bwMode="auto">
          <a:xfrm>
            <a:off x="5433269" y="2783791"/>
            <a:ext cx="304800" cy="1120550"/>
          </a:xfrm>
          <a:prstGeom prst="rect">
            <a:avLst/>
          </a:prstGeom>
          <a:pattFill prst="divot">
            <a:fgClr>
              <a:schemeClr val="accent2"/>
            </a:fgClr>
            <a:bgClr>
              <a:srgbClr val="FFFFFF"/>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 name="Rectangle 7" descr="Divot"/>
          <p:cNvSpPr>
            <a:spLocks noChangeArrowheads="1"/>
          </p:cNvSpPr>
          <p:nvPr/>
        </p:nvSpPr>
        <p:spPr bwMode="auto">
          <a:xfrm>
            <a:off x="5738069" y="3645336"/>
            <a:ext cx="304800" cy="255746"/>
          </a:xfrm>
          <a:prstGeom prst="rect">
            <a:avLst/>
          </a:prstGeom>
          <a:pattFill prst="divot">
            <a:fgClr>
              <a:schemeClr val="accent2"/>
            </a:fgClr>
            <a:bgClr>
              <a:srgbClr val="FFFFFF"/>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cxnSp>
        <p:nvCxnSpPr>
          <p:cNvPr id="26" name="Straight Connector 25"/>
          <p:cNvCxnSpPr/>
          <p:nvPr/>
        </p:nvCxnSpPr>
        <p:spPr>
          <a:xfrm>
            <a:off x="4137869" y="3447393"/>
            <a:ext cx="266700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7033468" y="3231227"/>
            <a:ext cx="1792999" cy="338554"/>
          </a:xfrm>
          <a:prstGeom prst="rect">
            <a:avLst/>
          </a:prstGeom>
          <a:noFill/>
        </p:spPr>
        <p:txBody>
          <a:bodyPr wrap="square" rtlCol="0">
            <a:spAutoFit/>
          </a:bodyPr>
          <a:lstStyle/>
          <a:p>
            <a:r>
              <a:rPr lang="el-GR" sz="1600" dirty="0">
                <a:latin typeface="Times New Roman" panose="02020603050405020304" pitchFamily="18" charset="0"/>
                <a:cs typeface="Times New Roman" panose="02020603050405020304" pitchFamily="18" charset="0"/>
              </a:rPr>
              <a:t>Φ</a:t>
            </a:r>
            <a:r>
              <a:rPr lang="en-US" sz="1600" dirty="0">
                <a:latin typeface="Times New Roman" panose="02020603050405020304" pitchFamily="18" charset="0"/>
                <a:cs typeface="Times New Roman" panose="02020603050405020304" pitchFamily="18" charset="0"/>
              </a:rPr>
              <a:t> index = 0.5 in/</a:t>
            </a:r>
            <a:r>
              <a:rPr lang="en-US" sz="1600" dirty="0" err="1">
                <a:latin typeface="Times New Roman" panose="02020603050405020304" pitchFamily="18" charset="0"/>
                <a:cs typeface="Times New Roman" panose="02020603050405020304" pitchFamily="18" charset="0"/>
              </a:rPr>
              <a:t>hr</a:t>
            </a:r>
            <a:endParaRPr lang="en-US" sz="1600" dirty="0">
              <a:latin typeface="Times New Roman" panose="02020603050405020304" pitchFamily="18" charset="0"/>
              <a:cs typeface="Times New Roman" panose="02020603050405020304" pitchFamily="18" charset="0"/>
            </a:endParaRPr>
          </a:p>
        </p:txBody>
      </p:sp>
      <p:cxnSp>
        <p:nvCxnSpPr>
          <p:cNvPr id="7" name="Straight Arrow Connector 6">
            <a:extLst>
              <a:ext uri="{FF2B5EF4-FFF2-40B4-BE49-F238E27FC236}">
                <a16:creationId xmlns:a16="http://schemas.microsoft.com/office/drawing/2014/main" id="{D499DB4F-146E-4E68-8E85-496F7C410F46}"/>
              </a:ext>
            </a:extLst>
          </p:cNvPr>
          <p:cNvCxnSpPr/>
          <p:nvPr/>
        </p:nvCxnSpPr>
        <p:spPr>
          <a:xfrm>
            <a:off x="4785569" y="2374126"/>
            <a:ext cx="952500" cy="0"/>
          </a:xfrm>
          <a:prstGeom prst="straightConnector1">
            <a:avLst/>
          </a:prstGeom>
          <a:ln w="38100">
            <a:headEnd type="triangle"/>
            <a:tailEnd type="triangle"/>
          </a:ln>
        </p:spPr>
        <p:style>
          <a:lnRef idx="1">
            <a:schemeClr val="dk1"/>
          </a:lnRef>
          <a:fillRef idx="0">
            <a:schemeClr val="dk1"/>
          </a:fillRef>
          <a:effectRef idx="0">
            <a:schemeClr val="dk1"/>
          </a:effectRef>
          <a:fontRef idx="minor">
            <a:schemeClr val="tx1"/>
          </a:fontRef>
        </p:style>
      </p:cxnSp>
      <p:sp>
        <p:nvSpPr>
          <p:cNvPr id="13" name="TextBox 12">
            <a:extLst>
              <a:ext uri="{FF2B5EF4-FFF2-40B4-BE49-F238E27FC236}">
                <a16:creationId xmlns:a16="http://schemas.microsoft.com/office/drawing/2014/main" id="{66357200-0F27-4CD1-908F-BB8D31C64542}"/>
              </a:ext>
            </a:extLst>
          </p:cNvPr>
          <p:cNvSpPr txBox="1"/>
          <p:nvPr/>
        </p:nvSpPr>
        <p:spPr>
          <a:xfrm>
            <a:off x="4475817" y="1831340"/>
            <a:ext cx="1914820" cy="523220"/>
          </a:xfrm>
          <a:prstGeom prst="rect">
            <a:avLst/>
          </a:prstGeom>
          <a:noFill/>
        </p:spPr>
        <p:txBody>
          <a:bodyPr wrap="none" rtlCol="0">
            <a:spAutoFit/>
          </a:bodyPr>
          <a:lstStyle/>
          <a:p>
            <a:pPr algn="ctr"/>
            <a:r>
              <a:rPr lang="en-US" sz="1400" dirty="0"/>
              <a:t>Excess Rainfall Duration</a:t>
            </a:r>
          </a:p>
          <a:p>
            <a:pPr algn="ctr"/>
            <a:r>
              <a:rPr lang="en-US" sz="1400" dirty="0"/>
              <a:t> = 0.84 inches (Step 2)</a:t>
            </a:r>
          </a:p>
        </p:txBody>
      </p:sp>
      <p:sp>
        <p:nvSpPr>
          <p:cNvPr id="6" name="Rectangle 5">
            <a:extLst>
              <a:ext uri="{FF2B5EF4-FFF2-40B4-BE49-F238E27FC236}">
                <a16:creationId xmlns:a16="http://schemas.microsoft.com/office/drawing/2014/main" id="{9A6FA419-CB82-4B32-992A-94FAF990B18D}"/>
              </a:ext>
            </a:extLst>
          </p:cNvPr>
          <p:cNvSpPr/>
          <p:nvPr/>
        </p:nvSpPr>
        <p:spPr>
          <a:xfrm>
            <a:off x="4823669" y="2944536"/>
            <a:ext cx="304779" cy="486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5EA7DF61-E54E-4978-90A5-6DC869332E33}"/>
              </a:ext>
            </a:extLst>
          </p:cNvPr>
          <p:cNvSpPr/>
          <p:nvPr/>
        </p:nvSpPr>
        <p:spPr>
          <a:xfrm>
            <a:off x="5128448" y="3119023"/>
            <a:ext cx="304779" cy="31377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8C1476BB-959B-4CD8-B2B5-A4FFCC1E2051}"/>
              </a:ext>
            </a:extLst>
          </p:cNvPr>
          <p:cNvSpPr/>
          <p:nvPr/>
        </p:nvSpPr>
        <p:spPr>
          <a:xfrm>
            <a:off x="5433269" y="2772143"/>
            <a:ext cx="304800" cy="6670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Content Placeholder 2">
            <a:extLst>
              <a:ext uri="{FF2B5EF4-FFF2-40B4-BE49-F238E27FC236}">
                <a16:creationId xmlns:a16="http://schemas.microsoft.com/office/drawing/2014/main" id="{D33E914E-6405-4793-8E79-C1D91C600BA9}"/>
              </a:ext>
            </a:extLst>
          </p:cNvPr>
          <p:cNvSpPr txBox="1">
            <a:spLocks/>
          </p:cNvSpPr>
          <p:nvPr/>
        </p:nvSpPr>
        <p:spPr bwMode="auto">
          <a:xfrm>
            <a:off x="3913389" y="5033214"/>
            <a:ext cx="3808211" cy="31320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Wingdings" pitchFamily="2" charset="2"/>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SzPct val="75000"/>
              <a:buFont typeface="Arial" charset="0"/>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SzPct val="75000"/>
              <a:buFont typeface="Wingdings 3" pitchFamily="18" charset="2"/>
              <a:buChar char="w"/>
              <a:defRPr sz="2000">
                <a:solidFill>
                  <a:schemeClr val="tx1"/>
                </a:solidFill>
                <a:latin typeface="+mn-lt"/>
              </a:defRPr>
            </a:lvl4pPr>
            <a:lvl5pPr marL="2057400" indent="-228600" algn="l" rtl="0" eaLnBrk="1" fontAlgn="base" hangingPunct="1">
              <a:spcBef>
                <a:spcPct val="20000"/>
              </a:spcBef>
              <a:spcAft>
                <a:spcPct val="0"/>
              </a:spcAft>
              <a:buSzPct val="50000"/>
              <a:buFont typeface="Wingdings" pitchFamily="2" charset="2"/>
              <a:buChar char="¡"/>
              <a:defRPr sz="2000">
                <a:solidFill>
                  <a:schemeClr val="tx1"/>
                </a:solidFill>
                <a:latin typeface="+mn-lt"/>
              </a:defRPr>
            </a:lvl5pPr>
            <a:lvl6pPr marL="2514600" indent="-228600" algn="l" rtl="0" eaLnBrk="1" fontAlgn="base" hangingPunct="1">
              <a:spcBef>
                <a:spcPct val="20000"/>
              </a:spcBef>
              <a:spcAft>
                <a:spcPct val="0"/>
              </a:spcAft>
              <a:buSzPct val="50000"/>
              <a:buFont typeface="Wingdings" pitchFamily="2" charset="2"/>
              <a:buChar char="¡"/>
              <a:defRPr sz="2000">
                <a:solidFill>
                  <a:schemeClr val="tx1"/>
                </a:solidFill>
                <a:latin typeface="+mn-lt"/>
              </a:defRPr>
            </a:lvl6pPr>
            <a:lvl7pPr marL="2971800" indent="-228600" algn="l" rtl="0" eaLnBrk="1" fontAlgn="base" hangingPunct="1">
              <a:spcBef>
                <a:spcPct val="20000"/>
              </a:spcBef>
              <a:spcAft>
                <a:spcPct val="0"/>
              </a:spcAft>
              <a:buSzPct val="50000"/>
              <a:buFont typeface="Wingdings" pitchFamily="2" charset="2"/>
              <a:buChar char="¡"/>
              <a:defRPr sz="2000">
                <a:solidFill>
                  <a:schemeClr val="tx1"/>
                </a:solidFill>
                <a:latin typeface="+mn-lt"/>
              </a:defRPr>
            </a:lvl7pPr>
            <a:lvl8pPr marL="3429000" indent="-228600" algn="l" rtl="0" eaLnBrk="1" fontAlgn="base" hangingPunct="1">
              <a:spcBef>
                <a:spcPct val="20000"/>
              </a:spcBef>
              <a:spcAft>
                <a:spcPct val="0"/>
              </a:spcAft>
              <a:buSzPct val="50000"/>
              <a:buFont typeface="Wingdings" pitchFamily="2" charset="2"/>
              <a:buChar char="¡"/>
              <a:defRPr sz="2000">
                <a:solidFill>
                  <a:schemeClr val="tx1"/>
                </a:solidFill>
                <a:latin typeface="+mn-lt"/>
              </a:defRPr>
            </a:lvl8pPr>
            <a:lvl9pPr marL="3886200" indent="-228600" algn="l" rtl="0" eaLnBrk="1" fontAlgn="base" hangingPunct="1">
              <a:spcBef>
                <a:spcPct val="20000"/>
              </a:spcBef>
              <a:spcAft>
                <a:spcPct val="0"/>
              </a:spcAft>
              <a:buSzPct val="50000"/>
              <a:buFont typeface="Wingdings" pitchFamily="2" charset="2"/>
              <a:buChar char="¡"/>
              <a:defRPr sz="2000">
                <a:solidFill>
                  <a:schemeClr val="tx1"/>
                </a:solidFill>
                <a:latin typeface="+mn-lt"/>
              </a:defRPr>
            </a:lvl9pPr>
          </a:lstStyle>
          <a:p>
            <a:pPr marL="0" indent="0">
              <a:buFont typeface="Wingdings" pitchFamily="2" charset="2"/>
              <a:buNone/>
            </a:pPr>
            <a:r>
              <a:rPr lang="en-US" sz="2400" kern="0" dirty="0"/>
              <a:t>Rainfall duration = 3-hr</a:t>
            </a:r>
          </a:p>
        </p:txBody>
      </p:sp>
    </p:spTree>
    <p:extLst>
      <p:ext uri="{BB962C8B-B14F-4D97-AF65-F5344CB8AC3E}">
        <p14:creationId xmlns:p14="http://schemas.microsoft.com/office/powerpoint/2010/main" val="33893550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8BF5AAFC-4B1F-4844-98E2-9E79372CF478}"/>
              </a:ext>
            </a:extLst>
          </p:cNvPr>
          <p:cNvSpPr>
            <a:spLocks noGrp="1"/>
          </p:cNvSpPr>
          <p:nvPr>
            <p:ph type="title"/>
          </p:nvPr>
        </p:nvSpPr>
        <p:spPr>
          <a:xfrm>
            <a:off x="609600" y="274638"/>
            <a:ext cx="10972800" cy="664929"/>
          </a:xfrm>
        </p:spPr>
        <p:txBody>
          <a:bodyPr>
            <a:normAutofit fontScale="90000"/>
          </a:bodyPr>
          <a:lstStyle/>
          <a:p>
            <a:r>
              <a:rPr lang="en-US" dirty="0"/>
              <a:t>Unit Hydrograph in HEC-HMS</a:t>
            </a:r>
          </a:p>
        </p:txBody>
      </p:sp>
      <p:pic>
        <p:nvPicPr>
          <p:cNvPr id="11" name="Content Placeholder 10">
            <a:extLst>
              <a:ext uri="{FF2B5EF4-FFF2-40B4-BE49-F238E27FC236}">
                <a16:creationId xmlns:a16="http://schemas.microsoft.com/office/drawing/2014/main" id="{9AC591F5-3173-49DF-A65A-E9A8E770C2A9}"/>
              </a:ext>
            </a:extLst>
          </p:cNvPr>
          <p:cNvPicPr>
            <a:picLocks noGrp="1" noChangeAspect="1"/>
          </p:cNvPicPr>
          <p:nvPr>
            <p:ph idx="1"/>
          </p:nvPr>
        </p:nvPicPr>
        <p:blipFill>
          <a:blip r:embed="rId3"/>
          <a:stretch>
            <a:fillRect/>
          </a:stretch>
        </p:blipFill>
        <p:spPr>
          <a:xfrm>
            <a:off x="375770" y="1172705"/>
            <a:ext cx="3232643" cy="3886200"/>
          </a:xfrm>
          <a:prstGeom prst="rect">
            <a:avLst/>
          </a:prstGeom>
        </p:spPr>
      </p:pic>
      <p:pic>
        <p:nvPicPr>
          <p:cNvPr id="8" name="Picture 7">
            <a:extLst>
              <a:ext uri="{FF2B5EF4-FFF2-40B4-BE49-F238E27FC236}">
                <a16:creationId xmlns:a16="http://schemas.microsoft.com/office/drawing/2014/main" id="{3C78D637-DE51-4711-ABC0-414A6705FD94}"/>
              </a:ext>
            </a:extLst>
          </p:cNvPr>
          <p:cNvPicPr>
            <a:picLocks noChangeAspect="1"/>
          </p:cNvPicPr>
          <p:nvPr/>
        </p:nvPicPr>
        <p:blipFill>
          <a:blip r:embed="rId4"/>
          <a:stretch>
            <a:fillRect/>
          </a:stretch>
        </p:blipFill>
        <p:spPr>
          <a:xfrm>
            <a:off x="3868092" y="1463222"/>
            <a:ext cx="3580952" cy="2885714"/>
          </a:xfrm>
          <a:prstGeom prst="rect">
            <a:avLst/>
          </a:prstGeom>
        </p:spPr>
      </p:pic>
      <p:pic>
        <p:nvPicPr>
          <p:cNvPr id="9" name="Picture 8">
            <a:extLst>
              <a:ext uri="{FF2B5EF4-FFF2-40B4-BE49-F238E27FC236}">
                <a16:creationId xmlns:a16="http://schemas.microsoft.com/office/drawing/2014/main" id="{7DA58FF6-80BE-4682-8346-E745085D5FB3}"/>
              </a:ext>
            </a:extLst>
          </p:cNvPr>
          <p:cNvPicPr>
            <a:picLocks noChangeAspect="1"/>
          </p:cNvPicPr>
          <p:nvPr/>
        </p:nvPicPr>
        <p:blipFill>
          <a:blip r:embed="rId5"/>
          <a:stretch>
            <a:fillRect/>
          </a:stretch>
        </p:blipFill>
        <p:spPr>
          <a:xfrm>
            <a:off x="7776512" y="1722128"/>
            <a:ext cx="4523809" cy="1790476"/>
          </a:xfrm>
          <a:prstGeom prst="rect">
            <a:avLst/>
          </a:prstGeom>
        </p:spPr>
      </p:pic>
      <p:pic>
        <p:nvPicPr>
          <p:cNvPr id="10" name="Picture 9">
            <a:extLst>
              <a:ext uri="{FF2B5EF4-FFF2-40B4-BE49-F238E27FC236}">
                <a16:creationId xmlns:a16="http://schemas.microsoft.com/office/drawing/2014/main" id="{A9FD5C51-9E2F-4DCA-AE50-65A2BD1A7AF0}"/>
              </a:ext>
            </a:extLst>
          </p:cNvPr>
          <p:cNvPicPr>
            <a:picLocks noChangeAspect="1"/>
          </p:cNvPicPr>
          <p:nvPr/>
        </p:nvPicPr>
        <p:blipFill>
          <a:blip r:embed="rId6"/>
          <a:stretch>
            <a:fillRect/>
          </a:stretch>
        </p:blipFill>
        <p:spPr>
          <a:xfrm>
            <a:off x="8086987" y="3669313"/>
            <a:ext cx="2454769" cy="2914049"/>
          </a:xfrm>
          <a:prstGeom prst="rect">
            <a:avLst/>
          </a:prstGeom>
        </p:spPr>
      </p:pic>
      <p:sp>
        <p:nvSpPr>
          <p:cNvPr id="12" name="TextBox 11">
            <a:extLst>
              <a:ext uri="{FF2B5EF4-FFF2-40B4-BE49-F238E27FC236}">
                <a16:creationId xmlns:a16="http://schemas.microsoft.com/office/drawing/2014/main" id="{0EE3B834-317D-41C1-B23E-D40E5B576BB2}"/>
              </a:ext>
            </a:extLst>
          </p:cNvPr>
          <p:cNvSpPr txBox="1"/>
          <p:nvPr/>
        </p:nvSpPr>
        <p:spPr>
          <a:xfrm>
            <a:off x="375770" y="1354381"/>
            <a:ext cx="184731" cy="369332"/>
          </a:xfrm>
          <a:prstGeom prst="rect">
            <a:avLst/>
          </a:prstGeom>
          <a:noFill/>
        </p:spPr>
        <p:txBody>
          <a:bodyPr wrap="none" rtlCol="0">
            <a:spAutoFit/>
          </a:bodyPr>
          <a:lstStyle/>
          <a:p>
            <a:endParaRPr lang="en-US" dirty="0">
              <a:solidFill>
                <a:srgbClr val="FF0000"/>
              </a:solidFill>
            </a:endParaRPr>
          </a:p>
        </p:txBody>
      </p:sp>
      <p:sp>
        <p:nvSpPr>
          <p:cNvPr id="13" name="TextBox 12">
            <a:extLst>
              <a:ext uri="{FF2B5EF4-FFF2-40B4-BE49-F238E27FC236}">
                <a16:creationId xmlns:a16="http://schemas.microsoft.com/office/drawing/2014/main" id="{29A67B15-3D26-43EB-A097-FFE4364EBA89}"/>
              </a:ext>
            </a:extLst>
          </p:cNvPr>
          <p:cNvSpPr txBox="1"/>
          <p:nvPr/>
        </p:nvSpPr>
        <p:spPr>
          <a:xfrm>
            <a:off x="7776512" y="1881519"/>
            <a:ext cx="184731" cy="369332"/>
          </a:xfrm>
          <a:prstGeom prst="rect">
            <a:avLst/>
          </a:prstGeom>
          <a:noFill/>
        </p:spPr>
        <p:txBody>
          <a:bodyPr wrap="none" rtlCol="0">
            <a:spAutoFit/>
          </a:bodyPr>
          <a:lstStyle/>
          <a:p>
            <a:endParaRPr lang="en-US" dirty="0">
              <a:solidFill>
                <a:srgbClr val="FF0000"/>
              </a:solidFill>
            </a:endParaRPr>
          </a:p>
        </p:txBody>
      </p:sp>
      <p:sp>
        <p:nvSpPr>
          <p:cNvPr id="14" name="TextBox 13">
            <a:extLst>
              <a:ext uri="{FF2B5EF4-FFF2-40B4-BE49-F238E27FC236}">
                <a16:creationId xmlns:a16="http://schemas.microsoft.com/office/drawing/2014/main" id="{E405A239-3F72-4319-ACA3-849F622C871E}"/>
              </a:ext>
            </a:extLst>
          </p:cNvPr>
          <p:cNvSpPr txBox="1"/>
          <p:nvPr/>
        </p:nvSpPr>
        <p:spPr>
          <a:xfrm>
            <a:off x="3819020" y="1696853"/>
            <a:ext cx="216728" cy="369332"/>
          </a:xfrm>
          <a:prstGeom prst="rect">
            <a:avLst/>
          </a:prstGeom>
          <a:noFill/>
        </p:spPr>
        <p:txBody>
          <a:bodyPr wrap="square" rtlCol="0">
            <a:spAutoFit/>
          </a:bodyPr>
          <a:lstStyle/>
          <a:p>
            <a:endParaRPr lang="en-US" dirty="0">
              <a:solidFill>
                <a:srgbClr val="FF0000"/>
              </a:solidFill>
            </a:endParaRPr>
          </a:p>
        </p:txBody>
      </p:sp>
      <p:sp>
        <p:nvSpPr>
          <p:cNvPr id="15" name="TextBox 14">
            <a:extLst>
              <a:ext uri="{FF2B5EF4-FFF2-40B4-BE49-F238E27FC236}">
                <a16:creationId xmlns:a16="http://schemas.microsoft.com/office/drawing/2014/main" id="{28046C19-AE3E-476B-949C-E4E1A19B2B67}"/>
              </a:ext>
            </a:extLst>
          </p:cNvPr>
          <p:cNvSpPr txBox="1"/>
          <p:nvPr/>
        </p:nvSpPr>
        <p:spPr>
          <a:xfrm>
            <a:off x="8426741" y="3870547"/>
            <a:ext cx="184731" cy="369332"/>
          </a:xfrm>
          <a:prstGeom prst="rect">
            <a:avLst/>
          </a:prstGeom>
          <a:noFill/>
        </p:spPr>
        <p:txBody>
          <a:bodyPr wrap="none" rtlCol="0">
            <a:spAutoFit/>
          </a:bodyPr>
          <a:lstStyle/>
          <a:p>
            <a:endParaRPr lang="en-US" dirty="0">
              <a:solidFill>
                <a:srgbClr val="FF0000"/>
              </a:solidFill>
            </a:endParaRPr>
          </a:p>
        </p:txBody>
      </p:sp>
    </p:spTree>
    <p:extLst>
      <p:ext uri="{BB962C8B-B14F-4D97-AF65-F5344CB8AC3E}">
        <p14:creationId xmlns:p14="http://schemas.microsoft.com/office/powerpoint/2010/main" val="11555675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1000"/>
                                        <p:tgtEl>
                                          <p:spTgt spid="8"/>
                                        </p:tgtEl>
                                      </p:cBhvr>
                                    </p:animEffect>
                                    <p:anim calcmode="lin" valueType="num">
                                      <p:cBhvr>
                                        <p:cTn id="15" dur="1000" fill="hold"/>
                                        <p:tgtEl>
                                          <p:spTgt spid="8"/>
                                        </p:tgtEl>
                                        <p:attrNameLst>
                                          <p:attrName>ppt_x</p:attrName>
                                        </p:attrNameLst>
                                      </p:cBhvr>
                                      <p:tavLst>
                                        <p:tav tm="0">
                                          <p:val>
                                            <p:strVal val="#ppt_x"/>
                                          </p:val>
                                        </p:tav>
                                        <p:tav tm="100000">
                                          <p:val>
                                            <p:strVal val="#ppt_x"/>
                                          </p:val>
                                        </p:tav>
                                      </p:tavLst>
                                    </p:anim>
                                    <p:anim calcmode="lin" valueType="num">
                                      <p:cBhvr>
                                        <p:cTn id="16"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1000"/>
                                        <p:tgtEl>
                                          <p:spTgt spid="10"/>
                                        </p:tgtEl>
                                      </p:cBhvr>
                                    </p:animEffect>
                                    <p:anim calcmode="lin" valueType="num">
                                      <p:cBhvr>
                                        <p:cTn id="29" dur="1000" fill="hold"/>
                                        <p:tgtEl>
                                          <p:spTgt spid="10"/>
                                        </p:tgtEl>
                                        <p:attrNameLst>
                                          <p:attrName>ppt_x</p:attrName>
                                        </p:attrNameLst>
                                      </p:cBhvr>
                                      <p:tavLst>
                                        <p:tav tm="0">
                                          <p:val>
                                            <p:strVal val="#ppt_x"/>
                                          </p:val>
                                        </p:tav>
                                        <p:tav tm="100000">
                                          <p:val>
                                            <p:strVal val="#ppt_x"/>
                                          </p:val>
                                        </p:tav>
                                      </p:tavLst>
                                    </p:anim>
                                    <p:anim calcmode="lin" valueType="num">
                                      <p:cBhvr>
                                        <p:cTn id="30"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8CE9EEB-1A7F-4739-887B-E3531690A2F4}"/>
              </a:ext>
            </a:extLst>
          </p:cNvPr>
          <p:cNvPicPr>
            <a:picLocks noChangeAspect="1"/>
          </p:cNvPicPr>
          <p:nvPr/>
        </p:nvPicPr>
        <p:blipFill rotWithShape="1">
          <a:blip r:embed="rId2"/>
          <a:srcRect l="3918" r="5064" b="2"/>
          <a:stretch/>
        </p:blipFill>
        <p:spPr>
          <a:xfrm>
            <a:off x="3242695" y="10"/>
            <a:ext cx="8949307" cy="6857990"/>
          </a:xfrm>
          <a:custGeom>
            <a:avLst/>
            <a:gdLst/>
            <a:ahLst/>
            <a:cxnLst/>
            <a:rect l="l" t="t" r="r" b="b"/>
            <a:pathLst>
              <a:path w="8949307" h="6858000">
                <a:moveTo>
                  <a:pt x="0" y="0"/>
                </a:moveTo>
                <a:lnTo>
                  <a:pt x="8949307" y="0"/>
                </a:lnTo>
                <a:lnTo>
                  <a:pt x="8949307" y="6858000"/>
                </a:lnTo>
                <a:lnTo>
                  <a:pt x="0" y="6858000"/>
                </a:lnTo>
                <a:lnTo>
                  <a:pt x="62983" y="6788730"/>
                </a:lnTo>
                <a:cubicBezTo>
                  <a:pt x="773509" y="5928900"/>
                  <a:pt x="1212979" y="4741056"/>
                  <a:pt x="1212979" y="3429000"/>
                </a:cubicBezTo>
                <a:cubicBezTo>
                  <a:pt x="1212979" y="2116944"/>
                  <a:pt x="773509" y="929100"/>
                  <a:pt x="62983" y="69271"/>
                </a:cubicBezTo>
                <a:close/>
              </a:path>
            </a:pathLst>
          </a:custGeom>
        </p:spPr>
      </p:pic>
      <p:sp>
        <p:nvSpPr>
          <p:cNvPr id="2" name="Title 1">
            <a:extLst>
              <a:ext uri="{FF2B5EF4-FFF2-40B4-BE49-F238E27FC236}">
                <a16:creationId xmlns:a16="http://schemas.microsoft.com/office/drawing/2014/main" id="{EFB10E0B-DB72-41D6-BAF2-83B618AF8B04}"/>
              </a:ext>
            </a:extLst>
          </p:cNvPr>
          <p:cNvSpPr>
            <a:spLocks noGrp="1"/>
          </p:cNvSpPr>
          <p:nvPr>
            <p:ph type="title"/>
          </p:nvPr>
        </p:nvSpPr>
        <p:spPr>
          <a:xfrm>
            <a:off x="371094" y="1161288"/>
            <a:ext cx="3438144" cy="1125728"/>
          </a:xfrm>
        </p:spPr>
        <p:txBody>
          <a:bodyPr anchor="b">
            <a:normAutofit/>
          </a:bodyPr>
          <a:lstStyle/>
          <a:p>
            <a:r>
              <a:rPr lang="en-US" sz="3200" dirty="0"/>
              <a:t>Thank you for listening!</a:t>
            </a:r>
          </a:p>
        </p:txBody>
      </p:sp>
      <p:sp>
        <p:nvSpPr>
          <p:cNvPr id="17" name="Content Placeholder 9">
            <a:extLst>
              <a:ext uri="{FF2B5EF4-FFF2-40B4-BE49-F238E27FC236}">
                <a16:creationId xmlns:a16="http://schemas.microsoft.com/office/drawing/2014/main" id="{407061FB-0C4C-478A-9483-DC0325E75CB7}"/>
              </a:ext>
            </a:extLst>
          </p:cNvPr>
          <p:cNvSpPr>
            <a:spLocks noGrp="1"/>
          </p:cNvSpPr>
          <p:nvPr>
            <p:ph idx="1"/>
          </p:nvPr>
        </p:nvSpPr>
        <p:spPr>
          <a:xfrm>
            <a:off x="371094" y="2718054"/>
            <a:ext cx="3438906" cy="3207258"/>
          </a:xfrm>
        </p:spPr>
        <p:txBody>
          <a:bodyPr anchor="t">
            <a:normAutofit/>
          </a:bodyPr>
          <a:lstStyle/>
          <a:p>
            <a:pPr marL="0" indent="0">
              <a:buNone/>
            </a:pPr>
            <a:r>
              <a:rPr lang="en-US" sz="1700" dirty="0"/>
              <a:t>Visit our website!</a:t>
            </a:r>
          </a:p>
          <a:p>
            <a:r>
              <a:rPr lang="en-US" sz="1700" dirty="0">
                <a:hlinkClick r:id="rId3"/>
              </a:rPr>
              <a:t>https://www.hec.usace.army.mil/confluence/hmsdocs/hmsum/4.7</a:t>
            </a:r>
            <a:endParaRPr lang="en-US" sz="1700" dirty="0"/>
          </a:p>
          <a:p>
            <a:r>
              <a:rPr lang="en-US" sz="1700" dirty="0">
                <a:hlinkClick r:id="rId4"/>
              </a:rPr>
              <a:t>https://www.hec.usace.army.mil/software/hec-hms/</a:t>
            </a:r>
            <a:endParaRPr lang="en-US" sz="1700" dirty="0"/>
          </a:p>
          <a:p>
            <a:endParaRPr lang="en-US" sz="1700" dirty="0"/>
          </a:p>
        </p:txBody>
      </p:sp>
      <p:sp>
        <p:nvSpPr>
          <p:cNvPr id="4" name="Slide Number Placeholder 3">
            <a:extLst>
              <a:ext uri="{FF2B5EF4-FFF2-40B4-BE49-F238E27FC236}">
                <a16:creationId xmlns:a16="http://schemas.microsoft.com/office/drawing/2014/main" id="{724ADE8B-C390-4DE3-AFF8-6462C45CF760}"/>
              </a:ext>
            </a:extLst>
          </p:cNvPr>
          <p:cNvSpPr>
            <a:spLocks noGrp="1"/>
          </p:cNvSpPr>
          <p:nvPr>
            <p:ph type="sldNum" sz="quarter" idx="12"/>
          </p:nvPr>
        </p:nvSpPr>
        <p:spPr>
          <a:xfrm>
            <a:off x="9077706" y="6356350"/>
            <a:ext cx="2743200" cy="365125"/>
          </a:xfrm>
          <a:prstGeom prst="ellipse">
            <a:avLst/>
          </a:prstGeom>
        </p:spPr>
        <p:txBody>
          <a:bodyPr>
            <a:normAutofit/>
          </a:bodyPr>
          <a:lstStyle/>
          <a:p>
            <a:pPr>
              <a:lnSpc>
                <a:spcPct val="90000"/>
              </a:lnSpc>
              <a:spcAft>
                <a:spcPts val="600"/>
              </a:spcAft>
            </a:pPr>
            <a:fld id="{6C33E457-D750-420C-9EDA-9A4D186C6B3A}" type="slidenum">
              <a:rPr lang="en-US" smtClean="0">
                <a:solidFill>
                  <a:schemeClr val="bg1"/>
                </a:solidFill>
              </a:rPr>
              <a:pPr>
                <a:lnSpc>
                  <a:spcPct val="90000"/>
                </a:lnSpc>
                <a:spcAft>
                  <a:spcPts val="600"/>
                </a:spcAft>
              </a:pPr>
              <a:t>13</a:t>
            </a:fld>
            <a:endParaRPr lang="en-US">
              <a:solidFill>
                <a:schemeClr val="bg1"/>
              </a:solidFill>
            </a:endParaRPr>
          </a:p>
        </p:txBody>
      </p:sp>
    </p:spTree>
    <p:extLst>
      <p:ext uri="{BB962C8B-B14F-4D97-AF65-F5344CB8AC3E}">
        <p14:creationId xmlns:p14="http://schemas.microsoft.com/office/powerpoint/2010/main" val="26661466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9F8571-7AFF-410D-B55E-3EE3E998DD3A}"/>
              </a:ext>
            </a:extLst>
          </p:cNvPr>
          <p:cNvSpPr>
            <a:spLocks noGrp="1"/>
          </p:cNvSpPr>
          <p:nvPr>
            <p:ph type="title"/>
          </p:nvPr>
        </p:nvSpPr>
        <p:spPr>
          <a:xfrm>
            <a:off x="609600" y="274638"/>
            <a:ext cx="10972800" cy="745270"/>
          </a:xfrm>
        </p:spPr>
        <p:txBody>
          <a:bodyPr/>
          <a:lstStyle/>
          <a:p>
            <a:r>
              <a:rPr lang="en-US" dirty="0"/>
              <a:t>Unit Hydrograph</a:t>
            </a:r>
          </a:p>
        </p:txBody>
      </p:sp>
      <p:sp>
        <p:nvSpPr>
          <p:cNvPr id="3" name="Content Placeholder 2">
            <a:extLst>
              <a:ext uri="{FF2B5EF4-FFF2-40B4-BE49-F238E27FC236}">
                <a16:creationId xmlns:a16="http://schemas.microsoft.com/office/drawing/2014/main" id="{B47B3B18-95BB-4264-AF92-E143BC216536}"/>
              </a:ext>
            </a:extLst>
          </p:cNvPr>
          <p:cNvSpPr>
            <a:spLocks noGrp="1"/>
          </p:cNvSpPr>
          <p:nvPr>
            <p:ph idx="1"/>
          </p:nvPr>
        </p:nvSpPr>
        <p:spPr>
          <a:xfrm>
            <a:off x="609600" y="1310054"/>
            <a:ext cx="10741269" cy="3886200"/>
          </a:xfrm>
        </p:spPr>
        <p:txBody>
          <a:bodyPr/>
          <a:lstStyle/>
          <a:p>
            <a:r>
              <a:rPr lang="en-US" sz="2400" dirty="0"/>
              <a:t>Defined as the “basin outflow resulting from </a:t>
            </a:r>
            <a:r>
              <a:rPr lang="en-US" sz="2400" u="sng" dirty="0"/>
              <a:t>1.0 inch </a:t>
            </a:r>
            <a:r>
              <a:rPr lang="en-US" sz="2400" dirty="0"/>
              <a:t>(1.0 mm) of </a:t>
            </a:r>
            <a:r>
              <a:rPr lang="en-US" sz="2400" u="sng" dirty="0"/>
              <a:t>direct runoff</a:t>
            </a:r>
            <a:r>
              <a:rPr lang="en-US" sz="2400" dirty="0"/>
              <a:t> generated uniformly over the drainage area at a uniform rainfall rate during a specified period of rainfall duration.”</a:t>
            </a:r>
          </a:p>
          <a:p>
            <a:r>
              <a:rPr lang="en-US" sz="2400" dirty="0"/>
              <a:t>Often used for “lumped” parameter modeling</a:t>
            </a:r>
          </a:p>
          <a:p>
            <a:r>
              <a:rPr lang="en-US" sz="2400" dirty="0"/>
              <a:t>User Specified Unit Hydrograph, User-Specified S-Graph, Clark and </a:t>
            </a:r>
            <a:r>
              <a:rPr lang="en-US" sz="2400" dirty="0" err="1"/>
              <a:t>ModClark</a:t>
            </a:r>
            <a:r>
              <a:rPr lang="en-US" sz="2400" dirty="0"/>
              <a:t>, SCS, and Snyder’s </a:t>
            </a:r>
          </a:p>
          <a:p>
            <a:endParaRPr lang="en-US" sz="2400" dirty="0"/>
          </a:p>
        </p:txBody>
      </p:sp>
      <p:pic>
        <p:nvPicPr>
          <p:cNvPr id="4" name="Picture 3">
            <a:extLst>
              <a:ext uri="{FF2B5EF4-FFF2-40B4-BE49-F238E27FC236}">
                <a16:creationId xmlns:a16="http://schemas.microsoft.com/office/drawing/2014/main" id="{0EFBD9F8-B8F4-4DF7-BA60-87B709A76500}"/>
              </a:ext>
            </a:extLst>
          </p:cNvPr>
          <p:cNvPicPr>
            <a:picLocks noChangeAspect="1"/>
          </p:cNvPicPr>
          <p:nvPr/>
        </p:nvPicPr>
        <p:blipFill>
          <a:blip r:embed="rId3"/>
          <a:stretch>
            <a:fillRect/>
          </a:stretch>
        </p:blipFill>
        <p:spPr>
          <a:xfrm>
            <a:off x="7380515" y="3514635"/>
            <a:ext cx="4084654" cy="3068727"/>
          </a:xfrm>
          <a:prstGeom prst="rect">
            <a:avLst/>
          </a:prstGeom>
        </p:spPr>
      </p:pic>
    </p:spTree>
    <p:extLst>
      <p:ext uri="{BB962C8B-B14F-4D97-AF65-F5344CB8AC3E}">
        <p14:creationId xmlns:p14="http://schemas.microsoft.com/office/powerpoint/2010/main" val="42887457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300" dirty="0"/>
              <a:t>Unit Hydrograph Assumptions</a:t>
            </a:r>
            <a:endParaRPr lang="en-US" sz="2400" dirty="0"/>
          </a:p>
        </p:txBody>
      </p:sp>
      <p:sp>
        <p:nvSpPr>
          <p:cNvPr id="3" name="Content Placeholder 2"/>
          <p:cNvSpPr>
            <a:spLocks noGrp="1"/>
          </p:cNvSpPr>
          <p:nvPr>
            <p:ph idx="1"/>
          </p:nvPr>
        </p:nvSpPr>
        <p:spPr>
          <a:xfrm>
            <a:off x="1981200" y="1295400"/>
            <a:ext cx="8229600" cy="4419600"/>
          </a:xfrm>
        </p:spPr>
        <p:txBody>
          <a:bodyPr/>
          <a:lstStyle/>
          <a:p>
            <a:pPr marL="457200" indent="-457200">
              <a:buFont typeface="+mj-lt"/>
              <a:buAutoNum type="arabicPeriod"/>
            </a:pPr>
            <a:r>
              <a:rPr lang="en-US" sz="2400" dirty="0"/>
              <a:t>Rainfall excesses of equal duration are assumed to produce hydrographs with equivalent time bases regardless of the intensity of the rain</a:t>
            </a:r>
          </a:p>
          <a:p>
            <a:pPr marL="457200" indent="-457200">
              <a:buFont typeface="+mj-lt"/>
              <a:buAutoNum type="arabicPeriod"/>
            </a:pPr>
            <a:r>
              <a:rPr lang="en-US" sz="2400" dirty="0"/>
              <a:t>Direct runoff ordinates for a storm of given duration are assumed directly proportional to rainfall excess volumes. Twice the rainfall produces a doubling of hydrograph ordinates (superposition)</a:t>
            </a:r>
          </a:p>
          <a:p>
            <a:pPr marL="457200" indent="-457200">
              <a:buFont typeface="+mj-lt"/>
              <a:buAutoNum type="arabicPeriod"/>
            </a:pPr>
            <a:r>
              <a:rPr lang="en-US" sz="2400" dirty="0"/>
              <a:t>The time distribution of direct runoff is assumed independent of antecedent precipitation (time invariance)</a:t>
            </a:r>
          </a:p>
          <a:p>
            <a:pPr marL="457200" indent="-457200">
              <a:buFont typeface="+mj-lt"/>
              <a:buAutoNum type="arabicPeriod"/>
            </a:pPr>
            <a:r>
              <a:rPr lang="en-US" sz="2400" dirty="0"/>
              <a:t>Excess precipitation is spatially distributed uniformly and has a constant intensity throughout the time interval</a:t>
            </a:r>
          </a:p>
        </p:txBody>
      </p:sp>
      <p:sp>
        <p:nvSpPr>
          <p:cNvPr id="4" name="Footer Placeholder 3"/>
          <p:cNvSpPr>
            <a:spLocks noGrp="1"/>
          </p:cNvSpPr>
          <p:nvPr>
            <p:ph type="ftr" sz="quarter" idx="11"/>
          </p:nvPr>
        </p:nvSpPr>
        <p:spPr>
          <a:xfrm>
            <a:off x="107182" y="6300787"/>
            <a:ext cx="3505200" cy="365125"/>
          </a:xfrm>
          <a:prstGeom prst="rect">
            <a:avLst/>
          </a:prstGeom>
        </p:spPr>
        <p:txBody>
          <a:bodyPr/>
          <a:lstStyle/>
          <a:p>
            <a:r>
              <a:rPr lang="en-US" sz="1400" dirty="0"/>
              <a:t>Hydrologic Engineering Center</a:t>
            </a:r>
          </a:p>
        </p:txBody>
      </p:sp>
      <p:sp>
        <p:nvSpPr>
          <p:cNvPr id="5" name="Slide Number Placeholder 4"/>
          <p:cNvSpPr>
            <a:spLocks noGrp="1"/>
          </p:cNvSpPr>
          <p:nvPr>
            <p:ph type="sldNum" sz="quarter" idx="12"/>
          </p:nvPr>
        </p:nvSpPr>
        <p:spPr/>
        <p:txBody>
          <a:bodyPr/>
          <a:lstStyle/>
          <a:p>
            <a:fld id="{866D7F9A-4F93-4AD8-A546-1A6497458D76}" type="slidenum">
              <a:rPr lang="en-US" smtClean="0"/>
              <a:pPr/>
              <a:t>3</a:t>
            </a:fld>
            <a:endParaRPr lang="en-US" dirty="0"/>
          </a:p>
        </p:txBody>
      </p:sp>
    </p:spTree>
    <p:extLst>
      <p:ext uri="{BB962C8B-B14F-4D97-AF65-F5344CB8AC3E}">
        <p14:creationId xmlns:p14="http://schemas.microsoft.com/office/powerpoint/2010/main" val="6421313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7A818F-E6C1-481D-B833-C74A55EB0EBF}"/>
              </a:ext>
            </a:extLst>
          </p:cNvPr>
          <p:cNvSpPr>
            <a:spLocks noGrp="1"/>
          </p:cNvSpPr>
          <p:nvPr>
            <p:ph type="title"/>
          </p:nvPr>
        </p:nvSpPr>
        <p:spPr/>
        <p:txBody>
          <a:bodyPr/>
          <a:lstStyle/>
          <a:p>
            <a:r>
              <a:rPr lang="en-US" dirty="0"/>
              <a:t>UH - Limitations</a:t>
            </a:r>
          </a:p>
        </p:txBody>
      </p:sp>
      <p:sp>
        <p:nvSpPr>
          <p:cNvPr id="3" name="Content Placeholder 2">
            <a:extLst>
              <a:ext uri="{FF2B5EF4-FFF2-40B4-BE49-F238E27FC236}">
                <a16:creationId xmlns:a16="http://schemas.microsoft.com/office/drawing/2014/main" id="{A7C1DBCA-A0DA-4E35-9604-3746B55249C2}"/>
              </a:ext>
            </a:extLst>
          </p:cNvPr>
          <p:cNvSpPr>
            <a:spLocks noGrp="1"/>
          </p:cNvSpPr>
          <p:nvPr>
            <p:ph idx="1"/>
          </p:nvPr>
        </p:nvSpPr>
        <p:spPr/>
        <p:txBody>
          <a:bodyPr/>
          <a:lstStyle/>
          <a:p>
            <a:r>
              <a:rPr lang="en-US" dirty="0"/>
              <a:t>Normally do not see proportional behavior in river flow. </a:t>
            </a:r>
          </a:p>
          <a:p>
            <a:r>
              <a:rPr lang="en-US" dirty="0"/>
              <a:t>Time-invariance can be affected by the seasons</a:t>
            </a:r>
          </a:p>
          <a:p>
            <a:r>
              <a:rPr lang="en-US" dirty="0"/>
              <a:t>Areal distribution of rainfall rarely uniform over time and space </a:t>
            </a:r>
          </a:p>
        </p:txBody>
      </p:sp>
    </p:spTree>
    <p:extLst>
      <p:ext uri="{BB962C8B-B14F-4D97-AF65-F5344CB8AC3E}">
        <p14:creationId xmlns:p14="http://schemas.microsoft.com/office/powerpoint/2010/main" val="22573939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36321"/>
            <a:ext cx="10972800" cy="731837"/>
          </a:xfrm>
        </p:spPr>
        <p:txBody>
          <a:bodyPr/>
          <a:lstStyle/>
          <a:p>
            <a:r>
              <a:rPr lang="en-US" sz="3300" dirty="0"/>
              <a:t>Unit Hydrograph – Derivation Example</a:t>
            </a:r>
          </a:p>
        </p:txBody>
      </p:sp>
      <p:pic>
        <p:nvPicPr>
          <p:cNvPr id="11" name="Content Placeholder 10"/>
          <p:cNvPicPr>
            <a:picLocks noGrp="1" noChangeAspect="1"/>
          </p:cNvPicPr>
          <p:nvPr>
            <p:ph idx="1"/>
          </p:nvPr>
        </p:nvPicPr>
        <p:blipFill>
          <a:blip r:embed="rId3"/>
          <a:stretch>
            <a:fillRect/>
          </a:stretch>
        </p:blipFill>
        <p:spPr>
          <a:xfrm>
            <a:off x="2281806" y="1126364"/>
            <a:ext cx="7432806" cy="4725161"/>
          </a:xfrm>
          <a:prstGeom prst="rect">
            <a:avLst/>
          </a:prstGeom>
        </p:spPr>
      </p:pic>
      <p:sp>
        <p:nvSpPr>
          <p:cNvPr id="4" name="Footer Placeholder 3"/>
          <p:cNvSpPr>
            <a:spLocks noGrp="1"/>
          </p:cNvSpPr>
          <p:nvPr>
            <p:ph type="ftr" sz="quarter" idx="11"/>
          </p:nvPr>
        </p:nvSpPr>
        <p:spPr>
          <a:xfrm>
            <a:off x="0" y="6300788"/>
            <a:ext cx="3505200" cy="365125"/>
          </a:xfrm>
          <a:prstGeom prst="rect">
            <a:avLst/>
          </a:prstGeom>
        </p:spPr>
        <p:txBody>
          <a:bodyPr/>
          <a:lstStyle/>
          <a:p>
            <a:r>
              <a:rPr lang="en-US" sz="1400" dirty="0"/>
              <a:t>Hydrologic Engineering Center</a:t>
            </a:r>
          </a:p>
        </p:txBody>
      </p:sp>
      <p:sp>
        <p:nvSpPr>
          <p:cNvPr id="5" name="Slide Number Placeholder 4"/>
          <p:cNvSpPr>
            <a:spLocks noGrp="1"/>
          </p:cNvSpPr>
          <p:nvPr>
            <p:ph type="sldNum" sz="quarter" idx="12"/>
          </p:nvPr>
        </p:nvSpPr>
        <p:spPr bwMode="auto">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marL="0" algn="ctr" defTabSz="914400" rtl="0" eaLnBrk="1" latinLnBrk="0" hangingPunct="1">
              <a:defRPr sz="14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FF2031BD-0E64-4A86-9567-1E14D3ADF6F3}" type="slidenum">
              <a:rPr lang="en-US" smtClean="0"/>
              <a:pPr>
                <a:defRPr/>
              </a:pPr>
              <a:t>5</a:t>
            </a:fld>
            <a:endParaRPr lang="en-US" dirty="0"/>
          </a:p>
        </p:txBody>
      </p:sp>
    </p:spTree>
    <p:extLst>
      <p:ext uri="{BB962C8B-B14F-4D97-AF65-F5344CB8AC3E}">
        <p14:creationId xmlns:p14="http://schemas.microsoft.com/office/powerpoint/2010/main" val="25843659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300" dirty="0"/>
              <a:t>Unit Hydrograph - Derived</a:t>
            </a:r>
          </a:p>
        </p:txBody>
      </p:sp>
      <p:sp>
        <p:nvSpPr>
          <p:cNvPr id="3" name="Content Placeholder 2"/>
          <p:cNvSpPr>
            <a:spLocks noGrp="1"/>
          </p:cNvSpPr>
          <p:nvPr>
            <p:ph idx="1"/>
          </p:nvPr>
        </p:nvSpPr>
        <p:spPr/>
        <p:txBody>
          <a:bodyPr/>
          <a:lstStyle/>
          <a:p>
            <a:pPr marL="457200" indent="-457200">
              <a:buFont typeface="+mj-lt"/>
              <a:buAutoNum type="arabicPeriod"/>
            </a:pPr>
            <a:r>
              <a:rPr lang="en-US" sz="2400" dirty="0"/>
              <a:t>Separate interflow and base flow</a:t>
            </a:r>
          </a:p>
          <a:p>
            <a:endParaRPr lang="en-US" sz="2400" dirty="0"/>
          </a:p>
        </p:txBody>
      </p:sp>
      <p:sp>
        <p:nvSpPr>
          <p:cNvPr id="4" name="Footer Placeholder 3"/>
          <p:cNvSpPr>
            <a:spLocks noGrp="1"/>
          </p:cNvSpPr>
          <p:nvPr>
            <p:ph type="ftr" sz="quarter" idx="11"/>
          </p:nvPr>
        </p:nvSpPr>
        <p:spPr>
          <a:xfrm>
            <a:off x="0" y="6300788"/>
            <a:ext cx="3505200" cy="365125"/>
          </a:xfrm>
          <a:prstGeom prst="rect">
            <a:avLst/>
          </a:prstGeom>
        </p:spPr>
        <p:txBody>
          <a:bodyPr/>
          <a:lstStyle/>
          <a:p>
            <a:r>
              <a:rPr lang="en-US" sz="1400" dirty="0"/>
              <a:t>Hydrologic Engineering Center</a:t>
            </a:r>
          </a:p>
        </p:txBody>
      </p:sp>
      <p:sp>
        <p:nvSpPr>
          <p:cNvPr id="5" name="Slide Number Placeholder 4"/>
          <p:cNvSpPr>
            <a:spLocks noGrp="1"/>
          </p:cNvSpPr>
          <p:nvPr>
            <p:ph type="sldNum" sz="quarter" idx="12"/>
          </p:nvPr>
        </p:nvSpPr>
        <p:spPr bwMode="auto">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marL="0" algn="ctr" defTabSz="914400" rtl="0" eaLnBrk="1" latinLnBrk="0" hangingPunct="1">
              <a:defRPr sz="14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FF2031BD-0E64-4A86-9567-1E14D3ADF6F3}" type="slidenum">
              <a:rPr lang="en-US" smtClean="0"/>
              <a:pPr>
                <a:defRPr/>
              </a:pPr>
              <a:t>6</a:t>
            </a:fld>
            <a:endParaRPr lang="en-US" dirty="0"/>
          </a:p>
        </p:txBody>
      </p:sp>
      <p:sp>
        <p:nvSpPr>
          <p:cNvPr id="6" name="Line 3"/>
          <p:cNvSpPr>
            <a:spLocks noChangeShapeType="1"/>
          </p:cNvSpPr>
          <p:nvPr/>
        </p:nvSpPr>
        <p:spPr bwMode="auto">
          <a:xfrm flipV="1">
            <a:off x="7010400" y="3180215"/>
            <a:ext cx="0" cy="193516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 name="Line 4"/>
          <p:cNvSpPr>
            <a:spLocks noChangeShapeType="1"/>
          </p:cNvSpPr>
          <p:nvPr/>
        </p:nvSpPr>
        <p:spPr bwMode="auto">
          <a:xfrm>
            <a:off x="7010400" y="5115377"/>
            <a:ext cx="279558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 name="Rectangle 7" descr="Divot"/>
          <p:cNvSpPr>
            <a:spLocks noChangeArrowheads="1"/>
          </p:cNvSpPr>
          <p:nvPr/>
        </p:nvSpPr>
        <p:spPr bwMode="auto">
          <a:xfrm>
            <a:off x="7281300" y="3220689"/>
            <a:ext cx="304800" cy="457200"/>
          </a:xfrm>
          <a:prstGeom prst="rect">
            <a:avLst/>
          </a:prstGeom>
          <a:pattFill prst="divot">
            <a:fgClr>
              <a:schemeClr val="accent2"/>
            </a:fgClr>
            <a:bgClr>
              <a:srgbClr val="FFFFFF"/>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 name="Text Box 14"/>
          <p:cNvSpPr txBox="1">
            <a:spLocks noChangeArrowheads="1"/>
          </p:cNvSpPr>
          <p:nvPr/>
        </p:nvSpPr>
        <p:spPr bwMode="auto">
          <a:xfrm>
            <a:off x="7658100" y="5127103"/>
            <a:ext cx="144780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n-US" sz="1600" dirty="0">
                <a:latin typeface="Times New Roman" panose="02020603050405020304" pitchFamily="18" charset="0"/>
              </a:rPr>
              <a:t>Time</a:t>
            </a:r>
            <a:endParaRPr lang="en-US" altLang="en-US" sz="2400" dirty="0">
              <a:latin typeface="Times New Roman" panose="02020603050405020304" pitchFamily="18" charset="0"/>
            </a:endParaRPr>
          </a:p>
        </p:txBody>
      </p:sp>
      <p:sp>
        <p:nvSpPr>
          <p:cNvPr id="17" name="Text Box 14"/>
          <p:cNvSpPr txBox="1">
            <a:spLocks noChangeArrowheads="1"/>
          </p:cNvSpPr>
          <p:nvPr/>
        </p:nvSpPr>
        <p:spPr bwMode="auto">
          <a:xfrm>
            <a:off x="6319444" y="3978519"/>
            <a:ext cx="622775"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1600" dirty="0">
                <a:latin typeface="Times New Roman" panose="02020603050405020304" pitchFamily="18" charset="0"/>
              </a:rPr>
              <a:t>Flow</a:t>
            </a:r>
            <a:endParaRPr lang="en-US" altLang="en-US" sz="2400" dirty="0">
              <a:latin typeface="Times New Roman" panose="02020603050405020304" pitchFamily="18" charset="0"/>
            </a:endParaRPr>
          </a:p>
        </p:txBody>
      </p:sp>
      <p:sp>
        <p:nvSpPr>
          <p:cNvPr id="28" name="Freeform 27"/>
          <p:cNvSpPr/>
          <p:nvPr/>
        </p:nvSpPr>
        <p:spPr>
          <a:xfrm>
            <a:off x="7696200" y="4094615"/>
            <a:ext cx="1371600" cy="1020762"/>
          </a:xfrm>
          <a:custGeom>
            <a:avLst/>
            <a:gdLst>
              <a:gd name="connsiteX0" fmla="*/ 0 w 2228850"/>
              <a:gd name="connsiteY0" fmla="*/ 1463043 h 1463043"/>
              <a:gd name="connsiteX1" fmla="*/ 548640 w 2228850"/>
              <a:gd name="connsiteY1" fmla="*/ 1051563 h 1463043"/>
              <a:gd name="connsiteX2" fmla="*/ 1120140 w 2228850"/>
              <a:gd name="connsiteY2" fmla="*/ 3 h 1463043"/>
              <a:gd name="connsiteX3" fmla="*/ 1737360 w 2228850"/>
              <a:gd name="connsiteY3" fmla="*/ 1062993 h 1463043"/>
              <a:gd name="connsiteX4" fmla="*/ 2228850 w 2228850"/>
              <a:gd name="connsiteY4" fmla="*/ 1463043 h 14630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8850" h="1463043">
                <a:moveTo>
                  <a:pt x="0" y="1463043"/>
                </a:moveTo>
                <a:cubicBezTo>
                  <a:pt x="180975" y="1379223"/>
                  <a:pt x="361950" y="1295403"/>
                  <a:pt x="548640" y="1051563"/>
                </a:cubicBezTo>
                <a:cubicBezTo>
                  <a:pt x="735330" y="807723"/>
                  <a:pt x="922020" y="-1902"/>
                  <a:pt x="1120140" y="3"/>
                </a:cubicBezTo>
                <a:cubicBezTo>
                  <a:pt x="1318260" y="1908"/>
                  <a:pt x="1552575" y="819153"/>
                  <a:pt x="1737360" y="1062993"/>
                </a:cubicBezTo>
                <a:cubicBezTo>
                  <a:pt x="1922145" y="1306833"/>
                  <a:pt x="2075497" y="1384938"/>
                  <a:pt x="2228850" y="1463043"/>
                </a:cubicBezTo>
              </a:path>
            </a:pathLst>
          </a:custGeom>
          <a:ln w="19050"/>
        </p:spPr>
        <p:style>
          <a:lnRef idx="1">
            <a:schemeClr val="accent4"/>
          </a:lnRef>
          <a:fillRef idx="0">
            <a:schemeClr val="accent4"/>
          </a:fillRef>
          <a:effectRef idx="0">
            <a:schemeClr val="accent4"/>
          </a:effectRef>
          <a:fontRef idx="minor">
            <a:schemeClr val="tx1"/>
          </a:fontRef>
        </p:style>
        <p:txBody>
          <a:bodyPr rtlCol="0" anchor="ctr"/>
          <a:lstStyle/>
          <a:p>
            <a:pPr algn="ctr"/>
            <a:endParaRPr lang="en-US"/>
          </a:p>
        </p:txBody>
      </p:sp>
      <p:sp>
        <p:nvSpPr>
          <p:cNvPr id="29" name="Text Box 14"/>
          <p:cNvSpPr txBox="1">
            <a:spLocks noChangeArrowheads="1"/>
          </p:cNvSpPr>
          <p:nvPr/>
        </p:nvSpPr>
        <p:spPr bwMode="auto">
          <a:xfrm>
            <a:off x="8539163" y="3832504"/>
            <a:ext cx="144780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600" dirty="0">
                <a:latin typeface="Times New Roman" panose="02020603050405020304" pitchFamily="18" charset="0"/>
              </a:rPr>
              <a:t>Direct runoff</a:t>
            </a:r>
          </a:p>
        </p:txBody>
      </p:sp>
      <p:sp>
        <p:nvSpPr>
          <p:cNvPr id="30" name="Line 16"/>
          <p:cNvSpPr>
            <a:spLocks noChangeShapeType="1"/>
          </p:cNvSpPr>
          <p:nvPr/>
        </p:nvSpPr>
        <p:spPr bwMode="auto">
          <a:xfrm flipH="1">
            <a:off x="8396289" y="4171058"/>
            <a:ext cx="802957" cy="49095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 name="Line 6"/>
          <p:cNvSpPr>
            <a:spLocks noChangeShapeType="1"/>
          </p:cNvSpPr>
          <p:nvPr/>
        </p:nvSpPr>
        <p:spPr bwMode="auto">
          <a:xfrm flipV="1">
            <a:off x="3146184" y="4420074"/>
            <a:ext cx="1143000" cy="433388"/>
          </a:xfrm>
          <a:prstGeom prst="line">
            <a:avLst/>
          </a:prstGeom>
          <a:noFill/>
          <a:ln w="1905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2" name="Rectangle 7" descr="Divot"/>
          <p:cNvSpPr>
            <a:spLocks noChangeArrowheads="1"/>
          </p:cNvSpPr>
          <p:nvPr/>
        </p:nvSpPr>
        <p:spPr bwMode="auto">
          <a:xfrm>
            <a:off x="2831623" y="3223893"/>
            <a:ext cx="304800" cy="457200"/>
          </a:xfrm>
          <a:prstGeom prst="rect">
            <a:avLst/>
          </a:prstGeom>
          <a:pattFill prst="divot">
            <a:fgClr>
              <a:schemeClr val="accent2"/>
            </a:fgClr>
            <a:bgClr>
              <a:srgbClr val="FFFFFF"/>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 name="Text Box 14"/>
          <p:cNvSpPr txBox="1">
            <a:spLocks noChangeArrowheads="1"/>
          </p:cNvSpPr>
          <p:nvPr/>
        </p:nvSpPr>
        <p:spPr bwMode="auto">
          <a:xfrm>
            <a:off x="3244235" y="3238924"/>
            <a:ext cx="2251234"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1600" dirty="0">
                <a:latin typeface="Times New Roman" panose="02020603050405020304" pitchFamily="18" charset="0"/>
              </a:rPr>
              <a:t>Excess </a:t>
            </a:r>
            <a:r>
              <a:rPr lang="en-US" altLang="en-US" sz="1600" dirty="0" err="1">
                <a:latin typeface="Times New Roman" panose="02020603050405020304" pitchFamily="18" charset="0"/>
              </a:rPr>
              <a:t>precip</a:t>
            </a:r>
            <a:r>
              <a:rPr lang="en-US" altLang="en-US" sz="1600" dirty="0">
                <a:latin typeface="Times New Roman" panose="02020603050405020304" pitchFamily="18" charset="0"/>
              </a:rPr>
              <a:t> depth (d)</a:t>
            </a:r>
            <a:endParaRPr lang="en-US" altLang="en-US" sz="2400" dirty="0">
              <a:latin typeface="Times New Roman" panose="02020603050405020304" pitchFamily="18" charset="0"/>
            </a:endParaRPr>
          </a:p>
        </p:txBody>
      </p:sp>
      <p:sp>
        <p:nvSpPr>
          <p:cNvPr id="24" name="Line 16"/>
          <p:cNvSpPr>
            <a:spLocks noChangeShapeType="1"/>
          </p:cNvSpPr>
          <p:nvPr/>
        </p:nvSpPr>
        <p:spPr bwMode="auto">
          <a:xfrm flipH="1">
            <a:off x="3244235" y="3215853"/>
            <a:ext cx="0" cy="442453"/>
          </a:xfrm>
          <a:prstGeom prst="line">
            <a:avLst/>
          </a:prstGeom>
          <a:noFill/>
          <a:ln w="9525">
            <a:solidFill>
              <a:schemeClr val="tx1"/>
            </a:solidFill>
            <a:round/>
            <a:headEnd type="triangle"/>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5" name="Text Box 17"/>
          <p:cNvSpPr txBox="1">
            <a:spLocks noChangeArrowheads="1"/>
          </p:cNvSpPr>
          <p:nvPr/>
        </p:nvSpPr>
        <p:spPr bwMode="auto">
          <a:xfrm>
            <a:off x="3489084" y="4687467"/>
            <a:ext cx="1143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600" dirty="0">
                <a:latin typeface="Times New Roman" panose="02020603050405020304" pitchFamily="18" charset="0"/>
              </a:rPr>
              <a:t>Base</a:t>
            </a:r>
            <a:r>
              <a:rPr lang="en-US" altLang="en-US" sz="2400" dirty="0">
                <a:latin typeface="Times New Roman" panose="02020603050405020304" pitchFamily="18" charset="0"/>
              </a:rPr>
              <a:t> </a:t>
            </a:r>
            <a:r>
              <a:rPr lang="en-US" altLang="en-US" sz="1600" dirty="0">
                <a:latin typeface="Times New Roman" panose="02020603050405020304" pitchFamily="18" charset="0"/>
              </a:rPr>
              <a:t>flow</a:t>
            </a:r>
            <a:endParaRPr lang="en-US" altLang="en-US" sz="2400" dirty="0">
              <a:latin typeface="Times New Roman" panose="02020603050405020304" pitchFamily="18" charset="0"/>
            </a:endParaRPr>
          </a:p>
        </p:txBody>
      </p:sp>
      <p:sp>
        <p:nvSpPr>
          <p:cNvPr id="26" name="Text Box 14"/>
          <p:cNvSpPr txBox="1">
            <a:spLocks noChangeArrowheads="1"/>
          </p:cNvSpPr>
          <p:nvPr/>
        </p:nvSpPr>
        <p:spPr bwMode="auto">
          <a:xfrm>
            <a:off x="4107817" y="3648431"/>
            <a:ext cx="144780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600" dirty="0">
                <a:latin typeface="Times New Roman" panose="02020603050405020304" pitchFamily="18" charset="0"/>
              </a:rPr>
              <a:t>Direct runoff</a:t>
            </a:r>
          </a:p>
        </p:txBody>
      </p:sp>
      <p:sp>
        <p:nvSpPr>
          <p:cNvPr id="27" name="Line 16"/>
          <p:cNvSpPr>
            <a:spLocks noChangeShapeType="1"/>
          </p:cNvSpPr>
          <p:nvPr/>
        </p:nvSpPr>
        <p:spPr bwMode="auto">
          <a:xfrm flipH="1">
            <a:off x="3855796" y="3956890"/>
            <a:ext cx="864002" cy="17446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 name="Line 6"/>
          <p:cNvSpPr>
            <a:spLocks noChangeShapeType="1"/>
          </p:cNvSpPr>
          <p:nvPr/>
        </p:nvSpPr>
        <p:spPr bwMode="auto">
          <a:xfrm flipV="1">
            <a:off x="3146184" y="4701894"/>
            <a:ext cx="1485900" cy="171233"/>
          </a:xfrm>
          <a:prstGeom prst="line">
            <a:avLst/>
          </a:prstGeom>
          <a:noFill/>
          <a:ln w="1905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 name="Text Box 14"/>
          <p:cNvSpPr txBox="1">
            <a:spLocks noChangeArrowheads="1"/>
          </p:cNvSpPr>
          <p:nvPr/>
        </p:nvSpPr>
        <p:spPr bwMode="auto">
          <a:xfrm>
            <a:off x="4503419" y="4171058"/>
            <a:ext cx="1018541"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1600" dirty="0">
                <a:latin typeface="Times New Roman" panose="02020603050405020304" pitchFamily="18" charset="0"/>
              </a:rPr>
              <a:t>Interflow</a:t>
            </a:r>
          </a:p>
        </p:txBody>
      </p:sp>
      <p:sp>
        <p:nvSpPr>
          <p:cNvPr id="35" name="Line 16"/>
          <p:cNvSpPr>
            <a:spLocks noChangeShapeType="1"/>
          </p:cNvSpPr>
          <p:nvPr/>
        </p:nvSpPr>
        <p:spPr bwMode="auto">
          <a:xfrm flipH="1">
            <a:off x="4075823" y="4462819"/>
            <a:ext cx="899160" cy="16478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 name="Line 3"/>
          <p:cNvSpPr>
            <a:spLocks noChangeShapeType="1"/>
          </p:cNvSpPr>
          <p:nvPr/>
        </p:nvSpPr>
        <p:spPr bwMode="auto">
          <a:xfrm flipV="1">
            <a:off x="2409665" y="3229170"/>
            <a:ext cx="0" cy="193516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 name="Line 4"/>
          <p:cNvSpPr>
            <a:spLocks noChangeShapeType="1"/>
          </p:cNvSpPr>
          <p:nvPr/>
        </p:nvSpPr>
        <p:spPr bwMode="auto">
          <a:xfrm>
            <a:off x="2409665" y="5164332"/>
            <a:ext cx="279558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 name="Text Box 14"/>
          <p:cNvSpPr txBox="1">
            <a:spLocks noChangeArrowheads="1"/>
          </p:cNvSpPr>
          <p:nvPr/>
        </p:nvSpPr>
        <p:spPr bwMode="auto">
          <a:xfrm>
            <a:off x="3057365" y="5176058"/>
            <a:ext cx="144780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n-US" sz="1600" dirty="0">
                <a:latin typeface="Times New Roman" panose="02020603050405020304" pitchFamily="18" charset="0"/>
              </a:rPr>
              <a:t>Time</a:t>
            </a:r>
            <a:endParaRPr lang="en-US" altLang="en-US" sz="2400" dirty="0">
              <a:latin typeface="Times New Roman" panose="02020603050405020304" pitchFamily="18" charset="0"/>
            </a:endParaRPr>
          </a:p>
        </p:txBody>
      </p:sp>
      <p:sp>
        <p:nvSpPr>
          <p:cNvPr id="45" name="Text Box 14"/>
          <p:cNvSpPr txBox="1">
            <a:spLocks noChangeArrowheads="1"/>
          </p:cNvSpPr>
          <p:nvPr/>
        </p:nvSpPr>
        <p:spPr bwMode="auto">
          <a:xfrm>
            <a:off x="1718709" y="4027474"/>
            <a:ext cx="622775"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1600" dirty="0">
                <a:latin typeface="Times New Roman" panose="02020603050405020304" pitchFamily="18" charset="0"/>
              </a:rPr>
              <a:t>Flow</a:t>
            </a:r>
            <a:endParaRPr lang="en-US" altLang="en-US" sz="2400" dirty="0">
              <a:latin typeface="Times New Roman" panose="02020603050405020304" pitchFamily="18" charset="0"/>
            </a:endParaRPr>
          </a:p>
        </p:txBody>
      </p:sp>
      <p:sp>
        <p:nvSpPr>
          <p:cNvPr id="14" name="Freeform 13"/>
          <p:cNvSpPr/>
          <p:nvPr/>
        </p:nvSpPr>
        <p:spPr>
          <a:xfrm>
            <a:off x="2415540" y="3767150"/>
            <a:ext cx="2594610" cy="1204901"/>
          </a:xfrm>
          <a:custGeom>
            <a:avLst/>
            <a:gdLst>
              <a:gd name="connsiteX0" fmla="*/ 0 w 2594610"/>
              <a:gd name="connsiteY0" fmla="*/ 964871 h 1204901"/>
              <a:gd name="connsiteX1" fmla="*/ 400050 w 2594610"/>
              <a:gd name="connsiteY1" fmla="*/ 1193471 h 1204901"/>
              <a:gd name="connsiteX2" fmla="*/ 800100 w 2594610"/>
              <a:gd name="connsiteY2" fmla="*/ 1044881 h 1204901"/>
              <a:gd name="connsiteX3" fmla="*/ 1303020 w 2594610"/>
              <a:gd name="connsiteY3" fmla="*/ 4751 h 1204901"/>
              <a:gd name="connsiteX4" fmla="*/ 1840230 w 2594610"/>
              <a:gd name="connsiteY4" fmla="*/ 667691 h 1204901"/>
              <a:gd name="connsiteX5" fmla="*/ 2114550 w 2594610"/>
              <a:gd name="connsiteY5" fmla="*/ 884861 h 1204901"/>
              <a:gd name="connsiteX6" fmla="*/ 2286000 w 2594610"/>
              <a:gd name="connsiteY6" fmla="*/ 964871 h 1204901"/>
              <a:gd name="connsiteX7" fmla="*/ 2594610 w 2594610"/>
              <a:gd name="connsiteY7" fmla="*/ 896291 h 12049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94610" h="1204901">
                <a:moveTo>
                  <a:pt x="0" y="964871"/>
                </a:moveTo>
                <a:cubicBezTo>
                  <a:pt x="133350" y="1072503"/>
                  <a:pt x="266700" y="1180136"/>
                  <a:pt x="400050" y="1193471"/>
                </a:cubicBezTo>
                <a:cubicBezTo>
                  <a:pt x="533400" y="1206806"/>
                  <a:pt x="649605" y="1243001"/>
                  <a:pt x="800100" y="1044881"/>
                </a:cubicBezTo>
                <a:cubicBezTo>
                  <a:pt x="950595" y="846761"/>
                  <a:pt x="1129665" y="67616"/>
                  <a:pt x="1303020" y="4751"/>
                </a:cubicBezTo>
                <a:cubicBezTo>
                  <a:pt x="1476375" y="-58114"/>
                  <a:pt x="1704975" y="521006"/>
                  <a:pt x="1840230" y="667691"/>
                </a:cubicBezTo>
                <a:cubicBezTo>
                  <a:pt x="1975485" y="814376"/>
                  <a:pt x="2040255" y="835331"/>
                  <a:pt x="2114550" y="884861"/>
                </a:cubicBezTo>
                <a:cubicBezTo>
                  <a:pt x="2188845" y="934391"/>
                  <a:pt x="2205990" y="962966"/>
                  <a:pt x="2286000" y="964871"/>
                </a:cubicBezTo>
                <a:cubicBezTo>
                  <a:pt x="2366010" y="966776"/>
                  <a:pt x="2480310" y="931533"/>
                  <a:pt x="2594610" y="896291"/>
                </a:cubicBez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ight Arrow 14"/>
          <p:cNvSpPr/>
          <p:nvPr/>
        </p:nvSpPr>
        <p:spPr>
          <a:xfrm>
            <a:off x="5770245" y="3958757"/>
            <a:ext cx="457200" cy="314170"/>
          </a:xfrm>
          <a:prstGeom prst="right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Text Box 14"/>
          <p:cNvSpPr txBox="1">
            <a:spLocks noChangeArrowheads="1"/>
          </p:cNvSpPr>
          <p:nvPr/>
        </p:nvSpPr>
        <p:spPr bwMode="auto">
          <a:xfrm>
            <a:off x="7721600" y="3267910"/>
            <a:ext cx="2251234"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1600" dirty="0">
                <a:latin typeface="Times New Roman" panose="02020603050405020304" pitchFamily="18" charset="0"/>
              </a:rPr>
              <a:t>Excess </a:t>
            </a:r>
            <a:r>
              <a:rPr lang="en-US" altLang="en-US" sz="1600" dirty="0" err="1">
                <a:latin typeface="Times New Roman" panose="02020603050405020304" pitchFamily="18" charset="0"/>
              </a:rPr>
              <a:t>precip</a:t>
            </a:r>
            <a:r>
              <a:rPr lang="en-US" altLang="en-US" sz="1600" dirty="0">
                <a:latin typeface="Times New Roman" panose="02020603050405020304" pitchFamily="18" charset="0"/>
              </a:rPr>
              <a:t> depth (d)</a:t>
            </a:r>
            <a:endParaRPr lang="en-US" altLang="en-US" sz="2400" dirty="0">
              <a:latin typeface="Times New Roman" panose="02020603050405020304" pitchFamily="18" charset="0"/>
            </a:endParaRPr>
          </a:p>
        </p:txBody>
      </p:sp>
      <p:sp>
        <p:nvSpPr>
          <p:cNvPr id="47" name="Line 16"/>
          <p:cNvSpPr>
            <a:spLocks noChangeShapeType="1"/>
          </p:cNvSpPr>
          <p:nvPr/>
        </p:nvSpPr>
        <p:spPr bwMode="auto">
          <a:xfrm flipH="1">
            <a:off x="7721600" y="3205978"/>
            <a:ext cx="0" cy="442453"/>
          </a:xfrm>
          <a:prstGeom prst="line">
            <a:avLst/>
          </a:prstGeom>
          <a:noFill/>
          <a:ln w="9525">
            <a:solidFill>
              <a:schemeClr val="tx1"/>
            </a:solidFill>
            <a:round/>
            <a:headEnd type="triangle"/>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8" name="Oval 47"/>
          <p:cNvSpPr/>
          <p:nvPr/>
        </p:nvSpPr>
        <p:spPr>
          <a:xfrm>
            <a:off x="3128327" y="4801351"/>
            <a:ext cx="91440" cy="91440"/>
          </a:xfrm>
          <a:prstGeom prst="ellipse">
            <a:avLst/>
          </a:prstGeom>
          <a:solidFill>
            <a:schemeClr val="accent3"/>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p:cNvSpPr/>
          <p:nvPr/>
        </p:nvSpPr>
        <p:spPr>
          <a:xfrm>
            <a:off x="4215601" y="4388885"/>
            <a:ext cx="91440" cy="91440"/>
          </a:xfrm>
          <a:prstGeom prst="ellipse">
            <a:avLst/>
          </a:prstGeom>
          <a:solidFill>
            <a:schemeClr val="accent3"/>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DEFBC2BD-21C0-4805-B4B8-59AC4AC8DA5B}"/>
              </a:ext>
            </a:extLst>
          </p:cNvPr>
          <p:cNvSpPr/>
          <p:nvPr/>
        </p:nvSpPr>
        <p:spPr>
          <a:xfrm>
            <a:off x="3095465" y="4768286"/>
            <a:ext cx="179384" cy="171233"/>
          </a:xfrm>
          <a:prstGeom prst="ellipse">
            <a:avLst/>
          </a:prstGeom>
          <a:effectLst>
            <a:glow rad="139700">
              <a:schemeClr val="accent4">
                <a:satMod val="175000"/>
                <a:alpha val="40000"/>
              </a:schemeClr>
            </a:glo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36" name="Oval 35">
            <a:extLst>
              <a:ext uri="{FF2B5EF4-FFF2-40B4-BE49-F238E27FC236}">
                <a16:creationId xmlns:a16="http://schemas.microsoft.com/office/drawing/2014/main" id="{860EA590-05FA-4617-92A2-CA429A162D30}"/>
              </a:ext>
            </a:extLst>
          </p:cNvPr>
          <p:cNvSpPr/>
          <p:nvPr/>
        </p:nvSpPr>
        <p:spPr>
          <a:xfrm>
            <a:off x="4177981" y="4334457"/>
            <a:ext cx="179384" cy="171233"/>
          </a:xfrm>
          <a:prstGeom prst="ellipse">
            <a:avLst/>
          </a:prstGeom>
          <a:effectLst>
            <a:glow rad="139700">
              <a:schemeClr val="accent4">
                <a:satMod val="175000"/>
                <a:alpha val="40000"/>
              </a:schemeClr>
            </a:glo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cxnSp>
        <p:nvCxnSpPr>
          <p:cNvPr id="11" name="Straight Arrow Connector 10">
            <a:extLst>
              <a:ext uri="{FF2B5EF4-FFF2-40B4-BE49-F238E27FC236}">
                <a16:creationId xmlns:a16="http://schemas.microsoft.com/office/drawing/2014/main" id="{55B42DE8-4C76-473E-B6EC-A71D37882AD1}"/>
              </a:ext>
            </a:extLst>
          </p:cNvPr>
          <p:cNvCxnSpPr>
            <a:cxnSpLocks/>
            <a:stCxn id="8" idx="7"/>
            <a:endCxn id="36" idx="3"/>
          </p:cNvCxnSpPr>
          <p:nvPr/>
        </p:nvCxnSpPr>
        <p:spPr>
          <a:xfrm flipV="1">
            <a:off x="3248579" y="4480614"/>
            <a:ext cx="955672" cy="312748"/>
          </a:xfrm>
          <a:prstGeom prst="straightConnector1">
            <a:avLst/>
          </a:prstGeom>
          <a:ln w="57150">
            <a:tailEnd type="triangle"/>
          </a:ln>
        </p:spPr>
        <p:style>
          <a:lnRef idx="1">
            <a:schemeClr val="accent4"/>
          </a:lnRef>
          <a:fillRef idx="0">
            <a:schemeClr val="accent4"/>
          </a:fillRef>
          <a:effectRef idx="0">
            <a:schemeClr val="accent4"/>
          </a:effectRef>
          <a:fontRef idx="minor">
            <a:schemeClr val="tx1"/>
          </a:fontRef>
        </p:style>
      </p:cxnSp>
    </p:spTree>
    <p:extLst>
      <p:ext uri="{BB962C8B-B14F-4D97-AF65-F5344CB8AC3E}">
        <p14:creationId xmlns:p14="http://schemas.microsoft.com/office/powerpoint/2010/main" val="37558215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7"/>
            <a:ext cx="10515600" cy="761532"/>
          </a:xfrm>
        </p:spPr>
        <p:txBody>
          <a:bodyPr/>
          <a:lstStyle/>
          <a:p>
            <a:r>
              <a:rPr lang="en-US" sz="3300" dirty="0"/>
              <a:t>Unit Hydrograph - Derived</a:t>
            </a:r>
          </a:p>
        </p:txBody>
      </p:sp>
      <p:sp>
        <p:nvSpPr>
          <p:cNvPr id="3" name="Content Placeholder 2"/>
          <p:cNvSpPr>
            <a:spLocks noGrp="1"/>
          </p:cNvSpPr>
          <p:nvPr>
            <p:ph idx="1"/>
          </p:nvPr>
        </p:nvSpPr>
        <p:spPr>
          <a:xfrm>
            <a:off x="1843190" y="1223498"/>
            <a:ext cx="8229600" cy="1259861"/>
          </a:xfrm>
        </p:spPr>
        <p:txBody>
          <a:bodyPr/>
          <a:lstStyle/>
          <a:p>
            <a:pPr marL="457200" indent="-457200">
              <a:buFont typeface="+mj-lt"/>
              <a:buAutoNum type="arabicPeriod" startAt="2"/>
            </a:pPr>
            <a:r>
              <a:rPr lang="en-US" sz="2400" dirty="0"/>
              <a:t>Measure the total volume of direct runoff under the hydrograph and convert this to depth over the watershed</a:t>
            </a:r>
          </a:p>
          <a:p>
            <a:endParaRPr lang="en-US" sz="2400" dirty="0"/>
          </a:p>
        </p:txBody>
      </p:sp>
      <p:sp>
        <p:nvSpPr>
          <p:cNvPr id="4" name="Footer Placeholder 3"/>
          <p:cNvSpPr>
            <a:spLocks noGrp="1"/>
          </p:cNvSpPr>
          <p:nvPr>
            <p:ph type="ftr" sz="quarter" idx="11"/>
          </p:nvPr>
        </p:nvSpPr>
        <p:spPr>
          <a:xfrm>
            <a:off x="0" y="6300788"/>
            <a:ext cx="3505200" cy="365125"/>
          </a:xfrm>
          <a:prstGeom prst="rect">
            <a:avLst/>
          </a:prstGeom>
        </p:spPr>
        <p:txBody>
          <a:bodyPr/>
          <a:lstStyle/>
          <a:p>
            <a:r>
              <a:rPr lang="en-US" sz="1400" dirty="0"/>
              <a:t>Hydrologic Engineering Center</a:t>
            </a:r>
          </a:p>
        </p:txBody>
      </p:sp>
      <p:sp>
        <p:nvSpPr>
          <p:cNvPr id="5" name="Slide Number Placeholder 4"/>
          <p:cNvSpPr>
            <a:spLocks noGrp="1"/>
          </p:cNvSpPr>
          <p:nvPr>
            <p:ph type="sldNum" sz="quarter" idx="12"/>
          </p:nvPr>
        </p:nvSpPr>
        <p:spPr bwMode="auto">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marL="0" algn="ctr" defTabSz="914400" rtl="0" eaLnBrk="1" latinLnBrk="0" hangingPunct="1">
              <a:defRPr sz="14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FF2031BD-0E64-4A86-9567-1E14D3ADF6F3}" type="slidenum">
              <a:rPr lang="en-US" smtClean="0"/>
              <a:pPr>
                <a:defRPr/>
              </a:pPr>
              <a:t>7</a:t>
            </a:fld>
            <a:endParaRPr lang="en-US" dirty="0"/>
          </a:p>
        </p:txBody>
      </p:sp>
      <p:sp>
        <p:nvSpPr>
          <p:cNvPr id="6" name="Line 3"/>
          <p:cNvSpPr>
            <a:spLocks noChangeShapeType="1"/>
          </p:cNvSpPr>
          <p:nvPr/>
        </p:nvSpPr>
        <p:spPr bwMode="auto">
          <a:xfrm flipV="1">
            <a:off x="4261949" y="4207431"/>
            <a:ext cx="0" cy="193516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 name="Line 4"/>
          <p:cNvSpPr>
            <a:spLocks noChangeShapeType="1"/>
          </p:cNvSpPr>
          <p:nvPr/>
        </p:nvSpPr>
        <p:spPr bwMode="auto">
          <a:xfrm>
            <a:off x="4261949" y="6142593"/>
            <a:ext cx="279558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 name="Rectangle 7" descr="Divot"/>
          <p:cNvSpPr>
            <a:spLocks noChangeArrowheads="1"/>
          </p:cNvSpPr>
          <p:nvPr/>
        </p:nvSpPr>
        <p:spPr bwMode="auto">
          <a:xfrm>
            <a:off x="4557582" y="4207431"/>
            <a:ext cx="304800" cy="457200"/>
          </a:xfrm>
          <a:prstGeom prst="rect">
            <a:avLst/>
          </a:prstGeom>
          <a:pattFill prst="divot">
            <a:fgClr>
              <a:schemeClr val="accent2"/>
            </a:fgClr>
            <a:bgClr>
              <a:srgbClr val="FFFFFF"/>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 name="Text Box 14"/>
          <p:cNvSpPr txBox="1">
            <a:spLocks noChangeArrowheads="1"/>
          </p:cNvSpPr>
          <p:nvPr/>
        </p:nvSpPr>
        <p:spPr bwMode="auto">
          <a:xfrm>
            <a:off x="4909649" y="6154319"/>
            <a:ext cx="144780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n-US" sz="1600" dirty="0">
                <a:latin typeface="Times New Roman" panose="02020603050405020304" pitchFamily="18" charset="0"/>
              </a:rPr>
              <a:t>Time</a:t>
            </a:r>
            <a:endParaRPr lang="en-US" altLang="en-US" sz="2400" dirty="0">
              <a:latin typeface="Times New Roman" panose="02020603050405020304" pitchFamily="18" charset="0"/>
            </a:endParaRPr>
          </a:p>
        </p:txBody>
      </p:sp>
      <p:sp>
        <p:nvSpPr>
          <p:cNvPr id="17" name="Text Box 14"/>
          <p:cNvSpPr txBox="1">
            <a:spLocks noChangeArrowheads="1"/>
          </p:cNvSpPr>
          <p:nvPr/>
        </p:nvSpPr>
        <p:spPr bwMode="auto">
          <a:xfrm>
            <a:off x="3537473" y="4888969"/>
            <a:ext cx="622775"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1600" dirty="0">
                <a:latin typeface="Times New Roman" panose="02020603050405020304" pitchFamily="18" charset="0"/>
              </a:rPr>
              <a:t>Flow</a:t>
            </a:r>
            <a:endParaRPr lang="en-US" altLang="en-US" sz="2400" dirty="0">
              <a:latin typeface="Times New Roman" panose="02020603050405020304" pitchFamily="18" charset="0"/>
            </a:endParaRPr>
          </a:p>
        </p:txBody>
      </p:sp>
      <p:sp>
        <p:nvSpPr>
          <p:cNvPr id="29" name="Text Box 14"/>
          <p:cNvSpPr txBox="1">
            <a:spLocks noChangeArrowheads="1"/>
          </p:cNvSpPr>
          <p:nvPr/>
        </p:nvSpPr>
        <p:spPr bwMode="auto">
          <a:xfrm>
            <a:off x="5790712" y="4859720"/>
            <a:ext cx="164592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1600" dirty="0">
                <a:latin typeface="Times New Roman" panose="02020603050405020304" pitchFamily="18" charset="0"/>
              </a:rPr>
              <a:t>Direct runoff (V)</a:t>
            </a:r>
          </a:p>
        </p:txBody>
      </p:sp>
      <p:sp>
        <p:nvSpPr>
          <p:cNvPr id="30" name="Line 16"/>
          <p:cNvSpPr>
            <a:spLocks noChangeShapeType="1"/>
          </p:cNvSpPr>
          <p:nvPr/>
        </p:nvSpPr>
        <p:spPr bwMode="auto">
          <a:xfrm flipH="1">
            <a:off x="5647838" y="5198274"/>
            <a:ext cx="802957" cy="49095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mc:AlternateContent xmlns:mc="http://schemas.openxmlformats.org/markup-compatibility/2006" xmlns:a14="http://schemas.microsoft.com/office/drawing/2010/main">
        <mc:Choice Requires="a14">
          <p:sp>
            <p:nvSpPr>
              <p:cNvPr id="8" name="TextBox 7"/>
              <p:cNvSpPr txBox="1"/>
              <p:nvPr/>
            </p:nvSpPr>
            <p:spPr>
              <a:xfrm>
                <a:off x="8413184" y="2747059"/>
                <a:ext cx="2514600" cy="1901739"/>
              </a:xfrm>
              <a:prstGeom prst="rect">
                <a:avLst/>
              </a:prstGeom>
              <a:noFill/>
            </p:spPr>
            <p:txBody>
              <a:bodyPr wrap="square" lIns="0" tIns="0" rIns="0" bIns="0" rtlCol="0">
                <a:spAutoFit/>
              </a:bodyPr>
              <a:lstStyle/>
              <a:p>
                <a:pPr/>
                <a14:m>
                  <m:oMathPara xmlns:m="http://schemas.openxmlformats.org/officeDocument/2006/math">
                    <m:oMathParaPr>
                      <m:jc m:val="left"/>
                    </m:oMathParaPr>
                    <m:oMath xmlns:m="http://schemas.openxmlformats.org/officeDocument/2006/math">
                      <m:r>
                        <a:rPr lang="en-US" i="1" smtClean="0">
                          <a:latin typeface="Cambria Math" panose="02040503050406030204" pitchFamily="18" charset="0"/>
                        </a:rPr>
                        <m:t>𝐷𝑒𝑝𝑡h</m:t>
                      </m:r>
                      <m:r>
                        <a:rPr lang="en-US" i="1" smtClean="0">
                          <a:latin typeface="Cambria Math" panose="02040503050406030204" pitchFamily="18" charset="0"/>
                        </a:rPr>
                        <m:t> </m:t>
                      </m:r>
                      <m:r>
                        <a:rPr lang="en-US" i="1" smtClean="0">
                          <a:latin typeface="Cambria Math" panose="02040503050406030204" pitchFamily="18" charset="0"/>
                        </a:rPr>
                        <m:t>𝑜𝑓</m:t>
                      </m:r>
                      <m:r>
                        <a:rPr lang="en-US" i="1" smtClean="0">
                          <a:latin typeface="Cambria Math" panose="02040503050406030204" pitchFamily="18" charset="0"/>
                        </a:rPr>
                        <m:t> </m:t>
                      </m:r>
                      <m:r>
                        <a:rPr lang="en-US" i="1" smtClean="0">
                          <a:latin typeface="Cambria Math" panose="02040503050406030204" pitchFamily="18" charset="0"/>
                        </a:rPr>
                        <m:t>𝑅𝑢𝑛𝑜𝑓𝑓</m:t>
                      </m:r>
                      <m:r>
                        <a:rPr lang="en-US" i="1" smtClean="0">
                          <a:latin typeface="Cambria Math" panose="02040503050406030204" pitchFamily="18" charset="0"/>
                        </a:rPr>
                        <m:t>(</m:t>
                      </m:r>
                      <m:r>
                        <a:rPr lang="en-US" i="1" smtClean="0">
                          <a:latin typeface="Cambria Math" panose="02040503050406030204" pitchFamily="18" charset="0"/>
                        </a:rPr>
                        <m:t>𝑑</m:t>
                      </m:r>
                      <m:r>
                        <a:rPr lang="en-US" i="1" smtClean="0">
                          <a:latin typeface="Cambria Math" panose="02040503050406030204" pitchFamily="18" charset="0"/>
                        </a:rPr>
                        <m:t>):</m:t>
                      </m:r>
                    </m:oMath>
                  </m:oMathPara>
                </a14:m>
                <a:endParaRPr lang="en-US" i="1" dirty="0">
                  <a:latin typeface="Cambria Math" panose="02040503050406030204" pitchFamily="18" charset="0"/>
                </a:endParaRPr>
              </a:p>
              <a:p>
                <a:endParaRPr lang="en-US"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𝑑</m:t>
                      </m:r>
                      <m:r>
                        <a:rPr lang="en-US" i="1">
                          <a:latin typeface="Cambria Math" panose="02040503050406030204" pitchFamily="18" charset="0"/>
                          <a:ea typeface="Cambria Math" panose="02040503050406030204" pitchFamily="18" charset="0"/>
                        </a:rPr>
                        <m:t>=</m:t>
                      </m:r>
                      <m:f>
                        <m:fPr>
                          <m:ctrlPr>
                            <a:rPr lang="en-US" i="1">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𝑉</m:t>
                          </m:r>
                        </m:num>
                        <m:den>
                          <m:r>
                            <a:rPr lang="en-US" i="1">
                              <a:latin typeface="Cambria Math" panose="02040503050406030204" pitchFamily="18" charset="0"/>
                              <a:ea typeface="Cambria Math" panose="02040503050406030204" pitchFamily="18" charset="0"/>
                            </a:rPr>
                            <m:t>𝐴</m:t>
                          </m:r>
                        </m:den>
                      </m:f>
                    </m:oMath>
                  </m:oMathPara>
                </a14:m>
                <a:endParaRPr lang="en-US" i="1" dirty="0">
                  <a:latin typeface="Cambria Math" panose="02040503050406030204" pitchFamily="18" charset="0"/>
                  <a:ea typeface="Cambria Math" panose="02040503050406030204" pitchFamily="18" charset="0"/>
                </a:endParaRPr>
              </a:p>
              <a:p>
                <a:pPr/>
                <a14:m>
                  <m:oMathPara xmlns:m="http://schemas.openxmlformats.org/officeDocument/2006/math">
                    <m:oMathParaPr>
                      <m:jc m:val="left"/>
                    </m:oMathParaPr>
                    <m:oMath xmlns:m="http://schemas.openxmlformats.org/officeDocument/2006/math">
                      <m:r>
                        <a:rPr lang="en-US" i="1">
                          <a:latin typeface="Cambria Math" panose="02040503050406030204" pitchFamily="18" charset="0"/>
                          <a:ea typeface="Cambria Math" panose="02040503050406030204" pitchFamily="18" charset="0"/>
                        </a:rPr>
                        <m:t>𝑤h𝑒𝑟𝑒</m:t>
                      </m:r>
                      <m:r>
                        <a:rPr lang="en-US" i="1">
                          <a:latin typeface="Cambria Math" panose="02040503050406030204" pitchFamily="18" charset="0"/>
                          <a:ea typeface="Cambria Math" panose="02040503050406030204" pitchFamily="18" charset="0"/>
                        </a:rPr>
                        <m:t>:</m:t>
                      </m:r>
                    </m:oMath>
                  </m:oMathPara>
                </a14:m>
                <a:endParaRPr lang="en-US" dirty="0">
                  <a:ea typeface="Cambria Math" panose="02040503050406030204" pitchFamily="18" charset="0"/>
                </a:endParaRPr>
              </a:p>
              <a:p>
                <a:pPr/>
                <a14:m>
                  <m:oMathPara xmlns:m="http://schemas.openxmlformats.org/officeDocument/2006/math">
                    <m:oMathParaPr>
                      <m:jc m:val="left"/>
                    </m:oMathParaPr>
                    <m:oMath xmlns:m="http://schemas.openxmlformats.org/officeDocument/2006/math">
                      <m:r>
                        <a:rPr lang="en-US" i="1">
                          <a:latin typeface="Cambria Math" panose="02040503050406030204" pitchFamily="18" charset="0"/>
                          <a:ea typeface="Cambria Math" panose="02040503050406030204" pitchFamily="18" charset="0"/>
                        </a:rPr>
                        <m:t>𝑉</m:t>
                      </m:r>
                      <m:r>
                        <a:rPr lang="en-US" i="1">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𝑉𝑜𝑙𝑢𝑚𝑒</m:t>
                      </m:r>
                      <m:r>
                        <a:rPr lang="en-US" i="1">
                          <a:latin typeface="Cambria Math" panose="02040503050406030204" pitchFamily="18" charset="0"/>
                          <a:ea typeface="Cambria Math" panose="02040503050406030204" pitchFamily="18" charset="0"/>
                        </a:rPr>
                        <m:t> </m:t>
                      </m:r>
                      <m:r>
                        <a:rPr lang="en-US" i="1">
                          <a:latin typeface="Cambria Math" panose="02040503050406030204" pitchFamily="18" charset="0"/>
                          <a:ea typeface="Cambria Math" panose="02040503050406030204" pitchFamily="18" charset="0"/>
                        </a:rPr>
                        <m:t>𝑜𝑓</m:t>
                      </m:r>
                      <m:r>
                        <a:rPr lang="en-US" i="1">
                          <a:latin typeface="Cambria Math" panose="02040503050406030204" pitchFamily="18" charset="0"/>
                          <a:ea typeface="Cambria Math" panose="02040503050406030204" pitchFamily="18" charset="0"/>
                        </a:rPr>
                        <m:t> </m:t>
                      </m:r>
                      <m:r>
                        <a:rPr lang="en-US" i="1">
                          <a:latin typeface="Cambria Math" panose="02040503050406030204" pitchFamily="18" charset="0"/>
                          <a:ea typeface="Cambria Math" panose="02040503050406030204" pitchFamily="18" charset="0"/>
                        </a:rPr>
                        <m:t>𝑟𝑢𝑛𝑜𝑓𝑓</m:t>
                      </m:r>
                    </m:oMath>
                  </m:oMathPara>
                </a14:m>
                <a:endParaRPr lang="en-US" dirty="0">
                  <a:ea typeface="Cambria Math" panose="02040503050406030204" pitchFamily="18" charset="0"/>
                </a:endParaRPr>
              </a:p>
              <a:p>
                <a:pPr/>
                <a14:m>
                  <m:oMathPara xmlns:m="http://schemas.openxmlformats.org/officeDocument/2006/math">
                    <m:oMathParaPr>
                      <m:jc m:val="left"/>
                    </m:oMathParaPr>
                    <m:oMath xmlns:m="http://schemas.openxmlformats.org/officeDocument/2006/math">
                      <m:r>
                        <a:rPr lang="en-US" i="1">
                          <a:latin typeface="Cambria Math" panose="02040503050406030204" pitchFamily="18" charset="0"/>
                          <a:ea typeface="Cambria Math" panose="02040503050406030204" pitchFamily="18" charset="0"/>
                        </a:rPr>
                        <m:t>𝐴</m:t>
                      </m:r>
                      <m:r>
                        <a:rPr lang="en-US" i="1">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𝐴𝑟𝑒𝑎</m:t>
                      </m:r>
                      <m:r>
                        <a:rPr lang="en-US" i="1">
                          <a:latin typeface="Cambria Math" panose="02040503050406030204" pitchFamily="18" charset="0"/>
                          <a:ea typeface="Cambria Math" panose="02040503050406030204" pitchFamily="18" charset="0"/>
                        </a:rPr>
                        <m:t> </m:t>
                      </m:r>
                      <m:r>
                        <a:rPr lang="en-US" i="1">
                          <a:latin typeface="Cambria Math" panose="02040503050406030204" pitchFamily="18" charset="0"/>
                          <a:ea typeface="Cambria Math" panose="02040503050406030204" pitchFamily="18" charset="0"/>
                        </a:rPr>
                        <m:t>𝑜𝑓</m:t>
                      </m:r>
                      <m:r>
                        <a:rPr lang="en-US" i="1">
                          <a:latin typeface="Cambria Math" panose="02040503050406030204" pitchFamily="18" charset="0"/>
                          <a:ea typeface="Cambria Math" panose="02040503050406030204" pitchFamily="18" charset="0"/>
                        </a:rPr>
                        <m:t> </m:t>
                      </m:r>
                      <m:r>
                        <a:rPr lang="en-US" i="1">
                          <a:latin typeface="Cambria Math" panose="02040503050406030204" pitchFamily="18" charset="0"/>
                          <a:ea typeface="Cambria Math" panose="02040503050406030204" pitchFamily="18" charset="0"/>
                        </a:rPr>
                        <m:t>𝑏𝑎𝑠𝑖𝑛</m:t>
                      </m:r>
                    </m:oMath>
                  </m:oMathPara>
                </a14:m>
                <a:endParaRPr lang="en-US" dirty="0">
                  <a:ea typeface="Cambria Math" panose="02040503050406030204" pitchFamily="18" charset="0"/>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8413184" y="2747059"/>
                <a:ext cx="2514600" cy="1901739"/>
              </a:xfrm>
              <a:prstGeom prst="rect">
                <a:avLst/>
              </a:prstGeom>
              <a:blipFill>
                <a:blip r:embed="rId3"/>
                <a:stretch>
                  <a:fillRect l="-4358" t="-321" b="-4167"/>
                </a:stretch>
              </a:blipFill>
            </p:spPr>
            <p:txBody>
              <a:bodyPr/>
              <a:lstStyle/>
              <a:p>
                <a:r>
                  <a:rPr lang="en-US">
                    <a:noFill/>
                  </a:rPr>
                  <a:t> </a:t>
                </a:r>
              </a:p>
            </p:txBody>
          </p:sp>
        </mc:Fallback>
      </mc:AlternateContent>
      <p:sp>
        <p:nvSpPr>
          <p:cNvPr id="36" name="Text Box 14"/>
          <p:cNvSpPr txBox="1">
            <a:spLocks noChangeArrowheads="1"/>
          </p:cNvSpPr>
          <p:nvPr/>
        </p:nvSpPr>
        <p:spPr bwMode="auto">
          <a:xfrm>
            <a:off x="4968363" y="4218284"/>
            <a:ext cx="2251234"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1600" dirty="0">
                <a:latin typeface="Times New Roman" panose="02020603050405020304" pitchFamily="18" charset="0"/>
              </a:rPr>
              <a:t>Excess </a:t>
            </a:r>
            <a:r>
              <a:rPr lang="en-US" altLang="en-US" sz="1600" dirty="0" err="1">
                <a:latin typeface="Times New Roman" panose="02020603050405020304" pitchFamily="18" charset="0"/>
              </a:rPr>
              <a:t>precip</a:t>
            </a:r>
            <a:r>
              <a:rPr lang="en-US" altLang="en-US" sz="1600" dirty="0">
                <a:latin typeface="Times New Roman" panose="02020603050405020304" pitchFamily="18" charset="0"/>
              </a:rPr>
              <a:t> depth (d)</a:t>
            </a:r>
            <a:endParaRPr lang="en-US" altLang="en-US" sz="2400" dirty="0">
              <a:latin typeface="Times New Roman" panose="02020603050405020304" pitchFamily="18" charset="0"/>
            </a:endParaRPr>
          </a:p>
        </p:txBody>
      </p:sp>
      <p:sp>
        <p:nvSpPr>
          <p:cNvPr id="37" name="Line 16"/>
          <p:cNvSpPr>
            <a:spLocks noChangeShapeType="1"/>
          </p:cNvSpPr>
          <p:nvPr/>
        </p:nvSpPr>
        <p:spPr bwMode="auto">
          <a:xfrm flipH="1">
            <a:off x="4962251" y="4180738"/>
            <a:ext cx="0" cy="442453"/>
          </a:xfrm>
          <a:prstGeom prst="line">
            <a:avLst/>
          </a:prstGeom>
          <a:noFill/>
          <a:ln w="9525">
            <a:solidFill>
              <a:schemeClr val="tx1"/>
            </a:solidFill>
            <a:round/>
            <a:headEnd type="triangle"/>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9" name="Picture 8">
            <a:extLst>
              <a:ext uri="{FF2B5EF4-FFF2-40B4-BE49-F238E27FC236}">
                <a16:creationId xmlns:a16="http://schemas.microsoft.com/office/drawing/2014/main" id="{010B0BAE-2136-4DA7-AB9E-6B7B015D21AE}"/>
              </a:ext>
            </a:extLst>
          </p:cNvPr>
          <p:cNvPicPr>
            <a:picLocks noChangeAspect="1"/>
          </p:cNvPicPr>
          <p:nvPr/>
        </p:nvPicPr>
        <p:blipFill>
          <a:blip r:embed="rId4"/>
          <a:stretch>
            <a:fillRect/>
          </a:stretch>
        </p:blipFill>
        <p:spPr>
          <a:xfrm>
            <a:off x="711823" y="2545899"/>
            <a:ext cx="1796650" cy="2297948"/>
          </a:xfrm>
          <a:prstGeom prst="rect">
            <a:avLst/>
          </a:prstGeom>
        </p:spPr>
      </p:pic>
      <p:sp>
        <p:nvSpPr>
          <p:cNvPr id="18" name="Line 16">
            <a:extLst>
              <a:ext uri="{FF2B5EF4-FFF2-40B4-BE49-F238E27FC236}">
                <a16:creationId xmlns:a16="http://schemas.microsoft.com/office/drawing/2014/main" id="{3549DB1E-B767-49DB-8B1D-A65D7B51F3A5}"/>
              </a:ext>
            </a:extLst>
          </p:cNvPr>
          <p:cNvSpPr>
            <a:spLocks noChangeShapeType="1"/>
          </p:cNvSpPr>
          <p:nvPr/>
        </p:nvSpPr>
        <p:spPr bwMode="auto">
          <a:xfrm flipH="1">
            <a:off x="1757964" y="3333605"/>
            <a:ext cx="802957" cy="49095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 name="Text Box 14">
            <a:extLst>
              <a:ext uri="{FF2B5EF4-FFF2-40B4-BE49-F238E27FC236}">
                <a16:creationId xmlns:a16="http://schemas.microsoft.com/office/drawing/2014/main" id="{1856636D-2A52-41E0-B05A-DAFEA961D40B}"/>
              </a:ext>
            </a:extLst>
          </p:cNvPr>
          <p:cNvSpPr txBox="1">
            <a:spLocks noChangeArrowheads="1"/>
          </p:cNvSpPr>
          <p:nvPr/>
        </p:nvSpPr>
        <p:spPr bwMode="auto">
          <a:xfrm>
            <a:off x="2502342" y="3048352"/>
            <a:ext cx="164592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1600" dirty="0">
                <a:latin typeface="Times New Roman" panose="02020603050405020304" pitchFamily="18" charset="0"/>
              </a:rPr>
              <a:t>Area (A)</a:t>
            </a:r>
          </a:p>
        </p:txBody>
      </p:sp>
      <p:sp>
        <p:nvSpPr>
          <p:cNvPr id="32" name="Freeform 27">
            <a:extLst>
              <a:ext uri="{FF2B5EF4-FFF2-40B4-BE49-F238E27FC236}">
                <a16:creationId xmlns:a16="http://schemas.microsoft.com/office/drawing/2014/main" id="{FFA48E8D-88D2-4161-B7E2-068FF8677915}"/>
              </a:ext>
            </a:extLst>
          </p:cNvPr>
          <p:cNvSpPr/>
          <p:nvPr/>
        </p:nvSpPr>
        <p:spPr>
          <a:xfrm>
            <a:off x="4947749" y="5110106"/>
            <a:ext cx="1371600" cy="1020762"/>
          </a:xfrm>
          <a:custGeom>
            <a:avLst/>
            <a:gdLst>
              <a:gd name="connsiteX0" fmla="*/ 0 w 2228850"/>
              <a:gd name="connsiteY0" fmla="*/ 1463043 h 1463043"/>
              <a:gd name="connsiteX1" fmla="*/ 548640 w 2228850"/>
              <a:gd name="connsiteY1" fmla="*/ 1051563 h 1463043"/>
              <a:gd name="connsiteX2" fmla="*/ 1120140 w 2228850"/>
              <a:gd name="connsiteY2" fmla="*/ 3 h 1463043"/>
              <a:gd name="connsiteX3" fmla="*/ 1737360 w 2228850"/>
              <a:gd name="connsiteY3" fmla="*/ 1062993 h 1463043"/>
              <a:gd name="connsiteX4" fmla="*/ 2228850 w 2228850"/>
              <a:gd name="connsiteY4" fmla="*/ 1463043 h 14630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8850" h="1463043">
                <a:moveTo>
                  <a:pt x="0" y="1463043"/>
                </a:moveTo>
                <a:cubicBezTo>
                  <a:pt x="180975" y="1379223"/>
                  <a:pt x="361950" y="1295403"/>
                  <a:pt x="548640" y="1051563"/>
                </a:cubicBezTo>
                <a:cubicBezTo>
                  <a:pt x="735330" y="807723"/>
                  <a:pt x="922020" y="-1902"/>
                  <a:pt x="1120140" y="3"/>
                </a:cubicBezTo>
                <a:cubicBezTo>
                  <a:pt x="1318260" y="1908"/>
                  <a:pt x="1552575" y="819153"/>
                  <a:pt x="1737360" y="1062993"/>
                </a:cubicBezTo>
                <a:cubicBezTo>
                  <a:pt x="1922145" y="1306833"/>
                  <a:pt x="2075497" y="1384938"/>
                  <a:pt x="2228850" y="1463043"/>
                </a:cubicBezTo>
              </a:path>
            </a:pathLst>
          </a:custGeom>
          <a:ln w="19050"/>
        </p:spPr>
        <p:style>
          <a:lnRef idx="1">
            <a:schemeClr val="accent4"/>
          </a:lnRef>
          <a:fillRef idx="0">
            <a:schemeClr val="accent4"/>
          </a:fillRef>
          <a:effectRef idx="0">
            <a:schemeClr val="accent4"/>
          </a:effectRef>
          <a:fontRef idx="minor">
            <a:schemeClr val="tx1"/>
          </a:fontRef>
        </p:style>
        <p:txBody>
          <a:bodyPr rtlCol="0" anchor="ctr"/>
          <a:lstStyle/>
          <a:p>
            <a:pPr algn="ctr"/>
            <a:endParaRPr lang="en-US"/>
          </a:p>
        </p:txBody>
      </p:sp>
      <p:sp>
        <p:nvSpPr>
          <p:cNvPr id="11" name="Freeform: Shape 10">
            <a:extLst>
              <a:ext uri="{FF2B5EF4-FFF2-40B4-BE49-F238E27FC236}">
                <a16:creationId xmlns:a16="http://schemas.microsoft.com/office/drawing/2014/main" id="{2A8096E6-BA24-4D7A-83BA-68F8248DEF31}"/>
              </a:ext>
            </a:extLst>
          </p:cNvPr>
          <p:cNvSpPr/>
          <p:nvPr/>
        </p:nvSpPr>
        <p:spPr>
          <a:xfrm>
            <a:off x="4965032" y="5117432"/>
            <a:ext cx="1355557" cy="1010652"/>
          </a:xfrm>
          <a:custGeom>
            <a:avLst/>
            <a:gdLst>
              <a:gd name="connsiteX0" fmla="*/ 0 w 1355557"/>
              <a:gd name="connsiteY0" fmla="*/ 1010652 h 1010652"/>
              <a:gd name="connsiteX1" fmla="*/ 272715 w 1355557"/>
              <a:gd name="connsiteY1" fmla="*/ 818147 h 1010652"/>
              <a:gd name="connsiteX2" fmla="*/ 360947 w 1355557"/>
              <a:gd name="connsiteY2" fmla="*/ 657726 h 1010652"/>
              <a:gd name="connsiteX3" fmla="*/ 545431 w 1355557"/>
              <a:gd name="connsiteY3" fmla="*/ 160421 h 1010652"/>
              <a:gd name="connsiteX4" fmla="*/ 649705 w 1355557"/>
              <a:gd name="connsiteY4" fmla="*/ 0 h 1010652"/>
              <a:gd name="connsiteX5" fmla="*/ 729915 w 1355557"/>
              <a:gd name="connsiteY5" fmla="*/ 16042 h 1010652"/>
              <a:gd name="connsiteX6" fmla="*/ 898357 w 1355557"/>
              <a:gd name="connsiteY6" fmla="*/ 385010 h 1010652"/>
              <a:gd name="connsiteX7" fmla="*/ 1034715 w 1355557"/>
              <a:gd name="connsiteY7" fmla="*/ 729915 h 1010652"/>
              <a:gd name="connsiteX8" fmla="*/ 1138989 w 1355557"/>
              <a:gd name="connsiteY8" fmla="*/ 842210 h 1010652"/>
              <a:gd name="connsiteX9" fmla="*/ 1355557 w 1355557"/>
              <a:gd name="connsiteY9" fmla="*/ 1010652 h 1010652"/>
              <a:gd name="connsiteX10" fmla="*/ 0 w 1355557"/>
              <a:gd name="connsiteY10" fmla="*/ 1010652 h 10106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55557" h="1010652">
                <a:moveTo>
                  <a:pt x="0" y="1010652"/>
                </a:moveTo>
                <a:lnTo>
                  <a:pt x="272715" y="818147"/>
                </a:lnTo>
                <a:lnTo>
                  <a:pt x="360947" y="657726"/>
                </a:lnTo>
                <a:lnTo>
                  <a:pt x="545431" y="160421"/>
                </a:lnTo>
                <a:lnTo>
                  <a:pt x="649705" y="0"/>
                </a:lnTo>
                <a:lnTo>
                  <a:pt x="729915" y="16042"/>
                </a:lnTo>
                <a:lnTo>
                  <a:pt x="898357" y="385010"/>
                </a:lnTo>
                <a:lnTo>
                  <a:pt x="1034715" y="729915"/>
                </a:lnTo>
                <a:lnTo>
                  <a:pt x="1138989" y="842210"/>
                </a:lnTo>
                <a:lnTo>
                  <a:pt x="1355557" y="1010652"/>
                </a:lnTo>
                <a:lnTo>
                  <a:pt x="0" y="1010652"/>
                </a:lnTo>
                <a:close/>
              </a:path>
            </a:pathLst>
          </a:custGeom>
          <a:ln>
            <a:extLst>
              <a:ext uri="{C807C97D-BFC1-408E-A445-0C87EB9F89A2}">
                <ask:lineSketchStyleProps xmlns:ask="http://schemas.microsoft.com/office/drawing/2018/sketchyshapes" sd="2409391389">
                  <a:custGeom>
                    <a:avLst/>
                    <a:gdLst>
                      <a:gd name="connsiteX0" fmla="*/ 0 w 1355557"/>
                      <a:gd name="connsiteY0" fmla="*/ 1010652 h 1010652"/>
                      <a:gd name="connsiteX1" fmla="*/ 272715 w 1355557"/>
                      <a:gd name="connsiteY1" fmla="*/ 818147 h 1010652"/>
                      <a:gd name="connsiteX2" fmla="*/ 360947 w 1355557"/>
                      <a:gd name="connsiteY2" fmla="*/ 657726 h 1010652"/>
                      <a:gd name="connsiteX3" fmla="*/ 545431 w 1355557"/>
                      <a:gd name="connsiteY3" fmla="*/ 160421 h 1010652"/>
                      <a:gd name="connsiteX4" fmla="*/ 649705 w 1355557"/>
                      <a:gd name="connsiteY4" fmla="*/ 0 h 1010652"/>
                      <a:gd name="connsiteX5" fmla="*/ 729915 w 1355557"/>
                      <a:gd name="connsiteY5" fmla="*/ 16042 h 1010652"/>
                      <a:gd name="connsiteX6" fmla="*/ 898357 w 1355557"/>
                      <a:gd name="connsiteY6" fmla="*/ 385010 h 1010652"/>
                      <a:gd name="connsiteX7" fmla="*/ 1034715 w 1355557"/>
                      <a:gd name="connsiteY7" fmla="*/ 729915 h 1010652"/>
                      <a:gd name="connsiteX8" fmla="*/ 1138989 w 1355557"/>
                      <a:gd name="connsiteY8" fmla="*/ 842210 h 1010652"/>
                      <a:gd name="connsiteX9" fmla="*/ 1355557 w 1355557"/>
                      <a:gd name="connsiteY9" fmla="*/ 1010652 h 1010652"/>
                      <a:gd name="connsiteX10" fmla="*/ 930816 w 1355557"/>
                      <a:gd name="connsiteY10" fmla="*/ 1010652 h 1010652"/>
                      <a:gd name="connsiteX11" fmla="*/ 465408 w 1355557"/>
                      <a:gd name="connsiteY11" fmla="*/ 1010652 h 1010652"/>
                      <a:gd name="connsiteX12" fmla="*/ 0 w 1355557"/>
                      <a:gd name="connsiteY12" fmla="*/ 1010652 h 10106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55557" h="1010652" fill="none" extrusionOk="0">
                        <a:moveTo>
                          <a:pt x="0" y="1010652"/>
                        </a:moveTo>
                        <a:cubicBezTo>
                          <a:pt x="114156" y="927291"/>
                          <a:pt x="225402" y="889466"/>
                          <a:pt x="272715" y="818147"/>
                        </a:cubicBezTo>
                        <a:cubicBezTo>
                          <a:pt x="290597" y="745828"/>
                          <a:pt x="355316" y="712117"/>
                          <a:pt x="360947" y="657726"/>
                        </a:cubicBezTo>
                        <a:cubicBezTo>
                          <a:pt x="368888" y="520824"/>
                          <a:pt x="552497" y="312360"/>
                          <a:pt x="545431" y="160421"/>
                        </a:cubicBezTo>
                        <a:cubicBezTo>
                          <a:pt x="595011" y="80879"/>
                          <a:pt x="633867" y="64950"/>
                          <a:pt x="649705" y="0"/>
                        </a:cubicBezTo>
                        <a:cubicBezTo>
                          <a:pt x="679050" y="-2224"/>
                          <a:pt x="699275" y="13244"/>
                          <a:pt x="729915" y="16042"/>
                        </a:cubicBezTo>
                        <a:cubicBezTo>
                          <a:pt x="813835" y="88966"/>
                          <a:pt x="820395" y="273078"/>
                          <a:pt x="898357" y="385010"/>
                        </a:cubicBezTo>
                        <a:cubicBezTo>
                          <a:pt x="967574" y="450799"/>
                          <a:pt x="963342" y="650458"/>
                          <a:pt x="1034715" y="729915"/>
                        </a:cubicBezTo>
                        <a:cubicBezTo>
                          <a:pt x="1087950" y="763848"/>
                          <a:pt x="1083881" y="796718"/>
                          <a:pt x="1138989" y="842210"/>
                        </a:cubicBezTo>
                        <a:cubicBezTo>
                          <a:pt x="1239662" y="888994"/>
                          <a:pt x="1274042" y="973604"/>
                          <a:pt x="1355557" y="1010652"/>
                        </a:cubicBezTo>
                        <a:cubicBezTo>
                          <a:pt x="1148403" y="1036541"/>
                          <a:pt x="1096504" y="989318"/>
                          <a:pt x="930816" y="1010652"/>
                        </a:cubicBezTo>
                        <a:cubicBezTo>
                          <a:pt x="765128" y="1031986"/>
                          <a:pt x="662308" y="973191"/>
                          <a:pt x="465408" y="1010652"/>
                        </a:cubicBezTo>
                        <a:cubicBezTo>
                          <a:pt x="268508" y="1048113"/>
                          <a:pt x="124436" y="1000881"/>
                          <a:pt x="0" y="1010652"/>
                        </a:cubicBezTo>
                        <a:close/>
                      </a:path>
                      <a:path w="1355557" h="1010652" stroke="0" extrusionOk="0">
                        <a:moveTo>
                          <a:pt x="0" y="1010652"/>
                        </a:moveTo>
                        <a:cubicBezTo>
                          <a:pt x="55028" y="938476"/>
                          <a:pt x="159631" y="927908"/>
                          <a:pt x="272715" y="818147"/>
                        </a:cubicBezTo>
                        <a:cubicBezTo>
                          <a:pt x="294578" y="743843"/>
                          <a:pt x="333761" y="712035"/>
                          <a:pt x="360947" y="657726"/>
                        </a:cubicBezTo>
                        <a:cubicBezTo>
                          <a:pt x="396177" y="439766"/>
                          <a:pt x="472788" y="391575"/>
                          <a:pt x="545431" y="160421"/>
                        </a:cubicBezTo>
                        <a:cubicBezTo>
                          <a:pt x="579936" y="75466"/>
                          <a:pt x="615353" y="82730"/>
                          <a:pt x="649705" y="0"/>
                        </a:cubicBezTo>
                        <a:cubicBezTo>
                          <a:pt x="678182" y="378"/>
                          <a:pt x="709318" y="13016"/>
                          <a:pt x="729915" y="16042"/>
                        </a:cubicBezTo>
                        <a:cubicBezTo>
                          <a:pt x="835659" y="140907"/>
                          <a:pt x="825496" y="299433"/>
                          <a:pt x="898357" y="385010"/>
                        </a:cubicBezTo>
                        <a:cubicBezTo>
                          <a:pt x="967851" y="527406"/>
                          <a:pt x="956993" y="648808"/>
                          <a:pt x="1034715" y="729915"/>
                        </a:cubicBezTo>
                        <a:cubicBezTo>
                          <a:pt x="1065716" y="747506"/>
                          <a:pt x="1079311" y="795874"/>
                          <a:pt x="1138989" y="842210"/>
                        </a:cubicBezTo>
                        <a:cubicBezTo>
                          <a:pt x="1223572" y="870408"/>
                          <a:pt x="1294834" y="989817"/>
                          <a:pt x="1355557" y="1010652"/>
                        </a:cubicBezTo>
                        <a:cubicBezTo>
                          <a:pt x="1228296" y="1059218"/>
                          <a:pt x="1037670" y="1002831"/>
                          <a:pt x="890149" y="1010652"/>
                        </a:cubicBezTo>
                        <a:cubicBezTo>
                          <a:pt x="742628" y="1018473"/>
                          <a:pt x="626388" y="1000241"/>
                          <a:pt x="478963" y="1010652"/>
                        </a:cubicBezTo>
                        <a:cubicBezTo>
                          <a:pt x="331538" y="1021063"/>
                          <a:pt x="177253" y="972735"/>
                          <a:pt x="0" y="1010652"/>
                        </a:cubicBezTo>
                        <a:close/>
                      </a:path>
                    </a:pathLst>
                  </a:custGeom>
                  <ask:type>
                    <ask:lineSketchNone/>
                  </ask:type>
                </ask:lineSketchStyleProps>
              </a:ext>
            </a:extLst>
          </a:ln>
          <a:effectLst>
            <a:glow rad="63500">
              <a:schemeClr val="accent5">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260356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Freeform 27"/>
          <p:cNvSpPr/>
          <p:nvPr/>
        </p:nvSpPr>
        <p:spPr>
          <a:xfrm>
            <a:off x="2843499" y="3982747"/>
            <a:ext cx="1371600" cy="1020762"/>
          </a:xfrm>
          <a:custGeom>
            <a:avLst/>
            <a:gdLst>
              <a:gd name="connsiteX0" fmla="*/ 0 w 2228850"/>
              <a:gd name="connsiteY0" fmla="*/ 1463043 h 1463043"/>
              <a:gd name="connsiteX1" fmla="*/ 548640 w 2228850"/>
              <a:gd name="connsiteY1" fmla="*/ 1051563 h 1463043"/>
              <a:gd name="connsiteX2" fmla="*/ 1120140 w 2228850"/>
              <a:gd name="connsiteY2" fmla="*/ 3 h 1463043"/>
              <a:gd name="connsiteX3" fmla="*/ 1737360 w 2228850"/>
              <a:gd name="connsiteY3" fmla="*/ 1062993 h 1463043"/>
              <a:gd name="connsiteX4" fmla="*/ 2228850 w 2228850"/>
              <a:gd name="connsiteY4" fmla="*/ 1463043 h 14630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8850" h="1463043">
                <a:moveTo>
                  <a:pt x="0" y="1463043"/>
                </a:moveTo>
                <a:cubicBezTo>
                  <a:pt x="180975" y="1379223"/>
                  <a:pt x="361950" y="1295403"/>
                  <a:pt x="548640" y="1051563"/>
                </a:cubicBezTo>
                <a:cubicBezTo>
                  <a:pt x="735330" y="807723"/>
                  <a:pt x="922020" y="-1902"/>
                  <a:pt x="1120140" y="3"/>
                </a:cubicBezTo>
                <a:cubicBezTo>
                  <a:pt x="1318260" y="1908"/>
                  <a:pt x="1552575" y="819153"/>
                  <a:pt x="1737360" y="1062993"/>
                </a:cubicBezTo>
                <a:cubicBezTo>
                  <a:pt x="1922145" y="1306833"/>
                  <a:pt x="2075497" y="1384938"/>
                  <a:pt x="2228850" y="1463043"/>
                </a:cubicBezTo>
              </a:path>
            </a:pathLst>
          </a:custGeom>
          <a:noFill/>
          <a:ln w="19050"/>
        </p:spPr>
        <p:style>
          <a:lnRef idx="1">
            <a:schemeClr val="accent4"/>
          </a:lnRef>
          <a:fillRef idx="0">
            <a:schemeClr val="accent4"/>
          </a:fillRef>
          <a:effectRef idx="0">
            <a:schemeClr val="accent4"/>
          </a:effectRef>
          <a:fontRef idx="minor">
            <a:schemeClr val="tx1"/>
          </a:fontRef>
        </p:style>
        <p:txBody>
          <a:bodyPr rtlCol="0" anchor="ctr"/>
          <a:lstStyle/>
          <a:p>
            <a:pPr algn="ctr"/>
            <a:endParaRPr lang="en-US"/>
          </a:p>
        </p:txBody>
      </p:sp>
      <p:sp>
        <p:nvSpPr>
          <p:cNvPr id="34" name="Oval 33"/>
          <p:cNvSpPr/>
          <p:nvPr/>
        </p:nvSpPr>
        <p:spPr>
          <a:xfrm>
            <a:off x="3738690" y="4376482"/>
            <a:ext cx="91440" cy="91440"/>
          </a:xfrm>
          <a:prstGeom prst="ellipse">
            <a:avLst/>
          </a:prstGeom>
          <a:solidFill>
            <a:schemeClr val="accent3"/>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sz="3300" dirty="0"/>
              <a:t>Unit Hydrograph - Derived</a:t>
            </a:r>
          </a:p>
        </p:txBody>
      </p:sp>
      <p:sp>
        <p:nvSpPr>
          <p:cNvPr id="3" name="Content Placeholder 2"/>
          <p:cNvSpPr>
            <a:spLocks noGrp="1"/>
          </p:cNvSpPr>
          <p:nvPr>
            <p:ph idx="1"/>
          </p:nvPr>
        </p:nvSpPr>
        <p:spPr>
          <a:xfrm>
            <a:off x="1981200" y="1600200"/>
            <a:ext cx="8229600" cy="1395790"/>
          </a:xfrm>
        </p:spPr>
        <p:txBody>
          <a:bodyPr/>
          <a:lstStyle/>
          <a:p>
            <a:pPr marL="457200" indent="-457200">
              <a:buFont typeface="+mj-lt"/>
              <a:buAutoNum type="arabicPeriod" startAt="3"/>
            </a:pPr>
            <a:r>
              <a:rPr lang="en-US" sz="2400" dirty="0"/>
              <a:t>Divide the ordinates of the direct runoff by the depth of runoff (d)</a:t>
            </a:r>
          </a:p>
        </p:txBody>
      </p:sp>
      <p:sp>
        <p:nvSpPr>
          <p:cNvPr id="4" name="Footer Placeholder 3"/>
          <p:cNvSpPr>
            <a:spLocks noGrp="1"/>
          </p:cNvSpPr>
          <p:nvPr>
            <p:ph type="ftr" sz="quarter" idx="11"/>
          </p:nvPr>
        </p:nvSpPr>
        <p:spPr>
          <a:xfrm>
            <a:off x="0" y="6300788"/>
            <a:ext cx="3505200" cy="365125"/>
          </a:xfrm>
          <a:prstGeom prst="rect">
            <a:avLst/>
          </a:prstGeom>
        </p:spPr>
        <p:txBody>
          <a:bodyPr/>
          <a:lstStyle/>
          <a:p>
            <a:r>
              <a:rPr lang="en-US" sz="1400" dirty="0"/>
              <a:t>Hydrologic Engineering Center</a:t>
            </a:r>
          </a:p>
        </p:txBody>
      </p:sp>
      <p:sp>
        <p:nvSpPr>
          <p:cNvPr id="5" name="Slide Number Placeholder 4"/>
          <p:cNvSpPr>
            <a:spLocks noGrp="1"/>
          </p:cNvSpPr>
          <p:nvPr>
            <p:ph type="sldNum" sz="quarter" idx="12"/>
          </p:nvPr>
        </p:nvSpPr>
        <p:spPr bwMode="auto">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marL="0" algn="ctr" defTabSz="914400" rtl="0" eaLnBrk="1" latinLnBrk="0" hangingPunct="1">
              <a:defRPr sz="14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FF2031BD-0E64-4A86-9567-1E14D3ADF6F3}" type="slidenum">
              <a:rPr lang="en-US" smtClean="0"/>
              <a:pPr>
                <a:defRPr/>
              </a:pPr>
              <a:t>8</a:t>
            </a:fld>
            <a:endParaRPr lang="en-US" dirty="0"/>
          </a:p>
        </p:txBody>
      </p:sp>
      <p:sp>
        <p:nvSpPr>
          <p:cNvPr id="6" name="Line 3"/>
          <p:cNvSpPr>
            <a:spLocks noChangeShapeType="1"/>
          </p:cNvSpPr>
          <p:nvPr/>
        </p:nvSpPr>
        <p:spPr bwMode="auto">
          <a:xfrm flipV="1">
            <a:off x="2157699" y="3068347"/>
            <a:ext cx="0" cy="193516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 name="Line 4"/>
          <p:cNvSpPr>
            <a:spLocks noChangeShapeType="1"/>
          </p:cNvSpPr>
          <p:nvPr/>
        </p:nvSpPr>
        <p:spPr bwMode="auto">
          <a:xfrm>
            <a:off x="2157699" y="5003509"/>
            <a:ext cx="279558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 name="Rectangle 7" descr="Divot"/>
          <p:cNvSpPr>
            <a:spLocks noChangeArrowheads="1"/>
          </p:cNvSpPr>
          <p:nvPr/>
        </p:nvSpPr>
        <p:spPr bwMode="auto">
          <a:xfrm>
            <a:off x="2503570" y="3089460"/>
            <a:ext cx="304800" cy="457200"/>
          </a:xfrm>
          <a:prstGeom prst="rect">
            <a:avLst/>
          </a:prstGeom>
          <a:pattFill prst="divot">
            <a:fgClr>
              <a:schemeClr val="accent2"/>
            </a:fgClr>
            <a:bgClr>
              <a:srgbClr val="FFFFFF"/>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 name="Text Box 14"/>
          <p:cNvSpPr txBox="1">
            <a:spLocks noChangeArrowheads="1"/>
          </p:cNvSpPr>
          <p:nvPr/>
        </p:nvSpPr>
        <p:spPr bwMode="auto">
          <a:xfrm>
            <a:off x="3472257" y="5007670"/>
            <a:ext cx="144780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n-US" sz="1600" dirty="0">
                <a:latin typeface="Times New Roman" panose="02020603050405020304" pitchFamily="18" charset="0"/>
              </a:rPr>
              <a:t>Time</a:t>
            </a:r>
            <a:endParaRPr lang="en-US" altLang="en-US" sz="2400" dirty="0">
              <a:latin typeface="Times New Roman" panose="02020603050405020304" pitchFamily="18" charset="0"/>
            </a:endParaRPr>
          </a:p>
        </p:txBody>
      </p:sp>
      <p:sp>
        <p:nvSpPr>
          <p:cNvPr id="17" name="Text Box 14"/>
          <p:cNvSpPr txBox="1">
            <a:spLocks noChangeArrowheads="1"/>
          </p:cNvSpPr>
          <p:nvPr/>
        </p:nvSpPr>
        <p:spPr bwMode="auto">
          <a:xfrm>
            <a:off x="1466743" y="3866651"/>
            <a:ext cx="622775"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1600" dirty="0">
                <a:latin typeface="Times New Roman" panose="02020603050405020304" pitchFamily="18" charset="0"/>
              </a:rPr>
              <a:t>Flow</a:t>
            </a:r>
            <a:endParaRPr lang="en-US" altLang="en-US" sz="2400" dirty="0">
              <a:latin typeface="Times New Roman" panose="02020603050405020304" pitchFamily="18" charset="0"/>
            </a:endParaRPr>
          </a:p>
        </p:txBody>
      </p:sp>
      <p:sp>
        <p:nvSpPr>
          <p:cNvPr id="29" name="Text Box 14"/>
          <p:cNvSpPr txBox="1">
            <a:spLocks noChangeArrowheads="1"/>
          </p:cNvSpPr>
          <p:nvPr/>
        </p:nvSpPr>
        <p:spPr bwMode="auto">
          <a:xfrm>
            <a:off x="4085083" y="3771791"/>
            <a:ext cx="164592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1600" dirty="0">
                <a:latin typeface="Times New Roman" panose="02020603050405020304" pitchFamily="18" charset="0"/>
              </a:rPr>
              <a:t>Direct runoff</a:t>
            </a:r>
          </a:p>
        </p:txBody>
      </p:sp>
      <p:sp>
        <p:nvSpPr>
          <p:cNvPr id="18" name="Line 3"/>
          <p:cNvSpPr>
            <a:spLocks noChangeShapeType="1"/>
          </p:cNvSpPr>
          <p:nvPr/>
        </p:nvSpPr>
        <p:spPr bwMode="auto">
          <a:xfrm flipV="1">
            <a:off x="7273127" y="3018587"/>
            <a:ext cx="0" cy="193516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 name="Line 4"/>
          <p:cNvSpPr>
            <a:spLocks noChangeShapeType="1"/>
          </p:cNvSpPr>
          <p:nvPr/>
        </p:nvSpPr>
        <p:spPr bwMode="auto">
          <a:xfrm>
            <a:off x="7273127" y="4953749"/>
            <a:ext cx="279558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 name="Line 16"/>
          <p:cNvSpPr>
            <a:spLocks noChangeShapeType="1"/>
          </p:cNvSpPr>
          <p:nvPr/>
        </p:nvSpPr>
        <p:spPr bwMode="auto">
          <a:xfrm flipH="1">
            <a:off x="3534456" y="4059191"/>
            <a:ext cx="812086" cy="502681"/>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 name="Rectangle 7" descr="Divot"/>
          <p:cNvSpPr>
            <a:spLocks noChangeArrowheads="1"/>
          </p:cNvSpPr>
          <p:nvPr/>
        </p:nvSpPr>
        <p:spPr bwMode="auto">
          <a:xfrm>
            <a:off x="7618997" y="3125594"/>
            <a:ext cx="304800" cy="278203"/>
          </a:xfrm>
          <a:prstGeom prst="rect">
            <a:avLst/>
          </a:prstGeom>
          <a:pattFill prst="divot">
            <a:fgClr>
              <a:schemeClr val="accent2"/>
            </a:fgClr>
            <a:bgClr>
              <a:srgbClr val="FFFFFF"/>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 name="Text Box 14"/>
          <p:cNvSpPr txBox="1">
            <a:spLocks noChangeArrowheads="1"/>
          </p:cNvSpPr>
          <p:nvPr/>
        </p:nvSpPr>
        <p:spPr bwMode="auto">
          <a:xfrm>
            <a:off x="6546972" y="3816891"/>
            <a:ext cx="777797"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1600" dirty="0">
                <a:latin typeface="Times New Roman" panose="02020603050405020304" pitchFamily="18" charset="0"/>
              </a:rPr>
              <a:t>Flow/u</a:t>
            </a:r>
            <a:endParaRPr lang="en-US" altLang="en-US" sz="2400" dirty="0">
              <a:latin typeface="Times New Roman" panose="02020603050405020304" pitchFamily="18" charset="0"/>
            </a:endParaRPr>
          </a:p>
        </p:txBody>
      </p:sp>
      <p:sp>
        <p:nvSpPr>
          <p:cNvPr id="24" name="Freeform 23"/>
          <p:cNvSpPr/>
          <p:nvPr/>
        </p:nvSpPr>
        <p:spPr>
          <a:xfrm>
            <a:off x="7958927" y="4318178"/>
            <a:ext cx="1371600" cy="635571"/>
          </a:xfrm>
          <a:custGeom>
            <a:avLst/>
            <a:gdLst>
              <a:gd name="connsiteX0" fmla="*/ 0 w 2228850"/>
              <a:gd name="connsiteY0" fmla="*/ 1463043 h 1463043"/>
              <a:gd name="connsiteX1" fmla="*/ 548640 w 2228850"/>
              <a:gd name="connsiteY1" fmla="*/ 1051563 h 1463043"/>
              <a:gd name="connsiteX2" fmla="*/ 1120140 w 2228850"/>
              <a:gd name="connsiteY2" fmla="*/ 3 h 1463043"/>
              <a:gd name="connsiteX3" fmla="*/ 1737360 w 2228850"/>
              <a:gd name="connsiteY3" fmla="*/ 1062993 h 1463043"/>
              <a:gd name="connsiteX4" fmla="*/ 2228850 w 2228850"/>
              <a:gd name="connsiteY4" fmla="*/ 1463043 h 14630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8850" h="1463043">
                <a:moveTo>
                  <a:pt x="0" y="1463043"/>
                </a:moveTo>
                <a:cubicBezTo>
                  <a:pt x="180975" y="1379223"/>
                  <a:pt x="361950" y="1295403"/>
                  <a:pt x="548640" y="1051563"/>
                </a:cubicBezTo>
                <a:cubicBezTo>
                  <a:pt x="735330" y="807723"/>
                  <a:pt x="922020" y="-1902"/>
                  <a:pt x="1120140" y="3"/>
                </a:cubicBezTo>
                <a:cubicBezTo>
                  <a:pt x="1318260" y="1908"/>
                  <a:pt x="1552575" y="819153"/>
                  <a:pt x="1737360" y="1062993"/>
                </a:cubicBezTo>
                <a:cubicBezTo>
                  <a:pt x="1922145" y="1306833"/>
                  <a:pt x="2075497" y="1384938"/>
                  <a:pt x="2228850" y="1463043"/>
                </a:cubicBezTo>
              </a:path>
            </a:pathLst>
          </a:custGeom>
          <a:ln w="19050"/>
        </p:spPr>
        <p:style>
          <a:lnRef idx="1">
            <a:schemeClr val="accent4"/>
          </a:lnRef>
          <a:fillRef idx="0">
            <a:schemeClr val="accent4"/>
          </a:fillRef>
          <a:effectRef idx="0">
            <a:schemeClr val="accent4"/>
          </a:effectRef>
          <a:fontRef idx="minor">
            <a:schemeClr val="tx1"/>
          </a:fontRef>
        </p:style>
        <p:txBody>
          <a:bodyPr rtlCol="0" anchor="ctr"/>
          <a:lstStyle/>
          <a:p>
            <a:pPr algn="ctr"/>
            <a:endParaRPr lang="en-US"/>
          </a:p>
        </p:txBody>
      </p:sp>
      <p:sp>
        <p:nvSpPr>
          <p:cNvPr id="25" name="Text Box 14"/>
          <p:cNvSpPr txBox="1">
            <a:spLocks noChangeArrowheads="1"/>
          </p:cNvSpPr>
          <p:nvPr/>
        </p:nvSpPr>
        <p:spPr bwMode="auto">
          <a:xfrm>
            <a:off x="8801890" y="3670876"/>
            <a:ext cx="144780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600" dirty="0">
                <a:latin typeface="Times New Roman" panose="02020603050405020304" pitchFamily="18" charset="0"/>
              </a:rPr>
              <a:t>Direct runoff</a:t>
            </a:r>
          </a:p>
        </p:txBody>
      </p:sp>
      <p:sp>
        <p:nvSpPr>
          <p:cNvPr id="26" name="Line 16"/>
          <p:cNvSpPr>
            <a:spLocks noChangeShapeType="1"/>
          </p:cNvSpPr>
          <p:nvPr/>
        </p:nvSpPr>
        <p:spPr bwMode="auto">
          <a:xfrm flipH="1">
            <a:off x="8659016" y="4009430"/>
            <a:ext cx="802957" cy="49095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7" name="Text Box 14"/>
          <p:cNvSpPr txBox="1">
            <a:spLocks noChangeArrowheads="1"/>
          </p:cNvSpPr>
          <p:nvPr/>
        </p:nvSpPr>
        <p:spPr bwMode="auto">
          <a:xfrm>
            <a:off x="7892602" y="4985339"/>
            <a:ext cx="144780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n-US" sz="1600" dirty="0">
                <a:latin typeface="Times New Roman" panose="02020603050405020304" pitchFamily="18" charset="0"/>
              </a:rPr>
              <a:t>Time</a:t>
            </a:r>
            <a:endParaRPr lang="en-US" altLang="en-US" sz="2400" dirty="0">
              <a:latin typeface="Times New Roman" panose="02020603050405020304" pitchFamily="18" charset="0"/>
            </a:endParaRPr>
          </a:p>
        </p:txBody>
      </p:sp>
      <p:sp>
        <p:nvSpPr>
          <p:cNvPr id="9" name="Oval 8"/>
          <p:cNvSpPr/>
          <p:nvPr/>
        </p:nvSpPr>
        <p:spPr>
          <a:xfrm>
            <a:off x="2797778" y="4953749"/>
            <a:ext cx="91440" cy="91440"/>
          </a:xfrm>
          <a:prstGeom prst="ellipse">
            <a:avLst/>
          </a:prstGeom>
          <a:solidFill>
            <a:schemeClr val="accent3"/>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a:off x="3076862" y="4735294"/>
            <a:ext cx="91440" cy="91440"/>
          </a:xfrm>
          <a:prstGeom prst="ellipse">
            <a:avLst/>
          </a:prstGeom>
          <a:solidFill>
            <a:schemeClr val="accent3"/>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a:off x="3253392" y="4374710"/>
            <a:ext cx="91440" cy="91440"/>
          </a:xfrm>
          <a:prstGeom prst="ellipse">
            <a:avLst/>
          </a:prstGeom>
          <a:solidFill>
            <a:schemeClr val="accent3"/>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p:nvPr/>
        </p:nvSpPr>
        <p:spPr>
          <a:xfrm>
            <a:off x="3483579" y="3951110"/>
            <a:ext cx="91440" cy="91440"/>
          </a:xfrm>
          <a:prstGeom prst="ellipse">
            <a:avLst/>
          </a:prstGeom>
          <a:solidFill>
            <a:schemeClr val="accent3"/>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p:cNvSpPr/>
          <p:nvPr/>
        </p:nvSpPr>
        <p:spPr>
          <a:xfrm>
            <a:off x="3899345" y="4731106"/>
            <a:ext cx="91440" cy="91440"/>
          </a:xfrm>
          <a:prstGeom prst="ellipse">
            <a:avLst/>
          </a:prstGeom>
          <a:solidFill>
            <a:schemeClr val="accent3"/>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p:cNvSpPr/>
          <p:nvPr/>
        </p:nvSpPr>
        <p:spPr>
          <a:xfrm>
            <a:off x="4177634" y="4953749"/>
            <a:ext cx="91440" cy="91440"/>
          </a:xfrm>
          <a:prstGeom prst="ellipse">
            <a:avLst/>
          </a:prstGeom>
          <a:solidFill>
            <a:schemeClr val="accent3"/>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7943052" y="4892619"/>
            <a:ext cx="91440" cy="91440"/>
          </a:xfrm>
          <a:prstGeom prst="ellipse">
            <a:avLst/>
          </a:prstGeom>
          <a:solidFill>
            <a:schemeClr val="accent3"/>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p:cNvSpPr/>
          <p:nvPr/>
        </p:nvSpPr>
        <p:spPr>
          <a:xfrm>
            <a:off x="8227055" y="4731106"/>
            <a:ext cx="91440" cy="91440"/>
          </a:xfrm>
          <a:prstGeom prst="ellipse">
            <a:avLst/>
          </a:prstGeom>
          <a:solidFill>
            <a:schemeClr val="accent3"/>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p:cNvSpPr/>
          <p:nvPr/>
        </p:nvSpPr>
        <p:spPr>
          <a:xfrm>
            <a:off x="8405649" y="4478159"/>
            <a:ext cx="91440" cy="91440"/>
          </a:xfrm>
          <a:prstGeom prst="ellipse">
            <a:avLst/>
          </a:prstGeom>
          <a:solidFill>
            <a:schemeClr val="accent3"/>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p:cNvSpPr/>
          <p:nvPr/>
        </p:nvSpPr>
        <p:spPr>
          <a:xfrm>
            <a:off x="8599007" y="4267874"/>
            <a:ext cx="91440" cy="91440"/>
          </a:xfrm>
          <a:prstGeom prst="ellipse">
            <a:avLst/>
          </a:prstGeom>
          <a:solidFill>
            <a:schemeClr val="accent3"/>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p:cNvSpPr/>
          <p:nvPr/>
        </p:nvSpPr>
        <p:spPr>
          <a:xfrm>
            <a:off x="8819828" y="4478159"/>
            <a:ext cx="91440" cy="91440"/>
          </a:xfrm>
          <a:prstGeom prst="ellipse">
            <a:avLst/>
          </a:prstGeom>
          <a:solidFill>
            <a:schemeClr val="accent3"/>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p:cNvSpPr/>
          <p:nvPr/>
        </p:nvSpPr>
        <p:spPr>
          <a:xfrm>
            <a:off x="8969053" y="4715116"/>
            <a:ext cx="91440" cy="91440"/>
          </a:xfrm>
          <a:prstGeom prst="ellipse">
            <a:avLst/>
          </a:prstGeom>
          <a:solidFill>
            <a:schemeClr val="accent3"/>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p:cNvSpPr/>
          <p:nvPr/>
        </p:nvSpPr>
        <p:spPr>
          <a:xfrm>
            <a:off x="9277186" y="4892262"/>
            <a:ext cx="91440" cy="91440"/>
          </a:xfrm>
          <a:prstGeom prst="ellipse">
            <a:avLst/>
          </a:prstGeom>
          <a:solidFill>
            <a:schemeClr val="accent3"/>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 Box 14"/>
          <p:cNvSpPr txBox="1">
            <a:spLocks noChangeArrowheads="1"/>
          </p:cNvSpPr>
          <p:nvPr/>
        </p:nvSpPr>
        <p:spPr bwMode="auto">
          <a:xfrm>
            <a:off x="2882270" y="3114564"/>
            <a:ext cx="2251234"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1600" dirty="0">
                <a:latin typeface="Times New Roman" panose="02020603050405020304" pitchFamily="18" charset="0"/>
              </a:rPr>
              <a:t>Excess </a:t>
            </a:r>
            <a:r>
              <a:rPr lang="en-US" altLang="en-US" sz="1600" dirty="0" err="1">
                <a:latin typeface="Times New Roman" panose="02020603050405020304" pitchFamily="18" charset="0"/>
              </a:rPr>
              <a:t>precip</a:t>
            </a:r>
            <a:r>
              <a:rPr lang="en-US" altLang="en-US" sz="1600" dirty="0">
                <a:latin typeface="Times New Roman" panose="02020603050405020304" pitchFamily="18" charset="0"/>
              </a:rPr>
              <a:t> depth (d)</a:t>
            </a:r>
            <a:endParaRPr lang="en-US" altLang="en-US" sz="2400" dirty="0">
              <a:latin typeface="Times New Roman" panose="02020603050405020304" pitchFamily="18" charset="0"/>
            </a:endParaRPr>
          </a:p>
        </p:txBody>
      </p:sp>
      <p:sp>
        <p:nvSpPr>
          <p:cNvPr id="45" name="Line 16"/>
          <p:cNvSpPr>
            <a:spLocks noChangeShapeType="1"/>
          </p:cNvSpPr>
          <p:nvPr/>
        </p:nvSpPr>
        <p:spPr bwMode="auto">
          <a:xfrm flipH="1">
            <a:off x="2889218" y="3089460"/>
            <a:ext cx="0" cy="442453"/>
          </a:xfrm>
          <a:prstGeom prst="line">
            <a:avLst/>
          </a:prstGeom>
          <a:noFill/>
          <a:ln w="9525">
            <a:solidFill>
              <a:schemeClr val="tx1"/>
            </a:solidFill>
            <a:round/>
            <a:headEnd type="triangle"/>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 name="Text Box 14"/>
          <p:cNvSpPr txBox="1">
            <a:spLocks noChangeArrowheads="1"/>
          </p:cNvSpPr>
          <p:nvPr/>
        </p:nvSpPr>
        <p:spPr bwMode="auto">
          <a:xfrm>
            <a:off x="8037701" y="3076441"/>
            <a:ext cx="1922145"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1600" dirty="0">
                <a:latin typeface="Times New Roman" panose="02020603050405020304" pitchFamily="18" charset="0"/>
              </a:rPr>
              <a:t>Unit </a:t>
            </a:r>
            <a:r>
              <a:rPr lang="en-US" altLang="en-US" sz="1600" dirty="0" err="1">
                <a:latin typeface="Times New Roman" panose="02020603050405020304" pitchFamily="18" charset="0"/>
              </a:rPr>
              <a:t>precip</a:t>
            </a:r>
            <a:r>
              <a:rPr lang="en-US" altLang="en-US" sz="1600" dirty="0">
                <a:latin typeface="Times New Roman" panose="02020603050405020304" pitchFamily="18" charset="0"/>
              </a:rPr>
              <a:t> depth (u)</a:t>
            </a:r>
            <a:endParaRPr lang="en-US" altLang="en-US" sz="2400" dirty="0">
              <a:latin typeface="Times New Roman" panose="02020603050405020304" pitchFamily="18" charset="0"/>
            </a:endParaRPr>
          </a:p>
        </p:txBody>
      </p:sp>
      <p:cxnSp>
        <p:nvCxnSpPr>
          <p:cNvPr id="47" name="Straight Arrow Connector 46"/>
          <p:cNvCxnSpPr/>
          <p:nvPr/>
        </p:nvCxnSpPr>
        <p:spPr>
          <a:xfrm flipH="1">
            <a:off x="8033261" y="3119930"/>
            <a:ext cx="8496" cy="276068"/>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8" name="Right Arrow 47"/>
          <p:cNvSpPr/>
          <p:nvPr/>
        </p:nvSpPr>
        <p:spPr>
          <a:xfrm>
            <a:off x="5791200" y="3499999"/>
            <a:ext cx="457200" cy="314170"/>
          </a:xfrm>
          <a:prstGeom prst="right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5" name="Rectangle 14"/>
              <p:cNvSpPr/>
              <p:nvPr/>
            </p:nvSpPr>
            <p:spPr>
              <a:xfrm>
                <a:off x="5645029" y="3880396"/>
                <a:ext cx="605550" cy="6127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ea typeface="Cambria Math" panose="02040503050406030204" pitchFamily="18" charset="0"/>
                        </a:rPr>
                        <m:t>×</m:t>
                      </m:r>
                      <m:f>
                        <m:fPr>
                          <m:ctrlPr>
                            <a:rPr lang="en-US" i="1">
                              <a:latin typeface="Cambria Math" panose="02040503050406030204" pitchFamily="18" charset="0"/>
                              <a:ea typeface="Cambria Math" panose="02040503050406030204" pitchFamily="18" charset="0"/>
                            </a:rPr>
                          </m:ctrlPr>
                        </m:fPr>
                        <m:num>
                          <m:r>
                            <a:rPr lang="en-US" i="1">
                              <a:latin typeface="Cambria Math" panose="02040503050406030204" pitchFamily="18" charset="0"/>
                              <a:ea typeface="Cambria Math" panose="02040503050406030204" pitchFamily="18" charset="0"/>
                            </a:rPr>
                            <m:t>1</m:t>
                          </m:r>
                        </m:num>
                        <m:den>
                          <m:r>
                            <a:rPr lang="en-US" i="1">
                              <a:latin typeface="Cambria Math" panose="02040503050406030204" pitchFamily="18" charset="0"/>
                              <a:ea typeface="Cambria Math" panose="02040503050406030204" pitchFamily="18" charset="0"/>
                            </a:rPr>
                            <m:t>𝑑</m:t>
                          </m:r>
                        </m:den>
                      </m:f>
                    </m:oMath>
                  </m:oMathPara>
                </a14:m>
                <a:endParaRPr lang="en-US" dirty="0"/>
              </a:p>
            </p:txBody>
          </p:sp>
        </mc:Choice>
        <mc:Fallback xmlns="">
          <p:sp>
            <p:nvSpPr>
              <p:cNvPr id="15" name="Rectangle 14"/>
              <p:cNvSpPr>
                <a:spLocks noRot="1" noChangeAspect="1" noMove="1" noResize="1" noEditPoints="1" noAdjustHandles="1" noChangeArrowheads="1" noChangeShapeType="1" noTextEdit="1"/>
              </p:cNvSpPr>
              <p:nvPr/>
            </p:nvSpPr>
            <p:spPr>
              <a:xfrm>
                <a:off x="5645029" y="3880396"/>
                <a:ext cx="605550" cy="612732"/>
              </a:xfrm>
              <a:prstGeom prst="rect">
                <a:avLst/>
              </a:prstGeom>
              <a:blipFill>
                <a:blip r:embed="rId3"/>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2238865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300" dirty="0"/>
              <a:t>Unit Hydrograph - Derived</a:t>
            </a:r>
          </a:p>
        </p:txBody>
      </p:sp>
      <p:sp>
        <p:nvSpPr>
          <p:cNvPr id="3" name="Content Placeholder 2"/>
          <p:cNvSpPr>
            <a:spLocks noGrp="1"/>
          </p:cNvSpPr>
          <p:nvPr>
            <p:ph idx="1"/>
          </p:nvPr>
        </p:nvSpPr>
        <p:spPr>
          <a:xfrm>
            <a:off x="1981200" y="1600200"/>
            <a:ext cx="8229600" cy="1395790"/>
          </a:xfrm>
        </p:spPr>
        <p:txBody>
          <a:bodyPr/>
          <a:lstStyle/>
          <a:p>
            <a:pPr marL="457200" indent="-457200">
              <a:buFont typeface="+mj-lt"/>
              <a:buAutoNum type="arabicPeriod" startAt="4"/>
            </a:pPr>
            <a:r>
              <a:rPr lang="en-US" sz="2400" dirty="0"/>
              <a:t>Estimate the duration of the unit hydrograph</a:t>
            </a:r>
          </a:p>
        </p:txBody>
      </p:sp>
      <p:sp>
        <p:nvSpPr>
          <p:cNvPr id="4" name="Footer Placeholder 3"/>
          <p:cNvSpPr>
            <a:spLocks noGrp="1"/>
          </p:cNvSpPr>
          <p:nvPr>
            <p:ph type="ftr" sz="quarter" idx="11"/>
          </p:nvPr>
        </p:nvSpPr>
        <p:spPr>
          <a:xfrm>
            <a:off x="0" y="6300788"/>
            <a:ext cx="3505200" cy="365125"/>
          </a:xfrm>
          <a:prstGeom prst="rect">
            <a:avLst/>
          </a:prstGeom>
        </p:spPr>
        <p:txBody>
          <a:bodyPr/>
          <a:lstStyle/>
          <a:p>
            <a:r>
              <a:rPr lang="en-US" sz="1400" dirty="0"/>
              <a:t>Hydrologic Engineering Center</a:t>
            </a:r>
          </a:p>
        </p:txBody>
      </p:sp>
      <p:sp>
        <p:nvSpPr>
          <p:cNvPr id="5" name="Slide Number Placeholder 4"/>
          <p:cNvSpPr>
            <a:spLocks noGrp="1"/>
          </p:cNvSpPr>
          <p:nvPr>
            <p:ph type="sldNum" sz="quarter" idx="12"/>
          </p:nvPr>
        </p:nvSpPr>
        <p:spPr bwMode="auto">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marL="0" algn="ctr" defTabSz="914400" rtl="0" eaLnBrk="1" latinLnBrk="0" hangingPunct="1">
              <a:defRPr sz="14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FF2031BD-0E64-4A86-9567-1E14D3ADF6F3}" type="slidenum">
              <a:rPr lang="en-US" smtClean="0"/>
              <a:pPr>
                <a:defRPr/>
              </a:pPr>
              <a:t>9</a:t>
            </a:fld>
            <a:endParaRPr lang="en-US" dirty="0"/>
          </a:p>
        </p:txBody>
      </p:sp>
      <p:sp>
        <p:nvSpPr>
          <p:cNvPr id="8" name="Line 3"/>
          <p:cNvSpPr>
            <a:spLocks noChangeShapeType="1"/>
          </p:cNvSpPr>
          <p:nvPr/>
        </p:nvSpPr>
        <p:spPr bwMode="auto">
          <a:xfrm flipV="1">
            <a:off x="4343399" y="2934940"/>
            <a:ext cx="0" cy="193516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 name="Line 4"/>
          <p:cNvSpPr>
            <a:spLocks noChangeShapeType="1"/>
          </p:cNvSpPr>
          <p:nvPr/>
        </p:nvSpPr>
        <p:spPr bwMode="auto">
          <a:xfrm>
            <a:off x="4343399" y="4870102"/>
            <a:ext cx="279558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 name="Rectangle 7" descr="Divot"/>
          <p:cNvSpPr>
            <a:spLocks noChangeArrowheads="1"/>
          </p:cNvSpPr>
          <p:nvPr/>
        </p:nvSpPr>
        <p:spPr bwMode="auto">
          <a:xfrm>
            <a:off x="4724399" y="4396847"/>
            <a:ext cx="304800" cy="457200"/>
          </a:xfrm>
          <a:prstGeom prst="rect">
            <a:avLst/>
          </a:prstGeom>
          <a:pattFill prst="divot">
            <a:fgClr>
              <a:schemeClr val="accent2"/>
            </a:fgClr>
            <a:bgClr>
              <a:srgbClr val="FFFFFF"/>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 name="Text Box 14"/>
          <p:cNvSpPr txBox="1">
            <a:spLocks noChangeArrowheads="1"/>
          </p:cNvSpPr>
          <p:nvPr/>
        </p:nvSpPr>
        <p:spPr bwMode="auto">
          <a:xfrm>
            <a:off x="4991099" y="4881828"/>
            <a:ext cx="144780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n-US" sz="1600" dirty="0">
                <a:latin typeface="Times New Roman" panose="02020603050405020304" pitchFamily="18" charset="0"/>
              </a:rPr>
              <a:t>Time</a:t>
            </a:r>
            <a:endParaRPr lang="en-US" altLang="en-US" sz="2400" dirty="0">
              <a:latin typeface="Times New Roman" panose="02020603050405020304" pitchFamily="18" charset="0"/>
            </a:endParaRPr>
          </a:p>
        </p:txBody>
      </p:sp>
      <p:sp>
        <p:nvSpPr>
          <p:cNvPr id="12" name="Text Box 14"/>
          <p:cNvSpPr txBox="1">
            <a:spLocks noChangeArrowheads="1"/>
          </p:cNvSpPr>
          <p:nvPr/>
        </p:nvSpPr>
        <p:spPr bwMode="auto">
          <a:xfrm>
            <a:off x="3505200" y="3733244"/>
            <a:ext cx="770018"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1600" dirty="0" err="1">
                <a:latin typeface="Times New Roman" panose="02020603050405020304" pitchFamily="18" charset="0"/>
              </a:rPr>
              <a:t>Precip</a:t>
            </a:r>
            <a:endParaRPr lang="en-US" altLang="en-US" sz="2400" dirty="0">
              <a:latin typeface="Times New Roman" panose="02020603050405020304" pitchFamily="18" charset="0"/>
            </a:endParaRPr>
          </a:p>
        </p:txBody>
      </p:sp>
      <p:sp>
        <p:nvSpPr>
          <p:cNvPr id="21" name="Rectangle 7" descr="Divot"/>
          <p:cNvSpPr>
            <a:spLocks noChangeArrowheads="1"/>
          </p:cNvSpPr>
          <p:nvPr/>
        </p:nvSpPr>
        <p:spPr bwMode="auto">
          <a:xfrm>
            <a:off x="5029199" y="3908990"/>
            <a:ext cx="304800" cy="944804"/>
          </a:xfrm>
          <a:prstGeom prst="rect">
            <a:avLst/>
          </a:prstGeom>
          <a:pattFill prst="divot">
            <a:fgClr>
              <a:schemeClr val="accent2"/>
            </a:fgClr>
            <a:bgClr>
              <a:srgbClr val="FFFFFF"/>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2" name="Rectangle 7" descr="Divot"/>
          <p:cNvSpPr>
            <a:spLocks noChangeArrowheads="1"/>
          </p:cNvSpPr>
          <p:nvPr/>
        </p:nvSpPr>
        <p:spPr bwMode="auto">
          <a:xfrm>
            <a:off x="5333999" y="4081526"/>
            <a:ext cx="304800" cy="775527"/>
          </a:xfrm>
          <a:prstGeom prst="rect">
            <a:avLst/>
          </a:prstGeom>
          <a:pattFill prst="divot">
            <a:fgClr>
              <a:schemeClr val="accent2"/>
            </a:fgClr>
            <a:bgClr>
              <a:srgbClr val="FFFFFF"/>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 name="Rectangle 7" descr="Divot"/>
          <p:cNvSpPr>
            <a:spLocks noChangeArrowheads="1"/>
          </p:cNvSpPr>
          <p:nvPr/>
        </p:nvSpPr>
        <p:spPr bwMode="auto">
          <a:xfrm>
            <a:off x="5638799" y="3733245"/>
            <a:ext cx="304800" cy="1120550"/>
          </a:xfrm>
          <a:prstGeom prst="rect">
            <a:avLst/>
          </a:prstGeom>
          <a:pattFill prst="divot">
            <a:fgClr>
              <a:schemeClr val="accent2"/>
            </a:fgClr>
            <a:bgClr>
              <a:srgbClr val="FFFFFF"/>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 name="Rectangle 7" descr="Divot"/>
          <p:cNvSpPr>
            <a:spLocks noChangeArrowheads="1"/>
          </p:cNvSpPr>
          <p:nvPr/>
        </p:nvSpPr>
        <p:spPr bwMode="auto">
          <a:xfrm>
            <a:off x="5943599" y="4594790"/>
            <a:ext cx="304800" cy="255746"/>
          </a:xfrm>
          <a:prstGeom prst="rect">
            <a:avLst/>
          </a:prstGeom>
          <a:pattFill prst="divot">
            <a:fgClr>
              <a:schemeClr val="accent2"/>
            </a:fgClr>
            <a:bgClr>
              <a:srgbClr val="FFFFFF"/>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cxnSp>
        <p:nvCxnSpPr>
          <p:cNvPr id="26" name="Straight Connector 25"/>
          <p:cNvCxnSpPr/>
          <p:nvPr/>
        </p:nvCxnSpPr>
        <p:spPr>
          <a:xfrm>
            <a:off x="4343399" y="4396847"/>
            <a:ext cx="266700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7220971" y="4173162"/>
            <a:ext cx="1412698" cy="338554"/>
          </a:xfrm>
          <a:prstGeom prst="rect">
            <a:avLst/>
          </a:prstGeom>
          <a:noFill/>
        </p:spPr>
        <p:txBody>
          <a:bodyPr wrap="square" rtlCol="0">
            <a:spAutoFit/>
          </a:bodyPr>
          <a:lstStyle/>
          <a:p>
            <a:r>
              <a:rPr lang="el-GR" sz="1600" dirty="0">
                <a:latin typeface="Times New Roman" panose="02020603050405020304" pitchFamily="18" charset="0"/>
                <a:cs typeface="Times New Roman" panose="02020603050405020304" pitchFamily="18" charset="0"/>
              </a:rPr>
              <a:t>Φ</a:t>
            </a:r>
            <a:r>
              <a:rPr lang="en-US" sz="1600" dirty="0">
                <a:latin typeface="Times New Roman" panose="02020603050405020304" pitchFamily="18" charset="0"/>
                <a:cs typeface="Times New Roman" panose="02020603050405020304" pitchFamily="18" charset="0"/>
              </a:rPr>
              <a:t> index</a:t>
            </a:r>
          </a:p>
        </p:txBody>
      </p:sp>
      <p:cxnSp>
        <p:nvCxnSpPr>
          <p:cNvPr id="7" name="Straight Arrow Connector 6">
            <a:extLst>
              <a:ext uri="{FF2B5EF4-FFF2-40B4-BE49-F238E27FC236}">
                <a16:creationId xmlns:a16="http://schemas.microsoft.com/office/drawing/2014/main" id="{D499DB4F-146E-4E68-8E85-496F7C410F46}"/>
              </a:ext>
            </a:extLst>
          </p:cNvPr>
          <p:cNvCxnSpPr/>
          <p:nvPr/>
        </p:nvCxnSpPr>
        <p:spPr>
          <a:xfrm>
            <a:off x="4991099" y="3323580"/>
            <a:ext cx="952500" cy="0"/>
          </a:xfrm>
          <a:prstGeom prst="straightConnector1">
            <a:avLst/>
          </a:prstGeom>
          <a:ln w="38100">
            <a:headEnd type="triangle"/>
            <a:tailEnd type="triangle"/>
          </a:ln>
        </p:spPr>
        <p:style>
          <a:lnRef idx="1">
            <a:schemeClr val="dk1"/>
          </a:lnRef>
          <a:fillRef idx="0">
            <a:schemeClr val="dk1"/>
          </a:fillRef>
          <a:effectRef idx="0">
            <a:schemeClr val="dk1"/>
          </a:effectRef>
          <a:fontRef idx="minor">
            <a:schemeClr val="tx1"/>
          </a:fontRef>
        </p:style>
      </p:cxnSp>
      <p:sp>
        <p:nvSpPr>
          <p:cNvPr id="13" name="TextBox 12">
            <a:extLst>
              <a:ext uri="{FF2B5EF4-FFF2-40B4-BE49-F238E27FC236}">
                <a16:creationId xmlns:a16="http://schemas.microsoft.com/office/drawing/2014/main" id="{66357200-0F27-4CD1-908F-BB8D31C64542}"/>
              </a:ext>
            </a:extLst>
          </p:cNvPr>
          <p:cNvSpPr txBox="1"/>
          <p:nvPr/>
        </p:nvSpPr>
        <p:spPr>
          <a:xfrm>
            <a:off x="4570237" y="2925763"/>
            <a:ext cx="2137124" cy="307777"/>
          </a:xfrm>
          <a:prstGeom prst="rect">
            <a:avLst/>
          </a:prstGeom>
          <a:noFill/>
        </p:spPr>
        <p:txBody>
          <a:bodyPr wrap="none" rtlCol="0">
            <a:spAutoFit/>
          </a:bodyPr>
          <a:lstStyle/>
          <a:p>
            <a:r>
              <a:rPr lang="en-US" sz="1400" dirty="0"/>
              <a:t>Excess Rainfall Duration</a:t>
            </a:r>
          </a:p>
        </p:txBody>
      </p:sp>
    </p:spTree>
    <p:extLst>
      <p:ext uri="{BB962C8B-B14F-4D97-AF65-F5344CB8AC3E}">
        <p14:creationId xmlns:p14="http://schemas.microsoft.com/office/powerpoint/2010/main" val="4004783875"/>
      </p:ext>
    </p:extLst>
  </p:cSld>
  <p:clrMapOvr>
    <a:masterClrMapping/>
  </p:clrMapOvr>
</p:sld>
</file>

<file path=ppt/theme/theme1.xml><?xml version="1.0" encoding="utf-8"?>
<a:theme xmlns:a="http://schemas.openxmlformats.org/drawingml/2006/main" name="Theme1">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Theme1" id="{109204BF-361B-4655-8FC0-3AD669F404B2}" vid="{DD71D5AE-FF06-482E-BE33-71ED3967F317}"/>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Theme1</Template>
  <TotalTime>2348</TotalTime>
  <Words>2145</Words>
  <Application>Microsoft Office PowerPoint</Application>
  <PresentationFormat>Widescreen</PresentationFormat>
  <Paragraphs>131</Paragraphs>
  <Slides>13</Slides>
  <Notes>12</Notes>
  <HiddenSlides>0</HiddenSlides>
  <MMClips>0</MMClips>
  <ScaleCrop>false</ScaleCrop>
  <HeadingPairs>
    <vt:vector size="8" baseType="variant">
      <vt:variant>
        <vt:lpstr>Fonts Used</vt:lpstr>
      </vt:variant>
      <vt:variant>
        <vt:i4>7</vt:i4>
      </vt:variant>
      <vt:variant>
        <vt:lpstr>Theme</vt:lpstr>
      </vt:variant>
      <vt:variant>
        <vt:i4>3</vt:i4>
      </vt:variant>
      <vt:variant>
        <vt:lpstr>Embedded OLE Servers</vt:lpstr>
      </vt:variant>
      <vt:variant>
        <vt:i4>1</vt:i4>
      </vt:variant>
      <vt:variant>
        <vt:lpstr>Slide Titles</vt:lpstr>
      </vt:variant>
      <vt:variant>
        <vt:i4>13</vt:i4>
      </vt:variant>
    </vt:vector>
  </HeadingPairs>
  <TitlesOfParts>
    <vt:vector size="24" baseType="lpstr">
      <vt:lpstr>Arial</vt:lpstr>
      <vt:lpstr>Calibri</vt:lpstr>
      <vt:lpstr>Calibri Light</vt:lpstr>
      <vt:lpstr>Cambria Math</vt:lpstr>
      <vt:lpstr>Times New Roman</vt:lpstr>
      <vt:lpstr>Wingdings</vt:lpstr>
      <vt:lpstr>Wingdings 3</vt:lpstr>
      <vt:lpstr>Theme1</vt:lpstr>
      <vt:lpstr>1_Custom Design</vt:lpstr>
      <vt:lpstr>Custom Design</vt:lpstr>
      <vt:lpstr>Worksheet</vt:lpstr>
      <vt:lpstr>HEC-HMS Surface Runoff  Unit Hydrograph Derivation </vt:lpstr>
      <vt:lpstr>Unit Hydrograph</vt:lpstr>
      <vt:lpstr>Unit Hydrograph Assumptions</vt:lpstr>
      <vt:lpstr>UH - Limitations</vt:lpstr>
      <vt:lpstr>Unit Hydrograph – Derivation Example</vt:lpstr>
      <vt:lpstr>Unit Hydrograph - Derived</vt:lpstr>
      <vt:lpstr>Unit Hydrograph - Derived</vt:lpstr>
      <vt:lpstr>Unit Hydrograph - Derived</vt:lpstr>
      <vt:lpstr>Unit Hydrograph - Derived</vt:lpstr>
      <vt:lpstr>Unit Hydrograph – Derivation Example</vt:lpstr>
      <vt:lpstr>Unit Hydrograph – Derivation Example</vt:lpstr>
      <vt:lpstr>Unit Hydrograph in HEC-HMS</vt:lpstr>
      <vt:lpstr>Thank you for listening!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Ho, David CIV USARMY CEIWR-HEC (USA)</dc:creator>
  <cp:lastModifiedBy>Ho, David CIV USARMY CEIWR (USA)</cp:lastModifiedBy>
  <cp:revision>53</cp:revision>
  <dcterms:created xsi:type="dcterms:W3CDTF">2020-12-31T17:03:58Z</dcterms:created>
  <dcterms:modified xsi:type="dcterms:W3CDTF">2022-02-28T18:20:47Z</dcterms:modified>
</cp:coreProperties>
</file>