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Lst>
  <p:notesMasterIdLst>
    <p:notesMasterId r:id="rId12"/>
  </p:notesMasterIdLst>
  <p:handoutMasterIdLst>
    <p:handoutMasterId r:id="rId13"/>
  </p:handoutMasterIdLst>
  <p:sldIdLst>
    <p:sldId id="325" r:id="rId4"/>
    <p:sldId id="331" r:id="rId5"/>
    <p:sldId id="332" r:id="rId6"/>
    <p:sldId id="333" r:id="rId7"/>
    <p:sldId id="334" r:id="rId8"/>
    <p:sldId id="335" r:id="rId9"/>
    <p:sldId id="336" r:id="rId10"/>
    <p:sldId id="323"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77" autoAdjust="0"/>
    <p:restoredTop sz="75352" autoAdjust="0"/>
  </p:normalViewPr>
  <p:slideViewPr>
    <p:cSldViewPr snapToGrid="0">
      <p:cViewPr varScale="1">
        <p:scale>
          <a:sx n="110" d="100"/>
          <a:sy n="110" d="100"/>
        </p:scale>
        <p:origin x="108" y="96"/>
      </p:cViewPr>
      <p:guideLst/>
    </p:cSldViewPr>
  </p:slideViewPr>
  <p:notesTextViewPr>
    <p:cViewPr>
      <p:scale>
        <a:sx n="1" d="1"/>
        <a:sy n="1" d="1"/>
      </p:scale>
      <p:origin x="0" y="0"/>
    </p:cViewPr>
  </p:notesTextViewPr>
  <p:notesViewPr>
    <p:cSldViewPr snapToGrid="0">
      <p:cViewPr varScale="1">
        <p:scale>
          <a:sx n="111" d="100"/>
          <a:sy n="111" d="100"/>
        </p:scale>
        <p:origin x="3570"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handoutMaster" Target="handoutMasters/handoutMaster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viewProps" Target="view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74341FA-0379-4C24-92C2-1778D428E24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248CF92-54A9-49A7-90ED-4A394532629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5858FA0-99D4-4369-ADDE-7BFDD959AE3E}" type="datetimeFigureOut">
              <a:rPr lang="en-US" smtClean="0"/>
              <a:t>2/28/2022</a:t>
            </a:fld>
            <a:endParaRPr lang="en-US"/>
          </a:p>
        </p:txBody>
      </p:sp>
      <p:sp>
        <p:nvSpPr>
          <p:cNvPr id="4" name="Footer Placeholder 3">
            <a:extLst>
              <a:ext uri="{FF2B5EF4-FFF2-40B4-BE49-F238E27FC236}">
                <a16:creationId xmlns:a16="http://schemas.microsoft.com/office/drawing/2014/main" id="{192A19E4-F04E-41F1-AC82-A6D26F86664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1E1A58AD-19FB-47D6-B2D0-AB19D233BE4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436DCA5-9BFC-4D99-9EA3-CEC869C84144}" type="slidenum">
              <a:rPr lang="en-US" smtClean="0"/>
              <a:t>‹#›</a:t>
            </a:fld>
            <a:endParaRPr lang="en-US"/>
          </a:p>
        </p:txBody>
      </p:sp>
    </p:spTree>
    <p:extLst>
      <p:ext uri="{BB962C8B-B14F-4D97-AF65-F5344CB8AC3E}">
        <p14:creationId xmlns:p14="http://schemas.microsoft.com/office/powerpoint/2010/main" val="23515791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17ABA9-B89C-48C4-B0DF-E0BD0622305A}" type="datetimeFigureOut">
              <a:rPr lang="en-US" smtClean="0"/>
              <a:t>2/28/2022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83DA23-95B8-46B4-B36C-5DF4D86FB69F}" type="slidenum">
              <a:rPr lang="en-US" smtClean="0"/>
              <a:t>‹#›</a:t>
            </a:fld>
            <a:endParaRPr lang="en-US"/>
          </a:p>
        </p:txBody>
      </p:sp>
    </p:spTree>
    <p:extLst>
      <p:ext uri="{BB962C8B-B14F-4D97-AF65-F5344CB8AC3E}">
        <p14:creationId xmlns:p14="http://schemas.microsoft.com/office/powerpoint/2010/main" val="33490171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1</a:t>
            </a:fld>
            <a:endParaRPr lang="en-US"/>
          </a:p>
        </p:txBody>
      </p:sp>
    </p:spTree>
    <p:extLst>
      <p:ext uri="{BB962C8B-B14F-4D97-AF65-F5344CB8AC3E}">
        <p14:creationId xmlns:p14="http://schemas.microsoft.com/office/powerpoint/2010/main" val="36217535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a:t>
            </a:r>
            <a:r>
              <a:rPr lang="en-US" dirty="0" err="1"/>
              <a:t>Synder’s</a:t>
            </a:r>
            <a:r>
              <a:rPr lang="en-US" dirty="0"/>
              <a:t> Unit Hydrograph originally looked at using the hydrograph peak, watershed lag, and the </a:t>
            </a:r>
            <a:r>
              <a:rPr lang="en-US" dirty="0" err="1"/>
              <a:t>timebase</a:t>
            </a:r>
            <a:r>
              <a:rPr lang="en-US" dirty="0"/>
              <a:t> to develop the unit hydrograph.   This method was developed for a study of watersheds in the Appalachian Highlands with areas ranging from 10 sq miles to 10,000 sq miles.  </a:t>
            </a:r>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2</a:t>
            </a:fld>
            <a:endParaRPr lang="en-US"/>
          </a:p>
        </p:txBody>
      </p:sp>
    </p:spTree>
    <p:extLst>
      <p:ext uri="{BB962C8B-B14F-4D97-AF65-F5344CB8AC3E}">
        <p14:creationId xmlns:p14="http://schemas.microsoft.com/office/powerpoint/2010/main" val="27644468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r>
              <a:rPr lang="en-US" dirty="0"/>
              <a:t>Snyder’s requires two parameters: the watershed lag and the peak discharge.  The watershed lag is defined the same as the SCS UH method, which is from the center of mass of rainfall to the hydrograph peak value.  </a:t>
            </a:r>
            <a:r>
              <a:rPr lang="en-US" dirty="0" err="1"/>
              <a:t>Synder’s</a:t>
            </a:r>
            <a:r>
              <a:rPr lang="en-US" dirty="0"/>
              <a:t> method provide an equation to estimate watershed lag, by multiplying Ct, which is the timing coefficient, by the length of the longest flow path and the length .  Lc is the length of the centroidal flow path.  Ct is a variable coefficient best estimated through calibration.  </a:t>
            </a:r>
          </a:p>
          <a:p>
            <a:endParaRPr lang="en-US" dirty="0"/>
          </a:p>
          <a:p>
            <a:r>
              <a:rPr lang="en-US" dirty="0"/>
              <a:t>The peak discharge is calculated by multiplying 640 by Cp, which is the peaking coefficient, by the watershed area, and the basin lag.  Cp, has values that range from 0.4 to 0.8 (could be lower or higher) and generally represent retention or storage capacity of the watershed.  There are tables that provide typical ranges for timing coefficient and storage coefficient but the best way is to calibrate for these parameters.  </a:t>
            </a:r>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3</a:t>
            </a:fld>
            <a:endParaRPr lang="en-US"/>
          </a:p>
        </p:txBody>
      </p:sp>
    </p:spTree>
    <p:extLst>
      <p:ext uri="{BB962C8B-B14F-4D97-AF65-F5344CB8AC3E}">
        <p14:creationId xmlns:p14="http://schemas.microsoft.com/office/powerpoint/2010/main" val="31616827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r>
              <a:rPr lang="en-US" dirty="0"/>
              <a:t>The Snyder method is unique compared to the last two method in that it generates several points to define the hydrograph.  There isn’t a dimensionless unit hydrograph or time-area curve to smooth out the rising limb and falling limb.  It’s somewhat of a connect the dot exercise to define your shape and making sure the area under the hydrograph is equal to 1 unit. Here is not a lot of definition to the rising limb or falling limb of your unit hydrograph. </a:t>
            </a:r>
          </a:p>
          <a:p>
            <a:endParaRPr lang="en-US" dirty="0"/>
          </a:p>
          <a:p>
            <a:r>
              <a:rPr lang="en-US" dirty="0"/>
              <a:t>In HMS, the Snyder’s method only computes a 0,0 initial base value and the peak value delayed by the lag value.  The method actually calls the Clark UH method and iterates through its parameters, Tc and R, to create a unit hydrograph that matches the </a:t>
            </a:r>
            <a:r>
              <a:rPr lang="en-US" dirty="0" err="1"/>
              <a:t>Snyders</a:t>
            </a:r>
            <a:r>
              <a:rPr lang="en-US" dirty="0"/>
              <a:t> hydrograph peak value and peak timing.  So you essentially using the Clark Unit Hydrograph method when selecting Snyder’s but you will still get the peak value and peak timing based on the Snyder’s method.  If you want to better understand how the Clark Unit Hydrograph works, we have a video under the Basic HMS class that discusses the Clark method</a:t>
            </a:r>
          </a:p>
          <a:p>
            <a:endParaRPr lang="en-US" dirty="0"/>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4</a:t>
            </a:fld>
            <a:endParaRPr lang="en-US"/>
          </a:p>
        </p:txBody>
      </p:sp>
    </p:spTree>
    <p:extLst>
      <p:ext uri="{BB962C8B-B14F-4D97-AF65-F5344CB8AC3E}">
        <p14:creationId xmlns:p14="http://schemas.microsoft.com/office/powerpoint/2010/main" val="42488711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r>
              <a:rPr lang="en-US" sz="1200" dirty="0"/>
              <a:t>Similar to the other methods, you select Snyder’s UH in the Transform Method.  Navigate to the transform tab to put in your transform parameters.  </a:t>
            </a:r>
          </a:p>
          <a:p>
            <a:endParaRPr lang="en-US" sz="1200" dirty="0"/>
          </a:p>
          <a:p>
            <a:r>
              <a:rPr lang="en-US" sz="1200" dirty="0"/>
              <a:t>The first is selecting the method.  In HMS, there is currently three different methods available.  The standard method requires the user to estimate parameters using standard techniques for estimating lag.  There are two other methods, the Fort Worth District and Tulsa District method, which we won’t touch on, but they are methods to account for urbanization.  These approaches may be effective at estimating parameters in </a:t>
            </a:r>
            <a:r>
              <a:rPr lang="en-US" sz="1200" dirty="0" err="1"/>
              <a:t>ungaged</a:t>
            </a:r>
            <a:r>
              <a:rPr lang="en-US" sz="1200" dirty="0"/>
              <a:t> watersheds if they are similar to the watersheds used to develop the approach. </a:t>
            </a:r>
          </a:p>
          <a:p>
            <a:endParaRPr lang="en-US" sz="1200" dirty="0"/>
          </a:p>
          <a:p>
            <a:r>
              <a:rPr lang="en-US" sz="1200" dirty="0"/>
              <a:t>Since we selected the standard method, the standard lag is defined as the length of time between the centroid of precipitation mass and the peak flow of the resulting hydrograph. Many relationships for estimating lag from subbasin characteristics have been developed for different regions. </a:t>
            </a:r>
          </a:p>
          <a:p>
            <a:endParaRPr lang="en-US" sz="1200" dirty="0"/>
          </a:p>
          <a:p>
            <a:r>
              <a:rPr lang="en-US" sz="1200" dirty="0"/>
              <a:t>The peaking coefficient measures the steepness of the hydrograph that results from a unit of precipitation. </a:t>
            </a:r>
            <a:endParaRPr lang="en-US" dirty="0"/>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5</a:t>
            </a:fld>
            <a:endParaRPr lang="en-US"/>
          </a:p>
        </p:txBody>
      </p:sp>
    </p:spTree>
    <p:extLst>
      <p:ext uri="{BB962C8B-B14F-4D97-AF65-F5344CB8AC3E}">
        <p14:creationId xmlns:p14="http://schemas.microsoft.com/office/powerpoint/2010/main" val="16962741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Example adjusting standard lag.  As you increase lag, you can see the hydrograph peak reduce and the shape spread out.  </a:t>
            </a:r>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6</a:t>
            </a:fld>
            <a:endParaRPr lang="en-US"/>
          </a:p>
        </p:txBody>
      </p:sp>
    </p:spTree>
    <p:extLst>
      <p:ext uri="{BB962C8B-B14F-4D97-AF65-F5344CB8AC3E}">
        <p14:creationId xmlns:p14="http://schemas.microsoft.com/office/powerpoint/2010/main" val="13038831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defTabSz="966612">
              <a:defRPr/>
            </a:pPr>
            <a:r>
              <a:rPr lang="en-US" dirty="0"/>
              <a:t>Example adjusting peaking coefficient.  As you increase Cp, you can see the hydrograph peak increase.  So again, HMS is not creating a true Snyder’s hydrograph and that is because there isn’t enough ordinates created.  The hydrograph you see is the result of the Clark UH that iterates its parameters to match the Snyder hydrograph result.  That way, you can get more ordinates on the rising limb and recession limb.  </a:t>
            </a:r>
          </a:p>
          <a:p>
            <a:endParaRPr lang="en-US"/>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7</a:t>
            </a:fld>
            <a:endParaRPr lang="en-US"/>
          </a:p>
        </p:txBody>
      </p:sp>
    </p:spTree>
    <p:extLst>
      <p:ext uri="{BB962C8B-B14F-4D97-AF65-F5344CB8AC3E}">
        <p14:creationId xmlns:p14="http://schemas.microsoft.com/office/powerpoint/2010/main" val="20833981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36488489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609600" y="1600201"/>
            <a:ext cx="109728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514426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12200" y="152401"/>
            <a:ext cx="2870200" cy="59737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1600" y="152401"/>
            <a:ext cx="8407400" cy="59737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559502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33E457-D750-420C-9EDA-9A4D186C6B3A}" type="slidenum">
              <a:rPr lang="en-US" smtClean="0"/>
              <a:t>‹#›</a:t>
            </a:fld>
            <a:endParaRPr lang="en-US"/>
          </a:p>
        </p:txBody>
      </p:sp>
    </p:spTree>
    <p:extLst>
      <p:ext uri="{BB962C8B-B14F-4D97-AF65-F5344CB8AC3E}">
        <p14:creationId xmlns:p14="http://schemas.microsoft.com/office/powerpoint/2010/main" val="33083652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33E457-D750-420C-9EDA-9A4D186C6B3A}" type="slidenum">
              <a:rPr lang="en-US" smtClean="0"/>
              <a:t>‹#›</a:t>
            </a:fld>
            <a:endParaRPr lang="en-US"/>
          </a:p>
        </p:txBody>
      </p:sp>
    </p:spTree>
    <p:extLst>
      <p:ext uri="{BB962C8B-B14F-4D97-AF65-F5344CB8AC3E}">
        <p14:creationId xmlns:p14="http://schemas.microsoft.com/office/powerpoint/2010/main" val="34949923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9"/>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33E457-D750-420C-9EDA-9A4D186C6B3A}" type="slidenum">
              <a:rPr lang="en-US" smtClean="0"/>
              <a:t>‹#›</a:t>
            </a:fld>
            <a:endParaRPr lang="en-US"/>
          </a:p>
        </p:txBody>
      </p:sp>
    </p:spTree>
    <p:extLst>
      <p:ext uri="{BB962C8B-B14F-4D97-AF65-F5344CB8AC3E}">
        <p14:creationId xmlns:p14="http://schemas.microsoft.com/office/powerpoint/2010/main" val="39313316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5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825625"/>
            <a:ext cx="515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33E457-D750-420C-9EDA-9A4D186C6B3A}" type="slidenum">
              <a:rPr lang="en-US" smtClean="0"/>
              <a:t>‹#›</a:t>
            </a:fld>
            <a:endParaRPr lang="en-US"/>
          </a:p>
        </p:txBody>
      </p:sp>
    </p:spTree>
    <p:extLst>
      <p:ext uri="{BB962C8B-B14F-4D97-AF65-F5344CB8AC3E}">
        <p14:creationId xmlns:p14="http://schemas.microsoft.com/office/powerpoint/2010/main" val="24235538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40317" y="365126"/>
            <a:ext cx="10515600" cy="1325563"/>
          </a:xfrm>
        </p:spPr>
        <p:txBody>
          <a:bodyPr/>
          <a:lstStyle/>
          <a:p>
            <a:r>
              <a:rPr lang="en-US"/>
              <a:t>Click to edit Master title style</a:t>
            </a:r>
          </a:p>
        </p:txBody>
      </p:sp>
      <p:sp>
        <p:nvSpPr>
          <p:cNvPr id="3" name="Text Placeholder 2"/>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40318" y="2505075"/>
            <a:ext cx="5158316"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71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C33E457-D750-420C-9EDA-9A4D186C6B3A}" type="slidenum">
              <a:rPr lang="en-US" smtClean="0"/>
              <a:t>‹#›</a:t>
            </a:fld>
            <a:endParaRPr lang="en-US"/>
          </a:p>
        </p:txBody>
      </p:sp>
    </p:spTree>
    <p:extLst>
      <p:ext uri="{BB962C8B-B14F-4D97-AF65-F5344CB8AC3E}">
        <p14:creationId xmlns:p14="http://schemas.microsoft.com/office/powerpoint/2010/main" val="15412422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C33E457-D750-420C-9EDA-9A4D186C6B3A}" type="slidenum">
              <a:rPr lang="en-US" smtClean="0"/>
              <a:t>‹#›</a:t>
            </a:fld>
            <a:endParaRPr lang="en-US"/>
          </a:p>
        </p:txBody>
      </p:sp>
    </p:spTree>
    <p:extLst>
      <p:ext uri="{BB962C8B-B14F-4D97-AF65-F5344CB8AC3E}">
        <p14:creationId xmlns:p14="http://schemas.microsoft.com/office/powerpoint/2010/main" val="13553790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C33E457-D750-420C-9EDA-9A4D186C6B3A}" type="slidenum">
              <a:rPr lang="en-US" smtClean="0"/>
              <a:t>‹#›</a:t>
            </a:fld>
            <a:endParaRPr lang="en-US"/>
          </a:p>
        </p:txBody>
      </p:sp>
    </p:spTree>
    <p:extLst>
      <p:ext uri="{BB962C8B-B14F-4D97-AF65-F5344CB8AC3E}">
        <p14:creationId xmlns:p14="http://schemas.microsoft.com/office/powerpoint/2010/main" val="26962518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33E457-D750-420C-9EDA-9A4D186C6B3A}" type="slidenum">
              <a:rPr lang="en-US" smtClean="0"/>
              <a:t>‹#›</a:t>
            </a:fld>
            <a:endParaRPr lang="en-US"/>
          </a:p>
        </p:txBody>
      </p:sp>
    </p:spTree>
    <p:extLst>
      <p:ext uri="{BB962C8B-B14F-4D97-AF65-F5344CB8AC3E}">
        <p14:creationId xmlns:p14="http://schemas.microsoft.com/office/powerpoint/2010/main" val="30329775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609600" y="1600201"/>
            <a:ext cx="109728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7955855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33E457-D750-420C-9EDA-9A4D186C6B3A}" type="slidenum">
              <a:rPr lang="en-US" smtClean="0"/>
              <a:t>‹#›</a:t>
            </a:fld>
            <a:endParaRPr lang="en-US"/>
          </a:p>
        </p:txBody>
      </p:sp>
    </p:spTree>
    <p:extLst>
      <p:ext uri="{BB962C8B-B14F-4D97-AF65-F5344CB8AC3E}">
        <p14:creationId xmlns:p14="http://schemas.microsoft.com/office/powerpoint/2010/main" val="42614516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33E457-D750-420C-9EDA-9A4D186C6B3A}" type="slidenum">
              <a:rPr lang="en-US" smtClean="0"/>
              <a:t>‹#›</a:t>
            </a:fld>
            <a:endParaRPr lang="en-US"/>
          </a:p>
        </p:txBody>
      </p:sp>
    </p:spTree>
    <p:extLst>
      <p:ext uri="{BB962C8B-B14F-4D97-AF65-F5344CB8AC3E}">
        <p14:creationId xmlns:p14="http://schemas.microsoft.com/office/powerpoint/2010/main" val="3949884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1" y="365125"/>
            <a:ext cx="76835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33E457-D750-420C-9EDA-9A4D186C6B3A}" type="slidenum">
              <a:rPr lang="en-US" smtClean="0"/>
              <a:t>‹#›</a:t>
            </a:fld>
            <a:endParaRPr lang="en-US"/>
          </a:p>
        </p:txBody>
      </p:sp>
    </p:spTree>
    <p:extLst>
      <p:ext uri="{BB962C8B-B14F-4D97-AF65-F5344CB8AC3E}">
        <p14:creationId xmlns:p14="http://schemas.microsoft.com/office/powerpoint/2010/main" val="393922524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0093DC64-74E0-4A49-9888-59622548030D}" type="slidenum">
              <a:rPr lang="en-US"/>
              <a:pPr>
                <a:defRPr/>
              </a:pPr>
              <a:t>‹#›</a:t>
            </a:fld>
            <a:endParaRPr lang="en-US"/>
          </a:p>
        </p:txBody>
      </p:sp>
    </p:spTree>
    <p:extLst>
      <p:ext uri="{BB962C8B-B14F-4D97-AF65-F5344CB8AC3E}">
        <p14:creationId xmlns:p14="http://schemas.microsoft.com/office/powerpoint/2010/main" val="302518640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F2031BD-0E64-4A86-9567-1E14D3ADF6F3}" type="slidenum">
              <a:rPr lang="en-US"/>
              <a:pPr>
                <a:defRPr/>
              </a:pPr>
              <a:t>‹#›</a:t>
            </a:fld>
            <a:endParaRPr lang="en-US"/>
          </a:p>
        </p:txBody>
      </p:sp>
    </p:spTree>
    <p:extLst>
      <p:ext uri="{BB962C8B-B14F-4D97-AF65-F5344CB8AC3E}">
        <p14:creationId xmlns:p14="http://schemas.microsoft.com/office/powerpoint/2010/main" val="36209024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FCC56DF7-367E-4811-9330-C007CC4274B2}" type="slidenum">
              <a:rPr lang="en-US"/>
              <a:pPr>
                <a:defRPr/>
              </a:pPr>
              <a:t>‹#›</a:t>
            </a:fld>
            <a:endParaRPr lang="en-US"/>
          </a:p>
        </p:txBody>
      </p:sp>
    </p:spTree>
    <p:extLst>
      <p:ext uri="{BB962C8B-B14F-4D97-AF65-F5344CB8AC3E}">
        <p14:creationId xmlns:p14="http://schemas.microsoft.com/office/powerpoint/2010/main" val="71506463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2AA03D6C-86EA-469A-A1ED-623BCE881FDB}" type="slidenum">
              <a:rPr lang="en-US"/>
              <a:pPr>
                <a:defRPr/>
              </a:pPr>
              <a:t>‹#›</a:t>
            </a:fld>
            <a:endParaRPr lang="en-US"/>
          </a:p>
        </p:txBody>
      </p:sp>
    </p:spTree>
    <p:extLst>
      <p:ext uri="{BB962C8B-B14F-4D97-AF65-F5344CB8AC3E}">
        <p14:creationId xmlns:p14="http://schemas.microsoft.com/office/powerpoint/2010/main" val="84663123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a:ln/>
        </p:spPr>
        <p:txBody>
          <a:bodyPr/>
          <a:lstStyle>
            <a:lvl1pPr>
              <a:defRPr/>
            </a:lvl1pPr>
          </a:lstStyle>
          <a:p>
            <a:pPr>
              <a:defRPr/>
            </a:pPr>
            <a:fld id="{D3079902-D6AF-40F8-AC34-14AC154F54A9}" type="slidenum">
              <a:rPr lang="en-US"/>
              <a:pPr>
                <a:defRPr/>
              </a:pPr>
              <a:t>‹#›</a:t>
            </a:fld>
            <a:endParaRPr lang="en-US"/>
          </a:p>
        </p:txBody>
      </p:sp>
    </p:spTree>
    <p:extLst>
      <p:ext uri="{BB962C8B-B14F-4D97-AF65-F5344CB8AC3E}">
        <p14:creationId xmlns:p14="http://schemas.microsoft.com/office/powerpoint/2010/main" val="24800073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9F794631-A7C0-40A3-90C7-BFD6F6F83EAC}" type="slidenum">
              <a:rPr lang="en-US"/>
              <a:pPr>
                <a:defRPr/>
              </a:pPr>
              <a:t>‹#›</a:t>
            </a:fld>
            <a:endParaRPr lang="en-US"/>
          </a:p>
        </p:txBody>
      </p:sp>
    </p:spTree>
    <p:extLst>
      <p:ext uri="{BB962C8B-B14F-4D97-AF65-F5344CB8AC3E}">
        <p14:creationId xmlns:p14="http://schemas.microsoft.com/office/powerpoint/2010/main" val="40653754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30FCD627-44FF-47A1-8CF2-DCEAA2411CCA}" type="slidenum">
              <a:rPr lang="en-US"/>
              <a:pPr>
                <a:defRPr/>
              </a:pPr>
              <a:t>‹#›</a:t>
            </a:fld>
            <a:endParaRPr lang="en-US"/>
          </a:p>
        </p:txBody>
      </p:sp>
    </p:spTree>
    <p:extLst>
      <p:ext uri="{BB962C8B-B14F-4D97-AF65-F5344CB8AC3E}">
        <p14:creationId xmlns:p14="http://schemas.microsoft.com/office/powerpoint/2010/main" val="3059045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93981458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E56EF66-862A-4D1C-AE83-5C85B6C6A35E}" type="slidenum">
              <a:rPr lang="en-US"/>
              <a:pPr>
                <a:defRPr/>
              </a:pPr>
              <a:t>‹#›</a:t>
            </a:fld>
            <a:endParaRPr lang="en-US"/>
          </a:p>
        </p:txBody>
      </p:sp>
    </p:spTree>
    <p:extLst>
      <p:ext uri="{BB962C8B-B14F-4D97-AF65-F5344CB8AC3E}">
        <p14:creationId xmlns:p14="http://schemas.microsoft.com/office/powerpoint/2010/main" val="19043745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6048A792-5A51-42A6-A3C0-D1ADEBB7B141}" type="slidenum">
              <a:rPr lang="en-US"/>
              <a:pPr>
                <a:defRPr/>
              </a:pPr>
              <a:t>‹#›</a:t>
            </a:fld>
            <a:endParaRPr lang="en-US"/>
          </a:p>
        </p:txBody>
      </p:sp>
    </p:spTree>
    <p:extLst>
      <p:ext uri="{BB962C8B-B14F-4D97-AF65-F5344CB8AC3E}">
        <p14:creationId xmlns:p14="http://schemas.microsoft.com/office/powerpoint/2010/main" val="284950833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7D21AE95-B06E-4192-B107-53B7680115E1}" type="slidenum">
              <a:rPr lang="en-US"/>
              <a:pPr>
                <a:defRPr/>
              </a:pPr>
              <a:t>‹#›</a:t>
            </a:fld>
            <a:endParaRPr lang="en-US"/>
          </a:p>
        </p:txBody>
      </p:sp>
    </p:spTree>
    <p:extLst>
      <p:ext uri="{BB962C8B-B14F-4D97-AF65-F5344CB8AC3E}">
        <p14:creationId xmlns:p14="http://schemas.microsoft.com/office/powerpoint/2010/main" val="216942791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8"/>
            <a:ext cx="2743200" cy="52117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8"/>
            <a:ext cx="8026400" cy="52117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289FB03-3883-4F24-8E9C-8EB611F4303E}" type="slidenum">
              <a:rPr lang="en-US"/>
              <a:pPr>
                <a:defRPr/>
              </a:pPr>
              <a:t>‹#›</a:t>
            </a:fld>
            <a:endParaRPr lang="en-US"/>
          </a:p>
        </p:txBody>
      </p:sp>
    </p:spTree>
    <p:extLst>
      <p:ext uri="{BB962C8B-B14F-4D97-AF65-F5344CB8AC3E}">
        <p14:creationId xmlns:p14="http://schemas.microsoft.com/office/powerpoint/2010/main" val="39594321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FA8D6863-7EE6-4B0E-9108-A07C7B5CB3F6}" type="slidenum">
              <a:rPr lang="en-US"/>
              <a:pPr>
                <a:defRPr/>
              </a:pPr>
              <a:t>‹#›</a:t>
            </a:fld>
            <a:endParaRPr lang="en-US"/>
          </a:p>
        </p:txBody>
      </p:sp>
    </p:spTree>
    <p:extLst>
      <p:ext uri="{BB962C8B-B14F-4D97-AF65-F5344CB8AC3E}">
        <p14:creationId xmlns:p14="http://schemas.microsoft.com/office/powerpoint/2010/main" val="203098268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2" y="609320"/>
            <a:ext cx="10363969" cy="1143000"/>
          </a:xfrm>
        </p:spPr>
        <p:txBody>
          <a:bodyPr/>
          <a:lstStyle/>
          <a:p>
            <a:r>
              <a:rPr lang="en-US"/>
              <a:t>Click to edit Master title style</a:t>
            </a:r>
          </a:p>
        </p:txBody>
      </p:sp>
      <p:sp>
        <p:nvSpPr>
          <p:cNvPr id="3" name="Table Placeholder 2"/>
          <p:cNvSpPr>
            <a:spLocks noGrp="1"/>
          </p:cNvSpPr>
          <p:nvPr>
            <p:ph type="tbl" idx="1"/>
          </p:nvPr>
        </p:nvSpPr>
        <p:spPr>
          <a:xfrm>
            <a:off x="1524002" y="1980640"/>
            <a:ext cx="10363969" cy="4115360"/>
          </a:xfrm>
        </p:spPr>
        <p:txBody>
          <a:bodyPr/>
          <a:lstStyle/>
          <a:p>
            <a:pPr lvl="0"/>
            <a:r>
              <a:rPr lang="en-US" noProof="0"/>
              <a:t>Click icon to add table</a:t>
            </a:r>
          </a:p>
        </p:txBody>
      </p:sp>
      <p:sp>
        <p:nvSpPr>
          <p:cNvPr id="4" name="Rectangle 36"/>
          <p:cNvSpPr>
            <a:spLocks noGrp="1" noChangeArrowheads="1"/>
          </p:cNvSpPr>
          <p:nvPr>
            <p:ph type="dt" sz="half" idx="10"/>
          </p:nvPr>
        </p:nvSpPr>
        <p:spPr>
          <a:xfrm>
            <a:off x="1524000" y="6248400"/>
            <a:ext cx="2540000" cy="457200"/>
          </a:xfrm>
          <a:prstGeom prst="rect">
            <a:avLst/>
          </a:prstGeom>
        </p:spPr>
        <p:txBody>
          <a:bodyPr lIns="82058" tIns="41029" rIns="82058" bIns="41029"/>
          <a:lstStyle>
            <a:lvl1pPr>
              <a:defRPr>
                <a:latin typeface="Arial" pitchFamily="34" charset="0"/>
              </a:defRPr>
            </a:lvl1pPr>
          </a:lstStyle>
          <a:p>
            <a:pPr>
              <a:defRPr/>
            </a:pPr>
            <a:endParaRPr lang="en-US"/>
          </a:p>
        </p:txBody>
      </p:sp>
      <p:sp>
        <p:nvSpPr>
          <p:cNvPr id="5" name="Rectangle 37"/>
          <p:cNvSpPr>
            <a:spLocks noGrp="1" noChangeArrowheads="1"/>
          </p:cNvSpPr>
          <p:nvPr>
            <p:ph type="ftr" sz="quarter" idx="11"/>
          </p:nvPr>
        </p:nvSpPr>
        <p:spPr>
          <a:xfrm>
            <a:off x="37515" y="6464740"/>
            <a:ext cx="3860800" cy="365125"/>
          </a:xfrm>
          <a:prstGeom prst="rect">
            <a:avLst/>
          </a:prstGeom>
        </p:spPr>
        <p:txBody>
          <a:bodyPr/>
          <a:lstStyle>
            <a:lvl1pPr>
              <a:defRPr/>
            </a:lvl1pPr>
          </a:lstStyle>
          <a:p>
            <a:pPr>
              <a:defRPr/>
            </a:pPr>
            <a:endParaRPr lang="en-US"/>
          </a:p>
        </p:txBody>
      </p:sp>
      <p:sp>
        <p:nvSpPr>
          <p:cNvPr id="6" name="Rectangle 38"/>
          <p:cNvSpPr>
            <a:spLocks noGrp="1" noChangeArrowheads="1"/>
          </p:cNvSpPr>
          <p:nvPr>
            <p:ph type="sldNum" sz="quarter" idx="12"/>
          </p:nvPr>
        </p:nvSpPr>
        <p:spPr/>
        <p:txBody>
          <a:bodyPr/>
          <a:lstStyle>
            <a:lvl1pPr>
              <a:defRPr/>
            </a:lvl1pPr>
          </a:lstStyle>
          <a:p>
            <a:pPr>
              <a:defRPr/>
            </a:pPr>
            <a:fld id="{04601077-D47B-435A-A83A-525621D45311}" type="slidenum">
              <a:rPr lang="en-US"/>
              <a:pPr>
                <a:defRPr/>
              </a:pPr>
              <a:t>‹#›</a:t>
            </a:fld>
            <a:endParaRPr lang="en-US"/>
          </a:p>
        </p:txBody>
      </p:sp>
    </p:spTree>
    <p:extLst>
      <p:ext uri="{BB962C8B-B14F-4D97-AF65-F5344CB8AC3E}">
        <p14:creationId xmlns:p14="http://schemas.microsoft.com/office/powerpoint/2010/main" val="3969120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16302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718065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54499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930780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1027647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6607928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6" Type="http://schemas.openxmlformats.org/officeDocument/2006/relationships/image" Target="../media/image6.png"/><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5.png"/><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13" cstate="print">
            <a:extLst>
              <a:ext uri="{28A0092B-C50C-407E-A947-70E740481C1C}">
                <a14:useLocalDpi xmlns:a14="http://schemas.microsoft.com/office/drawing/2010/main" val="0"/>
              </a:ext>
            </a:extLst>
          </a:blip>
          <a:srcRect r="18324"/>
          <a:stretch/>
        </p:blipFill>
        <p:spPr>
          <a:xfrm>
            <a:off x="3556000" y="1509712"/>
            <a:ext cx="8636000" cy="5348288"/>
          </a:xfrm>
          <a:prstGeom prst="rect">
            <a:avLst/>
          </a:prstGeom>
        </p:spPr>
      </p:pic>
      <p:sp>
        <p:nvSpPr>
          <p:cNvPr id="2052" name="Rectangle 2"/>
          <p:cNvSpPr>
            <a:spLocks noGrp="1" noChangeArrowheads="1"/>
          </p:cNvSpPr>
          <p:nvPr>
            <p:ph type="title"/>
          </p:nvPr>
        </p:nvSpPr>
        <p:spPr bwMode="auto">
          <a:xfrm>
            <a:off x="101600" y="152400"/>
            <a:ext cx="843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PRESENTATION TITLE</a:t>
            </a:r>
          </a:p>
        </p:txBody>
      </p:sp>
      <p:sp>
        <p:nvSpPr>
          <p:cNvPr id="1033" name="Text Box 9"/>
          <p:cNvSpPr txBox="1">
            <a:spLocks noChangeArrowheads="1"/>
          </p:cNvSpPr>
          <p:nvPr/>
        </p:nvSpPr>
        <p:spPr bwMode="auto">
          <a:xfrm>
            <a:off x="182034" y="6096001"/>
            <a:ext cx="4796367" cy="549275"/>
          </a:xfrm>
          <a:prstGeom prst="rect">
            <a:avLst/>
          </a:prstGeom>
          <a:noFill/>
          <a:ln w="9525">
            <a:noFill/>
            <a:miter lim="800000"/>
            <a:headEnd/>
            <a:tailEnd/>
          </a:ln>
          <a:effectLst/>
        </p:spPr>
        <p:txBody>
          <a:bodyPr>
            <a:spAutoFit/>
          </a:bodyPr>
          <a:lstStyle/>
          <a:p>
            <a:pPr>
              <a:defRPr/>
            </a:pPr>
            <a:r>
              <a:rPr lang="en-US" sz="1200" b="1"/>
              <a:t>US Army Corps of Engineers</a:t>
            </a:r>
          </a:p>
          <a:p>
            <a:pPr>
              <a:defRPr/>
            </a:pPr>
            <a:r>
              <a:rPr lang="en-US" sz="1800" b="1"/>
              <a:t>BUILDING STRONG</a:t>
            </a:r>
            <a:r>
              <a:rPr lang="en-US" sz="1400" b="1" baseline="-25000"/>
              <a:t>®</a:t>
            </a:r>
          </a:p>
        </p:txBody>
      </p:sp>
      <p:grpSp>
        <p:nvGrpSpPr>
          <p:cNvPr id="2055" name="Group 68"/>
          <p:cNvGrpSpPr>
            <a:grpSpLocks/>
          </p:cNvGrpSpPr>
          <p:nvPr/>
        </p:nvGrpSpPr>
        <p:grpSpPr bwMode="auto">
          <a:xfrm>
            <a:off x="0" y="16406"/>
            <a:ext cx="12192000" cy="6861175"/>
            <a:chOff x="96" y="21"/>
            <a:chExt cx="5760" cy="4322"/>
          </a:xfrm>
        </p:grpSpPr>
        <p:grpSp>
          <p:nvGrpSpPr>
            <p:cNvPr id="2056" name="Group 69"/>
            <p:cNvGrpSpPr>
              <a:grpSpLocks/>
            </p:cNvGrpSpPr>
            <p:nvPr/>
          </p:nvGrpSpPr>
          <p:grpSpPr bwMode="auto">
            <a:xfrm>
              <a:off x="96" y="21"/>
              <a:ext cx="5760" cy="4322"/>
              <a:chOff x="96" y="21"/>
              <a:chExt cx="5760" cy="4322"/>
            </a:xfrm>
          </p:grpSpPr>
          <p:pic>
            <p:nvPicPr>
              <p:cNvPr id="2058" name="Picture 70" descr="ppt_camo_bkgrnd-03"/>
              <p:cNvPicPr>
                <a:picLocks noChangeAspect="1" noChangeArrowheads="1"/>
              </p:cNvPicPr>
              <p:nvPr/>
            </p:nvPicPr>
            <p:blipFill>
              <a:blip r:embed="rId14" cstate="print"/>
              <a:srcRect/>
              <a:stretch>
                <a:fillRect/>
              </a:stretch>
            </p:blipFill>
            <p:spPr bwMode="auto">
              <a:xfrm>
                <a:off x="96" y="21"/>
                <a:ext cx="5760" cy="4322"/>
              </a:xfrm>
              <a:prstGeom prst="rect">
                <a:avLst/>
              </a:prstGeom>
              <a:noFill/>
              <a:ln w="9525">
                <a:noFill/>
                <a:miter lim="800000"/>
                <a:headEnd/>
                <a:tailEnd/>
              </a:ln>
            </p:spPr>
          </p:pic>
          <p:pic>
            <p:nvPicPr>
              <p:cNvPr id="2059" name="Picture 71" descr="white_curve"/>
              <p:cNvPicPr>
                <a:picLocks noChangeAspect="1" noChangeArrowheads="1"/>
              </p:cNvPicPr>
              <p:nvPr/>
            </p:nvPicPr>
            <p:blipFill>
              <a:blip r:embed="rId15" cstate="print"/>
              <a:srcRect/>
              <a:stretch>
                <a:fillRect/>
              </a:stretch>
            </p:blipFill>
            <p:spPr bwMode="auto">
              <a:xfrm>
                <a:off x="2598" y="1013"/>
                <a:ext cx="3258" cy="3330"/>
              </a:xfrm>
              <a:prstGeom prst="rect">
                <a:avLst/>
              </a:prstGeom>
              <a:noFill/>
              <a:ln w="9525">
                <a:noFill/>
                <a:miter lim="800000"/>
                <a:headEnd/>
                <a:tailEnd/>
              </a:ln>
            </p:spPr>
          </p:pic>
        </p:grpSp>
        <p:pic>
          <p:nvPicPr>
            <p:cNvPr id="2057" name="Picture 72" descr="USACE_logo"/>
            <p:cNvPicPr>
              <a:picLocks noChangeAspect="1" noChangeArrowheads="1"/>
            </p:cNvPicPr>
            <p:nvPr/>
          </p:nvPicPr>
          <p:blipFill>
            <a:blip r:embed="rId16" cstate="print"/>
            <a:srcRect/>
            <a:stretch>
              <a:fillRect/>
            </a:stretch>
          </p:blipFill>
          <p:spPr bwMode="auto">
            <a:xfrm>
              <a:off x="144" y="3201"/>
              <a:ext cx="864" cy="591"/>
            </a:xfrm>
            <a:prstGeom prst="rect">
              <a:avLst/>
            </a:prstGeom>
            <a:noFill/>
            <a:ln w="9525">
              <a:noFill/>
              <a:miter lim="800000"/>
              <a:headEnd/>
              <a:tailEnd/>
            </a:ln>
          </p:spPr>
        </p:pic>
      </p:grpSp>
    </p:spTree>
    <p:extLst>
      <p:ext uri="{BB962C8B-B14F-4D97-AF65-F5344CB8AC3E}">
        <p14:creationId xmlns:p14="http://schemas.microsoft.com/office/powerpoint/2010/main" val="5696940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fontAlgn="base" hangingPunct="1">
        <a:spcBef>
          <a:spcPct val="0"/>
        </a:spcBef>
        <a:spcAft>
          <a:spcPct val="0"/>
        </a:spcAft>
        <a:defRPr sz="3600" b="1">
          <a:solidFill>
            <a:schemeClr val="tx2"/>
          </a:solidFill>
          <a:latin typeface="+mj-lt"/>
          <a:ea typeface="+mj-ea"/>
          <a:cs typeface="+mj-cs"/>
        </a:defRPr>
      </a:lvl1pPr>
      <a:lvl2pPr algn="l" rtl="0" eaLnBrk="1" fontAlgn="base" hangingPunct="1">
        <a:spcBef>
          <a:spcPct val="0"/>
        </a:spcBef>
        <a:spcAft>
          <a:spcPct val="0"/>
        </a:spcAft>
        <a:defRPr sz="3600" b="1">
          <a:solidFill>
            <a:schemeClr val="tx2"/>
          </a:solidFill>
          <a:latin typeface="Arial" charset="0"/>
        </a:defRPr>
      </a:lvl2pPr>
      <a:lvl3pPr algn="l" rtl="0" eaLnBrk="1" fontAlgn="base" hangingPunct="1">
        <a:spcBef>
          <a:spcPct val="0"/>
        </a:spcBef>
        <a:spcAft>
          <a:spcPct val="0"/>
        </a:spcAft>
        <a:defRPr sz="3600" b="1">
          <a:solidFill>
            <a:schemeClr val="tx2"/>
          </a:solidFill>
          <a:latin typeface="Arial" charset="0"/>
        </a:defRPr>
      </a:lvl3pPr>
      <a:lvl4pPr algn="l" rtl="0" eaLnBrk="1" fontAlgn="base" hangingPunct="1">
        <a:spcBef>
          <a:spcPct val="0"/>
        </a:spcBef>
        <a:spcAft>
          <a:spcPct val="0"/>
        </a:spcAft>
        <a:defRPr sz="3600" b="1">
          <a:solidFill>
            <a:schemeClr val="tx2"/>
          </a:solidFill>
          <a:latin typeface="Arial" charset="0"/>
        </a:defRPr>
      </a:lvl4pPr>
      <a:lvl5pPr algn="l" rtl="0" eaLnBrk="1" fontAlgn="base" hangingPunct="1">
        <a:spcBef>
          <a:spcPct val="0"/>
        </a:spcBef>
        <a:spcAft>
          <a:spcPct val="0"/>
        </a:spcAft>
        <a:defRPr sz="3600" b="1">
          <a:solidFill>
            <a:schemeClr val="tx2"/>
          </a:solidFill>
          <a:latin typeface="Arial" charset="0"/>
        </a:defRPr>
      </a:lvl5pPr>
      <a:lvl6pPr marL="457200" algn="l" rtl="0" eaLnBrk="1" fontAlgn="base" hangingPunct="1">
        <a:spcBef>
          <a:spcPct val="0"/>
        </a:spcBef>
        <a:spcAft>
          <a:spcPct val="0"/>
        </a:spcAft>
        <a:defRPr sz="3600" b="1">
          <a:solidFill>
            <a:schemeClr val="tx2"/>
          </a:solidFill>
          <a:latin typeface="Arial" charset="0"/>
        </a:defRPr>
      </a:lvl6pPr>
      <a:lvl7pPr marL="914400" algn="l" rtl="0" eaLnBrk="1" fontAlgn="base" hangingPunct="1">
        <a:spcBef>
          <a:spcPct val="0"/>
        </a:spcBef>
        <a:spcAft>
          <a:spcPct val="0"/>
        </a:spcAft>
        <a:defRPr sz="3600" b="1">
          <a:solidFill>
            <a:schemeClr val="tx2"/>
          </a:solidFill>
          <a:latin typeface="Arial" charset="0"/>
        </a:defRPr>
      </a:lvl7pPr>
      <a:lvl8pPr marL="1371600" algn="l" rtl="0" eaLnBrk="1" fontAlgn="base" hangingPunct="1">
        <a:spcBef>
          <a:spcPct val="0"/>
        </a:spcBef>
        <a:spcAft>
          <a:spcPct val="0"/>
        </a:spcAft>
        <a:defRPr sz="3600" b="1">
          <a:solidFill>
            <a:schemeClr val="tx2"/>
          </a:solidFill>
          <a:latin typeface="Arial" charset="0"/>
        </a:defRPr>
      </a:lvl8pPr>
      <a:lvl9pPr marL="1828800" algn="l" rtl="0" eaLnBrk="1" fontAlgn="base" hangingPunct="1">
        <a:spcBef>
          <a:spcPct val="0"/>
        </a:spcBef>
        <a:spcAft>
          <a:spcPct val="0"/>
        </a:spcAft>
        <a:defRPr sz="3600" b="1">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33E457-D750-420C-9EDA-9A4D186C6B3A}" type="slidenum">
              <a:rPr lang="en-US" smtClean="0"/>
              <a:t>‹#›</a:t>
            </a:fld>
            <a:endParaRPr lang="en-US"/>
          </a:p>
        </p:txBody>
      </p:sp>
    </p:spTree>
    <p:extLst>
      <p:ext uri="{BB962C8B-B14F-4D97-AF65-F5344CB8AC3E}">
        <p14:creationId xmlns:p14="http://schemas.microsoft.com/office/powerpoint/2010/main" val="45258272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13" descr="ppt_camo_bkgrnd-02"/>
          <p:cNvPicPr>
            <a:picLocks noChangeAspect="1" noChangeArrowheads="1"/>
          </p:cNvPicPr>
          <p:nvPr/>
        </p:nvPicPr>
        <p:blipFill>
          <a:blip r:embed="rId15" cstate="print"/>
          <a:srcRect/>
          <a:stretch>
            <a:fillRect/>
          </a:stretch>
        </p:blipFill>
        <p:spPr bwMode="auto">
          <a:xfrm>
            <a:off x="0" y="0"/>
            <a:ext cx="12192000" cy="6861175"/>
          </a:xfrm>
          <a:prstGeom prst="rect">
            <a:avLst/>
          </a:prstGeom>
          <a:noFill/>
          <a:ln w="9525">
            <a:noFill/>
            <a:miter lim="800000"/>
            <a:headEnd/>
            <a:tailEnd/>
          </a:ln>
        </p:spPr>
      </p:pic>
      <p:sp>
        <p:nvSpPr>
          <p:cNvPr id="3075"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076" name="Rectangle 3"/>
          <p:cNvSpPr>
            <a:spLocks noGrp="1" noChangeArrowheads="1"/>
          </p:cNvSpPr>
          <p:nvPr>
            <p:ph type="body" idx="1"/>
          </p:nvPr>
        </p:nvSpPr>
        <p:spPr bwMode="auto">
          <a:xfrm>
            <a:off x="609600" y="1600200"/>
            <a:ext cx="109728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 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sldNum" sz="quarter" idx="4"/>
          </p:nvPr>
        </p:nvSpPr>
        <p:spPr bwMode="auto">
          <a:xfrm>
            <a:off x="48768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fld id="{0CED5C43-70EF-4DA6-A1CB-97EBE1336B59}" type="slidenum">
              <a:rPr lang="en-US"/>
              <a:pPr>
                <a:defRPr/>
              </a:pPr>
              <a:t>‹#›</a:t>
            </a:fld>
            <a:endParaRPr lang="en-US"/>
          </a:p>
        </p:txBody>
      </p:sp>
      <p:pic>
        <p:nvPicPr>
          <p:cNvPr id="2" name="Picture 8" descr="USACE_logo"/>
          <p:cNvPicPr>
            <a:picLocks noChangeAspect="1" noChangeArrowheads="1"/>
          </p:cNvPicPr>
          <p:nvPr/>
        </p:nvPicPr>
        <p:blipFill>
          <a:blip r:embed="rId16" cstate="print"/>
          <a:srcRect/>
          <a:stretch>
            <a:fillRect/>
          </a:stretch>
        </p:blipFill>
        <p:spPr bwMode="auto">
          <a:xfrm>
            <a:off x="10672234" y="5638801"/>
            <a:ext cx="1011767" cy="519113"/>
          </a:xfrm>
          <a:prstGeom prst="rect">
            <a:avLst/>
          </a:prstGeom>
          <a:noFill/>
          <a:ln w="9525">
            <a:noFill/>
            <a:miter lim="800000"/>
            <a:headEnd/>
            <a:tailEnd/>
          </a:ln>
        </p:spPr>
      </p:pic>
      <p:sp>
        <p:nvSpPr>
          <p:cNvPr id="3081" name="Text Box 9"/>
          <p:cNvSpPr txBox="1">
            <a:spLocks noChangeArrowheads="1"/>
          </p:cNvSpPr>
          <p:nvPr/>
        </p:nvSpPr>
        <p:spPr bwMode="auto">
          <a:xfrm>
            <a:off x="8297334" y="6340475"/>
            <a:ext cx="3475567" cy="215444"/>
          </a:xfrm>
          <a:prstGeom prst="rect">
            <a:avLst/>
          </a:prstGeom>
          <a:noFill/>
          <a:ln w="9525">
            <a:noFill/>
            <a:miter lim="800000"/>
            <a:headEnd/>
            <a:tailEnd/>
          </a:ln>
          <a:effectLst/>
        </p:spPr>
        <p:txBody>
          <a:bodyPr lIns="0" tIns="0" rIns="0" bIns="0">
            <a:spAutoFit/>
          </a:bodyPr>
          <a:lstStyle/>
          <a:p>
            <a:pPr algn="r">
              <a:defRPr/>
            </a:pPr>
            <a:r>
              <a:rPr lang="en-US" sz="1400" b="1"/>
              <a:t>BUILDING STRONG</a:t>
            </a:r>
            <a:r>
              <a:rPr lang="en-US" sz="1400" b="1" baseline="-25000"/>
              <a:t>®</a:t>
            </a:r>
          </a:p>
        </p:txBody>
      </p:sp>
      <p:sp>
        <p:nvSpPr>
          <p:cNvPr id="3082" name="Line 10"/>
          <p:cNvSpPr>
            <a:spLocks noChangeShapeType="1"/>
          </p:cNvSpPr>
          <p:nvPr/>
        </p:nvSpPr>
        <p:spPr bwMode="auto">
          <a:xfrm flipH="1">
            <a:off x="609600" y="6248400"/>
            <a:ext cx="10972800" cy="0"/>
          </a:xfrm>
          <a:prstGeom prst="line">
            <a:avLst/>
          </a:prstGeom>
          <a:noFill/>
          <a:ln w="9525">
            <a:solidFill>
              <a:schemeClr val="tx1"/>
            </a:solidFill>
            <a:round/>
            <a:headEnd/>
            <a:tailEnd/>
          </a:ln>
          <a:effectLst/>
        </p:spPr>
        <p:txBody>
          <a:bodyPr/>
          <a:lstStyle/>
          <a:p>
            <a:pPr>
              <a:defRPr/>
            </a:pPr>
            <a:endParaRPr lang="en-US" sz="1800"/>
          </a:p>
        </p:txBody>
      </p:sp>
    </p:spTree>
    <p:extLst>
      <p:ext uri="{BB962C8B-B14F-4D97-AF65-F5344CB8AC3E}">
        <p14:creationId xmlns:p14="http://schemas.microsoft.com/office/powerpoint/2010/main" val="157557798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Lst>
  <p:hf hdr="0" ftr="0" dt="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SzPct val="75000"/>
        <a:buFont typeface="Arial" charset="0"/>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5pPr>
      <a:lvl6pPr marL="25146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hyperlink" Target="https://www.hec.usace.army.mil/confluence/hmsdocs/hmsum/4.7" TargetMode="External"/><Relationship Id="rId2" Type="http://schemas.openxmlformats.org/officeDocument/2006/relationships/image" Target="../media/image15.png"/><Relationship Id="rId1" Type="http://schemas.openxmlformats.org/officeDocument/2006/relationships/slideLayout" Target="../slideLayouts/slideLayout13.xml"/><Relationship Id="rId4" Type="http://schemas.openxmlformats.org/officeDocument/2006/relationships/hyperlink" Target="https://www.hec.usace.army.mil/software/hec-hm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935" y="1902542"/>
            <a:ext cx="8432800" cy="1143000"/>
          </a:xfrm>
        </p:spPr>
        <p:txBody>
          <a:bodyPr/>
          <a:lstStyle/>
          <a:p>
            <a:r>
              <a:rPr lang="en-US" dirty="0"/>
              <a:t>Rainfall-Runoff Modeling</a:t>
            </a:r>
            <a:br>
              <a:rPr lang="en-US" dirty="0"/>
            </a:br>
            <a:r>
              <a:rPr lang="en-US" dirty="0"/>
              <a:t>Surface Runoff in HEC-HMS</a:t>
            </a:r>
            <a:br>
              <a:rPr lang="en-US" dirty="0"/>
            </a:br>
            <a:br>
              <a:rPr lang="en-US" dirty="0"/>
            </a:br>
            <a:r>
              <a:rPr lang="en-US" sz="3200" dirty="0"/>
              <a:t>Synthetic Unit Hydrographs – </a:t>
            </a:r>
            <a:br>
              <a:rPr lang="en-US" sz="3200" dirty="0"/>
            </a:br>
            <a:r>
              <a:rPr lang="en-US" sz="3200" dirty="0"/>
              <a:t>Snyder's Unit Hydrograph</a:t>
            </a:r>
            <a:endParaRPr lang="en-US" sz="3300" dirty="0"/>
          </a:p>
        </p:txBody>
      </p:sp>
    </p:spTree>
    <p:extLst>
      <p:ext uri="{BB962C8B-B14F-4D97-AF65-F5344CB8AC3E}">
        <p14:creationId xmlns:p14="http://schemas.microsoft.com/office/powerpoint/2010/main" val="39040234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300" dirty="0"/>
              <a:t>Snyder UH - Theory</a:t>
            </a:r>
          </a:p>
        </p:txBody>
      </p:sp>
      <p:sp>
        <p:nvSpPr>
          <p:cNvPr id="3" name="Content Placeholder 2"/>
          <p:cNvSpPr>
            <a:spLocks noGrp="1"/>
          </p:cNvSpPr>
          <p:nvPr>
            <p:ph idx="1"/>
          </p:nvPr>
        </p:nvSpPr>
        <p:spPr/>
        <p:txBody>
          <a:bodyPr/>
          <a:lstStyle/>
          <a:p>
            <a:r>
              <a:rPr lang="en-US" sz="2400" dirty="0"/>
              <a:t>Snyder’s UH originally looked at using hydrograph peak, watershed lag, and the time base as the critical characteristics for the unit hydrograph</a:t>
            </a:r>
          </a:p>
          <a:p>
            <a:r>
              <a:rPr lang="en-US" sz="2400" dirty="0"/>
              <a:t>Developed from study of watersheds in the Appalachian Highlands ranging from 10 to 10,000 mi</a:t>
            </a:r>
            <a:r>
              <a:rPr lang="en-US" sz="2400" baseline="30000" dirty="0"/>
              <a:t>2</a:t>
            </a:r>
          </a:p>
        </p:txBody>
      </p:sp>
      <p:sp>
        <p:nvSpPr>
          <p:cNvPr id="6" name="Slide Number Placeholder 5">
            <a:extLst>
              <a:ext uri="{FF2B5EF4-FFF2-40B4-BE49-F238E27FC236}">
                <a16:creationId xmlns:a16="http://schemas.microsoft.com/office/drawing/2014/main" id="{A8141E65-803E-427D-9206-4CA49B2CD6F8}"/>
              </a:ext>
            </a:extLst>
          </p:cNvPr>
          <p:cNvSpPr>
            <a:spLocks noGrp="1"/>
          </p:cNvSpPr>
          <p:nvPr>
            <p:ph type="sldNum" sz="quarter" idx="12"/>
          </p:nvPr>
        </p:nvSpPr>
        <p:spPr/>
        <p:txBody>
          <a:bodyPr/>
          <a:lstStyle/>
          <a:p>
            <a:fld id="{6C33E457-D750-420C-9EDA-9A4D186C6B3A}" type="slidenum">
              <a:rPr lang="en-US" smtClean="0"/>
              <a:t>2</a:t>
            </a:fld>
            <a:endParaRPr lang="en-US"/>
          </a:p>
        </p:txBody>
      </p:sp>
    </p:spTree>
    <p:extLst>
      <p:ext uri="{BB962C8B-B14F-4D97-AF65-F5344CB8AC3E}">
        <p14:creationId xmlns:p14="http://schemas.microsoft.com/office/powerpoint/2010/main" val="19010377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300" dirty="0"/>
              <a:t>Snyder UH - Equations</a:t>
            </a:r>
          </a:p>
        </p:txBody>
      </p:sp>
      <mc:AlternateContent xmlns:mc="http://schemas.openxmlformats.org/markup-compatibility/2006" xmlns:a14="http://schemas.microsoft.com/office/drawing/2010/main">
        <mc:Choice Requires="a14">
          <p:sp>
            <p:nvSpPr>
              <p:cNvPr id="8" name="TextBox 7"/>
              <p:cNvSpPr txBox="1"/>
              <p:nvPr/>
            </p:nvSpPr>
            <p:spPr>
              <a:xfrm>
                <a:off x="493059" y="1406526"/>
                <a:ext cx="5601036" cy="4308872"/>
              </a:xfrm>
              <a:prstGeom prst="rect">
                <a:avLst/>
              </a:prstGeom>
              <a:noFill/>
            </p:spPr>
            <p:txBody>
              <a:bodyPr wrap="square" lIns="0" tIns="0" rIns="0" bIns="0" rtlCol="0">
                <a:spAutoFit/>
              </a:bodyPr>
              <a:lstStyle/>
              <a:p>
                <a14:m>
                  <m:oMath xmlns:m="http://schemas.openxmlformats.org/officeDocument/2006/math">
                    <m:r>
                      <m:rPr>
                        <m:nor/>
                      </m:rPr>
                      <a:rPr lang="en-US" sz="2000" dirty="0" smtClean="0">
                        <a:latin typeface="Cambria Math" panose="02040503050406030204" pitchFamily="18" charset="0"/>
                        <a:ea typeface="Cambria Math" panose="02040503050406030204" pitchFamily="18" charset="0"/>
                      </a:rPr>
                      <m:t>Basin</m:t>
                    </m:r>
                    <m:r>
                      <m:rPr>
                        <m:nor/>
                      </m:rPr>
                      <a:rPr lang="en-US" sz="2000" dirty="0" smtClean="0">
                        <a:latin typeface="Cambria Math" panose="02040503050406030204" pitchFamily="18" charset="0"/>
                        <a:ea typeface="Cambria Math" panose="02040503050406030204" pitchFamily="18" charset="0"/>
                      </a:rPr>
                      <m:t> </m:t>
                    </m:r>
                    <m:r>
                      <m:rPr>
                        <m:nor/>
                      </m:rPr>
                      <a:rPr lang="en-US" sz="2000" dirty="0" smtClean="0">
                        <a:latin typeface="Cambria Math" panose="02040503050406030204" pitchFamily="18" charset="0"/>
                        <a:ea typeface="Cambria Math" panose="02040503050406030204" pitchFamily="18" charset="0"/>
                      </a:rPr>
                      <m:t>lag</m:t>
                    </m:r>
                    <m:r>
                      <m:rPr>
                        <m:nor/>
                      </m:rPr>
                      <a:rPr lang="en-US" sz="2000" dirty="0" smtClean="0">
                        <a:latin typeface="Cambria Math" panose="02040503050406030204" pitchFamily="18" charset="0"/>
                        <a:ea typeface="Cambria Math" panose="02040503050406030204" pitchFamily="18" charset="0"/>
                      </a:rPr>
                      <m:t> (</m:t>
                    </m:r>
                    <m:r>
                      <m:rPr>
                        <m:nor/>
                      </m:rPr>
                      <a:rPr lang="en-US" sz="2000" dirty="0" smtClean="0">
                        <a:latin typeface="Cambria Math" panose="02040503050406030204" pitchFamily="18" charset="0"/>
                        <a:ea typeface="Cambria Math" panose="02040503050406030204" pitchFamily="18" charset="0"/>
                      </a:rPr>
                      <m:t>hr</m:t>
                    </m:r>
                    <m:r>
                      <m:rPr>
                        <m:nor/>
                      </m:rPr>
                      <a:rPr lang="en-US" sz="2000" dirty="0" smtClean="0">
                        <a:latin typeface="Cambria Math" panose="02040503050406030204" pitchFamily="18" charset="0"/>
                        <a:ea typeface="Cambria Math" panose="02040503050406030204" pitchFamily="18" charset="0"/>
                      </a:rPr>
                      <m:t>)</m:t>
                    </m:r>
                  </m:oMath>
                </a14:m>
                <a:r>
                  <a:rPr lang="en-US" sz="2000" dirty="0">
                    <a:latin typeface="Cambria Math" panose="02040503050406030204" pitchFamily="18" charset="0"/>
                    <a:ea typeface="Cambria Math" panose="02040503050406030204" pitchFamily="18" charset="0"/>
                  </a:rPr>
                  <a:t>:</a:t>
                </a:r>
              </a:p>
              <a:p>
                <a:endParaRPr lang="en-US" sz="2000" dirty="0">
                  <a:latin typeface="Cambria Math" panose="02040503050406030204" pitchFamily="18" charset="0"/>
                  <a:ea typeface="Cambria Math" panose="02040503050406030204" pitchFamily="18" charset="0"/>
                </a:endParaRPr>
              </a:p>
              <a:p>
                <a:pPr/>
                <a14:m>
                  <m:oMathPara xmlns:m="http://schemas.openxmlformats.org/officeDocument/2006/math">
                    <m:oMathParaPr>
                      <m:jc m:val="left"/>
                    </m:oMathParaPr>
                    <m:oMath xmlns:m="http://schemas.openxmlformats.org/officeDocument/2006/math">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𝑡</m:t>
                          </m:r>
                        </m:e>
                        <m:sub>
                          <m:r>
                            <a:rPr lang="en-US" sz="2000" b="0" i="1" smtClean="0">
                              <a:latin typeface="Cambria Math" panose="02040503050406030204" pitchFamily="18" charset="0"/>
                              <a:ea typeface="Cambria Math" panose="02040503050406030204" pitchFamily="18" charset="0"/>
                            </a:rPr>
                            <m:t>𝑙</m:t>
                          </m:r>
                        </m:sub>
                      </m:sSub>
                      <m:r>
                        <a:rPr lang="en-US" sz="2000" i="1">
                          <a:latin typeface="Cambria Math" panose="02040503050406030204" pitchFamily="18" charset="0"/>
                          <a:ea typeface="Cambria Math" panose="02040503050406030204" pitchFamily="18" charset="0"/>
                        </a:rPr>
                        <m:t>=</m:t>
                      </m:r>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𝐶</m:t>
                          </m:r>
                        </m:e>
                        <m:sub>
                          <m:r>
                            <a:rPr lang="en-US" sz="2000" i="1">
                              <a:latin typeface="Cambria Math" panose="02040503050406030204" pitchFamily="18" charset="0"/>
                              <a:ea typeface="Cambria Math" panose="02040503050406030204" pitchFamily="18" charset="0"/>
                            </a:rPr>
                            <m:t>𝑡</m:t>
                          </m:r>
                        </m:sub>
                      </m:sSub>
                      <m:sSup>
                        <m:sSupPr>
                          <m:ctrlPr>
                            <a:rPr lang="en-US" sz="2000" i="1">
                              <a:latin typeface="Cambria Math" panose="02040503050406030204" pitchFamily="18" charset="0"/>
                              <a:ea typeface="Cambria Math" panose="02040503050406030204" pitchFamily="18" charset="0"/>
                            </a:rPr>
                          </m:ctrlPr>
                        </m:sSupPr>
                        <m:e>
                          <m:d>
                            <m:dPr>
                              <m:ctrlPr>
                                <a:rPr lang="en-US" sz="2000" i="1">
                                  <a:latin typeface="Cambria Math" panose="02040503050406030204" pitchFamily="18" charset="0"/>
                                  <a:ea typeface="Cambria Math" panose="02040503050406030204" pitchFamily="18" charset="0"/>
                                </a:rPr>
                              </m:ctrlPr>
                            </m:dPr>
                            <m:e>
                              <m:r>
                                <a:rPr lang="en-US" sz="2000" i="1">
                                  <a:latin typeface="Cambria Math" panose="02040503050406030204" pitchFamily="18" charset="0"/>
                                  <a:ea typeface="Cambria Math" panose="02040503050406030204" pitchFamily="18" charset="0"/>
                                </a:rPr>
                                <m:t>𝐿</m:t>
                              </m:r>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𝐿</m:t>
                                  </m:r>
                                </m:e>
                                <m:sub>
                                  <m:r>
                                    <a:rPr lang="en-US" sz="2000" i="1">
                                      <a:latin typeface="Cambria Math" panose="02040503050406030204" pitchFamily="18" charset="0"/>
                                      <a:ea typeface="Cambria Math" panose="02040503050406030204" pitchFamily="18" charset="0"/>
                                    </a:rPr>
                                    <m:t>𝑐</m:t>
                                  </m:r>
                                </m:sub>
                              </m:sSub>
                            </m:e>
                          </m:d>
                        </m:e>
                        <m:sup>
                          <m:r>
                            <a:rPr lang="en-US" sz="2000" i="1">
                              <a:latin typeface="Cambria Math" panose="02040503050406030204" pitchFamily="18" charset="0"/>
                              <a:ea typeface="Cambria Math" panose="02040503050406030204" pitchFamily="18" charset="0"/>
                            </a:rPr>
                            <m:t>0.3</m:t>
                          </m:r>
                        </m:sup>
                      </m:sSup>
                    </m:oMath>
                  </m:oMathPara>
                </a14:m>
                <a:endParaRPr lang="en-US" sz="2000" dirty="0">
                  <a:latin typeface="Cambria Math" panose="02040503050406030204" pitchFamily="18" charset="0"/>
                  <a:ea typeface="Cambria Math" panose="02040503050406030204" pitchFamily="18" charset="0"/>
                </a:endParaRPr>
              </a:p>
              <a:p>
                <a:endParaRPr lang="en-US" sz="2000" dirty="0">
                  <a:latin typeface="Cambria Math" panose="02040503050406030204" pitchFamily="18" charset="0"/>
                  <a:ea typeface="Cambria Math" panose="02040503050406030204" pitchFamily="18" charset="0"/>
                </a:endParaRPr>
              </a:p>
              <a:p>
                <a:r>
                  <a:rPr lang="en-US" sz="2000" dirty="0">
                    <a:latin typeface="Cambria Math" panose="02040503050406030204" pitchFamily="18" charset="0"/>
                    <a:ea typeface="Cambria Math" panose="02040503050406030204" pitchFamily="18" charset="0"/>
                  </a:rPr>
                  <a:t>where:</a:t>
                </a:r>
              </a:p>
              <a:p>
                <a14:m>
                  <m:oMath xmlns:m="http://schemas.openxmlformats.org/officeDocument/2006/math">
                    <m:r>
                      <a:rPr lang="en-US" sz="2000" i="1">
                        <a:latin typeface="Cambria Math" panose="02040503050406030204" pitchFamily="18" charset="0"/>
                        <a:ea typeface="Cambria Math" panose="02040503050406030204" pitchFamily="18" charset="0"/>
                      </a:rPr>
                      <m:t>𝐿</m:t>
                    </m:r>
                    <m:r>
                      <a:rPr lang="en-US" sz="2000" i="1">
                        <a:latin typeface="Cambria Math" panose="02040503050406030204" pitchFamily="18" charset="0"/>
                        <a:ea typeface="Cambria Math" panose="02040503050406030204" pitchFamily="18" charset="0"/>
                      </a:rPr>
                      <m:t> </m:t>
                    </m:r>
                  </m:oMath>
                </a14:m>
                <a:r>
                  <a:rPr lang="en-US" sz="2000" dirty="0">
                    <a:latin typeface="Cambria Math" panose="02040503050406030204" pitchFamily="18" charset="0"/>
                    <a:ea typeface="Cambria Math" panose="02040503050406030204" pitchFamily="18" charset="0"/>
                  </a:rPr>
                  <a:t>= length of the main stream from the outlet to the divide (mi)</a:t>
                </a:r>
              </a:p>
              <a:p>
                <a14:m>
                  <m:oMath xmlns:m="http://schemas.openxmlformats.org/officeDocument/2006/math">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𝐿</m:t>
                        </m:r>
                      </m:e>
                      <m:sub>
                        <m:r>
                          <a:rPr lang="en-US" sz="2000" i="1">
                            <a:latin typeface="Cambria Math" panose="02040503050406030204" pitchFamily="18" charset="0"/>
                            <a:ea typeface="Cambria Math" panose="02040503050406030204" pitchFamily="18" charset="0"/>
                          </a:rPr>
                          <m:t>𝑐</m:t>
                        </m:r>
                      </m:sub>
                    </m:sSub>
                  </m:oMath>
                </a14:m>
                <a:r>
                  <a:rPr lang="en-US" sz="2000" dirty="0">
                    <a:latin typeface="Cambria Math" panose="02040503050406030204" pitchFamily="18" charset="0"/>
                    <a:ea typeface="Cambria Math" panose="02040503050406030204" pitchFamily="18" charset="0"/>
                  </a:rPr>
                  <a:t> = length along the main stream to a point nearest the watershed centroid (mi)</a:t>
                </a:r>
              </a:p>
              <a:p>
                <a14:m>
                  <m:oMath xmlns:m="http://schemas.openxmlformats.org/officeDocument/2006/math">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𝐶</m:t>
                        </m:r>
                      </m:e>
                      <m:sub>
                        <m:r>
                          <a:rPr lang="en-US" sz="2000" i="1">
                            <a:latin typeface="Cambria Math" panose="02040503050406030204" pitchFamily="18" charset="0"/>
                            <a:ea typeface="Cambria Math" panose="02040503050406030204" pitchFamily="18" charset="0"/>
                          </a:rPr>
                          <m:t>𝑡</m:t>
                        </m:r>
                      </m:sub>
                    </m:sSub>
                  </m:oMath>
                </a14:m>
                <a:r>
                  <a:rPr lang="en-US" sz="2000" dirty="0">
                    <a:latin typeface="Cambria Math" panose="02040503050406030204" pitchFamily="18" charset="0"/>
                    <a:ea typeface="Cambria Math" panose="02040503050406030204" pitchFamily="18" charset="0"/>
                  </a:rPr>
                  <a:t>=timing coefficient (has been found to range from 1.8 to 2.2 for Appalachian Highland)</a:t>
                </a:r>
              </a:p>
              <a:p>
                <a:endParaRPr lang="en-US" sz="2000" dirty="0">
                  <a:latin typeface="Cambria Math" panose="02040503050406030204" pitchFamily="18" charset="0"/>
                  <a:ea typeface="Cambria Math" panose="02040503050406030204" pitchFamily="18" charset="0"/>
                </a:endParaRPr>
              </a:p>
              <a:p>
                <a:endParaRPr lang="en-US" sz="2000" dirty="0"/>
              </a:p>
              <a:p>
                <a:endParaRPr lang="en-US" sz="2000" dirty="0"/>
              </a:p>
            </p:txBody>
          </p:sp>
        </mc:Choice>
        <mc:Fallback xmlns="">
          <p:sp>
            <p:nvSpPr>
              <p:cNvPr id="8" name="TextBox 7"/>
              <p:cNvSpPr txBox="1">
                <a:spLocks noRot="1" noChangeAspect="1" noMove="1" noResize="1" noEditPoints="1" noAdjustHandles="1" noChangeArrowheads="1" noChangeShapeType="1" noTextEdit="1"/>
              </p:cNvSpPr>
              <p:nvPr/>
            </p:nvSpPr>
            <p:spPr>
              <a:xfrm>
                <a:off x="493059" y="1406526"/>
                <a:ext cx="5601036" cy="4308872"/>
              </a:xfrm>
              <a:prstGeom prst="rect">
                <a:avLst/>
              </a:prstGeom>
              <a:blipFill>
                <a:blip r:embed="rId3"/>
                <a:stretch>
                  <a:fillRect l="-2829" t="-1839" r="-30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6553200" y="1421449"/>
                <a:ext cx="5531224" cy="3764300"/>
              </a:xfrm>
              <a:prstGeom prst="rect">
                <a:avLst/>
              </a:prstGeom>
              <a:noFill/>
            </p:spPr>
            <p:txBody>
              <a:bodyPr wrap="square" lIns="0" tIns="0" rIns="0" bIns="0" rtlCol="0">
                <a:spAutoFit/>
              </a:bodyPr>
              <a:lstStyle/>
              <a:p>
                <a14:m>
                  <m:oMath xmlns:m="http://schemas.openxmlformats.org/officeDocument/2006/math">
                    <m:r>
                      <m:rPr>
                        <m:nor/>
                      </m:rPr>
                      <a:rPr lang="en-US" sz="2000" dirty="0" smtClean="0">
                        <a:latin typeface="Cambria Math" panose="02040503050406030204" pitchFamily="18" charset="0"/>
                        <a:ea typeface="Cambria Math" panose="02040503050406030204" pitchFamily="18" charset="0"/>
                      </a:rPr>
                      <m:t>Peak</m:t>
                    </m:r>
                    <m:r>
                      <m:rPr>
                        <m:nor/>
                      </m:rPr>
                      <a:rPr lang="en-US" sz="2000" dirty="0" smtClean="0">
                        <a:latin typeface="Cambria Math" panose="02040503050406030204" pitchFamily="18" charset="0"/>
                        <a:ea typeface="Cambria Math" panose="02040503050406030204" pitchFamily="18" charset="0"/>
                      </a:rPr>
                      <m:t> </m:t>
                    </m:r>
                    <m:r>
                      <m:rPr>
                        <m:nor/>
                      </m:rPr>
                      <a:rPr lang="en-US" sz="2000" dirty="0" smtClean="0">
                        <a:latin typeface="Cambria Math" panose="02040503050406030204" pitchFamily="18" charset="0"/>
                        <a:ea typeface="Cambria Math" panose="02040503050406030204" pitchFamily="18" charset="0"/>
                      </a:rPr>
                      <m:t>Discharge</m:t>
                    </m:r>
                    <m:r>
                      <m:rPr>
                        <m:nor/>
                      </m:rPr>
                      <a:rPr lang="en-US" sz="2000" dirty="0" smtClean="0">
                        <a:latin typeface="Cambria Math" panose="02040503050406030204" pitchFamily="18" charset="0"/>
                        <a:ea typeface="Cambria Math" panose="02040503050406030204" pitchFamily="18" charset="0"/>
                      </a:rPr>
                      <m:t> (</m:t>
                    </m:r>
                    <m:r>
                      <m:rPr>
                        <m:nor/>
                      </m:rPr>
                      <a:rPr lang="en-US" sz="2000" dirty="0" smtClean="0">
                        <a:latin typeface="Cambria Math" panose="02040503050406030204" pitchFamily="18" charset="0"/>
                        <a:ea typeface="Cambria Math" panose="02040503050406030204" pitchFamily="18" charset="0"/>
                      </a:rPr>
                      <m:t>cfs</m:t>
                    </m:r>
                    <m:r>
                      <m:rPr>
                        <m:nor/>
                      </m:rPr>
                      <a:rPr lang="en-US" sz="2000" dirty="0" smtClean="0">
                        <a:latin typeface="Cambria Math" panose="02040503050406030204" pitchFamily="18" charset="0"/>
                        <a:ea typeface="Cambria Math" panose="02040503050406030204" pitchFamily="18" charset="0"/>
                      </a:rPr>
                      <m:t>)</m:t>
                    </m:r>
                  </m:oMath>
                </a14:m>
                <a:r>
                  <a:rPr lang="en-US" sz="2000" dirty="0">
                    <a:latin typeface="Cambria Math" panose="02040503050406030204" pitchFamily="18" charset="0"/>
                    <a:ea typeface="Cambria Math" panose="02040503050406030204" pitchFamily="18" charset="0"/>
                  </a:rPr>
                  <a:t>:</a:t>
                </a:r>
              </a:p>
              <a:p>
                <a:endParaRPr lang="en-US" sz="2000" dirty="0">
                  <a:latin typeface="Cambria Math" panose="02040503050406030204" pitchFamily="18" charset="0"/>
                  <a:ea typeface="Cambria Math" panose="02040503050406030204" pitchFamily="18" charset="0"/>
                </a:endParaRPr>
              </a:p>
              <a:p>
                <a:pPr/>
                <a14:m>
                  <m:oMathPara xmlns:m="http://schemas.openxmlformats.org/officeDocument/2006/math">
                    <m:oMathParaPr>
                      <m:jc m:val="left"/>
                    </m:oMathParaPr>
                    <m:oMath xmlns:m="http://schemas.openxmlformats.org/officeDocument/2006/math">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𝑄</m:t>
                          </m:r>
                        </m:e>
                        <m:sub>
                          <m:r>
                            <a:rPr lang="en-US" sz="2000" i="1">
                              <a:latin typeface="Cambria Math" panose="02040503050406030204" pitchFamily="18" charset="0"/>
                              <a:ea typeface="Cambria Math" panose="02040503050406030204" pitchFamily="18" charset="0"/>
                            </a:rPr>
                            <m:t>𝑝</m:t>
                          </m:r>
                        </m:sub>
                      </m:sSub>
                      <m:r>
                        <a:rPr lang="en-US" sz="2000" i="1">
                          <a:latin typeface="Cambria Math" panose="02040503050406030204" pitchFamily="18" charset="0"/>
                          <a:ea typeface="Cambria Math" panose="02040503050406030204" pitchFamily="18" charset="0"/>
                        </a:rPr>
                        <m:t>=640</m:t>
                      </m:r>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𝐶</m:t>
                          </m:r>
                        </m:e>
                        <m:sub>
                          <m:r>
                            <a:rPr lang="en-US" sz="2000" i="1">
                              <a:latin typeface="Cambria Math" panose="02040503050406030204" pitchFamily="18" charset="0"/>
                              <a:ea typeface="Cambria Math" panose="02040503050406030204" pitchFamily="18" charset="0"/>
                            </a:rPr>
                            <m:t>𝑝</m:t>
                          </m:r>
                        </m:sub>
                      </m:sSub>
                      <m:f>
                        <m:fPr>
                          <m:type m:val="lin"/>
                          <m:ctrlPr>
                            <a:rPr lang="en-US" sz="2000" i="1">
                              <a:latin typeface="Cambria Math" panose="02040503050406030204" pitchFamily="18" charset="0"/>
                              <a:ea typeface="Cambria Math" panose="02040503050406030204" pitchFamily="18" charset="0"/>
                            </a:rPr>
                          </m:ctrlPr>
                        </m:fPr>
                        <m:num>
                          <m:r>
                            <a:rPr lang="en-US" sz="2000" i="1">
                              <a:latin typeface="Cambria Math" panose="02040503050406030204" pitchFamily="18" charset="0"/>
                              <a:ea typeface="Cambria Math" panose="02040503050406030204" pitchFamily="18" charset="0"/>
                            </a:rPr>
                            <m:t>𝐴</m:t>
                          </m:r>
                        </m:num>
                        <m:den>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𝑡</m:t>
                              </m:r>
                            </m:e>
                            <m:sub>
                              <m:r>
                                <a:rPr lang="en-US" sz="2000" b="0" i="1" smtClean="0">
                                  <a:latin typeface="Cambria Math" panose="02040503050406030204" pitchFamily="18" charset="0"/>
                                  <a:ea typeface="Cambria Math" panose="02040503050406030204" pitchFamily="18" charset="0"/>
                                </a:rPr>
                                <m:t>𝑙</m:t>
                              </m:r>
                            </m:sub>
                          </m:sSub>
                        </m:den>
                      </m:f>
                    </m:oMath>
                  </m:oMathPara>
                </a14:m>
                <a:endParaRPr lang="en-US" sz="2000" dirty="0">
                  <a:latin typeface="Cambria Math" panose="02040503050406030204" pitchFamily="18" charset="0"/>
                  <a:ea typeface="Cambria Math" panose="02040503050406030204" pitchFamily="18" charset="0"/>
                </a:endParaRPr>
              </a:p>
              <a:p>
                <a:endParaRPr lang="en-US" sz="2000" dirty="0">
                  <a:latin typeface="Cambria Math" panose="02040503050406030204" pitchFamily="18" charset="0"/>
                  <a:ea typeface="Cambria Math" panose="02040503050406030204" pitchFamily="18" charset="0"/>
                </a:endParaRPr>
              </a:p>
              <a:p>
                <a:r>
                  <a:rPr lang="en-US" sz="2000" dirty="0">
                    <a:latin typeface="Cambria Math" panose="02040503050406030204" pitchFamily="18" charset="0"/>
                    <a:ea typeface="Cambria Math" panose="02040503050406030204" pitchFamily="18" charset="0"/>
                  </a:rPr>
                  <a:t>where:</a:t>
                </a:r>
              </a:p>
              <a:p>
                <a14:m>
                  <m:oMath xmlns:m="http://schemas.openxmlformats.org/officeDocument/2006/math">
                    <m:r>
                      <a:rPr lang="en-US" sz="2000" i="1">
                        <a:latin typeface="Cambria Math" panose="02040503050406030204" pitchFamily="18" charset="0"/>
                        <a:ea typeface="Cambria Math" panose="02040503050406030204" pitchFamily="18" charset="0"/>
                      </a:rPr>
                      <m:t>𝐴</m:t>
                    </m:r>
                    <m:r>
                      <a:rPr lang="en-US" sz="2000" i="1">
                        <a:latin typeface="Cambria Math" panose="02040503050406030204" pitchFamily="18" charset="0"/>
                        <a:ea typeface="Cambria Math" panose="02040503050406030204" pitchFamily="18" charset="0"/>
                      </a:rPr>
                      <m:t> </m:t>
                    </m:r>
                  </m:oMath>
                </a14:m>
                <a:r>
                  <a:rPr lang="en-US" sz="2000" dirty="0">
                    <a:latin typeface="Cambria Math" panose="02040503050406030204" pitchFamily="18" charset="0"/>
                    <a:ea typeface="Cambria Math" panose="02040503050406030204" pitchFamily="18" charset="0"/>
                  </a:rPr>
                  <a:t>= drainage area (mi</a:t>
                </a:r>
                <a:r>
                  <a:rPr lang="en-US" sz="2000" baseline="30000" dirty="0">
                    <a:latin typeface="Cambria Math" panose="02040503050406030204" pitchFamily="18" charset="0"/>
                    <a:ea typeface="Cambria Math" panose="02040503050406030204" pitchFamily="18" charset="0"/>
                  </a:rPr>
                  <a:t>2</a:t>
                </a:r>
                <a:r>
                  <a:rPr lang="en-US" sz="2000" dirty="0">
                    <a:latin typeface="Cambria Math" panose="02040503050406030204" pitchFamily="18" charset="0"/>
                    <a:ea typeface="Cambria Math" panose="02040503050406030204" pitchFamily="18" charset="0"/>
                  </a:rPr>
                  <a:t>)</a:t>
                </a:r>
              </a:p>
              <a:p>
                <a14:m>
                  <m:oMath xmlns:m="http://schemas.openxmlformats.org/officeDocument/2006/math">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𝐶</m:t>
                        </m:r>
                      </m:e>
                      <m:sub>
                        <m:r>
                          <a:rPr lang="en-US" sz="2000" i="1">
                            <a:latin typeface="Cambria Math" panose="02040503050406030204" pitchFamily="18" charset="0"/>
                            <a:ea typeface="Cambria Math" panose="02040503050406030204" pitchFamily="18" charset="0"/>
                          </a:rPr>
                          <m:t>𝑝</m:t>
                        </m:r>
                      </m:sub>
                    </m:sSub>
                  </m:oMath>
                </a14:m>
                <a:r>
                  <a:rPr lang="en-US" sz="2000" dirty="0">
                    <a:latin typeface="Cambria Math" panose="02040503050406030204" pitchFamily="18" charset="0"/>
                    <a:ea typeface="Cambria Math" panose="02040503050406030204" pitchFamily="18" charset="0"/>
                  </a:rPr>
                  <a:t>=peaking coefficient can range from 0.4 to 0.8, where larger values of </a:t>
                </a:r>
                <a14:m>
                  <m:oMath xmlns:m="http://schemas.openxmlformats.org/officeDocument/2006/math">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𝐶</m:t>
                        </m:r>
                      </m:e>
                      <m:sub>
                        <m:r>
                          <a:rPr lang="en-US" sz="2000" i="1">
                            <a:latin typeface="Cambria Math" panose="02040503050406030204" pitchFamily="18" charset="0"/>
                            <a:ea typeface="Cambria Math" panose="02040503050406030204" pitchFamily="18" charset="0"/>
                          </a:rPr>
                          <m:t>𝑝</m:t>
                        </m:r>
                      </m:sub>
                    </m:sSub>
                  </m:oMath>
                </a14:m>
                <a:r>
                  <a:rPr lang="en-US" sz="2000" dirty="0">
                    <a:latin typeface="Cambria Math" panose="02040503050406030204" pitchFamily="18" charset="0"/>
                    <a:ea typeface="Cambria Math" panose="02040503050406030204" pitchFamily="18" charset="0"/>
                  </a:rPr>
                  <a:t> are associated with smaller values of </a:t>
                </a:r>
                <a14:m>
                  <m:oMath xmlns:m="http://schemas.openxmlformats.org/officeDocument/2006/math">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𝐶</m:t>
                        </m:r>
                      </m:e>
                      <m:sub>
                        <m:r>
                          <a:rPr lang="en-US" sz="2000" i="1">
                            <a:latin typeface="Cambria Math" panose="02040503050406030204" pitchFamily="18" charset="0"/>
                            <a:ea typeface="Cambria Math" panose="02040503050406030204" pitchFamily="18" charset="0"/>
                          </a:rPr>
                          <m:t>𝑡</m:t>
                        </m:r>
                      </m:sub>
                    </m:sSub>
                  </m:oMath>
                </a14:m>
                <a:endParaRPr lang="en-US" sz="2000" dirty="0">
                  <a:latin typeface="Cambria Math" panose="02040503050406030204" pitchFamily="18" charset="0"/>
                  <a:ea typeface="Cambria Math" panose="02040503050406030204" pitchFamily="18" charset="0"/>
                </a:endParaRPr>
              </a:p>
              <a:p>
                <a:endParaRPr lang="en-US" sz="2400" dirty="0">
                  <a:latin typeface="Cambria Math" panose="02040503050406030204" pitchFamily="18" charset="0"/>
                  <a:ea typeface="Cambria Math" panose="02040503050406030204" pitchFamily="18" charset="0"/>
                </a:endParaRPr>
              </a:p>
              <a:p>
                <a:endParaRPr lang="en-US" dirty="0"/>
              </a:p>
              <a:p>
                <a:endParaRPr lang="en-US" dirty="0"/>
              </a:p>
            </p:txBody>
          </p:sp>
        </mc:Choice>
        <mc:Fallback xmlns="">
          <p:sp>
            <p:nvSpPr>
              <p:cNvPr id="9" name="TextBox 8"/>
              <p:cNvSpPr txBox="1">
                <a:spLocks noRot="1" noChangeAspect="1" noMove="1" noResize="1" noEditPoints="1" noAdjustHandles="1" noChangeArrowheads="1" noChangeShapeType="1" noTextEdit="1"/>
              </p:cNvSpPr>
              <p:nvPr/>
            </p:nvSpPr>
            <p:spPr>
              <a:xfrm>
                <a:off x="6553200" y="1421449"/>
                <a:ext cx="5531224" cy="3764300"/>
              </a:xfrm>
              <a:prstGeom prst="rect">
                <a:avLst/>
              </a:prstGeom>
              <a:blipFill>
                <a:blip r:embed="rId4"/>
                <a:stretch>
                  <a:fillRect l="-2756" t="-2104"/>
                </a:stretch>
              </a:blipFill>
            </p:spPr>
            <p:txBody>
              <a:bodyPr/>
              <a:lstStyle/>
              <a:p>
                <a:r>
                  <a:rPr lang="en-US">
                    <a:noFill/>
                  </a:rPr>
                  <a:t> </a:t>
                </a:r>
              </a:p>
            </p:txBody>
          </p:sp>
        </mc:Fallback>
      </mc:AlternateContent>
      <p:sp>
        <p:nvSpPr>
          <p:cNvPr id="3" name="Slide Number Placeholder 2">
            <a:extLst>
              <a:ext uri="{FF2B5EF4-FFF2-40B4-BE49-F238E27FC236}">
                <a16:creationId xmlns:a16="http://schemas.microsoft.com/office/drawing/2014/main" id="{0B940913-3968-484E-94B9-8819C0FDC149}"/>
              </a:ext>
            </a:extLst>
          </p:cNvPr>
          <p:cNvSpPr>
            <a:spLocks noGrp="1"/>
          </p:cNvSpPr>
          <p:nvPr>
            <p:ph type="sldNum" sz="quarter" idx="12"/>
          </p:nvPr>
        </p:nvSpPr>
        <p:spPr/>
        <p:txBody>
          <a:bodyPr/>
          <a:lstStyle/>
          <a:p>
            <a:fld id="{6C33E457-D750-420C-9EDA-9A4D186C6B3A}" type="slidenum">
              <a:rPr lang="en-US" smtClean="0"/>
              <a:t>3</a:t>
            </a:fld>
            <a:endParaRPr lang="en-US"/>
          </a:p>
        </p:txBody>
      </p:sp>
    </p:spTree>
    <p:extLst>
      <p:ext uri="{BB962C8B-B14F-4D97-AF65-F5344CB8AC3E}">
        <p14:creationId xmlns:p14="http://schemas.microsoft.com/office/powerpoint/2010/main" val="11524739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300"/>
              <a:t>Snyder UH – Illustrated</a:t>
            </a:r>
            <a:endParaRPr lang="en-US" sz="3300"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88396" y="1896483"/>
            <a:ext cx="7498080" cy="4073476"/>
          </a:xfrm>
          <a:prstGeom prst="rect">
            <a:avLst/>
          </a:prstGeom>
        </p:spPr>
      </p:pic>
      <p:sp>
        <p:nvSpPr>
          <p:cNvPr id="6" name="TextBox 5"/>
          <p:cNvSpPr txBox="1"/>
          <p:nvPr/>
        </p:nvSpPr>
        <p:spPr>
          <a:xfrm>
            <a:off x="5739490" y="5600627"/>
            <a:ext cx="1381276" cy="276999"/>
          </a:xfrm>
          <a:prstGeom prst="rect">
            <a:avLst/>
          </a:prstGeom>
          <a:noFill/>
        </p:spPr>
        <p:txBody>
          <a:bodyPr wrap="none" rtlCol="0">
            <a:spAutoFit/>
          </a:bodyPr>
          <a:lstStyle/>
          <a:p>
            <a:r>
              <a:rPr lang="en-US" sz="1200"/>
              <a:t>Source: HEC (2000)</a:t>
            </a:r>
            <a:endParaRPr lang="en-US" sz="1200" dirty="0"/>
          </a:p>
        </p:txBody>
      </p:sp>
      <p:pic>
        <p:nvPicPr>
          <p:cNvPr id="3" name="Picture 2">
            <a:extLst>
              <a:ext uri="{FF2B5EF4-FFF2-40B4-BE49-F238E27FC236}">
                <a16:creationId xmlns:a16="http://schemas.microsoft.com/office/drawing/2014/main" id="{0BF779F3-1ABD-4CF8-B078-5FCFEB294005}"/>
              </a:ext>
            </a:extLst>
          </p:cNvPr>
          <p:cNvPicPr>
            <a:picLocks noChangeAspect="1"/>
          </p:cNvPicPr>
          <p:nvPr/>
        </p:nvPicPr>
        <p:blipFill>
          <a:blip r:embed="rId4"/>
          <a:stretch>
            <a:fillRect/>
          </a:stretch>
        </p:blipFill>
        <p:spPr>
          <a:xfrm>
            <a:off x="47962" y="2384492"/>
            <a:ext cx="5390476" cy="2323809"/>
          </a:xfrm>
          <a:prstGeom prst="rect">
            <a:avLst/>
          </a:prstGeom>
        </p:spPr>
      </p:pic>
      <p:sp>
        <p:nvSpPr>
          <p:cNvPr id="8" name="Slide Number Placeholder 7">
            <a:extLst>
              <a:ext uri="{FF2B5EF4-FFF2-40B4-BE49-F238E27FC236}">
                <a16:creationId xmlns:a16="http://schemas.microsoft.com/office/drawing/2014/main" id="{01D51B08-7531-4C74-B4F5-4E709348833E}"/>
              </a:ext>
            </a:extLst>
          </p:cNvPr>
          <p:cNvSpPr>
            <a:spLocks noGrp="1"/>
          </p:cNvSpPr>
          <p:nvPr>
            <p:ph type="sldNum" sz="quarter" idx="12"/>
          </p:nvPr>
        </p:nvSpPr>
        <p:spPr/>
        <p:txBody>
          <a:bodyPr/>
          <a:lstStyle/>
          <a:p>
            <a:fld id="{6C33E457-D750-420C-9EDA-9A4D186C6B3A}" type="slidenum">
              <a:rPr lang="en-US" smtClean="0"/>
              <a:t>4</a:t>
            </a:fld>
            <a:endParaRPr lang="en-US"/>
          </a:p>
        </p:txBody>
      </p:sp>
    </p:spTree>
    <p:extLst>
      <p:ext uri="{BB962C8B-B14F-4D97-AF65-F5344CB8AC3E}">
        <p14:creationId xmlns:p14="http://schemas.microsoft.com/office/powerpoint/2010/main" val="4772658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300" dirty="0"/>
              <a:t>Snyder UH - Implementation in HEC-HMS</a:t>
            </a:r>
            <a:endParaRPr lang="en-US" sz="3300" baseline="-25000" dirty="0"/>
          </a:p>
        </p:txBody>
      </p:sp>
      <p:pic>
        <p:nvPicPr>
          <p:cNvPr id="6" name="Picture 5"/>
          <p:cNvPicPr>
            <a:picLocks noChangeAspect="1"/>
          </p:cNvPicPr>
          <p:nvPr/>
        </p:nvPicPr>
        <p:blipFill>
          <a:blip r:embed="rId3"/>
          <a:stretch>
            <a:fillRect/>
          </a:stretch>
        </p:blipFill>
        <p:spPr>
          <a:xfrm>
            <a:off x="4976140" y="1282887"/>
            <a:ext cx="5981700" cy="1666875"/>
          </a:xfrm>
          <a:prstGeom prst="rect">
            <a:avLst/>
          </a:prstGeom>
        </p:spPr>
      </p:pic>
      <p:pic>
        <p:nvPicPr>
          <p:cNvPr id="3" name="Picture 2">
            <a:extLst>
              <a:ext uri="{FF2B5EF4-FFF2-40B4-BE49-F238E27FC236}">
                <a16:creationId xmlns:a16="http://schemas.microsoft.com/office/drawing/2014/main" id="{ACC2489E-80EF-426A-9307-851CAD1B27BD}"/>
              </a:ext>
            </a:extLst>
          </p:cNvPr>
          <p:cNvPicPr>
            <a:picLocks noChangeAspect="1"/>
          </p:cNvPicPr>
          <p:nvPr/>
        </p:nvPicPr>
        <p:blipFill>
          <a:blip r:embed="rId4"/>
          <a:stretch>
            <a:fillRect/>
          </a:stretch>
        </p:blipFill>
        <p:spPr>
          <a:xfrm>
            <a:off x="846381" y="1282887"/>
            <a:ext cx="3505200" cy="4874702"/>
          </a:xfrm>
          <a:prstGeom prst="rect">
            <a:avLst/>
          </a:prstGeom>
        </p:spPr>
      </p:pic>
      <p:sp>
        <p:nvSpPr>
          <p:cNvPr id="7" name="Slide Number Placeholder 6">
            <a:extLst>
              <a:ext uri="{FF2B5EF4-FFF2-40B4-BE49-F238E27FC236}">
                <a16:creationId xmlns:a16="http://schemas.microsoft.com/office/drawing/2014/main" id="{C7A44D21-E52B-41E7-990D-D2613726F9D8}"/>
              </a:ext>
            </a:extLst>
          </p:cNvPr>
          <p:cNvSpPr>
            <a:spLocks noGrp="1"/>
          </p:cNvSpPr>
          <p:nvPr>
            <p:ph type="sldNum" sz="quarter" idx="12"/>
          </p:nvPr>
        </p:nvSpPr>
        <p:spPr/>
        <p:txBody>
          <a:bodyPr/>
          <a:lstStyle/>
          <a:p>
            <a:fld id="{6C33E457-D750-420C-9EDA-9A4D186C6B3A}" type="slidenum">
              <a:rPr lang="en-US" smtClean="0"/>
              <a:t>5</a:t>
            </a:fld>
            <a:endParaRPr lang="en-US"/>
          </a:p>
        </p:txBody>
      </p:sp>
    </p:spTree>
    <p:extLst>
      <p:ext uri="{BB962C8B-B14F-4D97-AF65-F5344CB8AC3E}">
        <p14:creationId xmlns:p14="http://schemas.microsoft.com/office/powerpoint/2010/main" val="19883841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300" dirty="0"/>
              <a:t>Snyder UH – Adjusting Standard Lag</a:t>
            </a:r>
            <a:endParaRPr lang="en-US" sz="3300" baseline="-25000" dirty="0"/>
          </a:p>
        </p:txBody>
      </p:sp>
      <p:pic>
        <p:nvPicPr>
          <p:cNvPr id="7" name="Picture 6"/>
          <p:cNvPicPr>
            <a:picLocks noChangeAspect="1"/>
          </p:cNvPicPr>
          <p:nvPr/>
        </p:nvPicPr>
        <p:blipFill>
          <a:blip r:embed="rId3"/>
          <a:stretch>
            <a:fillRect/>
          </a:stretch>
        </p:blipFill>
        <p:spPr>
          <a:xfrm>
            <a:off x="3238500" y="1418695"/>
            <a:ext cx="5715000" cy="4762500"/>
          </a:xfrm>
          <a:prstGeom prst="rect">
            <a:avLst/>
          </a:prstGeom>
        </p:spPr>
      </p:pic>
      <p:sp>
        <p:nvSpPr>
          <p:cNvPr id="3" name="Slide Number Placeholder 2">
            <a:extLst>
              <a:ext uri="{FF2B5EF4-FFF2-40B4-BE49-F238E27FC236}">
                <a16:creationId xmlns:a16="http://schemas.microsoft.com/office/drawing/2014/main" id="{EE064B4C-96F0-4ABA-B3B3-ED16366837FA}"/>
              </a:ext>
            </a:extLst>
          </p:cNvPr>
          <p:cNvSpPr>
            <a:spLocks noGrp="1"/>
          </p:cNvSpPr>
          <p:nvPr>
            <p:ph type="sldNum" sz="quarter" idx="12"/>
          </p:nvPr>
        </p:nvSpPr>
        <p:spPr/>
        <p:txBody>
          <a:bodyPr/>
          <a:lstStyle/>
          <a:p>
            <a:fld id="{6C33E457-D750-420C-9EDA-9A4D186C6B3A}" type="slidenum">
              <a:rPr lang="en-US" smtClean="0"/>
              <a:t>6</a:t>
            </a:fld>
            <a:endParaRPr lang="en-US"/>
          </a:p>
        </p:txBody>
      </p:sp>
    </p:spTree>
    <p:extLst>
      <p:ext uri="{BB962C8B-B14F-4D97-AF65-F5344CB8AC3E}">
        <p14:creationId xmlns:p14="http://schemas.microsoft.com/office/powerpoint/2010/main" val="33047291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300" dirty="0"/>
              <a:t>Snyder UH – Adjusting Peaking Coefficient</a:t>
            </a:r>
            <a:endParaRPr lang="en-US" sz="3300" baseline="-25000" dirty="0"/>
          </a:p>
        </p:txBody>
      </p:sp>
      <p:pic>
        <p:nvPicPr>
          <p:cNvPr id="6" name="Picture 5"/>
          <p:cNvPicPr>
            <a:picLocks noChangeAspect="1"/>
          </p:cNvPicPr>
          <p:nvPr/>
        </p:nvPicPr>
        <p:blipFill>
          <a:blip r:embed="rId3"/>
          <a:stretch>
            <a:fillRect/>
          </a:stretch>
        </p:blipFill>
        <p:spPr>
          <a:xfrm>
            <a:off x="3238500" y="1417638"/>
            <a:ext cx="5715000" cy="4762500"/>
          </a:xfrm>
          <a:prstGeom prst="rect">
            <a:avLst/>
          </a:prstGeom>
        </p:spPr>
      </p:pic>
      <p:sp>
        <p:nvSpPr>
          <p:cNvPr id="3" name="Slide Number Placeholder 2">
            <a:extLst>
              <a:ext uri="{FF2B5EF4-FFF2-40B4-BE49-F238E27FC236}">
                <a16:creationId xmlns:a16="http://schemas.microsoft.com/office/drawing/2014/main" id="{71D28359-2753-49F4-9B4E-E407A9B73886}"/>
              </a:ext>
            </a:extLst>
          </p:cNvPr>
          <p:cNvSpPr>
            <a:spLocks noGrp="1"/>
          </p:cNvSpPr>
          <p:nvPr>
            <p:ph type="sldNum" sz="quarter" idx="12"/>
          </p:nvPr>
        </p:nvSpPr>
        <p:spPr/>
        <p:txBody>
          <a:bodyPr/>
          <a:lstStyle/>
          <a:p>
            <a:fld id="{6C33E457-D750-420C-9EDA-9A4D186C6B3A}" type="slidenum">
              <a:rPr lang="en-US" smtClean="0"/>
              <a:t>7</a:t>
            </a:fld>
            <a:endParaRPr lang="en-US"/>
          </a:p>
        </p:txBody>
      </p:sp>
    </p:spTree>
    <p:extLst>
      <p:ext uri="{BB962C8B-B14F-4D97-AF65-F5344CB8AC3E}">
        <p14:creationId xmlns:p14="http://schemas.microsoft.com/office/powerpoint/2010/main" val="22350383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8CE9EEB-1A7F-4739-887B-E3531690A2F4}"/>
              </a:ext>
            </a:extLst>
          </p:cNvPr>
          <p:cNvPicPr>
            <a:picLocks noChangeAspect="1"/>
          </p:cNvPicPr>
          <p:nvPr/>
        </p:nvPicPr>
        <p:blipFill rotWithShape="1">
          <a:blip r:embed="rId2"/>
          <a:srcRect l="3918" r="5064" b="2"/>
          <a:stretch/>
        </p:blipFill>
        <p:spPr>
          <a:xfrm>
            <a:off x="3242695" y="10"/>
            <a:ext cx="8949307" cy="6857990"/>
          </a:xfrm>
          <a:custGeom>
            <a:avLst/>
            <a:gdLst/>
            <a:ahLst/>
            <a:cxnLst/>
            <a:rect l="l" t="t" r="r" b="b"/>
            <a:pathLst>
              <a:path w="8949307" h="6858000">
                <a:moveTo>
                  <a:pt x="0" y="0"/>
                </a:moveTo>
                <a:lnTo>
                  <a:pt x="8949307" y="0"/>
                </a:lnTo>
                <a:lnTo>
                  <a:pt x="8949307" y="6858000"/>
                </a:lnTo>
                <a:lnTo>
                  <a:pt x="0" y="6858000"/>
                </a:lnTo>
                <a:lnTo>
                  <a:pt x="62983" y="6788730"/>
                </a:lnTo>
                <a:cubicBezTo>
                  <a:pt x="773509" y="5928900"/>
                  <a:pt x="1212979" y="4741056"/>
                  <a:pt x="1212979" y="3429000"/>
                </a:cubicBezTo>
                <a:cubicBezTo>
                  <a:pt x="1212979" y="2116944"/>
                  <a:pt x="773509" y="929100"/>
                  <a:pt x="62983" y="69271"/>
                </a:cubicBezTo>
                <a:close/>
              </a:path>
            </a:pathLst>
          </a:custGeom>
        </p:spPr>
      </p:pic>
      <p:sp>
        <p:nvSpPr>
          <p:cNvPr id="2" name="Title 1">
            <a:extLst>
              <a:ext uri="{FF2B5EF4-FFF2-40B4-BE49-F238E27FC236}">
                <a16:creationId xmlns:a16="http://schemas.microsoft.com/office/drawing/2014/main" id="{EFB10E0B-DB72-41D6-BAF2-83B618AF8B04}"/>
              </a:ext>
            </a:extLst>
          </p:cNvPr>
          <p:cNvSpPr>
            <a:spLocks noGrp="1"/>
          </p:cNvSpPr>
          <p:nvPr>
            <p:ph type="title"/>
          </p:nvPr>
        </p:nvSpPr>
        <p:spPr>
          <a:xfrm>
            <a:off x="371094" y="1161288"/>
            <a:ext cx="3438144" cy="1125728"/>
          </a:xfrm>
        </p:spPr>
        <p:txBody>
          <a:bodyPr anchor="b">
            <a:normAutofit/>
          </a:bodyPr>
          <a:lstStyle/>
          <a:p>
            <a:r>
              <a:rPr lang="en-US" sz="3200" dirty="0"/>
              <a:t>Thank you for listening!</a:t>
            </a:r>
          </a:p>
        </p:txBody>
      </p:sp>
      <p:sp>
        <p:nvSpPr>
          <p:cNvPr id="17" name="Content Placeholder 9">
            <a:extLst>
              <a:ext uri="{FF2B5EF4-FFF2-40B4-BE49-F238E27FC236}">
                <a16:creationId xmlns:a16="http://schemas.microsoft.com/office/drawing/2014/main" id="{407061FB-0C4C-478A-9483-DC0325E75CB7}"/>
              </a:ext>
            </a:extLst>
          </p:cNvPr>
          <p:cNvSpPr>
            <a:spLocks noGrp="1"/>
          </p:cNvSpPr>
          <p:nvPr>
            <p:ph idx="1"/>
          </p:nvPr>
        </p:nvSpPr>
        <p:spPr>
          <a:xfrm>
            <a:off x="371094" y="2718054"/>
            <a:ext cx="3438906" cy="3207258"/>
          </a:xfrm>
        </p:spPr>
        <p:txBody>
          <a:bodyPr anchor="t">
            <a:normAutofit/>
          </a:bodyPr>
          <a:lstStyle/>
          <a:p>
            <a:pPr marL="0" indent="0">
              <a:buNone/>
            </a:pPr>
            <a:r>
              <a:rPr lang="en-US" sz="1700" dirty="0"/>
              <a:t>Visit our website!</a:t>
            </a:r>
          </a:p>
          <a:p>
            <a:r>
              <a:rPr lang="en-US" sz="1700" dirty="0">
                <a:hlinkClick r:id="rId3"/>
              </a:rPr>
              <a:t>https://www.hec.usace.army.mil/confluence/hmsdocs/hmsum/4.7</a:t>
            </a:r>
            <a:endParaRPr lang="en-US" sz="1700" dirty="0"/>
          </a:p>
          <a:p>
            <a:r>
              <a:rPr lang="en-US" sz="1700" dirty="0">
                <a:hlinkClick r:id="rId4"/>
              </a:rPr>
              <a:t>https://www.hec.usace.army.mil/software/hec-hms/</a:t>
            </a:r>
            <a:endParaRPr lang="en-US" sz="1700" dirty="0"/>
          </a:p>
          <a:p>
            <a:endParaRPr lang="en-US" sz="1700" dirty="0"/>
          </a:p>
        </p:txBody>
      </p:sp>
      <p:sp>
        <p:nvSpPr>
          <p:cNvPr id="3" name="Slide Number Placeholder 2">
            <a:extLst>
              <a:ext uri="{FF2B5EF4-FFF2-40B4-BE49-F238E27FC236}">
                <a16:creationId xmlns:a16="http://schemas.microsoft.com/office/drawing/2014/main" id="{022ABBC3-4039-49FB-984B-54C3DDC71D05}"/>
              </a:ext>
            </a:extLst>
          </p:cNvPr>
          <p:cNvSpPr>
            <a:spLocks noGrp="1"/>
          </p:cNvSpPr>
          <p:nvPr>
            <p:ph type="sldNum" sz="quarter" idx="12"/>
          </p:nvPr>
        </p:nvSpPr>
        <p:spPr/>
        <p:txBody>
          <a:bodyPr/>
          <a:lstStyle/>
          <a:p>
            <a:fld id="{6C33E457-D750-420C-9EDA-9A4D186C6B3A}" type="slidenum">
              <a:rPr lang="en-US" smtClean="0"/>
              <a:t>8</a:t>
            </a:fld>
            <a:endParaRPr lang="en-US"/>
          </a:p>
        </p:txBody>
      </p:sp>
    </p:spTree>
    <p:extLst>
      <p:ext uri="{BB962C8B-B14F-4D97-AF65-F5344CB8AC3E}">
        <p14:creationId xmlns:p14="http://schemas.microsoft.com/office/powerpoint/2010/main" val="2666146638"/>
      </p:ext>
    </p:extLst>
  </p:cSld>
  <p:clrMapOvr>
    <a:masterClrMapping/>
  </p:clrMapOvr>
</p:sld>
</file>

<file path=ppt/theme/theme1.xml><?xml version="1.0" encoding="utf-8"?>
<a:theme xmlns:a="http://schemas.openxmlformats.org/drawingml/2006/main" name="Theme1">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Theme1" id="{109204BF-361B-4655-8FC0-3AD669F404B2}" vid="{DD71D5AE-FF06-482E-BE33-71ED3967F317}"/>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Theme1</Template>
  <TotalTime>1310</TotalTime>
  <Words>953</Words>
  <Application>Microsoft Office PowerPoint</Application>
  <PresentationFormat>Widescreen</PresentationFormat>
  <Paragraphs>61</Paragraphs>
  <Slides>8</Slides>
  <Notes>7</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8</vt:i4>
      </vt:variant>
    </vt:vector>
  </HeadingPairs>
  <TitlesOfParts>
    <vt:vector size="17" baseType="lpstr">
      <vt:lpstr>Arial</vt:lpstr>
      <vt:lpstr>Calibri</vt:lpstr>
      <vt:lpstr>Calibri Light</vt:lpstr>
      <vt:lpstr>Cambria Math</vt:lpstr>
      <vt:lpstr>Wingdings</vt:lpstr>
      <vt:lpstr>Wingdings 3</vt:lpstr>
      <vt:lpstr>Theme1</vt:lpstr>
      <vt:lpstr>1_Custom Design</vt:lpstr>
      <vt:lpstr>Custom Design</vt:lpstr>
      <vt:lpstr>Rainfall-Runoff Modeling Surface Runoff in HEC-HMS  Synthetic Unit Hydrographs –  Snyder's Unit Hydrograph</vt:lpstr>
      <vt:lpstr>Snyder UH - Theory</vt:lpstr>
      <vt:lpstr>Snyder UH - Equations</vt:lpstr>
      <vt:lpstr>Snyder UH – Illustrated</vt:lpstr>
      <vt:lpstr>Snyder UH - Implementation in HEC-HMS</vt:lpstr>
      <vt:lpstr>Snyder UH – Adjusting Standard Lag</vt:lpstr>
      <vt:lpstr>Snyder UH – Adjusting Peaking Coefficient</vt:lpstr>
      <vt:lpstr>Thank you for listening!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Ho, David CIV USARMY CEIWR-HEC (USA)</dc:creator>
  <cp:lastModifiedBy>Ho, David CIV USARMY CEIWR (USA)</cp:lastModifiedBy>
  <cp:revision>46</cp:revision>
  <dcterms:created xsi:type="dcterms:W3CDTF">2020-12-31T17:03:58Z</dcterms:created>
  <dcterms:modified xsi:type="dcterms:W3CDTF">2022-02-28T18:13:16Z</dcterms:modified>
</cp:coreProperties>
</file>