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333" r:id="rId2"/>
    <p:sldId id="346" r:id="rId3"/>
    <p:sldId id="334" r:id="rId4"/>
    <p:sldId id="335" r:id="rId5"/>
    <p:sldId id="336" r:id="rId6"/>
    <p:sldId id="337" r:id="rId7"/>
    <p:sldId id="345" r:id="rId8"/>
    <p:sldId id="340" r:id="rId9"/>
    <p:sldId id="339" r:id="rId10"/>
    <p:sldId id="341" r:id="rId11"/>
    <p:sldId id="342" r:id="rId12"/>
    <p:sldId id="343" r:id="rId13"/>
    <p:sldId id="34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92" autoAdjust="0"/>
  </p:normalViewPr>
  <p:slideViewPr>
    <p:cSldViewPr>
      <p:cViewPr varScale="1">
        <p:scale>
          <a:sx n="153" d="100"/>
          <a:sy n="153" d="100"/>
        </p:scale>
        <p:origin x="2034"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3/3/2022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3/3/2022</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a:t>
            </a:fld>
            <a:endParaRPr lang="en-US"/>
          </a:p>
        </p:txBody>
      </p:sp>
      <p:sp>
        <p:nvSpPr>
          <p:cNvPr id="62468" name="Rectangle 3"/>
          <p:cNvSpPr>
            <a:spLocks noGrp="1" noChangeArrowheads="1"/>
          </p:cNvSpPr>
          <p:nvPr>
            <p:ph type="body" idx="1"/>
          </p:nvPr>
        </p:nvSpPr>
        <p:spPr/>
        <p:txBody>
          <a:bodyPr>
            <a:normAutofit/>
          </a:bodyPr>
          <a:lstStyle/>
          <a:p>
            <a:r>
              <a:rPr lang="en-US" dirty="0"/>
              <a:t>Hey there HMS modelers. My name is Josh Willis and I’m with the Corps of Engineers. This lecture will cover subbasin characteristics computations within HMS. Subbasin characteristics can be accessed by clicking Parameters | Characteristics | Subbasin.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19777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r>
              <a:rPr lang="en-US" dirty="0"/>
              <a:t>Basin relief is a simple one. It is simply the highest point on the drainage divide minus the outlet elevation. In this example, the basin relief would be about 100 feet.</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208773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r>
              <a:rPr lang="en-US" dirty="0"/>
              <a:t>The relief ratio is based on two prior characteristics that we have already discussed. It is the basin relief divided by the longest </a:t>
            </a:r>
            <a:r>
              <a:rPr lang="en-US" dirty="0" err="1"/>
              <a:t>flowpath</a:t>
            </a:r>
            <a:r>
              <a:rPr lang="en-US" dirty="0"/>
              <a:t> length.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908438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r>
              <a:rPr lang="en-US" dirty="0"/>
              <a:t>The elongation ratio of a subbasin is used to describe the subbasin’s general shape. So if you were to imagine a circle that has the same area as your subbasin of interest, the elongation ratio would be the diameter of the circle divided by the length of your subbasin. And HMS uses the longest </a:t>
            </a:r>
            <a:r>
              <a:rPr lang="en-US" dirty="0" err="1"/>
              <a:t>flowpath</a:t>
            </a:r>
            <a:r>
              <a:rPr lang="en-US" dirty="0"/>
              <a:t> length as an estimate of subbasin length. An elongation ratio close to 1.0 would indicate a circular subbasin whereas an elongation ratio of, let’s say 0.2, would indicate an elongated subbasin shape.</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903106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a:bodyPr>
          <a:lstStyle/>
          <a:p>
            <a:r>
              <a:rPr lang="en-US" dirty="0"/>
              <a:t>Lastly, we have drainage density. This is a metric that describes how well a subbasin is drained by stream channels. Drainage density is the total length of all the stream channels divided by the subbasin area. The basic idea is the higher the drainage density, the more efficient your subbasin is at draining a rain event.</a:t>
            </a:r>
          </a:p>
          <a:p>
            <a:endParaRPr lang="en-US" dirty="0"/>
          </a:p>
          <a:p>
            <a:r>
              <a:rPr lang="en-US" dirty="0"/>
              <a:t>As discussed in a previous lecture, the identify streams threshold is defined by the user. Since the Identify Streams threshold directly impacts the total length of defined stream channels, it also has a significant impact on the computed drainage density values. And if you haven’t computed identify streams yet as part of the HMS GIS workflow, then when you compute subbasin characteristics the drainage density values will return zeros. Well that’s all she wrote for subbasin characteristics. Thanks folks.</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651666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a:t>
            </a:fld>
            <a:endParaRPr lang="en-US"/>
          </a:p>
        </p:txBody>
      </p:sp>
      <p:sp>
        <p:nvSpPr>
          <p:cNvPr id="62468" name="Rectangle 3"/>
          <p:cNvSpPr>
            <a:spLocks noGrp="1" noChangeArrowheads="1"/>
          </p:cNvSpPr>
          <p:nvPr>
            <p:ph type="body" idx="1"/>
          </p:nvPr>
        </p:nvSpPr>
        <p:spPr/>
        <p:txBody>
          <a:bodyPr>
            <a:normAutofit/>
          </a:bodyPr>
          <a:lstStyle/>
          <a:p>
            <a:r>
              <a:rPr lang="en-US" dirty="0"/>
              <a:t>Now I do want to mention that there are a few pre-requisites that need to be met before subbasin characteristics can be computed. First off, your HMS model needs to have georeferenced subbasins and secondly, within the GIS menu, the Preprocess Drainage step needs to be completed. I would recommend to take this a step further and to also compute the Preprocess Sinks step. If your terrain model has sinks, this will affect the longest </a:t>
            </a:r>
            <a:r>
              <a:rPr lang="en-US" dirty="0" err="1"/>
              <a:t>flowpath</a:t>
            </a:r>
            <a:r>
              <a:rPr lang="en-US" dirty="0"/>
              <a:t> calculations which, in turn, can lead to squirrely subbasin characteristics computations.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627322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a:t>
            </a:fld>
            <a:endParaRPr lang="en-US"/>
          </a:p>
        </p:txBody>
      </p:sp>
      <p:sp>
        <p:nvSpPr>
          <p:cNvPr id="62468" name="Rectangle 3"/>
          <p:cNvSpPr>
            <a:spLocks noGrp="1" noChangeArrowheads="1"/>
          </p:cNvSpPr>
          <p:nvPr>
            <p:ph type="body" idx="1"/>
          </p:nvPr>
        </p:nvSpPr>
        <p:spPr/>
        <p:txBody>
          <a:bodyPr>
            <a:normAutofit/>
          </a:bodyPr>
          <a:lstStyle/>
          <a:p>
            <a:r>
              <a:rPr lang="en-US" dirty="0"/>
              <a:t>This slide lists all the subbasin characteristics that are currently computed in HMS. The first time that you access this table, the characteristics for each subbasin will be computed on the fly. The table is editable, so you could manually change some of the computed values if you so choose. Now let’s say you come to this table for the first time, </a:t>
            </a:r>
            <a:r>
              <a:rPr lang="en-US"/>
              <a:t>and you </a:t>
            </a:r>
            <a:r>
              <a:rPr lang="en-US" dirty="0"/>
              <a:t>realize that you forgot to fill sinks. Or maybe you decide to change the Identify Streams threshold both of which these calculations are dependent on. No worries. You could go back, perform those tasks, return to this table, and then click Re-compute in the lower left. That will update the calculations based on the latest data.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74701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r>
              <a:rPr lang="en-US" dirty="0"/>
              <a:t>Longest </a:t>
            </a:r>
            <a:r>
              <a:rPr lang="en-US" dirty="0" err="1"/>
              <a:t>Flowpath</a:t>
            </a:r>
            <a:r>
              <a:rPr lang="en-US" dirty="0"/>
              <a:t> Length. This is a measure of the length that water travels from the most hydraulically remote point upstream in a subbasin all the way down to the subbasin outlet. This length is very significant in that it is typically used to determine the time of concentration for a watershed. </a:t>
            </a:r>
          </a:p>
          <a:p>
            <a:endParaRPr lang="en-US" dirty="0"/>
          </a:p>
          <a:p>
            <a:r>
              <a:rPr lang="en-US" dirty="0"/>
              <a:t>The longest </a:t>
            </a:r>
            <a:r>
              <a:rPr lang="en-US" dirty="0" err="1"/>
              <a:t>flowpath</a:t>
            </a:r>
            <a:r>
              <a:rPr lang="en-US" dirty="0"/>
              <a:t> slope can be defined as the elevation difference of the most hydraulically-remote point and the subbasin outlet point divided by the longest </a:t>
            </a:r>
            <a:r>
              <a:rPr lang="en-US" dirty="0" err="1"/>
              <a:t>flowpath</a:t>
            </a:r>
            <a:r>
              <a:rPr lang="en-US" dirty="0"/>
              <a:t> length.</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31852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r>
              <a:rPr lang="en-US" dirty="0"/>
              <a:t>Let’s talk about centroidal </a:t>
            </a:r>
            <a:r>
              <a:rPr lang="en-US" dirty="0" err="1"/>
              <a:t>flowpath</a:t>
            </a:r>
            <a:r>
              <a:rPr lang="en-US" dirty="0"/>
              <a:t>. As you can see in the image, centroidal </a:t>
            </a:r>
            <a:r>
              <a:rPr lang="en-US" dirty="0" err="1"/>
              <a:t>flowpath</a:t>
            </a:r>
            <a:r>
              <a:rPr lang="en-US" dirty="0"/>
              <a:t> (shown in red) is a subset of longest </a:t>
            </a:r>
            <a:r>
              <a:rPr lang="en-US" dirty="0" err="1"/>
              <a:t>flowpath</a:t>
            </a:r>
            <a:r>
              <a:rPr lang="en-US" dirty="0"/>
              <a:t> (shown in blue). The upstream end starts at the point nearest to the subbasin centroid and then ends at the subbasin outlet, just like the longest </a:t>
            </a:r>
            <a:r>
              <a:rPr lang="en-US" dirty="0" err="1"/>
              <a:t>flowpath</a:t>
            </a:r>
            <a:r>
              <a:rPr lang="en-US" dirty="0"/>
              <a:t>. Centroidal slope is calculated by dividing the upstream and downstream elevation difference by the centroidal </a:t>
            </a:r>
            <a:r>
              <a:rPr lang="en-US" dirty="0" err="1"/>
              <a:t>flowpath</a:t>
            </a:r>
            <a:r>
              <a:rPr lang="en-US" dirty="0"/>
              <a:t> length.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441772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r>
              <a:rPr lang="en-US" dirty="0"/>
              <a:t>10-85 </a:t>
            </a:r>
            <a:r>
              <a:rPr lang="en-US" dirty="0" err="1"/>
              <a:t>flowpath</a:t>
            </a:r>
            <a:r>
              <a:rPr lang="en-US" dirty="0"/>
              <a:t> is also a subset of the longest </a:t>
            </a:r>
            <a:r>
              <a:rPr lang="en-US" dirty="0" err="1"/>
              <a:t>flowpath</a:t>
            </a:r>
            <a:r>
              <a:rPr lang="en-US" dirty="0"/>
              <a:t>. In the graphic here, if you think of the subbasin outlet as point zero and the most hydraulically remote point of the longest </a:t>
            </a:r>
            <a:r>
              <a:rPr lang="en-US" dirty="0" err="1"/>
              <a:t>flowpath</a:t>
            </a:r>
            <a:r>
              <a:rPr lang="en-US" dirty="0"/>
              <a:t> as 100, then the 10-85 </a:t>
            </a:r>
            <a:r>
              <a:rPr lang="en-US" dirty="0" err="1"/>
              <a:t>flowpath</a:t>
            </a:r>
            <a:r>
              <a:rPr lang="en-US" dirty="0"/>
              <a:t> extends from the 10 percent location up to the 85 percent location. </a:t>
            </a:r>
          </a:p>
          <a:p>
            <a:endParaRPr lang="en-US" dirty="0"/>
          </a:p>
          <a:p>
            <a:r>
              <a:rPr lang="en-US" dirty="0"/>
              <a:t>The 10-85 slope then, is simply the elevation difference between the 85 and 10 locations, divided by the 10-85 length.</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022409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r>
              <a:rPr lang="en-US" dirty="0"/>
              <a:t>If you are like me, you might be thinking why do we have all these different types of </a:t>
            </a:r>
            <a:r>
              <a:rPr lang="en-US" dirty="0" err="1"/>
              <a:t>flowpaths</a:t>
            </a:r>
            <a:r>
              <a:rPr lang="en-US" dirty="0"/>
              <a:t> and slopes. Well, they each tell us something a little different about a subbasin. For many subbasins, the longest </a:t>
            </a:r>
            <a:r>
              <a:rPr lang="en-US" dirty="0" err="1"/>
              <a:t>flowpath</a:t>
            </a:r>
            <a:r>
              <a:rPr lang="en-US" dirty="0"/>
              <a:t> slope represents a very steep slope that may not be indicative of the typical </a:t>
            </a:r>
            <a:r>
              <a:rPr lang="en-US" dirty="0" err="1"/>
              <a:t>flowpath</a:t>
            </a:r>
            <a:r>
              <a:rPr lang="en-US" dirty="0"/>
              <a:t> slopes within a subbasin. Over here on the right, we have a profile view of a longest </a:t>
            </a:r>
            <a:r>
              <a:rPr lang="en-US" dirty="0" err="1"/>
              <a:t>flowpath</a:t>
            </a:r>
            <a:r>
              <a:rPr lang="en-US" dirty="0"/>
              <a:t> and up near the basin divide it gets quite steep. So your longest </a:t>
            </a:r>
            <a:r>
              <a:rPr lang="en-US" dirty="0" err="1"/>
              <a:t>flowpath</a:t>
            </a:r>
            <a:r>
              <a:rPr lang="en-US" dirty="0"/>
              <a:t> slope may be steeper than the slope along the majority of the path. </a:t>
            </a:r>
          </a:p>
          <a:p>
            <a:endParaRPr lang="en-US" dirty="0"/>
          </a:p>
          <a:p>
            <a:r>
              <a:rPr lang="en-US" dirty="0"/>
              <a:t>Whereas with Centroidal and 10-85 slopes, they are usually more representative of the typical slopes found along </a:t>
            </a:r>
            <a:r>
              <a:rPr lang="en-US" dirty="0" err="1"/>
              <a:t>flowpaths</a:t>
            </a:r>
            <a:r>
              <a:rPr lang="en-US" dirty="0"/>
              <a:t>. Empirical equations have been developed that use a variety of lengths and slopes to estimate subbasin parameters such as lag time or time of concentration. In another video, we’ll talk about how you can use some of these </a:t>
            </a:r>
            <a:r>
              <a:rPr lang="en-US" dirty="0" err="1"/>
              <a:t>flowpath</a:t>
            </a:r>
            <a:r>
              <a:rPr lang="en-US" dirty="0"/>
              <a:t> lengths and slopes to quickly initialize parameter estimates in your HMS model.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91110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r>
              <a:rPr lang="en-US" dirty="0"/>
              <a:t>The basin slope algorithm looks at each elevation cell within a subbasin and then scans the surrounding eight neighbor cells. It then computes a slope using the maximum scanned elevation difference. The basin slope algorithm repeats this process for each cell, and then takes an average at the end.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983853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r>
              <a:rPr lang="en-US" dirty="0"/>
              <a:t>This slide provides a more visual way of thinking of basin slope. The 8-point pour model, which is discussed in a different video, is used to compute a stream network from a DEM and resulting flow direction and accumulation datasets. The Basin Slope can be thought of as taking the average slope of all of the arrows seen in the stream network part of the figure. </a:t>
            </a:r>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1221762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5444035" y="2108537"/>
            <a:ext cx="3422437" cy="1015663"/>
          </a:xfrm>
          <a:prstGeom prst="rect">
            <a:avLst/>
          </a:prstGeom>
          <a:noFill/>
          <a:ln w="9525">
            <a:noFill/>
            <a:miter lim="800000"/>
            <a:headEnd/>
            <a:tailEnd/>
          </a:ln>
        </p:spPr>
        <p:txBody>
          <a:bodyPr wrap="square">
            <a:spAutoFit/>
          </a:bodyPr>
          <a:lstStyle/>
          <a:p>
            <a:pPr>
              <a:spcBef>
                <a:spcPct val="50000"/>
              </a:spcBef>
            </a:pPr>
            <a:r>
              <a:rPr lang="en-US" sz="2000" dirty="0"/>
              <a:t>Geospatial subbasin characteristics can be computed within HEC-HMS.</a:t>
            </a:r>
          </a:p>
        </p:txBody>
      </p:sp>
      <p:pic>
        <p:nvPicPr>
          <p:cNvPr id="7" name="Picture 6">
            <a:extLst>
              <a:ext uri="{FF2B5EF4-FFF2-40B4-BE49-F238E27FC236}">
                <a16:creationId xmlns:a16="http://schemas.microsoft.com/office/drawing/2014/main" id="{D5C29010-81BE-4FDB-93FA-A0FBFC90ECBB}"/>
              </a:ext>
            </a:extLst>
          </p:cNvPr>
          <p:cNvPicPr>
            <a:picLocks noChangeAspect="1"/>
          </p:cNvPicPr>
          <p:nvPr/>
        </p:nvPicPr>
        <p:blipFill rotWithShape="1">
          <a:blip r:embed="rId3">
            <a:extLst>
              <a:ext uri="{28A0092B-C50C-407E-A947-70E740481C1C}">
                <a14:useLocalDpi xmlns:a14="http://schemas.microsoft.com/office/drawing/2010/main" val="0"/>
              </a:ext>
            </a:extLst>
          </a:blip>
          <a:srcRect t="5228"/>
          <a:stretch/>
        </p:blipFill>
        <p:spPr>
          <a:xfrm>
            <a:off x="304800" y="1981200"/>
            <a:ext cx="4807163" cy="414401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1200329"/>
          </a:xfrm>
          <a:prstGeom prst="rect">
            <a:avLst/>
          </a:prstGeom>
          <a:noFill/>
          <a:ln w="9525">
            <a:noFill/>
            <a:miter lim="800000"/>
            <a:headEnd/>
            <a:tailEnd/>
          </a:ln>
        </p:spPr>
        <p:txBody>
          <a:bodyPr wrap="square">
            <a:spAutoFit/>
          </a:bodyPr>
          <a:lstStyle/>
          <a:p>
            <a:r>
              <a:rPr lang="en-US" b="1" dirty="0"/>
              <a:t>Basin Relief</a:t>
            </a:r>
          </a:p>
          <a:p>
            <a:endParaRPr lang="en-US" dirty="0"/>
          </a:p>
          <a:p>
            <a:r>
              <a:rPr lang="en-US" dirty="0"/>
              <a:t>Basin relief represents the elevation difference between the highest point on the drainage divide and the outlet point of the </a:t>
            </a:r>
            <a:r>
              <a:rPr lang="en-US" dirty="0" err="1"/>
              <a:t>subbasin</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6036043" y="5626539"/>
            <a:ext cx="517157"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758F38-94B1-40A4-A1A8-C5F58F4301A3}"/>
              </a:ext>
            </a:extLst>
          </p:cNvPr>
          <p:cNvSpPr txBox="1"/>
          <p:nvPr/>
        </p:nvSpPr>
        <p:spPr>
          <a:xfrm>
            <a:off x="2569374" y="5193268"/>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9" name="Freeform: Shape 8">
            <a:extLst>
              <a:ext uri="{FF2B5EF4-FFF2-40B4-BE49-F238E27FC236}">
                <a16:creationId xmlns:a16="http://schemas.microsoft.com/office/drawing/2014/main" id="{2C62E8DA-0FCE-4410-8475-944884C82815}"/>
              </a:ext>
            </a:extLst>
          </p:cNvPr>
          <p:cNvSpPr/>
          <p:nvPr/>
        </p:nvSpPr>
        <p:spPr>
          <a:xfrm>
            <a:off x="2362200" y="3006636"/>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FCBEE36A-4BE3-4057-848D-9FBCA4AB0421}"/>
              </a:ext>
            </a:extLst>
          </p:cNvPr>
          <p:cNvCxnSpPr>
            <a:cxnSpLocks/>
          </p:cNvCxnSpPr>
          <p:nvPr/>
        </p:nvCxnSpPr>
        <p:spPr>
          <a:xfrm>
            <a:off x="4875087" y="4277224"/>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F4E693E-B987-452F-BB8A-FED3EA149ACE}"/>
              </a:ext>
            </a:extLst>
          </p:cNvPr>
          <p:cNvCxnSpPr>
            <a:cxnSpLocks/>
          </p:cNvCxnSpPr>
          <p:nvPr/>
        </p:nvCxnSpPr>
        <p:spPr>
          <a:xfrm>
            <a:off x="4767328" y="4314874"/>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0354E58-9B04-49E7-8BD6-6D522A72B742}"/>
              </a:ext>
            </a:extLst>
          </p:cNvPr>
          <p:cNvCxnSpPr>
            <a:cxnSpLocks/>
          </p:cNvCxnSpPr>
          <p:nvPr/>
        </p:nvCxnSpPr>
        <p:spPr>
          <a:xfrm>
            <a:off x="5107178" y="4143967"/>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48FA3E4-864C-4DA6-9438-C26A523032CB}"/>
              </a:ext>
            </a:extLst>
          </p:cNvPr>
          <p:cNvCxnSpPr>
            <a:cxnSpLocks/>
          </p:cNvCxnSpPr>
          <p:nvPr/>
        </p:nvCxnSpPr>
        <p:spPr>
          <a:xfrm>
            <a:off x="4976900" y="4212032"/>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DC578C3-90DF-4504-AD0C-0D94D6C890C2}"/>
              </a:ext>
            </a:extLst>
          </p:cNvPr>
          <p:cNvCxnSpPr>
            <a:cxnSpLocks/>
          </p:cNvCxnSpPr>
          <p:nvPr/>
        </p:nvCxnSpPr>
        <p:spPr>
          <a:xfrm>
            <a:off x="5230301" y="4075902"/>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8D36D40-005D-417F-B412-1143756D5DC9}"/>
              </a:ext>
            </a:extLst>
          </p:cNvPr>
          <p:cNvCxnSpPr/>
          <p:nvPr/>
        </p:nvCxnSpPr>
        <p:spPr>
          <a:xfrm>
            <a:off x="4363565" y="4444568"/>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F55CE17-AED3-40FF-AF94-BA61CEC9DE7A}"/>
              </a:ext>
            </a:extLst>
          </p:cNvPr>
          <p:cNvCxnSpPr>
            <a:cxnSpLocks/>
          </p:cNvCxnSpPr>
          <p:nvPr/>
        </p:nvCxnSpPr>
        <p:spPr>
          <a:xfrm>
            <a:off x="4669818" y="4361241"/>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9061723-FB8B-4DCA-B621-B875CE527039}"/>
              </a:ext>
            </a:extLst>
          </p:cNvPr>
          <p:cNvCxnSpPr/>
          <p:nvPr/>
        </p:nvCxnSpPr>
        <p:spPr>
          <a:xfrm>
            <a:off x="4515981" y="4398891"/>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91CEE24-A652-4F6D-B5A0-3E3E327562B2}"/>
              </a:ext>
            </a:extLst>
          </p:cNvPr>
          <p:cNvCxnSpPr>
            <a:cxnSpLocks/>
          </p:cNvCxnSpPr>
          <p:nvPr/>
        </p:nvCxnSpPr>
        <p:spPr>
          <a:xfrm>
            <a:off x="4236803" y="4492250"/>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088C82E-0E8D-4AD9-B2A5-9FEABFA7FCB2}"/>
              </a:ext>
            </a:extLst>
          </p:cNvPr>
          <p:cNvCxnSpPr>
            <a:cxnSpLocks/>
          </p:cNvCxnSpPr>
          <p:nvPr/>
        </p:nvCxnSpPr>
        <p:spPr>
          <a:xfrm>
            <a:off x="5333605" y="3952156"/>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16FB32D-45A7-459F-8DD8-A11E88E44D47}"/>
              </a:ext>
            </a:extLst>
          </p:cNvPr>
          <p:cNvCxnSpPr>
            <a:cxnSpLocks/>
          </p:cNvCxnSpPr>
          <p:nvPr/>
        </p:nvCxnSpPr>
        <p:spPr>
          <a:xfrm>
            <a:off x="5440618" y="3779110"/>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D2571EF-6B16-4003-BEA1-C3E449874B4A}"/>
              </a:ext>
            </a:extLst>
          </p:cNvPr>
          <p:cNvCxnSpPr>
            <a:cxnSpLocks/>
          </p:cNvCxnSpPr>
          <p:nvPr/>
        </p:nvCxnSpPr>
        <p:spPr>
          <a:xfrm>
            <a:off x="5505011" y="359977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EAF6026-E8F3-4531-BA17-2901FFC98DEB}"/>
              </a:ext>
            </a:extLst>
          </p:cNvPr>
          <p:cNvCxnSpPr>
            <a:cxnSpLocks/>
          </p:cNvCxnSpPr>
          <p:nvPr/>
        </p:nvCxnSpPr>
        <p:spPr>
          <a:xfrm>
            <a:off x="3505776" y="4724301"/>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201C83C-4BE4-4560-B2B7-153B6E6F1134}"/>
              </a:ext>
            </a:extLst>
          </p:cNvPr>
          <p:cNvCxnSpPr>
            <a:cxnSpLocks/>
          </p:cNvCxnSpPr>
          <p:nvPr/>
        </p:nvCxnSpPr>
        <p:spPr>
          <a:xfrm>
            <a:off x="3610421" y="467682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410DEA6-1FEE-4185-AC77-A52E0082C7BA}"/>
              </a:ext>
            </a:extLst>
          </p:cNvPr>
          <p:cNvCxnSpPr>
            <a:cxnSpLocks/>
          </p:cNvCxnSpPr>
          <p:nvPr/>
        </p:nvCxnSpPr>
        <p:spPr>
          <a:xfrm>
            <a:off x="3766591" y="465848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7D0BFBD-08AE-45F8-AD8F-D14A0F321063}"/>
              </a:ext>
            </a:extLst>
          </p:cNvPr>
          <p:cNvCxnSpPr>
            <a:cxnSpLocks/>
          </p:cNvCxnSpPr>
          <p:nvPr/>
        </p:nvCxnSpPr>
        <p:spPr>
          <a:xfrm>
            <a:off x="3995246" y="4606841"/>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32838D-B8E8-4883-997A-B64E0B02010A}"/>
              </a:ext>
            </a:extLst>
          </p:cNvPr>
          <p:cNvCxnSpPr>
            <a:cxnSpLocks/>
          </p:cNvCxnSpPr>
          <p:nvPr/>
        </p:nvCxnSpPr>
        <p:spPr>
          <a:xfrm>
            <a:off x="3341033" y="4802410"/>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31E4FD8-BCC0-4EFD-B59D-84CE76649027}"/>
              </a:ext>
            </a:extLst>
          </p:cNvPr>
          <p:cNvCxnSpPr>
            <a:cxnSpLocks/>
          </p:cNvCxnSpPr>
          <p:nvPr/>
        </p:nvCxnSpPr>
        <p:spPr>
          <a:xfrm>
            <a:off x="3168504" y="4841022"/>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504306C-9191-4856-A99A-842376F88063}"/>
              </a:ext>
            </a:extLst>
          </p:cNvPr>
          <p:cNvCxnSpPr>
            <a:cxnSpLocks/>
          </p:cNvCxnSpPr>
          <p:nvPr/>
        </p:nvCxnSpPr>
        <p:spPr>
          <a:xfrm>
            <a:off x="2995975" y="4890000"/>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3A26187-ACF0-4325-9DEF-843C22A01BE0}"/>
              </a:ext>
            </a:extLst>
          </p:cNvPr>
          <p:cNvCxnSpPr>
            <a:cxnSpLocks/>
          </p:cNvCxnSpPr>
          <p:nvPr/>
        </p:nvCxnSpPr>
        <p:spPr>
          <a:xfrm>
            <a:off x="2819545" y="4905811"/>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8D43A07-7780-4FF2-B217-9A06231C7939}"/>
              </a:ext>
            </a:extLst>
          </p:cNvPr>
          <p:cNvCxnSpPr>
            <a:cxnSpLocks/>
          </p:cNvCxnSpPr>
          <p:nvPr/>
        </p:nvCxnSpPr>
        <p:spPr>
          <a:xfrm>
            <a:off x="2665042" y="4916083"/>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8BBA45F-3B96-4E32-A6DF-52EC555B443D}"/>
              </a:ext>
            </a:extLst>
          </p:cNvPr>
          <p:cNvCxnSpPr>
            <a:cxnSpLocks/>
          </p:cNvCxnSpPr>
          <p:nvPr/>
        </p:nvCxnSpPr>
        <p:spPr>
          <a:xfrm>
            <a:off x="2481526" y="4935496"/>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784665-4A01-4EF2-8FC0-85AA69A1301E}"/>
              </a:ext>
            </a:extLst>
          </p:cNvPr>
          <p:cNvCxnSpPr>
            <a:cxnSpLocks/>
          </p:cNvCxnSpPr>
          <p:nvPr/>
        </p:nvCxnSpPr>
        <p:spPr>
          <a:xfrm>
            <a:off x="3880296" y="463761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5A7D4A-7446-4346-9637-4A18607DACFC}"/>
              </a:ext>
            </a:extLst>
          </p:cNvPr>
          <p:cNvCxnSpPr>
            <a:cxnSpLocks/>
          </p:cNvCxnSpPr>
          <p:nvPr/>
        </p:nvCxnSpPr>
        <p:spPr>
          <a:xfrm>
            <a:off x="4121529" y="4572013"/>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C8CC18F-9A86-4C31-9132-973DA1E1B23C}"/>
              </a:ext>
            </a:extLst>
          </p:cNvPr>
          <p:cNvCxnSpPr>
            <a:cxnSpLocks/>
          </p:cNvCxnSpPr>
          <p:nvPr/>
        </p:nvCxnSpPr>
        <p:spPr>
          <a:xfrm>
            <a:off x="5580109" y="3189475"/>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78B09C1-492D-4282-AB3D-03CA7307BF78}"/>
              </a:ext>
            </a:extLst>
          </p:cNvPr>
          <p:cNvCxnSpPr>
            <a:cxnSpLocks/>
          </p:cNvCxnSpPr>
          <p:nvPr/>
        </p:nvCxnSpPr>
        <p:spPr>
          <a:xfrm>
            <a:off x="5524348" y="3395812"/>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7868D7D-1FF9-435E-9EB5-25294134944B}"/>
              </a:ext>
            </a:extLst>
          </p:cNvPr>
          <p:cNvCxnSpPr>
            <a:cxnSpLocks/>
          </p:cNvCxnSpPr>
          <p:nvPr/>
        </p:nvCxnSpPr>
        <p:spPr>
          <a:xfrm>
            <a:off x="5633636" y="3061129"/>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C7B50603-DF00-459D-90D6-14A72A2F89F8}"/>
              </a:ext>
            </a:extLst>
          </p:cNvPr>
          <p:cNvGrpSpPr/>
          <p:nvPr/>
        </p:nvGrpSpPr>
        <p:grpSpPr>
          <a:xfrm>
            <a:off x="5715000" y="3005857"/>
            <a:ext cx="161752" cy="1867453"/>
            <a:chOff x="8448848" y="2770759"/>
            <a:chExt cx="161752" cy="1867453"/>
          </a:xfrm>
        </p:grpSpPr>
        <p:cxnSp>
          <p:nvCxnSpPr>
            <p:cNvPr id="38" name="Straight Connector 37">
              <a:extLst>
                <a:ext uri="{FF2B5EF4-FFF2-40B4-BE49-F238E27FC236}">
                  <a16:creationId xmlns:a16="http://schemas.microsoft.com/office/drawing/2014/main" id="{8C763779-30A9-468D-AACB-54D0D1147F8E}"/>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2D0F56A-EFB5-445F-B694-56031CBF74D0}"/>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DDEFE81-BBA7-4047-8DF9-E1B1138956EC}"/>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E320F0-829E-41D0-9A57-45756F26F063}"/>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786945C0-56E4-4D56-9DE1-3DCE730F7C7F}"/>
              </a:ext>
            </a:extLst>
          </p:cNvPr>
          <p:cNvSpPr txBox="1"/>
          <p:nvPr/>
        </p:nvSpPr>
        <p:spPr>
          <a:xfrm>
            <a:off x="5832073" y="2820143"/>
            <a:ext cx="685798" cy="369332"/>
          </a:xfrm>
          <a:prstGeom prst="rect">
            <a:avLst/>
          </a:prstGeom>
          <a:noFill/>
        </p:spPr>
        <p:txBody>
          <a:bodyPr wrap="square" rtlCol="0">
            <a:spAutoFit/>
          </a:bodyPr>
          <a:lstStyle/>
          <a:p>
            <a:r>
              <a:rPr lang="en-US" dirty="0"/>
              <a:t>500ft</a:t>
            </a:r>
          </a:p>
        </p:txBody>
      </p:sp>
      <p:sp>
        <p:nvSpPr>
          <p:cNvPr id="43" name="TextBox 42">
            <a:extLst>
              <a:ext uri="{FF2B5EF4-FFF2-40B4-BE49-F238E27FC236}">
                <a16:creationId xmlns:a16="http://schemas.microsoft.com/office/drawing/2014/main" id="{69D8885F-C879-4FAE-BC74-D9AC389BFAD8}"/>
              </a:ext>
            </a:extLst>
          </p:cNvPr>
          <p:cNvSpPr txBox="1"/>
          <p:nvPr/>
        </p:nvSpPr>
        <p:spPr>
          <a:xfrm>
            <a:off x="5832073" y="3752312"/>
            <a:ext cx="685798" cy="369332"/>
          </a:xfrm>
          <a:prstGeom prst="rect">
            <a:avLst/>
          </a:prstGeom>
          <a:noFill/>
        </p:spPr>
        <p:txBody>
          <a:bodyPr wrap="square" rtlCol="0">
            <a:spAutoFit/>
          </a:bodyPr>
          <a:lstStyle/>
          <a:p>
            <a:r>
              <a:rPr lang="en-US" dirty="0"/>
              <a:t>450ft</a:t>
            </a:r>
          </a:p>
        </p:txBody>
      </p:sp>
      <p:sp>
        <p:nvSpPr>
          <p:cNvPr id="44" name="TextBox 43">
            <a:extLst>
              <a:ext uri="{FF2B5EF4-FFF2-40B4-BE49-F238E27FC236}">
                <a16:creationId xmlns:a16="http://schemas.microsoft.com/office/drawing/2014/main" id="{377F4C4E-C9AC-46FA-94AC-DD6A52907FF6}"/>
              </a:ext>
            </a:extLst>
          </p:cNvPr>
          <p:cNvSpPr txBox="1"/>
          <p:nvPr/>
        </p:nvSpPr>
        <p:spPr>
          <a:xfrm>
            <a:off x="5832073" y="4676215"/>
            <a:ext cx="685798" cy="369332"/>
          </a:xfrm>
          <a:prstGeom prst="rect">
            <a:avLst/>
          </a:prstGeom>
          <a:noFill/>
        </p:spPr>
        <p:txBody>
          <a:bodyPr wrap="square" rtlCol="0">
            <a:spAutoFit/>
          </a:bodyPr>
          <a:lstStyle/>
          <a:p>
            <a:r>
              <a:rPr lang="en-US" dirty="0"/>
              <a:t>400ft</a:t>
            </a:r>
          </a:p>
        </p:txBody>
      </p:sp>
    </p:spTree>
    <p:extLst>
      <p:ext uri="{BB962C8B-B14F-4D97-AF65-F5344CB8AC3E}">
        <p14:creationId xmlns:p14="http://schemas.microsoft.com/office/powerpoint/2010/main" val="1471945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923330"/>
          </a:xfrm>
          <a:prstGeom prst="rect">
            <a:avLst/>
          </a:prstGeom>
          <a:noFill/>
          <a:ln w="9525">
            <a:noFill/>
            <a:miter lim="800000"/>
            <a:headEnd/>
            <a:tailEnd/>
          </a:ln>
        </p:spPr>
        <p:txBody>
          <a:bodyPr wrap="square">
            <a:spAutoFit/>
          </a:bodyPr>
          <a:lstStyle/>
          <a:p>
            <a:r>
              <a:rPr lang="en-US" b="1" dirty="0"/>
              <a:t>Relief Ratio</a:t>
            </a:r>
          </a:p>
          <a:p>
            <a:endParaRPr lang="en-US" dirty="0"/>
          </a:p>
          <a:p>
            <a:r>
              <a:rPr lang="en-US" dirty="0"/>
              <a:t>The relief ratio is simply the basin relief divided by the length of the longest </a:t>
            </a:r>
            <a:r>
              <a:rPr lang="en-US" dirty="0" err="1"/>
              <a:t>flowpath</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6553200" y="5638800"/>
            <a:ext cx="517157"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DA02C24-291D-4E34-AD99-5E1B79CFBAEB}"/>
              </a:ext>
            </a:extLst>
          </p:cNvPr>
          <p:cNvSpPr txBox="1"/>
          <p:nvPr/>
        </p:nvSpPr>
        <p:spPr>
          <a:xfrm>
            <a:off x="2569374" y="5192525"/>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10" name="Freeform: Shape 9">
            <a:extLst>
              <a:ext uri="{FF2B5EF4-FFF2-40B4-BE49-F238E27FC236}">
                <a16:creationId xmlns:a16="http://schemas.microsoft.com/office/drawing/2014/main" id="{CF06A490-47FC-4B66-A7BD-FD5A58B0C352}"/>
              </a:ext>
            </a:extLst>
          </p:cNvPr>
          <p:cNvSpPr/>
          <p:nvPr/>
        </p:nvSpPr>
        <p:spPr>
          <a:xfrm>
            <a:off x="2362200" y="3005893"/>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84D81EC-BD80-4925-909C-76342E410511}"/>
              </a:ext>
            </a:extLst>
          </p:cNvPr>
          <p:cNvCxnSpPr>
            <a:cxnSpLocks/>
          </p:cNvCxnSpPr>
          <p:nvPr/>
        </p:nvCxnSpPr>
        <p:spPr>
          <a:xfrm>
            <a:off x="4875087" y="4276481"/>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B25FB03-ED93-4E75-908B-B0A4DCB7216F}"/>
              </a:ext>
            </a:extLst>
          </p:cNvPr>
          <p:cNvCxnSpPr>
            <a:cxnSpLocks/>
          </p:cNvCxnSpPr>
          <p:nvPr/>
        </p:nvCxnSpPr>
        <p:spPr>
          <a:xfrm>
            <a:off x="4767328" y="4314131"/>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FC42EC-89D5-4856-BCFF-A592971B5EFD}"/>
              </a:ext>
            </a:extLst>
          </p:cNvPr>
          <p:cNvCxnSpPr>
            <a:cxnSpLocks/>
          </p:cNvCxnSpPr>
          <p:nvPr/>
        </p:nvCxnSpPr>
        <p:spPr>
          <a:xfrm>
            <a:off x="5107178" y="4143224"/>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80DD2B3-9B55-4FAC-A233-822E115E04F9}"/>
              </a:ext>
            </a:extLst>
          </p:cNvPr>
          <p:cNvCxnSpPr>
            <a:cxnSpLocks/>
          </p:cNvCxnSpPr>
          <p:nvPr/>
        </p:nvCxnSpPr>
        <p:spPr>
          <a:xfrm>
            <a:off x="4976900" y="4211289"/>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EA350E3-71F5-4EF0-8CE4-3928448D99E0}"/>
              </a:ext>
            </a:extLst>
          </p:cNvPr>
          <p:cNvCxnSpPr>
            <a:cxnSpLocks/>
          </p:cNvCxnSpPr>
          <p:nvPr/>
        </p:nvCxnSpPr>
        <p:spPr>
          <a:xfrm>
            <a:off x="5230301" y="4075159"/>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E401504-C9C7-4B0C-8EC0-99FD4934AD39}"/>
              </a:ext>
            </a:extLst>
          </p:cNvPr>
          <p:cNvCxnSpPr/>
          <p:nvPr/>
        </p:nvCxnSpPr>
        <p:spPr>
          <a:xfrm>
            <a:off x="4363565" y="4443825"/>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A385A73-97F1-4AFA-B2ED-DB1A79C5E6CD}"/>
              </a:ext>
            </a:extLst>
          </p:cNvPr>
          <p:cNvCxnSpPr>
            <a:cxnSpLocks/>
          </p:cNvCxnSpPr>
          <p:nvPr/>
        </p:nvCxnSpPr>
        <p:spPr>
          <a:xfrm>
            <a:off x="4669818" y="4360498"/>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2205D5D-93F2-4F06-ADAF-1B0126ACE825}"/>
              </a:ext>
            </a:extLst>
          </p:cNvPr>
          <p:cNvCxnSpPr/>
          <p:nvPr/>
        </p:nvCxnSpPr>
        <p:spPr>
          <a:xfrm>
            <a:off x="4515981" y="4398148"/>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E664536-710F-4AC9-9659-190EC7181C85}"/>
              </a:ext>
            </a:extLst>
          </p:cNvPr>
          <p:cNvCxnSpPr>
            <a:cxnSpLocks/>
          </p:cNvCxnSpPr>
          <p:nvPr/>
        </p:nvCxnSpPr>
        <p:spPr>
          <a:xfrm>
            <a:off x="4236803" y="4491507"/>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449B9BD-CD92-493C-82DC-EE614868A10D}"/>
              </a:ext>
            </a:extLst>
          </p:cNvPr>
          <p:cNvCxnSpPr>
            <a:cxnSpLocks/>
          </p:cNvCxnSpPr>
          <p:nvPr/>
        </p:nvCxnSpPr>
        <p:spPr>
          <a:xfrm>
            <a:off x="5333605" y="3951413"/>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8C4B222-33C6-4F6C-9A5D-0745C1AC73B3}"/>
              </a:ext>
            </a:extLst>
          </p:cNvPr>
          <p:cNvCxnSpPr>
            <a:cxnSpLocks/>
          </p:cNvCxnSpPr>
          <p:nvPr/>
        </p:nvCxnSpPr>
        <p:spPr>
          <a:xfrm>
            <a:off x="5440618" y="3778367"/>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837DF55-7931-4F8D-A615-CD9F9BE9E30D}"/>
              </a:ext>
            </a:extLst>
          </p:cNvPr>
          <p:cNvCxnSpPr>
            <a:cxnSpLocks/>
          </p:cNvCxnSpPr>
          <p:nvPr/>
        </p:nvCxnSpPr>
        <p:spPr>
          <a:xfrm>
            <a:off x="5505011" y="359903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C3D2658-A40B-42CF-8C52-3E01DF8ED455}"/>
              </a:ext>
            </a:extLst>
          </p:cNvPr>
          <p:cNvCxnSpPr>
            <a:cxnSpLocks/>
          </p:cNvCxnSpPr>
          <p:nvPr/>
        </p:nvCxnSpPr>
        <p:spPr>
          <a:xfrm>
            <a:off x="3505776" y="4723558"/>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60CC2B0-360F-4338-8ACD-6AEFDCCACFF5}"/>
              </a:ext>
            </a:extLst>
          </p:cNvPr>
          <p:cNvCxnSpPr>
            <a:cxnSpLocks/>
          </p:cNvCxnSpPr>
          <p:nvPr/>
        </p:nvCxnSpPr>
        <p:spPr>
          <a:xfrm>
            <a:off x="3610421" y="467608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D0839C6-8A44-4789-8D0B-20874E8452EE}"/>
              </a:ext>
            </a:extLst>
          </p:cNvPr>
          <p:cNvCxnSpPr>
            <a:cxnSpLocks/>
          </p:cNvCxnSpPr>
          <p:nvPr/>
        </p:nvCxnSpPr>
        <p:spPr>
          <a:xfrm>
            <a:off x="3766591" y="4657741"/>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208769B-060B-46C6-BACA-B3AB0C6A9D18}"/>
              </a:ext>
            </a:extLst>
          </p:cNvPr>
          <p:cNvCxnSpPr>
            <a:cxnSpLocks/>
          </p:cNvCxnSpPr>
          <p:nvPr/>
        </p:nvCxnSpPr>
        <p:spPr>
          <a:xfrm>
            <a:off x="3995246" y="4606098"/>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7069FDF-50EB-4575-87F4-5D1CAFB92836}"/>
              </a:ext>
            </a:extLst>
          </p:cNvPr>
          <p:cNvCxnSpPr>
            <a:cxnSpLocks/>
          </p:cNvCxnSpPr>
          <p:nvPr/>
        </p:nvCxnSpPr>
        <p:spPr>
          <a:xfrm>
            <a:off x="3341033" y="4801667"/>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6108944-0922-4D4A-B145-7C3A04C75CEF}"/>
              </a:ext>
            </a:extLst>
          </p:cNvPr>
          <p:cNvCxnSpPr>
            <a:cxnSpLocks/>
          </p:cNvCxnSpPr>
          <p:nvPr/>
        </p:nvCxnSpPr>
        <p:spPr>
          <a:xfrm>
            <a:off x="3168504" y="4840279"/>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D6DC24A-A8D7-4843-9E92-8B6EC79BDC23}"/>
              </a:ext>
            </a:extLst>
          </p:cNvPr>
          <p:cNvCxnSpPr>
            <a:cxnSpLocks/>
          </p:cNvCxnSpPr>
          <p:nvPr/>
        </p:nvCxnSpPr>
        <p:spPr>
          <a:xfrm>
            <a:off x="2995975" y="4889257"/>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2A95A30-D7F1-4ED2-A901-B3B70EB56465}"/>
              </a:ext>
            </a:extLst>
          </p:cNvPr>
          <p:cNvCxnSpPr>
            <a:cxnSpLocks/>
          </p:cNvCxnSpPr>
          <p:nvPr/>
        </p:nvCxnSpPr>
        <p:spPr>
          <a:xfrm>
            <a:off x="2819545" y="4905068"/>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1400480-D0F6-4A3B-9D53-CA483C1D6BFF}"/>
              </a:ext>
            </a:extLst>
          </p:cNvPr>
          <p:cNvCxnSpPr>
            <a:cxnSpLocks/>
          </p:cNvCxnSpPr>
          <p:nvPr/>
        </p:nvCxnSpPr>
        <p:spPr>
          <a:xfrm>
            <a:off x="2665042" y="4915340"/>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A83242D-8A2F-45AE-93C2-64AC6965F61E}"/>
              </a:ext>
            </a:extLst>
          </p:cNvPr>
          <p:cNvCxnSpPr>
            <a:cxnSpLocks/>
          </p:cNvCxnSpPr>
          <p:nvPr/>
        </p:nvCxnSpPr>
        <p:spPr>
          <a:xfrm>
            <a:off x="2481526" y="4934753"/>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B827F7C-C1ED-4740-88E0-4EDAA415DF24}"/>
              </a:ext>
            </a:extLst>
          </p:cNvPr>
          <p:cNvCxnSpPr>
            <a:cxnSpLocks/>
          </p:cNvCxnSpPr>
          <p:nvPr/>
        </p:nvCxnSpPr>
        <p:spPr>
          <a:xfrm>
            <a:off x="3880296" y="463686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9AC0A89-DB97-49B0-9F53-1E83A959ED3E}"/>
              </a:ext>
            </a:extLst>
          </p:cNvPr>
          <p:cNvCxnSpPr>
            <a:cxnSpLocks/>
          </p:cNvCxnSpPr>
          <p:nvPr/>
        </p:nvCxnSpPr>
        <p:spPr>
          <a:xfrm>
            <a:off x="4121529" y="4571270"/>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101C581-A0BE-4A43-8807-A184FF8A0FB8}"/>
              </a:ext>
            </a:extLst>
          </p:cNvPr>
          <p:cNvCxnSpPr>
            <a:cxnSpLocks/>
          </p:cNvCxnSpPr>
          <p:nvPr/>
        </p:nvCxnSpPr>
        <p:spPr>
          <a:xfrm>
            <a:off x="5580109" y="3188732"/>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3A10AB0-F920-4FE0-AEC3-17DDED371D71}"/>
              </a:ext>
            </a:extLst>
          </p:cNvPr>
          <p:cNvCxnSpPr>
            <a:cxnSpLocks/>
          </p:cNvCxnSpPr>
          <p:nvPr/>
        </p:nvCxnSpPr>
        <p:spPr>
          <a:xfrm>
            <a:off x="5524348" y="3395069"/>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C8B0984-0E2C-4C96-8E4F-8A0FABC21BE4}"/>
              </a:ext>
            </a:extLst>
          </p:cNvPr>
          <p:cNvCxnSpPr>
            <a:cxnSpLocks/>
          </p:cNvCxnSpPr>
          <p:nvPr/>
        </p:nvCxnSpPr>
        <p:spPr>
          <a:xfrm>
            <a:off x="5633636" y="3060386"/>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D9A39009-6E0C-40B7-9E30-4A468EC313F8}"/>
              </a:ext>
            </a:extLst>
          </p:cNvPr>
          <p:cNvGrpSpPr/>
          <p:nvPr/>
        </p:nvGrpSpPr>
        <p:grpSpPr>
          <a:xfrm>
            <a:off x="5715000" y="3005114"/>
            <a:ext cx="161752" cy="1867453"/>
            <a:chOff x="8448848" y="2770759"/>
            <a:chExt cx="161752" cy="1867453"/>
          </a:xfrm>
        </p:grpSpPr>
        <p:cxnSp>
          <p:nvCxnSpPr>
            <p:cNvPr id="39" name="Straight Connector 38">
              <a:extLst>
                <a:ext uri="{FF2B5EF4-FFF2-40B4-BE49-F238E27FC236}">
                  <a16:creationId xmlns:a16="http://schemas.microsoft.com/office/drawing/2014/main" id="{8B5066CA-28A9-42FD-8260-47DF0107D131}"/>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9B639E-FFF1-4BC9-8558-9CD849E6F6BD}"/>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0C525A4-390C-4E9E-A9B7-86899CA41866}"/>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8E8961F-7824-4635-9C09-D620396FAE50}"/>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9F78A188-633D-4DED-9921-093DA3294251}"/>
              </a:ext>
            </a:extLst>
          </p:cNvPr>
          <p:cNvSpPr txBox="1"/>
          <p:nvPr/>
        </p:nvSpPr>
        <p:spPr>
          <a:xfrm>
            <a:off x="5832073" y="2819400"/>
            <a:ext cx="685798" cy="369332"/>
          </a:xfrm>
          <a:prstGeom prst="rect">
            <a:avLst/>
          </a:prstGeom>
          <a:noFill/>
        </p:spPr>
        <p:txBody>
          <a:bodyPr wrap="square" rtlCol="0">
            <a:spAutoFit/>
          </a:bodyPr>
          <a:lstStyle/>
          <a:p>
            <a:r>
              <a:rPr lang="en-US" dirty="0"/>
              <a:t>500ft</a:t>
            </a:r>
          </a:p>
        </p:txBody>
      </p:sp>
      <p:sp>
        <p:nvSpPr>
          <p:cNvPr id="44" name="TextBox 43">
            <a:extLst>
              <a:ext uri="{FF2B5EF4-FFF2-40B4-BE49-F238E27FC236}">
                <a16:creationId xmlns:a16="http://schemas.microsoft.com/office/drawing/2014/main" id="{4BAEF8BC-EBEF-4EF7-921D-06C46A327D60}"/>
              </a:ext>
            </a:extLst>
          </p:cNvPr>
          <p:cNvSpPr txBox="1"/>
          <p:nvPr/>
        </p:nvSpPr>
        <p:spPr>
          <a:xfrm>
            <a:off x="5832073" y="3751569"/>
            <a:ext cx="685798" cy="369332"/>
          </a:xfrm>
          <a:prstGeom prst="rect">
            <a:avLst/>
          </a:prstGeom>
          <a:noFill/>
        </p:spPr>
        <p:txBody>
          <a:bodyPr wrap="square" rtlCol="0">
            <a:spAutoFit/>
          </a:bodyPr>
          <a:lstStyle/>
          <a:p>
            <a:r>
              <a:rPr lang="en-US" dirty="0"/>
              <a:t>450ft</a:t>
            </a:r>
          </a:p>
        </p:txBody>
      </p:sp>
      <p:sp>
        <p:nvSpPr>
          <p:cNvPr id="45" name="TextBox 44">
            <a:extLst>
              <a:ext uri="{FF2B5EF4-FFF2-40B4-BE49-F238E27FC236}">
                <a16:creationId xmlns:a16="http://schemas.microsoft.com/office/drawing/2014/main" id="{3149E083-4212-4523-9C47-8AF96482F3A0}"/>
              </a:ext>
            </a:extLst>
          </p:cNvPr>
          <p:cNvSpPr txBox="1"/>
          <p:nvPr/>
        </p:nvSpPr>
        <p:spPr>
          <a:xfrm>
            <a:off x="5832073" y="4675472"/>
            <a:ext cx="685798" cy="369332"/>
          </a:xfrm>
          <a:prstGeom prst="rect">
            <a:avLst/>
          </a:prstGeom>
          <a:noFill/>
        </p:spPr>
        <p:txBody>
          <a:bodyPr wrap="square" rtlCol="0">
            <a:spAutoFit/>
          </a:bodyPr>
          <a:lstStyle/>
          <a:p>
            <a:r>
              <a:rPr lang="en-US" dirty="0"/>
              <a:t>400ft</a:t>
            </a:r>
          </a:p>
        </p:txBody>
      </p:sp>
      <p:sp>
        <p:nvSpPr>
          <p:cNvPr id="46" name="TextBox 45">
            <a:extLst>
              <a:ext uri="{FF2B5EF4-FFF2-40B4-BE49-F238E27FC236}">
                <a16:creationId xmlns:a16="http://schemas.microsoft.com/office/drawing/2014/main" id="{52742A8B-0632-43B0-AB2D-FAF8FE818D49}"/>
              </a:ext>
            </a:extLst>
          </p:cNvPr>
          <p:cNvSpPr txBox="1"/>
          <p:nvPr/>
        </p:nvSpPr>
        <p:spPr>
          <a:xfrm rot="20730007">
            <a:off x="3822193" y="4147227"/>
            <a:ext cx="590250" cy="369332"/>
          </a:xfrm>
          <a:prstGeom prst="rect">
            <a:avLst/>
          </a:prstGeom>
          <a:noFill/>
        </p:spPr>
        <p:txBody>
          <a:bodyPr wrap="square" rtlCol="0">
            <a:spAutoFit/>
          </a:bodyPr>
          <a:lstStyle/>
          <a:p>
            <a:r>
              <a:rPr lang="en-US" dirty="0"/>
              <a:t>L</a:t>
            </a:r>
            <a:r>
              <a:rPr lang="en-US" baseline="-25000" dirty="0"/>
              <a:t>LFP</a:t>
            </a:r>
          </a:p>
        </p:txBody>
      </p:sp>
    </p:spTree>
    <p:extLst>
      <p:ext uri="{BB962C8B-B14F-4D97-AF65-F5344CB8AC3E}">
        <p14:creationId xmlns:p14="http://schemas.microsoft.com/office/powerpoint/2010/main" val="3278130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2308324"/>
          </a:xfrm>
          <a:prstGeom prst="rect">
            <a:avLst/>
          </a:prstGeom>
          <a:noFill/>
          <a:ln w="9525">
            <a:noFill/>
            <a:miter lim="800000"/>
            <a:headEnd/>
            <a:tailEnd/>
          </a:ln>
        </p:spPr>
        <p:txBody>
          <a:bodyPr wrap="square">
            <a:spAutoFit/>
          </a:bodyPr>
          <a:lstStyle/>
          <a:p>
            <a:r>
              <a:rPr lang="en-US" b="1" dirty="0"/>
              <a:t>Elongation Ratio</a:t>
            </a:r>
          </a:p>
          <a:p>
            <a:endParaRPr lang="en-US" dirty="0"/>
          </a:p>
          <a:p>
            <a:r>
              <a:rPr lang="en-US" dirty="0"/>
              <a:t>The elongation ratio is a dimensionless ratio used to categorize the general shape of a </a:t>
            </a:r>
            <a:r>
              <a:rPr lang="en-US" dirty="0" err="1"/>
              <a:t>subbasin</a:t>
            </a:r>
            <a:r>
              <a:rPr lang="en-US" dirty="0"/>
              <a:t>. It is a ratio between the diameter of a circle with the same area as the </a:t>
            </a:r>
            <a:r>
              <a:rPr lang="en-US" dirty="0" err="1"/>
              <a:t>subbasin</a:t>
            </a:r>
            <a:r>
              <a:rPr lang="en-US" dirty="0"/>
              <a:t> and the basin length. Elongation ratio values typically range from 0.2 to 1.0, with lower values representing elongated basins and values close to 1 representing circular basins. </a:t>
            </a:r>
          </a:p>
          <a:p>
            <a:endParaRPr lang="en-US" dirty="0"/>
          </a:p>
          <a:p>
            <a:r>
              <a:rPr lang="en-US" i="1" dirty="0" err="1"/>
              <a:t>ElongationRatio</a:t>
            </a:r>
            <a:r>
              <a:rPr lang="en-US" i="1" dirty="0"/>
              <a:t> = (Area</a:t>
            </a:r>
            <a:r>
              <a:rPr lang="en-US" i="1" baseline="30000" dirty="0"/>
              <a:t>0.5</a:t>
            </a:r>
            <a:r>
              <a:rPr lang="en-US" i="1" dirty="0"/>
              <a:t>/Length) ∗ (2/π</a:t>
            </a:r>
            <a:r>
              <a:rPr lang="en-US" i="1" baseline="30000" dirty="0"/>
              <a:t>0.5</a:t>
            </a:r>
            <a:r>
              <a:rPr lang="en-US" i="1"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086600" y="5626539"/>
            <a:ext cx="6096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C488EAF6-438C-4C14-B7FC-71A3769F0E60}"/>
              </a:ext>
            </a:extLst>
          </p:cNvPr>
          <p:cNvSpPr/>
          <p:nvPr/>
        </p:nvSpPr>
        <p:spPr>
          <a:xfrm>
            <a:off x="5329822" y="3722670"/>
            <a:ext cx="990600" cy="99060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F17554FD-2A19-4434-9346-617344D1D18D}"/>
              </a:ext>
            </a:extLst>
          </p:cNvPr>
          <p:cNvCxnSpPr>
            <a:cxnSpLocks/>
            <a:stCxn id="4" idx="2"/>
            <a:endCxn id="4" idx="6"/>
          </p:cNvCxnSpPr>
          <p:nvPr/>
        </p:nvCxnSpPr>
        <p:spPr>
          <a:xfrm>
            <a:off x="5329822" y="4217970"/>
            <a:ext cx="990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9385AF71-5C29-42AF-8A72-8CB7034C8251}"/>
              </a:ext>
            </a:extLst>
          </p:cNvPr>
          <p:cNvSpPr/>
          <p:nvPr/>
        </p:nvSpPr>
        <p:spPr>
          <a:xfrm>
            <a:off x="6540845" y="3783594"/>
            <a:ext cx="1587411" cy="710165"/>
          </a:xfrm>
          <a:custGeom>
            <a:avLst/>
            <a:gdLst>
              <a:gd name="connsiteX0" fmla="*/ 8868 w 1712815"/>
              <a:gd name="connsiteY0" fmla="*/ 916595 h 1003223"/>
              <a:gd name="connsiteX1" fmla="*/ 28118 w 1712815"/>
              <a:gd name="connsiteY1" fmla="*/ 762591 h 1003223"/>
              <a:gd name="connsiteX2" fmla="*/ 37744 w 1712815"/>
              <a:gd name="connsiteY2" fmla="*/ 733715 h 1003223"/>
              <a:gd name="connsiteX3" fmla="*/ 56994 w 1712815"/>
              <a:gd name="connsiteY3" fmla="*/ 704840 h 1003223"/>
              <a:gd name="connsiteX4" fmla="*/ 76245 w 1712815"/>
              <a:gd name="connsiteY4" fmla="*/ 647088 h 1003223"/>
              <a:gd name="connsiteX5" fmla="*/ 85870 w 1712815"/>
              <a:gd name="connsiteY5" fmla="*/ 618212 h 1003223"/>
              <a:gd name="connsiteX6" fmla="*/ 95495 w 1712815"/>
              <a:gd name="connsiteY6" fmla="*/ 579711 h 1003223"/>
              <a:gd name="connsiteX7" fmla="*/ 114746 w 1712815"/>
              <a:gd name="connsiteY7" fmla="*/ 521960 h 1003223"/>
              <a:gd name="connsiteX8" fmla="*/ 172497 w 1712815"/>
              <a:gd name="connsiteY8" fmla="*/ 493084 h 1003223"/>
              <a:gd name="connsiteX9" fmla="*/ 461255 w 1712815"/>
              <a:gd name="connsiteY9" fmla="*/ 464208 h 1003223"/>
              <a:gd name="connsiteX10" fmla="*/ 576758 w 1712815"/>
              <a:gd name="connsiteY10" fmla="*/ 406456 h 1003223"/>
              <a:gd name="connsiteX11" fmla="*/ 634510 w 1712815"/>
              <a:gd name="connsiteY11" fmla="*/ 377581 h 1003223"/>
              <a:gd name="connsiteX12" fmla="*/ 653760 w 1712815"/>
              <a:gd name="connsiteY12" fmla="*/ 348705 h 1003223"/>
              <a:gd name="connsiteX13" fmla="*/ 682636 w 1712815"/>
              <a:gd name="connsiteY13" fmla="*/ 329454 h 1003223"/>
              <a:gd name="connsiteX14" fmla="*/ 692262 w 1712815"/>
              <a:gd name="connsiteY14" fmla="*/ 300579 h 1003223"/>
              <a:gd name="connsiteX15" fmla="*/ 721137 w 1712815"/>
              <a:gd name="connsiteY15" fmla="*/ 281328 h 1003223"/>
              <a:gd name="connsiteX16" fmla="*/ 750013 w 1712815"/>
              <a:gd name="connsiteY16" fmla="*/ 252452 h 1003223"/>
              <a:gd name="connsiteX17" fmla="*/ 769264 w 1712815"/>
              <a:gd name="connsiteY17" fmla="*/ 223576 h 1003223"/>
              <a:gd name="connsiteX18" fmla="*/ 798139 w 1712815"/>
              <a:gd name="connsiteY18" fmla="*/ 213951 h 1003223"/>
              <a:gd name="connsiteX19" fmla="*/ 855891 w 1712815"/>
              <a:gd name="connsiteY19" fmla="*/ 175450 h 1003223"/>
              <a:gd name="connsiteX20" fmla="*/ 923268 w 1712815"/>
              <a:gd name="connsiteY20" fmla="*/ 156200 h 1003223"/>
              <a:gd name="connsiteX21" fmla="*/ 981019 w 1712815"/>
              <a:gd name="connsiteY21" fmla="*/ 136949 h 1003223"/>
              <a:gd name="connsiteX22" fmla="*/ 1009895 w 1712815"/>
              <a:gd name="connsiteY22" fmla="*/ 127324 h 1003223"/>
              <a:gd name="connsiteX23" fmla="*/ 1029146 w 1712815"/>
              <a:gd name="connsiteY23" fmla="*/ 98448 h 1003223"/>
              <a:gd name="connsiteX24" fmla="*/ 1058022 w 1712815"/>
              <a:gd name="connsiteY24" fmla="*/ 88823 h 1003223"/>
              <a:gd name="connsiteX25" fmla="*/ 1067647 w 1712815"/>
              <a:gd name="connsiteY25" fmla="*/ 59947 h 1003223"/>
              <a:gd name="connsiteX26" fmla="*/ 1096523 w 1712815"/>
              <a:gd name="connsiteY26" fmla="*/ 40696 h 1003223"/>
              <a:gd name="connsiteX27" fmla="*/ 1192775 w 1712815"/>
              <a:gd name="connsiteY27" fmla="*/ 21446 h 1003223"/>
              <a:gd name="connsiteX28" fmla="*/ 1231276 w 1712815"/>
              <a:gd name="connsiteY28" fmla="*/ 79197 h 1003223"/>
              <a:gd name="connsiteX29" fmla="*/ 1298653 w 1712815"/>
              <a:gd name="connsiteY29" fmla="*/ 117699 h 1003223"/>
              <a:gd name="connsiteX30" fmla="*/ 1394906 w 1712815"/>
              <a:gd name="connsiteY30" fmla="*/ 127324 h 1003223"/>
              <a:gd name="connsiteX31" fmla="*/ 1481533 w 1712815"/>
              <a:gd name="connsiteY31" fmla="*/ 165825 h 1003223"/>
              <a:gd name="connsiteX32" fmla="*/ 1520034 w 1712815"/>
              <a:gd name="connsiteY32" fmla="*/ 223576 h 1003223"/>
              <a:gd name="connsiteX33" fmla="*/ 1539285 w 1712815"/>
              <a:gd name="connsiteY33" fmla="*/ 252452 h 1003223"/>
              <a:gd name="connsiteX34" fmla="*/ 1577786 w 1712815"/>
              <a:gd name="connsiteY34" fmla="*/ 339080 h 1003223"/>
              <a:gd name="connsiteX35" fmla="*/ 1625912 w 1712815"/>
              <a:gd name="connsiteY35" fmla="*/ 425707 h 1003223"/>
              <a:gd name="connsiteX36" fmla="*/ 1664413 w 1712815"/>
              <a:gd name="connsiteY36" fmla="*/ 473833 h 1003223"/>
              <a:gd name="connsiteX37" fmla="*/ 1674038 w 1712815"/>
              <a:gd name="connsiteY37" fmla="*/ 502709 h 1003223"/>
              <a:gd name="connsiteX38" fmla="*/ 1693289 w 1712815"/>
              <a:gd name="connsiteY38" fmla="*/ 531585 h 1003223"/>
              <a:gd name="connsiteX39" fmla="*/ 1712539 w 1712815"/>
              <a:gd name="connsiteY39" fmla="*/ 589336 h 1003223"/>
              <a:gd name="connsiteX40" fmla="*/ 1693289 w 1712815"/>
              <a:gd name="connsiteY40" fmla="*/ 695214 h 1003223"/>
              <a:gd name="connsiteX41" fmla="*/ 1674038 w 1712815"/>
              <a:gd name="connsiteY41" fmla="*/ 724090 h 1003223"/>
              <a:gd name="connsiteX42" fmla="*/ 1645163 w 1712815"/>
              <a:gd name="connsiteY42" fmla="*/ 743341 h 1003223"/>
              <a:gd name="connsiteX43" fmla="*/ 1625912 w 1712815"/>
              <a:gd name="connsiteY43" fmla="*/ 801092 h 1003223"/>
              <a:gd name="connsiteX44" fmla="*/ 1616287 w 1712815"/>
              <a:gd name="connsiteY44" fmla="*/ 858844 h 1003223"/>
              <a:gd name="connsiteX45" fmla="*/ 1558535 w 1712815"/>
              <a:gd name="connsiteY45" fmla="*/ 897345 h 1003223"/>
              <a:gd name="connsiteX46" fmla="*/ 1452657 w 1712815"/>
              <a:gd name="connsiteY46" fmla="*/ 926221 h 1003223"/>
              <a:gd name="connsiteX47" fmla="*/ 1423782 w 1712815"/>
              <a:gd name="connsiteY47" fmla="*/ 935846 h 1003223"/>
              <a:gd name="connsiteX48" fmla="*/ 1385280 w 1712815"/>
              <a:gd name="connsiteY48" fmla="*/ 945471 h 1003223"/>
              <a:gd name="connsiteX49" fmla="*/ 961769 w 1712815"/>
              <a:gd name="connsiteY49" fmla="*/ 935846 h 1003223"/>
              <a:gd name="connsiteX50" fmla="*/ 904017 w 1712815"/>
              <a:gd name="connsiteY50" fmla="*/ 916595 h 1003223"/>
              <a:gd name="connsiteX51" fmla="*/ 817390 w 1712815"/>
              <a:gd name="connsiteY51" fmla="*/ 935846 h 1003223"/>
              <a:gd name="connsiteX52" fmla="*/ 798139 w 1712815"/>
              <a:gd name="connsiteY52" fmla="*/ 964722 h 1003223"/>
              <a:gd name="connsiteX53" fmla="*/ 740388 w 1712815"/>
              <a:gd name="connsiteY53" fmla="*/ 983972 h 1003223"/>
              <a:gd name="connsiteX54" fmla="*/ 673011 w 1712815"/>
              <a:gd name="connsiteY54" fmla="*/ 1003223 h 1003223"/>
              <a:gd name="connsiteX55" fmla="*/ 413129 w 1712815"/>
              <a:gd name="connsiteY55" fmla="*/ 993597 h 1003223"/>
              <a:gd name="connsiteX56" fmla="*/ 384253 w 1712815"/>
              <a:gd name="connsiteY56" fmla="*/ 983972 h 1003223"/>
              <a:gd name="connsiteX57" fmla="*/ 307251 w 1712815"/>
              <a:gd name="connsiteY57" fmla="*/ 974347 h 1003223"/>
              <a:gd name="connsiteX58" fmla="*/ 249499 w 1712815"/>
              <a:gd name="connsiteY58" fmla="*/ 955096 h 1003223"/>
              <a:gd name="connsiteX59" fmla="*/ 220624 w 1712815"/>
              <a:gd name="connsiteY59" fmla="*/ 945471 h 1003223"/>
              <a:gd name="connsiteX60" fmla="*/ 162872 w 1712815"/>
              <a:gd name="connsiteY60" fmla="*/ 916595 h 1003223"/>
              <a:gd name="connsiteX61" fmla="*/ 8868 w 1712815"/>
              <a:gd name="connsiteY61" fmla="*/ 916595 h 1003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712815" h="1003223">
                <a:moveTo>
                  <a:pt x="8868" y="916595"/>
                </a:moveTo>
                <a:cubicBezTo>
                  <a:pt x="-13591" y="890928"/>
                  <a:pt x="11757" y="811670"/>
                  <a:pt x="28118" y="762591"/>
                </a:cubicBezTo>
                <a:cubicBezTo>
                  <a:pt x="31327" y="752966"/>
                  <a:pt x="33206" y="742790"/>
                  <a:pt x="37744" y="733715"/>
                </a:cubicBezTo>
                <a:cubicBezTo>
                  <a:pt x="42917" y="723368"/>
                  <a:pt x="50577" y="714465"/>
                  <a:pt x="56994" y="704840"/>
                </a:cubicBezTo>
                <a:lnTo>
                  <a:pt x="76245" y="647088"/>
                </a:lnTo>
                <a:cubicBezTo>
                  <a:pt x="79453" y="637463"/>
                  <a:pt x="83409" y="628055"/>
                  <a:pt x="85870" y="618212"/>
                </a:cubicBezTo>
                <a:cubicBezTo>
                  <a:pt x="89078" y="605378"/>
                  <a:pt x="91694" y="592382"/>
                  <a:pt x="95495" y="579711"/>
                </a:cubicBezTo>
                <a:cubicBezTo>
                  <a:pt x="101326" y="560275"/>
                  <a:pt x="97862" y="533216"/>
                  <a:pt x="114746" y="521960"/>
                </a:cubicBezTo>
                <a:cubicBezTo>
                  <a:pt x="152064" y="497081"/>
                  <a:pt x="132647" y="506367"/>
                  <a:pt x="172497" y="493084"/>
                </a:cubicBezTo>
                <a:cubicBezTo>
                  <a:pt x="276890" y="423488"/>
                  <a:pt x="164414" y="491194"/>
                  <a:pt x="461255" y="464208"/>
                </a:cubicBezTo>
                <a:cubicBezTo>
                  <a:pt x="551266" y="456025"/>
                  <a:pt x="490367" y="435252"/>
                  <a:pt x="576758" y="406456"/>
                </a:cubicBezTo>
                <a:cubicBezTo>
                  <a:pt x="616608" y="393173"/>
                  <a:pt x="597192" y="402459"/>
                  <a:pt x="634510" y="377581"/>
                </a:cubicBezTo>
                <a:cubicBezTo>
                  <a:pt x="640927" y="367956"/>
                  <a:pt x="645580" y="356885"/>
                  <a:pt x="653760" y="348705"/>
                </a:cubicBezTo>
                <a:cubicBezTo>
                  <a:pt x="661940" y="340525"/>
                  <a:pt x="675409" y="338487"/>
                  <a:pt x="682636" y="329454"/>
                </a:cubicBezTo>
                <a:cubicBezTo>
                  <a:pt x="688974" y="321532"/>
                  <a:pt x="685924" y="308501"/>
                  <a:pt x="692262" y="300579"/>
                </a:cubicBezTo>
                <a:cubicBezTo>
                  <a:pt x="699488" y="291546"/>
                  <a:pt x="712250" y="288734"/>
                  <a:pt x="721137" y="281328"/>
                </a:cubicBezTo>
                <a:cubicBezTo>
                  <a:pt x="731594" y="272614"/>
                  <a:pt x="741299" y="262909"/>
                  <a:pt x="750013" y="252452"/>
                </a:cubicBezTo>
                <a:cubicBezTo>
                  <a:pt x="757419" y="243565"/>
                  <a:pt x="760231" y="230803"/>
                  <a:pt x="769264" y="223576"/>
                </a:cubicBezTo>
                <a:cubicBezTo>
                  <a:pt x="777186" y="217238"/>
                  <a:pt x="789270" y="218878"/>
                  <a:pt x="798139" y="213951"/>
                </a:cubicBezTo>
                <a:cubicBezTo>
                  <a:pt x="818364" y="202715"/>
                  <a:pt x="833942" y="182766"/>
                  <a:pt x="855891" y="175450"/>
                </a:cubicBezTo>
                <a:cubicBezTo>
                  <a:pt x="952973" y="143091"/>
                  <a:pt x="802358" y="192473"/>
                  <a:pt x="923268" y="156200"/>
                </a:cubicBezTo>
                <a:cubicBezTo>
                  <a:pt x="942704" y="150369"/>
                  <a:pt x="961769" y="143366"/>
                  <a:pt x="981019" y="136949"/>
                </a:cubicBezTo>
                <a:lnTo>
                  <a:pt x="1009895" y="127324"/>
                </a:lnTo>
                <a:cubicBezTo>
                  <a:pt x="1016312" y="117699"/>
                  <a:pt x="1020113" y="105675"/>
                  <a:pt x="1029146" y="98448"/>
                </a:cubicBezTo>
                <a:cubicBezTo>
                  <a:pt x="1037069" y="92110"/>
                  <a:pt x="1050848" y="95997"/>
                  <a:pt x="1058022" y="88823"/>
                </a:cubicBezTo>
                <a:cubicBezTo>
                  <a:pt x="1065196" y="81649"/>
                  <a:pt x="1061309" y="67870"/>
                  <a:pt x="1067647" y="59947"/>
                </a:cubicBezTo>
                <a:cubicBezTo>
                  <a:pt x="1074874" y="50914"/>
                  <a:pt x="1086898" y="47113"/>
                  <a:pt x="1096523" y="40696"/>
                </a:cubicBezTo>
                <a:cubicBezTo>
                  <a:pt x="1121416" y="3356"/>
                  <a:pt x="1123760" y="-18812"/>
                  <a:pt x="1192775" y="21446"/>
                </a:cubicBezTo>
                <a:cubicBezTo>
                  <a:pt x="1212760" y="33104"/>
                  <a:pt x="1212026" y="66363"/>
                  <a:pt x="1231276" y="79197"/>
                </a:cubicBezTo>
                <a:cubicBezTo>
                  <a:pt x="1247217" y="89824"/>
                  <a:pt x="1280657" y="113843"/>
                  <a:pt x="1298653" y="117699"/>
                </a:cubicBezTo>
                <a:cubicBezTo>
                  <a:pt x="1330182" y="124455"/>
                  <a:pt x="1362822" y="124116"/>
                  <a:pt x="1394906" y="127324"/>
                </a:cubicBezTo>
                <a:cubicBezTo>
                  <a:pt x="1463632" y="150232"/>
                  <a:pt x="1435773" y="135318"/>
                  <a:pt x="1481533" y="165825"/>
                </a:cubicBezTo>
                <a:lnTo>
                  <a:pt x="1520034" y="223576"/>
                </a:lnTo>
                <a:lnTo>
                  <a:pt x="1539285" y="252452"/>
                </a:lnTo>
                <a:cubicBezTo>
                  <a:pt x="1562193" y="321179"/>
                  <a:pt x="1547279" y="293320"/>
                  <a:pt x="1577786" y="339080"/>
                </a:cubicBezTo>
                <a:cubicBezTo>
                  <a:pt x="1601341" y="409745"/>
                  <a:pt x="1582688" y="382483"/>
                  <a:pt x="1625912" y="425707"/>
                </a:cubicBezTo>
                <a:cubicBezTo>
                  <a:pt x="1650105" y="498288"/>
                  <a:pt x="1614656" y="411637"/>
                  <a:pt x="1664413" y="473833"/>
                </a:cubicBezTo>
                <a:cubicBezTo>
                  <a:pt x="1670751" y="481756"/>
                  <a:pt x="1669501" y="493634"/>
                  <a:pt x="1674038" y="502709"/>
                </a:cubicBezTo>
                <a:cubicBezTo>
                  <a:pt x="1679211" y="513056"/>
                  <a:pt x="1686872" y="521960"/>
                  <a:pt x="1693289" y="531585"/>
                </a:cubicBezTo>
                <a:cubicBezTo>
                  <a:pt x="1699706" y="550835"/>
                  <a:pt x="1715056" y="569201"/>
                  <a:pt x="1712539" y="589336"/>
                </a:cubicBezTo>
                <a:cubicBezTo>
                  <a:pt x="1709221" y="615878"/>
                  <a:pt x="1708127" y="665539"/>
                  <a:pt x="1693289" y="695214"/>
                </a:cubicBezTo>
                <a:cubicBezTo>
                  <a:pt x="1688115" y="705561"/>
                  <a:pt x="1682218" y="715910"/>
                  <a:pt x="1674038" y="724090"/>
                </a:cubicBezTo>
                <a:cubicBezTo>
                  <a:pt x="1665858" y="732270"/>
                  <a:pt x="1654788" y="736924"/>
                  <a:pt x="1645163" y="743341"/>
                </a:cubicBezTo>
                <a:cubicBezTo>
                  <a:pt x="1638746" y="762591"/>
                  <a:pt x="1629248" y="781076"/>
                  <a:pt x="1625912" y="801092"/>
                </a:cubicBezTo>
                <a:cubicBezTo>
                  <a:pt x="1622704" y="820343"/>
                  <a:pt x="1627479" y="842856"/>
                  <a:pt x="1616287" y="858844"/>
                </a:cubicBezTo>
                <a:cubicBezTo>
                  <a:pt x="1603019" y="877798"/>
                  <a:pt x="1580484" y="890029"/>
                  <a:pt x="1558535" y="897345"/>
                </a:cubicBezTo>
                <a:cubicBezTo>
                  <a:pt x="1434639" y="938643"/>
                  <a:pt x="1561497" y="899010"/>
                  <a:pt x="1452657" y="926221"/>
                </a:cubicBezTo>
                <a:cubicBezTo>
                  <a:pt x="1442814" y="928682"/>
                  <a:pt x="1433537" y="933059"/>
                  <a:pt x="1423782" y="935846"/>
                </a:cubicBezTo>
                <a:cubicBezTo>
                  <a:pt x="1411062" y="939480"/>
                  <a:pt x="1398114" y="942263"/>
                  <a:pt x="1385280" y="945471"/>
                </a:cubicBezTo>
                <a:cubicBezTo>
                  <a:pt x="1244110" y="942263"/>
                  <a:pt x="1102722" y="944303"/>
                  <a:pt x="961769" y="935846"/>
                </a:cubicBezTo>
                <a:cubicBezTo>
                  <a:pt x="941513" y="934631"/>
                  <a:pt x="904017" y="916595"/>
                  <a:pt x="904017" y="916595"/>
                </a:cubicBezTo>
                <a:cubicBezTo>
                  <a:pt x="903429" y="916693"/>
                  <a:pt x="829860" y="925870"/>
                  <a:pt x="817390" y="935846"/>
                </a:cubicBezTo>
                <a:cubicBezTo>
                  <a:pt x="808357" y="943073"/>
                  <a:pt x="807949" y="958591"/>
                  <a:pt x="798139" y="964722"/>
                </a:cubicBezTo>
                <a:cubicBezTo>
                  <a:pt x="780932" y="975476"/>
                  <a:pt x="759638" y="977555"/>
                  <a:pt x="740388" y="983972"/>
                </a:cubicBezTo>
                <a:cubicBezTo>
                  <a:pt x="698964" y="997780"/>
                  <a:pt x="721352" y="991137"/>
                  <a:pt x="673011" y="1003223"/>
                </a:cubicBezTo>
                <a:cubicBezTo>
                  <a:pt x="586384" y="1000014"/>
                  <a:pt x="499624" y="999363"/>
                  <a:pt x="413129" y="993597"/>
                </a:cubicBezTo>
                <a:cubicBezTo>
                  <a:pt x="403006" y="992922"/>
                  <a:pt x="394235" y="985787"/>
                  <a:pt x="384253" y="983972"/>
                </a:cubicBezTo>
                <a:cubicBezTo>
                  <a:pt x="358803" y="979345"/>
                  <a:pt x="332918" y="977555"/>
                  <a:pt x="307251" y="974347"/>
                </a:cubicBezTo>
                <a:lnTo>
                  <a:pt x="249499" y="955096"/>
                </a:lnTo>
                <a:cubicBezTo>
                  <a:pt x="239874" y="951888"/>
                  <a:pt x="229066" y="951099"/>
                  <a:pt x="220624" y="945471"/>
                </a:cubicBezTo>
                <a:cubicBezTo>
                  <a:pt x="203676" y="934173"/>
                  <a:pt x="184856" y="917969"/>
                  <a:pt x="162872" y="916595"/>
                </a:cubicBezTo>
                <a:cubicBezTo>
                  <a:pt x="121244" y="913993"/>
                  <a:pt x="31327" y="942262"/>
                  <a:pt x="8868" y="916595"/>
                </a:cubicBezTo>
                <a:close/>
              </a:path>
            </a:pathLst>
          </a:custGeom>
          <a:solidFill>
            <a:srgbClr val="DDD9C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E19AA77-7D28-400C-AD0D-B749CEA23ADC}"/>
              </a:ext>
            </a:extLst>
          </p:cNvPr>
          <p:cNvSpPr/>
          <p:nvPr/>
        </p:nvSpPr>
        <p:spPr>
          <a:xfrm>
            <a:off x="6540845" y="3938702"/>
            <a:ext cx="1366988" cy="500514"/>
          </a:xfrm>
          <a:custGeom>
            <a:avLst/>
            <a:gdLst>
              <a:gd name="connsiteX0" fmla="*/ 0 w 1366988"/>
              <a:gd name="connsiteY0" fmla="*/ 500514 h 500514"/>
              <a:gd name="connsiteX1" fmla="*/ 77002 w 1366988"/>
              <a:gd name="connsiteY1" fmla="*/ 471638 h 500514"/>
              <a:gd name="connsiteX2" fmla="*/ 96252 w 1366988"/>
              <a:gd name="connsiteY2" fmla="*/ 442762 h 500514"/>
              <a:gd name="connsiteX3" fmla="*/ 182880 w 1366988"/>
              <a:gd name="connsiteY3" fmla="*/ 394636 h 500514"/>
              <a:gd name="connsiteX4" fmla="*/ 404261 w 1366988"/>
              <a:gd name="connsiteY4" fmla="*/ 385011 h 500514"/>
              <a:gd name="connsiteX5" fmla="*/ 452387 w 1366988"/>
              <a:gd name="connsiteY5" fmla="*/ 375385 h 500514"/>
              <a:gd name="connsiteX6" fmla="*/ 510139 w 1366988"/>
              <a:gd name="connsiteY6" fmla="*/ 356135 h 500514"/>
              <a:gd name="connsiteX7" fmla="*/ 539015 w 1366988"/>
              <a:gd name="connsiteY7" fmla="*/ 346510 h 500514"/>
              <a:gd name="connsiteX8" fmla="*/ 596766 w 1366988"/>
              <a:gd name="connsiteY8" fmla="*/ 327259 h 500514"/>
              <a:gd name="connsiteX9" fmla="*/ 798897 w 1366988"/>
              <a:gd name="connsiteY9" fmla="*/ 308009 h 500514"/>
              <a:gd name="connsiteX10" fmla="*/ 847023 w 1366988"/>
              <a:gd name="connsiteY10" fmla="*/ 298383 h 500514"/>
              <a:gd name="connsiteX11" fmla="*/ 904775 w 1366988"/>
              <a:gd name="connsiteY11" fmla="*/ 279133 h 500514"/>
              <a:gd name="connsiteX12" fmla="*/ 952901 w 1366988"/>
              <a:gd name="connsiteY12" fmla="*/ 269508 h 500514"/>
              <a:gd name="connsiteX13" fmla="*/ 991402 w 1366988"/>
              <a:gd name="connsiteY13" fmla="*/ 259882 h 500514"/>
              <a:gd name="connsiteX14" fmla="*/ 1097280 w 1366988"/>
              <a:gd name="connsiteY14" fmla="*/ 250257 h 500514"/>
              <a:gd name="connsiteX15" fmla="*/ 1212783 w 1366988"/>
              <a:gd name="connsiteY15" fmla="*/ 221381 h 500514"/>
              <a:gd name="connsiteX16" fmla="*/ 1270535 w 1366988"/>
              <a:gd name="connsiteY16" fmla="*/ 202131 h 500514"/>
              <a:gd name="connsiteX17" fmla="*/ 1357162 w 1366988"/>
              <a:gd name="connsiteY17" fmla="*/ 154004 h 500514"/>
              <a:gd name="connsiteX18" fmla="*/ 1357162 w 1366988"/>
              <a:gd name="connsiteY18" fmla="*/ 67377 h 500514"/>
              <a:gd name="connsiteX19" fmla="*/ 1366787 w 1366988"/>
              <a:gd name="connsiteY19" fmla="*/ 9625 h 500514"/>
              <a:gd name="connsiteX20" fmla="*/ 1366787 w 1366988"/>
              <a:gd name="connsiteY20" fmla="*/ 0 h 50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66988" h="500514">
                <a:moveTo>
                  <a:pt x="0" y="500514"/>
                </a:moveTo>
                <a:cubicBezTo>
                  <a:pt x="34434" y="493627"/>
                  <a:pt x="52217" y="496423"/>
                  <a:pt x="77002" y="471638"/>
                </a:cubicBezTo>
                <a:cubicBezTo>
                  <a:pt x="85182" y="463458"/>
                  <a:pt x="87546" y="450380"/>
                  <a:pt x="96252" y="442762"/>
                </a:cubicBezTo>
                <a:cubicBezTo>
                  <a:pt x="107931" y="432543"/>
                  <a:pt x="155961" y="396707"/>
                  <a:pt x="182880" y="394636"/>
                </a:cubicBezTo>
                <a:cubicBezTo>
                  <a:pt x="256526" y="388971"/>
                  <a:pt x="330467" y="388219"/>
                  <a:pt x="404261" y="385011"/>
                </a:cubicBezTo>
                <a:cubicBezTo>
                  <a:pt x="420303" y="381802"/>
                  <a:pt x="436604" y="379690"/>
                  <a:pt x="452387" y="375385"/>
                </a:cubicBezTo>
                <a:cubicBezTo>
                  <a:pt x="471964" y="370046"/>
                  <a:pt x="490888" y="362552"/>
                  <a:pt x="510139" y="356135"/>
                </a:cubicBezTo>
                <a:lnTo>
                  <a:pt x="539015" y="346510"/>
                </a:lnTo>
                <a:cubicBezTo>
                  <a:pt x="539028" y="346506"/>
                  <a:pt x="596753" y="327262"/>
                  <a:pt x="596766" y="327259"/>
                </a:cubicBezTo>
                <a:cubicBezTo>
                  <a:pt x="695328" y="307547"/>
                  <a:pt x="628564" y="318654"/>
                  <a:pt x="798897" y="308009"/>
                </a:cubicBezTo>
                <a:cubicBezTo>
                  <a:pt x="814939" y="304800"/>
                  <a:pt x="831240" y="302688"/>
                  <a:pt x="847023" y="298383"/>
                </a:cubicBezTo>
                <a:cubicBezTo>
                  <a:pt x="866600" y="293044"/>
                  <a:pt x="884877" y="283112"/>
                  <a:pt x="904775" y="279133"/>
                </a:cubicBezTo>
                <a:cubicBezTo>
                  <a:pt x="920817" y="275925"/>
                  <a:pt x="936931" y="273057"/>
                  <a:pt x="952901" y="269508"/>
                </a:cubicBezTo>
                <a:cubicBezTo>
                  <a:pt x="965815" y="266638"/>
                  <a:pt x="978289" y="261630"/>
                  <a:pt x="991402" y="259882"/>
                </a:cubicBezTo>
                <a:cubicBezTo>
                  <a:pt x="1026529" y="255198"/>
                  <a:pt x="1061987" y="253465"/>
                  <a:pt x="1097280" y="250257"/>
                </a:cubicBezTo>
                <a:cubicBezTo>
                  <a:pt x="1254381" y="197888"/>
                  <a:pt x="1057269" y="260258"/>
                  <a:pt x="1212783" y="221381"/>
                </a:cubicBezTo>
                <a:cubicBezTo>
                  <a:pt x="1232469" y="216460"/>
                  <a:pt x="1270535" y="202131"/>
                  <a:pt x="1270535" y="202131"/>
                </a:cubicBezTo>
                <a:cubicBezTo>
                  <a:pt x="1336728" y="158002"/>
                  <a:pt x="1306337" y="170947"/>
                  <a:pt x="1357162" y="154004"/>
                </a:cubicBezTo>
                <a:cubicBezTo>
                  <a:pt x="1378829" y="89002"/>
                  <a:pt x="1357162" y="169015"/>
                  <a:pt x="1357162" y="67377"/>
                </a:cubicBezTo>
                <a:cubicBezTo>
                  <a:pt x="1357162" y="47861"/>
                  <a:pt x="1364027" y="28945"/>
                  <a:pt x="1366787" y="9625"/>
                </a:cubicBezTo>
                <a:cubicBezTo>
                  <a:pt x="1367241" y="6449"/>
                  <a:pt x="1366787" y="3208"/>
                  <a:pt x="1366787" y="0"/>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35C4DB8-5C1C-4D11-8137-E87DA5BA9112}"/>
              </a:ext>
            </a:extLst>
          </p:cNvPr>
          <p:cNvSpPr txBox="1"/>
          <p:nvPr/>
        </p:nvSpPr>
        <p:spPr>
          <a:xfrm>
            <a:off x="5596522" y="3897868"/>
            <a:ext cx="457200" cy="369332"/>
          </a:xfrm>
          <a:prstGeom prst="rect">
            <a:avLst/>
          </a:prstGeom>
          <a:noFill/>
        </p:spPr>
        <p:txBody>
          <a:bodyPr wrap="square" rtlCol="0">
            <a:spAutoFit/>
          </a:bodyPr>
          <a:lstStyle/>
          <a:p>
            <a:r>
              <a:rPr lang="en-US" dirty="0"/>
              <a:t>D</a:t>
            </a:r>
            <a:r>
              <a:rPr lang="en-US" baseline="-25000" dirty="0"/>
              <a:t>C</a:t>
            </a:r>
          </a:p>
        </p:txBody>
      </p:sp>
      <p:sp>
        <p:nvSpPr>
          <p:cNvPr id="23" name="TextBox 22">
            <a:extLst>
              <a:ext uri="{FF2B5EF4-FFF2-40B4-BE49-F238E27FC236}">
                <a16:creationId xmlns:a16="http://schemas.microsoft.com/office/drawing/2014/main" id="{1E4189FB-4BA3-42C6-BE8E-44415C3CDC47}"/>
              </a:ext>
            </a:extLst>
          </p:cNvPr>
          <p:cNvSpPr txBox="1"/>
          <p:nvPr/>
        </p:nvSpPr>
        <p:spPr>
          <a:xfrm rot="20730007">
            <a:off x="7105950" y="3897868"/>
            <a:ext cx="590250" cy="369332"/>
          </a:xfrm>
          <a:prstGeom prst="rect">
            <a:avLst/>
          </a:prstGeom>
          <a:noFill/>
        </p:spPr>
        <p:txBody>
          <a:bodyPr wrap="square" rtlCol="0">
            <a:spAutoFit/>
          </a:bodyPr>
          <a:lstStyle/>
          <a:p>
            <a:r>
              <a:rPr lang="en-US" dirty="0"/>
              <a:t>L</a:t>
            </a:r>
            <a:r>
              <a:rPr lang="en-US" baseline="-25000" dirty="0"/>
              <a:t>LFP</a:t>
            </a:r>
          </a:p>
        </p:txBody>
      </p:sp>
      <p:sp>
        <p:nvSpPr>
          <p:cNvPr id="20" name="TextBox 19">
            <a:extLst>
              <a:ext uri="{FF2B5EF4-FFF2-40B4-BE49-F238E27FC236}">
                <a16:creationId xmlns:a16="http://schemas.microsoft.com/office/drawing/2014/main" id="{CA97BB66-B3F0-4A15-8945-B55011F7B5D2}"/>
              </a:ext>
            </a:extLst>
          </p:cNvPr>
          <p:cNvSpPr txBox="1"/>
          <p:nvPr/>
        </p:nvSpPr>
        <p:spPr>
          <a:xfrm>
            <a:off x="5700562" y="4791642"/>
            <a:ext cx="2427694" cy="338554"/>
          </a:xfrm>
          <a:prstGeom prst="rect">
            <a:avLst/>
          </a:prstGeom>
          <a:noFill/>
        </p:spPr>
        <p:txBody>
          <a:bodyPr wrap="square" rtlCol="0">
            <a:spAutoFit/>
          </a:bodyPr>
          <a:lstStyle/>
          <a:p>
            <a:r>
              <a:rPr lang="en-US" sz="1600" i="1" dirty="0"/>
              <a:t>Elongation Ratio = D</a:t>
            </a:r>
            <a:r>
              <a:rPr lang="en-US" sz="1600" i="1" baseline="-25000" dirty="0"/>
              <a:t>C</a:t>
            </a:r>
            <a:r>
              <a:rPr lang="en-US" sz="1600" i="1" dirty="0"/>
              <a:t> / L</a:t>
            </a:r>
            <a:r>
              <a:rPr lang="en-US" sz="1600" i="1" baseline="-25000" dirty="0"/>
              <a:t>LFP</a:t>
            </a:r>
          </a:p>
        </p:txBody>
      </p:sp>
    </p:spTree>
    <p:extLst>
      <p:ext uri="{BB962C8B-B14F-4D97-AF65-F5344CB8AC3E}">
        <p14:creationId xmlns:p14="http://schemas.microsoft.com/office/powerpoint/2010/main" val="2708300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9916A-D499-44EE-8AC2-945D6F409621}"/>
              </a:ext>
            </a:extLst>
          </p:cNvPr>
          <p:cNvPicPr>
            <a:picLocks noChangeAspect="1"/>
          </p:cNvPicPr>
          <p:nvPr/>
        </p:nvPicPr>
        <p:blipFill>
          <a:blip r:embed="rId3"/>
          <a:stretch>
            <a:fillRect/>
          </a:stretch>
        </p:blipFill>
        <p:spPr>
          <a:xfrm>
            <a:off x="3276600" y="1150344"/>
            <a:ext cx="5669771" cy="4377307"/>
          </a:xfrm>
          <a:prstGeom prst="rect">
            <a:avLst/>
          </a:prstGeom>
        </p:spPr>
      </p:pic>
      <p:sp>
        <p:nvSpPr>
          <p:cNvPr id="19458" name="Rectangle 2"/>
          <p:cNvSpPr>
            <a:spLocks noGrp="1" noChangeArrowheads="1"/>
          </p:cNvSpPr>
          <p:nvPr>
            <p:ph type="title"/>
          </p:nvPr>
        </p:nvSpPr>
        <p:spPr>
          <a:xfrm>
            <a:off x="197629" y="1096659"/>
            <a:ext cx="4724400" cy="361917"/>
          </a:xfrm>
        </p:spPr>
        <p:txBody>
          <a:bodyPr>
            <a:normAutofit fontScale="90000"/>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2895600" cy="3416320"/>
          </a:xfrm>
          <a:prstGeom prst="rect">
            <a:avLst/>
          </a:prstGeom>
          <a:noFill/>
          <a:ln w="9525">
            <a:noFill/>
            <a:miter lim="800000"/>
            <a:headEnd/>
            <a:tailEnd/>
          </a:ln>
        </p:spPr>
        <p:txBody>
          <a:bodyPr wrap="square">
            <a:spAutoFit/>
          </a:bodyPr>
          <a:lstStyle/>
          <a:p>
            <a:r>
              <a:rPr lang="en-US" b="1" dirty="0"/>
              <a:t>Drainage Density</a:t>
            </a:r>
          </a:p>
          <a:p>
            <a:endParaRPr lang="en-US" dirty="0"/>
          </a:p>
          <a:p>
            <a:r>
              <a:rPr lang="en-US" dirty="0"/>
              <a:t>Drainage density is a metric used to describe the efficiency in which a </a:t>
            </a:r>
            <a:r>
              <a:rPr lang="en-US" dirty="0" err="1"/>
              <a:t>subbasin</a:t>
            </a:r>
            <a:r>
              <a:rPr lang="en-US" dirty="0"/>
              <a:t> is drained by stream channels. It is computed by summing the total length of stream channels within the </a:t>
            </a:r>
            <a:r>
              <a:rPr lang="en-US" dirty="0" err="1"/>
              <a:t>subbasin</a:t>
            </a:r>
            <a:r>
              <a:rPr lang="en-US" dirty="0"/>
              <a:t> and then dividing by the area of the </a:t>
            </a:r>
            <a:r>
              <a:rPr lang="en-US" dirty="0" err="1"/>
              <a:t>subbasin</a:t>
            </a:r>
            <a:r>
              <a:rPr lang="en-US" dirty="0"/>
              <a:t>. </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4"/>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696200" y="5626539"/>
            <a:ext cx="685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7193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5334000" y="2099608"/>
            <a:ext cx="3555076" cy="1938992"/>
          </a:xfrm>
          <a:prstGeom prst="rect">
            <a:avLst/>
          </a:prstGeom>
          <a:noFill/>
          <a:ln w="9525">
            <a:noFill/>
            <a:miter lim="800000"/>
            <a:headEnd/>
            <a:tailEnd/>
          </a:ln>
        </p:spPr>
        <p:txBody>
          <a:bodyPr wrap="square">
            <a:spAutoFit/>
          </a:bodyPr>
          <a:lstStyle/>
          <a:p>
            <a:pPr>
              <a:spcBef>
                <a:spcPct val="50000"/>
              </a:spcBef>
            </a:pPr>
            <a:r>
              <a:rPr lang="en-US" sz="2000" dirty="0"/>
              <a:t>Before subbasin characteristics are available, the basin model must have georeferenced subbasins and the GIS | Preprocess Drainage steps must be computed. </a:t>
            </a:r>
          </a:p>
        </p:txBody>
      </p:sp>
      <p:pic>
        <p:nvPicPr>
          <p:cNvPr id="2" name="Picture 1">
            <a:extLst>
              <a:ext uri="{FF2B5EF4-FFF2-40B4-BE49-F238E27FC236}">
                <a16:creationId xmlns:a16="http://schemas.microsoft.com/office/drawing/2014/main" id="{8B899556-8566-4D00-B09B-A097D71C5E76}"/>
              </a:ext>
            </a:extLst>
          </p:cNvPr>
          <p:cNvPicPr>
            <a:picLocks noChangeAspect="1"/>
          </p:cNvPicPr>
          <p:nvPr/>
        </p:nvPicPr>
        <p:blipFill rotWithShape="1">
          <a:blip r:embed="rId3"/>
          <a:srcRect t="5357"/>
          <a:stretch/>
        </p:blipFill>
        <p:spPr>
          <a:xfrm>
            <a:off x="278185" y="1981200"/>
            <a:ext cx="4853539" cy="4038600"/>
          </a:xfrm>
          <a:prstGeom prst="rect">
            <a:avLst/>
          </a:prstGeom>
        </p:spPr>
      </p:pic>
    </p:spTree>
    <p:extLst>
      <p:ext uri="{BB962C8B-B14F-4D97-AF65-F5344CB8AC3E}">
        <p14:creationId xmlns:p14="http://schemas.microsoft.com/office/powerpoint/2010/main" val="2902352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24051" y="4648200"/>
            <a:ext cx="4247949" cy="1754326"/>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Longest </a:t>
            </a:r>
            <a:r>
              <a:rPr lang="en-US" dirty="0" err="1"/>
              <a:t>Flowpath</a:t>
            </a:r>
            <a:r>
              <a:rPr lang="en-US" dirty="0"/>
              <a:t> Length</a:t>
            </a:r>
          </a:p>
          <a:p>
            <a:pPr marL="285750" indent="-285750">
              <a:buFont typeface="Arial" panose="020B0604020202020204" pitchFamily="34" charset="0"/>
              <a:buChar char="•"/>
            </a:pPr>
            <a:r>
              <a:rPr lang="en-US" dirty="0"/>
              <a:t>Longest </a:t>
            </a:r>
            <a:r>
              <a:rPr lang="en-US" dirty="0" err="1"/>
              <a:t>Flowpath</a:t>
            </a:r>
            <a:r>
              <a:rPr lang="en-US" dirty="0"/>
              <a:t> Slope</a:t>
            </a:r>
          </a:p>
          <a:p>
            <a:pPr marL="285750" indent="-285750">
              <a:buFont typeface="Arial" panose="020B0604020202020204" pitchFamily="34" charset="0"/>
              <a:buChar char="•"/>
            </a:pPr>
            <a:r>
              <a:rPr lang="en-US" dirty="0"/>
              <a:t>Centroidal </a:t>
            </a:r>
            <a:r>
              <a:rPr lang="en-US" dirty="0" err="1"/>
              <a:t>Flowpath</a:t>
            </a:r>
            <a:r>
              <a:rPr lang="en-US" dirty="0"/>
              <a:t> Length</a:t>
            </a:r>
          </a:p>
          <a:p>
            <a:pPr marL="285750" indent="-285750">
              <a:buFont typeface="Arial" panose="020B0604020202020204" pitchFamily="34" charset="0"/>
              <a:buChar char="•"/>
            </a:pPr>
            <a:r>
              <a:rPr lang="en-US" dirty="0"/>
              <a:t>Centroidal </a:t>
            </a:r>
            <a:r>
              <a:rPr lang="en-US" dirty="0" err="1"/>
              <a:t>Flowpath</a:t>
            </a:r>
            <a:r>
              <a:rPr lang="en-US" dirty="0"/>
              <a:t> Slope</a:t>
            </a:r>
          </a:p>
          <a:p>
            <a:pPr marL="285750" indent="-285750">
              <a:buFont typeface="Arial" panose="020B0604020202020204" pitchFamily="34" charset="0"/>
              <a:buChar char="•"/>
            </a:pPr>
            <a:r>
              <a:rPr lang="en-US" dirty="0"/>
              <a:t>10-85 </a:t>
            </a:r>
            <a:r>
              <a:rPr lang="en-US" dirty="0" err="1"/>
              <a:t>Flowpath</a:t>
            </a:r>
            <a:r>
              <a:rPr lang="en-US" dirty="0"/>
              <a:t> Length</a:t>
            </a:r>
          </a:p>
          <a:p>
            <a:pPr marL="285750" indent="-285750">
              <a:buFont typeface="Arial" panose="020B0604020202020204" pitchFamily="34" charset="0"/>
              <a:buChar char="•"/>
            </a:pPr>
            <a:r>
              <a:rPr lang="en-US" dirty="0"/>
              <a:t>10-85 Slope</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a:blip r:embed="rId3"/>
          <a:stretch>
            <a:fillRect/>
          </a:stretch>
        </p:blipFill>
        <p:spPr>
          <a:xfrm>
            <a:off x="440635" y="1905000"/>
            <a:ext cx="8090836" cy="2592141"/>
          </a:xfrm>
          <a:prstGeom prst="rect">
            <a:avLst/>
          </a:prstGeom>
          <a:ln>
            <a:solidFill>
              <a:schemeClr val="tx1"/>
            </a:solidFill>
          </a:ln>
        </p:spPr>
      </p:pic>
      <p:sp>
        <p:nvSpPr>
          <p:cNvPr id="8" name="Text Box 5">
            <a:extLst>
              <a:ext uri="{FF2B5EF4-FFF2-40B4-BE49-F238E27FC236}">
                <a16:creationId xmlns:a16="http://schemas.microsoft.com/office/drawing/2014/main" id="{04BE6696-6A10-43B0-86D8-63B85F8C8823}"/>
              </a:ext>
            </a:extLst>
          </p:cNvPr>
          <p:cNvSpPr txBox="1">
            <a:spLocks noChangeArrowheads="1"/>
          </p:cNvSpPr>
          <p:nvPr/>
        </p:nvSpPr>
        <p:spPr bwMode="auto">
          <a:xfrm>
            <a:off x="3524451" y="4643554"/>
            <a:ext cx="4267200" cy="147732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Basin Slope</a:t>
            </a:r>
          </a:p>
          <a:p>
            <a:pPr marL="285750" indent="-285750">
              <a:buFont typeface="Arial" panose="020B0604020202020204" pitchFamily="34" charset="0"/>
              <a:buChar char="•"/>
            </a:pPr>
            <a:r>
              <a:rPr lang="en-US" dirty="0"/>
              <a:t>Basin Relief</a:t>
            </a:r>
          </a:p>
          <a:p>
            <a:pPr marL="285750" indent="-285750">
              <a:buFont typeface="Arial" panose="020B0604020202020204" pitchFamily="34" charset="0"/>
              <a:buChar char="•"/>
            </a:pPr>
            <a:r>
              <a:rPr lang="en-US" dirty="0"/>
              <a:t>Relief Ratio</a:t>
            </a:r>
          </a:p>
          <a:p>
            <a:pPr marL="285750" indent="-285750">
              <a:buFont typeface="Arial" panose="020B0604020202020204" pitchFamily="34" charset="0"/>
              <a:buChar char="•"/>
            </a:pPr>
            <a:r>
              <a:rPr lang="en-US" dirty="0"/>
              <a:t>Elongation Ratio</a:t>
            </a:r>
          </a:p>
          <a:p>
            <a:pPr marL="285750" indent="-285750">
              <a:buFont typeface="Arial" panose="020B0604020202020204" pitchFamily="34" charset="0"/>
              <a:buChar char="•"/>
            </a:pPr>
            <a:r>
              <a:rPr lang="en-US" dirty="0"/>
              <a:t>Drainage Density</a:t>
            </a:r>
          </a:p>
        </p:txBody>
      </p:sp>
    </p:spTree>
    <p:extLst>
      <p:ext uri="{BB962C8B-B14F-4D97-AF65-F5344CB8AC3E}">
        <p14:creationId xmlns:p14="http://schemas.microsoft.com/office/powerpoint/2010/main" val="2317125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3139321"/>
          </a:xfrm>
          <a:prstGeom prst="rect">
            <a:avLst/>
          </a:prstGeom>
          <a:noFill/>
          <a:ln w="9525">
            <a:noFill/>
            <a:miter lim="800000"/>
            <a:headEnd/>
            <a:tailEnd/>
          </a:ln>
        </p:spPr>
        <p:txBody>
          <a:bodyPr wrap="square">
            <a:spAutoFit/>
          </a:bodyPr>
          <a:lstStyle/>
          <a:p>
            <a:r>
              <a:rPr lang="en-US" b="1" dirty="0"/>
              <a:t>Longest </a:t>
            </a:r>
            <a:r>
              <a:rPr lang="en-US" b="1" dirty="0" err="1"/>
              <a:t>Flowpath</a:t>
            </a:r>
            <a:r>
              <a:rPr lang="en-US" b="1" dirty="0"/>
              <a:t> Length and Slope</a:t>
            </a:r>
          </a:p>
          <a:p>
            <a:endParaRPr lang="en-US" dirty="0"/>
          </a:p>
          <a:p>
            <a:r>
              <a:rPr lang="en-US" dirty="0"/>
              <a:t>The longest </a:t>
            </a:r>
            <a:r>
              <a:rPr lang="en-US" dirty="0" err="1"/>
              <a:t>flowpath</a:t>
            </a:r>
            <a:r>
              <a:rPr lang="en-US" dirty="0"/>
              <a:t> extends from the </a:t>
            </a:r>
            <a:r>
              <a:rPr lang="en-US" dirty="0" err="1"/>
              <a:t>subbasin</a:t>
            </a:r>
            <a:r>
              <a:rPr lang="en-US" dirty="0"/>
              <a:t> outlet to the most hydraulically-remote point upstream. Longest </a:t>
            </a:r>
            <a:r>
              <a:rPr lang="en-US" dirty="0" err="1"/>
              <a:t>flowpath</a:t>
            </a:r>
            <a:r>
              <a:rPr lang="en-US" dirty="0"/>
              <a:t> length is significant in that it is typically used to determine the time of concentration for a watershed.</a:t>
            </a:r>
          </a:p>
          <a:p>
            <a:endParaRPr lang="en-US" dirty="0"/>
          </a:p>
          <a:p>
            <a:r>
              <a:rPr lang="en-US" dirty="0"/>
              <a:t>The longest </a:t>
            </a:r>
            <a:r>
              <a:rPr lang="en-US" dirty="0" err="1"/>
              <a:t>flowpath</a:t>
            </a:r>
            <a:r>
              <a:rPr lang="en-US" dirty="0"/>
              <a:t> slope is the elevation difference of the most hydraulically-remote point and the subbasin outlet point divided by the longest </a:t>
            </a:r>
            <a:r>
              <a:rPr lang="en-US" dirty="0" err="1"/>
              <a:t>flowpath</a:t>
            </a:r>
            <a:r>
              <a:rPr lang="en-US" dirty="0"/>
              <a:t> length. </a:t>
            </a:r>
          </a:p>
          <a:p>
            <a:endParaRPr lang="en-US" dirty="0"/>
          </a:p>
          <a:p>
            <a:r>
              <a:rPr lang="en-US" i="1" dirty="0" err="1"/>
              <a:t>LongestFlowpathSlope</a:t>
            </a:r>
            <a:r>
              <a:rPr lang="en-US" i="1" dirty="0"/>
              <a:t> = (</a:t>
            </a:r>
            <a:r>
              <a:rPr lang="en-US" i="1" dirty="0" err="1"/>
              <a:t>UpstreamElevation</a:t>
            </a:r>
            <a:r>
              <a:rPr lang="en-US" i="1" dirty="0"/>
              <a:t> – </a:t>
            </a:r>
            <a:r>
              <a:rPr lang="en-US" i="1" dirty="0" err="1"/>
              <a:t>OutletElevation</a:t>
            </a:r>
            <a:r>
              <a:rPr lang="en-US" i="1" dirty="0"/>
              <a:t>) / </a:t>
            </a:r>
            <a:r>
              <a:rPr lang="en-US" i="1" dirty="0" err="1"/>
              <a:t>LongestFlowpathLength</a:t>
            </a:r>
            <a:endParaRPr lang="en-US" i="1" dirty="0"/>
          </a:p>
          <a:p>
            <a:pPr lvl="1"/>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1295400" y="5651061"/>
            <a:ext cx="1447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244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10000" cy="4247317"/>
          </a:xfrm>
          <a:prstGeom prst="rect">
            <a:avLst/>
          </a:prstGeom>
          <a:noFill/>
          <a:ln w="9525">
            <a:noFill/>
            <a:miter lim="800000"/>
            <a:headEnd/>
            <a:tailEnd/>
          </a:ln>
        </p:spPr>
        <p:txBody>
          <a:bodyPr wrap="square">
            <a:spAutoFit/>
          </a:bodyPr>
          <a:lstStyle/>
          <a:p>
            <a:r>
              <a:rPr lang="en-US" b="1" dirty="0"/>
              <a:t>Centroidal </a:t>
            </a:r>
            <a:r>
              <a:rPr lang="en-US" b="1" dirty="0" err="1"/>
              <a:t>Flowpath</a:t>
            </a:r>
            <a:r>
              <a:rPr lang="en-US" b="1" dirty="0"/>
              <a:t> Length and Slope</a:t>
            </a:r>
          </a:p>
          <a:p>
            <a:endParaRPr lang="en-US" dirty="0"/>
          </a:p>
          <a:p>
            <a:r>
              <a:rPr lang="en-US" dirty="0"/>
              <a:t>The centroidal </a:t>
            </a:r>
            <a:r>
              <a:rPr lang="en-US" dirty="0" err="1"/>
              <a:t>flowpath</a:t>
            </a:r>
            <a:r>
              <a:rPr lang="en-US" dirty="0"/>
              <a:t> is a subset of longest </a:t>
            </a:r>
            <a:r>
              <a:rPr lang="en-US" dirty="0" err="1"/>
              <a:t>flowpath</a:t>
            </a:r>
            <a:r>
              <a:rPr lang="en-US" dirty="0"/>
              <a:t>. It begins at the </a:t>
            </a:r>
            <a:r>
              <a:rPr lang="en-US" dirty="0" err="1"/>
              <a:t>subbasin</a:t>
            </a:r>
            <a:r>
              <a:rPr lang="en-US" dirty="0"/>
              <a:t> outlet and extends upstream along the longest </a:t>
            </a:r>
            <a:r>
              <a:rPr lang="en-US" dirty="0" err="1"/>
              <a:t>flowpath</a:t>
            </a:r>
            <a:r>
              <a:rPr lang="en-US" dirty="0"/>
              <a:t> until it reaches the point along the longest </a:t>
            </a:r>
            <a:r>
              <a:rPr lang="en-US" dirty="0" err="1"/>
              <a:t>flowpath</a:t>
            </a:r>
            <a:r>
              <a:rPr lang="en-US" dirty="0"/>
              <a:t> that is nearest to the </a:t>
            </a:r>
            <a:r>
              <a:rPr lang="en-US" dirty="0" err="1"/>
              <a:t>subbasin</a:t>
            </a:r>
            <a:r>
              <a:rPr lang="en-US" dirty="0"/>
              <a:t> centroid.</a:t>
            </a:r>
          </a:p>
          <a:p>
            <a:endParaRPr lang="en-US" dirty="0"/>
          </a:p>
          <a:p>
            <a:r>
              <a:rPr lang="en-US" i="1" dirty="0" err="1"/>
              <a:t>CentroidalFlowpathSlope</a:t>
            </a:r>
            <a:r>
              <a:rPr lang="en-US" i="1" dirty="0"/>
              <a:t> = (</a:t>
            </a:r>
            <a:r>
              <a:rPr lang="en-US" i="1" dirty="0" err="1"/>
              <a:t>UpstreamElevation</a:t>
            </a:r>
            <a:r>
              <a:rPr lang="en-US" i="1" dirty="0"/>
              <a:t> – </a:t>
            </a:r>
            <a:r>
              <a:rPr lang="en-US" i="1" dirty="0" err="1"/>
              <a:t>OutletElevation</a:t>
            </a:r>
            <a:r>
              <a:rPr lang="en-US" i="1" dirty="0"/>
              <a:t>) / </a:t>
            </a:r>
            <a:r>
              <a:rPr lang="en-US" i="1" dirty="0" err="1"/>
              <a:t>CentroidalFlowpathLength</a:t>
            </a:r>
            <a:endParaRPr lang="en-US" i="1" dirty="0"/>
          </a:p>
          <a:p>
            <a:endParaRPr lang="en-US" dirty="0"/>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2743200" y="5638800"/>
            <a:ext cx="1600200"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1799560D-5446-4C17-A983-687BDFEA35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1752600"/>
            <a:ext cx="3673856" cy="3657600"/>
          </a:xfrm>
          <a:prstGeom prst="rect">
            <a:avLst/>
          </a:prstGeom>
          <a:ln>
            <a:solidFill>
              <a:schemeClr val="tx1"/>
            </a:solidFill>
          </a:ln>
        </p:spPr>
      </p:pic>
    </p:spTree>
    <p:extLst>
      <p:ext uri="{BB962C8B-B14F-4D97-AF65-F5344CB8AC3E}">
        <p14:creationId xmlns:p14="http://schemas.microsoft.com/office/powerpoint/2010/main" val="644145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10000" cy="3970318"/>
          </a:xfrm>
          <a:prstGeom prst="rect">
            <a:avLst/>
          </a:prstGeom>
          <a:noFill/>
          <a:ln w="9525">
            <a:noFill/>
            <a:miter lim="800000"/>
            <a:headEnd/>
            <a:tailEnd/>
          </a:ln>
        </p:spPr>
        <p:txBody>
          <a:bodyPr wrap="square">
            <a:spAutoFit/>
          </a:bodyPr>
          <a:lstStyle/>
          <a:p>
            <a:r>
              <a:rPr lang="en-US" b="1" dirty="0"/>
              <a:t>10-85 </a:t>
            </a:r>
            <a:r>
              <a:rPr lang="en-US" b="1" dirty="0" err="1"/>
              <a:t>Flowpath</a:t>
            </a:r>
            <a:r>
              <a:rPr lang="en-US" b="1" dirty="0"/>
              <a:t> Length and Slope</a:t>
            </a:r>
          </a:p>
          <a:p>
            <a:endParaRPr lang="en-US" dirty="0"/>
          </a:p>
          <a:p>
            <a:r>
              <a:rPr lang="en-US" dirty="0"/>
              <a:t>The 10-85 </a:t>
            </a:r>
            <a:r>
              <a:rPr lang="en-US" dirty="0" err="1"/>
              <a:t>flowpath</a:t>
            </a:r>
            <a:r>
              <a:rPr lang="en-US" dirty="0"/>
              <a:t> is also a subset of longest </a:t>
            </a:r>
            <a:r>
              <a:rPr lang="en-US" dirty="0" err="1"/>
              <a:t>flowpath</a:t>
            </a:r>
            <a:r>
              <a:rPr lang="en-US" dirty="0"/>
              <a:t>. Measuring from the outlet in the upstream direction, the 10-85 </a:t>
            </a:r>
            <a:r>
              <a:rPr lang="en-US" dirty="0" err="1"/>
              <a:t>flowpath</a:t>
            </a:r>
            <a:r>
              <a:rPr lang="en-US" dirty="0"/>
              <a:t> begins at a point representing ten percent of the total length of the longest </a:t>
            </a:r>
            <a:r>
              <a:rPr lang="en-US" dirty="0" err="1"/>
              <a:t>flowpath</a:t>
            </a:r>
            <a:r>
              <a:rPr lang="en-US" dirty="0"/>
              <a:t> and ends at a point representing eighty-five percent of the total length. </a:t>
            </a:r>
          </a:p>
          <a:p>
            <a:endParaRPr lang="en-US" dirty="0"/>
          </a:p>
          <a:p>
            <a:r>
              <a:rPr lang="en-US" i="1" dirty="0"/>
              <a:t>10_85FlowpathSlope = (85Elevation – 10Elevation) / 10_85FlowpathLength</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4294641" y="5646834"/>
            <a:ext cx="1267959"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0B138617-09C8-4E26-9DAA-B57C4D904E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1762914"/>
            <a:ext cx="3962400" cy="3714750"/>
          </a:xfrm>
          <a:prstGeom prst="rect">
            <a:avLst/>
          </a:prstGeom>
          <a:ln>
            <a:solidFill>
              <a:schemeClr val="tx1"/>
            </a:solidFill>
          </a:ln>
        </p:spPr>
      </p:pic>
    </p:spTree>
    <p:extLst>
      <p:ext uri="{BB962C8B-B14F-4D97-AF65-F5344CB8AC3E}">
        <p14:creationId xmlns:p14="http://schemas.microsoft.com/office/powerpoint/2010/main" val="848150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3810000" cy="923330"/>
          </a:xfrm>
          <a:prstGeom prst="rect">
            <a:avLst/>
          </a:prstGeom>
          <a:noFill/>
          <a:ln w="9525">
            <a:noFill/>
            <a:miter lim="800000"/>
            <a:headEnd/>
            <a:tailEnd/>
          </a:ln>
        </p:spPr>
        <p:txBody>
          <a:bodyPr wrap="square">
            <a:spAutoFit/>
          </a:bodyPr>
          <a:lstStyle/>
          <a:p>
            <a:r>
              <a:rPr lang="en-US" b="1" dirty="0"/>
              <a:t>Why do we have different length and slope calculations?</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1295401" y="5646834"/>
            <a:ext cx="4267200"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4" name="Picture 3">
            <a:extLst>
              <a:ext uri="{FF2B5EF4-FFF2-40B4-BE49-F238E27FC236}">
                <a16:creationId xmlns:a16="http://schemas.microsoft.com/office/drawing/2014/main" id="{827E8DF1-4414-4013-8713-E6D02B0915BD}"/>
              </a:ext>
            </a:extLst>
          </p:cNvPr>
          <p:cNvPicPr>
            <a:picLocks noChangeAspect="1"/>
          </p:cNvPicPr>
          <p:nvPr/>
        </p:nvPicPr>
        <p:blipFill>
          <a:blip r:embed="rId4"/>
          <a:stretch>
            <a:fillRect/>
          </a:stretch>
        </p:blipFill>
        <p:spPr>
          <a:xfrm>
            <a:off x="378228" y="2931382"/>
            <a:ext cx="3943608" cy="1849582"/>
          </a:xfrm>
          <a:prstGeom prst="rect">
            <a:avLst/>
          </a:prstGeom>
        </p:spPr>
      </p:pic>
      <p:sp>
        <p:nvSpPr>
          <p:cNvPr id="10" name="TextBox 9">
            <a:extLst>
              <a:ext uri="{FF2B5EF4-FFF2-40B4-BE49-F238E27FC236}">
                <a16:creationId xmlns:a16="http://schemas.microsoft.com/office/drawing/2014/main" id="{5A09DD36-043E-4626-843A-331CAF281529}"/>
              </a:ext>
            </a:extLst>
          </p:cNvPr>
          <p:cNvSpPr txBox="1"/>
          <p:nvPr/>
        </p:nvSpPr>
        <p:spPr>
          <a:xfrm rot="20730007">
            <a:off x="2296650" y="3702922"/>
            <a:ext cx="590250" cy="369332"/>
          </a:xfrm>
          <a:prstGeom prst="rect">
            <a:avLst/>
          </a:prstGeom>
          <a:noFill/>
        </p:spPr>
        <p:txBody>
          <a:bodyPr wrap="square" rtlCol="0">
            <a:spAutoFit/>
          </a:bodyPr>
          <a:lstStyle/>
          <a:p>
            <a:r>
              <a:rPr lang="en-US" dirty="0"/>
              <a:t>L</a:t>
            </a:r>
            <a:r>
              <a:rPr lang="en-US" baseline="-25000" dirty="0"/>
              <a:t>LFP</a:t>
            </a:r>
          </a:p>
        </p:txBody>
      </p:sp>
      <p:sp>
        <p:nvSpPr>
          <p:cNvPr id="7" name="TextBox 6">
            <a:extLst>
              <a:ext uri="{FF2B5EF4-FFF2-40B4-BE49-F238E27FC236}">
                <a16:creationId xmlns:a16="http://schemas.microsoft.com/office/drawing/2014/main" id="{AA603C79-371A-45D6-8FF3-4D736DD3400D}"/>
              </a:ext>
            </a:extLst>
          </p:cNvPr>
          <p:cNvSpPr txBox="1"/>
          <p:nvPr/>
        </p:nvSpPr>
        <p:spPr>
          <a:xfrm>
            <a:off x="1066800" y="4958170"/>
            <a:ext cx="2895600" cy="369332"/>
          </a:xfrm>
          <a:prstGeom prst="rect">
            <a:avLst/>
          </a:prstGeom>
          <a:noFill/>
        </p:spPr>
        <p:txBody>
          <a:bodyPr wrap="square" rtlCol="0">
            <a:spAutoFit/>
          </a:bodyPr>
          <a:lstStyle/>
          <a:p>
            <a:r>
              <a:rPr lang="en-US" dirty="0"/>
              <a:t>Plan View: Longest </a:t>
            </a:r>
            <a:r>
              <a:rPr lang="en-US" dirty="0" err="1"/>
              <a:t>Flowpath</a:t>
            </a:r>
            <a:endParaRPr lang="en-US" dirty="0"/>
          </a:p>
        </p:txBody>
      </p:sp>
      <p:sp>
        <p:nvSpPr>
          <p:cNvPr id="12" name="TextBox 11">
            <a:extLst>
              <a:ext uri="{FF2B5EF4-FFF2-40B4-BE49-F238E27FC236}">
                <a16:creationId xmlns:a16="http://schemas.microsoft.com/office/drawing/2014/main" id="{23E285F7-AAE3-43C5-9A81-5BE2974A285D}"/>
              </a:ext>
            </a:extLst>
          </p:cNvPr>
          <p:cNvSpPr txBox="1"/>
          <p:nvPr/>
        </p:nvSpPr>
        <p:spPr>
          <a:xfrm>
            <a:off x="5160174" y="4958170"/>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8" name="Freeform: Shape 7">
            <a:extLst>
              <a:ext uri="{FF2B5EF4-FFF2-40B4-BE49-F238E27FC236}">
                <a16:creationId xmlns:a16="http://schemas.microsoft.com/office/drawing/2014/main" id="{B84F46AD-8809-4587-96E4-AB0FB72427F0}"/>
              </a:ext>
            </a:extLst>
          </p:cNvPr>
          <p:cNvSpPr/>
          <p:nvPr/>
        </p:nvSpPr>
        <p:spPr>
          <a:xfrm>
            <a:off x="4953000" y="2771538"/>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EF7A792D-4769-4F27-A0C7-3C6D999BB1CF}"/>
              </a:ext>
            </a:extLst>
          </p:cNvPr>
          <p:cNvCxnSpPr>
            <a:cxnSpLocks/>
          </p:cNvCxnSpPr>
          <p:nvPr/>
        </p:nvCxnSpPr>
        <p:spPr>
          <a:xfrm>
            <a:off x="7465887" y="4042126"/>
            <a:ext cx="382217" cy="6161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86D392F-7F9D-4723-9FBB-8DED02789E4B}"/>
              </a:ext>
            </a:extLst>
          </p:cNvPr>
          <p:cNvCxnSpPr>
            <a:cxnSpLocks/>
          </p:cNvCxnSpPr>
          <p:nvPr/>
        </p:nvCxnSpPr>
        <p:spPr>
          <a:xfrm>
            <a:off x="7358128" y="4079776"/>
            <a:ext cx="351331" cy="56699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842F01B-A7A0-490A-BD26-1443FC370C9B}"/>
              </a:ext>
            </a:extLst>
          </p:cNvPr>
          <p:cNvCxnSpPr>
            <a:cxnSpLocks/>
          </p:cNvCxnSpPr>
          <p:nvPr/>
        </p:nvCxnSpPr>
        <p:spPr>
          <a:xfrm>
            <a:off x="7697978" y="3908869"/>
            <a:ext cx="386353" cy="6263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0CED67C-BBC6-4271-B930-D7DF75D7FBF7}"/>
              </a:ext>
            </a:extLst>
          </p:cNvPr>
          <p:cNvCxnSpPr>
            <a:cxnSpLocks/>
          </p:cNvCxnSpPr>
          <p:nvPr/>
        </p:nvCxnSpPr>
        <p:spPr>
          <a:xfrm>
            <a:off x="7567700" y="3976934"/>
            <a:ext cx="404989" cy="64737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880BCDF-410A-4CAD-B9A5-166BAA5649F9}"/>
              </a:ext>
            </a:extLst>
          </p:cNvPr>
          <p:cNvCxnSpPr>
            <a:cxnSpLocks/>
          </p:cNvCxnSpPr>
          <p:nvPr/>
        </p:nvCxnSpPr>
        <p:spPr>
          <a:xfrm>
            <a:off x="7821101" y="3840804"/>
            <a:ext cx="378015" cy="60092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8FB61B9-4AB1-4202-9C4D-16BBB51705C7}"/>
              </a:ext>
            </a:extLst>
          </p:cNvPr>
          <p:cNvCxnSpPr/>
          <p:nvPr/>
        </p:nvCxnSpPr>
        <p:spPr>
          <a:xfrm>
            <a:off x="6954365" y="4209470"/>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ADAFE10-D04F-4135-A347-AECEFE78E4C2}"/>
              </a:ext>
            </a:extLst>
          </p:cNvPr>
          <p:cNvCxnSpPr>
            <a:cxnSpLocks/>
          </p:cNvCxnSpPr>
          <p:nvPr/>
        </p:nvCxnSpPr>
        <p:spPr>
          <a:xfrm>
            <a:off x="7260618" y="4126143"/>
            <a:ext cx="329663" cy="5548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4E09D98-AF1C-4D1E-961D-F26FB8E00EE0}"/>
              </a:ext>
            </a:extLst>
          </p:cNvPr>
          <p:cNvCxnSpPr/>
          <p:nvPr/>
        </p:nvCxnSpPr>
        <p:spPr>
          <a:xfrm>
            <a:off x="7106781" y="4163793"/>
            <a:ext cx="274711" cy="4554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D722B03-D36E-44FF-842A-1C68B892E54C}"/>
              </a:ext>
            </a:extLst>
          </p:cNvPr>
          <p:cNvCxnSpPr>
            <a:cxnSpLocks/>
          </p:cNvCxnSpPr>
          <p:nvPr/>
        </p:nvCxnSpPr>
        <p:spPr>
          <a:xfrm>
            <a:off x="6827603" y="4257152"/>
            <a:ext cx="211953" cy="4076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587382E-F073-427D-AE9D-6A2E36BB30AE}"/>
              </a:ext>
            </a:extLst>
          </p:cNvPr>
          <p:cNvCxnSpPr>
            <a:cxnSpLocks/>
          </p:cNvCxnSpPr>
          <p:nvPr/>
        </p:nvCxnSpPr>
        <p:spPr>
          <a:xfrm>
            <a:off x="7924405" y="3717058"/>
            <a:ext cx="267623" cy="41953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29EAC09-EC52-468D-AA15-B9E0921D6506}"/>
              </a:ext>
            </a:extLst>
          </p:cNvPr>
          <p:cNvCxnSpPr>
            <a:cxnSpLocks/>
          </p:cNvCxnSpPr>
          <p:nvPr/>
        </p:nvCxnSpPr>
        <p:spPr>
          <a:xfrm>
            <a:off x="8031418" y="3544012"/>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078347A-E77B-47B1-92BF-0ED17F7424B7}"/>
              </a:ext>
            </a:extLst>
          </p:cNvPr>
          <p:cNvCxnSpPr>
            <a:cxnSpLocks/>
          </p:cNvCxnSpPr>
          <p:nvPr/>
        </p:nvCxnSpPr>
        <p:spPr>
          <a:xfrm>
            <a:off x="8095811" y="336467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C24980-4CC1-4722-BA5E-9D52C14B002D}"/>
              </a:ext>
            </a:extLst>
          </p:cNvPr>
          <p:cNvCxnSpPr>
            <a:cxnSpLocks/>
          </p:cNvCxnSpPr>
          <p:nvPr/>
        </p:nvCxnSpPr>
        <p:spPr>
          <a:xfrm>
            <a:off x="6096576" y="4489203"/>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2079411-B639-4042-A3C9-F800F25A6E34}"/>
              </a:ext>
            </a:extLst>
          </p:cNvPr>
          <p:cNvCxnSpPr>
            <a:cxnSpLocks/>
          </p:cNvCxnSpPr>
          <p:nvPr/>
        </p:nvCxnSpPr>
        <p:spPr>
          <a:xfrm>
            <a:off x="6201221" y="4441729"/>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E1A130C-9968-4E36-98B0-2246ABE859D7}"/>
              </a:ext>
            </a:extLst>
          </p:cNvPr>
          <p:cNvCxnSpPr>
            <a:cxnSpLocks/>
          </p:cNvCxnSpPr>
          <p:nvPr/>
        </p:nvCxnSpPr>
        <p:spPr>
          <a:xfrm>
            <a:off x="6357391" y="4423386"/>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B9607CD-7751-48C3-BCC8-306D92C3D9C4}"/>
              </a:ext>
            </a:extLst>
          </p:cNvPr>
          <p:cNvCxnSpPr>
            <a:cxnSpLocks/>
          </p:cNvCxnSpPr>
          <p:nvPr/>
        </p:nvCxnSpPr>
        <p:spPr>
          <a:xfrm>
            <a:off x="6586046" y="4371743"/>
            <a:ext cx="174498" cy="30490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D281F55-F4A7-4502-A982-F4AB1ED16C25}"/>
              </a:ext>
            </a:extLst>
          </p:cNvPr>
          <p:cNvCxnSpPr>
            <a:cxnSpLocks/>
          </p:cNvCxnSpPr>
          <p:nvPr/>
        </p:nvCxnSpPr>
        <p:spPr>
          <a:xfrm>
            <a:off x="5931833" y="4567312"/>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14137D3-7AAF-4779-BCE4-8BFE38FF7300}"/>
              </a:ext>
            </a:extLst>
          </p:cNvPr>
          <p:cNvCxnSpPr>
            <a:cxnSpLocks/>
          </p:cNvCxnSpPr>
          <p:nvPr/>
        </p:nvCxnSpPr>
        <p:spPr>
          <a:xfrm>
            <a:off x="5759304" y="4605924"/>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AD30CF8-1386-4866-82D8-E73D3FD55128}"/>
              </a:ext>
            </a:extLst>
          </p:cNvPr>
          <p:cNvCxnSpPr>
            <a:cxnSpLocks/>
          </p:cNvCxnSpPr>
          <p:nvPr/>
        </p:nvCxnSpPr>
        <p:spPr>
          <a:xfrm>
            <a:off x="5586775" y="4654902"/>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5C3AD-6DB1-426F-9AB5-2A6D39B91F45}"/>
              </a:ext>
            </a:extLst>
          </p:cNvPr>
          <p:cNvCxnSpPr>
            <a:cxnSpLocks/>
          </p:cNvCxnSpPr>
          <p:nvPr/>
        </p:nvCxnSpPr>
        <p:spPr>
          <a:xfrm>
            <a:off x="5410345" y="4670713"/>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C17A7A8-DB15-40AC-A3F7-9673C476D293}"/>
              </a:ext>
            </a:extLst>
          </p:cNvPr>
          <p:cNvCxnSpPr>
            <a:cxnSpLocks/>
          </p:cNvCxnSpPr>
          <p:nvPr/>
        </p:nvCxnSpPr>
        <p:spPr>
          <a:xfrm>
            <a:off x="5255842" y="4680985"/>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2F246F5-FF9D-4B97-870E-B44709FF7A64}"/>
              </a:ext>
            </a:extLst>
          </p:cNvPr>
          <p:cNvCxnSpPr>
            <a:cxnSpLocks/>
          </p:cNvCxnSpPr>
          <p:nvPr/>
        </p:nvCxnSpPr>
        <p:spPr>
          <a:xfrm>
            <a:off x="5072326" y="4700398"/>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99E8CBA-5168-4F92-9EC6-33BE4C062BB4}"/>
              </a:ext>
            </a:extLst>
          </p:cNvPr>
          <p:cNvCxnSpPr>
            <a:cxnSpLocks/>
          </p:cNvCxnSpPr>
          <p:nvPr/>
        </p:nvCxnSpPr>
        <p:spPr>
          <a:xfrm>
            <a:off x="6471096" y="4402514"/>
            <a:ext cx="128787" cy="23491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3D2C60B-5106-4005-B117-FCAE0F1BCBB5}"/>
              </a:ext>
            </a:extLst>
          </p:cNvPr>
          <p:cNvCxnSpPr>
            <a:cxnSpLocks/>
          </p:cNvCxnSpPr>
          <p:nvPr/>
        </p:nvCxnSpPr>
        <p:spPr>
          <a:xfrm>
            <a:off x="6712329" y="4336915"/>
            <a:ext cx="176116" cy="33644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76EFB08-56C0-42BB-A1CD-8882136AFD35}"/>
              </a:ext>
            </a:extLst>
          </p:cNvPr>
          <p:cNvCxnSpPr>
            <a:cxnSpLocks/>
          </p:cNvCxnSpPr>
          <p:nvPr/>
        </p:nvCxnSpPr>
        <p:spPr>
          <a:xfrm>
            <a:off x="8170909" y="2954377"/>
            <a:ext cx="77541" cy="20515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DF04F9E-628A-430E-92C7-220700180221}"/>
              </a:ext>
            </a:extLst>
          </p:cNvPr>
          <p:cNvCxnSpPr>
            <a:cxnSpLocks/>
          </p:cNvCxnSpPr>
          <p:nvPr/>
        </p:nvCxnSpPr>
        <p:spPr>
          <a:xfrm>
            <a:off x="8115148" y="3160714"/>
            <a:ext cx="79774" cy="1885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812014A-C3BA-4A58-A4EC-D9B2FBEEED2C}"/>
              </a:ext>
            </a:extLst>
          </p:cNvPr>
          <p:cNvCxnSpPr>
            <a:cxnSpLocks/>
          </p:cNvCxnSpPr>
          <p:nvPr/>
        </p:nvCxnSpPr>
        <p:spPr>
          <a:xfrm>
            <a:off x="8224436" y="2826031"/>
            <a:ext cx="48027" cy="9099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E1EC7258-1B01-404D-AA1E-7967804E6AA3}"/>
              </a:ext>
            </a:extLst>
          </p:cNvPr>
          <p:cNvGrpSpPr/>
          <p:nvPr/>
        </p:nvGrpSpPr>
        <p:grpSpPr>
          <a:xfrm>
            <a:off x="8305800" y="2770759"/>
            <a:ext cx="161752" cy="1867453"/>
            <a:chOff x="8448848" y="2770759"/>
            <a:chExt cx="161752" cy="1867453"/>
          </a:xfrm>
        </p:grpSpPr>
        <p:cxnSp>
          <p:nvCxnSpPr>
            <p:cNvPr id="52" name="Straight Connector 51">
              <a:extLst>
                <a:ext uri="{FF2B5EF4-FFF2-40B4-BE49-F238E27FC236}">
                  <a16:creationId xmlns:a16="http://schemas.microsoft.com/office/drawing/2014/main" id="{93C9B4F9-32FA-4AF2-AF99-980F54625C7F}"/>
                </a:ext>
              </a:extLst>
            </p:cNvPr>
            <p:cNvCxnSpPr/>
            <p:nvPr/>
          </p:nvCxnSpPr>
          <p:spPr>
            <a:xfrm>
              <a:off x="8458200" y="2771538"/>
              <a:ext cx="0" cy="186589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22651EA-B8E6-4EDC-A846-EAD52403DC35}"/>
                </a:ext>
              </a:extLst>
            </p:cNvPr>
            <p:cNvCxnSpPr>
              <a:cxnSpLocks/>
            </p:cNvCxnSpPr>
            <p:nvPr/>
          </p:nvCxnSpPr>
          <p:spPr>
            <a:xfrm flipH="1" flipV="1">
              <a:off x="8448848" y="4636654"/>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9D12BAC-27F8-434F-B655-B54844EBE533}"/>
                </a:ext>
              </a:extLst>
            </p:cNvPr>
            <p:cNvCxnSpPr>
              <a:cxnSpLocks/>
            </p:cNvCxnSpPr>
            <p:nvPr/>
          </p:nvCxnSpPr>
          <p:spPr>
            <a:xfrm flipH="1" flipV="1">
              <a:off x="8448848" y="2770759"/>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681FFFC-A22D-4105-B12B-4C47149228E9}"/>
                </a:ext>
              </a:extLst>
            </p:cNvPr>
            <p:cNvCxnSpPr>
              <a:cxnSpLocks/>
            </p:cNvCxnSpPr>
            <p:nvPr/>
          </p:nvCxnSpPr>
          <p:spPr>
            <a:xfrm flipH="1" flipV="1">
              <a:off x="8458200" y="3702927"/>
              <a:ext cx="152400" cy="1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1" name="TextBox 19460">
            <a:extLst>
              <a:ext uri="{FF2B5EF4-FFF2-40B4-BE49-F238E27FC236}">
                <a16:creationId xmlns:a16="http://schemas.microsoft.com/office/drawing/2014/main" id="{C9BE2DB7-0998-49BC-8D20-59DED0A104E9}"/>
              </a:ext>
            </a:extLst>
          </p:cNvPr>
          <p:cNvSpPr txBox="1"/>
          <p:nvPr/>
        </p:nvSpPr>
        <p:spPr>
          <a:xfrm>
            <a:off x="8422873" y="2585045"/>
            <a:ext cx="685798" cy="369332"/>
          </a:xfrm>
          <a:prstGeom prst="rect">
            <a:avLst/>
          </a:prstGeom>
          <a:noFill/>
        </p:spPr>
        <p:txBody>
          <a:bodyPr wrap="square" rtlCol="0">
            <a:spAutoFit/>
          </a:bodyPr>
          <a:lstStyle/>
          <a:p>
            <a:r>
              <a:rPr lang="en-US" dirty="0"/>
              <a:t>500ft</a:t>
            </a:r>
          </a:p>
        </p:txBody>
      </p:sp>
      <p:sp>
        <p:nvSpPr>
          <p:cNvPr id="70" name="TextBox 69">
            <a:extLst>
              <a:ext uri="{FF2B5EF4-FFF2-40B4-BE49-F238E27FC236}">
                <a16:creationId xmlns:a16="http://schemas.microsoft.com/office/drawing/2014/main" id="{4D74F101-5A96-4E06-B74E-607AAF1D30B8}"/>
              </a:ext>
            </a:extLst>
          </p:cNvPr>
          <p:cNvSpPr txBox="1"/>
          <p:nvPr/>
        </p:nvSpPr>
        <p:spPr>
          <a:xfrm>
            <a:off x="8422873" y="3517214"/>
            <a:ext cx="685798" cy="369332"/>
          </a:xfrm>
          <a:prstGeom prst="rect">
            <a:avLst/>
          </a:prstGeom>
          <a:noFill/>
        </p:spPr>
        <p:txBody>
          <a:bodyPr wrap="square" rtlCol="0">
            <a:spAutoFit/>
          </a:bodyPr>
          <a:lstStyle/>
          <a:p>
            <a:r>
              <a:rPr lang="en-US" dirty="0"/>
              <a:t>450ft</a:t>
            </a:r>
          </a:p>
        </p:txBody>
      </p:sp>
      <p:sp>
        <p:nvSpPr>
          <p:cNvPr id="71" name="TextBox 70">
            <a:extLst>
              <a:ext uri="{FF2B5EF4-FFF2-40B4-BE49-F238E27FC236}">
                <a16:creationId xmlns:a16="http://schemas.microsoft.com/office/drawing/2014/main" id="{38D4916B-9804-4697-8C93-8BAA4DF42D49}"/>
              </a:ext>
            </a:extLst>
          </p:cNvPr>
          <p:cNvSpPr txBox="1"/>
          <p:nvPr/>
        </p:nvSpPr>
        <p:spPr>
          <a:xfrm>
            <a:off x="8422873" y="4441117"/>
            <a:ext cx="685798" cy="369332"/>
          </a:xfrm>
          <a:prstGeom prst="rect">
            <a:avLst/>
          </a:prstGeom>
          <a:noFill/>
        </p:spPr>
        <p:txBody>
          <a:bodyPr wrap="square" rtlCol="0">
            <a:spAutoFit/>
          </a:bodyPr>
          <a:lstStyle/>
          <a:p>
            <a:r>
              <a:rPr lang="en-US" dirty="0"/>
              <a:t>400ft</a:t>
            </a:r>
          </a:p>
        </p:txBody>
      </p:sp>
    </p:spTree>
    <p:extLst>
      <p:ext uri="{BB962C8B-B14F-4D97-AF65-F5344CB8AC3E}">
        <p14:creationId xmlns:p14="http://schemas.microsoft.com/office/powerpoint/2010/main" val="1037316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8534400" cy="2585323"/>
          </a:xfrm>
          <a:prstGeom prst="rect">
            <a:avLst/>
          </a:prstGeom>
          <a:noFill/>
          <a:ln w="9525">
            <a:noFill/>
            <a:miter lim="800000"/>
            <a:headEnd/>
            <a:tailEnd/>
          </a:ln>
        </p:spPr>
        <p:txBody>
          <a:bodyPr wrap="square">
            <a:spAutoFit/>
          </a:bodyPr>
          <a:lstStyle/>
          <a:p>
            <a:r>
              <a:rPr lang="en-US" b="1" dirty="0"/>
              <a:t>Basin Slope</a:t>
            </a:r>
          </a:p>
          <a:p>
            <a:endParaRPr lang="en-US" dirty="0"/>
          </a:p>
          <a:p>
            <a:r>
              <a:rPr lang="en-US" dirty="0"/>
              <a:t>The basin slope represents the average slope of the entire </a:t>
            </a:r>
            <a:r>
              <a:rPr lang="en-US" dirty="0" err="1"/>
              <a:t>subbasin</a:t>
            </a:r>
            <a:r>
              <a:rPr lang="en-US" dirty="0"/>
              <a:t> (rise/run). For each elevation raster value within the </a:t>
            </a:r>
            <a:r>
              <a:rPr lang="en-US" dirty="0" err="1"/>
              <a:t>subbasin</a:t>
            </a:r>
            <a:r>
              <a:rPr lang="en-US" dirty="0"/>
              <a:t>, the algorithm scans the surrounding eight neighbors and computes the slope using the maximum scanned elevation difference. </a:t>
            </a:r>
          </a:p>
          <a:p>
            <a:endParaRPr lang="en-US" dirty="0"/>
          </a:p>
          <a:p>
            <a:r>
              <a:rPr lang="en-US" dirty="0"/>
              <a:t>The algorithm does not weigh north, east, south, and west neighbors more than diagonal neighbors; each neighbor is considered equally. The basin slope output is the average of all the computed slope values in the </a:t>
            </a:r>
            <a:r>
              <a:rPr lang="en-US" dirty="0" err="1"/>
              <a:t>subbasin</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5562599" y="5626539"/>
            <a:ext cx="529991"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4138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4800" y="1909646"/>
            <a:ext cx="2895600" cy="646331"/>
          </a:xfrm>
          <a:prstGeom prst="rect">
            <a:avLst/>
          </a:prstGeom>
          <a:noFill/>
          <a:ln w="9525">
            <a:noFill/>
            <a:miter lim="800000"/>
            <a:headEnd/>
            <a:tailEnd/>
          </a:ln>
        </p:spPr>
        <p:txBody>
          <a:bodyPr wrap="square">
            <a:spAutoFit/>
          </a:bodyPr>
          <a:lstStyle/>
          <a:p>
            <a:r>
              <a:rPr lang="en-US" b="1" dirty="0"/>
              <a:t>Basin Slope</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602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5562599" y="5626539"/>
            <a:ext cx="529991"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1C57D0F-4DD2-4DB2-A389-5E48B93D5720}"/>
              </a:ext>
            </a:extLst>
          </p:cNvPr>
          <p:cNvPicPr>
            <a:picLocks noChangeAspect="1"/>
          </p:cNvPicPr>
          <p:nvPr/>
        </p:nvPicPr>
        <p:blipFill>
          <a:blip r:embed="rId4"/>
          <a:stretch>
            <a:fillRect/>
          </a:stretch>
        </p:blipFill>
        <p:spPr>
          <a:xfrm>
            <a:off x="1066800" y="1926777"/>
            <a:ext cx="5336837" cy="3490762"/>
          </a:xfrm>
          <a:prstGeom prst="rect">
            <a:avLst/>
          </a:prstGeom>
        </p:spPr>
      </p:pic>
      <p:sp>
        <p:nvSpPr>
          <p:cNvPr id="8" name="Speech Bubble: Rectangle 7">
            <a:extLst>
              <a:ext uri="{FF2B5EF4-FFF2-40B4-BE49-F238E27FC236}">
                <a16:creationId xmlns:a16="http://schemas.microsoft.com/office/drawing/2014/main" id="{F80CA26C-8943-483D-BA36-188C4D7056FA}"/>
              </a:ext>
            </a:extLst>
          </p:cNvPr>
          <p:cNvSpPr/>
          <p:nvPr/>
        </p:nvSpPr>
        <p:spPr>
          <a:xfrm>
            <a:off x="6629400" y="2578539"/>
            <a:ext cx="2133600" cy="1688661"/>
          </a:xfrm>
          <a:prstGeom prst="wedgeRectCallout">
            <a:avLst>
              <a:gd name="adj1" fmla="val -58277"/>
              <a:gd name="adj2" fmla="val 89860"/>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Basin Slope can be thought of as the average slope of all the Stream Network arrows.</a:t>
            </a:r>
          </a:p>
        </p:txBody>
      </p:sp>
    </p:spTree>
    <p:extLst>
      <p:ext uri="{BB962C8B-B14F-4D97-AF65-F5344CB8AC3E}">
        <p14:creationId xmlns:p14="http://schemas.microsoft.com/office/powerpoint/2010/main" val="37900816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3848</TotalTime>
  <Words>1791</Words>
  <Application>Microsoft Office PowerPoint</Application>
  <PresentationFormat>On-screen Show (4:3)</PresentationFormat>
  <Paragraphs>146</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Willis, Joshua R CIV USARMY CEIWR (USA)</cp:lastModifiedBy>
  <cp:revision>138</cp:revision>
  <dcterms:created xsi:type="dcterms:W3CDTF">2010-06-16T18:06:37Z</dcterms:created>
  <dcterms:modified xsi:type="dcterms:W3CDTF">2022-03-03T15:10:28Z</dcterms:modified>
</cp:coreProperties>
</file>