
<file path=[Content_Types].xml><?xml version="1.0" encoding="utf-8"?>
<Types xmlns="http://schemas.openxmlformats.org/package/2006/content-types">
  <Default Extension="gif" ContentType="image/gi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736" r:id="rId4"/>
  </p:sldMasterIdLst>
  <p:notesMasterIdLst>
    <p:notesMasterId r:id="rId17"/>
  </p:notesMasterIdLst>
  <p:handoutMasterIdLst>
    <p:handoutMasterId r:id="rId18"/>
  </p:handoutMasterIdLst>
  <p:sldIdLst>
    <p:sldId id="387" r:id="rId5"/>
    <p:sldId id="257" r:id="rId6"/>
    <p:sldId id="259" r:id="rId7"/>
    <p:sldId id="262" r:id="rId8"/>
    <p:sldId id="258" r:id="rId9"/>
    <p:sldId id="261" r:id="rId10"/>
    <p:sldId id="260" r:id="rId11"/>
    <p:sldId id="265" r:id="rId12"/>
    <p:sldId id="263" r:id="rId13"/>
    <p:sldId id="264" r:id="rId14"/>
    <p:sldId id="266" r:id="rId15"/>
    <p:sldId id="267" r:id="rId16"/>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61AA48-59EE-4BF7-864D-5C679691F4FD}">
          <p14:sldIdLst>
            <p14:sldId id="387"/>
            <p14:sldId id="257"/>
            <p14:sldId id="259"/>
            <p14:sldId id="262"/>
            <p14:sldId id="258"/>
            <p14:sldId id="261"/>
            <p14:sldId id="260"/>
            <p14:sldId id="265"/>
            <p14:sldId id="263"/>
            <p14:sldId id="264"/>
            <p14:sldId id="266"/>
            <p14:sldId id="26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91" autoAdjust="0"/>
    <p:restoredTop sz="72867" autoAdjust="0"/>
  </p:normalViewPr>
  <p:slideViewPr>
    <p:cSldViewPr snapToGrid="0">
      <p:cViewPr varScale="1">
        <p:scale>
          <a:sx n="83" d="100"/>
          <a:sy n="83" d="100"/>
        </p:scale>
        <p:origin x="3360" y="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19" d="100"/>
          <a:sy n="119" d="100"/>
        </p:scale>
        <p:origin x="489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F12DBC19-9386-4735-982C-A951C67C6E9A}" type="datetimeFigureOut">
              <a:rPr lang="en-US" smtClean="0"/>
              <a:t>1/8/2021</a:t>
            </a:fld>
            <a:endParaRPr lang="en-US"/>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r>
              <a:rPr lang="en-US"/>
              <a:t>L - 1.5/369/Fleming</a:t>
            </a:r>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5131623C-2997-46D1-8F4C-B68E2F833646}" type="slidenum">
              <a:rPr lang="en-US" smtClean="0"/>
              <a:t>‹#›</a:t>
            </a:fld>
            <a:endParaRPr lang="en-US"/>
          </a:p>
        </p:txBody>
      </p:sp>
    </p:spTree>
    <p:extLst>
      <p:ext uri="{BB962C8B-B14F-4D97-AF65-F5344CB8AC3E}">
        <p14:creationId xmlns:p14="http://schemas.microsoft.com/office/powerpoint/2010/main" val="231683459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53" tIns="48327" rIns="96653" bIns="48327" rtlCol="0"/>
          <a:lstStyle>
            <a:lvl1pPr algn="r">
              <a:defRPr sz="1200"/>
            </a:lvl1pPr>
          </a:lstStyle>
          <a:p>
            <a:fld id="{D3A0D35E-CA77-405F-A37E-D4616A7E426C}" type="datetimeFigureOut">
              <a:rPr lang="en-US" smtClean="0"/>
              <a:t>1/8/2021</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7" y="9119475"/>
            <a:ext cx="3169920" cy="481726"/>
          </a:xfrm>
          <a:prstGeom prst="rect">
            <a:avLst/>
          </a:prstGeom>
        </p:spPr>
        <p:txBody>
          <a:bodyPr vert="horz" lIns="96653" tIns="48327" rIns="96653" bIns="48327" rtlCol="0" anchor="b"/>
          <a:lstStyle>
            <a:lvl1pPr algn="r">
              <a:defRPr sz="1200"/>
            </a:lvl1pPr>
          </a:lstStyle>
          <a:p>
            <a:fld id="{16E1912A-B902-460F-99AC-A8ECA3C8CF43}" type="slidenum">
              <a:rPr lang="en-US" smtClean="0"/>
              <a:t>‹#›</a:t>
            </a:fld>
            <a:endParaRPr lang="en-US"/>
          </a:p>
        </p:txBody>
      </p:sp>
    </p:spTree>
    <p:extLst>
      <p:ext uri="{BB962C8B-B14F-4D97-AF65-F5344CB8AC3E}">
        <p14:creationId xmlns:p14="http://schemas.microsoft.com/office/powerpoint/2010/main" val="302666679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1</a:t>
            </a:fld>
            <a:endParaRPr lang="en-US"/>
          </a:p>
        </p:txBody>
      </p:sp>
    </p:spTree>
    <p:extLst>
      <p:ext uri="{BB962C8B-B14F-4D97-AF65-F5344CB8AC3E}">
        <p14:creationId xmlns:p14="http://schemas.microsoft.com/office/powerpoint/2010/main" val="27704035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HEC-DSS is convenient when a paired data object has been created already that you want to re-use. The easiest way to create one in the first place is to create it using manual entry in HMS. This makes sure that the pathname and unit conventions for the type of table you are trying to create are correct.</a:t>
            </a:r>
          </a:p>
          <a:p>
            <a:endParaRPr lang="en-US" dirty="0"/>
          </a:p>
          <a:p>
            <a:r>
              <a:rPr lang="en-US" dirty="0"/>
              <a:t>The C-part of the pathname controls the data type. Importing from DSS automatically handles data units.</a:t>
            </a:r>
          </a:p>
        </p:txBody>
      </p:sp>
      <p:sp>
        <p:nvSpPr>
          <p:cNvPr id="4" name="Slide Number Placeholder 3"/>
          <p:cNvSpPr>
            <a:spLocks noGrp="1"/>
          </p:cNvSpPr>
          <p:nvPr>
            <p:ph type="sldNum" sz="quarter" idx="5"/>
          </p:nvPr>
        </p:nvSpPr>
        <p:spPr/>
        <p:txBody>
          <a:bodyPr/>
          <a:lstStyle/>
          <a:p>
            <a:fld id="{3009109E-6BB1-40D8-AEAF-6DFB7F5AAE9E}" type="slidenum">
              <a:rPr lang="en-US" smtClean="0"/>
              <a:t>11</a:t>
            </a:fld>
            <a:endParaRPr lang="en-US"/>
          </a:p>
        </p:txBody>
      </p:sp>
    </p:spTree>
    <p:extLst>
      <p:ext uri="{BB962C8B-B14F-4D97-AF65-F5344CB8AC3E}">
        <p14:creationId xmlns:p14="http://schemas.microsoft.com/office/powerpoint/2010/main" val="20757072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Paired data in HMS are used to compute the value of one variable from another. Usually this is a functional relationship, where there is some Y that is a function of a given X. An example of this is a rating curve, which lets HMS compute stage for a given amount of flow.</a:t>
            </a:r>
          </a:p>
          <a:p>
            <a:endParaRPr lang="en-US" dirty="0"/>
          </a:p>
          <a:p>
            <a:r>
              <a:rPr lang="en-US" dirty="0"/>
              <a:t>One very important thing to note about paired data is that HMS will never attempt to extrapolate paired data. It will </a:t>
            </a:r>
            <a:r>
              <a:rPr lang="en-US"/>
              <a:t>only interpolate.</a:t>
            </a:r>
            <a:endParaRPr lang="en-US" dirty="0"/>
          </a:p>
          <a:p>
            <a:endParaRPr lang="en-US" dirty="0"/>
          </a:p>
          <a:p>
            <a:r>
              <a:rPr lang="en-US" dirty="0"/>
              <a:t>Here is the Paired Data Manager, available by selecting Components &gt; Paired Data Manager in the main window toolbar.</a:t>
            </a:r>
          </a:p>
          <a:p>
            <a:endParaRPr lang="en-US" dirty="0"/>
          </a:p>
          <a:p>
            <a:r>
              <a:rPr lang="en-US" dirty="0"/>
              <a:t>The Manager lists each type of Paired Data that are available in HMS. The Manager also allows the user to create a new Paired Data Component or create/rename/delete existing ones. </a:t>
            </a:r>
          </a:p>
        </p:txBody>
      </p:sp>
      <p:sp>
        <p:nvSpPr>
          <p:cNvPr id="4" name="Slide Number Placeholder 3"/>
          <p:cNvSpPr>
            <a:spLocks noGrp="1"/>
          </p:cNvSpPr>
          <p:nvPr>
            <p:ph type="sldNum" sz="quarter" idx="5"/>
          </p:nvPr>
        </p:nvSpPr>
        <p:spPr/>
        <p:txBody>
          <a:bodyPr/>
          <a:lstStyle/>
          <a:p>
            <a:fld id="{3009109E-6BB1-40D8-AEAF-6DFB7F5AAE9E}" type="slidenum">
              <a:rPr lang="en-US" smtClean="0"/>
              <a:t>2</a:t>
            </a:fld>
            <a:endParaRPr lang="en-US"/>
          </a:p>
        </p:txBody>
      </p:sp>
    </p:spTree>
    <p:extLst>
      <p:ext uri="{BB962C8B-B14F-4D97-AF65-F5344CB8AC3E}">
        <p14:creationId xmlns:p14="http://schemas.microsoft.com/office/powerpoint/2010/main" val="18405556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Paired Data of type Percentage Curve. It has X and Y values that are percentages (up to 100.) The values must be monotonically increasing. Most types of paired data behave in this way.</a:t>
            </a:r>
          </a:p>
          <a:p>
            <a:endParaRPr lang="en-US" dirty="0"/>
          </a:p>
          <a:p>
            <a:r>
              <a:rPr lang="en-US" dirty="0"/>
              <a:t>The table on the left is one view HMS offers of a Paired Data Component. It shows in two columns the X and Y values.</a:t>
            </a:r>
          </a:p>
          <a:p>
            <a:endParaRPr lang="en-US" dirty="0"/>
          </a:p>
          <a:p>
            <a:r>
              <a:rPr lang="en-US" dirty="0"/>
              <a:t>The graph on the right is the other HMS view of the Paired Data Component, and is an X vs. Y graph of the same table.</a:t>
            </a:r>
          </a:p>
        </p:txBody>
      </p:sp>
      <p:sp>
        <p:nvSpPr>
          <p:cNvPr id="4" name="Slide Number Placeholder 3"/>
          <p:cNvSpPr>
            <a:spLocks noGrp="1"/>
          </p:cNvSpPr>
          <p:nvPr>
            <p:ph type="sldNum" sz="quarter" idx="5"/>
          </p:nvPr>
        </p:nvSpPr>
        <p:spPr/>
        <p:txBody>
          <a:bodyPr/>
          <a:lstStyle/>
          <a:p>
            <a:fld id="{3009109E-6BB1-40D8-AEAF-6DFB7F5AAE9E}" type="slidenum">
              <a:rPr lang="en-US" smtClean="0"/>
              <a:t>3</a:t>
            </a:fld>
            <a:endParaRPr lang="en-US"/>
          </a:p>
        </p:txBody>
      </p:sp>
    </p:spTree>
    <p:extLst>
      <p:ext uri="{BB962C8B-B14F-4D97-AF65-F5344CB8AC3E}">
        <p14:creationId xmlns:p14="http://schemas.microsoft.com/office/powerpoint/2010/main" val="1478117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Paired Data of type Cross-Section. It has X and Y values that are in feet, where X is the stationing along the channel cross section, and Y is the elevation for each point along the cross section. These paired data are used in the Muskingum-</a:t>
            </a:r>
            <a:r>
              <a:rPr lang="en-US" dirty="0" err="1"/>
              <a:t>Cunge</a:t>
            </a:r>
            <a:r>
              <a:rPr lang="en-US" dirty="0"/>
              <a:t> reach routing method and require that the cross-section is defined using eight points. Cross-sections are one of the special cases of paired data that are not functional or monotonically increasing.</a:t>
            </a:r>
          </a:p>
        </p:txBody>
      </p:sp>
      <p:sp>
        <p:nvSpPr>
          <p:cNvPr id="4" name="Slide Number Placeholder 3"/>
          <p:cNvSpPr>
            <a:spLocks noGrp="1"/>
          </p:cNvSpPr>
          <p:nvPr>
            <p:ph type="sldNum" sz="quarter" idx="5"/>
          </p:nvPr>
        </p:nvSpPr>
        <p:spPr/>
        <p:txBody>
          <a:bodyPr/>
          <a:lstStyle/>
          <a:p>
            <a:fld id="{3009109E-6BB1-40D8-AEAF-6DFB7F5AAE9E}" type="slidenum">
              <a:rPr lang="en-US" smtClean="0"/>
              <a:t>4</a:t>
            </a:fld>
            <a:endParaRPr lang="en-US"/>
          </a:p>
        </p:txBody>
      </p:sp>
    </p:spTree>
    <p:extLst>
      <p:ext uri="{BB962C8B-B14F-4D97-AF65-F5344CB8AC3E}">
        <p14:creationId xmlns:p14="http://schemas.microsoft.com/office/powerpoint/2010/main" val="12923817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many types of Paired Data that are used in HEC-HMS. HMS assigns specific types to each curve in order to prevent them from accidentally being confused with one another. Each type has its own units for the X and Y variables.</a:t>
            </a:r>
          </a:p>
          <a:p>
            <a:endParaRPr lang="en-US" dirty="0"/>
          </a:p>
          <a:p>
            <a:r>
              <a:rPr lang="en-US" dirty="0"/>
              <a:t>Some of the most commonly used Paired Data types are shown. The elevation-storage function is used to define the geometry of a reservoir, converting between reservoir stage and reservoir storage.</a:t>
            </a:r>
          </a:p>
          <a:p>
            <a:endParaRPr lang="en-US" dirty="0"/>
          </a:p>
          <a:p>
            <a:r>
              <a:rPr lang="en-US" dirty="0"/>
              <a:t>The elevation-discharge function, or rating curve, is used to compute stage from flow at an element. </a:t>
            </a:r>
          </a:p>
          <a:p>
            <a:endParaRPr lang="en-US" dirty="0"/>
          </a:p>
          <a:p>
            <a:r>
              <a:rPr lang="en-US" dirty="0"/>
              <a:t>Dimensionless storm patterns are percent-percent curves that allow for creating storm patterns of any duration and intensity.</a:t>
            </a:r>
          </a:p>
          <a:p>
            <a:endParaRPr lang="en-US" dirty="0"/>
          </a:p>
          <a:p>
            <a:r>
              <a:rPr lang="en-US" dirty="0"/>
              <a:t>Channel cross-sections are mentioned because they break the monotonically-increasing rule. They are a special case.</a:t>
            </a:r>
          </a:p>
          <a:p>
            <a:endParaRPr lang="en-US" dirty="0"/>
          </a:p>
          <a:p>
            <a:r>
              <a:rPr lang="en-US" dirty="0"/>
              <a:t>Many other types are available for other types of modeling. Temperature Index snow modeling often requires one or more Paired Data curves as parameters. Hypothetical Storm precipitation often uses Paired Data for defining time patterns of storms, or point-to-area reduction functions. </a:t>
            </a:r>
          </a:p>
        </p:txBody>
      </p:sp>
      <p:sp>
        <p:nvSpPr>
          <p:cNvPr id="4" name="Slide Number Placeholder 3"/>
          <p:cNvSpPr>
            <a:spLocks noGrp="1"/>
          </p:cNvSpPr>
          <p:nvPr>
            <p:ph type="sldNum" sz="quarter" idx="5"/>
          </p:nvPr>
        </p:nvSpPr>
        <p:spPr/>
        <p:txBody>
          <a:bodyPr/>
          <a:lstStyle/>
          <a:p>
            <a:fld id="{3009109E-6BB1-40D8-AEAF-6DFB7F5AAE9E}" type="slidenum">
              <a:rPr lang="en-US" smtClean="0"/>
              <a:t>5</a:t>
            </a:fld>
            <a:endParaRPr lang="en-US"/>
          </a:p>
        </p:txBody>
      </p:sp>
    </p:spTree>
    <p:extLst>
      <p:ext uri="{BB962C8B-B14F-4D97-AF65-F5344CB8AC3E}">
        <p14:creationId xmlns:p14="http://schemas.microsoft.com/office/powerpoint/2010/main" val="840898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paths to creating new Paired Data Components.</a:t>
            </a:r>
          </a:p>
          <a:p>
            <a:endParaRPr lang="en-US" dirty="0"/>
          </a:p>
          <a:p>
            <a:r>
              <a:rPr lang="en-US" dirty="0"/>
              <a:t>The first is to use the Create Component &gt; Paired Data… menu option. You will then be prompted with a window that asks for a name, a description and a data type. Select the data type first, then enter a name and description. So long as the name is unique for the data type, you can select Create and a new Paired Data Component will be created.</a:t>
            </a:r>
          </a:p>
        </p:txBody>
      </p:sp>
      <p:sp>
        <p:nvSpPr>
          <p:cNvPr id="4" name="Slide Number Placeholder 3"/>
          <p:cNvSpPr>
            <a:spLocks noGrp="1"/>
          </p:cNvSpPr>
          <p:nvPr>
            <p:ph type="sldNum" sz="quarter" idx="5"/>
          </p:nvPr>
        </p:nvSpPr>
        <p:spPr/>
        <p:txBody>
          <a:bodyPr/>
          <a:lstStyle/>
          <a:p>
            <a:fld id="{3009109E-6BB1-40D8-AEAF-6DFB7F5AAE9E}" type="slidenum">
              <a:rPr lang="en-US" smtClean="0"/>
              <a:t>6</a:t>
            </a:fld>
            <a:endParaRPr lang="en-US"/>
          </a:p>
        </p:txBody>
      </p:sp>
    </p:spTree>
    <p:extLst>
      <p:ext uri="{BB962C8B-B14F-4D97-AF65-F5344CB8AC3E}">
        <p14:creationId xmlns:p14="http://schemas.microsoft.com/office/powerpoint/2010/main" val="1184856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paths to creating new Paired Data Components.</a:t>
            </a:r>
          </a:p>
          <a:p>
            <a:endParaRPr lang="en-US" dirty="0"/>
          </a:p>
          <a:p>
            <a:r>
              <a:rPr lang="en-US" dirty="0"/>
              <a:t>The second path is to use the Paired Data Manager menu option. A window will open that allows you to see all the Paired Data Components that have been created for each type. Select the type of interest in the top menu, and the window will show all the Paired Data Components of that type that have been created, if any. To create a new one, select the New… button and then you will get a window like the “Create a Paired Data” window on the previous slide.</a:t>
            </a:r>
          </a:p>
        </p:txBody>
      </p:sp>
      <p:sp>
        <p:nvSpPr>
          <p:cNvPr id="4" name="Slide Number Placeholder 3"/>
          <p:cNvSpPr>
            <a:spLocks noGrp="1"/>
          </p:cNvSpPr>
          <p:nvPr>
            <p:ph type="sldNum" sz="quarter" idx="5"/>
          </p:nvPr>
        </p:nvSpPr>
        <p:spPr/>
        <p:txBody>
          <a:bodyPr/>
          <a:lstStyle/>
          <a:p>
            <a:fld id="{3009109E-6BB1-40D8-AEAF-6DFB7F5AAE9E}" type="slidenum">
              <a:rPr lang="en-US" smtClean="0"/>
              <a:t>7</a:t>
            </a:fld>
            <a:endParaRPr lang="en-US"/>
          </a:p>
        </p:txBody>
      </p:sp>
    </p:spTree>
    <p:extLst>
      <p:ext uri="{BB962C8B-B14F-4D97-AF65-F5344CB8AC3E}">
        <p14:creationId xmlns:p14="http://schemas.microsoft.com/office/powerpoint/2010/main" val="6129961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choices for paired data sources: HEC-DSS files, and manual entry. Choosing one or the other presents you with different options.</a:t>
            </a:r>
          </a:p>
        </p:txBody>
      </p:sp>
      <p:sp>
        <p:nvSpPr>
          <p:cNvPr id="4" name="Slide Number Placeholder 3"/>
          <p:cNvSpPr>
            <a:spLocks noGrp="1"/>
          </p:cNvSpPr>
          <p:nvPr>
            <p:ph type="sldNum" sz="quarter" idx="5"/>
          </p:nvPr>
        </p:nvSpPr>
        <p:spPr/>
        <p:txBody>
          <a:bodyPr/>
          <a:lstStyle/>
          <a:p>
            <a:fld id="{3009109E-6BB1-40D8-AEAF-6DFB7F5AAE9E}" type="slidenum">
              <a:rPr lang="en-US" smtClean="0"/>
              <a:t>9</a:t>
            </a:fld>
            <a:endParaRPr lang="en-US"/>
          </a:p>
        </p:txBody>
      </p:sp>
    </p:spTree>
    <p:extLst>
      <p:ext uri="{BB962C8B-B14F-4D97-AF65-F5344CB8AC3E}">
        <p14:creationId xmlns:p14="http://schemas.microsoft.com/office/powerpoint/2010/main" val="42031362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manual entry table behaves much like a spreadsheet. It is very easy to copy-and-paste from spreadsheets to fill out your paired data. This is the primary way of creating paired data, as most data that are used are stored in formats like CSV files and spreadsheet workbooks.</a:t>
            </a:r>
          </a:p>
          <a:p>
            <a:endParaRPr lang="en-US" dirty="0"/>
          </a:p>
          <a:p>
            <a:r>
              <a:rPr lang="en-US" dirty="0"/>
              <a:t>On the main tab you must specify the units that you are entering for manual entry.</a:t>
            </a:r>
          </a:p>
          <a:p>
            <a:endParaRPr lang="en-US" dirty="0"/>
          </a:p>
          <a:p>
            <a:r>
              <a:rPr lang="en-US" dirty="0"/>
              <a:t>There are other controls to change the shape of the table, such as inserting, deleting, and appending (adding to the end) rows.</a:t>
            </a:r>
          </a:p>
          <a:p>
            <a:endParaRPr lang="en-US" dirty="0"/>
          </a:p>
          <a:p>
            <a:r>
              <a:rPr lang="en-US" dirty="0"/>
              <a:t>The Fill… feature offers several advanced functions for filling the values in a column. This is especially handy for dealing with missing values.</a:t>
            </a:r>
          </a:p>
        </p:txBody>
      </p:sp>
      <p:sp>
        <p:nvSpPr>
          <p:cNvPr id="4" name="Slide Number Placeholder 3"/>
          <p:cNvSpPr>
            <a:spLocks noGrp="1"/>
          </p:cNvSpPr>
          <p:nvPr>
            <p:ph type="sldNum" sz="quarter" idx="5"/>
          </p:nvPr>
        </p:nvSpPr>
        <p:spPr/>
        <p:txBody>
          <a:bodyPr/>
          <a:lstStyle/>
          <a:p>
            <a:fld id="{3009109E-6BB1-40D8-AEAF-6DFB7F5AAE9E}" type="slidenum">
              <a:rPr lang="en-US" smtClean="0"/>
              <a:t>10</a:t>
            </a:fld>
            <a:endParaRPr lang="en-US"/>
          </a:p>
        </p:txBody>
      </p:sp>
    </p:spTree>
    <p:extLst>
      <p:ext uri="{BB962C8B-B14F-4D97-AF65-F5344CB8AC3E}">
        <p14:creationId xmlns:p14="http://schemas.microsoft.com/office/powerpoint/2010/main" val="3789200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Tree>
    <p:extLst>
      <p:ext uri="{BB962C8B-B14F-4D97-AF65-F5344CB8AC3E}">
        <p14:creationId xmlns:p14="http://schemas.microsoft.com/office/powerpoint/2010/main" val="279017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6"/>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51065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12200" y="152407"/>
            <a:ext cx="2870200" cy="5973763"/>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00" y="152407"/>
            <a:ext cx="840740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2678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4158492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2489068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2384531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106937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2063201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82864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470063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3668280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6"/>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2890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34139540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8707379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30607578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5904416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42220264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17951042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2599084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5706242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23893443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4176226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a:prstGeom prst="rect">
            <a:avLst/>
          </a:prstGeo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Tree>
    <p:extLst>
      <p:ext uri="{BB962C8B-B14F-4D97-AF65-F5344CB8AC3E}">
        <p14:creationId xmlns:p14="http://schemas.microsoft.com/office/powerpoint/2010/main" val="454342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26359372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8962407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40001311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11614503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23677621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42180858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907977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a:xfrm>
            <a:off x="4876800" y="6245225"/>
            <a:ext cx="2844800" cy="476250"/>
          </a:xfrm>
          <a:prstGeom prst="rect">
            <a:avLst/>
          </a:prstGeom>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1175826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633201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3382854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938155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94882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8500894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1/8/2021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037506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1/8/2021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372866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t>1/8/2021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4111311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068985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489986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0269598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11763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9879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392592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4862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a:prstGeom prst="rect">
            <a:avLst/>
          </a:prstGeo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a:prstGeom prst="rect">
            <a:avLst/>
          </a:prstGeo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3806717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2022735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1.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0598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2025" b="1">
          <a:solidFill>
            <a:schemeClr val="tx2"/>
          </a:solidFill>
          <a:latin typeface="+mj-lt"/>
          <a:ea typeface="+mj-ea"/>
          <a:cs typeface="+mj-cs"/>
        </a:defRPr>
      </a:lvl1pPr>
      <a:lvl2pPr algn="l" rtl="0" eaLnBrk="1" fontAlgn="base" hangingPunct="1">
        <a:spcBef>
          <a:spcPct val="0"/>
        </a:spcBef>
        <a:spcAft>
          <a:spcPct val="0"/>
        </a:spcAft>
        <a:defRPr sz="2025" b="1">
          <a:solidFill>
            <a:schemeClr val="tx2"/>
          </a:solidFill>
          <a:latin typeface="Arial" charset="0"/>
        </a:defRPr>
      </a:lvl2pPr>
      <a:lvl3pPr algn="l" rtl="0" eaLnBrk="1" fontAlgn="base" hangingPunct="1">
        <a:spcBef>
          <a:spcPct val="0"/>
        </a:spcBef>
        <a:spcAft>
          <a:spcPct val="0"/>
        </a:spcAft>
        <a:defRPr sz="2025" b="1">
          <a:solidFill>
            <a:schemeClr val="tx2"/>
          </a:solidFill>
          <a:latin typeface="Arial" charset="0"/>
        </a:defRPr>
      </a:lvl3pPr>
      <a:lvl4pPr algn="l" rtl="0" eaLnBrk="1" fontAlgn="base" hangingPunct="1">
        <a:spcBef>
          <a:spcPct val="0"/>
        </a:spcBef>
        <a:spcAft>
          <a:spcPct val="0"/>
        </a:spcAft>
        <a:defRPr sz="2025" b="1">
          <a:solidFill>
            <a:schemeClr val="tx2"/>
          </a:solidFill>
          <a:latin typeface="Arial" charset="0"/>
        </a:defRPr>
      </a:lvl4pPr>
      <a:lvl5pPr algn="l" rtl="0" eaLnBrk="1" fontAlgn="base" hangingPunct="1">
        <a:spcBef>
          <a:spcPct val="0"/>
        </a:spcBef>
        <a:spcAft>
          <a:spcPct val="0"/>
        </a:spcAft>
        <a:defRPr sz="2025" b="1">
          <a:solidFill>
            <a:schemeClr val="tx2"/>
          </a:solidFill>
          <a:latin typeface="Arial" charset="0"/>
        </a:defRPr>
      </a:lvl5pPr>
      <a:lvl6pPr marL="257175" algn="l" rtl="0" eaLnBrk="1" fontAlgn="base" hangingPunct="1">
        <a:spcBef>
          <a:spcPct val="0"/>
        </a:spcBef>
        <a:spcAft>
          <a:spcPct val="0"/>
        </a:spcAft>
        <a:defRPr sz="2025" b="1">
          <a:solidFill>
            <a:schemeClr val="tx2"/>
          </a:solidFill>
          <a:latin typeface="Arial" charset="0"/>
        </a:defRPr>
      </a:lvl6pPr>
      <a:lvl7pPr marL="514350" algn="l" rtl="0" eaLnBrk="1" fontAlgn="base" hangingPunct="1">
        <a:spcBef>
          <a:spcPct val="0"/>
        </a:spcBef>
        <a:spcAft>
          <a:spcPct val="0"/>
        </a:spcAft>
        <a:defRPr sz="2025" b="1">
          <a:solidFill>
            <a:schemeClr val="tx2"/>
          </a:solidFill>
          <a:latin typeface="Arial" charset="0"/>
        </a:defRPr>
      </a:lvl7pPr>
      <a:lvl8pPr marL="771525" algn="l" rtl="0" eaLnBrk="1" fontAlgn="base" hangingPunct="1">
        <a:spcBef>
          <a:spcPct val="0"/>
        </a:spcBef>
        <a:spcAft>
          <a:spcPct val="0"/>
        </a:spcAft>
        <a:defRPr sz="2025" b="1">
          <a:solidFill>
            <a:schemeClr val="tx2"/>
          </a:solidFill>
          <a:latin typeface="Arial" charset="0"/>
        </a:defRPr>
      </a:lvl8pPr>
      <a:lvl9pPr marL="1028700" algn="l" rtl="0" eaLnBrk="1" fontAlgn="base" hangingPunct="1">
        <a:spcBef>
          <a:spcPct val="0"/>
        </a:spcBef>
        <a:spcAft>
          <a:spcPct val="0"/>
        </a:spcAft>
        <a:defRPr sz="2025" b="1">
          <a:solidFill>
            <a:schemeClr val="tx2"/>
          </a:solidFill>
          <a:latin typeface="Arial" charset="0"/>
        </a:defRPr>
      </a:lvl9pPr>
    </p:titleStyle>
    <p:bodyStyle>
      <a:lvl1pPr marL="192881" indent="-192881" algn="l" rtl="0" eaLnBrk="1" fontAlgn="base" hangingPunct="1">
        <a:spcBef>
          <a:spcPct val="20000"/>
        </a:spcBef>
        <a:spcAft>
          <a:spcPct val="0"/>
        </a:spcAft>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Char char="–"/>
        <a:defRPr sz="1125">
          <a:solidFill>
            <a:schemeClr val="tx1"/>
          </a:solidFill>
          <a:latin typeface="+mn-lt"/>
        </a:defRPr>
      </a:lvl4pPr>
      <a:lvl5pPr marL="1157288" indent="-128588" algn="l" rtl="0" eaLnBrk="1" fontAlgn="base" hangingPunct="1">
        <a:spcBef>
          <a:spcPct val="20000"/>
        </a:spcBef>
        <a:spcAft>
          <a:spcPct val="0"/>
        </a:spcAft>
        <a:buChar char="»"/>
        <a:defRPr sz="1125">
          <a:solidFill>
            <a:schemeClr val="tx1"/>
          </a:solidFill>
          <a:latin typeface="+mn-lt"/>
        </a:defRPr>
      </a:lvl5pPr>
      <a:lvl6pPr marL="1414463" indent="-128588" algn="l" rtl="0" eaLnBrk="1" fontAlgn="base" hangingPunct="1">
        <a:spcBef>
          <a:spcPct val="20000"/>
        </a:spcBef>
        <a:spcAft>
          <a:spcPct val="0"/>
        </a:spcAft>
        <a:buChar char="»"/>
        <a:defRPr sz="1125">
          <a:solidFill>
            <a:schemeClr val="tx1"/>
          </a:solidFill>
          <a:latin typeface="+mn-lt"/>
        </a:defRPr>
      </a:lvl6pPr>
      <a:lvl7pPr marL="1671638" indent="-128588" algn="l" rtl="0" eaLnBrk="1" fontAlgn="base" hangingPunct="1">
        <a:spcBef>
          <a:spcPct val="20000"/>
        </a:spcBef>
        <a:spcAft>
          <a:spcPct val="0"/>
        </a:spcAft>
        <a:buChar char="»"/>
        <a:defRPr sz="1125">
          <a:solidFill>
            <a:schemeClr val="tx1"/>
          </a:solidFill>
          <a:latin typeface="+mn-lt"/>
        </a:defRPr>
      </a:lvl7pPr>
      <a:lvl8pPr marL="1928813" indent="-128588" algn="l" rtl="0" eaLnBrk="1" fontAlgn="base" hangingPunct="1">
        <a:spcBef>
          <a:spcPct val="20000"/>
        </a:spcBef>
        <a:spcAft>
          <a:spcPct val="0"/>
        </a:spcAft>
        <a:buChar char="»"/>
        <a:defRPr sz="1125">
          <a:solidFill>
            <a:schemeClr val="tx1"/>
          </a:solidFill>
          <a:latin typeface="+mn-lt"/>
        </a:defRPr>
      </a:lvl8pPr>
      <a:lvl9pPr marL="2185988" indent="-128588" algn="l" rtl="0" eaLnBrk="1" fontAlgn="base" hangingPunct="1">
        <a:spcBef>
          <a:spcPct val="20000"/>
        </a:spcBef>
        <a:spcAft>
          <a:spcPct val="0"/>
        </a:spcAft>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48768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788"/>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p:nvPicPr>
        <p:blipFill>
          <a:blip r:embed="rId16" cstate="print"/>
          <a:srcRect/>
          <a:stretch>
            <a:fillRect/>
          </a:stretch>
        </p:blipFill>
        <p:spPr bwMode="auto">
          <a:xfrm>
            <a:off x="10672238" y="5638807"/>
            <a:ext cx="1011767" cy="519113"/>
          </a:xfrm>
          <a:prstGeom prst="rect">
            <a:avLst/>
          </a:prstGeom>
          <a:noFill/>
          <a:ln w="9525">
            <a:noFill/>
            <a:miter lim="800000"/>
            <a:headEnd/>
            <a:tailEnd/>
          </a:ln>
        </p:spPr>
      </p:pic>
      <p:sp>
        <p:nvSpPr>
          <p:cNvPr id="3081" name="Text Box 9"/>
          <p:cNvSpPr txBox="1">
            <a:spLocks noChangeArrowheads="1"/>
          </p:cNvSpPr>
          <p:nvPr/>
        </p:nvSpPr>
        <p:spPr bwMode="auto">
          <a:xfrm>
            <a:off x="8297338" y="6340479"/>
            <a:ext cx="3475567" cy="121252"/>
          </a:xfrm>
          <a:prstGeom prst="rect">
            <a:avLst/>
          </a:prstGeom>
          <a:noFill/>
          <a:ln w="9525">
            <a:noFill/>
            <a:miter lim="800000"/>
            <a:headEnd/>
            <a:tailEnd/>
          </a:ln>
          <a:effectLst/>
        </p:spPr>
        <p:txBody>
          <a:bodyPr lIns="0" tIns="0" rIns="0" bIns="0">
            <a:spAutoFit/>
          </a:bodyPr>
          <a:lstStyle/>
          <a:p>
            <a:pPr algn="r">
              <a:defRPr/>
            </a:pPr>
            <a:r>
              <a:rPr lang="en-US" sz="788" b="1"/>
              <a:t>BUILDING STRONG</a:t>
            </a:r>
            <a:r>
              <a:rPr lang="en-US" sz="788" b="1" baseline="-25000"/>
              <a:t>®</a:t>
            </a:r>
          </a:p>
        </p:txBody>
      </p:sp>
      <p:sp>
        <p:nvSpPr>
          <p:cNvPr id="3082" name="Line 10"/>
          <p:cNvSpPr>
            <a:spLocks noChangeShapeType="1"/>
          </p:cNvSpPr>
          <p:nvPr/>
        </p:nvSpPr>
        <p:spPr bwMode="auto">
          <a:xfrm flipH="1">
            <a:off x="609600" y="6248400"/>
            <a:ext cx="10972800" cy="0"/>
          </a:xfrm>
          <a:prstGeom prst="line">
            <a:avLst/>
          </a:prstGeom>
          <a:noFill/>
          <a:ln w="9525">
            <a:solidFill>
              <a:schemeClr val="tx1"/>
            </a:solidFill>
            <a:round/>
            <a:headEnd/>
            <a:tailEnd/>
          </a:ln>
          <a:effectLst/>
        </p:spPr>
        <p:txBody>
          <a:bodyPr/>
          <a:lstStyle/>
          <a:p>
            <a:pPr>
              <a:defRPr/>
            </a:pPr>
            <a:endParaRPr lang="en-US" sz="1013"/>
          </a:p>
        </p:txBody>
      </p:sp>
    </p:spTree>
    <p:extLst>
      <p:ext uri="{BB962C8B-B14F-4D97-AF65-F5344CB8AC3E}">
        <p14:creationId xmlns:p14="http://schemas.microsoft.com/office/powerpoint/2010/main" val="20672625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8138185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1/8/2021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96223011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8.xml"/><Relationship Id="rId5" Type="http://schemas.openxmlformats.org/officeDocument/2006/relationships/image" Target="../media/image5.gif"/><Relationship Id="rId4" Type="http://schemas.openxmlformats.org/officeDocument/2006/relationships/image" Target="../media/image4.sv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39.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39.xml"/><Relationship Id="rId4" Type="http://schemas.openxmlformats.org/officeDocument/2006/relationships/hyperlink" Target="https://www.hec.usace.army.mil/confluence/hmsdocs/hmsum/latest/shared-component-data/paired-data"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1.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1.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hyperlink" Target="https://www.hec.usace.army.mil/confluence/hmsdocs/hmsum/latest/shared-component-data/paired-data" TargetMode="External"/><Relationship Id="rId2" Type="http://schemas.openxmlformats.org/officeDocument/2006/relationships/notesSlide" Target="../notesSlides/notesSlide5.xml"/><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44.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41.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B7694FDC-A66D-47C8-B5A5-E5FEE8256F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4" y="0"/>
            <a:ext cx="12191996" cy="6858000"/>
          </a:xfrm>
          <a:prstGeom prst="rect">
            <a:avLst/>
          </a:prstGeom>
          <a:solidFill>
            <a:schemeClr val="accent1">
              <a:lumMod val="50000"/>
              <a:alpha val="25000"/>
            </a:schemeClr>
          </a:solidFill>
          <a:ln w="0">
            <a:noFill/>
            <a:prstDash val="solid"/>
            <a:round/>
            <a:headEnd/>
            <a:tailEnd/>
          </a:ln>
        </p:spPr>
        <p:txBody>
          <a:bodyPr rtlCol="0" anchor="ctr"/>
          <a:lstStyle/>
          <a:p>
            <a:pPr algn="ctr" defTabSz="457200"/>
            <a:endParaRPr lang="en-US" dirty="0">
              <a:solidFill>
                <a:schemeClr val="tx1"/>
              </a:solidFill>
            </a:endParaRPr>
          </a:p>
        </p:txBody>
      </p:sp>
      <p:sp>
        <p:nvSpPr>
          <p:cNvPr id="2" name="Title 1"/>
          <p:cNvSpPr>
            <a:spLocks noGrp="1"/>
          </p:cNvSpPr>
          <p:nvPr>
            <p:ph type="ctrTitle"/>
          </p:nvPr>
        </p:nvSpPr>
        <p:spPr>
          <a:xfrm>
            <a:off x="766243" y="662399"/>
            <a:ext cx="4842933" cy="1494000"/>
          </a:xfrm>
        </p:spPr>
        <p:txBody>
          <a:bodyPr vert="horz" lIns="91440" tIns="45720" rIns="91440" bIns="45720" rtlCol="0" anchor="t">
            <a:normAutofit/>
          </a:bodyPr>
          <a:lstStyle/>
          <a:p>
            <a:pPr algn="l"/>
            <a:r>
              <a:rPr lang="en-US" sz="3400" b="1" kern="1200" spc="-38">
                <a:solidFill>
                  <a:schemeClr val="tx1"/>
                </a:solidFill>
                <a:latin typeface="+mj-lt"/>
                <a:ea typeface="+mj-ea"/>
                <a:cs typeface="+mj-cs"/>
              </a:rPr>
              <a:t>HEC-HMS</a:t>
            </a:r>
            <a:br>
              <a:rPr lang="en-US" sz="3400" b="1" kern="1200" spc="-38">
                <a:solidFill>
                  <a:schemeClr val="tx1"/>
                </a:solidFill>
                <a:latin typeface="+mj-lt"/>
                <a:ea typeface="+mj-ea"/>
                <a:cs typeface="+mj-cs"/>
              </a:rPr>
            </a:br>
            <a:r>
              <a:rPr lang="en-US" sz="3400" b="1" kern="1200" spc="-38">
                <a:solidFill>
                  <a:schemeClr val="tx1"/>
                </a:solidFill>
                <a:latin typeface="+mj-lt"/>
                <a:ea typeface="+mj-ea"/>
                <a:cs typeface="+mj-cs"/>
              </a:rPr>
              <a:t>Shared Data Components:</a:t>
            </a:r>
            <a:br>
              <a:rPr lang="en-US" sz="3400" b="1" kern="1200" spc="-38">
                <a:solidFill>
                  <a:schemeClr val="tx1"/>
                </a:solidFill>
                <a:latin typeface="+mj-lt"/>
                <a:ea typeface="+mj-ea"/>
                <a:cs typeface="+mj-cs"/>
              </a:rPr>
            </a:br>
            <a:r>
              <a:rPr lang="en-US" sz="3400" b="1" kern="1200" spc="-38">
                <a:solidFill>
                  <a:schemeClr val="tx1"/>
                </a:solidFill>
                <a:latin typeface="+mj-lt"/>
                <a:ea typeface="+mj-ea"/>
                <a:cs typeface="+mj-cs"/>
              </a:rPr>
              <a:t>Paired Data</a:t>
            </a:r>
          </a:p>
        </p:txBody>
      </p:sp>
      <p:sp>
        <p:nvSpPr>
          <p:cNvPr id="4" name="TextBox 3"/>
          <p:cNvSpPr txBox="1"/>
          <p:nvPr/>
        </p:nvSpPr>
        <p:spPr>
          <a:xfrm>
            <a:off x="765566" y="2286000"/>
            <a:ext cx="4849708" cy="3844800"/>
          </a:xfrm>
          <a:prstGeom prst="rect">
            <a:avLst/>
          </a:prstGeom>
        </p:spPr>
        <p:txBody>
          <a:bodyPr vert="horz" lIns="91440" tIns="45720" rIns="91440" bIns="45720" rtlCol="0">
            <a:normAutofit/>
          </a:bodyPr>
          <a:lstStyle/>
          <a:p>
            <a:pPr>
              <a:lnSpc>
                <a:spcPct val="90000"/>
              </a:lnSpc>
              <a:spcAft>
                <a:spcPts val="450"/>
              </a:spcAft>
              <a:buClr>
                <a:schemeClr val="accent1"/>
              </a:buClr>
            </a:pPr>
            <a:r>
              <a:rPr lang="en-US" sz="2000" b="1" dirty="0">
                <a:solidFill>
                  <a:schemeClr val="tx1">
                    <a:alpha val="60000"/>
                  </a:schemeClr>
                </a:solidFill>
              </a:rPr>
              <a:t>Gregory Karlovits, P.E., PH, CFM</a:t>
            </a:r>
          </a:p>
          <a:p>
            <a:pPr>
              <a:lnSpc>
                <a:spcPct val="90000"/>
              </a:lnSpc>
              <a:spcAft>
                <a:spcPts val="450"/>
              </a:spcAft>
              <a:buClr>
                <a:schemeClr val="accent1"/>
              </a:buClr>
            </a:pPr>
            <a:r>
              <a:rPr lang="en-US" sz="2000" dirty="0">
                <a:solidFill>
                  <a:schemeClr val="tx1">
                    <a:alpha val="60000"/>
                  </a:schemeClr>
                </a:solidFill>
              </a:rPr>
              <a:t>Hydrologic Engineering Center</a:t>
            </a:r>
          </a:p>
          <a:p>
            <a:pPr>
              <a:lnSpc>
                <a:spcPct val="90000"/>
              </a:lnSpc>
              <a:spcAft>
                <a:spcPts val="450"/>
              </a:spcAft>
              <a:buClr>
                <a:schemeClr val="accent1"/>
              </a:buClr>
            </a:pPr>
            <a:r>
              <a:rPr lang="en-US" sz="2000" dirty="0">
                <a:solidFill>
                  <a:schemeClr val="tx1">
                    <a:alpha val="60000"/>
                  </a:schemeClr>
                </a:solidFill>
              </a:rPr>
              <a:t>U.S. Army Corps of Engineers</a:t>
            </a:r>
          </a:p>
          <a:p>
            <a:pPr indent="-228600">
              <a:lnSpc>
                <a:spcPct val="90000"/>
              </a:lnSpc>
              <a:spcAft>
                <a:spcPts val="450"/>
              </a:spcAft>
              <a:buClr>
                <a:schemeClr val="accent1"/>
              </a:buClr>
              <a:buFont typeface="Arial" panose="020B0604020202020204" pitchFamily="34" charset="0"/>
              <a:buChar char="•"/>
            </a:pPr>
            <a:endParaRPr lang="en-US" sz="2000" dirty="0">
              <a:solidFill>
                <a:schemeClr val="tx1">
                  <a:alpha val="60000"/>
                </a:schemeClr>
              </a:solidFill>
            </a:endParaRPr>
          </a:p>
        </p:txBody>
      </p:sp>
      <p:sp>
        <p:nvSpPr>
          <p:cNvPr id="26" name="Freeform 6">
            <a:extLst>
              <a:ext uri="{FF2B5EF4-FFF2-40B4-BE49-F238E27FC236}">
                <a16:creationId xmlns:a16="http://schemas.microsoft.com/office/drawing/2014/main" id="{C3F69AFD-BDEB-4A68-B6CE-073AB5E44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502207" y="61344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rgbClr val="FFFFFF"/>
          </a:solidFill>
          <a:ln w="0">
            <a:noFill/>
            <a:prstDash val="solid"/>
            <a:round/>
            <a:headEnd/>
            <a:tailEnd/>
          </a:ln>
        </p:spPr>
      </p:sp>
      <p:pic>
        <p:nvPicPr>
          <p:cNvPr id="5" name="Picture 4" descr="Statistics">
            <a:extLst>
              <a:ext uri="{FF2B5EF4-FFF2-40B4-BE49-F238E27FC236}">
                <a16:creationId xmlns:a16="http://schemas.microsoft.com/office/drawing/2014/main" id="{26AE9003-EDA9-4F6B-8637-8C17B9E2213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p:blipFill>
        <p:spPr>
          <a:xfrm>
            <a:off x="7499994" y="1608058"/>
            <a:ext cx="3240000" cy="3240000"/>
          </a:xfrm>
          <a:prstGeom prst="rect">
            <a:avLst/>
          </a:prstGeom>
        </p:spPr>
      </p:pic>
      <p:pic>
        <p:nvPicPr>
          <p:cNvPr id="6" name="Picture 5">
            <a:extLst>
              <a:ext uri="{FF2B5EF4-FFF2-40B4-BE49-F238E27FC236}">
                <a16:creationId xmlns:a16="http://schemas.microsoft.com/office/drawing/2014/main" id="{F971FABC-AE65-40A1-A956-FE386A4C83AD}"/>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5566" y="4665600"/>
            <a:ext cx="2387686" cy="1828800"/>
          </a:xfrm>
          <a:prstGeom prst="rect">
            <a:avLst/>
          </a:prstGeom>
        </p:spPr>
      </p:pic>
    </p:spTree>
    <p:extLst>
      <p:ext uri="{BB962C8B-B14F-4D97-AF65-F5344CB8AC3E}">
        <p14:creationId xmlns:p14="http://schemas.microsoft.com/office/powerpoint/2010/main" val="12629137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B0F41-57E4-491F-813E-8C3CD05FFA16}"/>
              </a:ext>
            </a:extLst>
          </p:cNvPr>
          <p:cNvSpPr>
            <a:spLocks noGrp="1"/>
          </p:cNvSpPr>
          <p:nvPr>
            <p:ph type="title"/>
          </p:nvPr>
        </p:nvSpPr>
        <p:spPr/>
        <p:txBody>
          <a:bodyPr/>
          <a:lstStyle/>
          <a:p>
            <a:r>
              <a:rPr lang="en-US" dirty="0"/>
              <a:t>Manual Entry</a:t>
            </a:r>
          </a:p>
        </p:txBody>
      </p:sp>
      <p:sp>
        <p:nvSpPr>
          <p:cNvPr id="3" name="Content Placeholder 2">
            <a:extLst>
              <a:ext uri="{FF2B5EF4-FFF2-40B4-BE49-F238E27FC236}">
                <a16:creationId xmlns:a16="http://schemas.microsoft.com/office/drawing/2014/main" id="{D906A3C7-C456-4718-9F1F-1FBFD6EBB4E3}"/>
              </a:ext>
            </a:extLst>
          </p:cNvPr>
          <p:cNvSpPr>
            <a:spLocks noGrp="1"/>
          </p:cNvSpPr>
          <p:nvPr>
            <p:ph idx="1"/>
          </p:nvPr>
        </p:nvSpPr>
        <p:spPr>
          <a:xfrm>
            <a:off x="838200" y="1825625"/>
            <a:ext cx="5020340" cy="4351338"/>
          </a:xfrm>
        </p:spPr>
        <p:txBody>
          <a:bodyPr/>
          <a:lstStyle/>
          <a:p>
            <a:r>
              <a:rPr lang="en-US" dirty="0"/>
              <a:t>Spreadsheet-like table</a:t>
            </a:r>
          </a:p>
          <a:p>
            <a:r>
              <a:rPr lang="en-US" dirty="0"/>
              <a:t>Copy-and-paste</a:t>
            </a:r>
          </a:p>
          <a:p>
            <a:r>
              <a:rPr lang="en-US" dirty="0"/>
              <a:t>Advanced functions</a:t>
            </a:r>
          </a:p>
        </p:txBody>
      </p:sp>
      <p:pic>
        <p:nvPicPr>
          <p:cNvPr id="4" name="Picture 3">
            <a:extLst>
              <a:ext uri="{FF2B5EF4-FFF2-40B4-BE49-F238E27FC236}">
                <a16:creationId xmlns:a16="http://schemas.microsoft.com/office/drawing/2014/main" id="{9047C402-5C1B-4701-9E1E-4A7AC09F2585}"/>
              </a:ext>
            </a:extLst>
          </p:cNvPr>
          <p:cNvPicPr>
            <a:picLocks noChangeAspect="1"/>
          </p:cNvPicPr>
          <p:nvPr/>
        </p:nvPicPr>
        <p:blipFill>
          <a:blip r:embed="rId3"/>
          <a:stretch>
            <a:fillRect/>
          </a:stretch>
        </p:blipFill>
        <p:spPr>
          <a:xfrm>
            <a:off x="6096000" y="1825625"/>
            <a:ext cx="6003851" cy="3712907"/>
          </a:xfrm>
          <a:prstGeom prst="rect">
            <a:avLst/>
          </a:prstGeom>
        </p:spPr>
      </p:pic>
      <p:pic>
        <p:nvPicPr>
          <p:cNvPr id="5" name="Picture 4">
            <a:extLst>
              <a:ext uri="{FF2B5EF4-FFF2-40B4-BE49-F238E27FC236}">
                <a16:creationId xmlns:a16="http://schemas.microsoft.com/office/drawing/2014/main" id="{7284F515-700B-4C6A-9679-F6E49E12E562}"/>
              </a:ext>
            </a:extLst>
          </p:cNvPr>
          <p:cNvPicPr>
            <a:picLocks noChangeAspect="1"/>
          </p:cNvPicPr>
          <p:nvPr/>
        </p:nvPicPr>
        <p:blipFill>
          <a:blip r:embed="rId4"/>
          <a:stretch>
            <a:fillRect/>
          </a:stretch>
        </p:blipFill>
        <p:spPr>
          <a:xfrm>
            <a:off x="1419281" y="3429000"/>
            <a:ext cx="2676190" cy="3066667"/>
          </a:xfrm>
          <a:prstGeom prst="rect">
            <a:avLst/>
          </a:prstGeom>
        </p:spPr>
      </p:pic>
    </p:spTree>
    <p:extLst>
      <p:ext uri="{BB962C8B-B14F-4D97-AF65-F5344CB8AC3E}">
        <p14:creationId xmlns:p14="http://schemas.microsoft.com/office/powerpoint/2010/main" val="22756991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A9459-9E28-4AAC-837F-006FA019D213}"/>
              </a:ext>
            </a:extLst>
          </p:cNvPr>
          <p:cNvSpPr>
            <a:spLocks noGrp="1"/>
          </p:cNvSpPr>
          <p:nvPr>
            <p:ph type="title"/>
          </p:nvPr>
        </p:nvSpPr>
        <p:spPr/>
        <p:txBody>
          <a:bodyPr/>
          <a:lstStyle/>
          <a:p>
            <a:r>
              <a:rPr lang="en-US" dirty="0"/>
              <a:t>HEC-DSS File</a:t>
            </a:r>
          </a:p>
        </p:txBody>
      </p:sp>
      <p:sp>
        <p:nvSpPr>
          <p:cNvPr id="3" name="Content Placeholder 2">
            <a:extLst>
              <a:ext uri="{FF2B5EF4-FFF2-40B4-BE49-F238E27FC236}">
                <a16:creationId xmlns:a16="http://schemas.microsoft.com/office/drawing/2014/main" id="{27E87744-A981-465A-82BD-2A6B392FCE7A}"/>
              </a:ext>
            </a:extLst>
          </p:cNvPr>
          <p:cNvSpPr>
            <a:spLocks noGrp="1"/>
          </p:cNvSpPr>
          <p:nvPr>
            <p:ph idx="1"/>
          </p:nvPr>
        </p:nvSpPr>
        <p:spPr/>
        <p:txBody>
          <a:bodyPr/>
          <a:lstStyle/>
          <a:p>
            <a:r>
              <a:rPr lang="en-US" dirty="0"/>
              <a:t>Link to existing paired data in a DSS file</a:t>
            </a:r>
          </a:p>
          <a:p>
            <a:endParaRPr lang="en-US" dirty="0"/>
          </a:p>
          <a:p>
            <a:endParaRPr lang="en-US" dirty="0"/>
          </a:p>
          <a:p>
            <a:endParaRPr lang="en-US" dirty="0"/>
          </a:p>
          <a:p>
            <a:endParaRPr lang="en-US" dirty="0"/>
          </a:p>
          <a:p>
            <a:endParaRPr lang="en-US" dirty="0"/>
          </a:p>
          <a:p>
            <a:r>
              <a:rPr lang="en-US" dirty="0"/>
              <a:t>See User’s Manual for conventions</a:t>
            </a:r>
          </a:p>
        </p:txBody>
      </p:sp>
      <p:pic>
        <p:nvPicPr>
          <p:cNvPr id="4" name="Picture 3">
            <a:extLst>
              <a:ext uri="{FF2B5EF4-FFF2-40B4-BE49-F238E27FC236}">
                <a16:creationId xmlns:a16="http://schemas.microsoft.com/office/drawing/2014/main" id="{6F3BCA25-3E63-4C04-9B5A-21817BB259C2}"/>
              </a:ext>
            </a:extLst>
          </p:cNvPr>
          <p:cNvPicPr>
            <a:picLocks noChangeAspect="1"/>
          </p:cNvPicPr>
          <p:nvPr/>
        </p:nvPicPr>
        <p:blipFill>
          <a:blip r:embed="rId3"/>
          <a:stretch>
            <a:fillRect/>
          </a:stretch>
        </p:blipFill>
        <p:spPr>
          <a:xfrm>
            <a:off x="962450" y="2363199"/>
            <a:ext cx="7299047" cy="2364286"/>
          </a:xfrm>
          <a:prstGeom prst="rect">
            <a:avLst/>
          </a:prstGeom>
        </p:spPr>
      </p:pic>
      <p:sp>
        <p:nvSpPr>
          <p:cNvPr id="5" name="Rectangle 4">
            <a:extLst>
              <a:ext uri="{FF2B5EF4-FFF2-40B4-BE49-F238E27FC236}">
                <a16:creationId xmlns:a16="http://schemas.microsoft.com/office/drawing/2014/main" id="{705B3451-DC08-4EEA-8870-DB1BDB981E09}"/>
              </a:ext>
            </a:extLst>
          </p:cNvPr>
          <p:cNvSpPr/>
          <p:nvPr/>
        </p:nvSpPr>
        <p:spPr>
          <a:xfrm>
            <a:off x="838200" y="5444998"/>
            <a:ext cx="10515600" cy="369332"/>
          </a:xfrm>
          <a:prstGeom prst="rect">
            <a:avLst/>
          </a:prstGeom>
        </p:spPr>
        <p:txBody>
          <a:bodyPr wrap="square">
            <a:spAutoFit/>
          </a:bodyPr>
          <a:lstStyle/>
          <a:p>
            <a:r>
              <a:rPr lang="en-US" dirty="0">
                <a:solidFill>
                  <a:schemeClr val="accent6"/>
                </a:solidFill>
                <a:latin typeface="+mj-lt"/>
                <a:hlinkClick r:id="rId4">
                  <a:extLst>
                    <a:ext uri="{A12FA001-AC4F-418D-AE19-62706E023703}">
                      <ahyp:hlinkClr xmlns:ahyp="http://schemas.microsoft.com/office/drawing/2018/hyperlinkcolor" val="tx"/>
                    </a:ext>
                  </a:extLst>
                </a:hlinkClick>
              </a:rPr>
              <a:t>https://www.hec.usace.army.mil/confluence/hmsdocs/hmsum/latest/shared-component-data/paired-data</a:t>
            </a:r>
            <a:endParaRPr lang="en-US" dirty="0">
              <a:solidFill>
                <a:schemeClr val="accent6"/>
              </a:solidFill>
              <a:latin typeface="+mj-lt"/>
            </a:endParaRPr>
          </a:p>
        </p:txBody>
      </p:sp>
    </p:spTree>
    <p:extLst>
      <p:ext uri="{BB962C8B-B14F-4D97-AF65-F5344CB8AC3E}">
        <p14:creationId xmlns:p14="http://schemas.microsoft.com/office/powerpoint/2010/main" val="3117638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130A6-5915-4220-97ED-967886C91A5B}"/>
              </a:ext>
            </a:extLst>
          </p:cNvPr>
          <p:cNvSpPr>
            <a:spLocks noGrp="1"/>
          </p:cNvSpPr>
          <p:nvPr>
            <p:ph type="ctrTitle"/>
          </p:nvPr>
        </p:nvSpPr>
        <p:spPr/>
        <p:txBody>
          <a:bodyPr>
            <a:normAutofit/>
          </a:bodyPr>
          <a:lstStyle/>
          <a:p>
            <a:r>
              <a:rPr lang="en-US" dirty="0"/>
              <a:t>HEC-HMS</a:t>
            </a:r>
            <a:br>
              <a:rPr lang="en-US" dirty="0"/>
            </a:br>
            <a:r>
              <a:rPr lang="en-US" dirty="0"/>
              <a:t>Shared Data Components</a:t>
            </a:r>
          </a:p>
        </p:txBody>
      </p:sp>
      <p:sp>
        <p:nvSpPr>
          <p:cNvPr id="3" name="Subtitle 2">
            <a:extLst>
              <a:ext uri="{FF2B5EF4-FFF2-40B4-BE49-F238E27FC236}">
                <a16:creationId xmlns:a16="http://schemas.microsoft.com/office/drawing/2014/main" id="{755DD19D-0345-4C0F-AC58-AE0EB3DD97FE}"/>
              </a:ext>
            </a:extLst>
          </p:cNvPr>
          <p:cNvSpPr>
            <a:spLocks noGrp="1"/>
          </p:cNvSpPr>
          <p:nvPr>
            <p:ph type="subTitle" idx="1"/>
          </p:nvPr>
        </p:nvSpPr>
        <p:spPr/>
        <p:txBody>
          <a:bodyPr>
            <a:normAutofit lnSpcReduction="10000"/>
          </a:bodyPr>
          <a:lstStyle/>
          <a:p>
            <a:r>
              <a:rPr lang="en-US" dirty="0"/>
              <a:t>Paired Data</a:t>
            </a:r>
          </a:p>
          <a:p>
            <a:endParaRPr lang="en-US" dirty="0"/>
          </a:p>
          <a:p>
            <a:r>
              <a:rPr lang="en-US" dirty="0"/>
              <a:t>Gregory Karlovits, </a:t>
            </a:r>
            <a:r>
              <a:rPr lang="en-US" i="1" dirty="0"/>
              <a:t>P.E., PH, CFM</a:t>
            </a:r>
          </a:p>
          <a:p>
            <a:r>
              <a:rPr lang="en-US" dirty="0"/>
              <a:t>USACE Hydrologic Engineering Center</a:t>
            </a:r>
          </a:p>
        </p:txBody>
      </p:sp>
    </p:spTree>
    <p:extLst>
      <p:ext uri="{BB962C8B-B14F-4D97-AF65-F5344CB8AC3E}">
        <p14:creationId xmlns:p14="http://schemas.microsoft.com/office/powerpoint/2010/main" val="324483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2CBFAC3-7985-4668-B650-0C693C5BF729}"/>
              </a:ext>
            </a:extLst>
          </p:cNvPr>
          <p:cNvSpPr>
            <a:spLocks noGrp="1"/>
          </p:cNvSpPr>
          <p:nvPr>
            <p:ph type="title"/>
          </p:nvPr>
        </p:nvSpPr>
        <p:spPr/>
        <p:txBody>
          <a:bodyPr>
            <a:normAutofit/>
          </a:bodyPr>
          <a:lstStyle/>
          <a:p>
            <a:r>
              <a:rPr lang="en-US" sz="5400" dirty="0"/>
              <a:t>Paired Data</a:t>
            </a:r>
          </a:p>
        </p:txBody>
      </p:sp>
      <p:pic>
        <p:nvPicPr>
          <p:cNvPr id="7" name="Picture Placeholder 6">
            <a:extLst>
              <a:ext uri="{FF2B5EF4-FFF2-40B4-BE49-F238E27FC236}">
                <a16:creationId xmlns:a16="http://schemas.microsoft.com/office/drawing/2014/main" id="{F8E10672-F5EE-4664-94E5-F87FB1CFA3AD}"/>
              </a:ext>
            </a:extLst>
          </p:cNvPr>
          <p:cNvPicPr>
            <a:picLocks noGrp="1" noChangeAspect="1"/>
          </p:cNvPicPr>
          <p:nvPr>
            <p:ph type="pic" idx="1"/>
          </p:nvPr>
        </p:nvPicPr>
        <p:blipFill>
          <a:blip r:embed="rId3"/>
          <a:srcRect t="1008" b="1008"/>
          <a:stretch>
            <a:fillRect/>
          </a:stretch>
        </p:blipFill>
        <p:spPr>
          <a:xfrm>
            <a:off x="5183188" y="987425"/>
            <a:ext cx="6253424" cy="4937760"/>
          </a:xfrm>
          <a:prstGeom prst="rect">
            <a:avLst/>
          </a:prstGeom>
          <a:ln w="38100">
            <a:noFill/>
          </a:ln>
        </p:spPr>
      </p:pic>
      <p:sp>
        <p:nvSpPr>
          <p:cNvPr id="6" name="Text Placeholder 5">
            <a:extLst>
              <a:ext uri="{FF2B5EF4-FFF2-40B4-BE49-F238E27FC236}">
                <a16:creationId xmlns:a16="http://schemas.microsoft.com/office/drawing/2014/main" id="{EF72D8A6-8EEA-4E76-BCDF-855C8B0B46A5}"/>
              </a:ext>
            </a:extLst>
          </p:cNvPr>
          <p:cNvSpPr>
            <a:spLocks noGrp="1"/>
          </p:cNvSpPr>
          <p:nvPr>
            <p:ph type="body" sz="half" idx="2"/>
          </p:nvPr>
        </p:nvSpPr>
        <p:spPr>
          <a:xfrm>
            <a:off x="839788" y="2057400"/>
            <a:ext cx="4176712" cy="3811588"/>
          </a:xfrm>
        </p:spPr>
        <p:txBody>
          <a:bodyPr>
            <a:normAutofit/>
          </a:bodyPr>
          <a:lstStyle/>
          <a:p>
            <a:r>
              <a:rPr lang="en-US" sz="2800" dirty="0"/>
              <a:t>Data represented as X vs Y</a:t>
            </a:r>
          </a:p>
          <a:p>
            <a:endParaRPr lang="en-US" sz="2800" dirty="0"/>
          </a:p>
          <a:p>
            <a:r>
              <a:rPr lang="en-US" sz="2800" dirty="0"/>
              <a:t>Y = f(X)</a:t>
            </a:r>
          </a:p>
          <a:p>
            <a:endParaRPr lang="en-US" sz="2800" dirty="0"/>
          </a:p>
          <a:p>
            <a:r>
              <a:rPr lang="en-US" sz="2800" dirty="0"/>
              <a:t>Usually monotonically increasing</a:t>
            </a:r>
          </a:p>
          <a:p>
            <a:endParaRPr lang="en-US" sz="2800" dirty="0"/>
          </a:p>
        </p:txBody>
      </p:sp>
    </p:spTree>
    <p:extLst>
      <p:ext uri="{BB962C8B-B14F-4D97-AF65-F5344CB8AC3E}">
        <p14:creationId xmlns:p14="http://schemas.microsoft.com/office/powerpoint/2010/main" val="1104985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326FB11-7403-43C4-9C46-8587F7B5F78D}"/>
              </a:ext>
            </a:extLst>
          </p:cNvPr>
          <p:cNvSpPr/>
          <p:nvPr/>
        </p:nvSpPr>
        <p:spPr>
          <a:xfrm>
            <a:off x="0" y="0"/>
            <a:ext cx="12192000" cy="6858000"/>
          </a:xfrm>
          <a:prstGeom prst="rect">
            <a:avLst/>
          </a:prstGeom>
          <a:solidFill>
            <a:srgbClr val="F0F0F0"/>
          </a:solidFill>
          <a:ln>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7">
            <a:extLst>
              <a:ext uri="{FF2B5EF4-FFF2-40B4-BE49-F238E27FC236}">
                <a16:creationId xmlns:a16="http://schemas.microsoft.com/office/drawing/2014/main" id="{2C5DB595-DAAA-47DF-BEB9-C065E52F044E}"/>
              </a:ext>
            </a:extLst>
          </p:cNvPr>
          <p:cNvPicPr>
            <a:picLocks noGrp="1" noChangeAspect="1"/>
          </p:cNvPicPr>
          <p:nvPr>
            <p:ph sz="half" idx="1"/>
          </p:nvPr>
        </p:nvPicPr>
        <p:blipFill>
          <a:blip r:embed="rId3"/>
          <a:stretch>
            <a:fillRect/>
          </a:stretch>
        </p:blipFill>
        <p:spPr>
          <a:xfrm>
            <a:off x="222877" y="2032773"/>
            <a:ext cx="6524787" cy="4147635"/>
          </a:xfrm>
          <a:prstGeom prst="rect">
            <a:avLst/>
          </a:prstGeom>
        </p:spPr>
      </p:pic>
      <p:pic>
        <p:nvPicPr>
          <p:cNvPr id="9" name="Content Placeholder 8">
            <a:extLst>
              <a:ext uri="{FF2B5EF4-FFF2-40B4-BE49-F238E27FC236}">
                <a16:creationId xmlns:a16="http://schemas.microsoft.com/office/drawing/2014/main" id="{B2364669-DD6A-44A5-908E-BABF662714C4}"/>
              </a:ext>
            </a:extLst>
          </p:cNvPr>
          <p:cNvPicPr>
            <a:picLocks noGrp="1" noChangeAspect="1"/>
          </p:cNvPicPr>
          <p:nvPr>
            <p:ph sz="half" idx="2"/>
          </p:nvPr>
        </p:nvPicPr>
        <p:blipFill>
          <a:blip r:embed="rId4"/>
          <a:stretch>
            <a:fillRect/>
          </a:stretch>
        </p:blipFill>
        <p:spPr>
          <a:xfrm>
            <a:off x="7315935" y="429638"/>
            <a:ext cx="4705584" cy="5998723"/>
          </a:xfrm>
          <a:prstGeom prst="rect">
            <a:avLst/>
          </a:prstGeom>
        </p:spPr>
      </p:pic>
      <p:sp>
        <p:nvSpPr>
          <p:cNvPr id="11" name="Title 3">
            <a:extLst>
              <a:ext uri="{FF2B5EF4-FFF2-40B4-BE49-F238E27FC236}">
                <a16:creationId xmlns:a16="http://schemas.microsoft.com/office/drawing/2014/main" id="{E9B08D55-EF8B-4F78-8712-E95062AC5161}"/>
              </a:ext>
            </a:extLst>
          </p:cNvPr>
          <p:cNvSpPr>
            <a:spLocks noGrp="1"/>
          </p:cNvSpPr>
          <p:nvPr>
            <p:ph type="title"/>
          </p:nvPr>
        </p:nvSpPr>
        <p:spPr>
          <a:xfrm>
            <a:off x="222877" y="216287"/>
            <a:ext cx="4549148" cy="1600200"/>
          </a:xfrm>
        </p:spPr>
        <p:txBody>
          <a:bodyPr>
            <a:normAutofit/>
          </a:bodyPr>
          <a:lstStyle/>
          <a:p>
            <a:r>
              <a:rPr lang="en-US" sz="5400" dirty="0"/>
              <a:t>Percentage Curve</a:t>
            </a:r>
          </a:p>
        </p:txBody>
      </p:sp>
    </p:spTree>
    <p:extLst>
      <p:ext uri="{BB962C8B-B14F-4D97-AF65-F5344CB8AC3E}">
        <p14:creationId xmlns:p14="http://schemas.microsoft.com/office/powerpoint/2010/main" val="1853248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326FB11-7403-43C4-9C46-8587F7B5F78D}"/>
              </a:ext>
            </a:extLst>
          </p:cNvPr>
          <p:cNvSpPr/>
          <p:nvPr/>
        </p:nvSpPr>
        <p:spPr>
          <a:xfrm>
            <a:off x="0" y="0"/>
            <a:ext cx="12192000" cy="6858000"/>
          </a:xfrm>
          <a:prstGeom prst="rect">
            <a:avLst/>
          </a:prstGeom>
          <a:solidFill>
            <a:srgbClr val="F0F0F0"/>
          </a:solidFill>
          <a:ln>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3">
            <a:extLst>
              <a:ext uri="{FF2B5EF4-FFF2-40B4-BE49-F238E27FC236}">
                <a16:creationId xmlns:a16="http://schemas.microsoft.com/office/drawing/2014/main" id="{E9B08D55-EF8B-4F78-8712-E95062AC5161}"/>
              </a:ext>
            </a:extLst>
          </p:cNvPr>
          <p:cNvSpPr>
            <a:spLocks noGrp="1"/>
          </p:cNvSpPr>
          <p:nvPr>
            <p:ph type="title"/>
          </p:nvPr>
        </p:nvSpPr>
        <p:spPr>
          <a:xfrm>
            <a:off x="222877" y="216287"/>
            <a:ext cx="4549148" cy="1600200"/>
          </a:xfrm>
        </p:spPr>
        <p:txBody>
          <a:bodyPr>
            <a:normAutofit/>
          </a:bodyPr>
          <a:lstStyle/>
          <a:p>
            <a:r>
              <a:rPr lang="en-US" sz="5400" dirty="0"/>
              <a:t>Cross-Section</a:t>
            </a:r>
          </a:p>
        </p:txBody>
      </p:sp>
      <p:pic>
        <p:nvPicPr>
          <p:cNvPr id="5" name="Content Placeholder 4">
            <a:extLst>
              <a:ext uri="{FF2B5EF4-FFF2-40B4-BE49-F238E27FC236}">
                <a16:creationId xmlns:a16="http://schemas.microsoft.com/office/drawing/2014/main" id="{9E771E6E-E602-418E-BB3A-093DD42636E7}"/>
              </a:ext>
            </a:extLst>
          </p:cNvPr>
          <p:cNvPicPr>
            <a:picLocks noGrp="1" noChangeAspect="1"/>
          </p:cNvPicPr>
          <p:nvPr>
            <p:ph sz="half" idx="2"/>
          </p:nvPr>
        </p:nvPicPr>
        <p:blipFill>
          <a:blip r:embed="rId3"/>
          <a:stretch>
            <a:fillRect/>
          </a:stretch>
        </p:blipFill>
        <p:spPr>
          <a:xfrm>
            <a:off x="6191680" y="1612431"/>
            <a:ext cx="5777443" cy="4505543"/>
          </a:xfrm>
          <a:prstGeom prst="rect">
            <a:avLst/>
          </a:prstGeom>
        </p:spPr>
      </p:pic>
      <p:pic>
        <p:nvPicPr>
          <p:cNvPr id="14" name="Content Placeholder 13">
            <a:extLst>
              <a:ext uri="{FF2B5EF4-FFF2-40B4-BE49-F238E27FC236}">
                <a16:creationId xmlns:a16="http://schemas.microsoft.com/office/drawing/2014/main" id="{775EB1E8-3BDE-43E2-9BE3-DA71C1C12F60}"/>
              </a:ext>
            </a:extLst>
          </p:cNvPr>
          <p:cNvPicPr>
            <a:picLocks noGrp="1" noChangeAspect="1"/>
          </p:cNvPicPr>
          <p:nvPr>
            <p:ph sz="half" idx="1"/>
          </p:nvPr>
        </p:nvPicPr>
        <p:blipFill>
          <a:blip r:embed="rId4"/>
          <a:stretch>
            <a:fillRect/>
          </a:stretch>
        </p:blipFill>
        <p:spPr>
          <a:xfrm>
            <a:off x="222876" y="2690037"/>
            <a:ext cx="5777443" cy="2357021"/>
          </a:xfrm>
          <a:prstGeom prst="rect">
            <a:avLst/>
          </a:prstGeom>
        </p:spPr>
      </p:pic>
    </p:spTree>
    <p:extLst>
      <p:ext uri="{BB962C8B-B14F-4D97-AF65-F5344CB8AC3E}">
        <p14:creationId xmlns:p14="http://schemas.microsoft.com/office/powerpoint/2010/main" val="989771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F96C83B-FE1C-4925-87BB-40EA7C4548C9}"/>
              </a:ext>
            </a:extLst>
          </p:cNvPr>
          <p:cNvSpPr>
            <a:spLocks noGrp="1"/>
          </p:cNvSpPr>
          <p:nvPr>
            <p:ph type="title"/>
          </p:nvPr>
        </p:nvSpPr>
        <p:spPr/>
        <p:txBody>
          <a:bodyPr/>
          <a:lstStyle/>
          <a:p>
            <a:r>
              <a:rPr lang="en-US" dirty="0"/>
              <a:t>Important Examples</a:t>
            </a:r>
          </a:p>
        </p:txBody>
      </p:sp>
      <p:sp>
        <p:nvSpPr>
          <p:cNvPr id="9" name="Content Placeholder 8">
            <a:extLst>
              <a:ext uri="{FF2B5EF4-FFF2-40B4-BE49-F238E27FC236}">
                <a16:creationId xmlns:a16="http://schemas.microsoft.com/office/drawing/2014/main" id="{17DC06C4-39A1-4CAA-952A-3DFBB8385E93}"/>
              </a:ext>
            </a:extLst>
          </p:cNvPr>
          <p:cNvSpPr>
            <a:spLocks noGrp="1"/>
          </p:cNvSpPr>
          <p:nvPr>
            <p:ph idx="1"/>
          </p:nvPr>
        </p:nvSpPr>
        <p:spPr/>
        <p:txBody>
          <a:bodyPr>
            <a:normAutofit/>
          </a:bodyPr>
          <a:lstStyle/>
          <a:p>
            <a:r>
              <a:rPr lang="en-US" dirty="0"/>
              <a:t>Elevation-storage function</a:t>
            </a:r>
          </a:p>
          <a:p>
            <a:r>
              <a:rPr lang="en-US" dirty="0"/>
              <a:t>Elevation-discharge function</a:t>
            </a:r>
          </a:p>
          <a:p>
            <a:r>
              <a:rPr lang="en-US" dirty="0"/>
              <a:t>Dimensionless storm pattern</a:t>
            </a:r>
          </a:p>
          <a:p>
            <a:r>
              <a:rPr lang="en-US" dirty="0"/>
              <a:t>Channel cross-sections</a:t>
            </a:r>
          </a:p>
          <a:p>
            <a:endParaRPr lang="en-US" dirty="0"/>
          </a:p>
          <a:p>
            <a:endParaRPr lang="en-US" dirty="0"/>
          </a:p>
          <a:p>
            <a:endParaRPr lang="en-US" dirty="0"/>
          </a:p>
          <a:p>
            <a:pPr marL="0" indent="0">
              <a:buNone/>
            </a:pPr>
            <a:r>
              <a:rPr lang="en-US" dirty="0"/>
              <a:t>Full list available in the user’s manual:</a:t>
            </a:r>
          </a:p>
        </p:txBody>
      </p:sp>
      <p:sp>
        <p:nvSpPr>
          <p:cNvPr id="10" name="Rectangle 9">
            <a:extLst>
              <a:ext uri="{FF2B5EF4-FFF2-40B4-BE49-F238E27FC236}">
                <a16:creationId xmlns:a16="http://schemas.microsoft.com/office/drawing/2014/main" id="{C7561B56-5539-422E-BCAD-BD25FF95C517}"/>
              </a:ext>
            </a:extLst>
          </p:cNvPr>
          <p:cNvSpPr/>
          <p:nvPr/>
        </p:nvSpPr>
        <p:spPr>
          <a:xfrm>
            <a:off x="838200" y="5823019"/>
            <a:ext cx="10515599" cy="830997"/>
          </a:xfrm>
          <a:prstGeom prst="rect">
            <a:avLst/>
          </a:prstGeom>
        </p:spPr>
        <p:txBody>
          <a:bodyPr wrap="square">
            <a:spAutoFit/>
          </a:bodyPr>
          <a:lstStyle/>
          <a:p>
            <a:r>
              <a:rPr lang="en-US" sz="2400" dirty="0">
                <a:solidFill>
                  <a:schemeClr val="accent6"/>
                </a:solidFill>
                <a:latin typeface="+mj-lt"/>
                <a:hlinkClick r:id="rId3">
                  <a:extLst>
                    <a:ext uri="{A12FA001-AC4F-418D-AE19-62706E023703}">
                      <ahyp:hlinkClr xmlns:ahyp="http://schemas.microsoft.com/office/drawing/2018/hyperlinkcolor" val="tx"/>
                    </a:ext>
                  </a:extLst>
                </a:hlinkClick>
              </a:rPr>
              <a:t>https://www.hec.usace.army.mil/confluence/hmsdocs/hmsum/latest/shared-component-data/paired-data</a:t>
            </a:r>
            <a:endParaRPr lang="en-US" sz="2400" dirty="0">
              <a:solidFill>
                <a:schemeClr val="accent6"/>
              </a:solidFill>
              <a:latin typeface="+mj-lt"/>
            </a:endParaRPr>
          </a:p>
        </p:txBody>
      </p:sp>
      <p:sp>
        <p:nvSpPr>
          <p:cNvPr id="12" name="TextBox 11">
            <a:extLst>
              <a:ext uri="{FF2B5EF4-FFF2-40B4-BE49-F238E27FC236}">
                <a16:creationId xmlns:a16="http://schemas.microsoft.com/office/drawing/2014/main" id="{E5103D4C-7314-4B56-BF48-AE48B0CDE350}"/>
              </a:ext>
            </a:extLst>
          </p:cNvPr>
          <p:cNvSpPr txBox="1"/>
          <p:nvPr/>
        </p:nvSpPr>
        <p:spPr>
          <a:xfrm>
            <a:off x="6941126" y="1785680"/>
            <a:ext cx="2838203"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(reservoirs)</a:t>
            </a:r>
          </a:p>
        </p:txBody>
      </p:sp>
      <p:sp>
        <p:nvSpPr>
          <p:cNvPr id="13" name="TextBox 12">
            <a:extLst>
              <a:ext uri="{FF2B5EF4-FFF2-40B4-BE49-F238E27FC236}">
                <a16:creationId xmlns:a16="http://schemas.microsoft.com/office/drawing/2014/main" id="{B5715D52-5255-4C2C-8F9D-B43F8EF745AE}"/>
              </a:ext>
            </a:extLst>
          </p:cNvPr>
          <p:cNvSpPr txBox="1"/>
          <p:nvPr/>
        </p:nvSpPr>
        <p:spPr>
          <a:xfrm>
            <a:off x="6941126" y="2285817"/>
            <a:ext cx="3158837"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(rating curve)</a:t>
            </a:r>
          </a:p>
        </p:txBody>
      </p:sp>
      <p:sp>
        <p:nvSpPr>
          <p:cNvPr id="14" name="TextBox 13">
            <a:extLst>
              <a:ext uri="{FF2B5EF4-FFF2-40B4-BE49-F238E27FC236}">
                <a16:creationId xmlns:a16="http://schemas.microsoft.com/office/drawing/2014/main" id="{BBC5461D-1B84-47C2-B2E2-63525FB5A66A}"/>
              </a:ext>
            </a:extLst>
          </p:cNvPr>
          <p:cNvSpPr txBox="1"/>
          <p:nvPr/>
        </p:nvSpPr>
        <p:spPr>
          <a:xfrm>
            <a:off x="6941126" y="2785954"/>
            <a:ext cx="4722790"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(hypothetical storm)</a:t>
            </a:r>
          </a:p>
        </p:txBody>
      </p:sp>
      <p:sp>
        <p:nvSpPr>
          <p:cNvPr id="15" name="TextBox 14">
            <a:extLst>
              <a:ext uri="{FF2B5EF4-FFF2-40B4-BE49-F238E27FC236}">
                <a16:creationId xmlns:a16="http://schemas.microsoft.com/office/drawing/2014/main" id="{10F6730D-86DA-4B9C-9C52-15F03FEBB5AD}"/>
              </a:ext>
            </a:extLst>
          </p:cNvPr>
          <p:cNvSpPr txBox="1"/>
          <p:nvPr/>
        </p:nvSpPr>
        <p:spPr>
          <a:xfrm>
            <a:off x="6941125" y="3261763"/>
            <a:ext cx="4021042"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(channel routing)</a:t>
            </a:r>
          </a:p>
        </p:txBody>
      </p:sp>
    </p:spTree>
    <p:extLst>
      <p:ext uri="{BB962C8B-B14F-4D97-AF65-F5344CB8AC3E}">
        <p14:creationId xmlns:p14="http://schemas.microsoft.com/office/powerpoint/2010/main" val="1691015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6">
            <a:extLst>
              <a:ext uri="{FF2B5EF4-FFF2-40B4-BE49-F238E27FC236}">
                <a16:creationId xmlns:a16="http://schemas.microsoft.com/office/drawing/2014/main" id="{08D9798C-0250-49FC-AF00-4A5E93986986}"/>
              </a:ext>
            </a:extLst>
          </p:cNvPr>
          <p:cNvPicPr>
            <a:picLocks noChangeAspect="1"/>
          </p:cNvPicPr>
          <p:nvPr/>
        </p:nvPicPr>
        <p:blipFill>
          <a:blip r:embed="rId3"/>
          <a:stretch>
            <a:fillRect/>
          </a:stretch>
        </p:blipFill>
        <p:spPr>
          <a:xfrm>
            <a:off x="138219" y="137114"/>
            <a:ext cx="6906666" cy="3360000"/>
          </a:xfrm>
          <a:prstGeom prst="rect">
            <a:avLst/>
          </a:prstGeom>
        </p:spPr>
      </p:pic>
      <p:pic>
        <p:nvPicPr>
          <p:cNvPr id="5" name="Picture 4">
            <a:extLst>
              <a:ext uri="{FF2B5EF4-FFF2-40B4-BE49-F238E27FC236}">
                <a16:creationId xmlns:a16="http://schemas.microsoft.com/office/drawing/2014/main" id="{BC7CC7DB-5A8B-4372-9E5B-13E3A2006455}"/>
              </a:ext>
            </a:extLst>
          </p:cNvPr>
          <p:cNvPicPr>
            <a:picLocks noChangeAspect="1"/>
          </p:cNvPicPr>
          <p:nvPr/>
        </p:nvPicPr>
        <p:blipFill>
          <a:blip r:embed="rId4"/>
          <a:stretch>
            <a:fillRect/>
          </a:stretch>
        </p:blipFill>
        <p:spPr>
          <a:xfrm>
            <a:off x="5146155" y="3654220"/>
            <a:ext cx="6906666" cy="3066666"/>
          </a:xfrm>
          <a:prstGeom prst="rect">
            <a:avLst/>
          </a:prstGeom>
        </p:spPr>
      </p:pic>
      <p:cxnSp>
        <p:nvCxnSpPr>
          <p:cNvPr id="6" name="Straight Arrow Connector 5">
            <a:extLst>
              <a:ext uri="{FF2B5EF4-FFF2-40B4-BE49-F238E27FC236}">
                <a16:creationId xmlns:a16="http://schemas.microsoft.com/office/drawing/2014/main" id="{2582CADA-E92A-4F75-8130-63E231D97234}"/>
              </a:ext>
            </a:extLst>
          </p:cNvPr>
          <p:cNvCxnSpPr>
            <a:cxnSpLocks/>
            <a:stCxn id="4" idx="2"/>
            <a:endCxn id="5" idx="1"/>
          </p:cNvCxnSpPr>
          <p:nvPr/>
        </p:nvCxnSpPr>
        <p:spPr>
          <a:xfrm>
            <a:off x="3591552" y="3497114"/>
            <a:ext cx="1554603" cy="169043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06695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7404E551-9F01-4990-B14D-A6DB5C445716}"/>
              </a:ext>
            </a:extLst>
          </p:cNvPr>
          <p:cNvPicPr>
            <a:picLocks noGrp="1" noChangeAspect="1"/>
          </p:cNvPicPr>
          <p:nvPr>
            <p:ph sz="half" idx="2"/>
          </p:nvPr>
        </p:nvPicPr>
        <p:blipFill>
          <a:blip r:embed="rId3"/>
          <a:stretch>
            <a:fillRect/>
          </a:stretch>
        </p:blipFill>
        <p:spPr>
          <a:xfrm>
            <a:off x="276449" y="138224"/>
            <a:ext cx="4506667" cy="3399999"/>
          </a:xfrm>
          <a:prstGeom prst="rect">
            <a:avLst/>
          </a:prstGeom>
        </p:spPr>
      </p:pic>
      <p:pic>
        <p:nvPicPr>
          <p:cNvPr id="9" name="Picture 8">
            <a:extLst>
              <a:ext uri="{FF2B5EF4-FFF2-40B4-BE49-F238E27FC236}">
                <a16:creationId xmlns:a16="http://schemas.microsoft.com/office/drawing/2014/main" id="{0B27B4C0-938D-4223-8C88-C6B0AF5419D8}"/>
              </a:ext>
            </a:extLst>
          </p:cNvPr>
          <p:cNvPicPr>
            <a:picLocks noChangeAspect="1"/>
          </p:cNvPicPr>
          <p:nvPr/>
        </p:nvPicPr>
        <p:blipFill>
          <a:blip r:embed="rId4"/>
          <a:stretch>
            <a:fillRect/>
          </a:stretch>
        </p:blipFill>
        <p:spPr>
          <a:xfrm>
            <a:off x="5564132" y="2592238"/>
            <a:ext cx="6479999" cy="4133333"/>
          </a:xfrm>
          <a:prstGeom prst="rect">
            <a:avLst/>
          </a:prstGeom>
        </p:spPr>
      </p:pic>
      <p:cxnSp>
        <p:nvCxnSpPr>
          <p:cNvPr id="16" name="Straight Arrow Connector 15">
            <a:extLst>
              <a:ext uri="{FF2B5EF4-FFF2-40B4-BE49-F238E27FC236}">
                <a16:creationId xmlns:a16="http://schemas.microsoft.com/office/drawing/2014/main" id="{A1857109-3EDE-4FF2-9C6D-F429F8FFDCDE}"/>
              </a:ext>
            </a:extLst>
          </p:cNvPr>
          <p:cNvCxnSpPr>
            <a:cxnSpLocks noChangeAspect="1"/>
            <a:stCxn id="8" idx="2"/>
            <a:endCxn id="9" idx="1"/>
          </p:cNvCxnSpPr>
          <p:nvPr/>
        </p:nvCxnSpPr>
        <p:spPr>
          <a:xfrm>
            <a:off x="2529783" y="3538223"/>
            <a:ext cx="3034349" cy="112068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1986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52C7654-6B3F-4E26-87F3-025232FDE716}"/>
              </a:ext>
            </a:extLst>
          </p:cNvPr>
          <p:cNvSpPr>
            <a:spLocks noGrp="1"/>
          </p:cNvSpPr>
          <p:nvPr>
            <p:ph type="title"/>
          </p:nvPr>
        </p:nvSpPr>
        <p:spPr>
          <a:xfrm>
            <a:off x="838200" y="270033"/>
            <a:ext cx="10515600" cy="1325563"/>
          </a:xfrm>
        </p:spPr>
        <p:txBody>
          <a:bodyPr/>
          <a:lstStyle/>
          <a:p>
            <a:r>
              <a:rPr lang="en-US" dirty="0"/>
              <a:t>Paired Data Manager</a:t>
            </a:r>
          </a:p>
        </p:txBody>
      </p:sp>
      <p:sp>
        <p:nvSpPr>
          <p:cNvPr id="6" name="Content Placeholder 5">
            <a:extLst>
              <a:ext uri="{FF2B5EF4-FFF2-40B4-BE49-F238E27FC236}">
                <a16:creationId xmlns:a16="http://schemas.microsoft.com/office/drawing/2014/main" id="{40ECB097-71FC-49DA-B6C0-B8E395119922}"/>
              </a:ext>
            </a:extLst>
          </p:cNvPr>
          <p:cNvSpPr>
            <a:spLocks noGrp="1"/>
          </p:cNvSpPr>
          <p:nvPr>
            <p:ph idx="1"/>
          </p:nvPr>
        </p:nvSpPr>
        <p:spPr>
          <a:xfrm>
            <a:off x="838200" y="1825625"/>
            <a:ext cx="5257800" cy="4351338"/>
          </a:xfrm>
        </p:spPr>
        <p:txBody>
          <a:bodyPr/>
          <a:lstStyle/>
          <a:p>
            <a:r>
              <a:rPr lang="en-US" dirty="0"/>
              <a:t>View existing data by type</a:t>
            </a:r>
          </a:p>
          <a:p>
            <a:r>
              <a:rPr lang="en-US" dirty="0"/>
              <a:t>Create new</a:t>
            </a:r>
          </a:p>
          <a:p>
            <a:r>
              <a:rPr lang="en-US" dirty="0"/>
              <a:t>Copy</a:t>
            </a:r>
          </a:p>
          <a:p>
            <a:r>
              <a:rPr lang="en-US" dirty="0"/>
              <a:t>Rename</a:t>
            </a:r>
          </a:p>
          <a:p>
            <a:r>
              <a:rPr lang="en-US" dirty="0"/>
              <a:t>Delete</a:t>
            </a:r>
          </a:p>
        </p:txBody>
      </p:sp>
      <p:pic>
        <p:nvPicPr>
          <p:cNvPr id="7" name="Picture Placeholder 6">
            <a:extLst>
              <a:ext uri="{FF2B5EF4-FFF2-40B4-BE49-F238E27FC236}">
                <a16:creationId xmlns:a16="http://schemas.microsoft.com/office/drawing/2014/main" id="{10A60748-4620-4DDF-BB37-559B85504FC5}"/>
              </a:ext>
            </a:extLst>
          </p:cNvPr>
          <p:cNvPicPr>
            <a:picLocks noChangeAspect="1"/>
          </p:cNvPicPr>
          <p:nvPr/>
        </p:nvPicPr>
        <p:blipFill>
          <a:blip r:embed="rId2"/>
          <a:srcRect t="1008" b="1008"/>
          <a:stretch>
            <a:fillRect/>
          </a:stretch>
        </p:blipFill>
        <p:spPr>
          <a:xfrm>
            <a:off x="6659396" y="1825625"/>
            <a:ext cx="5191886" cy="4099560"/>
          </a:xfrm>
          <a:prstGeom prst="rect">
            <a:avLst/>
          </a:prstGeom>
          <a:ln w="38100">
            <a:noFill/>
          </a:ln>
        </p:spPr>
      </p:pic>
    </p:spTree>
    <p:extLst>
      <p:ext uri="{BB962C8B-B14F-4D97-AF65-F5344CB8AC3E}">
        <p14:creationId xmlns:p14="http://schemas.microsoft.com/office/powerpoint/2010/main" val="6955814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FEFDDE-0C7E-423F-B5DE-BA9E4305E86F}"/>
              </a:ext>
            </a:extLst>
          </p:cNvPr>
          <p:cNvSpPr>
            <a:spLocks noGrp="1"/>
          </p:cNvSpPr>
          <p:nvPr>
            <p:ph type="title"/>
          </p:nvPr>
        </p:nvSpPr>
        <p:spPr/>
        <p:txBody>
          <a:bodyPr/>
          <a:lstStyle/>
          <a:p>
            <a:r>
              <a:rPr lang="en-US" dirty="0"/>
              <a:t>Data Sources</a:t>
            </a:r>
          </a:p>
        </p:txBody>
      </p:sp>
      <p:sp>
        <p:nvSpPr>
          <p:cNvPr id="13" name="Content Placeholder 12">
            <a:extLst>
              <a:ext uri="{FF2B5EF4-FFF2-40B4-BE49-F238E27FC236}">
                <a16:creationId xmlns:a16="http://schemas.microsoft.com/office/drawing/2014/main" id="{3AAD48CD-E823-43B4-AF0A-9F52F84BFB67}"/>
              </a:ext>
            </a:extLst>
          </p:cNvPr>
          <p:cNvSpPr>
            <a:spLocks noGrp="1"/>
          </p:cNvSpPr>
          <p:nvPr>
            <p:ph idx="1"/>
          </p:nvPr>
        </p:nvSpPr>
        <p:spPr>
          <a:xfrm>
            <a:off x="838200" y="1825625"/>
            <a:ext cx="10515600" cy="1948933"/>
          </a:xfrm>
        </p:spPr>
        <p:txBody>
          <a:bodyPr/>
          <a:lstStyle/>
          <a:p>
            <a:r>
              <a:rPr lang="en-US" dirty="0"/>
              <a:t>Link to an existing HEC-DSS file</a:t>
            </a:r>
          </a:p>
          <a:p>
            <a:r>
              <a:rPr lang="en-US" dirty="0"/>
              <a:t>Enter data manually</a:t>
            </a:r>
          </a:p>
        </p:txBody>
      </p:sp>
      <p:pic>
        <p:nvPicPr>
          <p:cNvPr id="12" name="Picture 11">
            <a:extLst>
              <a:ext uri="{FF2B5EF4-FFF2-40B4-BE49-F238E27FC236}">
                <a16:creationId xmlns:a16="http://schemas.microsoft.com/office/drawing/2014/main" id="{2CA3BE34-AA4A-4919-AEF3-2CED16E6E7B2}"/>
              </a:ext>
            </a:extLst>
          </p:cNvPr>
          <p:cNvPicPr>
            <a:picLocks noChangeAspect="1"/>
          </p:cNvPicPr>
          <p:nvPr/>
        </p:nvPicPr>
        <p:blipFill>
          <a:blip r:embed="rId3"/>
          <a:stretch>
            <a:fillRect/>
          </a:stretch>
        </p:blipFill>
        <p:spPr>
          <a:xfrm>
            <a:off x="1736650" y="4231760"/>
            <a:ext cx="8718700" cy="2179674"/>
          </a:xfrm>
          <a:prstGeom prst="rect">
            <a:avLst/>
          </a:prstGeom>
        </p:spPr>
      </p:pic>
    </p:spTree>
    <p:extLst>
      <p:ext uri="{BB962C8B-B14F-4D97-AF65-F5344CB8AC3E}">
        <p14:creationId xmlns:p14="http://schemas.microsoft.com/office/powerpoint/2010/main" val="3206430481"/>
      </p:ext>
    </p:extLst>
  </p:cSld>
  <p:clrMapOvr>
    <a:masterClrMapping/>
  </p:clrMapOvr>
</p:sld>
</file>

<file path=ppt/theme/theme1.xml><?xml version="1.0" encoding="utf-8"?>
<a:theme xmlns:a="http://schemas.openxmlformats.org/drawingml/2006/main" name="USACE_FY15">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TotalTime>
  <Words>1136</Words>
  <Application>Microsoft Office PowerPoint</Application>
  <PresentationFormat>Widescreen</PresentationFormat>
  <Paragraphs>104</Paragraphs>
  <Slides>12</Slides>
  <Notes>10</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12</vt:i4>
      </vt:variant>
    </vt:vector>
  </HeadingPairs>
  <TitlesOfParts>
    <vt:vector size="22" baseType="lpstr">
      <vt:lpstr>Arial</vt:lpstr>
      <vt:lpstr>Calibri</vt:lpstr>
      <vt:lpstr>Calibri Light</vt:lpstr>
      <vt:lpstr>Consolas</vt:lpstr>
      <vt:lpstr>Wingdings</vt:lpstr>
      <vt:lpstr>Wingdings 3</vt:lpstr>
      <vt:lpstr>USACE_FY15</vt:lpstr>
      <vt:lpstr>Custom Design</vt:lpstr>
      <vt:lpstr>1_Custom Design</vt:lpstr>
      <vt:lpstr>Office Theme</vt:lpstr>
      <vt:lpstr>HEC-HMS Shared Data Components: Paired Data</vt:lpstr>
      <vt:lpstr>Paired Data</vt:lpstr>
      <vt:lpstr>Percentage Curve</vt:lpstr>
      <vt:lpstr>Cross-Section</vt:lpstr>
      <vt:lpstr>Important Examples</vt:lpstr>
      <vt:lpstr>PowerPoint Presentation</vt:lpstr>
      <vt:lpstr>PowerPoint Presentation</vt:lpstr>
      <vt:lpstr>Paired Data Manager</vt:lpstr>
      <vt:lpstr>Data Sources</vt:lpstr>
      <vt:lpstr>Manual Entry</vt:lpstr>
      <vt:lpstr>HEC-DSS File</vt:lpstr>
      <vt:lpstr>HEC-HMS Shared Data Components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HEC-HMS Shared Data Components: Paired Data</dc:title>
  <dc:creator>Karlovits, Gregory S CIV USARMY CEIWR-HEC (US)</dc:creator>
  <cp:lastModifiedBy>Karlovits, Gregory S CIV USARMY CEIWR-HEC (US)</cp:lastModifiedBy>
  <cp:revision>5</cp:revision>
  <dcterms:created xsi:type="dcterms:W3CDTF">2021-01-06T13:35:22Z</dcterms:created>
  <dcterms:modified xsi:type="dcterms:W3CDTF">2021-01-08T17:17:50Z</dcterms:modified>
</cp:coreProperties>
</file>