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25"/>
  </p:notesMasterIdLst>
  <p:handoutMasterIdLst>
    <p:handoutMasterId r:id="rId26"/>
  </p:handoutMasterIdLst>
  <p:sldIdLst>
    <p:sldId id="387" r:id="rId5"/>
    <p:sldId id="257" r:id="rId6"/>
    <p:sldId id="259" r:id="rId7"/>
    <p:sldId id="260" r:id="rId8"/>
    <p:sldId id="265" r:id="rId9"/>
    <p:sldId id="266" r:id="rId10"/>
    <p:sldId id="269" r:id="rId11"/>
    <p:sldId id="267" r:id="rId12"/>
    <p:sldId id="268" r:id="rId13"/>
    <p:sldId id="270" r:id="rId14"/>
    <p:sldId id="261" r:id="rId15"/>
    <p:sldId id="262" r:id="rId16"/>
    <p:sldId id="271" r:id="rId17"/>
    <p:sldId id="263" r:id="rId18"/>
    <p:sldId id="264" r:id="rId19"/>
    <p:sldId id="272" r:id="rId20"/>
    <p:sldId id="273" r:id="rId21"/>
    <p:sldId id="274" r:id="rId22"/>
    <p:sldId id="276" r:id="rId23"/>
    <p:sldId id="258" r:id="rId24"/>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87"/>
            <p14:sldId id="257"/>
            <p14:sldId id="259"/>
            <p14:sldId id="260"/>
            <p14:sldId id="265"/>
            <p14:sldId id="266"/>
            <p14:sldId id="269"/>
            <p14:sldId id="267"/>
            <p14:sldId id="268"/>
            <p14:sldId id="270"/>
            <p14:sldId id="261"/>
            <p14:sldId id="262"/>
            <p14:sldId id="271"/>
            <p14:sldId id="263"/>
            <p14:sldId id="264"/>
            <p14:sldId id="272"/>
            <p14:sldId id="273"/>
            <p14:sldId id="274"/>
            <p14:sldId id="276"/>
            <p14:sldId id="2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91" autoAdjust="0"/>
    <p:restoredTop sz="83212" autoAdjust="0"/>
  </p:normalViewPr>
  <p:slideViewPr>
    <p:cSldViewPr snapToGrid="0">
      <p:cViewPr varScale="1">
        <p:scale>
          <a:sx n="95" d="100"/>
          <a:sy n="95" d="100"/>
        </p:scale>
        <p:origin x="288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1/14/2021</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1/14/2021</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Hello HMS modelers. I’m Greg Karlovits, senior hydraulic engineer at the US Army Corps of Engineers Hydrologic Engineering Center. In this video, we will go over the impacts of various hydrologic parameters using a controlled experiment, so you can get an idea of how they might influence your calibration.</a:t>
            </a:r>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770403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10</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11</a:t>
            </a:fld>
            <a:endParaRPr lang="en-US"/>
          </a:p>
        </p:txBody>
      </p:sp>
    </p:spTree>
    <p:extLst>
      <p:ext uri="{BB962C8B-B14F-4D97-AF65-F5344CB8AC3E}">
        <p14:creationId xmlns:p14="http://schemas.microsoft.com/office/powerpoint/2010/main" val="7861271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12</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13</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14</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15</a:t>
            </a:fld>
            <a:endParaRPr lang="en-US"/>
          </a:p>
        </p:txBody>
      </p:sp>
    </p:spTree>
    <p:extLst>
      <p:ext uri="{BB962C8B-B14F-4D97-AF65-F5344CB8AC3E}">
        <p14:creationId xmlns:p14="http://schemas.microsoft.com/office/powerpoint/2010/main" val="11957223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16</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17</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18</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19</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2</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been a discussion of the impacts of loss, transform, and baseflow parameters on calibrating an HEC-HMS model. For more information, please see the HMS user’s manual or tutorials and guides online, or other videos in this series. Thanks and have a great day!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3215110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4</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5</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6</a:t>
            </a:fld>
            <a:endParaRPr lang="en-US"/>
          </a:p>
        </p:txBody>
      </p:sp>
    </p:spTree>
    <p:extLst>
      <p:ext uri="{BB962C8B-B14F-4D97-AF65-F5344CB8AC3E}">
        <p14:creationId xmlns:p14="http://schemas.microsoft.com/office/powerpoint/2010/main" val="39686779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7</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8</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9</a:t>
            </a:fld>
            <a:endParaRPr lang="en-US"/>
          </a:p>
        </p:txBody>
      </p:sp>
    </p:spTree>
    <p:extLst>
      <p:ext uri="{BB962C8B-B14F-4D97-AF65-F5344CB8AC3E}">
        <p14:creationId xmlns:p14="http://schemas.microsoft.com/office/powerpoint/2010/main" val="1949954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1/14/2021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1/14/2021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1/14/2021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1/14/2021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1/14/2021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1/14/2021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1/14/2021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1/14/2021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1/14/2021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1/14/2021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1/14/2021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1/14/2021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5" Type="http://schemas.openxmlformats.org/officeDocument/2006/relationships/image" Target="../media/image5.gif"/><Relationship Id="rId4" Type="http://schemas.openxmlformats.org/officeDocument/2006/relationships/image" Target="../media/image4.sv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9.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9.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3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9.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44.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B7694FDC-A66D-47C8-B5A5-E5FEE8256F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4" y="0"/>
            <a:ext cx="12191996" cy="6858000"/>
          </a:xfrm>
          <a:prstGeom prst="rect">
            <a:avLst/>
          </a:prstGeom>
          <a:solidFill>
            <a:schemeClr val="accent1">
              <a:lumMod val="50000"/>
              <a:alpha val="25000"/>
            </a:schemeClr>
          </a:solidFill>
          <a:ln w="0">
            <a:noFill/>
            <a:prstDash val="solid"/>
            <a:round/>
            <a:headEnd/>
            <a:tailEnd/>
          </a:ln>
        </p:spPr>
        <p:txBody>
          <a:bodyPr rtlCol="0" anchor="ctr"/>
          <a:lstStyle/>
          <a:p>
            <a:pPr algn="ctr" defTabSz="457200"/>
            <a:endParaRPr lang="en-US" dirty="0">
              <a:solidFill>
                <a:schemeClr val="tx1"/>
              </a:solidFill>
            </a:endParaRPr>
          </a:p>
        </p:txBody>
      </p:sp>
      <p:sp>
        <p:nvSpPr>
          <p:cNvPr id="2" name="Title 1"/>
          <p:cNvSpPr>
            <a:spLocks noGrp="1"/>
          </p:cNvSpPr>
          <p:nvPr>
            <p:ph type="ctrTitle"/>
          </p:nvPr>
        </p:nvSpPr>
        <p:spPr>
          <a:xfrm>
            <a:off x="766243" y="662399"/>
            <a:ext cx="4842933" cy="1494000"/>
          </a:xfrm>
        </p:spPr>
        <p:txBody>
          <a:bodyPr vert="horz" lIns="91440" tIns="45720" rIns="91440" bIns="45720" rtlCol="0" anchor="t">
            <a:normAutofit/>
          </a:bodyPr>
          <a:lstStyle/>
          <a:p>
            <a:pPr algn="l"/>
            <a:r>
              <a:rPr lang="en-US" sz="3400" b="1" kern="1200" spc="-38" dirty="0">
                <a:solidFill>
                  <a:schemeClr val="tx1"/>
                </a:solidFill>
                <a:latin typeface="+mj-lt"/>
                <a:ea typeface="+mj-ea"/>
                <a:cs typeface="+mj-cs"/>
              </a:rPr>
              <a:t>HEC-HMS </a:t>
            </a:r>
            <a:br>
              <a:rPr lang="en-US" sz="3400" b="1" kern="1200" spc="-38" dirty="0">
                <a:solidFill>
                  <a:schemeClr val="tx1"/>
                </a:solidFill>
                <a:latin typeface="+mj-lt"/>
                <a:ea typeface="+mj-ea"/>
                <a:cs typeface="+mj-cs"/>
              </a:rPr>
            </a:br>
            <a:r>
              <a:rPr lang="en-US" sz="3400" b="1" kern="1200" spc="-38" dirty="0">
                <a:solidFill>
                  <a:schemeClr val="tx1"/>
                </a:solidFill>
                <a:latin typeface="+mj-lt"/>
                <a:ea typeface="+mj-ea"/>
                <a:cs typeface="+mj-cs"/>
              </a:rPr>
              <a:t>Calibration:</a:t>
            </a:r>
            <a:br>
              <a:rPr lang="en-US" sz="3400" b="1" kern="1200" spc="-38" dirty="0">
                <a:solidFill>
                  <a:schemeClr val="tx1"/>
                </a:solidFill>
                <a:latin typeface="+mj-lt"/>
                <a:ea typeface="+mj-ea"/>
                <a:cs typeface="+mj-cs"/>
              </a:rPr>
            </a:br>
            <a:r>
              <a:rPr lang="en-US" sz="3400" b="1" kern="1200" spc="-38" dirty="0">
                <a:solidFill>
                  <a:schemeClr val="tx1"/>
                </a:solidFill>
                <a:latin typeface="+mj-lt"/>
                <a:ea typeface="+mj-ea"/>
                <a:cs typeface="+mj-cs"/>
              </a:rPr>
              <a:t>Parameter Impacts</a:t>
            </a:r>
          </a:p>
        </p:txBody>
      </p:sp>
      <p:sp>
        <p:nvSpPr>
          <p:cNvPr id="4" name="TextBox 3"/>
          <p:cNvSpPr txBox="1"/>
          <p:nvPr/>
        </p:nvSpPr>
        <p:spPr>
          <a:xfrm>
            <a:off x="765566" y="2286000"/>
            <a:ext cx="4849708" cy="3844800"/>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000" b="1" dirty="0">
                <a:solidFill>
                  <a:schemeClr val="tx1">
                    <a:alpha val="60000"/>
                  </a:schemeClr>
                </a:solidFill>
              </a:rPr>
              <a:t>Gregory Karlovits, P.E., PH, CFM</a:t>
            </a:r>
          </a:p>
          <a:p>
            <a:pPr>
              <a:lnSpc>
                <a:spcPct val="90000"/>
              </a:lnSpc>
              <a:spcAft>
                <a:spcPts val="450"/>
              </a:spcAft>
              <a:buClr>
                <a:schemeClr val="accent1"/>
              </a:buClr>
            </a:pPr>
            <a:r>
              <a:rPr lang="en-US" sz="2000" dirty="0">
                <a:solidFill>
                  <a:schemeClr val="tx1">
                    <a:alpha val="60000"/>
                  </a:schemeClr>
                </a:solidFill>
              </a:rPr>
              <a:t>Hydrologic Engineering Center</a:t>
            </a:r>
          </a:p>
          <a:p>
            <a:pPr>
              <a:lnSpc>
                <a:spcPct val="90000"/>
              </a:lnSpc>
              <a:spcAft>
                <a:spcPts val="450"/>
              </a:spcAft>
              <a:buClr>
                <a:schemeClr val="accent1"/>
              </a:buClr>
            </a:pPr>
            <a:r>
              <a:rPr lang="en-US" sz="2000" dirty="0">
                <a:solidFill>
                  <a:schemeClr val="tx1">
                    <a:alpha val="60000"/>
                  </a:schemeClr>
                </a:solidFill>
              </a:rPr>
              <a:t>U.S. Army Corps of Engineers</a:t>
            </a:r>
          </a:p>
          <a:p>
            <a:pPr indent="-228600">
              <a:lnSpc>
                <a:spcPct val="90000"/>
              </a:lnSpc>
              <a:spcAft>
                <a:spcPts val="450"/>
              </a:spcAft>
              <a:buClr>
                <a:schemeClr val="accent1"/>
              </a:buClr>
              <a:buFont typeface="Arial" panose="020B0604020202020204" pitchFamily="34" charset="0"/>
              <a:buChar char="•"/>
            </a:pPr>
            <a:endParaRPr lang="en-US" sz="2000" dirty="0">
              <a:solidFill>
                <a:schemeClr val="tx1">
                  <a:alpha val="60000"/>
                </a:schemeClr>
              </a:solidFill>
            </a:endParaRPr>
          </a:p>
        </p:txBody>
      </p:sp>
      <p:sp>
        <p:nvSpPr>
          <p:cNvPr id="26" name="Freeform 6">
            <a:extLst>
              <a:ext uri="{FF2B5EF4-FFF2-40B4-BE49-F238E27FC236}">
                <a16:creationId xmlns:a16="http://schemas.microsoft.com/office/drawing/2014/main" id="{C3F69AFD-BDEB-4A68-B6CE-073AB5E449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502207" y="61344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rgbClr val="FFFFFF"/>
          </a:solidFill>
          <a:ln w="0">
            <a:noFill/>
            <a:prstDash val="solid"/>
            <a:round/>
            <a:headEnd/>
            <a:tailEnd/>
          </a:ln>
        </p:spPr>
      </p:sp>
      <p:pic>
        <p:nvPicPr>
          <p:cNvPr id="5" name="Picture 4" descr="Hammer">
            <a:extLst>
              <a:ext uri="{FF2B5EF4-FFF2-40B4-BE49-F238E27FC236}">
                <a16:creationId xmlns:a16="http://schemas.microsoft.com/office/drawing/2014/main" id="{26AE9003-EDA9-4F6B-8637-8C17B9E2213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p:blipFill>
        <p:spPr>
          <a:xfrm>
            <a:off x="7499994" y="1608058"/>
            <a:ext cx="3240000" cy="3240000"/>
          </a:xfrm>
          <a:prstGeom prst="rect">
            <a:avLst/>
          </a:prstGeom>
        </p:spPr>
      </p:pic>
      <p:pic>
        <p:nvPicPr>
          <p:cNvPr id="6" name="Picture 5">
            <a:extLst>
              <a:ext uri="{FF2B5EF4-FFF2-40B4-BE49-F238E27FC236}">
                <a16:creationId xmlns:a16="http://schemas.microsoft.com/office/drawing/2014/main" id="{BE93629E-2F01-427D-8C79-6291B2E717AD}"/>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65566" y="4665600"/>
            <a:ext cx="2387686" cy="1828800"/>
          </a:xfrm>
          <a:prstGeom prst="rect">
            <a:avLst/>
          </a:prstGeom>
        </p:spPr>
      </p:pic>
    </p:spTree>
    <p:extLst>
      <p:ext uri="{BB962C8B-B14F-4D97-AF65-F5344CB8AC3E}">
        <p14:creationId xmlns:p14="http://schemas.microsoft.com/office/powerpoint/2010/main" val="1262913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15503997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2873516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p:txBody>
          <a:bodyPr/>
          <a:lstStyle/>
          <a:p>
            <a:r>
              <a:rPr lang="en-US" dirty="0"/>
              <a:t>Need to match the recession speed</a:t>
            </a:r>
          </a:p>
          <a:p>
            <a:r>
              <a:rPr lang="en-US" dirty="0"/>
              <a:t>Watershed is interflow dominated</a:t>
            </a:r>
          </a:p>
        </p:txBody>
      </p:sp>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18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lstStyle/>
          <a:p>
            <a:r>
              <a:rPr lang="en-US" dirty="0"/>
              <a:t>Deficit + constant loss rate</a:t>
            </a:r>
          </a:p>
          <a:p>
            <a:r>
              <a:rPr lang="en-US" dirty="0"/>
              <a:t>Clark unit hydrograph</a:t>
            </a:r>
          </a:p>
          <a:p>
            <a:r>
              <a:rPr lang="en-US" dirty="0"/>
              <a:t>Linear reservoir baseflow</a:t>
            </a:r>
          </a:p>
        </p:txBody>
      </p:sp>
      <p:sp>
        <p:nvSpPr>
          <p:cNvPr id="4" name="Rectangle 3">
            <a:extLst>
              <a:ext uri="{FF2B5EF4-FFF2-40B4-BE49-F238E27FC236}">
                <a16:creationId xmlns:a16="http://schemas.microsoft.com/office/drawing/2014/main" id="{83CEEC47-5744-4FA2-88A5-F9C4CB178689}"/>
              </a:ext>
            </a:extLst>
          </p:cNvPr>
          <p:cNvSpPr/>
          <p:nvPr/>
        </p:nvSpPr>
        <p:spPr>
          <a:xfrm>
            <a:off x="3352800" y="4572000"/>
            <a:ext cx="5486400" cy="2286000"/>
          </a:xfrm>
          <a:prstGeom prst="rect">
            <a:avLst/>
          </a:prstGeom>
          <a:gradFill flip="none" rotWithShape="1">
            <a:gsLst>
              <a:gs pos="0">
                <a:schemeClr val="accent1">
                  <a:lumMod val="0"/>
                  <a:lumOff val="100000"/>
                </a:schemeClr>
              </a:gs>
              <a:gs pos="100000">
                <a:srgbClr val="663300"/>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0F68A7BC-C338-4DBF-A8A2-D9ACE3BAA186}"/>
              </a:ext>
            </a:extLst>
          </p:cNvPr>
          <p:cNvSpPr txBox="1"/>
          <p:nvPr/>
        </p:nvSpPr>
        <p:spPr>
          <a:xfrm>
            <a:off x="3352800" y="4110335"/>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Direct Runoff</a:t>
            </a:r>
          </a:p>
        </p:txBody>
      </p:sp>
      <p:cxnSp>
        <p:nvCxnSpPr>
          <p:cNvPr id="7" name="Straight Connector 6">
            <a:extLst>
              <a:ext uri="{FF2B5EF4-FFF2-40B4-BE49-F238E27FC236}">
                <a16:creationId xmlns:a16="http://schemas.microsoft.com/office/drawing/2014/main" id="{DA033FA6-D298-497A-9F32-AFD27C31D411}"/>
              </a:ext>
            </a:extLst>
          </p:cNvPr>
          <p:cNvCxnSpPr>
            <a:cxnSpLocks/>
          </p:cNvCxnSpPr>
          <p:nvPr/>
        </p:nvCxnSpPr>
        <p:spPr>
          <a:xfrm>
            <a:off x="2743200" y="5715000"/>
            <a:ext cx="6896100" cy="0"/>
          </a:xfrm>
          <a:prstGeom prst="line">
            <a:avLst/>
          </a:prstGeom>
          <a:ln w="76200">
            <a:solidFill>
              <a:srgbClr val="0070C0"/>
            </a:solidFill>
            <a:prstDash val="sysDash"/>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513F6E1-CB47-4A86-9216-0C41558E6A70}"/>
              </a:ext>
            </a:extLst>
          </p:cNvPr>
          <p:cNvSpPr txBox="1"/>
          <p:nvPr/>
        </p:nvSpPr>
        <p:spPr>
          <a:xfrm>
            <a:off x="3352800" y="5118398"/>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Interflow</a:t>
            </a:r>
          </a:p>
        </p:txBody>
      </p:sp>
      <p:sp>
        <p:nvSpPr>
          <p:cNvPr id="10" name="TextBox 9">
            <a:extLst>
              <a:ext uri="{FF2B5EF4-FFF2-40B4-BE49-F238E27FC236}">
                <a16:creationId xmlns:a16="http://schemas.microsoft.com/office/drawing/2014/main" id="{6D79AA21-A207-450C-A39E-5EEA39F8BC95}"/>
              </a:ext>
            </a:extLst>
          </p:cNvPr>
          <p:cNvSpPr txBox="1"/>
          <p:nvPr/>
        </p:nvSpPr>
        <p:spPr>
          <a:xfrm>
            <a:off x="3352800" y="6219329"/>
            <a:ext cx="3767328" cy="461665"/>
          </a:xfrm>
          <a:prstGeom prst="rect">
            <a:avLst/>
          </a:prstGeom>
          <a:noFill/>
        </p:spPr>
        <p:txBody>
          <a:bodyPr wrap="square" rtlCol="0">
            <a:spAutoFit/>
          </a:bodyPr>
          <a:lstStyle/>
          <a:p>
            <a:r>
              <a:rPr lang="en-US" sz="2400" b="1" dirty="0">
                <a:effectLst>
                  <a:outerShdw blurRad="38100" dist="38100" dir="2700000" algn="tl">
                    <a:srgbClr val="000000">
                      <a:alpha val="43137"/>
                    </a:srgbClr>
                  </a:outerShdw>
                </a:effectLst>
                <a:latin typeface="Consolas" panose="020B0609020204030204" pitchFamily="49" charset="0"/>
              </a:rPr>
              <a:t>Baseflow</a:t>
            </a:r>
          </a:p>
        </p:txBody>
      </p:sp>
      <p:sp>
        <p:nvSpPr>
          <p:cNvPr id="14" name="Arrow: Bent 13">
            <a:extLst>
              <a:ext uri="{FF2B5EF4-FFF2-40B4-BE49-F238E27FC236}">
                <a16:creationId xmlns:a16="http://schemas.microsoft.com/office/drawing/2014/main" id="{4EAD560D-E243-4050-B5AE-B86052FDA101}"/>
              </a:ext>
            </a:extLst>
          </p:cNvPr>
          <p:cNvSpPr/>
          <p:nvPr/>
        </p:nvSpPr>
        <p:spPr>
          <a:xfrm rot="10800000" flipH="1">
            <a:off x="1827276" y="4571999"/>
            <a:ext cx="813816" cy="192087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Bent 14">
            <a:extLst>
              <a:ext uri="{FF2B5EF4-FFF2-40B4-BE49-F238E27FC236}">
                <a16:creationId xmlns:a16="http://schemas.microsoft.com/office/drawing/2014/main" id="{AAA6B394-4F99-4137-BB49-2A49DF19AF86}"/>
              </a:ext>
            </a:extLst>
          </p:cNvPr>
          <p:cNvSpPr/>
          <p:nvPr/>
        </p:nvSpPr>
        <p:spPr>
          <a:xfrm rot="10800000" flipH="1">
            <a:off x="2336292" y="4572000"/>
            <a:ext cx="813816" cy="77723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6" name="Straight Connector 15">
            <a:extLst>
              <a:ext uri="{FF2B5EF4-FFF2-40B4-BE49-F238E27FC236}">
                <a16:creationId xmlns:a16="http://schemas.microsoft.com/office/drawing/2014/main" id="{E4374B32-5D99-4E0E-8253-7690F67FEF59}"/>
              </a:ext>
            </a:extLst>
          </p:cNvPr>
          <p:cNvCxnSpPr>
            <a:cxnSpLocks/>
          </p:cNvCxnSpPr>
          <p:nvPr/>
        </p:nvCxnSpPr>
        <p:spPr>
          <a:xfrm>
            <a:off x="2743200" y="4571999"/>
            <a:ext cx="6896100" cy="0"/>
          </a:xfrm>
          <a:prstGeom prst="line">
            <a:avLst/>
          </a:prstGeom>
          <a:ln w="762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Arrow: Right 16">
            <a:extLst>
              <a:ext uri="{FF2B5EF4-FFF2-40B4-BE49-F238E27FC236}">
                <a16:creationId xmlns:a16="http://schemas.microsoft.com/office/drawing/2014/main" id="{CD246A7E-7D60-4ED5-B410-E2D05D6775C7}"/>
              </a:ext>
            </a:extLst>
          </p:cNvPr>
          <p:cNvSpPr/>
          <p:nvPr/>
        </p:nvSpPr>
        <p:spPr>
          <a:xfrm>
            <a:off x="5911596" y="4064512"/>
            <a:ext cx="1920240" cy="36576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43517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52A27-6497-4D44-A1AF-4A4D27DD5093}"/>
              </a:ext>
            </a:extLst>
          </p:cNvPr>
          <p:cNvSpPr>
            <a:spLocks noGrp="1"/>
          </p:cNvSpPr>
          <p:nvPr>
            <p:ph type="ctrTitle"/>
          </p:nvPr>
        </p:nvSpPr>
        <p:spPr/>
        <p:txBody>
          <a:bodyPr/>
          <a:lstStyle/>
          <a:p>
            <a:r>
              <a:rPr lang="en-US" dirty="0"/>
              <a:t>HEC-HMS</a:t>
            </a:r>
            <a:br>
              <a:rPr lang="en-US" dirty="0"/>
            </a:br>
            <a:r>
              <a:rPr lang="en-US" dirty="0"/>
              <a:t>Calibration</a:t>
            </a:r>
          </a:p>
        </p:txBody>
      </p:sp>
      <p:sp>
        <p:nvSpPr>
          <p:cNvPr id="3" name="Subtitle 2">
            <a:extLst>
              <a:ext uri="{FF2B5EF4-FFF2-40B4-BE49-F238E27FC236}">
                <a16:creationId xmlns:a16="http://schemas.microsoft.com/office/drawing/2014/main" id="{D229F1BD-A0B7-424B-996B-8F2E4BE890AD}"/>
              </a:ext>
            </a:extLst>
          </p:cNvPr>
          <p:cNvSpPr>
            <a:spLocks noGrp="1"/>
          </p:cNvSpPr>
          <p:nvPr>
            <p:ph type="subTitle" idx="1"/>
          </p:nvPr>
        </p:nvSpPr>
        <p:spPr/>
        <p:txBody>
          <a:bodyPr>
            <a:normAutofit lnSpcReduction="10000"/>
          </a:bodyPr>
          <a:lstStyle/>
          <a:p>
            <a:r>
              <a:rPr lang="en-US" dirty="0"/>
              <a:t>Parameter Impacts</a:t>
            </a:r>
          </a:p>
          <a:p>
            <a:endParaRPr lang="en-US" dirty="0"/>
          </a:p>
          <a:p>
            <a:r>
              <a:rPr lang="en-US" dirty="0"/>
              <a:t>Gregory Karlovits, </a:t>
            </a:r>
            <a:r>
              <a:rPr lang="en-US" i="1" dirty="0"/>
              <a:t>P.E., PH, CFM</a:t>
            </a:r>
          </a:p>
          <a:p>
            <a:r>
              <a:rPr lang="en-US" dirty="0"/>
              <a:t>USACE Hydrologic Engineering Center</a:t>
            </a:r>
          </a:p>
        </p:txBody>
      </p:sp>
    </p:spTree>
    <p:extLst>
      <p:ext uri="{BB962C8B-B14F-4D97-AF65-F5344CB8AC3E}">
        <p14:creationId xmlns:p14="http://schemas.microsoft.com/office/powerpoint/2010/main" val="2866125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p:txBody>
          <a:bodyPr/>
          <a:lstStyle/>
          <a:p>
            <a:r>
              <a:rPr lang="en-US" dirty="0" err="1"/>
              <a:t>SCS</a:t>
            </a:r>
            <a:r>
              <a:rPr lang="en-US" dirty="0"/>
              <a:t> type II storm</a:t>
            </a:r>
          </a:p>
          <a:p>
            <a:r>
              <a:rPr lang="en-US" dirty="0"/>
              <a:t>5 inches point depth</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4251727"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3080925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774866489"/>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TotalTime>
  <Words>2005</Words>
  <Application>Microsoft Office PowerPoint</Application>
  <PresentationFormat>Widescreen</PresentationFormat>
  <Paragraphs>123</Paragraphs>
  <Slides>20</Slides>
  <Notes>20</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20</vt:i4>
      </vt:variant>
    </vt:vector>
  </HeadingPairs>
  <TitlesOfParts>
    <vt:vector size="30" baseType="lpstr">
      <vt:lpstr>Arial</vt:lpstr>
      <vt:lpstr>Calibri</vt:lpstr>
      <vt:lpstr>Calibri Light</vt:lpstr>
      <vt:lpstr>Consolas</vt:lpstr>
      <vt:lpstr>Wingdings</vt:lpstr>
      <vt:lpstr>Wingdings 3</vt:lpstr>
      <vt:lpstr>USACE_FY15</vt:lpstr>
      <vt:lpstr>Custom Design</vt:lpstr>
      <vt:lpstr>1_Custom Design</vt:lpstr>
      <vt:lpstr>Office Theme</vt:lpstr>
      <vt:lpstr>HEC-HMS  Calibration: Parameter Impacts</vt:lpstr>
      <vt:lpstr>Parameter Impacts</vt:lpstr>
      <vt:lpstr>Experimental Control</vt:lpstr>
      <vt:lpstr>PowerPoint Presentation</vt:lpstr>
      <vt:lpstr>PowerPoint Presentation</vt:lpstr>
      <vt:lpstr>PowerPoint Presentation</vt:lpstr>
      <vt:lpstr>When to Change Initial Deficit?</vt:lpstr>
      <vt:lpstr>PowerPoint Presentation</vt:lpstr>
      <vt:lpstr>PowerPoint Presentation</vt:lpstr>
      <vt:lpstr>When to Change Constant Rate?</vt:lpstr>
      <vt:lpstr>PowerPoint Presentation</vt:lpstr>
      <vt:lpstr>PowerPoint Presentation</vt:lpstr>
      <vt:lpstr>When to Change Tc?</vt:lpstr>
      <vt:lpstr>PowerPoint Presentation</vt:lpstr>
      <vt:lpstr>PowerPoint Presentation</vt:lpstr>
      <vt:lpstr>When to Change R?</vt:lpstr>
      <vt:lpstr>Baseflow</vt:lpstr>
      <vt:lpstr>PowerPoint Presentation</vt:lpstr>
      <vt:lpstr>When to Change Baseflow?</vt:lpstr>
      <vt:lpstr>HEC-HMS Calibration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Calibration: Parameter Impacts</dc:title>
  <dc:creator>Karlovits, Gregory S CIV USARMY CEIWR-HEC (US)</dc:creator>
  <cp:lastModifiedBy>Karlovits, Gregory S CIV USARMY CEIWR-HEC (US)</cp:lastModifiedBy>
  <cp:revision>21</cp:revision>
  <dcterms:created xsi:type="dcterms:W3CDTF">2021-01-06T14:34:09Z</dcterms:created>
  <dcterms:modified xsi:type="dcterms:W3CDTF">2021-01-14T14:10:29Z</dcterms:modified>
</cp:coreProperties>
</file>