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14" r:id="rId2"/>
    <p:sldMasterId id="2147483739" r:id="rId3"/>
  </p:sldMasterIdLst>
  <p:notesMasterIdLst>
    <p:notesMasterId r:id="rId16"/>
  </p:notesMasterIdLst>
  <p:sldIdLst>
    <p:sldId id="265" r:id="rId4"/>
    <p:sldId id="280" r:id="rId5"/>
    <p:sldId id="281" r:id="rId6"/>
    <p:sldId id="282" r:id="rId7"/>
    <p:sldId id="284" r:id="rId8"/>
    <p:sldId id="285" r:id="rId9"/>
    <p:sldId id="286" r:id="rId10"/>
    <p:sldId id="287" r:id="rId11"/>
    <p:sldId id="289" r:id="rId12"/>
    <p:sldId id="290" r:id="rId13"/>
    <p:sldId id="291" r:id="rId14"/>
    <p:sldId id="51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0" autoAdjust="0"/>
    <p:restoredTop sz="80037" autoAdjust="0"/>
  </p:normalViewPr>
  <p:slideViewPr>
    <p:cSldViewPr snapToGrid="0">
      <p:cViewPr varScale="1">
        <p:scale>
          <a:sx n="114" d="100"/>
          <a:sy n="114" d="100"/>
        </p:scale>
        <p:origin x="450"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B375B1-6120-446C-A49B-ADD6809D01BC}" type="datetimeFigureOut">
              <a:rPr lang="en-US" smtClean="0"/>
              <a:t>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DBBA80-3F3B-42AF-8D0C-353E406EFBD9}" type="slidenum">
              <a:rPr lang="en-US" smtClean="0"/>
              <a:t>‹#›</a:t>
            </a:fld>
            <a:endParaRPr lang="en-US"/>
          </a:p>
        </p:txBody>
      </p:sp>
    </p:spTree>
    <p:extLst>
      <p:ext uri="{BB962C8B-B14F-4D97-AF65-F5344CB8AC3E}">
        <p14:creationId xmlns:p14="http://schemas.microsoft.com/office/powerpoint/2010/main" val="3732668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1</a:t>
            </a:fld>
            <a:endParaRPr lang="en-US"/>
          </a:p>
        </p:txBody>
      </p:sp>
    </p:spTree>
    <p:extLst>
      <p:ext uri="{BB962C8B-B14F-4D97-AF65-F5344CB8AC3E}">
        <p14:creationId xmlns:p14="http://schemas.microsoft.com/office/powerpoint/2010/main" val="1887396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entire video dedicated to viewing results so refer to that video for more in depth coverage. In this video I’m going to navigate to the results tab of the watershed explorer. From the results tab I can access a global summary table, and element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10</a:t>
            </a:fld>
            <a:endParaRPr lang="en-US"/>
          </a:p>
        </p:txBody>
      </p:sp>
    </p:spTree>
    <p:extLst>
      <p:ext uri="{BB962C8B-B14F-4D97-AF65-F5344CB8AC3E}">
        <p14:creationId xmlns:p14="http://schemas.microsoft.com/office/powerpoint/2010/main" val="3512399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three video series on creating a basic HEC-HMS model. In the first video we created a new project, and a basin model, in the second video, we added precipitation gages and a meteorologic model, and in this video we created a control specification and computed a simulation run. Finally, we viewed the results from our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3229054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a:t>
            </a:r>
            <a:r>
              <a:rPr lang="en-US" dirty="0"/>
              <a:t>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12</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2</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we’ll create a new control specification.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BBA80-3F3B-42AF-8D0C-353E406EFB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51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Control Specifications define the temporal resolution and extent of a </a:t>
            </a:r>
            <a:r>
              <a:rPr lang="en-US" dirty="0" err="1"/>
              <a:t>simuation</a:t>
            </a:r>
            <a:r>
              <a:rPr lang="en-US" dirty="0"/>
              <a:t>. To create a new control specification, select Components | Control Specifications Manager. In the Control Specifications Manger select New. Name the control specification after the event being modeled. Navigate to the Control Specification in the watershed explorer. Parameterize the control specification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4</a:t>
            </a:fld>
            <a:endParaRPr lang="en-US"/>
          </a:p>
        </p:txBody>
      </p:sp>
    </p:spTree>
    <p:extLst>
      <p:ext uri="{BB962C8B-B14F-4D97-AF65-F5344CB8AC3E}">
        <p14:creationId xmlns:p14="http://schemas.microsoft.com/office/powerpoint/2010/main" val="3205659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I’m going to create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5</a:t>
            </a:fld>
            <a:endParaRPr lang="en-US"/>
          </a:p>
        </p:txBody>
      </p:sp>
    </p:spTree>
    <p:extLst>
      <p:ext uri="{BB962C8B-B14F-4D97-AF65-F5344CB8AC3E}">
        <p14:creationId xmlns:p14="http://schemas.microsoft.com/office/powerpoint/2010/main" val="1220020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simulation run is the combination of a basin model, a meteorologic model, and a control specification. To create a simulation run select Compute | Simulation Run Manager. In the Simulation Run Manager select New. Name the </a:t>
            </a:r>
            <a:r>
              <a:rPr lang="en-US" dirty="0" err="1"/>
              <a:t>simuation</a:t>
            </a:r>
            <a:r>
              <a:rPr lang="en-US" dirty="0"/>
              <a:t> run after the event being modeled. Select a basin model, a meteorologic model, and a control specification.</a:t>
            </a:r>
          </a:p>
        </p:txBody>
      </p:sp>
      <p:sp>
        <p:nvSpPr>
          <p:cNvPr id="4" name="Slide Number Placeholder 3"/>
          <p:cNvSpPr>
            <a:spLocks noGrp="1"/>
          </p:cNvSpPr>
          <p:nvPr>
            <p:ph type="sldNum" sz="quarter" idx="5"/>
          </p:nvPr>
        </p:nvSpPr>
        <p:spPr/>
        <p:txBody>
          <a:bodyPr/>
          <a:lstStyle/>
          <a:p>
            <a:fld id="{F1DBBA80-3F3B-42AF-8D0C-353E406EFBD9}" type="slidenum">
              <a:rPr lang="en-US" smtClean="0"/>
              <a:t>6</a:t>
            </a:fld>
            <a:endParaRPr lang="en-US"/>
          </a:p>
        </p:txBody>
      </p:sp>
    </p:spTree>
    <p:extLst>
      <p:ext uri="{BB962C8B-B14F-4D97-AF65-F5344CB8AC3E}">
        <p14:creationId xmlns:p14="http://schemas.microsoft.com/office/powerpoint/2010/main" val="1496402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compute the simulation run. </a:t>
            </a:r>
          </a:p>
        </p:txBody>
      </p:sp>
      <p:sp>
        <p:nvSpPr>
          <p:cNvPr id="4" name="Slide Number Placeholder 3"/>
          <p:cNvSpPr>
            <a:spLocks noGrp="1"/>
          </p:cNvSpPr>
          <p:nvPr>
            <p:ph type="sldNum" sz="quarter" idx="5"/>
          </p:nvPr>
        </p:nvSpPr>
        <p:spPr/>
        <p:txBody>
          <a:bodyPr/>
          <a:lstStyle/>
          <a:p>
            <a:fld id="{F1DBBA80-3F3B-42AF-8D0C-353E406EFBD9}" type="slidenum">
              <a:rPr lang="en-US" smtClean="0"/>
              <a:t>7</a:t>
            </a:fld>
            <a:endParaRPr lang="en-US"/>
          </a:p>
        </p:txBody>
      </p:sp>
    </p:spTree>
    <p:extLst>
      <p:ext uri="{BB962C8B-B14F-4D97-AF65-F5344CB8AC3E}">
        <p14:creationId xmlns:p14="http://schemas.microsoft.com/office/powerpoint/2010/main" val="1595514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ways to compute the simulation run in HEC-HMS. The easiest is to select the simulation run in the compute toolbar, and click the compute button. If I have the simulation run selected I can also compute from the compute menu. Another option is to compute from the compute tab in the watershed explorer. </a:t>
            </a:r>
          </a:p>
        </p:txBody>
      </p:sp>
      <p:sp>
        <p:nvSpPr>
          <p:cNvPr id="4" name="Slide Number Placeholder 3"/>
          <p:cNvSpPr>
            <a:spLocks noGrp="1"/>
          </p:cNvSpPr>
          <p:nvPr>
            <p:ph type="sldNum" sz="quarter" idx="5"/>
          </p:nvPr>
        </p:nvSpPr>
        <p:spPr/>
        <p:txBody>
          <a:bodyPr/>
          <a:lstStyle/>
          <a:p>
            <a:fld id="{F1DBBA80-3F3B-42AF-8D0C-353E406EFBD9}" type="slidenum">
              <a:rPr lang="en-US" smtClean="0"/>
              <a:t>8</a:t>
            </a:fld>
            <a:endParaRPr lang="en-US"/>
          </a:p>
        </p:txBody>
      </p:sp>
    </p:spTree>
    <p:extLst>
      <p:ext uri="{BB962C8B-B14F-4D97-AF65-F5344CB8AC3E}">
        <p14:creationId xmlns:p14="http://schemas.microsoft.com/office/powerpoint/2010/main" val="2778125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view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9</a:t>
            </a:fld>
            <a:endParaRPr lang="en-US"/>
          </a:p>
        </p:txBody>
      </p:sp>
    </p:spTree>
    <p:extLst>
      <p:ext uri="{BB962C8B-B14F-4D97-AF65-F5344CB8AC3E}">
        <p14:creationId xmlns:p14="http://schemas.microsoft.com/office/powerpoint/2010/main" val="2624802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68465783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198204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58869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977177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5301471"/>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3689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019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58763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515941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65062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9494867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31482811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6127894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73789616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298742246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623901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3179527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1078081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75675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861711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357212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514199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626027305"/>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2965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91672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5488767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9996258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69380109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6905975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167662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816907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289464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2118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45248067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3525260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6503977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5673702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4877576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6053665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0167308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1"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07101697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5045210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3"/>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1062036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1"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547890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10045091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2"/>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00236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7"/>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389474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3048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118226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304801" y="942977"/>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942977"/>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6117157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7"/>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99081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4"/>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2025743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4752924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7121764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840073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66211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949998517"/>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40673550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32514513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77609591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914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364776689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65276064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888888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image" Target="../media/image1.png"/><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4.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image" Target="../media/image1.png"/><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theme" Target="../theme/theme3.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image" Target="../media/image4.png"/><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0"/>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0" y="5619823"/>
            <a:ext cx="1197513" cy="907785"/>
          </a:xfrm>
          <a:prstGeom prst="rect">
            <a:avLst/>
          </a:prstGeom>
        </p:spPr>
      </p:pic>
    </p:spTree>
    <p:extLst>
      <p:ext uri="{BB962C8B-B14F-4D97-AF65-F5344CB8AC3E}">
        <p14:creationId xmlns:p14="http://schemas.microsoft.com/office/powerpoint/2010/main" val="231054024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27"/>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1"/>
            <a:ext cx="761571" cy="577315"/>
          </a:xfrm>
          <a:prstGeom prst="rect">
            <a:avLst/>
          </a:prstGeom>
        </p:spPr>
      </p:pic>
    </p:spTree>
    <p:extLst>
      <p:ext uri="{BB962C8B-B14F-4D97-AF65-F5344CB8AC3E}">
        <p14:creationId xmlns:p14="http://schemas.microsoft.com/office/powerpoint/2010/main" val="68820027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3" y="165464"/>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4" y="6294381"/>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4559300" y="3416302"/>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3"/>
            <a:ext cx="761571" cy="577315"/>
          </a:xfrm>
          <a:prstGeom prst="rect">
            <a:avLst/>
          </a:prstGeom>
        </p:spPr>
      </p:pic>
    </p:spTree>
    <p:extLst>
      <p:ext uri="{BB962C8B-B14F-4D97-AF65-F5344CB8AC3E}">
        <p14:creationId xmlns:p14="http://schemas.microsoft.com/office/powerpoint/2010/main" val="2613489350"/>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5220B9-48CF-4590-912A-36E4B281ED6A}"/>
              </a:ext>
            </a:extLst>
          </p:cNvPr>
          <p:cNvSpPr>
            <a:spLocks noGrp="1"/>
          </p:cNvSpPr>
          <p:nvPr>
            <p:ph type="body" sz="quarter" idx="12"/>
          </p:nvPr>
        </p:nvSpPr>
        <p:spPr/>
        <p:txBody>
          <a:bodyPr/>
          <a:lstStyle/>
          <a:p>
            <a:pPr fontAlgn="base">
              <a:spcBef>
                <a:spcPts val="600"/>
              </a:spcBef>
              <a:spcAft>
                <a:spcPct val="0"/>
              </a:spcAft>
            </a:pPr>
            <a:r>
              <a:rPr lang="en-US" sz="2800" b="1" dirty="0">
                <a:solidFill>
                  <a:srgbClr val="000000"/>
                </a:solidFill>
                <a:latin typeface="Arial" charset="0"/>
              </a:rPr>
              <a:t>Thomas Brauer, P.E.</a:t>
            </a:r>
          </a:p>
          <a:p>
            <a:pPr fontAlgn="base">
              <a:spcBef>
                <a:spcPts val="600"/>
              </a:spcBef>
              <a:spcAft>
                <a:spcPct val="0"/>
              </a:spcAft>
            </a:pPr>
            <a:r>
              <a:rPr lang="en-US" sz="2000" b="1" dirty="0">
                <a:solidFill>
                  <a:srgbClr val="000000"/>
                </a:solidFill>
                <a:latin typeface="Arial" charset="0"/>
              </a:rPr>
              <a:t>Hydrologic Engineering Center</a:t>
            </a:r>
            <a:endParaRPr lang="en-US" sz="2000" dirty="0">
              <a:solidFill>
                <a:srgbClr val="000000"/>
              </a:solidFill>
              <a:latin typeface="Arial" charset="0"/>
            </a:endParaRPr>
          </a:p>
          <a:p>
            <a:endParaRPr lang="en-US" dirty="0"/>
          </a:p>
        </p:txBody>
      </p:sp>
      <p:sp>
        <p:nvSpPr>
          <p:cNvPr id="4098" name="Rectangle 2"/>
          <p:cNvSpPr>
            <a:spLocks noGrp="1" noChangeArrowheads="1"/>
          </p:cNvSpPr>
          <p:nvPr>
            <p:ph type="title"/>
          </p:nvPr>
        </p:nvSpPr>
        <p:spPr/>
        <p:txBody>
          <a:bodyPr/>
          <a:lstStyle/>
          <a:p>
            <a:pPr eaLnBrk="1" hangingPunct="1"/>
            <a:r>
              <a:rPr lang="en-US" sz="3200" dirty="0"/>
              <a:t>Running a simulation</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84155-7916-4F5A-B6B1-95DCABF92F82}"/>
              </a:ext>
            </a:extLst>
          </p:cNvPr>
          <p:cNvSpPr>
            <a:spLocks noGrp="1"/>
          </p:cNvSpPr>
          <p:nvPr>
            <p:ph type="title"/>
          </p:nvPr>
        </p:nvSpPr>
        <p:spPr/>
        <p:txBody>
          <a:bodyPr/>
          <a:lstStyle/>
          <a:p>
            <a:r>
              <a:rPr lang="en-US" dirty="0"/>
              <a:t>View Results</a:t>
            </a:r>
          </a:p>
        </p:txBody>
      </p:sp>
      <p:pic>
        <p:nvPicPr>
          <p:cNvPr id="6" name="Content Placeholder 5">
            <a:extLst>
              <a:ext uri="{FF2B5EF4-FFF2-40B4-BE49-F238E27FC236}">
                <a16:creationId xmlns:a16="http://schemas.microsoft.com/office/drawing/2014/main" id="{16F038DC-A8A0-42AC-B20F-BF644200344A}"/>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E237DE0E-B1C5-453B-9691-BA0559681F93}"/>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86271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032035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dirty="0"/>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1447401" y="1175603"/>
            <a:ext cx="6096797" cy="5024260"/>
          </a:xfrm>
          <a:prstGeom prst="rect">
            <a:avLst/>
          </a:prstGeom>
        </p:spPr>
      </p:pic>
    </p:spTree>
    <p:extLst>
      <p:ext uri="{BB962C8B-B14F-4D97-AF65-F5344CB8AC3E}">
        <p14:creationId xmlns:p14="http://schemas.microsoft.com/office/powerpoint/2010/main" val="1567411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51015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b="1"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834520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88330-6C4C-416F-B5FB-A1C37CB07FB9}"/>
              </a:ext>
            </a:extLst>
          </p:cNvPr>
          <p:cNvSpPr>
            <a:spLocks noGrp="1"/>
          </p:cNvSpPr>
          <p:nvPr>
            <p:ph type="title"/>
          </p:nvPr>
        </p:nvSpPr>
        <p:spPr/>
        <p:txBody>
          <a:bodyPr/>
          <a:lstStyle/>
          <a:p>
            <a:r>
              <a:rPr lang="en-US" dirty="0"/>
              <a:t>Create control specification</a:t>
            </a:r>
          </a:p>
        </p:txBody>
      </p:sp>
      <p:pic>
        <p:nvPicPr>
          <p:cNvPr id="6" name="Content Placeholder 5">
            <a:extLst>
              <a:ext uri="{FF2B5EF4-FFF2-40B4-BE49-F238E27FC236}">
                <a16:creationId xmlns:a16="http://schemas.microsoft.com/office/drawing/2014/main" id="{36CAA76A-80F1-49CF-B08C-7AD9B63525E1}"/>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04815A19-1E9A-4A6B-9A31-C2C24143BA6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537129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b="1"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652174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r>
              <a:rPr lang="en-US" dirty="0"/>
              <a:t>Create a simulation run</a:t>
            </a:r>
          </a:p>
        </p:txBody>
      </p:sp>
      <p:pic>
        <p:nvPicPr>
          <p:cNvPr id="6" name="Content Placeholder 5">
            <a:extLst>
              <a:ext uri="{FF2B5EF4-FFF2-40B4-BE49-F238E27FC236}">
                <a16:creationId xmlns:a16="http://schemas.microsoft.com/office/drawing/2014/main" id="{A8E8F1F9-976B-44BA-A933-B0F42BB4F2BE}"/>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751496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b="1"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4107760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r>
              <a:rPr lang="en-US" dirty="0"/>
              <a:t>Compute the simulation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Content Placeholder 7">
            <a:extLst>
              <a:ext uri="{FF2B5EF4-FFF2-40B4-BE49-F238E27FC236}">
                <a16:creationId xmlns:a16="http://schemas.microsoft.com/office/drawing/2014/main" id="{DCC2B285-72AE-47B6-8076-6B66C6ADBE8E}"/>
              </a:ext>
            </a:extLst>
          </p:cNvPr>
          <p:cNvPicPr>
            <a:picLocks noGrp="1" noChangeAspect="1"/>
          </p:cNvPicPr>
          <p:nvPr>
            <p:ph idx="1"/>
          </p:nvPr>
        </p:nvPicPr>
        <p:blipFill>
          <a:blip r:embed="rId3"/>
          <a:stretch>
            <a:fillRect/>
          </a:stretch>
        </p:blipFill>
        <p:spPr>
          <a:xfrm>
            <a:off x="1353831" y="1225550"/>
            <a:ext cx="6283937" cy="4718050"/>
          </a:xfrm>
        </p:spPr>
      </p:pic>
    </p:spTree>
    <p:extLst>
      <p:ext uri="{BB962C8B-B14F-4D97-AF65-F5344CB8AC3E}">
        <p14:creationId xmlns:p14="http://schemas.microsoft.com/office/powerpoint/2010/main" val="107202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b="1"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4115387388"/>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1795</TotalTime>
  <Words>584</Words>
  <Application>Microsoft Office PowerPoint</Application>
  <PresentationFormat>On-screen Show (4:3)</PresentationFormat>
  <Paragraphs>73</Paragraphs>
  <Slides>12</Slides>
  <Notes>12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12</vt:i4>
      </vt:variant>
    </vt:vector>
  </HeadingPairs>
  <TitlesOfParts>
    <vt:vector size="17" baseType="lpstr">
      <vt:lpstr>Arial</vt:lpstr>
      <vt:lpstr>Calibri</vt:lpstr>
      <vt:lpstr>Title Slide Templates</vt:lpstr>
      <vt:lpstr>Content Templates</vt:lpstr>
      <vt:lpstr>1_Content Templates</vt:lpstr>
      <vt:lpstr>Running a simulation</vt:lpstr>
      <vt:lpstr>steps:</vt:lpstr>
      <vt:lpstr>steps:</vt:lpstr>
      <vt:lpstr>Create control specification</vt:lpstr>
      <vt:lpstr>steps:</vt:lpstr>
      <vt:lpstr>Create a simulation run</vt:lpstr>
      <vt:lpstr>steps:</vt:lpstr>
      <vt:lpstr>Compute the simulation</vt:lpstr>
      <vt:lpstr>steps:</vt:lpstr>
      <vt:lpstr>View Results</vt:lpstr>
      <vt:lpstr>steps:</vt:lpstr>
      <vt:lpstr>FOR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Tom Brauer</cp:lastModifiedBy>
  <cp:revision>122</cp:revision>
  <dcterms:created xsi:type="dcterms:W3CDTF">2021-01-20T21:56:38Z</dcterms:created>
  <dcterms:modified xsi:type="dcterms:W3CDTF">2021-02-05T22:29:27Z</dcterms:modified>
</cp:coreProperties>
</file>