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305" r:id="rId2"/>
    <p:sldId id="294" r:id="rId3"/>
    <p:sldId id="271" r:id="rId4"/>
    <p:sldId id="267" r:id="rId5"/>
    <p:sldId id="272" r:id="rId6"/>
    <p:sldId id="273" r:id="rId7"/>
    <p:sldId id="317" r:id="rId8"/>
    <p:sldId id="324" r:id="rId9"/>
    <p:sldId id="319" r:id="rId10"/>
    <p:sldId id="320" r:id="rId11"/>
    <p:sldId id="321" r:id="rId12"/>
    <p:sldId id="322" r:id="rId13"/>
    <p:sldId id="323"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86517" autoAdjust="0"/>
  </p:normalViewPr>
  <p:slideViewPr>
    <p:cSldViewPr>
      <p:cViewPr varScale="1">
        <p:scale>
          <a:sx n="99" d="100"/>
          <a:sy n="99" d="100"/>
        </p:scale>
        <p:origin x="2136" y="90"/>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p:scale>
          <a:sx n="102" d="100"/>
          <a:sy n="102" d="100"/>
        </p:scale>
        <p:origin x="2314" y="5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9702AE7-905E-4373-9EA0-3C05460CF325}" type="datetimeFigureOut">
              <a:rPr lang="en-US" smtClean="0"/>
              <a:pPr/>
              <a:t>2/2/2021</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BC33892-284B-497C-853D-B8915FDAF2AC}" type="slidenum">
              <a:rPr lang="en-US" smtClean="0"/>
              <a:pPr/>
              <a:t>‹#›</a:t>
            </a:fld>
            <a:endParaRPr lang="en-US"/>
          </a:p>
        </p:txBody>
      </p:sp>
    </p:spTree>
    <p:extLst>
      <p:ext uri="{BB962C8B-B14F-4D97-AF65-F5344CB8AC3E}">
        <p14:creationId xmlns:p14="http://schemas.microsoft.com/office/powerpoint/2010/main" val="12527236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2884BC3-5FC2-400F-9CF4-E3D2CF087CA6}" type="datetimeFigureOut">
              <a:rPr lang="en-US" smtClean="0"/>
              <a:pPr/>
              <a:t>2/2/2021</a:t>
            </a:fld>
            <a:endParaRPr lang="en-US"/>
          </a:p>
        </p:txBody>
      </p:sp>
      <p:sp>
        <p:nvSpPr>
          <p:cNvPr id="4" name="Slide Image Placeholder 3"/>
          <p:cNvSpPr>
            <a:spLocks noGrp="1" noRot="1" noChangeAspect="1"/>
          </p:cNvSpPr>
          <p:nvPr>
            <p:ph type="sldImg" idx="2"/>
          </p:nvPr>
        </p:nvSpPr>
        <p:spPr>
          <a:xfrm>
            <a:off x="808038" y="557213"/>
            <a:ext cx="5346700" cy="401002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94512" y="4648200"/>
            <a:ext cx="5327904" cy="4183380"/>
          </a:xfrm>
          <a:prstGeom prst="rect">
            <a:avLst/>
          </a:prstGeom>
        </p:spPr>
        <p:txBody>
          <a:bodyPr vert="horz" lIns="93177" tIns="46589" rIns="93177" bIns="4658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15694537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Slide Number Placeholder 3"/>
          <p:cNvSpPr>
            <a:spLocks noGrp="1"/>
          </p:cNvSpPr>
          <p:nvPr>
            <p:ph type="sldNum" sz="quarter" idx="5"/>
          </p:nvPr>
        </p:nvSpPr>
        <p:spPr/>
        <p:txBody>
          <a:bodyPr/>
          <a:lstStyle/>
          <a:p>
            <a:fld id="{3B3ACD92-5200-4C47-947C-612282BD7E52}" type="slidenum">
              <a:rPr lang="en-US" smtClean="0"/>
              <a:pPr/>
              <a:t>1</a:t>
            </a:fld>
            <a:endParaRPr lang="en-US"/>
          </a:p>
        </p:txBody>
      </p:sp>
      <p:sp>
        <p:nvSpPr>
          <p:cNvPr id="6" name="Slide Image Placeholder 5"/>
          <p:cNvSpPr>
            <a:spLocks noGrp="1" noRot="1" noChangeAspect="1"/>
          </p:cNvSpPr>
          <p:nvPr>
            <p:ph type="sldImg"/>
          </p:nvPr>
        </p:nvSpPr>
        <p:spPr>
          <a:xfrm>
            <a:off x="809625" y="558800"/>
            <a:ext cx="5345113" cy="4008438"/>
          </a:xfrm>
        </p:spPr>
      </p:sp>
      <p:sp>
        <p:nvSpPr>
          <p:cNvPr id="7" name="Notes Placeholder 6"/>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Hey HMS modelers, this is Mike Bartles from the Hydrologic Engineering Center.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this video, we’re look at the deficit and constant loss method, which is pretty similar to initial and constant method that was discussed in the last video.</a:t>
            </a:r>
          </a:p>
        </p:txBody>
      </p:sp>
    </p:spTree>
    <p:extLst>
      <p:ext uri="{BB962C8B-B14F-4D97-AF65-F5344CB8AC3E}">
        <p14:creationId xmlns:p14="http://schemas.microsoft.com/office/powerpoint/2010/main" val="1412453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Also, go ahead and estimate percent impervious area using a GIS source like the National Land Cover Database.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But, be sure to include large, standing water bodies in these estimates as rain falling directly onto a large lake or reservoir should not be subject to infiltration.</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545538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I talked about in the Initial and Constant video, when calibrating the Deficit and Constant method, I like to start by modifying my initial parameter estimates until I get the initiation of runoff correct.</a:t>
            </a:r>
          </a:p>
          <a:p>
            <a:pPr marL="171450" indent="-171450">
              <a:buFont typeface="Arial" panose="020B0604020202020204" pitchFamily="34" charset="0"/>
              <a:buChar char="•"/>
            </a:pPr>
            <a:r>
              <a:rPr lang="en-US" dirty="0"/>
              <a:t>Specifically, I’m trying to match the time at which runoff starts to rise.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time of runoff initiation pretty well, but my the peak on Sep 10</a:t>
            </a:r>
            <a:r>
              <a:rPr lang="en-US" sz="1200" b="0" i="0" kern="1200" baseline="30000" dirty="0">
                <a:solidFill>
                  <a:schemeClr val="tx1"/>
                </a:solidFill>
                <a:effectLst/>
                <a:latin typeface="+mn-lt"/>
                <a:ea typeface="+mn-ea"/>
                <a:cs typeface="+mn-cs"/>
              </a:rPr>
              <a:t>th</a:t>
            </a:r>
            <a:r>
              <a:rPr lang="en-US" sz="1200" b="0" i="0" kern="1200" dirty="0">
                <a:solidFill>
                  <a:schemeClr val="tx1"/>
                </a:solidFill>
                <a:effectLst/>
                <a:latin typeface="+mn-lt"/>
                <a:ea typeface="+mn-ea"/>
                <a:cs typeface="+mn-cs"/>
              </a:rPr>
              <a:t> isn’t matching the observed data.  So, I need to decrease my constant loss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As always, when calibrating, use multiple statistical metrics, like Nash-Sutcliffe Efficiency and percent bias to measure model performance as they compare your results from different perspectives and are better than the eyeball test.</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advantages of the Deficit and Constant method are similar to the Initial and Constant method in that it’s simple, it’s been used successfully many, many times, the required parameters can be easily estimated from observed data, and the method is parsimonious.</a:t>
            </a:r>
          </a:p>
          <a:p>
            <a:pPr marL="171450" indent="-171450">
              <a:buFont typeface="Arial" panose="020B0604020202020204" pitchFamily="34" charset="0"/>
              <a:buChar char="•"/>
            </a:pPr>
            <a:r>
              <a:rPr lang="en-US" dirty="0"/>
              <a:t>However, the Deficit and Constant method has an additional advantage in that it allows for infiltrated water to be extracted through evapotranspiration.</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In this video, I introduced the deficit and constant infiltration method, which is a great option to become familiar with.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really is a good one to use for simulating infiltration.  In fact I use it all the time on studies.</a:t>
            </a:r>
          </a:p>
          <a:p>
            <a:pPr marL="171450" indent="-171450">
              <a:buFont typeface="Arial" panose="020B0604020202020204" pitchFamily="34" charset="0"/>
              <a:buChar char="•"/>
            </a:pPr>
            <a:r>
              <a:rPr lang="en-US" dirty="0"/>
              <a:t>It’s quick to parameterize and calibrate.  And it allows for continuous simulation.</a:t>
            </a:r>
          </a:p>
          <a:p>
            <a:pPr marL="171450" indent="-171450">
              <a:buFont typeface="Arial" panose="020B0604020202020204" pitchFamily="34" charset="0"/>
              <a:buChar char="•"/>
            </a:pPr>
            <a:r>
              <a:rPr lang="en-US" dirty="0"/>
              <a:t>In the next video, we’ll focus on the Green and </a:t>
            </a:r>
            <a:r>
              <a:rPr lang="en-US" dirty="0" err="1"/>
              <a:t>Ampt</a:t>
            </a:r>
            <a:r>
              <a:rPr lang="en-US" dirty="0"/>
              <a:t> loss method which is a more physically-based option and includes more dials to use when calibrating.</a:t>
            </a:r>
          </a:p>
          <a:p>
            <a:pPr marL="171450" indent="-171450">
              <a:buFont typeface="Arial" panose="020B0604020202020204" pitchFamily="34" charset="0"/>
              <a:buChar char="•"/>
            </a:pPr>
            <a:r>
              <a:rPr lang="en-US" dirty="0"/>
              <a:t>I’ll see you next time.  Thanks for watching!</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2465163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By the end of this lecture, you should be familiar with the Deficit and Constant loss method.</a:t>
            </a:r>
          </a:p>
          <a:p>
            <a:pPr marL="171450" indent="-171450">
              <a:buFont typeface="Arial" panose="020B0604020202020204" pitchFamily="34" charset="0"/>
              <a:buChar char="•"/>
            </a:pPr>
            <a:r>
              <a:rPr lang="en-US" dirty="0"/>
              <a:t>We’ll look at an example computation, discuss common data sources, parameter estimation techniques, and calibration techniques.</a:t>
            </a:r>
          </a:p>
          <a:p>
            <a:pPr marL="171450" indent="-171450">
              <a:buFont typeface="Arial" panose="020B0604020202020204" pitchFamily="34" charset="0"/>
              <a:buChar char="•"/>
            </a:pPr>
            <a:r>
              <a:rPr lang="en-US" dirty="0"/>
              <a:t>At the end, we’ll finish by comparing advantages and disadvantages of this method.</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3193325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is similar to the initial and constant method in that an initial volume must be satisfied and, afterwards, any additional precipitation is lost at a constant rate.  Anything that’s not infiltrated will become excess precipitation.</a:t>
            </a:r>
          </a:p>
          <a:p>
            <a:pPr marL="171450" indent="-171450">
              <a:buFont typeface="Arial" panose="020B0604020202020204" pitchFamily="34" charset="0"/>
              <a:buChar char="•"/>
            </a:pPr>
            <a:r>
              <a:rPr lang="en-US" dirty="0"/>
              <a:t>However, this method is capable of continuous simulation by accounting for the subbasin moisture deficit.</a:t>
            </a:r>
          </a:p>
          <a:p>
            <a:pPr marL="171450" indent="-171450">
              <a:buFont typeface="Arial" panose="020B0604020202020204" pitchFamily="34" charset="0"/>
              <a:buChar char="•"/>
            </a:pPr>
            <a:r>
              <a:rPr lang="en-US" dirty="0"/>
              <a:t>To do this, a maximum moisture deficit and evapotranspiration data are also required.</a:t>
            </a:r>
          </a:p>
          <a:p>
            <a:pPr marL="171450" indent="-171450">
              <a:buFont typeface="Arial" panose="020B0604020202020204" pitchFamily="34" charset="0"/>
              <a:buChar char="•"/>
            </a:pPr>
            <a:r>
              <a:rPr lang="en-US" dirty="0"/>
              <a:t>Evapotranspiration increases the subbasin moisture deficit during periods of no precipitation.  In other words, evapotranspiration acts to dry out the soil.</a:t>
            </a:r>
          </a:p>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605498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Recall again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deficit and constant loss method, there’s only an initial loss volume, which is the green rectangle in this image, and a constant rate, which is the top of the red rectangle in this image, to recreate this exponential curve.</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 such, just with like the initial constant method,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a:t>
            </a:fld>
            <a:endParaRPr lang="en-US"/>
          </a:p>
        </p:txBody>
      </p:sp>
      <p:sp>
        <p:nvSpPr>
          <p:cNvPr id="8" name="Slide Image Placeholder 7"/>
          <p:cNvSpPr>
            <a:spLocks noGrp="1" noRot="1" noChangeAspect="1"/>
          </p:cNvSpPr>
          <p:nvPr>
            <p:ph type="sldImg"/>
          </p:nvPr>
        </p:nvSpPr>
        <p:spPr/>
      </p:sp>
    </p:spTree>
    <p:extLst>
      <p:ext uri="{BB962C8B-B14F-4D97-AF65-F5344CB8AC3E}">
        <p14:creationId xmlns:p14="http://schemas.microsoft.com/office/powerpoint/2010/main" val="1053717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Grp="1" noChangeArrowheads="1"/>
          </p:cNvSpPr>
          <p:nvPr>
            <p:ph type="body" idx="1"/>
          </p:nvPr>
        </p:nvSpPr>
        <p:spPr/>
        <p:txBody>
          <a:bodyPr>
            <a:normAutofit lnSpcReduction="10000"/>
          </a:bodyPr>
          <a:lstStyle/>
          <a:p>
            <a:pPr marL="171450" indent="-171450">
              <a:buFont typeface="Arial" panose="020B0604020202020204" pitchFamily="34" charset="0"/>
              <a:buChar char="•"/>
            </a:pPr>
            <a:r>
              <a:rPr lang="en-US" dirty="0"/>
              <a:t>This method requires three parameters, an initial deficit, a maximum deficit, and a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I should also mention that evapotranspiration is an optional meteorologic parameter as well.  It doesn’t have to be used.  Without it, this method functions exactly the same as the initial and constant method.</a:t>
            </a:r>
          </a:p>
          <a:p>
            <a:pPr marL="171450" indent="-171450">
              <a:buFont typeface="Arial" panose="020B0604020202020204" pitchFamily="34" charset="0"/>
              <a:buChar char="•"/>
            </a:pPr>
            <a:r>
              <a:rPr lang="en-US" dirty="0"/>
              <a:t>Now let’s step through an example computation.</a:t>
            </a:r>
          </a:p>
          <a:p>
            <a:pPr marL="171450" indent="-171450">
              <a:buFont typeface="Arial" panose="020B0604020202020204" pitchFamily="34" charset="0"/>
              <a:buChar char="•"/>
            </a:pPr>
            <a:r>
              <a:rPr lang="en-US" dirty="0"/>
              <a:t>In the first time step, half an inch of precipitation is lost to satisfy the initial deficit (animate).</a:t>
            </a:r>
          </a:p>
          <a:p>
            <a:pPr marL="171450" indent="-171450">
              <a:buFont typeface="Arial" panose="020B0604020202020204" pitchFamily="34" charset="0"/>
              <a:buChar char="•"/>
            </a:pPr>
            <a:r>
              <a:rPr lang="en-US" dirty="0"/>
              <a:t>In the next time step, another half inch of total precipitation fell and 0.25 inches of constant loss is applied resulting in 0.25 inches of excess (animate).</a:t>
            </a:r>
          </a:p>
          <a:p>
            <a:pPr marL="171450" indent="-171450">
              <a:buFont typeface="Arial" panose="020B0604020202020204" pitchFamily="34" charset="0"/>
              <a:buChar char="•"/>
            </a:pPr>
            <a:r>
              <a:rPr lang="en-US" dirty="0"/>
              <a:t>In the next time step, 1 inch of total precipitation fell, 0.25 inches of constant loss is applied, and 0.75 inches of excess results (animate).</a:t>
            </a:r>
          </a:p>
          <a:p>
            <a:pPr marL="171450" indent="-171450">
              <a:buFont typeface="Arial" panose="020B0604020202020204" pitchFamily="34" charset="0"/>
              <a:buChar char="•"/>
            </a:pPr>
            <a:r>
              <a:rPr lang="en-US" dirty="0"/>
              <a:t>In the next time step, a half inch of total precipitation fell, 0.25 inches of constant loss is applied, and 0.25 inches of excess results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During this time, ET is applied which increases the moisture deficit by 0.05 inches per hour.  Since it doesn’t rain for 4 hours, the moisture deficit reaches 0.2 inches by hour 10 (animate).  A half inch of precipitation falls during this time step of which 0.2 inches goes to the moisture deficit and an additional 0.25 inches is lost to the constant rate.  This results in 0.05 inches of excess.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the remaining time steps, only the constant rate of 0.25 inches is in play.</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21835113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figure shows a different 2 week simulation using the deficit and constant loss method and highlights the continuous simulation capabilities that this </a:t>
            </a:r>
            <a:r>
              <a:rPr lang="en-US"/>
              <a:t>method affords.</a:t>
            </a:r>
            <a:endParaRPr lang="en-US" dirty="0"/>
          </a:p>
          <a:p>
            <a:pPr marL="171450" indent="-171450">
              <a:buFont typeface="Arial" panose="020B0604020202020204" pitchFamily="34" charset="0"/>
              <a:buChar char="•"/>
            </a:pPr>
            <a:r>
              <a:rPr lang="en-US" dirty="0"/>
              <a:t>The top viewport shows precipitation in red, the middle viewport shows moisture deficit in black, and the bottom viewport shows direct runoff in blue.</a:t>
            </a:r>
          </a:p>
          <a:p>
            <a:pPr marL="171450" indent="-171450">
              <a:buFont typeface="Arial" panose="020B0604020202020204" pitchFamily="34" charset="0"/>
              <a:buChar char="•"/>
            </a:pPr>
            <a:r>
              <a:rPr lang="en-US" dirty="0"/>
              <a:t>Notice how the moisture deficit increases during periods of no precipitation and decreases when it rains.</a:t>
            </a:r>
          </a:p>
          <a:p>
            <a:pPr marL="171450" indent="-171450">
              <a:buFont typeface="Arial" panose="020B0604020202020204" pitchFamily="34" charset="0"/>
              <a:buChar char="•"/>
            </a:pPr>
            <a:r>
              <a:rPr lang="en-US" dirty="0"/>
              <a:t>Specifically, a half inch of moisture deficit is recovered by September 17</a:t>
            </a:r>
            <a:r>
              <a:rPr lang="en-US" baseline="30000" dirty="0"/>
              <a:t>th</a:t>
            </a:r>
            <a:r>
              <a:rPr lang="en-US" dirty="0"/>
              <a:t> which must be satisfied before runoff initiates.</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2677085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Now, let’s talk about parameter estimation for this method.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When estimating an appropriate initial deficit,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But, when using this method, I like to start my simulations at times that are far away from my time period of interest such that initial conditions don’t matter.</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Given reasonable evapotranspiration and a sensible maximum deficit, which I’ll talk about next, I can avoid spending too much time worrying about initial conditions with this method, which is nice.</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Now, for the maximum deficit.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Maximum deficit refers to the driest a soil can become after being drained by gravity, evaporation, and transpiration.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This parameter must be specified as an effective depth in either inches or millimeters.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Typically, maximum deficit is estimated as the difference between the </a:t>
            </a:r>
            <a:r>
              <a:rPr lang="en-US" sz="1200" b="0" i="1" kern="1200" dirty="0">
                <a:solidFill>
                  <a:schemeClr val="tx1"/>
                </a:solidFill>
                <a:effectLst/>
                <a:latin typeface="+mn-lt"/>
                <a:ea typeface="+mn-ea"/>
                <a:cs typeface="+mn-cs"/>
              </a:rPr>
              <a:t>saturation storage</a:t>
            </a:r>
            <a:r>
              <a:rPr lang="en-US" sz="1200" b="0" i="0" kern="1200" dirty="0">
                <a:solidFill>
                  <a:schemeClr val="tx1"/>
                </a:solidFill>
                <a:effectLst/>
                <a:latin typeface="+mn-lt"/>
                <a:ea typeface="+mn-ea"/>
                <a:cs typeface="+mn-cs"/>
              </a:rPr>
              <a:t> and the </a:t>
            </a:r>
            <a:r>
              <a:rPr lang="en-US" sz="1200" b="0" i="1" kern="1200" dirty="0">
                <a:solidFill>
                  <a:schemeClr val="tx1"/>
                </a:solidFill>
                <a:effectLst/>
                <a:latin typeface="+mn-lt"/>
                <a:ea typeface="+mn-ea"/>
                <a:cs typeface="+mn-cs"/>
              </a:rPr>
              <a:t>wilting point storage</a:t>
            </a:r>
            <a:r>
              <a:rPr lang="en-US" sz="1200" b="0" i="0" kern="1200" dirty="0">
                <a:solidFill>
                  <a:schemeClr val="tx1"/>
                </a:solidFill>
                <a:effectLst/>
                <a:latin typeface="+mn-lt"/>
                <a:ea typeface="+mn-ea"/>
                <a:cs typeface="+mn-cs"/>
              </a:rPr>
              <a:t> of a soil over an assumed active layer depth.  I typically assume an active layer depth of 24 to 36 inches.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Saturation storage refers to the amount of moisture that can be held within a soil column when all air bubbles have been forced out.  A soil’s effective porosity is a pretty good estimate of saturation storage.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Wilting point storage refers to the amount of water that is so tightly bound to soil particles that it cannot be evaporated or transpired.  Technically, this parameter is defined as the water remaining within an initially saturated soil column when subjected to a sustained pressure of -15 bar (i.e. 217.5 pounds per square inch).</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Like I’ve previously said, this parameter is best estimated using surficial texture from a soils database and related to literature values.</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3955722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Similarly, the constant rate can be estimated by first extracting </a:t>
            </a:r>
            <a:r>
              <a:rPr lang="en-US" sz="1200" b="0" i="0" kern="1200" dirty="0">
                <a:solidFill>
                  <a:schemeClr val="tx1"/>
                </a:solidFill>
                <a:effectLst/>
                <a:latin typeface="+mn-lt"/>
                <a:ea typeface="+mn-ea"/>
                <a:cs typeface="+mn-cs"/>
              </a:rPr>
              <a:t>surficial textures from a soils database and relating them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2663826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a:xfrm>
            <a:off x="28136" y="6629400"/>
            <a:ext cx="2895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en-US" dirty="0"/>
              <a:t>Hydrologic Engineering Center</a:t>
            </a:r>
          </a:p>
        </p:txBody>
      </p:sp>
      <p:sp>
        <p:nvSpPr>
          <p:cNvPr id="6" name="Slide Number Placeholder 5"/>
          <p:cNvSpPr>
            <a:spLocks noGrp="1"/>
          </p:cNvSpPr>
          <p:nvPr>
            <p:ph type="sldNum" sz="quarter" idx="12"/>
          </p:nvPr>
        </p:nvSpPr>
        <p:spPr>
          <a:xfrm>
            <a:off x="6982264" y="6629400"/>
            <a:ext cx="2133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1" y="609320"/>
            <a:ext cx="7772977" cy="1143000"/>
          </a:xfrm>
        </p:spPr>
        <p:txBody>
          <a:bodyPr/>
          <a:lstStyle/>
          <a:p>
            <a:r>
              <a:rPr lang="en-US"/>
              <a:t>Click to edit Master title style</a:t>
            </a:r>
          </a:p>
        </p:txBody>
      </p:sp>
      <p:sp>
        <p:nvSpPr>
          <p:cNvPr id="3" name="Table Placeholder 2"/>
          <p:cNvSpPr>
            <a:spLocks noGrp="1"/>
          </p:cNvSpPr>
          <p:nvPr>
            <p:ph type="tbl" idx="1"/>
          </p:nvPr>
        </p:nvSpPr>
        <p:spPr>
          <a:xfrm>
            <a:off x="1143001" y="1980640"/>
            <a:ext cx="7772977" cy="4115360"/>
          </a:xfrm>
        </p:spPr>
        <p:txBody>
          <a:bodyPr/>
          <a:lstStyle/>
          <a:p>
            <a:pPr lvl="0"/>
            <a:endParaRPr lang="en-US" noProof="0"/>
          </a:p>
        </p:txBody>
      </p:sp>
      <p:sp>
        <p:nvSpPr>
          <p:cNvPr id="4" name="Rectangle 36"/>
          <p:cNvSpPr>
            <a:spLocks noGrp="1" noChangeArrowheads="1"/>
          </p:cNvSpPr>
          <p:nvPr>
            <p:ph type="dt" sz="half" idx="10"/>
          </p:nvPr>
        </p:nvSpPr>
        <p:spPr>
          <a:xfrm>
            <a:off x="1143000" y="6248400"/>
            <a:ext cx="1905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mrlc.gov/data/nlcd-2016-land-cover-conus"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4338" name="Slide Number Placeholder 3"/>
          <p:cNvSpPr>
            <a:spLocks noGrp="1"/>
          </p:cNvSpPr>
          <p:nvPr>
            <p:ph type="sldNum" sz="quarter" idx="12"/>
          </p:nvPr>
        </p:nvSpPr>
        <p:spPr>
          <a:prstGeom prst="rect">
            <a:avLst/>
          </a:prstGeom>
        </p:spPr>
        <p:txBody>
          <a:bodyPr/>
          <a:lstStyle/>
          <a:p>
            <a:fld id="{F81C85A5-C8A9-4070-A0B2-435CED55166C}" type="slidenum">
              <a:rPr lang="en-US" smtClean="0">
                <a:latin typeface="Arial" charset="0"/>
              </a:rPr>
              <a:pPr/>
              <a:t>1</a:t>
            </a:fld>
            <a:endParaRPr lang="en-US">
              <a:latin typeface="Arial" charset="0"/>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957579" y="1066800"/>
            <a:ext cx="7213601" cy="5410201"/>
          </a:xfrm>
          <a:prstGeom prst="rect">
            <a:avLst/>
          </a:prstGeom>
          <a:noFill/>
          <a:ln w="9525">
            <a:noFill/>
            <a:miter lim="800000"/>
            <a:headEnd/>
            <a:tailEnd/>
          </a:ln>
        </p:spPr>
      </p:pic>
      <p:sp>
        <p:nvSpPr>
          <p:cNvPr id="7" name="Rectangle 2"/>
          <p:cNvSpPr txBox="1">
            <a:spLocks noChangeArrowheads="1"/>
          </p:cNvSpPr>
          <p:nvPr/>
        </p:nvSpPr>
        <p:spPr>
          <a:xfrm>
            <a:off x="957578" y="1066800"/>
            <a:ext cx="7213602" cy="838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j-lt"/>
                <a:ea typeface="+mj-ea"/>
                <a:cs typeface="+mj-cs"/>
              </a:rPr>
              <a:t>Deficit and Constant Method within HEC-HMS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Autofit/>
          </a:bodyPr>
          <a:lstStyle/>
          <a:p>
            <a:pPr eaLnBrk="1" hangingPunct="1"/>
            <a:r>
              <a:rPr lang="en-US" sz="3600" dirty="0"/>
              <a:t>Parameter Estimation – Impervious Area</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10</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Estimate using GIS</a:t>
            </a:r>
          </a:p>
          <a:p>
            <a:r>
              <a:rPr lang="en-US" sz="2400" dirty="0"/>
              <a:t>National Land Cover Database (NLCD)</a:t>
            </a:r>
          </a:p>
          <a:p>
            <a:pPr lvl="1"/>
            <a:r>
              <a:rPr lang="en-US" sz="2000" i="1" dirty="0">
                <a:hlinkClick r:id="rId3"/>
              </a:rPr>
              <a:t>NLCD 2016</a:t>
            </a:r>
            <a:endParaRPr lang="en-US" sz="1600" i="1" dirty="0"/>
          </a:p>
          <a:p>
            <a:r>
              <a:rPr lang="en-US" sz="2400" dirty="0"/>
              <a:t>Include large, standing water bodies</a:t>
            </a:r>
          </a:p>
        </p:txBody>
      </p:sp>
      <p:pic>
        <p:nvPicPr>
          <p:cNvPr id="2" name="Picture 1">
            <a:extLst>
              <a:ext uri="{FF2B5EF4-FFF2-40B4-BE49-F238E27FC236}">
                <a16:creationId xmlns:a16="http://schemas.microsoft.com/office/drawing/2014/main" id="{7D01E6C1-C23A-4AB7-BFC6-B701121CB9E4}"/>
              </a:ext>
            </a:extLst>
          </p:cNvPr>
          <p:cNvPicPr>
            <a:picLocks noChangeAspect="1"/>
          </p:cNvPicPr>
          <p:nvPr/>
        </p:nvPicPr>
        <p:blipFill>
          <a:blip r:embed="rId4"/>
          <a:stretch>
            <a:fillRect/>
          </a:stretch>
        </p:blipFill>
        <p:spPr>
          <a:xfrm>
            <a:off x="4695442" y="2150232"/>
            <a:ext cx="3991358" cy="3962400"/>
          </a:xfrm>
          <a:prstGeom prst="rect">
            <a:avLst/>
          </a:prstGeom>
        </p:spPr>
      </p:pic>
    </p:spTree>
    <p:extLst>
      <p:ext uri="{BB962C8B-B14F-4D97-AF65-F5344CB8AC3E}">
        <p14:creationId xmlns:p14="http://schemas.microsoft.com/office/powerpoint/2010/main" val="204195311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B952FFE-3CB2-4C44-8AE0-0F1FE11E9443}"/>
              </a:ext>
            </a:extLst>
          </p:cNvPr>
          <p:cNvPicPr>
            <a:picLocks noChangeAspect="1"/>
          </p:cNvPicPr>
          <p:nvPr/>
        </p:nvPicPr>
        <p:blipFill>
          <a:blip r:embed="rId3"/>
          <a:stretch>
            <a:fillRect/>
          </a:stretch>
        </p:blipFill>
        <p:spPr>
          <a:xfrm>
            <a:off x="4560771" y="1995415"/>
            <a:ext cx="4335816" cy="3630168"/>
          </a:xfrm>
          <a:prstGeom prst="rect">
            <a:avLst/>
          </a:prstGeom>
          <a:ln>
            <a:solidFill>
              <a:schemeClr val="tx1"/>
            </a:solidFill>
          </a:ln>
        </p:spPr>
      </p:pic>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11</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Match initiation of runoff</a:t>
            </a:r>
          </a:p>
          <a:p>
            <a:r>
              <a:rPr lang="en-US" sz="2400" dirty="0"/>
              <a:t>Match observed runoff volume</a:t>
            </a:r>
          </a:p>
          <a:p>
            <a:r>
              <a:rPr lang="en-US" sz="2400" dirty="0"/>
              <a:t>Use multiple statistical metrics</a:t>
            </a:r>
          </a:p>
          <a:p>
            <a:pPr lvl="1"/>
            <a:r>
              <a:rPr lang="en-US" sz="2000" dirty="0"/>
              <a:t>Nash-Sutcliffe Efficiency</a:t>
            </a:r>
          </a:p>
          <a:p>
            <a:pPr lvl="1"/>
            <a:r>
              <a:rPr lang="en-US" sz="2000" dirty="0"/>
              <a:t>Root Mean Square Error</a:t>
            </a:r>
          </a:p>
          <a:p>
            <a:pPr lvl="1"/>
            <a:r>
              <a:rPr lang="en-US" sz="2000" dirty="0"/>
              <a:t>Percent Bias</a:t>
            </a:r>
          </a:p>
        </p:txBody>
      </p:sp>
    </p:spTree>
    <p:extLst>
      <p:ext uri="{BB962C8B-B14F-4D97-AF65-F5344CB8AC3E}">
        <p14:creationId xmlns:p14="http://schemas.microsoft.com/office/powerpoint/2010/main" val="390585678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12</a:t>
            </a:fld>
            <a:endParaRPr lang="en-US">
              <a:latin typeface="Arial"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24765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Advantages</a:t>
            </a:r>
            <a:endParaRPr lang="en-US" sz="2400" b="1" dirty="0"/>
          </a:p>
          <a:p>
            <a:pPr lvl="0"/>
            <a:r>
              <a:rPr lang="en-US" sz="2000" dirty="0"/>
              <a:t>Similar to advantages of Initial and Constant method</a:t>
            </a:r>
          </a:p>
          <a:p>
            <a:pPr lvl="1"/>
            <a:r>
              <a:rPr lang="en-US" sz="1600" dirty="0"/>
              <a:t>Mature method</a:t>
            </a:r>
          </a:p>
          <a:p>
            <a:pPr lvl="1"/>
            <a:r>
              <a:rPr lang="en-US" sz="1600" dirty="0"/>
              <a:t>Easy to set up and use</a:t>
            </a:r>
          </a:p>
          <a:p>
            <a:pPr lvl="1"/>
            <a:r>
              <a:rPr lang="en-US" sz="1600" dirty="0"/>
              <a:t>Parameters can be related to predominant soil textures</a:t>
            </a:r>
          </a:p>
          <a:p>
            <a:pPr lvl="1"/>
            <a:r>
              <a:rPr lang="en-US" sz="1600" dirty="0"/>
              <a:t>Parsimonious</a:t>
            </a:r>
          </a:p>
          <a:p>
            <a:pPr lvl="0"/>
            <a:r>
              <a:rPr lang="en-US" sz="2000" dirty="0"/>
              <a:t>Method is scalable in that it allows for continuous simulation (but is not required for use).</a:t>
            </a:r>
            <a:endParaRPr lang="en-US" sz="2800" dirty="0"/>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487680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Disadvantages</a:t>
            </a:r>
            <a:endParaRPr lang="en-US" sz="2400" b="1" dirty="0"/>
          </a:p>
          <a:p>
            <a:pPr lvl="0"/>
            <a:r>
              <a:rPr lang="en-US" sz="2000" dirty="0"/>
              <a:t>Similar to disadvantages of Initial and Constant method</a:t>
            </a:r>
          </a:p>
          <a:p>
            <a:pPr lvl="1"/>
            <a:r>
              <a:rPr lang="en-US" sz="1600" dirty="0"/>
              <a:t>Difficult to apply to </a:t>
            </a:r>
            <a:r>
              <a:rPr lang="en-US" sz="1600" dirty="0" err="1"/>
              <a:t>ungaged</a:t>
            </a:r>
            <a:r>
              <a:rPr lang="en-US" sz="1600" dirty="0"/>
              <a:t> areas</a:t>
            </a:r>
          </a:p>
          <a:p>
            <a:pPr lvl="1"/>
            <a:r>
              <a:rPr lang="en-US" sz="1600" dirty="0"/>
              <a:t>Method may be too simple</a:t>
            </a:r>
          </a:p>
        </p:txBody>
      </p:sp>
    </p:spTree>
    <p:extLst>
      <p:ext uri="{BB962C8B-B14F-4D97-AF65-F5344CB8AC3E}">
        <p14:creationId xmlns:p14="http://schemas.microsoft.com/office/powerpoint/2010/main" val="253685030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609600" y="1905000"/>
            <a:ext cx="8077200" cy="4114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t>Deficit and Constant method builds upon the of the Initial and Constant method</a:t>
            </a:r>
          </a:p>
          <a:p>
            <a:pPr lvl="1">
              <a:lnSpc>
                <a:spcPct val="90000"/>
              </a:lnSpc>
            </a:pPr>
            <a:r>
              <a:rPr lang="en-US" sz="2400" dirty="0"/>
              <a:t>Similar advantages and disadvantages</a:t>
            </a:r>
          </a:p>
          <a:p>
            <a:pPr>
              <a:lnSpc>
                <a:spcPct val="90000"/>
              </a:lnSpc>
            </a:pPr>
            <a:r>
              <a:rPr lang="en-US" sz="2800" u="sng" dirty="0"/>
              <a:t>Can be used within long term simulations!</a:t>
            </a:r>
          </a:p>
          <a:p>
            <a:pPr>
              <a:lnSpc>
                <a:spcPct val="90000"/>
              </a:lnSpc>
            </a:pPr>
            <a:r>
              <a:rPr lang="en-US" sz="2800" dirty="0"/>
              <a:t>Parameters can be easily estimated</a:t>
            </a:r>
          </a:p>
          <a:p>
            <a:pPr>
              <a:lnSpc>
                <a:spcPct val="90000"/>
              </a:lnSpc>
            </a:pPr>
            <a:r>
              <a:rPr lang="en-US" sz="2800" dirty="0"/>
              <a:t>Next lecture will focus on Green and </a:t>
            </a:r>
            <a:r>
              <a:rPr lang="en-US" sz="2800" dirty="0" err="1"/>
              <a:t>Ampt</a:t>
            </a:r>
            <a:r>
              <a:rPr lang="en-US" sz="2800" dirty="0"/>
              <a:t> loss method within HEC-HMS</a:t>
            </a:r>
          </a:p>
        </p:txBody>
      </p:sp>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13</a:t>
            </a:fld>
            <a:endParaRPr lang="en-US">
              <a:latin typeface="Arial" charset="0"/>
            </a:endParaRPr>
          </a:p>
        </p:txBody>
      </p:sp>
    </p:spTree>
    <p:extLst>
      <p:ext uri="{BB962C8B-B14F-4D97-AF65-F5344CB8AC3E}">
        <p14:creationId xmlns:p14="http://schemas.microsoft.com/office/powerpoint/2010/main" val="351647522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609600" y="1905000"/>
            <a:ext cx="8077200" cy="4114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t>Introduce the Deficit and Constant method</a:t>
            </a:r>
          </a:p>
          <a:p>
            <a:pPr>
              <a:lnSpc>
                <a:spcPct val="90000"/>
              </a:lnSpc>
            </a:pPr>
            <a:r>
              <a:rPr lang="en-US" sz="2800" dirty="0"/>
              <a:t>Discuss commonly used data sources and parameter estimation techniques</a:t>
            </a:r>
          </a:p>
          <a:p>
            <a:pPr>
              <a:lnSpc>
                <a:spcPct val="90000"/>
              </a:lnSpc>
            </a:pPr>
            <a:r>
              <a:rPr lang="en-US" sz="2800" dirty="0"/>
              <a:t>Summarize parameter calibration techniques</a:t>
            </a:r>
          </a:p>
          <a:p>
            <a:pPr>
              <a:lnSpc>
                <a:spcPct val="90000"/>
              </a:lnSpc>
            </a:pPr>
            <a:r>
              <a:rPr lang="en-US" sz="2800" dirty="0"/>
              <a:t>Present advantages and disadvantages</a:t>
            </a:r>
          </a:p>
        </p:txBody>
      </p:sp>
      <p:sp>
        <p:nvSpPr>
          <p:cNvPr id="15362" name="Rectangle 2"/>
          <p:cNvSpPr>
            <a:spLocks noGrp="1" noChangeArrowheads="1"/>
          </p:cNvSpPr>
          <p:nvPr>
            <p:ph type="title"/>
          </p:nvPr>
        </p:nvSpPr>
        <p:spPr>
          <a:noFill/>
        </p:spPr>
        <p:txBody>
          <a:bodyPr/>
          <a:lstStyle/>
          <a:p>
            <a:pPr eaLnBrk="1" hangingPunct="1"/>
            <a:r>
              <a:rPr lang="en-US" dirty="0"/>
              <a:t>Objectives</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2</a:t>
            </a:fld>
            <a:endParaRPr lang="en-US">
              <a:latin typeface="Arial"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p:spPr>
        <p:txBody>
          <a:bodyPr>
            <a:normAutofit fontScale="90000"/>
          </a:bodyPr>
          <a:lstStyle/>
          <a:p>
            <a:pPr eaLnBrk="1" hangingPunct="1"/>
            <a:br>
              <a:rPr lang="en-US" dirty="0"/>
            </a:br>
            <a:r>
              <a:rPr lang="en-US" dirty="0"/>
              <a:t>Deficit and Constant Loss Method</a:t>
            </a:r>
            <a:br>
              <a:rPr lang="en-US" dirty="0"/>
            </a:br>
            <a:endParaRPr lang="en-US" dirty="0"/>
          </a:p>
        </p:txBody>
      </p:sp>
      <p:sp>
        <p:nvSpPr>
          <p:cNvPr id="2458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24579" name="Slide Number Placeholder 5"/>
          <p:cNvSpPr>
            <a:spLocks noGrp="1"/>
          </p:cNvSpPr>
          <p:nvPr>
            <p:ph type="sldNum" sz="quarter" idx="12"/>
          </p:nvPr>
        </p:nvSpPr>
        <p:spPr>
          <a:prstGeom prst="rect">
            <a:avLst/>
          </a:prstGeom>
        </p:spPr>
        <p:txBody>
          <a:bodyPr/>
          <a:lstStyle/>
          <a:p>
            <a:fld id="{695236C8-D674-48B1-8612-E1E470FA67F0}" type="slidenum">
              <a:rPr lang="en-US" smtClean="0">
                <a:latin typeface="Arial" charset="0"/>
              </a:rPr>
              <a:pPr/>
              <a:t>3</a:t>
            </a:fld>
            <a:endParaRPr lang="en-US">
              <a:latin typeface="Arial" charset="0"/>
            </a:endParaRPr>
          </a:p>
        </p:txBody>
      </p:sp>
      <p:sp>
        <p:nvSpPr>
          <p:cNvPr id="24581" name="Text Box 23"/>
          <p:cNvSpPr txBox="1">
            <a:spLocks noChangeArrowheads="1"/>
          </p:cNvSpPr>
          <p:nvPr/>
        </p:nvSpPr>
        <p:spPr bwMode="auto">
          <a:xfrm>
            <a:off x="914400" y="1905000"/>
            <a:ext cx="7467600" cy="1744847"/>
          </a:xfrm>
          <a:prstGeom prst="rect">
            <a:avLst/>
          </a:prstGeom>
          <a:noFill/>
          <a:ln w="9525" algn="ctr">
            <a:noFill/>
            <a:miter lim="800000"/>
            <a:headEnd/>
            <a:tailEnd/>
          </a:ln>
        </p:spPr>
        <p:txBody>
          <a:bodyPr lIns="82050" tIns="41026" rIns="82050" bIns="41026">
            <a:spAutoFit/>
          </a:bodyPr>
          <a:lstStyle/>
          <a:p>
            <a:pPr>
              <a:spcBef>
                <a:spcPct val="50000"/>
              </a:spcBef>
            </a:pPr>
            <a:r>
              <a:rPr lang="en-US" sz="1800" b="0" dirty="0">
                <a:solidFill>
                  <a:schemeClr val="tx1"/>
                </a:solidFill>
              </a:rPr>
              <a:t>Keeps track of the moisture state using a simple 1-layer storage volume</a:t>
            </a:r>
          </a:p>
          <a:p>
            <a:pPr>
              <a:spcBef>
                <a:spcPct val="50000"/>
              </a:spcBef>
            </a:pPr>
            <a:r>
              <a:rPr lang="en-US" sz="1800" b="0" dirty="0">
                <a:solidFill>
                  <a:schemeClr val="tx1"/>
                </a:solidFill>
              </a:rPr>
              <a:t>Precipitation first satisfies the moisture deficit and then a constant loss rate is applied to remaining precipitation.</a:t>
            </a:r>
          </a:p>
          <a:p>
            <a:pPr>
              <a:spcBef>
                <a:spcPct val="50000"/>
              </a:spcBef>
            </a:pPr>
            <a:r>
              <a:rPr lang="en-US" sz="1800" b="0" dirty="0">
                <a:solidFill>
                  <a:schemeClr val="tx1"/>
                </a:solidFill>
              </a:rPr>
              <a:t>When ET is included, the moisture deficit will increase until a maximum value is reached</a:t>
            </a:r>
            <a:r>
              <a:rPr lang="en-US" dirty="0"/>
              <a:t>.</a:t>
            </a:r>
            <a:endParaRPr lang="en-US" sz="1800" b="0" dirty="0">
              <a:solidFill>
                <a:schemeClr val="tx1"/>
              </a:solidFill>
            </a:endParaRPr>
          </a:p>
        </p:txBody>
      </p:sp>
      <p:pic>
        <p:nvPicPr>
          <p:cNvPr id="2" name="Picture 1">
            <a:extLst>
              <a:ext uri="{FF2B5EF4-FFF2-40B4-BE49-F238E27FC236}">
                <a16:creationId xmlns:a16="http://schemas.microsoft.com/office/drawing/2014/main" id="{2BAE4E79-D8CE-41CC-9EEB-CDC2E0D167FB}"/>
              </a:ext>
            </a:extLst>
          </p:cNvPr>
          <p:cNvPicPr>
            <a:picLocks noChangeAspect="1"/>
          </p:cNvPicPr>
          <p:nvPr/>
        </p:nvPicPr>
        <p:blipFill>
          <a:blip r:embed="rId3"/>
          <a:stretch>
            <a:fillRect/>
          </a:stretch>
        </p:blipFill>
        <p:spPr>
          <a:xfrm>
            <a:off x="3214857" y="3657600"/>
            <a:ext cx="2714286" cy="2780952"/>
          </a:xfrm>
          <a:prstGeom prst="rect">
            <a:avLst/>
          </a:prstGeom>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a:blip r:embed="rId3" cstate="print"/>
          <a:srcRect l="2748" t="5551" r="7956" b="11180"/>
          <a:stretch>
            <a:fillRect/>
          </a:stretch>
        </p:blipFill>
        <p:spPr bwMode="auto">
          <a:xfrm>
            <a:off x="1784033" y="1905000"/>
            <a:ext cx="5575934" cy="4030042"/>
          </a:xfrm>
          <a:prstGeom prst="rect">
            <a:avLst/>
          </a:prstGeom>
          <a:noFill/>
          <a:ln w="9525">
            <a:noFill/>
            <a:miter lim="800000"/>
            <a:headEnd/>
            <a:tailEnd/>
          </a:ln>
        </p:spPr>
      </p:pic>
      <p:sp>
        <p:nvSpPr>
          <p:cNvPr id="23556" name="Footer Placeholder 5"/>
          <p:cNvSpPr>
            <a:spLocks noGrp="1"/>
          </p:cNvSpPr>
          <p:nvPr>
            <p:ph type="ftr" sz="quarter" idx="11"/>
          </p:nvPr>
        </p:nvSpPr>
        <p:spPr>
          <a:noFill/>
        </p:spPr>
        <p:txBody>
          <a:bodyPr/>
          <a:lstStyle/>
          <a:p>
            <a:r>
              <a:rPr lang="en-US">
                <a:latin typeface="Arial" charset="0"/>
              </a:rPr>
              <a:t>Hydrologic Engineering Center</a:t>
            </a:r>
          </a:p>
        </p:txBody>
      </p:sp>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Arial" charset="0"/>
              </a:rPr>
              <a:pPr/>
              <a:t>4</a:t>
            </a:fld>
            <a:endParaRPr lang="en-US">
              <a:latin typeface="Arial" charset="0"/>
            </a:endParaRPr>
          </a:p>
        </p:txBody>
      </p:sp>
      <p:sp>
        <p:nvSpPr>
          <p:cNvPr id="2" name="Rectangle 1">
            <a:extLst>
              <a:ext uri="{FF2B5EF4-FFF2-40B4-BE49-F238E27FC236}">
                <a16:creationId xmlns:a16="http://schemas.microsoft.com/office/drawing/2014/main" id="{69352B8B-7941-4D30-8BA5-8D889E9A8B02}"/>
              </a:ext>
            </a:extLst>
          </p:cNvPr>
          <p:cNvSpPr/>
          <p:nvPr/>
        </p:nvSpPr>
        <p:spPr>
          <a:xfrm rot="16200000">
            <a:off x="2365335" y="3924299"/>
            <a:ext cx="1904999" cy="1371601"/>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Initial Deficit</a:t>
            </a:r>
          </a:p>
        </p:txBody>
      </p:sp>
      <p:sp>
        <p:nvSpPr>
          <p:cNvPr id="13" name="Rectangle 12">
            <a:extLst>
              <a:ext uri="{FF2B5EF4-FFF2-40B4-BE49-F238E27FC236}">
                <a16:creationId xmlns:a16="http://schemas.microsoft.com/office/drawing/2014/main" id="{FA3F4AF1-8DE1-48E6-8397-FBCB02F0BB09}"/>
              </a:ext>
            </a:extLst>
          </p:cNvPr>
          <p:cNvSpPr/>
          <p:nvPr/>
        </p:nvSpPr>
        <p:spPr>
          <a:xfrm>
            <a:off x="4026018" y="4953002"/>
            <a:ext cx="2187415" cy="6095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Constant Loss</a:t>
            </a: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457200" y="1143000"/>
            <a:ext cx="8229600" cy="858128"/>
          </a:xfrm>
          <a:noFill/>
        </p:spPr>
        <p:txBody>
          <a:bodyPr/>
          <a:lstStyle/>
          <a:p>
            <a:r>
              <a:rPr lang="en-US" dirty="0"/>
              <a:t>Deficit and Constant Loss Method</a:t>
            </a:r>
          </a:p>
        </p:txBody>
      </p:sp>
    </p:spTree>
    <p:extLst>
      <p:ext uri="{BB962C8B-B14F-4D97-AF65-F5344CB8AC3E}">
        <p14:creationId xmlns:p14="http://schemas.microsoft.com/office/powerpoint/2010/main" val="333829937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noFill/>
        </p:spPr>
        <p:txBody>
          <a:bodyPr>
            <a:normAutofit fontScale="90000"/>
          </a:bodyPr>
          <a:lstStyle/>
          <a:p>
            <a:pPr eaLnBrk="1" hangingPunct="1"/>
            <a:br>
              <a:rPr lang="en-US" dirty="0"/>
            </a:br>
            <a:r>
              <a:rPr lang="en-US" dirty="0"/>
              <a:t>Example</a:t>
            </a:r>
            <a:br>
              <a:rPr lang="en-US" dirty="0"/>
            </a:br>
            <a:endParaRPr lang="en-US" dirty="0"/>
          </a:p>
        </p:txBody>
      </p:sp>
      <p:sp>
        <p:nvSpPr>
          <p:cNvPr id="25684"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25683" name="Slide Number Placeholder 6"/>
          <p:cNvSpPr>
            <a:spLocks noGrp="1"/>
          </p:cNvSpPr>
          <p:nvPr>
            <p:ph type="sldNum" sz="quarter" idx="12"/>
          </p:nvPr>
        </p:nvSpPr>
        <p:spPr/>
        <p:txBody>
          <a:bodyPr/>
          <a:lstStyle/>
          <a:p>
            <a:fld id="{8B558F8D-A868-478B-B8B7-A12F6D7D3E8F}" type="slidenum">
              <a:rPr lang="en-US" smtClean="0">
                <a:latin typeface="Arial" charset="0"/>
              </a:rPr>
              <a:pPr/>
              <a:t>5</a:t>
            </a:fld>
            <a:endParaRPr lang="en-US">
              <a:latin typeface="Arial" charset="0"/>
            </a:endParaRPr>
          </a:p>
        </p:txBody>
      </p:sp>
      <p:graphicFrame>
        <p:nvGraphicFramePr>
          <p:cNvPr id="185463" name="Group 119"/>
          <p:cNvGraphicFramePr>
            <a:graphicFrameLocks noGrp="1"/>
          </p:cNvGraphicFramePr>
          <p:nvPr>
            <p:ph idx="4294967295"/>
            <p:extLst>
              <p:ext uri="{D42A27DB-BD31-4B8C-83A1-F6EECF244321}">
                <p14:modId xmlns:p14="http://schemas.microsoft.com/office/powerpoint/2010/main" val="598586239"/>
              </p:ext>
            </p:extLst>
          </p:nvPr>
        </p:nvGraphicFramePr>
        <p:xfrm>
          <a:off x="5242560" y="1760858"/>
          <a:ext cx="3291840" cy="4848024"/>
        </p:xfrm>
        <a:graphic>
          <a:graphicData uri="http://schemas.openxmlformats.org/drawingml/2006/table">
            <a:tbl>
              <a:tblPr/>
              <a:tblGrid>
                <a:gridCol w="822960">
                  <a:extLst>
                    <a:ext uri="{9D8B030D-6E8A-4147-A177-3AD203B41FA5}">
                      <a16:colId xmlns:a16="http://schemas.microsoft.com/office/drawing/2014/main" val="20000"/>
                    </a:ext>
                  </a:extLst>
                </a:gridCol>
                <a:gridCol w="82296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tblGrid>
              <a:tr h="36139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Time</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err="1">
                          <a:ln>
                            <a:noFill/>
                          </a:ln>
                          <a:solidFill>
                            <a:schemeClr val="tx1"/>
                          </a:solidFill>
                          <a:effectLst/>
                          <a:latin typeface="Times New Roman" pitchFamily="18" charset="0"/>
                        </a:rPr>
                        <a:t>Precip</a:t>
                      </a:r>
                      <a:r>
                        <a:rPr kumimoji="0" lang="en-US" sz="1800" b="0" i="0" u="none" strike="noStrike" cap="none" normalizeH="0" baseline="0" dirty="0">
                          <a:ln>
                            <a:noFill/>
                          </a:ln>
                          <a:solidFill>
                            <a:schemeClr val="tx1"/>
                          </a:solidFill>
                          <a:effectLst/>
                          <a:latin typeface="Times New Roman" pitchFamily="18" charset="0"/>
                        </a:rPr>
                        <a:t>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Loss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Excess (in)</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0500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0600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0700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0800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0900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1000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1100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
        <p:nvSpPr>
          <p:cNvPr id="2" name="TextBox 1">
            <a:extLst>
              <a:ext uri="{FF2B5EF4-FFF2-40B4-BE49-F238E27FC236}">
                <a16:creationId xmlns:a16="http://schemas.microsoft.com/office/drawing/2014/main" id="{C550A829-6682-4A5E-8575-A159150F4FF1}"/>
              </a:ext>
            </a:extLst>
          </p:cNvPr>
          <p:cNvSpPr txBox="1"/>
          <p:nvPr/>
        </p:nvSpPr>
        <p:spPr>
          <a:xfrm>
            <a:off x="1233324" y="4343400"/>
            <a:ext cx="1558440" cy="369332"/>
          </a:xfrm>
          <a:prstGeom prst="rect">
            <a:avLst/>
          </a:prstGeom>
          <a:noFill/>
        </p:spPr>
        <p:txBody>
          <a:bodyPr wrap="none" rtlCol="0">
            <a:spAutoFit/>
          </a:bodyPr>
          <a:lstStyle/>
          <a:p>
            <a:r>
              <a:rPr lang="en-US" dirty="0"/>
              <a:t>ET = 0.05 in/</a:t>
            </a:r>
            <a:r>
              <a:rPr lang="en-US" dirty="0" err="1"/>
              <a:t>hr</a:t>
            </a:r>
            <a:endParaRPr lang="en-US" dirty="0"/>
          </a:p>
        </p:txBody>
      </p:sp>
      <p:pic>
        <p:nvPicPr>
          <p:cNvPr id="4" name="Picture 3">
            <a:extLst>
              <a:ext uri="{FF2B5EF4-FFF2-40B4-BE49-F238E27FC236}">
                <a16:creationId xmlns:a16="http://schemas.microsoft.com/office/drawing/2014/main" id="{B51AEB95-4CA9-42E4-8A51-E6D1446AD614}"/>
              </a:ext>
            </a:extLst>
          </p:cNvPr>
          <p:cNvPicPr>
            <a:picLocks noChangeAspect="1"/>
          </p:cNvPicPr>
          <p:nvPr/>
        </p:nvPicPr>
        <p:blipFill>
          <a:blip r:embed="rId3"/>
          <a:stretch>
            <a:fillRect/>
          </a:stretch>
        </p:blipFill>
        <p:spPr>
          <a:xfrm>
            <a:off x="228600" y="2133600"/>
            <a:ext cx="4576221" cy="1685976"/>
          </a:xfrm>
          <a:prstGeom prst="rect">
            <a:avLst/>
          </a:prstGeom>
          <a:ln>
            <a:solidFill>
              <a:schemeClr val="tx1"/>
            </a:solidFill>
          </a:ln>
        </p:spPr>
      </p:pic>
      <p:sp>
        <p:nvSpPr>
          <p:cNvPr id="13" name="Rectangle 12">
            <a:extLst>
              <a:ext uri="{FF2B5EF4-FFF2-40B4-BE49-F238E27FC236}">
                <a16:creationId xmlns:a16="http://schemas.microsoft.com/office/drawing/2014/main" id="{BBA77C73-4CF0-4D9F-8D2F-9267FE7077FA}"/>
              </a:ext>
            </a:extLst>
          </p:cNvPr>
          <p:cNvSpPr/>
          <p:nvPr/>
        </p:nvSpPr>
        <p:spPr>
          <a:xfrm>
            <a:off x="5233737" y="2373903"/>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596B48B-4C54-4C75-B3C5-530D2EA62D9D}"/>
              </a:ext>
            </a:extLst>
          </p:cNvPr>
          <p:cNvSpPr/>
          <p:nvPr/>
        </p:nvSpPr>
        <p:spPr>
          <a:xfrm>
            <a:off x="5233736" y="2702801"/>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95B9B07-3C69-4E3A-84E6-5C7D2EB1D76E}"/>
              </a:ext>
            </a:extLst>
          </p:cNvPr>
          <p:cNvSpPr/>
          <p:nvPr/>
        </p:nvSpPr>
        <p:spPr>
          <a:xfrm>
            <a:off x="5231331" y="3044162"/>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8B5147D-C8DB-4D6A-8829-370995A4CB6E}"/>
              </a:ext>
            </a:extLst>
          </p:cNvPr>
          <p:cNvSpPr/>
          <p:nvPr/>
        </p:nvSpPr>
        <p:spPr>
          <a:xfrm>
            <a:off x="5231331" y="3375319"/>
            <a:ext cx="3291840" cy="32918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F3A0643D-5CFF-49B6-9335-43D0AF06AD5C}"/>
              </a:ext>
            </a:extLst>
          </p:cNvPr>
          <p:cNvSpPr/>
          <p:nvPr/>
        </p:nvSpPr>
        <p:spPr>
          <a:xfrm>
            <a:off x="5242560" y="4966878"/>
            <a:ext cx="3291840" cy="34747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6"/>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P spid="15" grpId="1" animBg="1"/>
      <p:bldP spid="16" grpId="0" animBg="1"/>
      <p:bldP spid="16" grpId="1"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FFDB061-E68E-4008-8366-D1A95510E77F}"/>
              </a:ext>
            </a:extLst>
          </p:cNvPr>
          <p:cNvPicPr>
            <a:picLocks noChangeAspect="1"/>
          </p:cNvPicPr>
          <p:nvPr/>
        </p:nvPicPr>
        <p:blipFill>
          <a:blip r:embed="rId3"/>
          <a:stretch>
            <a:fillRect/>
          </a:stretch>
        </p:blipFill>
        <p:spPr>
          <a:xfrm>
            <a:off x="345913" y="1903028"/>
            <a:ext cx="8452173" cy="4480560"/>
          </a:xfrm>
          <a:prstGeom prst="rect">
            <a:avLst/>
          </a:prstGeom>
        </p:spPr>
      </p:pic>
      <p:sp>
        <p:nvSpPr>
          <p:cNvPr id="26626" name="Rectangle 2"/>
          <p:cNvSpPr>
            <a:spLocks noGrp="1" noChangeArrowheads="1"/>
          </p:cNvSpPr>
          <p:nvPr>
            <p:ph type="title"/>
          </p:nvPr>
        </p:nvSpPr>
        <p:spPr>
          <a:noFill/>
        </p:spPr>
        <p:txBody>
          <a:bodyPr>
            <a:normAutofit fontScale="90000"/>
          </a:bodyPr>
          <a:lstStyle/>
          <a:p>
            <a:pPr eaLnBrk="1" hangingPunct="1"/>
            <a:br>
              <a:rPr lang="en-US" dirty="0"/>
            </a:br>
            <a:r>
              <a:rPr lang="en-US" dirty="0"/>
              <a:t>Example</a:t>
            </a:r>
            <a:br>
              <a:rPr lang="en-US" dirty="0"/>
            </a:br>
            <a:endParaRPr lang="en-US" dirty="0"/>
          </a:p>
        </p:txBody>
      </p:sp>
      <p:sp>
        <p:nvSpPr>
          <p:cNvPr id="26628" name="Footer Placeholder 8"/>
          <p:cNvSpPr>
            <a:spLocks noGrp="1"/>
          </p:cNvSpPr>
          <p:nvPr>
            <p:ph type="ftr" sz="quarter" idx="11"/>
          </p:nvPr>
        </p:nvSpPr>
        <p:spPr>
          <a:noFill/>
        </p:spPr>
        <p:txBody>
          <a:bodyPr/>
          <a:lstStyle/>
          <a:p>
            <a:r>
              <a:rPr lang="en-US">
                <a:latin typeface="Arial" charset="0"/>
              </a:rPr>
              <a:t>Hydrologic Engineering Center</a:t>
            </a:r>
          </a:p>
        </p:txBody>
      </p:sp>
      <p:sp>
        <p:nvSpPr>
          <p:cNvPr id="26627" name="Slide Number Placeholder 7"/>
          <p:cNvSpPr>
            <a:spLocks noGrp="1"/>
          </p:cNvSpPr>
          <p:nvPr>
            <p:ph type="sldNum" sz="quarter" idx="12"/>
          </p:nvPr>
        </p:nvSpPr>
        <p:spPr>
          <a:prstGeom prst="rect">
            <a:avLst/>
          </a:prstGeom>
        </p:spPr>
        <p:txBody>
          <a:bodyPr/>
          <a:lstStyle/>
          <a:p>
            <a:fld id="{F7FE0C88-839E-4230-AB66-139686AB9865}" type="slidenum">
              <a:rPr lang="en-US" smtClean="0">
                <a:latin typeface="Arial" charset="0"/>
              </a:rPr>
              <a:pPr/>
              <a:t>6</a:t>
            </a:fld>
            <a:endParaRPr lang="en-US">
              <a:latin typeface="Arial" charset="0"/>
            </a:endParaRPr>
          </a:p>
        </p:txBody>
      </p:sp>
      <p:sp>
        <p:nvSpPr>
          <p:cNvPr id="3" name="TextBox 2">
            <a:extLst>
              <a:ext uri="{FF2B5EF4-FFF2-40B4-BE49-F238E27FC236}">
                <a16:creationId xmlns:a16="http://schemas.microsoft.com/office/drawing/2014/main" id="{CA5046BF-F87F-4BEF-B550-0E347F9837AB}"/>
              </a:ext>
            </a:extLst>
          </p:cNvPr>
          <p:cNvSpPr txBox="1"/>
          <p:nvPr/>
        </p:nvSpPr>
        <p:spPr>
          <a:xfrm>
            <a:off x="7080835" y="2668043"/>
            <a:ext cx="1377365" cy="369332"/>
          </a:xfrm>
          <a:prstGeom prst="rect">
            <a:avLst/>
          </a:prstGeom>
          <a:noFill/>
        </p:spPr>
        <p:txBody>
          <a:bodyPr wrap="none" rtlCol="0">
            <a:spAutoFit/>
          </a:bodyPr>
          <a:lstStyle/>
          <a:p>
            <a:r>
              <a:rPr lang="en-US" dirty="0"/>
              <a:t>Precipitation</a:t>
            </a:r>
          </a:p>
        </p:txBody>
      </p:sp>
      <p:sp>
        <p:nvSpPr>
          <p:cNvPr id="12" name="TextBox 11">
            <a:extLst>
              <a:ext uri="{FF2B5EF4-FFF2-40B4-BE49-F238E27FC236}">
                <a16:creationId xmlns:a16="http://schemas.microsoft.com/office/drawing/2014/main" id="{531FC951-ABC8-43E6-87DE-E58C7CB69E8B}"/>
              </a:ext>
            </a:extLst>
          </p:cNvPr>
          <p:cNvSpPr txBox="1"/>
          <p:nvPr/>
        </p:nvSpPr>
        <p:spPr>
          <a:xfrm>
            <a:off x="6763121" y="3593068"/>
            <a:ext cx="1695079" cy="369332"/>
          </a:xfrm>
          <a:prstGeom prst="rect">
            <a:avLst/>
          </a:prstGeom>
          <a:noFill/>
        </p:spPr>
        <p:txBody>
          <a:bodyPr wrap="none" rtlCol="0">
            <a:spAutoFit/>
          </a:bodyPr>
          <a:lstStyle/>
          <a:p>
            <a:r>
              <a:rPr lang="en-US" dirty="0"/>
              <a:t>Moisture Deficit</a:t>
            </a:r>
          </a:p>
        </p:txBody>
      </p:sp>
      <p:sp>
        <p:nvSpPr>
          <p:cNvPr id="13" name="TextBox 12">
            <a:extLst>
              <a:ext uri="{FF2B5EF4-FFF2-40B4-BE49-F238E27FC236}">
                <a16:creationId xmlns:a16="http://schemas.microsoft.com/office/drawing/2014/main" id="{C84A436D-A10D-42F9-BD05-2B7D7D483666}"/>
              </a:ext>
            </a:extLst>
          </p:cNvPr>
          <p:cNvSpPr txBox="1"/>
          <p:nvPr/>
        </p:nvSpPr>
        <p:spPr>
          <a:xfrm>
            <a:off x="7002802" y="4659868"/>
            <a:ext cx="1455398" cy="369332"/>
          </a:xfrm>
          <a:prstGeom prst="rect">
            <a:avLst/>
          </a:prstGeom>
          <a:noFill/>
        </p:spPr>
        <p:txBody>
          <a:bodyPr wrap="none" rtlCol="0">
            <a:spAutoFit/>
          </a:bodyPr>
          <a:lstStyle/>
          <a:p>
            <a:r>
              <a:rPr lang="en-US" dirty="0"/>
              <a:t>Direct Runoff</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Initial Deficit</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7</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Based upon antecedent conditions, evapotranspiration, and soil</a:t>
            </a:r>
          </a:p>
          <a:p>
            <a:r>
              <a:rPr lang="en-US" sz="2400" dirty="0"/>
              <a:t>Did it rain a day/week/month before the simulation start?</a:t>
            </a:r>
          </a:p>
          <a:p>
            <a:r>
              <a:rPr lang="en-US" sz="2400" dirty="0"/>
              <a:t>Start your simulation far enough back in time so initial conditions don’t affect results at the time of interest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4648200" y="2130863"/>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7543800" y="2593537"/>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6400800" y="2362200"/>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9E7E054-39F1-4319-B919-83F7D6CBA311}"/>
              </a:ext>
            </a:extLst>
          </p:cNvPr>
          <p:cNvSpPr/>
          <p:nvPr/>
        </p:nvSpPr>
        <p:spPr>
          <a:xfrm>
            <a:off x="5212080" y="5562600"/>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rPr>
              <a:t>Precipitation</a:t>
            </a:r>
          </a:p>
        </p:txBody>
      </p:sp>
    </p:spTree>
    <p:extLst>
      <p:ext uri="{BB962C8B-B14F-4D97-AF65-F5344CB8AC3E}">
        <p14:creationId xmlns:p14="http://schemas.microsoft.com/office/powerpoint/2010/main" val="278432880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Maximum Deficit</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8</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8229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The driest a soil can become under the influence of gravity, evaporation, and transpiration.</a:t>
            </a:r>
          </a:p>
          <a:p>
            <a:pPr lvl="1"/>
            <a:r>
              <a:rPr lang="en-US" sz="2000" b="1" i="1" dirty="0"/>
              <a:t>Saturation storage</a:t>
            </a:r>
            <a:r>
              <a:rPr lang="en-US" sz="2000" i="1" dirty="0"/>
              <a:t> </a:t>
            </a:r>
            <a:r>
              <a:rPr lang="en-US" sz="2000" dirty="0"/>
              <a:t>minus </a:t>
            </a:r>
            <a:r>
              <a:rPr lang="en-US" sz="2000" b="1" i="1" dirty="0"/>
              <a:t>wilting point storage</a:t>
            </a:r>
          </a:p>
          <a:p>
            <a:r>
              <a:rPr lang="en-US" sz="2400" dirty="0"/>
              <a:t>Get surficial texture from soils database</a:t>
            </a:r>
          </a:p>
          <a:p>
            <a:r>
              <a:rPr lang="en-US" sz="2400" dirty="0"/>
              <a:t>Relate texture to required parameters in literature values</a:t>
            </a:r>
          </a:p>
        </p:txBody>
      </p:sp>
    </p:spTree>
    <p:extLst>
      <p:ext uri="{BB962C8B-B14F-4D97-AF65-F5344CB8AC3E}">
        <p14:creationId xmlns:p14="http://schemas.microsoft.com/office/powerpoint/2010/main" val="43161465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Constant Rate</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9</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Get surficial texture from soils database</a:t>
            </a:r>
          </a:p>
          <a:p>
            <a:r>
              <a:rPr lang="en-US" sz="2400" dirty="0"/>
              <a:t>Relate texture to saturated hydraulic conductivity in literature values</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5105400" y="1829678"/>
            <a:ext cx="3667673" cy="4754880"/>
          </a:xfrm>
          <a:prstGeom prst="rect">
            <a:avLst/>
          </a:prstGeom>
        </p:spPr>
      </p:pic>
    </p:spTree>
    <p:extLst>
      <p:ext uri="{BB962C8B-B14F-4D97-AF65-F5344CB8AC3E}">
        <p14:creationId xmlns:p14="http://schemas.microsoft.com/office/powerpoint/2010/main" val="1977565846"/>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11368</TotalTime>
  <Words>2001</Words>
  <Application>Microsoft Office PowerPoint</Application>
  <PresentationFormat>On-screen Show (4:3)</PresentationFormat>
  <Paragraphs>210</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Monotype Sorts</vt:lpstr>
      <vt:lpstr>Times New Roman</vt:lpstr>
      <vt:lpstr>Office Theme</vt:lpstr>
      <vt:lpstr>PowerPoint Presentation</vt:lpstr>
      <vt:lpstr>Objectives</vt:lpstr>
      <vt:lpstr> Deficit and Constant Loss Method </vt:lpstr>
      <vt:lpstr>Deficit and Constant Loss Method</vt:lpstr>
      <vt:lpstr> Example </vt:lpstr>
      <vt:lpstr> Example </vt:lpstr>
      <vt:lpstr>Parameter Estimation – Initial Deficit</vt:lpstr>
      <vt:lpstr>Parameter Estimation – Maximum Deficit</vt:lpstr>
      <vt:lpstr>Parameter Estimation – Constant Rate</vt:lpstr>
      <vt:lpstr>Parameter Estimation – Impervious Area</vt:lpstr>
      <vt:lpstr>Calibration Techniques</vt:lpstr>
      <vt:lpstr>PowerPoint Presentation</vt:lpstr>
      <vt:lpstr>Review</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Bartles, Michael D CIV USARMY CEIWR-HEC (USA)</cp:lastModifiedBy>
  <cp:revision>912</cp:revision>
  <dcterms:created xsi:type="dcterms:W3CDTF">2010-06-16T18:06:37Z</dcterms:created>
  <dcterms:modified xsi:type="dcterms:W3CDTF">2021-02-03T15:44:58Z</dcterms:modified>
</cp:coreProperties>
</file>