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57"/>
  </p:notesMasterIdLst>
  <p:handoutMasterIdLst>
    <p:handoutMasterId r:id="rId58"/>
  </p:handoutMasterIdLst>
  <p:sldIdLst>
    <p:sldId id="257" r:id="rId2"/>
    <p:sldId id="258" r:id="rId3"/>
    <p:sldId id="289" r:id="rId4"/>
    <p:sldId id="290" r:id="rId5"/>
    <p:sldId id="260" r:id="rId6"/>
    <p:sldId id="259" r:id="rId7"/>
    <p:sldId id="268" r:id="rId8"/>
    <p:sldId id="291" r:id="rId9"/>
    <p:sldId id="316" r:id="rId10"/>
    <p:sldId id="262" r:id="rId11"/>
    <p:sldId id="312" r:id="rId12"/>
    <p:sldId id="307" r:id="rId13"/>
    <p:sldId id="263" r:id="rId14"/>
    <p:sldId id="313" r:id="rId15"/>
    <p:sldId id="308" r:id="rId16"/>
    <p:sldId id="317" r:id="rId17"/>
    <p:sldId id="314" r:id="rId18"/>
    <p:sldId id="319" r:id="rId19"/>
    <p:sldId id="265" r:id="rId20"/>
    <p:sldId id="311" r:id="rId21"/>
    <p:sldId id="310" r:id="rId22"/>
    <p:sldId id="267" r:id="rId23"/>
    <p:sldId id="321" r:id="rId24"/>
    <p:sldId id="322" r:id="rId25"/>
    <p:sldId id="323" r:id="rId26"/>
    <p:sldId id="309" r:id="rId27"/>
    <p:sldId id="306" r:id="rId28"/>
    <p:sldId id="324" r:id="rId29"/>
    <p:sldId id="269" r:id="rId30"/>
    <p:sldId id="327" r:id="rId31"/>
    <p:sldId id="270" r:id="rId32"/>
    <p:sldId id="328" r:id="rId33"/>
    <p:sldId id="329" r:id="rId34"/>
    <p:sldId id="330" r:id="rId35"/>
    <p:sldId id="331" r:id="rId36"/>
    <p:sldId id="332" r:id="rId37"/>
    <p:sldId id="271" r:id="rId38"/>
    <p:sldId id="335" r:id="rId39"/>
    <p:sldId id="272" r:id="rId40"/>
    <p:sldId id="273" r:id="rId41"/>
    <p:sldId id="336" r:id="rId42"/>
    <p:sldId id="337" r:id="rId43"/>
    <p:sldId id="338" r:id="rId44"/>
    <p:sldId id="340" r:id="rId45"/>
    <p:sldId id="341" r:id="rId46"/>
    <p:sldId id="344" r:id="rId47"/>
    <p:sldId id="345" r:id="rId48"/>
    <p:sldId id="346" r:id="rId49"/>
    <p:sldId id="347" r:id="rId50"/>
    <p:sldId id="348" r:id="rId51"/>
    <p:sldId id="349" r:id="rId52"/>
    <p:sldId id="350" r:id="rId53"/>
    <p:sldId id="352" r:id="rId54"/>
    <p:sldId id="353" r:id="rId55"/>
    <p:sldId id="315" r:id="rId56"/>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67" autoAdjust="0"/>
    <p:restoredTop sz="81685" autoAdjust="0"/>
  </p:normalViewPr>
  <p:slideViewPr>
    <p:cSldViewPr>
      <p:cViewPr varScale="1">
        <p:scale>
          <a:sx n="113" d="100"/>
          <a:sy n="113" d="100"/>
        </p:scale>
        <p:origin x="198" y="96"/>
      </p:cViewPr>
      <p:guideLst>
        <p:guide orient="horz" pos="2160"/>
        <p:guide pos="3840"/>
      </p:guideLst>
    </p:cSldViewPr>
  </p:slideViewPr>
  <p:notesTextViewPr>
    <p:cViewPr>
      <p:scale>
        <a:sx n="100" d="100"/>
        <a:sy n="100" d="100"/>
      </p:scale>
      <p:origin x="0" y="0"/>
    </p:cViewPr>
  </p:notesTextViewPr>
  <p:sorterViewPr>
    <p:cViewPr varScale="1">
      <p:scale>
        <a:sx n="1" d="1"/>
        <a:sy n="1" d="1"/>
      </p:scale>
      <p:origin x="0" y="0"/>
    </p:cViewPr>
  </p:sorterViewPr>
  <p:notesViewPr>
    <p:cSldViewPr>
      <p:cViewPr>
        <p:scale>
          <a:sx n="102" d="100"/>
          <a:sy n="102" d="100"/>
        </p:scale>
        <p:origin x="2314" y="5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99702AE7-905E-4373-9EA0-3C05460CF325}" type="datetimeFigureOut">
              <a:rPr lang="en-US" smtClean="0"/>
              <a:pPr/>
              <a:t>10/25/2022</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3BC33892-284B-497C-853D-B8915FDAF2AC}" type="slidenum">
              <a:rPr lang="en-US" smtClean="0"/>
              <a:pPr/>
              <a:t>‹#›</a:t>
            </a:fld>
            <a:endParaRPr lang="en-US"/>
          </a:p>
        </p:txBody>
      </p:sp>
    </p:spTree>
    <p:extLst>
      <p:ext uri="{BB962C8B-B14F-4D97-AF65-F5344CB8AC3E}">
        <p14:creationId xmlns:p14="http://schemas.microsoft.com/office/powerpoint/2010/main" val="12527236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D2884BC3-5FC2-400F-9CF4-E3D2CF087CA6}" type="datetimeFigureOut">
              <a:rPr lang="en-US" smtClean="0"/>
              <a:pPr/>
              <a:t>10/25/2022</a:t>
            </a:fld>
            <a:endParaRPr lang="en-US"/>
          </a:p>
        </p:txBody>
      </p:sp>
      <p:sp>
        <p:nvSpPr>
          <p:cNvPr id="4" name="Slide Image Placeholder 3"/>
          <p:cNvSpPr>
            <a:spLocks noGrp="1" noRot="1" noChangeAspect="1"/>
          </p:cNvSpPr>
          <p:nvPr>
            <p:ph type="sldImg" idx="2"/>
          </p:nvPr>
        </p:nvSpPr>
        <p:spPr>
          <a:xfrm>
            <a:off x="-82550" y="557213"/>
            <a:ext cx="7127875" cy="4010025"/>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94512" y="4648200"/>
            <a:ext cx="5327904" cy="4183380"/>
          </a:xfrm>
          <a:prstGeom prst="rect">
            <a:avLst/>
          </a:prstGeom>
        </p:spPr>
        <p:txBody>
          <a:bodyPr vert="horz" lIns="93177" tIns="46589" rIns="93177" bIns="46589"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FFBC57C-89AC-4665-8D9E-F09DF8887FF4}" type="slidenum">
              <a:rPr lang="en-US" smtClean="0"/>
              <a:pPr/>
              <a:t>‹#›</a:t>
            </a:fld>
            <a:endParaRPr lang="en-US"/>
          </a:p>
        </p:txBody>
      </p:sp>
    </p:spTree>
    <p:extLst>
      <p:ext uri="{BB962C8B-B14F-4D97-AF65-F5344CB8AC3E}">
        <p14:creationId xmlns:p14="http://schemas.microsoft.com/office/powerpoint/2010/main" val="156945377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Slide Number Placeholder 3"/>
          <p:cNvSpPr>
            <a:spLocks noGrp="1"/>
          </p:cNvSpPr>
          <p:nvPr>
            <p:ph type="sldNum" sz="quarter" idx="5"/>
          </p:nvPr>
        </p:nvSpPr>
        <p:spPr/>
        <p:txBody>
          <a:bodyPr/>
          <a:lstStyle/>
          <a:p>
            <a:fld id="{3B3ACD92-5200-4C47-947C-612282BD7E52}" type="slidenum">
              <a:rPr lang="en-US" smtClean="0"/>
              <a:pPr/>
              <a:t>1</a:t>
            </a:fld>
            <a:endParaRPr lang="en-US"/>
          </a:p>
        </p:txBody>
      </p:sp>
      <p:sp>
        <p:nvSpPr>
          <p:cNvPr id="6" name="Slide Image Placeholder 5"/>
          <p:cNvSpPr>
            <a:spLocks noGrp="1" noRot="1" noChangeAspect="1"/>
          </p:cNvSpPr>
          <p:nvPr>
            <p:ph type="sldImg"/>
          </p:nvPr>
        </p:nvSpPr>
        <p:spPr>
          <a:xfrm>
            <a:off x="-79375" y="558800"/>
            <a:ext cx="7123113" cy="4008438"/>
          </a:xfrm>
        </p:spPr>
      </p:sp>
      <p:sp>
        <p:nvSpPr>
          <p:cNvPr id="7" name="Notes Placeholder 6"/>
          <p:cNvSpPr>
            <a:spLocks noGrp="1"/>
          </p:cNvSpPr>
          <p:nvPr>
            <p:ph type="body" idx="1"/>
          </p:nvPr>
        </p:nvSpPr>
        <p:spPr/>
        <p:txBody>
          <a:bodyPr>
            <a:norm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this video, I'm going to introduce loss methods in HEC-HMS.</a:t>
            </a:r>
          </a:p>
        </p:txBody>
      </p:sp>
    </p:spTree>
    <p:extLst>
      <p:ext uri="{BB962C8B-B14F-4D97-AF65-F5344CB8AC3E}">
        <p14:creationId xmlns:p14="http://schemas.microsoft.com/office/powerpoint/2010/main" val="14124537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Precipitation can be intercepted by plants and trees before reaching the soil surface</a:t>
            </a:r>
          </a:p>
          <a:p>
            <a:pPr marL="171450" indent="-171450">
              <a:buFont typeface="Arial" panose="020B0604020202020204" pitchFamily="34" charset="0"/>
              <a:buChar char="•"/>
            </a:pPr>
            <a:r>
              <a:rPr lang="en-US" dirty="0"/>
              <a:t>In this image, precipitation falling from the sky must first get through the vegetation, if present, to get to the ground.  </a:t>
            </a:r>
          </a:p>
          <a:p>
            <a:pPr marL="171450" indent="-171450">
              <a:buFont typeface="Arial" panose="020B0604020202020204" pitchFamily="34" charset="0"/>
              <a:buChar char="•"/>
            </a:pPr>
            <a:r>
              <a:rPr lang="en-US" dirty="0"/>
              <a:t>Vegetation doesn’t just slow the vertical movement of water to the soil either.  It can also capture and store precipitation in addition to extracting infiltrated water from the soil through a process call transpiration.</a:t>
            </a:r>
          </a:p>
          <a:p>
            <a:pPr marL="171450" indent="-171450">
              <a:buFont typeface="Arial" panose="020B0604020202020204" pitchFamily="34" charset="0"/>
              <a:buChar char="•"/>
            </a:pPr>
            <a:r>
              <a:rPr lang="en-US" dirty="0"/>
              <a:t>Commonly, evaporation from the surface and transpiration from vegetation are combined into one process and referred to as evapotranspiration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When using a canopy method in HEC-HMS, precipitation will not reach the surface or soil layers until the available canopy storage is filled.</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10</a:t>
            </a:fld>
            <a:endParaRPr lang="en-US"/>
          </a:p>
        </p:txBody>
      </p:sp>
    </p:spTree>
    <p:extLst>
      <p:ext uri="{BB962C8B-B14F-4D97-AF65-F5344CB8AC3E}">
        <p14:creationId xmlns:p14="http://schemas.microsoft.com/office/powerpoint/2010/main" val="4775855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There are three canopy methods available for use within HEC-HMS and the </a:t>
            </a:r>
            <a:r>
              <a:rPr lang="en-US" sz="1200" b="0" i="0" kern="1200" dirty="0">
                <a:solidFill>
                  <a:schemeClr val="tx1"/>
                </a:solidFill>
                <a:effectLst/>
                <a:latin typeface="+mn-lt"/>
                <a:ea typeface="+mn-ea"/>
                <a:cs typeface="+mn-cs"/>
              </a:rPr>
              <a:t>Simple Canopy is the most commonly used method.</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As it’s name implies, it’s simple to use and parameterize.  Conceptually, all precipitation is intercepted until the canopy storage capacity is filled.  Once the available storage is filled, any additional precipitation will fall to the surface or directly to the soil if no surface method is included.</a:t>
            </a: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The Gridded Simple Canopy method implements the simple canopy method on a grid cell basis instead of at the subbasin level.  Within this method, each grid cell can have separate parameter values, separate precipitation inputs, and separate storage values.</a:t>
            </a:r>
          </a:p>
          <a:p>
            <a:pPr marL="171450" indent="-171450">
              <a:buFont typeface="Arial" panose="020B0604020202020204" pitchFamily="34" charset="0"/>
              <a:buChar char="•"/>
            </a:pPr>
            <a:r>
              <a:rPr lang="en-US" dirty="0"/>
              <a:t>The Dynamic canopy method </a:t>
            </a:r>
            <a:r>
              <a:rPr lang="en-US" sz="1200" b="0" i="0" kern="1200" dirty="0">
                <a:solidFill>
                  <a:schemeClr val="tx1"/>
                </a:solidFill>
                <a:effectLst/>
                <a:latin typeface="+mn-lt"/>
                <a:ea typeface="+mn-ea"/>
                <a:cs typeface="+mn-cs"/>
              </a:rPr>
              <a:t>includes the ability to vary storage capacity and crop coefficient over time.  This method is useful for long term simulations over months to years where vegetation and its impacts change drastically.</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11</a:t>
            </a:fld>
            <a:endParaRPr lang="en-US"/>
          </a:p>
        </p:txBody>
      </p:sp>
    </p:spTree>
    <p:extLst>
      <p:ext uri="{BB962C8B-B14F-4D97-AF65-F5344CB8AC3E}">
        <p14:creationId xmlns:p14="http://schemas.microsoft.com/office/powerpoint/2010/main" val="11536453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Here are some common canopy storage values presented for your use.</a:t>
            </a:r>
          </a:p>
          <a:p>
            <a:pPr marL="171450" indent="-171450">
              <a:buFont typeface="Arial" panose="020B0604020202020204" pitchFamily="34" charset="0"/>
              <a:buChar char="•"/>
            </a:pPr>
            <a:r>
              <a:rPr lang="en-US" dirty="0"/>
              <a:t>These values come from a study conducted by Zinke in 1967.</a:t>
            </a:r>
          </a:p>
          <a:p>
            <a:pPr marL="171450" indent="-171450">
              <a:buFont typeface="Arial" panose="020B0604020202020204" pitchFamily="34" charset="0"/>
              <a:buChar char="•"/>
            </a:pPr>
            <a:r>
              <a:rPr lang="en-US" dirty="0"/>
              <a:t>Typically, canopy storage is very small when compared to infiltration into the soil in addition to uncertainty in precipitation depths which can be HUGE.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However, no matter where your initial parameter estimates come from, they must be calibrated and validated using observed data!</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12</a:t>
            </a:fld>
            <a:endParaRPr lang="en-US"/>
          </a:p>
        </p:txBody>
      </p:sp>
    </p:spTree>
    <p:extLst>
      <p:ext uri="{BB962C8B-B14F-4D97-AF65-F5344CB8AC3E}">
        <p14:creationId xmlns:p14="http://schemas.microsoft.com/office/powerpoint/2010/main" val="37095233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Moving on from the canopy, water reaching the ground can infiltrate into the soil, form puddles, or flow across the land surface.</a:t>
            </a:r>
          </a:p>
          <a:p>
            <a:pPr marL="171450" indent="-171450">
              <a:buFont typeface="Arial" panose="020B0604020202020204" pitchFamily="34" charset="0"/>
              <a:buChar char="•"/>
            </a:pPr>
            <a:r>
              <a:rPr lang="en-US" dirty="0"/>
              <a:t>Water that is captured in puddles is called depression storage.  </a:t>
            </a:r>
          </a:p>
          <a:p>
            <a:pPr marL="171450" indent="-171450">
              <a:buFont typeface="Arial" panose="020B0604020202020204" pitchFamily="34" charset="0"/>
              <a:buChar char="•"/>
            </a:pPr>
            <a:r>
              <a:rPr lang="en-US" dirty="0"/>
              <a:t>Depression storage results from micro- and macro-relief depressions in the surface topography that store water</a:t>
            </a:r>
          </a:p>
          <a:p>
            <a:pPr marL="171450" indent="-171450">
              <a:buFont typeface="Arial" panose="020B0604020202020204" pitchFamily="34" charset="0"/>
              <a:buChar char="•"/>
            </a:pPr>
            <a:r>
              <a:rPr lang="en-US" dirty="0"/>
              <a:t>Given enough time, this water on the surface will either runoff, infiltrate, or evaporate.  </a:t>
            </a:r>
          </a:p>
          <a:p>
            <a:pPr marL="171450" indent="-171450">
              <a:buFont typeface="Arial" panose="020B0604020202020204" pitchFamily="34" charset="0"/>
              <a:buChar char="•"/>
            </a:pPr>
            <a:r>
              <a:rPr lang="en-US" dirty="0"/>
              <a:t>You can imagine a significant amount of precipitation being captured between the rows of crops shown in this image.</a:t>
            </a:r>
          </a:p>
          <a:p>
            <a:pPr marL="171450" indent="-171450">
              <a:buFont typeface="Arial" panose="020B0604020202020204" pitchFamily="34" charset="0"/>
              <a:buChar char="•"/>
            </a:pPr>
            <a:r>
              <a:rPr lang="en-US" dirty="0"/>
              <a:t>When using a surface method in HEC-HMS, runoff will not begin until the precipitation rate exceeds the soil infiltration capacity and depression storage is filled.</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13</a:t>
            </a:fld>
            <a:endParaRPr lang="en-US"/>
          </a:p>
        </p:txBody>
      </p:sp>
    </p:spTree>
    <p:extLst>
      <p:ext uri="{BB962C8B-B14F-4D97-AF65-F5344CB8AC3E}">
        <p14:creationId xmlns:p14="http://schemas.microsoft.com/office/powerpoint/2010/main" val="8174022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There are two surface methods available for use within HEC-HMS.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The Simple Surface is the most commonly used Surface method within HEC-HMS.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Similar to the Simple Canopy method, this method is simple to use and parameterize.  All precipitation is captured and stored on the surface until the available storage is filled. Once the storage is filled, all further precipitation goes to the soil layer. Water in surface storage infiltrates into the soil whenever it is present in storage. That is, water will infiltrate even when the storage capacity is not full.</a:t>
            </a:r>
            <a:endParaRPr lang="en-US" dirty="0"/>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The Gridded Simple Surface method implements the simple surface method on a grid cell basis.  Each grid cell has separate parameter values and separate precipitation inputs.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14</a:t>
            </a:fld>
            <a:endParaRPr lang="en-US"/>
          </a:p>
        </p:txBody>
      </p:sp>
    </p:spTree>
    <p:extLst>
      <p:ext uri="{BB962C8B-B14F-4D97-AF65-F5344CB8AC3E}">
        <p14:creationId xmlns:p14="http://schemas.microsoft.com/office/powerpoint/2010/main" val="37291603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6"/>
          <p:cNvSpPr>
            <a:spLocks noGrp="1" noChangeArrowheads="1"/>
          </p:cNvSpPr>
          <p:nvPr>
            <p:ph type="body" idx="1"/>
          </p:nvPr>
        </p:nvSpPr>
        <p:spPr/>
        <p:txBody>
          <a:bodyPr>
            <a:norm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Here are some common surface storage values that come from a study conducted by Bennet in 1998.  Again, these aren’t the only values that you can use; they’re just common values.</a:t>
            </a:r>
          </a:p>
          <a:p>
            <a:pPr marL="171450" indent="-171450">
              <a:buFont typeface="Arial" panose="020B0604020202020204" pitchFamily="34" charset="0"/>
              <a:buChar char="•"/>
            </a:pPr>
            <a:r>
              <a:rPr lang="en-US" dirty="0"/>
              <a:t>Like canopy storage, the amount of storage afforded by the surface is typically very small when compared against infiltration and precipitation uncertainty.</a:t>
            </a:r>
          </a:p>
          <a:p>
            <a:pPr marL="171450" indent="-171450">
              <a:buFont typeface="Arial" panose="020B0604020202020204" pitchFamily="34" charset="0"/>
              <a:buChar char="•"/>
            </a:pPr>
            <a:r>
              <a:rPr lang="en-US" dirty="0"/>
              <a:t>Don’t forget, these values must be calibrated and validated!</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15</a:t>
            </a:fld>
            <a:endParaRPr lang="en-US"/>
          </a:p>
        </p:txBody>
      </p:sp>
    </p:spTree>
    <p:extLst>
      <p:ext uri="{BB962C8B-B14F-4D97-AF65-F5344CB8AC3E}">
        <p14:creationId xmlns:p14="http://schemas.microsoft.com/office/powerpoint/2010/main" val="5040991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6"/>
          <p:cNvSpPr>
            <a:spLocks noGrp="1" noChangeArrowheads="1"/>
          </p:cNvSpPr>
          <p:nvPr>
            <p:ph type="body" idx="1"/>
          </p:nvPr>
        </p:nvSpPr>
        <p:spPr/>
        <p:txBody>
          <a:bodyPr>
            <a:norm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While surface storage isn’t commonly a huge concern when simulating runoff from a watershed, within areas like the upper Midwestern United States or agricultural areas subjected to conservation practices, surface storage amounts can be relatively large.</a:t>
            </a:r>
          </a:p>
          <a:p>
            <a:pPr marL="171450" indent="-171450">
              <a:buFont typeface="Arial" panose="020B0604020202020204" pitchFamily="34" charset="0"/>
              <a:buChar char="•"/>
            </a:pPr>
            <a:r>
              <a:rPr lang="en-US" dirty="0"/>
              <a:t>Here’s one such example.  These areas are commonly referred to as “prairie potholes” and you can see why.</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16</a:t>
            </a:fld>
            <a:endParaRPr lang="en-US"/>
          </a:p>
        </p:txBody>
      </p:sp>
    </p:spTree>
    <p:extLst>
      <p:ext uri="{BB962C8B-B14F-4D97-AF65-F5344CB8AC3E}">
        <p14:creationId xmlns:p14="http://schemas.microsoft.com/office/powerpoint/2010/main" val="17985011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Now, moving onto factors that can affect canopy and surface storage.</a:t>
            </a:r>
          </a:p>
          <a:p>
            <a:pPr marL="171450" indent="-171450">
              <a:buFont typeface="Arial" panose="020B0604020202020204" pitchFamily="34" charset="0"/>
              <a:buChar char="•"/>
            </a:pPr>
            <a:r>
              <a:rPr lang="en-US" dirty="0"/>
              <a:t>While there are numerous phenomena that can alter canopy and surface storage, the type of storm, time of year, vegetation type, and vegetation density, are typically the most impactful.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is an important topic to consider if your watershed is different than your reference.</a:t>
            </a:r>
          </a:p>
          <a:p>
            <a:pPr marL="171450" indent="-171450">
              <a:buFont typeface="Arial" panose="020B0604020202020204" pitchFamily="34" charset="0"/>
              <a:buChar char="•"/>
            </a:pPr>
            <a:r>
              <a:rPr lang="en-US" dirty="0"/>
              <a:t>For instance, if it rains in the winter when the leaves have fallen off the deciduous trees, there will be less canopy storage than if it rains in the summer.</a:t>
            </a:r>
          </a:p>
          <a:p>
            <a:pPr marL="171450" indent="-171450">
              <a:buFont typeface="Arial" panose="020B0604020202020204" pitchFamily="34" charset="0"/>
              <a:buChar char="•"/>
            </a:pPr>
            <a:r>
              <a:rPr lang="en-US" dirty="0"/>
              <a:t>Overland slopes can also drastically impact the available surface storage.  The steeper the area, the less surface storage will be available.</a:t>
            </a:r>
          </a:p>
          <a:p>
            <a:pPr marL="171450" indent="-171450">
              <a:buFont typeface="Arial" panose="020B0604020202020204" pitchFamily="34" charset="0"/>
              <a:buChar char="•"/>
            </a:pPr>
            <a:r>
              <a:rPr lang="en-US" dirty="0"/>
              <a:t>Special consideration must be given to drought and wildfire.  As exemplified in recent years within the western United States, drought and wildfire can heavily impact canopy interception and surface depression storage.</a:t>
            </a:r>
          </a:p>
          <a:p>
            <a:pPr marL="171450" indent="-171450">
              <a:buFont typeface="Arial" panose="020B0604020202020204" pitchFamily="34" charset="0"/>
              <a:buChar char="•"/>
            </a:pPr>
            <a:r>
              <a:rPr lang="en-US" dirty="0"/>
              <a:t>This image here is from Blue River Lake in Oregon, which is a USACE project.  Notice the stark brown areas on the hillside; these areas were ravaged by wildfires in 2020.  The amount of storage available in these areas will be drastically different than unburned areas and must be taken into consideration.</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17</a:t>
            </a:fld>
            <a:endParaRPr lang="en-US"/>
          </a:p>
        </p:txBody>
      </p:sp>
    </p:spTree>
    <p:extLst>
      <p:ext uri="{BB962C8B-B14F-4D97-AF65-F5344CB8AC3E}">
        <p14:creationId xmlns:p14="http://schemas.microsoft.com/office/powerpoint/2010/main" val="7455692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Quick review: precipitation can be lost to interception by the vegetation canopy, within surface depressions, and to the soil through infiltration</a:t>
            </a:r>
          </a:p>
          <a:p>
            <a:pPr marL="171450" indent="-171450">
              <a:buFont typeface="Arial" panose="020B0604020202020204" pitchFamily="34" charset="0"/>
              <a:buChar char="•"/>
            </a:pPr>
            <a:r>
              <a:rPr lang="en-US" dirty="0"/>
              <a:t>In this specific lecture, we’re going to focus on infiltration into the soil</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18</a:t>
            </a:fld>
            <a:endParaRPr lang="en-US"/>
          </a:p>
        </p:txBody>
      </p:sp>
    </p:spTree>
    <p:extLst>
      <p:ext uri="{BB962C8B-B14F-4D97-AF65-F5344CB8AC3E}">
        <p14:creationId xmlns:p14="http://schemas.microsoft.com/office/powerpoint/2010/main" val="37494088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82550" y="557213"/>
            <a:ext cx="7127875" cy="4010025"/>
          </a:xfrm>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So, what is infiltration?</a:t>
            </a:r>
          </a:p>
          <a:p>
            <a:pPr marL="171450" indent="-171450">
              <a:buFont typeface="Arial" panose="020B0604020202020204" pitchFamily="34" charset="0"/>
              <a:buChar char="•"/>
            </a:pPr>
            <a:r>
              <a:rPr lang="en-US" dirty="0"/>
              <a:t>Infiltration is the process of water entering the soil through the soil surface.</a:t>
            </a:r>
          </a:p>
        </p:txBody>
      </p:sp>
      <p:sp>
        <p:nvSpPr>
          <p:cNvPr id="6" name="Slide Number Placeholder 5"/>
          <p:cNvSpPr>
            <a:spLocks noGrp="1"/>
          </p:cNvSpPr>
          <p:nvPr>
            <p:ph type="sldNum" sz="quarter" idx="10"/>
          </p:nvPr>
        </p:nvSpPr>
        <p:spPr/>
        <p:txBody>
          <a:bodyPr/>
          <a:lstStyle/>
          <a:p>
            <a:fld id="{FFFBC57C-89AC-4665-8D9E-F09DF8887FF4}" type="slidenum">
              <a:rPr lang="en-US" smtClean="0"/>
              <a:pPr/>
              <a:t>19</a:t>
            </a:fld>
            <a:endParaRPr lang="en-US"/>
          </a:p>
        </p:txBody>
      </p:sp>
    </p:spTree>
    <p:extLst>
      <p:ext uri="{BB962C8B-B14F-4D97-AF65-F5344CB8AC3E}">
        <p14:creationId xmlns:p14="http://schemas.microsoft.com/office/powerpoint/2010/main" val="12755509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lecture is meant to serve as an introduction and will not be an exhaustive, detailed look at all the various options that are contained within the software.</a:t>
            </a:r>
          </a:p>
          <a:p>
            <a:pPr marL="171450" indent="-171450">
              <a:buFont typeface="Arial" panose="020B0604020202020204" pitchFamily="34" charset="0"/>
              <a:buChar char="•"/>
            </a:pPr>
            <a:r>
              <a:rPr lang="en-US" dirty="0"/>
              <a:t>We won’t be deriving equations or even delving into too much math.</a:t>
            </a:r>
          </a:p>
          <a:p>
            <a:pPr marL="171450" indent="-171450">
              <a:buFont typeface="Arial" panose="020B0604020202020204" pitchFamily="34" charset="0"/>
              <a:buChar char="•"/>
            </a:pPr>
            <a:r>
              <a:rPr lang="en-US" dirty="0"/>
              <a:t>Instead, we’ll focus more on concepts and how losses are accounted for within HEC-HMS.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2</a:t>
            </a:fld>
            <a:endParaRPr lang="en-US"/>
          </a:p>
        </p:txBody>
      </p:sp>
    </p:spTree>
    <p:extLst>
      <p:ext uri="{BB962C8B-B14F-4D97-AF65-F5344CB8AC3E}">
        <p14:creationId xmlns:p14="http://schemas.microsoft.com/office/powerpoint/2010/main" val="22203636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82550" y="557213"/>
            <a:ext cx="7127875" cy="4010025"/>
          </a:xfrm>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Infiltration in the real world is complicated!</a:t>
            </a:r>
          </a:p>
          <a:p>
            <a:pPr marL="171450" indent="-171450">
              <a:buFont typeface="Arial" panose="020B0604020202020204" pitchFamily="34" charset="0"/>
              <a:buChar char="•"/>
            </a:pPr>
            <a:r>
              <a:rPr lang="en-US" dirty="0"/>
              <a:t>Within this image, water with blue dye was placed on the top of soil and allowed to infiltrate.  After a short time, a backhoe then excavated a trench to show how the blue dye had progressed downward.</a:t>
            </a:r>
          </a:p>
          <a:p>
            <a:pPr marL="171450" indent="-171450">
              <a:buFont typeface="Arial" panose="020B0604020202020204" pitchFamily="34" charset="0"/>
              <a:buChar char="•"/>
            </a:pPr>
            <a:r>
              <a:rPr lang="en-US" dirty="0"/>
              <a:t>This image was first shown to me in grad school almost a decade ago and has stuck with me ever since.  I think it does an awesome job visualizing the complexities that the real world has to offer.</a:t>
            </a:r>
          </a:p>
          <a:p>
            <a:pPr marL="171450" indent="-171450">
              <a:buFont typeface="Arial" panose="020B0604020202020204" pitchFamily="34" charset="0"/>
              <a:buChar char="•"/>
            </a:pPr>
            <a:r>
              <a:rPr lang="en-US" dirty="0"/>
              <a:t>You can see how several flanges of blue dye have moved downward further than the bulk of the infiltrated water.  </a:t>
            </a:r>
          </a:p>
          <a:p>
            <a:pPr marL="171450" indent="-171450">
              <a:buFont typeface="Arial" panose="020B0604020202020204" pitchFamily="34" charset="0"/>
              <a:buChar char="•"/>
            </a:pPr>
            <a:r>
              <a:rPr lang="en-US" dirty="0"/>
              <a:t>This is due to heterogeneities in this soil and is a pretty common thing out in the wild.  </a:t>
            </a:r>
          </a:p>
          <a:p>
            <a:pPr marL="171450" indent="-171450">
              <a:buFont typeface="Arial" panose="020B0604020202020204" pitchFamily="34" charset="0"/>
              <a:buChar char="•"/>
            </a:pPr>
            <a:r>
              <a:rPr lang="en-US" dirty="0"/>
              <a:t>Even though this soil may be predominantly, say, silt loam, there are vertical and horizontal lenses of soil that allow water to move downward easier and faster.</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20</a:t>
            </a:fld>
            <a:endParaRPr lang="en-US"/>
          </a:p>
        </p:txBody>
      </p:sp>
    </p:spTree>
    <p:extLst>
      <p:ext uri="{BB962C8B-B14F-4D97-AF65-F5344CB8AC3E}">
        <p14:creationId xmlns:p14="http://schemas.microsoft.com/office/powerpoint/2010/main" val="27211539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82550" y="557213"/>
            <a:ext cx="7127875" cy="4010025"/>
          </a:xfrm>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It’s impossible to exactly predict infiltration in a heterogenous soil over the scales that we’re commonly expected to model, like hundreds to thousands of square miles.</a:t>
            </a:r>
          </a:p>
          <a:p>
            <a:pPr marL="171450" indent="-171450">
              <a:buFont typeface="Arial" panose="020B0604020202020204" pitchFamily="34" charset="0"/>
              <a:buChar char="•"/>
            </a:pPr>
            <a:r>
              <a:rPr lang="en-US" dirty="0"/>
              <a:t>As such, many simplifications are made to allow for efficient and tractable solutions.</a:t>
            </a:r>
          </a:p>
          <a:p>
            <a:pPr marL="171450" indent="-171450">
              <a:buFont typeface="Arial" panose="020B0604020202020204" pitchFamily="34" charset="0"/>
              <a:buChar char="•"/>
            </a:pPr>
            <a:r>
              <a:rPr lang="en-US" dirty="0"/>
              <a:t>This is the reason why it seems like everybody and their brother has a different infiltration method: each method simplifies the real world a little differently.</a:t>
            </a:r>
          </a:p>
          <a:p>
            <a:pPr marL="171450" indent="-171450">
              <a:buFont typeface="Arial" panose="020B0604020202020204" pitchFamily="34" charset="0"/>
              <a:buChar char="•"/>
            </a:pPr>
            <a:r>
              <a:rPr lang="en-US" dirty="0"/>
              <a:t>However, it’s important to remember that each method is a simplification of the real world.</a:t>
            </a:r>
          </a:p>
          <a:p>
            <a:pPr marL="171450" indent="-171450">
              <a:buFont typeface="Arial" panose="020B0604020202020204" pitchFamily="34" charset="0"/>
              <a:buChar char="•"/>
            </a:pPr>
            <a:r>
              <a:rPr lang="en-US" dirty="0"/>
              <a:t>For instance, this diagram shows the simplified downward movement of infiltrated water through a soil profile when using the Green and </a:t>
            </a:r>
            <a:r>
              <a:rPr lang="en-US" dirty="0" err="1"/>
              <a:t>Ampt</a:t>
            </a:r>
            <a:r>
              <a:rPr lang="en-US" dirty="0"/>
              <a:t> method.  Notice that the wetting front is flat.</a:t>
            </a:r>
          </a:p>
          <a:p>
            <a:pPr marL="171450" indent="-171450">
              <a:buFont typeface="Arial" panose="020B0604020202020204" pitchFamily="34" charset="0"/>
              <a:buChar char="•"/>
            </a:pPr>
            <a:r>
              <a:rPr lang="en-US" dirty="0"/>
              <a:t>You need to understand how a specific method simplifies the real world to accurately apply it to your specific watershed.</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21</a:t>
            </a:fld>
            <a:endParaRPr lang="en-US"/>
          </a:p>
        </p:txBody>
      </p:sp>
    </p:spTree>
    <p:extLst>
      <p:ext uri="{BB962C8B-B14F-4D97-AF65-F5344CB8AC3E}">
        <p14:creationId xmlns:p14="http://schemas.microsoft.com/office/powerpoint/2010/main" val="32698799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7"/>
          <p:cNvSpPr>
            <a:spLocks noGrp="1" noChangeArrowheads="1"/>
          </p:cNvSpPr>
          <p:nvPr>
            <p:ph type="body" idx="1"/>
          </p:nvPr>
        </p:nvSpPr>
        <p:spPr/>
        <p:txBody>
          <a:bodyPr>
            <a:normAutofit/>
          </a:bodyPr>
          <a:lstStyle/>
          <a:p>
            <a:pPr marL="171450" lvl="1" indent="-171450">
              <a:buFont typeface="Arial" panose="020B0604020202020204" pitchFamily="34" charset="0"/>
              <a:buChar char="•"/>
            </a:pPr>
            <a:r>
              <a:rPr lang="en-US" dirty="0"/>
              <a:t>Many, many experiments have shown that, under steady precipitation and with adequate drainage, infiltration starts at an initially high rate and decreases exponentially as more and more water is infiltrated.</a:t>
            </a:r>
          </a:p>
          <a:p>
            <a:pPr marL="171450" lvl="1" indent="-171450">
              <a:buFont typeface="Arial" panose="020B0604020202020204" pitchFamily="34" charset="0"/>
              <a:buChar char="•"/>
            </a:pPr>
            <a:r>
              <a:rPr lang="en-US" dirty="0"/>
              <a:t>However, the infiltration rate does not go to zero.  This is a very important fact and one that I want to drive home.</a:t>
            </a:r>
          </a:p>
          <a:p>
            <a:pPr marL="171450" lvl="1" indent="-171450">
              <a:buFont typeface="Arial" panose="020B0604020202020204" pitchFamily="34" charset="0"/>
              <a:buChar char="•"/>
            </a:pPr>
            <a:r>
              <a:rPr lang="en-US" dirty="0"/>
              <a:t>In fact, the infiltration rate approaches an asymptotic limit which is known as the saturated hydraulic conductivity.</a:t>
            </a:r>
          </a:p>
          <a:p>
            <a:pPr marL="171450" lvl="1" indent="-171450">
              <a:buFont typeface="Arial" panose="020B0604020202020204" pitchFamily="34" charset="0"/>
              <a:buChar char="•"/>
            </a:pPr>
            <a:r>
              <a:rPr lang="en-US" dirty="0"/>
              <a:t>Saturated hydraulic conductivity </a:t>
            </a:r>
            <a:r>
              <a:rPr lang="en-US" sz="1200" b="0" i="0" kern="1200" dirty="0">
                <a:solidFill>
                  <a:schemeClr val="tx1"/>
                </a:solidFill>
                <a:effectLst/>
                <a:latin typeface="+mn-lt"/>
                <a:ea typeface="+mn-ea"/>
                <a:cs typeface="+mn-cs"/>
              </a:rPr>
              <a:t>is defined as the rate at which water moves through a unit area of saturated soil in a unit time under a unit hydraulic gradient.</a:t>
            </a:r>
          </a:p>
          <a:p>
            <a:pPr marL="171450" lvl="1" indent="-171450">
              <a:buFont typeface="Arial" panose="020B0604020202020204" pitchFamily="34" charset="0"/>
              <a:buChar char="•"/>
            </a:pPr>
            <a:r>
              <a:rPr lang="en-US" sz="1200" b="0" i="0" kern="1200" dirty="0">
                <a:solidFill>
                  <a:schemeClr val="tx1"/>
                </a:solidFill>
                <a:effectLst/>
                <a:latin typeface="+mn-lt"/>
                <a:ea typeface="+mn-ea"/>
                <a:cs typeface="+mn-cs"/>
              </a:rPr>
              <a:t>We’ll come back to this figure in future videos as well.</a:t>
            </a: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22</a:t>
            </a:fld>
            <a:endParaRPr lang="en-US"/>
          </a:p>
        </p:txBody>
      </p:sp>
      <p:sp>
        <p:nvSpPr>
          <p:cNvPr id="8" name="Slide Image Placeholder 7"/>
          <p:cNvSpPr>
            <a:spLocks noGrp="1" noRot="1" noChangeAspect="1"/>
          </p:cNvSpPr>
          <p:nvPr>
            <p:ph type="sldImg"/>
          </p:nvPr>
        </p:nvSpPr>
        <p:spPr>
          <a:xfrm>
            <a:off x="-82550" y="557213"/>
            <a:ext cx="7127875" cy="4010025"/>
          </a:xfrm>
        </p:spPr>
      </p:sp>
    </p:spTree>
    <p:extLst>
      <p:ext uri="{BB962C8B-B14F-4D97-AF65-F5344CB8AC3E}">
        <p14:creationId xmlns:p14="http://schemas.microsoft.com/office/powerpoint/2010/main" val="10537176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There are twelve infiltration methods available for use within HEC-HMS.  Within HEC-HMS, infiltration methods are referred to as loss methods.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These options range from simple, like Initial and Constant, to complex, like Soil Moisture Accounting.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We’ll go through a few of these methods in future lectures.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i="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i="0" kern="1200" dirty="0">
              <a:solidFill>
                <a:schemeClr val="tx1"/>
              </a:solidFill>
              <a:effectLst/>
              <a:latin typeface="+mn-lt"/>
              <a:ea typeface="+mn-ea"/>
              <a:cs typeface="+mn-cs"/>
            </a:endParaRP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23</a:t>
            </a:fld>
            <a:endParaRPr lang="en-US"/>
          </a:p>
        </p:txBody>
      </p:sp>
    </p:spTree>
    <p:extLst>
      <p:ext uri="{BB962C8B-B14F-4D97-AF65-F5344CB8AC3E}">
        <p14:creationId xmlns:p14="http://schemas.microsoft.com/office/powerpoint/2010/main" val="1454591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Commonly, geographic information systems are used to demarcate different soil types and, as such, different infiltration properties.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The two most commonly-used data sources in the U.S. Army Corps of Engineers are Gridded Soil Survey Geographic, </a:t>
            </a:r>
            <a:r>
              <a:rPr lang="en-US" sz="1200" b="0" i="0" kern="1200" dirty="0" err="1">
                <a:solidFill>
                  <a:schemeClr val="tx1"/>
                </a:solidFill>
                <a:effectLst/>
                <a:latin typeface="+mn-lt"/>
                <a:ea typeface="+mn-ea"/>
                <a:cs typeface="+mn-cs"/>
              </a:rPr>
              <a:t>gSSURGO</a:t>
            </a:r>
            <a:r>
              <a:rPr lang="en-US" sz="1200" b="0" i="0" kern="1200" dirty="0">
                <a:solidFill>
                  <a:schemeClr val="tx1"/>
                </a:solidFill>
                <a:effectLst/>
                <a:latin typeface="+mn-lt"/>
                <a:ea typeface="+mn-ea"/>
                <a:cs typeface="+mn-cs"/>
              </a:rPr>
              <a:t>, and U.S. General Soil Map, STATSGO.  Both data sources are made available through the U.S. Department of Agriculture.  </a:t>
            </a:r>
          </a:p>
          <a:p>
            <a:pPr marL="171450" indent="-171450">
              <a:buFont typeface="Arial" panose="020B0604020202020204" pitchFamily="34" charset="0"/>
              <a:buChar char="•"/>
            </a:pPr>
            <a:r>
              <a:rPr lang="en-US" sz="1200" b="0" i="0" kern="1200" dirty="0" err="1">
                <a:solidFill>
                  <a:schemeClr val="tx1"/>
                </a:solidFill>
                <a:effectLst/>
                <a:latin typeface="+mn-lt"/>
                <a:ea typeface="+mn-ea"/>
                <a:cs typeface="+mn-cs"/>
              </a:rPr>
              <a:t>gSSURGO</a:t>
            </a:r>
            <a:r>
              <a:rPr lang="en-US" sz="1200" b="0" i="0" kern="1200" dirty="0">
                <a:solidFill>
                  <a:schemeClr val="tx1"/>
                </a:solidFill>
                <a:effectLst/>
                <a:latin typeface="+mn-lt"/>
                <a:ea typeface="+mn-ea"/>
                <a:cs typeface="+mn-cs"/>
              </a:rPr>
              <a:t> has much finer resolution than STATSGO and receives higher usage.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Hyperlinks are provided here for your use.  But, if you Google “</a:t>
            </a:r>
            <a:r>
              <a:rPr lang="en-US" sz="1200" b="0" i="0" kern="1200" dirty="0" err="1">
                <a:solidFill>
                  <a:schemeClr val="tx1"/>
                </a:solidFill>
                <a:effectLst/>
                <a:latin typeface="+mn-lt"/>
                <a:ea typeface="+mn-ea"/>
                <a:cs typeface="+mn-cs"/>
              </a:rPr>
              <a:t>gSSURGO</a:t>
            </a:r>
            <a:r>
              <a:rPr lang="en-US" sz="1200" b="0" i="0" kern="1200" dirty="0">
                <a:solidFill>
                  <a:schemeClr val="tx1"/>
                </a:solidFill>
                <a:effectLst/>
                <a:latin typeface="+mn-lt"/>
                <a:ea typeface="+mn-ea"/>
                <a:cs typeface="+mn-cs"/>
              </a:rPr>
              <a:t>” or “STATSGO”, you’ll find your way to these data sets.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24</a:t>
            </a:fld>
            <a:endParaRPr lang="en-US"/>
          </a:p>
        </p:txBody>
      </p:sp>
    </p:spTree>
    <p:extLst>
      <p:ext uri="{BB962C8B-B14F-4D97-AF65-F5344CB8AC3E}">
        <p14:creationId xmlns:p14="http://schemas.microsoft.com/office/powerpoint/2010/main" val="20845345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My recommendation is: don’t use the actual parameter values, like saturated hydraulic conductivity or wetting front suction head, within the soils database.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Instead, get the surficial texture from the soils database and relate to literature values.  For instance, within Engineer Manual 1110-2-1417, tables are presented that contain infiltration parameters for various soil textures.  Use these instead.</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But, don’t forget, these initial estimates, wherever they come from, must be calibrated and validated.</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25</a:t>
            </a:fld>
            <a:endParaRPr lang="en-US"/>
          </a:p>
        </p:txBody>
      </p:sp>
    </p:spTree>
    <p:extLst>
      <p:ext uri="{BB962C8B-B14F-4D97-AF65-F5344CB8AC3E}">
        <p14:creationId xmlns:p14="http://schemas.microsoft.com/office/powerpoint/2010/main" val="37505652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82550" y="557213"/>
            <a:ext cx="7127875" cy="4010025"/>
          </a:xfrm>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Infiltration into a soil is dependent upon a whole slew of factors like storm character, vegetation, and soil compaction.</a:t>
            </a:r>
          </a:p>
          <a:p>
            <a:pPr marL="171450" indent="-171450">
              <a:buFont typeface="Arial" panose="020B0604020202020204" pitchFamily="34" charset="0"/>
              <a:buChar char="•"/>
            </a:pPr>
            <a:r>
              <a:rPr lang="en-US" dirty="0"/>
              <a:t>Keep these in mind when estimating and using infiltration parameters.  Were the initial infiltration parameter estimates based upon different soil or vegetation characteristics than those that prevail now?</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26</a:t>
            </a:fld>
            <a:endParaRPr lang="en-US"/>
          </a:p>
        </p:txBody>
      </p:sp>
    </p:spTree>
    <p:extLst>
      <p:ext uri="{BB962C8B-B14F-4D97-AF65-F5344CB8AC3E}">
        <p14:creationId xmlns:p14="http://schemas.microsoft.com/office/powerpoint/2010/main" val="37517257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2550" y="557213"/>
            <a:ext cx="7127875" cy="4010025"/>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As an example, here’s a graphic that demonstrates how much quicker precipitation can be infiltrated into a soil when cracks are present.</a:t>
            </a:r>
          </a:p>
          <a:p>
            <a:pPr marL="171450" indent="-171450">
              <a:buFont typeface="Arial" panose="020B0604020202020204" pitchFamily="34" charset="0"/>
              <a:buChar char="•"/>
            </a:pPr>
            <a:r>
              <a:rPr lang="en-US" dirty="0"/>
              <a:t>These cracks can be introduced by multiple mechanisms like machinery, extreme low or high temperatures, or extended drought.</a:t>
            </a:r>
          </a:p>
        </p:txBody>
      </p:sp>
      <p:sp>
        <p:nvSpPr>
          <p:cNvPr id="4" name="Slide Number Placeholder 3"/>
          <p:cNvSpPr>
            <a:spLocks noGrp="1"/>
          </p:cNvSpPr>
          <p:nvPr>
            <p:ph type="sldNum" sz="quarter" idx="10"/>
          </p:nvPr>
        </p:nvSpPr>
        <p:spPr/>
        <p:txBody>
          <a:bodyPr/>
          <a:lstStyle/>
          <a:p>
            <a:fld id="{FFFBC57C-89AC-4665-8D9E-F09DF8887FF4}" type="slidenum">
              <a:rPr lang="en-US" smtClean="0"/>
              <a:pPr/>
              <a:t>27</a:t>
            </a:fld>
            <a:endParaRPr lang="en-US"/>
          </a:p>
        </p:txBody>
      </p:sp>
    </p:spTree>
    <p:extLst>
      <p:ext uri="{BB962C8B-B14F-4D97-AF65-F5344CB8AC3E}">
        <p14:creationId xmlns:p14="http://schemas.microsoft.com/office/powerpoint/2010/main" val="4628019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82550" y="557213"/>
            <a:ext cx="7127875" cy="4010025"/>
          </a:xfrm>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Keep in mind that all infiltration methods are simplifications of the real world.  But, appropriate methods capture the important aspects of the system and meet the study objectives.</a:t>
            </a:r>
          </a:p>
          <a:p>
            <a:pPr marL="171450" indent="-171450">
              <a:buFont typeface="Arial" panose="020B0604020202020204" pitchFamily="34" charset="0"/>
              <a:buChar char="•"/>
            </a:pPr>
            <a:r>
              <a:rPr lang="en-US" dirty="0"/>
              <a:t>So, ask yourself: what does my model have to provide, how accurate does it have to be, how much time and money is available for the study, and what methods am I most familiar with?</a:t>
            </a:r>
          </a:p>
          <a:p>
            <a:pPr marL="171450" indent="-171450">
              <a:buFont typeface="Arial" panose="020B0604020202020204" pitchFamily="34" charset="0"/>
              <a:buChar char="•"/>
            </a:pPr>
            <a:r>
              <a:rPr lang="en-US" dirty="0"/>
              <a:t>Ultimately, HEC-HMS presents you with many modeling choices.  You can choose different methods, try them, and compare and contrast the consequences.</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28</a:t>
            </a:fld>
            <a:endParaRPr lang="en-US"/>
          </a:p>
        </p:txBody>
      </p:sp>
    </p:spTree>
    <p:extLst>
      <p:ext uri="{BB962C8B-B14F-4D97-AF65-F5344CB8AC3E}">
        <p14:creationId xmlns:p14="http://schemas.microsoft.com/office/powerpoint/2010/main" val="5629702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using the initial and constant method, all rainfall is lost until an initial loss volume is satisfied.</a:t>
            </a:r>
          </a:p>
          <a:p>
            <a:pPr marL="171450" indent="-171450">
              <a:buFont typeface="Arial" panose="020B0604020202020204" pitchFamily="34" charset="0"/>
              <a:buChar char="•"/>
            </a:pPr>
            <a:r>
              <a:rPr lang="en-US" dirty="0"/>
              <a:t>After that volume has been filled, any additional precipitation is lost at a constant rate.  Anything that’s not infiltrated will become excess precipitation.</a:t>
            </a:r>
          </a:p>
          <a:p>
            <a:pPr marL="171450" indent="-171450">
              <a:buFont typeface="Arial" panose="020B0604020202020204" pitchFamily="34" charset="0"/>
              <a:buChar char="•"/>
            </a:pPr>
            <a:r>
              <a:rPr lang="en-US" dirty="0"/>
              <a:t>Simple, right?</a:t>
            </a:r>
          </a:p>
          <a:p>
            <a:pPr marL="171450" indent="-171450">
              <a:buFont typeface="Arial" panose="020B0604020202020204" pitchFamily="34" charset="0"/>
              <a:buChar char="•"/>
            </a:pPr>
            <a:r>
              <a:rPr lang="en-US" dirty="0"/>
              <a:t>I </a:t>
            </a:r>
            <a:r>
              <a:rPr lang="en-US" dirty="0" err="1"/>
              <a:t>gotta</a:t>
            </a:r>
            <a:r>
              <a:rPr lang="en-US" dirty="0"/>
              <a:t> mention up front that there isn’t a way to extract infiltrated water when using this method.  If you want to do that, you’ll have to step up to something a bit more complicated.  We’ll talk about another option that can do that within the next video.</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29</a:t>
            </a:fld>
            <a:endParaRPr lang="en-US"/>
          </a:p>
        </p:txBody>
      </p:sp>
    </p:spTree>
    <p:extLst>
      <p:ext uri="{BB962C8B-B14F-4D97-AF65-F5344CB8AC3E}">
        <p14:creationId xmlns:p14="http://schemas.microsoft.com/office/powerpoint/2010/main" val="6208804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xfrm>
            <a:off x="-79375" y="558800"/>
            <a:ext cx="7123113" cy="4008438"/>
          </a:xfrm>
          <a:ln/>
        </p:spPr>
      </p:sp>
      <p:sp>
        <p:nvSpPr>
          <p:cNvPr id="30723" name="Notes Placeholder 2"/>
          <p:cNvSpPr>
            <a:spLocks noGrp="1"/>
          </p:cNvSpPr>
          <p:nvPr>
            <p:ph type="body" idx="1"/>
          </p:nvPr>
        </p:nvSpPr>
        <p:spPr>
          <a:noFill/>
          <a:ln/>
        </p:spPr>
        <p:txBody>
          <a:bodyPr/>
          <a:lstStyle/>
          <a:p>
            <a:pPr marL="171450" indent="-171450">
              <a:buFont typeface="Arial" panose="020B0604020202020204" pitchFamily="34" charset="0"/>
              <a:buChar char="•"/>
            </a:pPr>
            <a:r>
              <a:rPr lang="en-US" dirty="0">
                <a:solidFill>
                  <a:schemeClr val="tx1"/>
                </a:solidFill>
              </a:rPr>
              <a:t>Let’s begin by taking a look at the hydrologic cycle, which begins with the evaporation and/or transpiration of water which can occur from the land surface, from vegetation, from lakes, from rivers, or the surface of the ocean.</a:t>
            </a:r>
          </a:p>
          <a:p>
            <a:pPr marL="171450" indent="-171450">
              <a:buFont typeface="Arial" panose="020B0604020202020204" pitchFamily="34" charset="0"/>
              <a:buChar char="•"/>
            </a:pPr>
            <a:r>
              <a:rPr lang="en-US" dirty="0">
                <a:solidFill>
                  <a:schemeClr val="tx1"/>
                </a:solidFill>
              </a:rPr>
              <a:t>As moist air is lifted, it cools and water vapor condenses to form clouds. </a:t>
            </a:r>
          </a:p>
          <a:p>
            <a:pPr marL="171450" indent="-171450">
              <a:buFont typeface="Arial" panose="020B0604020202020204" pitchFamily="34" charset="0"/>
              <a:buChar char="•"/>
            </a:pPr>
            <a:r>
              <a:rPr lang="en-US" dirty="0">
                <a:solidFill>
                  <a:schemeClr val="tx1"/>
                </a:solidFill>
              </a:rPr>
              <a:t>Moisture is transported around the globe until it returns to the surface as precipitation.  This precipitation can fall in multiple forms like rain or snow.</a:t>
            </a:r>
          </a:p>
          <a:p>
            <a:pPr marL="171450" indent="-171450">
              <a:buFont typeface="Arial" panose="020B0604020202020204" pitchFamily="34" charset="0"/>
              <a:buChar char="•"/>
            </a:pPr>
            <a:r>
              <a:rPr lang="en-US" dirty="0">
                <a:solidFill>
                  <a:schemeClr val="tx1"/>
                </a:solidFill>
              </a:rPr>
              <a:t>Once the water reaches the ground, one of two processes may occur; </a:t>
            </a:r>
          </a:p>
          <a:p>
            <a:pPr marL="628650" lvl="1" indent="-171450">
              <a:buFont typeface="Arial" panose="020B0604020202020204" pitchFamily="34" charset="0"/>
              <a:buChar char="•"/>
            </a:pPr>
            <a:r>
              <a:rPr lang="en-US" dirty="0">
                <a:solidFill>
                  <a:schemeClr val="tx1"/>
                </a:solidFill>
              </a:rPr>
              <a:t>Some of the water may evaporate back into the atmosphere or </a:t>
            </a:r>
          </a:p>
          <a:p>
            <a:pPr marL="628650" lvl="1" indent="-171450">
              <a:buFont typeface="Arial" panose="020B0604020202020204" pitchFamily="34" charset="0"/>
              <a:buChar char="•"/>
            </a:pPr>
            <a:r>
              <a:rPr lang="en-US" dirty="0">
                <a:solidFill>
                  <a:schemeClr val="tx1"/>
                </a:solidFill>
              </a:rPr>
              <a:t>The water may penetrate the surface and become groundwater. </a:t>
            </a:r>
          </a:p>
          <a:p>
            <a:pPr marL="171450" lvl="0" indent="-171450">
              <a:buFont typeface="Arial" panose="020B0604020202020204" pitchFamily="34" charset="0"/>
              <a:buChar char="•"/>
            </a:pPr>
            <a:r>
              <a:rPr lang="en-US" dirty="0">
                <a:solidFill>
                  <a:schemeClr val="tx1"/>
                </a:solidFill>
              </a:rPr>
              <a:t>Groundwater either seeps its way to into the oceans, rivers, and streams, or is released back into the atmosphere through evapotranspiration.</a:t>
            </a:r>
          </a:p>
          <a:p>
            <a:pPr marL="171450" lvl="0" indent="-171450">
              <a:buFont typeface="Arial" panose="020B0604020202020204" pitchFamily="34" charset="0"/>
              <a:buChar char="•"/>
            </a:pPr>
            <a:r>
              <a:rPr lang="en-US" dirty="0">
                <a:solidFill>
                  <a:schemeClr val="tx1"/>
                </a:solidFill>
              </a:rPr>
              <a:t>The balance of water that remains on the earth's surface is runoff, which empties into lakes, rivers and streams and is carried back to the oceans, where the cycle begins again.</a:t>
            </a:r>
          </a:p>
        </p:txBody>
      </p:sp>
      <p:sp>
        <p:nvSpPr>
          <p:cNvPr id="30724" name="Slide Number Placeholder 3"/>
          <p:cNvSpPr>
            <a:spLocks noGrp="1"/>
          </p:cNvSpPr>
          <p:nvPr>
            <p:ph type="sldNum" sz="quarter" idx="5"/>
          </p:nvPr>
        </p:nvSpPr>
        <p:spPr>
          <a:noFill/>
        </p:spPr>
        <p:txBody>
          <a:bodyPr/>
          <a:lstStyle/>
          <a:p>
            <a:fld id="{D197D330-31A7-4819-8BE3-E16C6C2630F9}" type="slidenum">
              <a:rPr lang="en-US" smtClean="0"/>
              <a:pPr/>
              <a:t>3</a:t>
            </a:fld>
            <a:endParaRPr lang="en-US"/>
          </a:p>
        </p:txBody>
      </p:sp>
    </p:spTree>
    <p:extLst>
      <p:ext uri="{BB962C8B-B14F-4D97-AF65-F5344CB8AC3E}">
        <p14:creationId xmlns:p14="http://schemas.microsoft.com/office/powerpoint/2010/main" val="23631558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7"/>
          <p:cNvSpPr>
            <a:spLocks noGrp="1" noChangeArrowheads="1"/>
          </p:cNvSpPr>
          <p:nvPr>
            <p:ph type="body" idx="1"/>
          </p:nvPr>
        </p:nvSpPr>
        <p:spPr/>
        <p:txBody>
          <a:bodyPr>
            <a:normAutofit/>
          </a:bodyPr>
          <a:lstStyle/>
          <a:p>
            <a:pPr marL="171450" lvl="1" indent="-171450">
              <a:buFont typeface="Arial" panose="020B0604020202020204" pitchFamily="34" charset="0"/>
              <a:buChar char="•"/>
            </a:pPr>
            <a:r>
              <a:rPr lang="en-US" dirty="0"/>
              <a:t>Let’s revisit a figure from a previous lecture.  Recall that infiltration has been shown to start an initially high rate and decrease exponentially towards an asymptotic limit called the saturated hydraulic conductivity.</a:t>
            </a:r>
          </a:p>
          <a:p>
            <a:pPr marL="171450" lvl="1" indent="-171450">
              <a:buFont typeface="Arial" panose="020B0604020202020204" pitchFamily="34" charset="0"/>
              <a:buChar char="•"/>
            </a:pPr>
            <a:r>
              <a:rPr lang="en-US" dirty="0"/>
              <a:t>When using the initial and constant loss method, you only have an initial loss volume, which is the green rectangle in this image, and a constant rate, which is the top of the red rectangle in this image, to recreate this exponential curve.</a:t>
            </a:r>
          </a:p>
          <a:p>
            <a:pPr marL="171450" lvl="1" indent="-171450">
              <a:buFont typeface="Arial" panose="020B0604020202020204" pitchFamily="34" charset="0"/>
              <a:buChar char="•"/>
            </a:pPr>
            <a:r>
              <a:rPr lang="en-US" dirty="0"/>
              <a:t>As such, you’ll typically over estimate infiltration rates at some times and underestimate it at other times in order to provide a good fit throughout the entire simulation time window.</a:t>
            </a:r>
          </a:p>
        </p:txBody>
      </p:sp>
      <p:sp>
        <p:nvSpPr>
          <p:cNvPr id="4" name="Slide Number Placeholder 3"/>
          <p:cNvSpPr>
            <a:spLocks noGrp="1"/>
          </p:cNvSpPr>
          <p:nvPr>
            <p:ph type="sldNum" sz="quarter" idx="10"/>
          </p:nvPr>
        </p:nvSpPr>
        <p:spPr/>
        <p:txBody>
          <a:bodyPr/>
          <a:lstStyle/>
          <a:p>
            <a:fld id="{FFFBC57C-89AC-4665-8D9E-F09DF8887FF4}" type="slidenum">
              <a:rPr lang="en-US" smtClean="0"/>
              <a:pPr/>
              <a:t>30</a:t>
            </a:fld>
            <a:endParaRPr lang="en-US"/>
          </a:p>
        </p:txBody>
      </p:sp>
      <p:sp>
        <p:nvSpPr>
          <p:cNvPr id="8" name="Slide Image Placeholder 7"/>
          <p:cNvSpPr>
            <a:spLocks noGrp="1" noRot="1" noChangeAspect="1"/>
          </p:cNvSpPr>
          <p:nvPr>
            <p:ph type="sldImg"/>
          </p:nvPr>
        </p:nvSpPr>
        <p:spPr>
          <a:xfrm>
            <a:off x="-82550" y="557213"/>
            <a:ext cx="7127875" cy="4010025"/>
          </a:xfrm>
        </p:spPr>
      </p:sp>
    </p:spTree>
    <p:extLst>
      <p:ext uri="{BB962C8B-B14F-4D97-AF65-F5344CB8AC3E}">
        <p14:creationId xmlns:p14="http://schemas.microsoft.com/office/powerpoint/2010/main" val="105371767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method requires two parameters, initial loss and constant rate.  A directly connected impervious area can also be specified.  When a non-zero value for directly connected impervious area is specified, infiltration computations won’t be carried out on that portion of the subbasin or grid cells and all precipitation will become excess.</a:t>
            </a:r>
          </a:p>
          <a:p>
            <a:pPr marL="171450" indent="-171450">
              <a:buFont typeface="Arial" panose="020B0604020202020204" pitchFamily="34" charset="0"/>
              <a:buChar char="•"/>
            </a:pPr>
            <a:r>
              <a:rPr lang="en-US" dirty="0"/>
              <a:t>This example shows how precipitation excess/loss is computed with this method.</a:t>
            </a:r>
          </a:p>
          <a:p>
            <a:pPr marL="171450" indent="-171450">
              <a:buFont typeface="Arial" panose="020B0604020202020204" pitchFamily="34" charset="0"/>
              <a:buChar char="•"/>
            </a:pPr>
            <a:r>
              <a:rPr lang="en-US" dirty="0"/>
              <a:t>In the first time step, half an inch of precipitation is lost to initial losses (animate).  From there on out, precipitation is lost at a constant rate of 0.25 inches per hour.</a:t>
            </a:r>
          </a:p>
          <a:p>
            <a:pPr marL="171450" indent="-171450">
              <a:buFont typeface="Arial" panose="020B0604020202020204" pitchFamily="34" charset="0"/>
              <a:buChar char="•"/>
            </a:pPr>
            <a:r>
              <a:rPr lang="en-US" dirty="0"/>
              <a:t>In the next time step, another half inch of precipitation falls, 0.25 inches of constant loss is applied, and 0.25 inches of excess is generated (animate).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the next time step, 1 inch of precipitation falls, 0.25 inches of constant loss is applied, and 0.75 inches of excess is generated (animate).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the next time step, half an inch of precipitation falls and 0.25 inches is lost due to the constant rate resulting in 0.25 inches of excess being generated (animate).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Then, there’s a lull in precipitation for four hours.  No infiltrated water is extracted because you can’t do that with this method.  So, any additional precipitation is only subjected to the constant loss rate, as shown in the remaining </a:t>
            </a:r>
            <a:r>
              <a:rPr lang="en-US"/>
              <a:t>time steps (</a:t>
            </a:r>
            <a:r>
              <a:rPr lang="en-US" dirty="0"/>
              <a:t>animate).</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31</a:t>
            </a:fld>
            <a:endParaRPr lang="en-US"/>
          </a:p>
        </p:txBody>
      </p:sp>
    </p:spTree>
    <p:extLst>
      <p:ext uri="{BB962C8B-B14F-4D97-AF65-F5344CB8AC3E}">
        <p14:creationId xmlns:p14="http://schemas.microsoft.com/office/powerpoint/2010/main" val="335911322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When estimating an appropriate initial loss volume, you should scrutinize the prevailing antecedent conditions prior to the start of your simulation.</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For instance, did it rain a week prior to the start, or has it not rained in several months?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Also, how long does it typically take for infiltrated precipitation to be removed from the system through either drainage or evapotranspiration?</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 this image, a moderate amount of precipitation fell approximately 1 to 2 weeks prior to January 1</a:t>
            </a:r>
            <a:r>
              <a:rPr lang="en-US" sz="1200" b="0" i="0" kern="1200" baseline="30000" dirty="0">
                <a:solidFill>
                  <a:schemeClr val="tx1"/>
                </a:solidFill>
                <a:effectLst/>
                <a:latin typeface="+mn-lt"/>
                <a:ea typeface="+mn-ea"/>
                <a:cs typeface="+mn-cs"/>
              </a:rPr>
              <a:t>st</a:t>
            </a:r>
            <a:r>
              <a:rPr lang="en-US" sz="1200" b="0" i="0" kern="1200" dirty="0">
                <a:solidFill>
                  <a:schemeClr val="tx1"/>
                </a:solidFill>
                <a:effectLst/>
                <a:latin typeface="+mn-lt"/>
                <a:ea typeface="+mn-ea"/>
                <a:cs typeface="+mn-cs"/>
              </a:rPr>
              <a:t>, which is the start of my simulation.  Also, this particular watershed takes several weeks to dry out in between precipitation events.  So, I should start by using a small initial loss volume because I’d expect there to be a good amount of moisture still within the soil at the start of my simulation.</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32</a:t>
            </a:fld>
            <a:endParaRPr lang="en-US"/>
          </a:p>
        </p:txBody>
      </p:sp>
    </p:spTree>
    <p:extLst>
      <p:ext uri="{BB962C8B-B14F-4D97-AF65-F5344CB8AC3E}">
        <p14:creationId xmlns:p14="http://schemas.microsoft.com/office/powerpoint/2010/main" val="375056524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estimating a constant loss rate for your watershed, remember my recommendation from the previous lecture: don’t use the actual parameter values from a soils database to estimate this parameter!</a:t>
            </a:r>
          </a:p>
          <a:p>
            <a:pPr marL="171450" indent="-171450">
              <a:buFont typeface="Arial" panose="020B0604020202020204" pitchFamily="34" charset="0"/>
              <a:buChar char="•"/>
            </a:pPr>
            <a:r>
              <a:rPr lang="en-US" dirty="0"/>
              <a:t>Instead</a:t>
            </a:r>
            <a:r>
              <a:rPr lang="en-US" sz="1200" b="0" i="0" kern="1200" dirty="0">
                <a:solidFill>
                  <a:schemeClr val="tx1"/>
                </a:solidFill>
                <a:effectLst/>
                <a:latin typeface="+mn-lt"/>
                <a:ea typeface="+mn-ea"/>
                <a:cs typeface="+mn-cs"/>
              </a:rPr>
              <a:t>, get the surficial texture from the soils database and relate to published saturated hydraulic conductivity values for the predominant soils.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 this image, over half of the subbasin of interest is covered by silt loam.  So, a decent place to start would be to use an estimate of saturated hydraulic conductivity for silt loam and begin calibrating from there.</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33</a:t>
            </a:fld>
            <a:endParaRPr lang="en-US"/>
          </a:p>
        </p:txBody>
      </p:sp>
    </p:spTree>
    <p:extLst>
      <p:ext uri="{BB962C8B-B14F-4D97-AF65-F5344CB8AC3E}">
        <p14:creationId xmlns:p14="http://schemas.microsoft.com/office/powerpoint/2010/main" val="2663826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estimating percent impervious area, it’s okay to use a GIS source like the National Land Cover Database.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You should also include large, standing water bodies in these estimates as rain falling directly onto a large lake or reservoir should not be subject to infiltration.</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 this image, percent impervious cover from the NLCD 2016 version is shown.  Black areas indicate little to no impervious cover while magenta areas indicate high degrees of impervious cover.</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34</a:t>
            </a:fld>
            <a:endParaRPr lang="en-US"/>
          </a:p>
        </p:txBody>
      </p:sp>
    </p:spTree>
    <p:extLst>
      <p:ext uri="{BB962C8B-B14F-4D97-AF65-F5344CB8AC3E}">
        <p14:creationId xmlns:p14="http://schemas.microsoft.com/office/powerpoint/2010/main" val="54553888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calibrating the initial and constant method, I like to start by modifying my initial parameter estimates until I get the initiation of runoff correct.  Specifically, I’m trying to match the time at which the computed runoff starts to rise when compared to the observed runoff.</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Then, I try to match the observed runoff volume.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 this example, observed flow is shown in black and computed flow is shown in blue.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I’ve matched the time of runoff initiation pretty well, but my initial runoff is too high.  So, I need to increase my initial loss and/or constant rate.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When calibrating, it’s important to use more than just the eyeball test to gauge whether your model is accurate.  Multiple statistical metrics, like Nash-Sutcliffe Efficiency, are reported in HEC-HMS for locations with observed data.  Use all of these to measure model performance as they compare your results from different perspectives.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35</a:t>
            </a:fld>
            <a:endParaRPr lang="en-US"/>
          </a:p>
        </p:txBody>
      </p:sp>
    </p:spTree>
    <p:extLst>
      <p:ext uri="{BB962C8B-B14F-4D97-AF65-F5344CB8AC3E}">
        <p14:creationId xmlns:p14="http://schemas.microsoft.com/office/powerpoint/2010/main" val="415314401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main advantage of this method is that it’s simple!  Because it’s simple, it’s been successfully used all over the world for numerous purposes.  The required parameters can be easily estimated from observed data.  Also, this method is parsimonious in that a small number of variables (or parameters) are used to explain something.  This allows for easy investigation of model uncertainty, which is an advanced topic that we’ll revisit in another video.</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However, the primary disadvantage of this method is also that it’s simple.  There will be some situations where you just can’t predict the infiltration within complicated scenarios using this method because there aren’t a lot of predictor variables or parameters.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So, being simple is a double edged sword, so to say.</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36</a:t>
            </a:fld>
            <a:endParaRPr lang="en-US"/>
          </a:p>
        </p:txBody>
      </p:sp>
    </p:spTree>
    <p:extLst>
      <p:ext uri="{BB962C8B-B14F-4D97-AF65-F5344CB8AC3E}">
        <p14:creationId xmlns:p14="http://schemas.microsoft.com/office/powerpoint/2010/main" val="199486278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method is similar to the initial and constant method in that an initial volume must be satisfied and, afterwards, any additional precipitation is lost at a constant rate.  Anything that’s not infiltrated will become excess precipitation.</a:t>
            </a:r>
          </a:p>
          <a:p>
            <a:pPr marL="171450" indent="-171450">
              <a:buFont typeface="Arial" panose="020B0604020202020204" pitchFamily="34" charset="0"/>
              <a:buChar char="•"/>
            </a:pPr>
            <a:r>
              <a:rPr lang="en-US" dirty="0"/>
              <a:t>However, this method is capable of continuous simulation by accounting for the subbasin moisture deficit.</a:t>
            </a:r>
          </a:p>
          <a:p>
            <a:pPr marL="171450" indent="-171450">
              <a:buFont typeface="Arial" panose="020B0604020202020204" pitchFamily="34" charset="0"/>
              <a:buChar char="•"/>
            </a:pPr>
            <a:r>
              <a:rPr lang="en-US" dirty="0"/>
              <a:t>To do this, a maximum moisture deficit and evapotranspiration data are also required.</a:t>
            </a:r>
          </a:p>
          <a:p>
            <a:pPr marL="171450" indent="-171450">
              <a:buFont typeface="Arial" panose="020B0604020202020204" pitchFamily="34" charset="0"/>
              <a:buChar char="•"/>
            </a:pPr>
            <a:r>
              <a:rPr lang="en-US" dirty="0"/>
              <a:t>Evapotranspiration increases the subbasin moisture deficit during periods of no precipitation.  In other words, evapotranspiration acts to dry out the soil.</a:t>
            </a:r>
          </a:p>
          <a:p>
            <a:pPr marL="171450" indent="-171450">
              <a:buFont typeface="Arial" panose="020B0604020202020204" pitchFamily="34" charset="0"/>
              <a:buChar char="•"/>
            </a:pPr>
            <a:endParaRPr lang="en-US" dirty="0"/>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37</a:t>
            </a:fld>
            <a:endParaRPr lang="en-US"/>
          </a:p>
        </p:txBody>
      </p:sp>
    </p:spTree>
    <p:extLst>
      <p:ext uri="{BB962C8B-B14F-4D97-AF65-F5344CB8AC3E}">
        <p14:creationId xmlns:p14="http://schemas.microsoft.com/office/powerpoint/2010/main" val="60549885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7"/>
          <p:cNvSpPr>
            <a:spLocks noGrp="1" noChangeArrowheads="1"/>
          </p:cNvSpPr>
          <p:nvPr>
            <p:ph type="body" idx="1"/>
          </p:nvPr>
        </p:nvSpPr>
        <p:spPr/>
        <p:txBody>
          <a:bodyPr>
            <a:normAutofit/>
          </a:bodyPr>
          <a:lstStyle/>
          <a:p>
            <a:pPr marL="171450" lvl="1" indent="-171450">
              <a:buFont typeface="Arial" panose="020B0604020202020204" pitchFamily="34" charset="0"/>
              <a:buChar char="•"/>
            </a:pPr>
            <a:r>
              <a:rPr lang="en-US" dirty="0"/>
              <a:t>Recall again that infiltration has been shown to start an initially high rate and decrease exponentially towards an asymptotic limit called the saturated hydraulic conductivity.</a:t>
            </a:r>
          </a:p>
          <a:p>
            <a:pPr marL="171450" lvl="1" indent="-171450">
              <a:buFont typeface="Arial" panose="020B0604020202020204" pitchFamily="34" charset="0"/>
              <a:buChar char="•"/>
            </a:pPr>
            <a:r>
              <a:rPr lang="en-US" dirty="0"/>
              <a:t>When using the deficit and constant loss method, there’s only an initial loss volume, which is the green rectangle in this image, and a constant rate, which is the top of the red rectangle in this image, to recreate this exponential curve.</a:t>
            </a:r>
          </a:p>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As such, just with like the initial constant method, you’ll typically over estimate infiltration rates at some times and underestimate it at other times in order to provide a good fit throughout the entire simulation time window.</a:t>
            </a:r>
          </a:p>
        </p:txBody>
      </p:sp>
      <p:sp>
        <p:nvSpPr>
          <p:cNvPr id="4" name="Slide Number Placeholder 3"/>
          <p:cNvSpPr>
            <a:spLocks noGrp="1"/>
          </p:cNvSpPr>
          <p:nvPr>
            <p:ph type="sldNum" sz="quarter" idx="10"/>
          </p:nvPr>
        </p:nvSpPr>
        <p:spPr/>
        <p:txBody>
          <a:bodyPr/>
          <a:lstStyle/>
          <a:p>
            <a:fld id="{FFFBC57C-89AC-4665-8D9E-F09DF8887FF4}" type="slidenum">
              <a:rPr lang="en-US" smtClean="0"/>
              <a:pPr/>
              <a:t>38</a:t>
            </a:fld>
            <a:endParaRPr lang="en-US"/>
          </a:p>
        </p:txBody>
      </p:sp>
      <p:sp>
        <p:nvSpPr>
          <p:cNvPr id="8" name="Slide Image Placeholder 7"/>
          <p:cNvSpPr>
            <a:spLocks noGrp="1" noRot="1" noChangeAspect="1"/>
          </p:cNvSpPr>
          <p:nvPr>
            <p:ph type="sldImg"/>
          </p:nvPr>
        </p:nvSpPr>
        <p:spPr>
          <a:xfrm>
            <a:off x="-82550" y="557213"/>
            <a:ext cx="7127875" cy="4010025"/>
          </a:xfrm>
        </p:spPr>
      </p:sp>
    </p:spTree>
    <p:extLst>
      <p:ext uri="{BB962C8B-B14F-4D97-AF65-F5344CB8AC3E}">
        <p14:creationId xmlns:p14="http://schemas.microsoft.com/office/powerpoint/2010/main" val="10537176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5"/>
          <p:cNvSpPr>
            <a:spLocks noGrp="1" noChangeArrowheads="1"/>
          </p:cNvSpPr>
          <p:nvPr>
            <p:ph type="body" idx="1"/>
          </p:nvPr>
        </p:nvSpPr>
        <p:spPr/>
        <p:txBody>
          <a:bodyPr>
            <a:normAutofit lnSpcReduction="10000"/>
          </a:bodyPr>
          <a:lstStyle/>
          <a:p>
            <a:pPr marL="171450" indent="-171450">
              <a:buFont typeface="Arial" panose="020B0604020202020204" pitchFamily="34" charset="0"/>
              <a:buChar char="•"/>
            </a:pPr>
            <a:r>
              <a:rPr lang="en-US" dirty="0"/>
              <a:t>This method requires three parameters, an initial deficit, a maximum deficit, and a constant rate.  A directly connected impervious area can also be specified.  When a non-zero value for directly connected impervious area is specified, infiltration computations won’t be carried out on that portion of the subbasin or grid cells and all precipitation will become excess.</a:t>
            </a:r>
          </a:p>
          <a:p>
            <a:pPr marL="171450" indent="-171450">
              <a:buFont typeface="Arial" panose="020B0604020202020204" pitchFamily="34" charset="0"/>
              <a:buChar char="•"/>
            </a:pPr>
            <a:r>
              <a:rPr lang="en-US" dirty="0"/>
              <a:t>I should also mention that evapotranspiration is an optional meteorologic parameter as well.  It doesn’t have to be used.  Without it, this method functions exactly the same as the initial and constant method.</a:t>
            </a:r>
          </a:p>
          <a:p>
            <a:pPr marL="171450" indent="-171450">
              <a:buFont typeface="Arial" panose="020B0604020202020204" pitchFamily="34" charset="0"/>
              <a:buChar char="•"/>
            </a:pPr>
            <a:r>
              <a:rPr lang="en-US" dirty="0"/>
              <a:t>Now let’s step through an example computation.</a:t>
            </a:r>
          </a:p>
          <a:p>
            <a:pPr marL="171450" indent="-171450">
              <a:buFont typeface="Arial" panose="020B0604020202020204" pitchFamily="34" charset="0"/>
              <a:buChar char="•"/>
            </a:pPr>
            <a:r>
              <a:rPr lang="en-US" dirty="0"/>
              <a:t>In the first time step, half an inch of precipitation is lost to satisfy the initial deficit (animate).</a:t>
            </a:r>
          </a:p>
          <a:p>
            <a:pPr marL="171450" indent="-171450">
              <a:buFont typeface="Arial" panose="020B0604020202020204" pitchFamily="34" charset="0"/>
              <a:buChar char="•"/>
            </a:pPr>
            <a:r>
              <a:rPr lang="en-US" dirty="0"/>
              <a:t>In the next time step, another half inch of total precipitation fell and 0.25 inches of constant loss is applied resulting in 0.25 inches of excess (animate).</a:t>
            </a:r>
          </a:p>
          <a:p>
            <a:pPr marL="171450" indent="-171450">
              <a:buFont typeface="Arial" panose="020B0604020202020204" pitchFamily="34" charset="0"/>
              <a:buChar char="•"/>
            </a:pPr>
            <a:r>
              <a:rPr lang="en-US" dirty="0"/>
              <a:t>In the next time step, 1 inch of total precipitation fell, 0.25 inches of constant loss is applied, and 0.75 inches of excess results (animate).</a:t>
            </a:r>
          </a:p>
          <a:p>
            <a:pPr marL="171450" indent="-171450">
              <a:buFont typeface="Arial" panose="020B0604020202020204" pitchFamily="34" charset="0"/>
              <a:buChar char="•"/>
            </a:pPr>
            <a:r>
              <a:rPr lang="en-US" dirty="0"/>
              <a:t>In the next time step, a half inch of total precipitation fell, 0.25 inches of constant loss is applied, and 0.25 inches of excess results (animate).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Then, there’s a lull in precipitation.  During this time, ET is applied which increases the moisture deficit by 0.05 inches per hour.  Since it doesn’t rain for 4 hours, the moisture deficit reaches 0.2 inches by hour 10 (animate).  A half inch of precipitation falls during this time step of which 0.2 inches goes to the moisture deficit and an additional 0.25 inches is lost to the constant rate.  This results in 0.05 inches of excess.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For the remaining time steps, only the constant rate of 0.25 inches is in play.</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39</a:t>
            </a:fld>
            <a:endParaRPr lang="en-US"/>
          </a:p>
        </p:txBody>
      </p:sp>
    </p:spTree>
    <p:extLst>
      <p:ext uri="{BB962C8B-B14F-4D97-AF65-F5344CB8AC3E}">
        <p14:creationId xmlns:p14="http://schemas.microsoft.com/office/powerpoint/2010/main" val="21835113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xfrm>
            <a:off x="-79375" y="558800"/>
            <a:ext cx="7123113" cy="4008438"/>
          </a:xfrm>
          <a:ln/>
        </p:spPr>
      </p:sp>
      <p:sp>
        <p:nvSpPr>
          <p:cNvPr id="31747" name="Notes Placeholder 2"/>
          <p:cNvSpPr>
            <a:spLocks noGrp="1"/>
          </p:cNvSpPr>
          <p:nvPr>
            <p:ph type="body" idx="1"/>
          </p:nvPr>
        </p:nvSpPr>
        <p:spPr>
          <a:noFill/>
          <a:ln/>
        </p:spPr>
        <p:txBody>
          <a:bodyPr/>
          <a:lstStyle/>
          <a:p>
            <a:pPr marL="171450" indent="-171450">
              <a:buFont typeface="Arial" panose="020B0604020202020204" pitchFamily="34" charset="0"/>
              <a:buChar char="•"/>
            </a:pPr>
            <a:r>
              <a:rPr lang="en-US" dirty="0"/>
              <a:t>This is the hydrologic cycle, broken into a logical set of steps, and included within HEC-HMS.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These processes are all simulated within HEC-HMS, to varying levels of detail.</a:t>
            </a:r>
          </a:p>
          <a:p>
            <a:pPr marL="171450" indent="-171450">
              <a:buFont typeface="Arial" panose="020B0604020202020204" pitchFamily="34" charset="0"/>
              <a:buChar char="•"/>
            </a:pPr>
            <a:r>
              <a:rPr lang="en-US" dirty="0"/>
              <a:t>Pretty complicated, huh?</a:t>
            </a:r>
          </a:p>
          <a:p>
            <a:pPr marL="171450" indent="-171450">
              <a:buFont typeface="Arial" panose="020B0604020202020204" pitchFamily="34" charset="0"/>
              <a:buChar char="•"/>
            </a:pPr>
            <a:r>
              <a:rPr lang="en-US" dirty="0"/>
              <a:t>Don’t worry.  </a:t>
            </a:r>
          </a:p>
          <a:p>
            <a:pPr marL="171450" indent="-171450">
              <a:buFont typeface="Arial" panose="020B0604020202020204" pitchFamily="34" charset="0"/>
              <a:buChar char="•"/>
            </a:pPr>
            <a:r>
              <a:rPr lang="en-US" dirty="0"/>
              <a:t>We’re only going to focus on the processes located in the center of the image.  </a:t>
            </a:r>
          </a:p>
          <a:p>
            <a:pPr marL="171450" indent="-171450">
              <a:buFont typeface="Arial" panose="020B0604020202020204" pitchFamily="34" charset="0"/>
              <a:buChar char="•"/>
            </a:pPr>
            <a:r>
              <a:rPr lang="en-US" dirty="0"/>
              <a:t>Other lectures will discuss additional processes.</a:t>
            </a:r>
          </a:p>
          <a:p>
            <a:pPr marL="171450" indent="-171450">
              <a:buFont typeface="Arial" panose="020B0604020202020204" pitchFamily="34" charset="0"/>
              <a:buChar char="•"/>
            </a:pPr>
            <a:r>
              <a:rPr lang="en-US" dirty="0"/>
              <a:t>But, all of these processes work together to estimate the discharges from a watershed.</a:t>
            </a:r>
          </a:p>
        </p:txBody>
      </p:sp>
      <p:sp>
        <p:nvSpPr>
          <p:cNvPr id="31748" name="Slide Number Placeholder 3"/>
          <p:cNvSpPr>
            <a:spLocks noGrp="1"/>
          </p:cNvSpPr>
          <p:nvPr>
            <p:ph type="sldNum" sz="quarter" idx="5"/>
          </p:nvPr>
        </p:nvSpPr>
        <p:spPr>
          <a:noFill/>
        </p:spPr>
        <p:txBody>
          <a:bodyPr/>
          <a:lstStyle/>
          <a:p>
            <a:fld id="{F74CA285-B758-4A0A-AFD6-65F0611DEA00}" type="slidenum">
              <a:rPr lang="en-US" smtClean="0"/>
              <a:pPr/>
              <a:t>4</a:t>
            </a:fld>
            <a:endParaRPr lang="en-US"/>
          </a:p>
        </p:txBody>
      </p:sp>
    </p:spTree>
    <p:extLst>
      <p:ext uri="{BB962C8B-B14F-4D97-AF65-F5344CB8AC3E}">
        <p14:creationId xmlns:p14="http://schemas.microsoft.com/office/powerpoint/2010/main" val="391197430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figure shows a different 2 week simulation using the deficit and constant loss method and highlights the continuous simulation capabilities that this </a:t>
            </a:r>
            <a:r>
              <a:rPr lang="en-US"/>
              <a:t>method affords.</a:t>
            </a:r>
            <a:endParaRPr lang="en-US" dirty="0"/>
          </a:p>
          <a:p>
            <a:pPr marL="171450" indent="-171450">
              <a:buFont typeface="Arial" panose="020B0604020202020204" pitchFamily="34" charset="0"/>
              <a:buChar char="•"/>
            </a:pPr>
            <a:r>
              <a:rPr lang="en-US" dirty="0"/>
              <a:t>The top viewport shows precipitation in red, the middle viewport shows moisture deficit in black, and the bottom viewport shows direct runoff in blue.</a:t>
            </a:r>
          </a:p>
          <a:p>
            <a:pPr marL="171450" indent="-171450">
              <a:buFont typeface="Arial" panose="020B0604020202020204" pitchFamily="34" charset="0"/>
              <a:buChar char="•"/>
            </a:pPr>
            <a:r>
              <a:rPr lang="en-US" dirty="0"/>
              <a:t>Notice how the moisture deficit increases during periods of no precipitation and decreases when it rains.</a:t>
            </a:r>
          </a:p>
          <a:p>
            <a:pPr marL="171450" indent="-171450">
              <a:buFont typeface="Arial" panose="020B0604020202020204" pitchFamily="34" charset="0"/>
              <a:buChar char="•"/>
            </a:pPr>
            <a:r>
              <a:rPr lang="en-US" dirty="0"/>
              <a:t>Specifically, a half inch of moisture deficit is recovered by September 17</a:t>
            </a:r>
            <a:r>
              <a:rPr lang="en-US" baseline="30000" dirty="0"/>
              <a:t>th</a:t>
            </a:r>
            <a:r>
              <a:rPr lang="en-US" dirty="0"/>
              <a:t> which must be satisfied before runoff initiates.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40</a:t>
            </a:fld>
            <a:endParaRPr lang="en-US"/>
          </a:p>
        </p:txBody>
      </p:sp>
    </p:spTree>
    <p:extLst>
      <p:ext uri="{BB962C8B-B14F-4D97-AF65-F5344CB8AC3E}">
        <p14:creationId xmlns:p14="http://schemas.microsoft.com/office/powerpoint/2010/main" val="267708567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Now, let’s talk about parameter estimation for this method.</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When estimating an appropriate initial deficit, you should scrutinize the prevailing antecedent conditions prior to the start of your simulation.</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For instance, did it rain a week prior to the start, or has it not rained in several months?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But, when using this method, I like to start my simulations at times that are far away from my time period of interest such that initial conditions don’t matter.</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Given reasonable evapotranspiration and a sensible maximum deficit, which I’ll talk about next, I can avoid spending too much time worrying about initial conditions with this method, which is nice.</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41</a:t>
            </a:fld>
            <a:endParaRPr lang="en-US"/>
          </a:p>
        </p:txBody>
      </p:sp>
    </p:spTree>
    <p:extLst>
      <p:ext uri="{BB962C8B-B14F-4D97-AF65-F5344CB8AC3E}">
        <p14:creationId xmlns:p14="http://schemas.microsoft.com/office/powerpoint/2010/main" val="375056524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Now, for the maximum deficit.</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Maximum deficit refers to the driest a soil can become after being drained by gravity, evaporation, and transpiration.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This parameter must be specified as an effective depth in either inches or millimeters.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Typically, maximum deficit is estimated as the difference between the </a:t>
            </a:r>
            <a:r>
              <a:rPr lang="en-US" sz="1200" b="0" i="1" kern="1200" dirty="0">
                <a:solidFill>
                  <a:schemeClr val="tx1"/>
                </a:solidFill>
                <a:effectLst/>
                <a:latin typeface="+mn-lt"/>
                <a:ea typeface="+mn-ea"/>
                <a:cs typeface="+mn-cs"/>
              </a:rPr>
              <a:t>saturation storage</a:t>
            </a:r>
            <a:r>
              <a:rPr lang="en-US" sz="1200" b="0" i="0" kern="1200" dirty="0">
                <a:solidFill>
                  <a:schemeClr val="tx1"/>
                </a:solidFill>
                <a:effectLst/>
                <a:latin typeface="+mn-lt"/>
                <a:ea typeface="+mn-ea"/>
                <a:cs typeface="+mn-cs"/>
              </a:rPr>
              <a:t> and the </a:t>
            </a:r>
            <a:r>
              <a:rPr lang="en-US" sz="1200" b="0" i="1" kern="1200" dirty="0">
                <a:solidFill>
                  <a:schemeClr val="tx1"/>
                </a:solidFill>
                <a:effectLst/>
                <a:latin typeface="+mn-lt"/>
                <a:ea typeface="+mn-ea"/>
                <a:cs typeface="+mn-cs"/>
              </a:rPr>
              <a:t>wilting point storage</a:t>
            </a:r>
            <a:r>
              <a:rPr lang="en-US" sz="1200" b="0" i="0" kern="1200" dirty="0">
                <a:solidFill>
                  <a:schemeClr val="tx1"/>
                </a:solidFill>
                <a:effectLst/>
                <a:latin typeface="+mn-lt"/>
                <a:ea typeface="+mn-ea"/>
                <a:cs typeface="+mn-cs"/>
              </a:rPr>
              <a:t> of a soil over an assumed active layer depth.  I typically assume an active layer depth of 24 to 36 inches.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Saturation storage refers to the amount of moisture that can be held within a soil column when all air bubbles have been forced out.  A soil’s effective porosity is a pretty good estimate of saturation storage.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Wilting point storage refers to the amount of water that is so tightly bound to soil particles that it cannot be evaporated or transpired.  Technically, this parameter is defined as the water remaining within an initially saturated soil column when subjected to a sustained pressure of -15 bar (i.e. 217.5 pounds per square inch).</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Like I’ve previously said, this parameter is best estimated using surficial texture from a soils database and related to literature values.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42</a:t>
            </a:fld>
            <a:endParaRPr lang="en-US"/>
          </a:p>
        </p:txBody>
      </p:sp>
    </p:spTree>
    <p:extLst>
      <p:ext uri="{BB962C8B-B14F-4D97-AF65-F5344CB8AC3E}">
        <p14:creationId xmlns:p14="http://schemas.microsoft.com/office/powerpoint/2010/main" val="395572241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Similarly, the constant rate can be estimated by first extracting </a:t>
            </a:r>
            <a:r>
              <a:rPr lang="en-US" sz="1200" b="0" i="0" kern="1200" dirty="0">
                <a:solidFill>
                  <a:schemeClr val="tx1"/>
                </a:solidFill>
                <a:effectLst/>
                <a:latin typeface="+mn-lt"/>
                <a:ea typeface="+mn-ea"/>
                <a:cs typeface="+mn-cs"/>
              </a:rPr>
              <a:t>surficial textures from a soils database and relating them to published saturated hydraulic conductivity values for the predominant soils.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 this image, over half of the subbasin of interest is covered by silt loam.  So, a decent place to start would be to use an estimate of saturated hydraulic conductivity for silt loam and begin calibrating from there.</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43</a:t>
            </a:fld>
            <a:endParaRPr lang="en-US"/>
          </a:p>
        </p:txBody>
      </p:sp>
    </p:spTree>
    <p:extLst>
      <p:ext uri="{BB962C8B-B14F-4D97-AF65-F5344CB8AC3E}">
        <p14:creationId xmlns:p14="http://schemas.microsoft.com/office/powerpoint/2010/main" val="26638261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Like I talked about in the Initial and Constant video, when calibrating the Deficit and Constant method, I like to start by modifying my initial parameter estimates until I get the initiation of runoff correct.</a:t>
            </a:r>
          </a:p>
          <a:p>
            <a:pPr marL="171450" indent="-171450">
              <a:buFont typeface="Arial" panose="020B0604020202020204" pitchFamily="34" charset="0"/>
              <a:buChar char="•"/>
            </a:pPr>
            <a:r>
              <a:rPr lang="en-US" dirty="0"/>
              <a:t>Specifically, I’m trying to match the time at which runoff starts to rise.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Then, I try to match the observed runoff volume.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 this example, observed flow is shown in black and computed flow is shown in blue.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I’ve matched the time of runoff initiation pretty well, but my the peak on Sep 10</a:t>
            </a:r>
            <a:r>
              <a:rPr lang="en-US" sz="1200" b="0" i="0" kern="1200" baseline="30000" dirty="0">
                <a:solidFill>
                  <a:schemeClr val="tx1"/>
                </a:solidFill>
                <a:effectLst/>
                <a:latin typeface="+mn-lt"/>
                <a:ea typeface="+mn-ea"/>
                <a:cs typeface="+mn-cs"/>
              </a:rPr>
              <a:t>th</a:t>
            </a:r>
            <a:r>
              <a:rPr lang="en-US" sz="1200" b="0" i="0" kern="1200" dirty="0">
                <a:solidFill>
                  <a:schemeClr val="tx1"/>
                </a:solidFill>
                <a:effectLst/>
                <a:latin typeface="+mn-lt"/>
                <a:ea typeface="+mn-ea"/>
                <a:cs typeface="+mn-cs"/>
              </a:rPr>
              <a:t> isn’t matching the observed data.  So, I need to decrease my constant loss rate.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As always, when calibrating, use multiple statistical metrics, like Nash-Sutcliffe Efficiency and percent bias to measure model performance as they compare your results from different perspectives and are better than the eyeball test.</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44</a:t>
            </a:fld>
            <a:endParaRPr lang="en-US"/>
          </a:p>
        </p:txBody>
      </p:sp>
    </p:spTree>
    <p:extLst>
      <p:ext uri="{BB962C8B-B14F-4D97-AF65-F5344CB8AC3E}">
        <p14:creationId xmlns:p14="http://schemas.microsoft.com/office/powerpoint/2010/main" val="265233546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advantages of the Deficit and Constant method are similar to the Initial and Constant method in that it’s simple, it’s been used successfully many, many times, the required parameters can be easily estimated from observed data, and the method is parsimonious.</a:t>
            </a:r>
          </a:p>
          <a:p>
            <a:pPr marL="171450" indent="-171450">
              <a:buFont typeface="Arial" panose="020B0604020202020204" pitchFamily="34" charset="0"/>
              <a:buChar char="•"/>
            </a:pPr>
            <a:r>
              <a:rPr lang="en-US" dirty="0"/>
              <a:t>However, the Deficit and Constant method has an additional advantage in that it allows for infiltrated water to be extracted through evapotranspiration.</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45</a:t>
            </a:fld>
            <a:endParaRPr lang="en-US"/>
          </a:p>
        </p:txBody>
      </p:sp>
    </p:spTree>
    <p:extLst>
      <p:ext uri="{BB962C8B-B14F-4D97-AF65-F5344CB8AC3E}">
        <p14:creationId xmlns:p14="http://schemas.microsoft.com/office/powerpoint/2010/main" val="385057633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Green and </a:t>
            </a:r>
            <a:r>
              <a:rPr lang="en-US" dirty="0" err="1"/>
              <a:t>Ampt</a:t>
            </a:r>
            <a:r>
              <a:rPr lang="en-US" dirty="0"/>
              <a:t> infiltration equation is more physically-based than the previously-discussed options.</a:t>
            </a:r>
          </a:p>
          <a:p>
            <a:pPr marL="171450" indent="-171450">
              <a:buFont typeface="Arial" panose="020B0604020202020204" pitchFamily="34" charset="0"/>
              <a:buChar char="•"/>
            </a:pPr>
            <a:r>
              <a:rPr lang="en-US" dirty="0"/>
              <a:t>This method was first proposed in 1911 by two guy’s named Green and </a:t>
            </a:r>
            <a:r>
              <a:rPr lang="en-US" dirty="0" err="1"/>
              <a:t>Ampt</a:t>
            </a:r>
            <a:r>
              <a:rPr lang="en-US" dirty="0"/>
              <a:t>, as the name implies.</a:t>
            </a:r>
          </a:p>
          <a:p>
            <a:pPr marL="171450" indent="-171450">
              <a:buFont typeface="Arial" panose="020B0604020202020204" pitchFamily="34" charset="0"/>
              <a:buChar char="•"/>
            </a:pPr>
            <a:r>
              <a:rPr lang="en-US" dirty="0"/>
              <a:t>I’ll spare you the gory mathematical details, but within this method, infiltration proceeds with so-called piston displacement, as shown in the figure in the bottom right.  Remember infiltration in the real world, as shown in the bottom left figure.  The Green and </a:t>
            </a:r>
            <a:r>
              <a:rPr lang="en-US" dirty="0" err="1"/>
              <a:t>Ampt</a:t>
            </a:r>
            <a:r>
              <a:rPr lang="en-US" dirty="0"/>
              <a:t> method tracks the downward movement of water, but it doesn’t allow for heterogeneities to out-pace the bulk of infiltrated water.  Everything proceeds downward in a uniform front and this wetting front, as it’s called, is a sharp boundary dividing the saturated portion of the soil from the unsaturated portion.</a:t>
            </a:r>
          </a:p>
          <a:p>
            <a:pPr marL="171450" indent="-171450">
              <a:buFont typeface="Arial" panose="020B0604020202020204" pitchFamily="34" charset="0"/>
              <a:buChar char="•"/>
            </a:pPr>
            <a:r>
              <a:rPr lang="en-US" dirty="0"/>
              <a:t>The total amount of infiltration is equal to the depth of infiltrated water times the change in soil moisture from initial conditions to saturation.</a:t>
            </a:r>
          </a:p>
          <a:p>
            <a:pPr marL="171450" indent="-171450">
              <a:buFont typeface="Arial" panose="020B0604020202020204" pitchFamily="34" charset="0"/>
              <a:buChar char="•"/>
            </a:pPr>
            <a:r>
              <a:rPr lang="en-US" dirty="0"/>
              <a:t>While this method doesn’t allow for evapotranspiration, there is a Layered Green and </a:t>
            </a:r>
            <a:r>
              <a:rPr lang="en-US" dirty="0" err="1"/>
              <a:t>Ampt</a:t>
            </a:r>
            <a:r>
              <a:rPr lang="en-US" dirty="0"/>
              <a:t> option also within HEC-HMS that DOES allow for evapotranspiration to be included.</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46</a:t>
            </a:fld>
            <a:endParaRPr lang="en-US"/>
          </a:p>
        </p:txBody>
      </p:sp>
    </p:spTree>
    <p:extLst>
      <p:ext uri="{BB962C8B-B14F-4D97-AF65-F5344CB8AC3E}">
        <p14:creationId xmlns:p14="http://schemas.microsoft.com/office/powerpoint/2010/main" val="62088045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7"/>
          <p:cNvSpPr>
            <a:spLocks noGrp="1" noChangeArrowheads="1"/>
          </p:cNvSpPr>
          <p:nvPr>
            <p:ph type="body" idx="1"/>
          </p:nvPr>
        </p:nvSpPr>
        <p:spPr/>
        <p:txBody>
          <a:bodyPr>
            <a:normAutofit/>
          </a:bodyPr>
          <a:lstStyle/>
          <a:p>
            <a:pPr marL="171450" lvl="1" indent="-171450">
              <a:buFont typeface="Arial" panose="020B0604020202020204" pitchFamily="34" charset="0"/>
              <a:buChar char="•"/>
            </a:pPr>
            <a:r>
              <a:rPr lang="en-US" dirty="0"/>
              <a:t>Remember the figure on the left from previous videos?  The initial and constant and deficit and constant infiltration methods could only approximate the exponential decrease in infiltration rate with blocky rectangles of initial loss and constant loss.</a:t>
            </a:r>
          </a:p>
          <a:p>
            <a:pPr marL="171450" lvl="1" indent="-171450">
              <a:buFont typeface="Arial" panose="020B0604020202020204" pitchFamily="34" charset="0"/>
              <a:buChar char="•"/>
            </a:pPr>
            <a:r>
              <a:rPr lang="en-US" dirty="0"/>
              <a:t>However, the Green and </a:t>
            </a:r>
            <a:r>
              <a:rPr lang="en-US" dirty="0" err="1"/>
              <a:t>Ampt</a:t>
            </a:r>
            <a:r>
              <a:rPr lang="en-US" dirty="0"/>
              <a:t> method CAN recreate that exponential decrease and eventual asymptotic limit at the saturated hydraulic conductivity.</a:t>
            </a:r>
          </a:p>
          <a:p>
            <a:pPr marL="171450" lvl="1" indent="-171450">
              <a:buFont typeface="Arial" panose="020B0604020202020204" pitchFamily="34" charset="0"/>
              <a:buChar char="•"/>
            </a:pPr>
            <a:r>
              <a:rPr lang="en-US" dirty="0"/>
              <a:t>Compare the images.  They look pretty similar right?  That’s what Green and </a:t>
            </a:r>
            <a:r>
              <a:rPr lang="en-US" dirty="0" err="1"/>
              <a:t>Ampt</a:t>
            </a:r>
            <a:r>
              <a:rPr lang="en-US" dirty="0"/>
              <a:t> set out to do when they devised this method in 1911.</a:t>
            </a:r>
          </a:p>
        </p:txBody>
      </p:sp>
      <p:sp>
        <p:nvSpPr>
          <p:cNvPr id="4" name="Slide Number Placeholder 3"/>
          <p:cNvSpPr>
            <a:spLocks noGrp="1"/>
          </p:cNvSpPr>
          <p:nvPr>
            <p:ph type="sldNum" sz="quarter" idx="10"/>
          </p:nvPr>
        </p:nvSpPr>
        <p:spPr/>
        <p:txBody>
          <a:bodyPr/>
          <a:lstStyle/>
          <a:p>
            <a:fld id="{FFFBC57C-89AC-4665-8D9E-F09DF8887FF4}" type="slidenum">
              <a:rPr lang="en-US" smtClean="0"/>
              <a:pPr/>
              <a:t>47</a:t>
            </a:fld>
            <a:endParaRPr lang="en-US"/>
          </a:p>
        </p:txBody>
      </p:sp>
      <p:sp>
        <p:nvSpPr>
          <p:cNvPr id="8" name="Slide Image Placeholder 7"/>
          <p:cNvSpPr>
            <a:spLocks noGrp="1" noRot="1" noChangeAspect="1"/>
          </p:cNvSpPr>
          <p:nvPr>
            <p:ph type="sldImg"/>
          </p:nvPr>
        </p:nvSpPr>
        <p:spPr>
          <a:xfrm>
            <a:off x="-82550" y="557213"/>
            <a:ext cx="7127875" cy="4010025"/>
          </a:xfrm>
        </p:spPr>
      </p:sp>
    </p:spTree>
    <p:extLst>
      <p:ext uri="{BB962C8B-B14F-4D97-AF65-F5344CB8AC3E}">
        <p14:creationId xmlns:p14="http://schemas.microsoft.com/office/powerpoint/2010/main" val="105371767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method requires the user to specify either four or five parameters, depending upon the choice of initial condition method.</a:t>
            </a:r>
          </a:p>
          <a:p>
            <a:pPr marL="171450" indent="-171450">
              <a:buFont typeface="Arial" panose="020B0604020202020204" pitchFamily="34" charset="0"/>
              <a:buChar char="•"/>
            </a:pPr>
            <a:r>
              <a:rPr lang="en-US" dirty="0"/>
              <a:t>In this example computation, a subbasin using the parameters shown to the left is subjected to a constant precipitation rate of 1 inch.</a:t>
            </a:r>
          </a:p>
          <a:p>
            <a:pPr marL="171450" indent="-171450">
              <a:buFont typeface="Arial" panose="020B0604020202020204" pitchFamily="34" charset="0"/>
              <a:buChar char="•"/>
            </a:pPr>
            <a:r>
              <a:rPr lang="en-US" dirty="0"/>
              <a:t>In the table to the right, notice that the loss rate is initially high, but decreases exponentially towards the specified saturated hydraulic conductivity of 0.2 inches per hour.  It doesn’t quite reach that limit in this example, but given more precipitation, it would get closer and closer.</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48</a:t>
            </a:fld>
            <a:endParaRPr lang="en-US"/>
          </a:p>
        </p:txBody>
      </p:sp>
    </p:spTree>
    <p:extLst>
      <p:ext uri="{BB962C8B-B14F-4D97-AF65-F5344CB8AC3E}">
        <p14:creationId xmlns:p14="http://schemas.microsoft.com/office/powerpoint/2010/main" val="218351134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Now, let’s talk about parameter estimation for this method.</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You must specify the initial condition in one of two ways; as an Initial Content or as an Initial Deficit.</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 either case, the initial condition must be specified in terms of a volume ratio like in3/in3.</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The initial condition should be estimated like it was for initial and constant and deficit and constant: scrutinize the prevailing antecedent conditions prior to the start of your simulation.</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But, this should then be related to the saturated content, as I’ll talk about on the next slide.</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49</a:t>
            </a:fld>
            <a:endParaRPr lang="en-US"/>
          </a:p>
        </p:txBody>
      </p:sp>
    </p:spTree>
    <p:extLst>
      <p:ext uri="{BB962C8B-B14F-4D97-AF65-F5344CB8AC3E}">
        <p14:creationId xmlns:p14="http://schemas.microsoft.com/office/powerpoint/2010/main" val="3750565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A hydrograph is a graphical representation of discharge with respect to time.</a:t>
            </a:r>
          </a:p>
          <a:p>
            <a:pPr marL="171450" indent="-171450">
              <a:buFont typeface="Arial" panose="020B0604020202020204" pitchFamily="34" charset="0"/>
              <a:buChar char="•"/>
            </a:pPr>
            <a:r>
              <a:rPr lang="en-US" dirty="0"/>
              <a:t>A streamflow hydrograph is a result of the runoff process, which is comprised of overland flow (direct runoff), interflow (flow in the upper soil layer), and groundwater flow (saturated flow through alluvial deposits or other water-bearing formations).</a:t>
            </a:r>
          </a:p>
          <a:p>
            <a:pPr marL="171450" indent="-171450">
              <a:buFont typeface="Arial" panose="020B0604020202020204" pitchFamily="34" charset="0"/>
              <a:buChar char="•"/>
            </a:pPr>
            <a:r>
              <a:rPr lang="en-US" dirty="0"/>
              <a:t>In this set of lectures, we’re going to pay particular attention to direct runoff (click to animate).  As you can see, this volume is primarily responsible for the “peak” in the runoff hydrograph.</a:t>
            </a:r>
          </a:p>
          <a:p>
            <a:pPr marL="171450" indent="-171450">
              <a:buFont typeface="Arial" panose="020B0604020202020204" pitchFamily="34" charset="0"/>
              <a:buChar char="•"/>
            </a:pPr>
            <a:r>
              <a:rPr lang="en-US" dirty="0"/>
              <a:t>Water that is lost due to infiltration can still contribute to the total runoff hydrograph in the form of the slower responding interflow and baseflow.  These volumes are also accounted for within HEC-HMS, but we’re not going to focus on them within these lectures.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a:t>
            </a:fld>
            <a:endParaRPr lang="en-US"/>
          </a:p>
        </p:txBody>
      </p:sp>
    </p:spTree>
    <p:extLst>
      <p:ext uri="{BB962C8B-B14F-4D97-AF65-F5344CB8AC3E}">
        <p14:creationId xmlns:p14="http://schemas.microsoft.com/office/powerpoint/2010/main" val="109820388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The saturated content parameter must be specified when using the Initial Content method.  However, when using the Initial Deficit method, you’ll still need to know what this is to actually calculate an </a:t>
            </a:r>
            <a:r>
              <a:rPr lang="en-US" sz="1200" b="0" i="0" kern="1200">
                <a:solidFill>
                  <a:schemeClr val="tx1"/>
                </a:solidFill>
                <a:effectLst/>
                <a:latin typeface="+mn-lt"/>
                <a:ea typeface="+mn-ea"/>
                <a:cs typeface="+mn-cs"/>
              </a:rPr>
              <a:t>initial deficit.</a:t>
            </a:r>
            <a:endParaRPr lang="en-US"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This parameter refers to the maximum water holding capacity of the soil and, usually, the soil’s effective porosity is a good place to start with this parameter.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Similar to the initial content or initial deficit, this parameter must be specified as a volume ratio like in3 / in3.</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Like most other infiltration parameters, I like to estimate the saturated content of a soil by relating the surficial texture from a soils database to published literature values.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50</a:t>
            </a:fld>
            <a:endParaRPr lang="en-US"/>
          </a:p>
        </p:txBody>
      </p:sp>
    </p:spTree>
    <p:extLst>
      <p:ext uri="{BB962C8B-B14F-4D97-AF65-F5344CB8AC3E}">
        <p14:creationId xmlns:p14="http://schemas.microsoft.com/office/powerpoint/2010/main" val="395572241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wetting front suction head describes how infiltrated water moves downwards through the soil column.  It’s essentially the force that is exerted on infiltrated by the soil that acts in the downward direction.</a:t>
            </a:r>
          </a:p>
          <a:p>
            <a:pPr marL="171450" indent="-171450">
              <a:buFont typeface="Arial" panose="020B0604020202020204" pitchFamily="34" charset="0"/>
              <a:buChar char="•"/>
            </a:pPr>
            <a:r>
              <a:rPr lang="en-US" dirty="0"/>
              <a:t>This parameter must be specified as an effective depth, like inches or millimeters</a:t>
            </a:r>
          </a:p>
          <a:p>
            <a:pPr marL="171450" indent="-171450">
              <a:buFont typeface="Arial" panose="020B0604020202020204" pitchFamily="34" charset="0"/>
              <a:buChar char="•"/>
            </a:pPr>
            <a:r>
              <a:rPr lang="en-US" dirty="0"/>
              <a:t>I also estimate this parameter by first extracting </a:t>
            </a:r>
            <a:r>
              <a:rPr lang="en-US" sz="1200" b="0" i="0" kern="1200" dirty="0">
                <a:solidFill>
                  <a:schemeClr val="tx1"/>
                </a:solidFill>
                <a:effectLst/>
                <a:latin typeface="+mn-lt"/>
                <a:ea typeface="+mn-ea"/>
                <a:cs typeface="+mn-cs"/>
              </a:rPr>
              <a:t>surficial textures from a soils database and relating them to published values for the predominant soils.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51</a:t>
            </a:fld>
            <a:endParaRPr lang="en-US"/>
          </a:p>
        </p:txBody>
      </p:sp>
    </p:spTree>
    <p:extLst>
      <p:ext uri="{BB962C8B-B14F-4D97-AF65-F5344CB8AC3E}">
        <p14:creationId xmlns:p14="http://schemas.microsoft.com/office/powerpoint/2010/main" val="98535919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A soil’s saturated hydraulic conductivity refers to the minimum rate at which precipitation will be infiltrated after the soil is fully saturated</a:t>
            </a:r>
          </a:p>
          <a:p>
            <a:pPr marL="171450" indent="-171450">
              <a:buFont typeface="Arial" panose="020B0604020202020204" pitchFamily="34" charset="0"/>
              <a:buChar char="•"/>
            </a:pPr>
            <a:r>
              <a:rPr lang="en-US" dirty="0"/>
              <a:t>This parameter can also be estimated by first extracting </a:t>
            </a:r>
            <a:r>
              <a:rPr lang="en-US" sz="1200" b="0" i="0" kern="1200" dirty="0">
                <a:solidFill>
                  <a:schemeClr val="tx1"/>
                </a:solidFill>
                <a:effectLst/>
                <a:latin typeface="+mn-lt"/>
                <a:ea typeface="+mn-ea"/>
                <a:cs typeface="+mn-cs"/>
              </a:rPr>
              <a:t>surficial textures from a soils database and relating them to published saturated hydraulic conductivity values for the predominant soils.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52</a:t>
            </a:fld>
            <a:endParaRPr lang="en-US"/>
          </a:p>
        </p:txBody>
      </p:sp>
    </p:spTree>
    <p:extLst>
      <p:ext uri="{BB962C8B-B14F-4D97-AF65-F5344CB8AC3E}">
        <p14:creationId xmlns:p14="http://schemas.microsoft.com/office/powerpoint/2010/main" val="26638261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Like I talked about before, I like to calibrate by first modifying my initial parameter estimates until I get the initiation of runoff correct then attempt to match </a:t>
            </a:r>
            <a:r>
              <a:rPr lang="en-US" sz="1200" b="0" i="0" kern="1200" dirty="0">
                <a:solidFill>
                  <a:schemeClr val="tx1"/>
                </a:solidFill>
                <a:effectLst/>
                <a:latin typeface="+mn-lt"/>
                <a:ea typeface="+mn-ea"/>
                <a:cs typeface="+mn-cs"/>
              </a:rPr>
              <a:t>the observed runoff volume.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 this example, observed flow is shown in black and computed flow is shown in blue.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The initiation of runoff looks good, but my peak is off.  So, I need to decrease my saturated hydraulic conductivity to allow for more runoff and less infiltration.</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Make sure you use multiple statistical metrics, like Nash-Sutcliffe Efficiency and percent bias, to measure model performance.</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53</a:t>
            </a:fld>
            <a:endParaRPr lang="en-US"/>
          </a:p>
        </p:txBody>
      </p:sp>
    </p:spTree>
    <p:extLst>
      <p:ext uri="{BB962C8B-B14F-4D97-AF65-F5344CB8AC3E}">
        <p14:creationId xmlns:p14="http://schemas.microsoft.com/office/powerpoint/2010/main" val="265233546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primary advantages when using the Green and </a:t>
            </a:r>
            <a:r>
              <a:rPr lang="en-US" dirty="0" err="1"/>
              <a:t>Ampt</a:t>
            </a:r>
            <a:r>
              <a:rPr lang="en-US" dirty="0"/>
              <a:t> method is that all of the parameters can be related to predominant soil textures and predicted infiltration is in accordance with classical unsaturated flow theory.  This means that it’s a good choice when you don’t have observed runoff data.</a:t>
            </a:r>
          </a:p>
          <a:p>
            <a:pPr marL="171450" indent="-171450">
              <a:buFont typeface="Arial" panose="020B0604020202020204" pitchFamily="34" charset="0"/>
              <a:buChar char="•"/>
            </a:pPr>
            <a:r>
              <a:rPr lang="en-US" dirty="0"/>
              <a:t>However, this method is more complicated that either the Initial and Constant and Deficit and Constant methods.  Because of that, it hasn’t been applied as many times as Initial and Constant or Deficit and Constant.  Also, since it has more parameters, this method is less parsimonious than simpler methods. </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54</a:t>
            </a:fld>
            <a:endParaRPr lang="en-US"/>
          </a:p>
        </p:txBody>
      </p:sp>
    </p:spTree>
    <p:extLst>
      <p:ext uri="{BB962C8B-B14F-4D97-AF65-F5344CB8AC3E}">
        <p14:creationId xmlns:p14="http://schemas.microsoft.com/office/powerpoint/2010/main" val="385057633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In this video, we introduced loss simulation within HEC-HMS</a:t>
            </a:r>
          </a:p>
          <a:p>
            <a:pPr marL="171450" indent="-171450">
              <a:buFont typeface="Arial" panose="020B0604020202020204" pitchFamily="34" charset="0"/>
              <a:buChar char="•"/>
            </a:pPr>
            <a:r>
              <a:rPr lang="en-US" dirty="0"/>
              <a:t>As we discussed, there are three ways in which precipitation can be lost: due to canopy, surface, and/or infiltration.  You can simulate all of them, two of them, one of them, or none of them.</a:t>
            </a:r>
          </a:p>
          <a:p>
            <a:pPr marL="171450" indent="-171450">
              <a:buFont typeface="Arial" panose="020B0604020202020204" pitchFamily="34" charset="0"/>
              <a:buChar char="•"/>
            </a:pPr>
            <a:r>
              <a:rPr lang="en-US" dirty="0"/>
              <a:t>It’s important to remember that typically, the amount of loss due to the canopy and surface are small compared to infiltration into the soil in addition to uncertainty in meteorologic inputs.</a:t>
            </a:r>
          </a:p>
          <a:p>
            <a:pPr marL="171450" indent="-171450">
              <a:buFont typeface="Arial" panose="020B0604020202020204" pitchFamily="34" charset="0"/>
              <a:buChar char="•"/>
            </a:pPr>
            <a:r>
              <a:rPr lang="en-US" dirty="0"/>
              <a:t>We also took a look at common parameter estimation techniques that use soils databases and published literature.</a:t>
            </a:r>
          </a:p>
          <a:p>
            <a:pPr marL="171450" indent="-171450">
              <a:buFont typeface="Arial" panose="020B0604020202020204" pitchFamily="34" charset="0"/>
              <a:buChar char="•"/>
            </a:pPr>
            <a:r>
              <a:rPr lang="en-US" dirty="0"/>
              <a:t>Typically, the amount of precipitation lost to infiltration is much, MUCH larger than the amount that is lost to canopy or surface depressions.  So, care must be taken to choose an appropriate method, estimate realistic parameters, and understand how these parameters can be impacted by various factors.</a:t>
            </a:r>
          </a:p>
          <a:p>
            <a:pPr marL="171450" indent="-171450">
              <a:buFont typeface="Arial" panose="020B0604020202020204" pitchFamily="34" charset="0"/>
              <a:buChar char="•"/>
            </a:pPr>
            <a:endParaRPr lang="en-US" dirty="0"/>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55</a:t>
            </a:fld>
            <a:endParaRPr lang="en-US"/>
          </a:p>
        </p:txBody>
      </p:sp>
    </p:spTree>
    <p:extLst>
      <p:ext uri="{BB962C8B-B14F-4D97-AF65-F5344CB8AC3E}">
        <p14:creationId xmlns:p14="http://schemas.microsoft.com/office/powerpoint/2010/main" val="6777292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A key element for the simulation of the precipitation-runoff process is the determination of the portion of rainfall that contributes to direct runoff.   </a:t>
            </a:r>
          </a:p>
          <a:p>
            <a:pPr marL="171450" lvl="0" indent="-171450">
              <a:buFont typeface="Arial" panose="020B0604020202020204" pitchFamily="34" charset="0"/>
              <a:buChar char="•"/>
            </a:pPr>
            <a:r>
              <a:rPr lang="en-US" dirty="0"/>
              <a:t>Direct runoff is the portion of runoff that enters the stream quickest and contributes the most to peak discharges.</a:t>
            </a:r>
          </a:p>
          <a:p>
            <a:pPr marL="171450" lvl="0" indent="-171450">
              <a:buFont typeface="Arial" panose="020B0604020202020204" pitchFamily="34" charset="0"/>
              <a:buChar char="•"/>
            </a:pPr>
            <a:r>
              <a:rPr lang="en-US" dirty="0"/>
              <a:t>The portion of precipitation that leads to direct runoff is called excess precipitation.</a:t>
            </a:r>
          </a:p>
          <a:p>
            <a:pPr marL="171450" indent="-171450">
              <a:buFont typeface="Arial" panose="020B0604020202020204" pitchFamily="34" charset="0"/>
              <a:buChar char="•"/>
            </a:pPr>
            <a:r>
              <a:rPr lang="en-US" dirty="0"/>
              <a:t>The difference between precipitation and excess precipitation is defined as loss.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Let’s look closer at the loss computations within HEC-HMS.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6</a:t>
            </a:fld>
            <a:endParaRPr lang="en-US"/>
          </a:p>
        </p:txBody>
      </p:sp>
    </p:spTree>
    <p:extLst>
      <p:ext uri="{BB962C8B-B14F-4D97-AF65-F5344CB8AC3E}">
        <p14:creationId xmlns:p14="http://schemas.microsoft.com/office/powerpoint/2010/main" val="24318859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79375" y="558800"/>
            <a:ext cx="7123113" cy="4008438"/>
          </a:xfrm>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Regardless of the method, there are some universal assumptions made within HEC-HMS.  Within a subbasin or grid cell: </a:t>
            </a:r>
          </a:p>
          <a:p>
            <a:pPr marL="171450" indent="-171450">
              <a:buFont typeface="Arial" panose="020B0604020202020204" pitchFamily="34" charset="0"/>
              <a:buChar char="•"/>
            </a:pPr>
            <a:r>
              <a:rPr lang="en-US" dirty="0"/>
              <a:t>All initial conditions are uniform, precipitation and losses are uniformly spatially distributed, and precipitation and losses are constant over a time step.</a:t>
            </a:r>
          </a:p>
        </p:txBody>
      </p:sp>
      <p:sp>
        <p:nvSpPr>
          <p:cNvPr id="6" name="Slide Number Placeholder 5"/>
          <p:cNvSpPr>
            <a:spLocks noGrp="1"/>
          </p:cNvSpPr>
          <p:nvPr>
            <p:ph type="sldNum" sz="quarter" idx="10"/>
          </p:nvPr>
        </p:nvSpPr>
        <p:spPr/>
        <p:txBody>
          <a:bodyPr/>
          <a:lstStyle/>
          <a:p>
            <a:fld id="{FFFBC57C-89AC-4665-8D9E-F09DF8887FF4}" type="slidenum">
              <a:rPr lang="en-US" smtClean="0"/>
              <a:pPr/>
              <a:t>7</a:t>
            </a:fld>
            <a:endParaRPr lang="en-US"/>
          </a:p>
        </p:txBody>
      </p:sp>
    </p:spTree>
    <p:extLst>
      <p:ext uri="{BB962C8B-B14F-4D97-AF65-F5344CB8AC3E}">
        <p14:creationId xmlns:p14="http://schemas.microsoft.com/office/powerpoint/2010/main" val="31055330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principle loss components are:</a:t>
            </a:r>
          </a:p>
          <a:p>
            <a:pPr marL="628650" lvl="1" indent="-171450">
              <a:buFont typeface="Arial" panose="020B0604020202020204" pitchFamily="34" charset="0"/>
              <a:buChar char="•"/>
            </a:pPr>
            <a:r>
              <a:rPr lang="en-US" dirty="0"/>
              <a:t>Interception and canopy storage,</a:t>
            </a:r>
          </a:p>
          <a:p>
            <a:pPr marL="628650" lvl="1" indent="-171450">
              <a:buFont typeface="Arial" panose="020B0604020202020204" pitchFamily="34" charset="0"/>
              <a:buChar char="•"/>
            </a:pPr>
            <a:r>
              <a:rPr lang="en-US" dirty="0"/>
              <a:t>Surface and depression storage and</a:t>
            </a:r>
          </a:p>
          <a:p>
            <a:pPr marL="628650" lvl="1" indent="-171450">
              <a:buFont typeface="Arial" panose="020B0604020202020204" pitchFamily="34" charset="0"/>
              <a:buChar char="•"/>
            </a:pPr>
            <a:r>
              <a:rPr lang="en-US" dirty="0"/>
              <a:t>Infiltration and soil storage</a:t>
            </a:r>
          </a:p>
          <a:p>
            <a:pPr marL="171450" lvl="0" indent="-171450">
              <a:buFont typeface="Arial" panose="020B0604020202020204" pitchFamily="34" charset="0"/>
              <a:buChar char="•"/>
            </a:pPr>
            <a:r>
              <a:rPr lang="en-US" dirty="0"/>
              <a:t>Precipitation that is captured and stored in either the canopy, surface, or soil layers can be evaporated or transpired back into the atmosphere</a:t>
            </a:r>
          </a:p>
          <a:p>
            <a:pPr marL="171450" lvl="0" indent="-171450">
              <a:buFont typeface="Arial" panose="020B0604020202020204" pitchFamily="34" charset="0"/>
              <a:buChar char="•"/>
            </a:pPr>
            <a:r>
              <a:rPr lang="en-US" dirty="0"/>
              <a:t>Precipitation that exceeds the storage capacity or these layers becomes excess precipitation</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8</a:t>
            </a:fld>
            <a:endParaRPr lang="en-US"/>
          </a:p>
        </p:txBody>
      </p:sp>
    </p:spTree>
    <p:extLst>
      <p:ext uri="{BB962C8B-B14F-4D97-AF65-F5344CB8AC3E}">
        <p14:creationId xmlns:p14="http://schemas.microsoft.com/office/powerpoint/2010/main" val="37494088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As a quick review, within this set of lectures, we’re focused on modeling losses</a:t>
            </a:r>
          </a:p>
          <a:p>
            <a:pPr marL="171450" indent="-171450">
              <a:buFont typeface="Arial" panose="020B0604020202020204" pitchFamily="34" charset="0"/>
              <a:buChar char="•"/>
            </a:pPr>
            <a:r>
              <a:rPr lang="en-US" dirty="0"/>
              <a:t>Within HEC-HMS, precipitation can be lost to interception by the vegetation canopy, within surface depressions, or to the soil through infiltration</a:t>
            </a:r>
          </a:p>
          <a:p>
            <a:pPr marL="171450" indent="-171450">
              <a:buFont typeface="Arial" panose="020B0604020202020204" pitchFamily="34" charset="0"/>
              <a:buChar char="•"/>
            </a:pPr>
            <a:r>
              <a:rPr lang="en-US" dirty="0"/>
              <a:t>In this specific lecture, we’re going to focus on interception by the vegetation canopy and surface depressions (animate)</a:t>
            </a:r>
          </a:p>
          <a:p>
            <a:pPr marL="171450" indent="-171450">
              <a:buFont typeface="Arial" panose="020B0604020202020204" pitchFamily="34" charset="0"/>
              <a:buChar char="•"/>
            </a:pPr>
            <a:r>
              <a:rPr lang="en-US" dirty="0"/>
              <a:t>The next couple of lectures will look at infiltration</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9</a:t>
            </a:fld>
            <a:endParaRPr lang="en-US"/>
          </a:p>
        </p:txBody>
      </p:sp>
    </p:spTree>
    <p:extLst>
      <p:ext uri="{BB962C8B-B14F-4D97-AF65-F5344CB8AC3E}">
        <p14:creationId xmlns:p14="http://schemas.microsoft.com/office/powerpoint/2010/main" val="37494088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4DB7B-F9E7-42C3-B381-4BE16552B631}"/>
              </a:ext>
            </a:extLst>
          </p:cNvPr>
          <p:cNvSpPr>
            <a:spLocks noGrp="1"/>
          </p:cNvSpPr>
          <p:nvPr>
            <p:ph type="ctrTitle"/>
          </p:nvPr>
        </p:nvSpPr>
        <p:spPr>
          <a:xfrm>
            <a:off x="1524000" y="1122363"/>
            <a:ext cx="9144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B6EE1BFB-1C06-4F2B-B81B-3D3BD012BD53}"/>
              </a:ext>
            </a:extLst>
          </p:cNvPr>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008A104B-01E6-4562-92DC-7EF686D8A4EC}"/>
              </a:ext>
            </a:extLst>
          </p:cNvPr>
          <p:cNvSpPr>
            <a:spLocks noGrp="1"/>
          </p:cNvSpPr>
          <p:nvPr>
            <p:ph type="dt" sz="half" idx="10"/>
          </p:nvPr>
        </p:nvSpPr>
        <p:spPr/>
        <p:txBody>
          <a:bodyPr/>
          <a:lstStyle/>
          <a:p>
            <a:fld id="{889CE354-065D-4F8F-AC81-84AFEF488A04}" type="datetimeFigureOut">
              <a:rPr lang="en-US" smtClean="0"/>
              <a:t>10/25/2022</a:t>
            </a:fld>
            <a:endParaRPr lang="en-US"/>
          </a:p>
        </p:txBody>
      </p:sp>
      <p:sp>
        <p:nvSpPr>
          <p:cNvPr id="5" name="Footer Placeholder 4">
            <a:extLst>
              <a:ext uri="{FF2B5EF4-FFF2-40B4-BE49-F238E27FC236}">
                <a16:creationId xmlns:a16="http://schemas.microsoft.com/office/drawing/2014/main" id="{1AA2A05B-1B2B-4C7A-845C-B280763F87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87CE1C-D815-4C14-AB99-9E50BCF44F7E}"/>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9719915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34950-AE9B-4B1E-8837-C81499396E2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9A334E8-6904-4568-B4C3-8E69DB91F87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00AAEB-87DD-443E-823B-79C5DBCDBFCE}"/>
              </a:ext>
            </a:extLst>
          </p:cNvPr>
          <p:cNvSpPr>
            <a:spLocks noGrp="1"/>
          </p:cNvSpPr>
          <p:nvPr>
            <p:ph type="dt" sz="half" idx="10"/>
          </p:nvPr>
        </p:nvSpPr>
        <p:spPr/>
        <p:txBody>
          <a:bodyPr/>
          <a:lstStyle/>
          <a:p>
            <a:fld id="{889CE354-065D-4F8F-AC81-84AFEF488A04}" type="datetimeFigureOut">
              <a:rPr lang="en-US" smtClean="0"/>
              <a:t>10/25/2022</a:t>
            </a:fld>
            <a:endParaRPr lang="en-US"/>
          </a:p>
        </p:txBody>
      </p:sp>
      <p:sp>
        <p:nvSpPr>
          <p:cNvPr id="5" name="Footer Placeholder 4">
            <a:extLst>
              <a:ext uri="{FF2B5EF4-FFF2-40B4-BE49-F238E27FC236}">
                <a16:creationId xmlns:a16="http://schemas.microsoft.com/office/drawing/2014/main" id="{D71ED384-97D6-4694-A369-C99F68BC20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191E26-2EE3-409D-9732-4D596A1753B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41620868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858244-A57E-45FE-B9EA-B647EF0DAFE6}"/>
              </a:ext>
            </a:extLst>
          </p:cNvPr>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EA55066-F0E1-4BAF-B4D3-C6EA7F977E20}"/>
              </a:ext>
            </a:extLst>
          </p:cNvPr>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AEDE26-D754-4511-A9A3-B49EEAE4A1CE}"/>
              </a:ext>
            </a:extLst>
          </p:cNvPr>
          <p:cNvSpPr>
            <a:spLocks noGrp="1"/>
          </p:cNvSpPr>
          <p:nvPr>
            <p:ph type="dt" sz="half" idx="10"/>
          </p:nvPr>
        </p:nvSpPr>
        <p:spPr/>
        <p:txBody>
          <a:bodyPr/>
          <a:lstStyle/>
          <a:p>
            <a:fld id="{889CE354-065D-4F8F-AC81-84AFEF488A04}" type="datetimeFigureOut">
              <a:rPr lang="en-US" smtClean="0"/>
              <a:t>10/25/2022</a:t>
            </a:fld>
            <a:endParaRPr lang="en-US"/>
          </a:p>
        </p:txBody>
      </p:sp>
      <p:sp>
        <p:nvSpPr>
          <p:cNvPr id="5" name="Footer Placeholder 4">
            <a:extLst>
              <a:ext uri="{FF2B5EF4-FFF2-40B4-BE49-F238E27FC236}">
                <a16:creationId xmlns:a16="http://schemas.microsoft.com/office/drawing/2014/main" id="{13B83980-D1B4-4775-80C7-B90AF2FE25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66F3C3-1065-45FB-A4D4-E8CD08F022C7}"/>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28600012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1268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7A8C4-3A97-4829-B975-6B3D07EDB0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8CD2B10-78FC-4A1E-8F42-FA10513E0B9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4D4FE-E2C0-46A7-AAE3-5CE90E7BC6B2}"/>
              </a:ext>
            </a:extLst>
          </p:cNvPr>
          <p:cNvSpPr>
            <a:spLocks noGrp="1"/>
          </p:cNvSpPr>
          <p:nvPr>
            <p:ph type="dt" sz="half" idx="10"/>
          </p:nvPr>
        </p:nvSpPr>
        <p:spPr/>
        <p:txBody>
          <a:bodyPr/>
          <a:lstStyle/>
          <a:p>
            <a:fld id="{889CE354-065D-4F8F-AC81-84AFEF488A04}" type="datetimeFigureOut">
              <a:rPr lang="en-US" smtClean="0"/>
              <a:t>10/25/2022</a:t>
            </a:fld>
            <a:endParaRPr lang="en-US"/>
          </a:p>
        </p:txBody>
      </p:sp>
      <p:sp>
        <p:nvSpPr>
          <p:cNvPr id="5" name="Footer Placeholder 4">
            <a:extLst>
              <a:ext uri="{FF2B5EF4-FFF2-40B4-BE49-F238E27FC236}">
                <a16:creationId xmlns:a16="http://schemas.microsoft.com/office/drawing/2014/main" id="{849F712A-236E-4053-A752-831A5D450A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D0F756-9FB3-4184-862B-27A12090CFD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256787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D3C9A-69DF-47EC-991F-71CEBE66EC6C}"/>
              </a:ext>
            </a:extLst>
          </p:cNvPr>
          <p:cNvSpPr>
            <a:spLocks noGrp="1"/>
          </p:cNvSpPr>
          <p:nvPr>
            <p:ph type="title"/>
          </p:nvPr>
        </p:nvSpPr>
        <p:spPr>
          <a:xfrm>
            <a:off x="831851" y="1709740"/>
            <a:ext cx="105156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7D49855C-89F3-4F00-A76D-6DC2756543D0}"/>
              </a:ext>
            </a:extLst>
          </p:cNvPr>
          <p:cNvSpPr>
            <a:spLocks noGrp="1"/>
          </p:cNvSpPr>
          <p:nvPr>
            <p:ph type="body" idx="1"/>
          </p:nvPr>
        </p:nvSpPr>
        <p:spPr>
          <a:xfrm>
            <a:off x="831851" y="4589465"/>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0576D9-1154-47E0-8712-1CBD148BB963}"/>
              </a:ext>
            </a:extLst>
          </p:cNvPr>
          <p:cNvSpPr>
            <a:spLocks noGrp="1"/>
          </p:cNvSpPr>
          <p:nvPr>
            <p:ph type="dt" sz="half" idx="10"/>
          </p:nvPr>
        </p:nvSpPr>
        <p:spPr/>
        <p:txBody>
          <a:bodyPr/>
          <a:lstStyle/>
          <a:p>
            <a:fld id="{889CE354-065D-4F8F-AC81-84AFEF488A04}" type="datetimeFigureOut">
              <a:rPr lang="en-US" smtClean="0"/>
              <a:t>10/25/2022</a:t>
            </a:fld>
            <a:endParaRPr lang="en-US"/>
          </a:p>
        </p:txBody>
      </p:sp>
      <p:sp>
        <p:nvSpPr>
          <p:cNvPr id="5" name="Footer Placeholder 4">
            <a:extLst>
              <a:ext uri="{FF2B5EF4-FFF2-40B4-BE49-F238E27FC236}">
                <a16:creationId xmlns:a16="http://schemas.microsoft.com/office/drawing/2014/main" id="{4851AFA8-AC9F-495A-95C5-AA46044004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E5C26B-3A74-4046-8E19-0316362442B6}"/>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1958026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2213-4B0B-4AA8-AEC6-9EDB919EC1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0498D4-9A54-4862-ADD0-E0969E52888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80D0BC-9053-4DFE-BEAA-CC802190EF5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990E189-1F88-4BF2-B721-1DA74E200C77}"/>
              </a:ext>
            </a:extLst>
          </p:cNvPr>
          <p:cNvSpPr>
            <a:spLocks noGrp="1"/>
          </p:cNvSpPr>
          <p:nvPr>
            <p:ph type="dt" sz="half" idx="10"/>
          </p:nvPr>
        </p:nvSpPr>
        <p:spPr/>
        <p:txBody>
          <a:bodyPr/>
          <a:lstStyle/>
          <a:p>
            <a:fld id="{889CE354-065D-4F8F-AC81-84AFEF488A04}" type="datetimeFigureOut">
              <a:rPr lang="en-US" smtClean="0"/>
              <a:t>10/25/2022</a:t>
            </a:fld>
            <a:endParaRPr lang="en-US"/>
          </a:p>
        </p:txBody>
      </p:sp>
      <p:sp>
        <p:nvSpPr>
          <p:cNvPr id="6" name="Footer Placeholder 5">
            <a:extLst>
              <a:ext uri="{FF2B5EF4-FFF2-40B4-BE49-F238E27FC236}">
                <a16:creationId xmlns:a16="http://schemas.microsoft.com/office/drawing/2014/main" id="{38EB67BD-5536-4B9C-BE73-3B06ED3323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953106-8B27-4845-8617-6DA176C6D072}"/>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8267190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FDE5F-E5E0-40CA-B8DA-6764094B5704}"/>
              </a:ext>
            </a:extLst>
          </p:cNvPr>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13124F8-7E48-4821-8779-E2DFC6B56750}"/>
              </a:ext>
            </a:extLst>
          </p:cNvPr>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14B7B8EC-B5C3-444D-8061-289787268056}"/>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9D0C851-4F07-4E21-B62A-495DD9FC61FC}"/>
              </a:ext>
            </a:extLst>
          </p:cNvPr>
          <p:cNvSpPr>
            <a:spLocks noGrp="1"/>
          </p:cNvSpPr>
          <p:nvPr>
            <p:ph type="body" sz="quarter" idx="3"/>
          </p:nvPr>
        </p:nvSpPr>
        <p:spPr>
          <a:xfrm>
            <a:off x="6172201"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D32FE-D6DE-4CBC-98CF-B435DBCC7501}"/>
              </a:ext>
            </a:extLst>
          </p:cNvPr>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4BA138-2032-43BA-A268-C81829BE157F}"/>
              </a:ext>
            </a:extLst>
          </p:cNvPr>
          <p:cNvSpPr>
            <a:spLocks noGrp="1"/>
          </p:cNvSpPr>
          <p:nvPr>
            <p:ph type="dt" sz="half" idx="10"/>
          </p:nvPr>
        </p:nvSpPr>
        <p:spPr/>
        <p:txBody>
          <a:bodyPr/>
          <a:lstStyle/>
          <a:p>
            <a:fld id="{889CE354-065D-4F8F-AC81-84AFEF488A04}" type="datetimeFigureOut">
              <a:rPr lang="en-US" smtClean="0"/>
              <a:t>10/25/2022</a:t>
            </a:fld>
            <a:endParaRPr lang="en-US"/>
          </a:p>
        </p:txBody>
      </p:sp>
      <p:sp>
        <p:nvSpPr>
          <p:cNvPr id="8" name="Footer Placeholder 7">
            <a:extLst>
              <a:ext uri="{FF2B5EF4-FFF2-40B4-BE49-F238E27FC236}">
                <a16:creationId xmlns:a16="http://schemas.microsoft.com/office/drawing/2014/main" id="{B75CD544-69D3-492A-81D2-B1FE672030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E57AD4-3948-428D-B6A1-004D3AB912B1}"/>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9343339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67ADE-E713-4E86-B32E-3E921E698C7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348D4BC-4068-4EDB-A40F-1B36C59211FD}"/>
              </a:ext>
            </a:extLst>
          </p:cNvPr>
          <p:cNvSpPr>
            <a:spLocks noGrp="1"/>
          </p:cNvSpPr>
          <p:nvPr>
            <p:ph type="dt" sz="half" idx="10"/>
          </p:nvPr>
        </p:nvSpPr>
        <p:spPr/>
        <p:txBody>
          <a:bodyPr/>
          <a:lstStyle/>
          <a:p>
            <a:fld id="{889CE354-065D-4F8F-AC81-84AFEF488A04}" type="datetimeFigureOut">
              <a:rPr lang="en-US" smtClean="0"/>
              <a:t>10/25/2022</a:t>
            </a:fld>
            <a:endParaRPr lang="en-US"/>
          </a:p>
        </p:txBody>
      </p:sp>
      <p:sp>
        <p:nvSpPr>
          <p:cNvPr id="4" name="Footer Placeholder 3">
            <a:extLst>
              <a:ext uri="{FF2B5EF4-FFF2-40B4-BE49-F238E27FC236}">
                <a16:creationId xmlns:a16="http://schemas.microsoft.com/office/drawing/2014/main" id="{F5E3E92B-3D80-4146-A5D5-C56EF825B50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15719C3-AF96-4528-8B89-54544A85202A}"/>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936779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CE16C9-8E5A-4126-A43B-BFF9D14C207A}"/>
              </a:ext>
            </a:extLst>
          </p:cNvPr>
          <p:cNvSpPr>
            <a:spLocks noGrp="1"/>
          </p:cNvSpPr>
          <p:nvPr>
            <p:ph type="dt" sz="half" idx="10"/>
          </p:nvPr>
        </p:nvSpPr>
        <p:spPr/>
        <p:txBody>
          <a:bodyPr/>
          <a:lstStyle/>
          <a:p>
            <a:fld id="{889CE354-065D-4F8F-AC81-84AFEF488A04}" type="datetimeFigureOut">
              <a:rPr lang="en-US" smtClean="0"/>
              <a:t>10/25/2022</a:t>
            </a:fld>
            <a:endParaRPr lang="en-US"/>
          </a:p>
        </p:txBody>
      </p:sp>
      <p:sp>
        <p:nvSpPr>
          <p:cNvPr id="3" name="Footer Placeholder 2">
            <a:extLst>
              <a:ext uri="{FF2B5EF4-FFF2-40B4-BE49-F238E27FC236}">
                <a16:creationId xmlns:a16="http://schemas.microsoft.com/office/drawing/2014/main" id="{36CAF97E-AF2F-4936-8D1A-3A8098EC9A0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1097DF4-1FDB-4C47-88EC-DA73AD4AF42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6948766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E8E7A-8A76-42D6-BED5-4B31B2F2E5A4}"/>
              </a:ext>
            </a:extLst>
          </p:cNvPr>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A8F5B0DA-11DD-4A37-9D29-80E49E052006}"/>
              </a:ext>
            </a:extLst>
          </p:cNvPr>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94B1B31-F078-45BB-BCBD-1061350A32A2}"/>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8A2EEEAE-EFD3-462B-AC21-CC00778B6347}"/>
              </a:ext>
            </a:extLst>
          </p:cNvPr>
          <p:cNvSpPr>
            <a:spLocks noGrp="1"/>
          </p:cNvSpPr>
          <p:nvPr>
            <p:ph type="dt" sz="half" idx="10"/>
          </p:nvPr>
        </p:nvSpPr>
        <p:spPr/>
        <p:txBody>
          <a:bodyPr/>
          <a:lstStyle/>
          <a:p>
            <a:fld id="{889CE354-065D-4F8F-AC81-84AFEF488A04}" type="datetimeFigureOut">
              <a:rPr lang="en-US" smtClean="0"/>
              <a:t>10/25/2022</a:t>
            </a:fld>
            <a:endParaRPr lang="en-US"/>
          </a:p>
        </p:txBody>
      </p:sp>
      <p:sp>
        <p:nvSpPr>
          <p:cNvPr id="6" name="Footer Placeholder 5">
            <a:extLst>
              <a:ext uri="{FF2B5EF4-FFF2-40B4-BE49-F238E27FC236}">
                <a16:creationId xmlns:a16="http://schemas.microsoft.com/office/drawing/2014/main" id="{09CB0F39-C70F-4A68-9177-B5B2ADC939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9B1827-C189-4469-BA56-BD3CF994F70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29348373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FF454-4D19-4EA0-87EF-A38686F2FA8F}"/>
              </a:ext>
            </a:extLst>
          </p:cNvPr>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C75DFDB9-AE77-4AAD-8954-5CAA00D6B70C}"/>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F5E13696-7CD7-47B5-B6E5-5C3B63EC74B5}"/>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636F8C39-947B-469D-A5AC-CC24B8276D35}"/>
              </a:ext>
            </a:extLst>
          </p:cNvPr>
          <p:cNvSpPr>
            <a:spLocks noGrp="1"/>
          </p:cNvSpPr>
          <p:nvPr>
            <p:ph type="dt" sz="half" idx="10"/>
          </p:nvPr>
        </p:nvSpPr>
        <p:spPr/>
        <p:txBody>
          <a:bodyPr/>
          <a:lstStyle/>
          <a:p>
            <a:fld id="{889CE354-065D-4F8F-AC81-84AFEF488A04}" type="datetimeFigureOut">
              <a:rPr lang="en-US" smtClean="0"/>
              <a:t>10/25/2022</a:t>
            </a:fld>
            <a:endParaRPr lang="en-US"/>
          </a:p>
        </p:txBody>
      </p:sp>
      <p:sp>
        <p:nvSpPr>
          <p:cNvPr id="6" name="Footer Placeholder 5">
            <a:extLst>
              <a:ext uri="{FF2B5EF4-FFF2-40B4-BE49-F238E27FC236}">
                <a16:creationId xmlns:a16="http://schemas.microsoft.com/office/drawing/2014/main" id="{4EDCE271-796F-48E0-BA72-C4E4973AED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2C4B38-726F-49E3-87C0-0ED93A1FD60C}"/>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26047449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21E39B6-6F0C-40BD-ADA3-0EDB25AC0A38}"/>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434E4E2-52C2-4D64-9272-82E054B542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961EA2-E59F-4549-84CA-93EC219D0961}"/>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latin typeface="Lato" panose="020F0502020204030203" pitchFamily="34" charset="0"/>
              </a:defRPr>
            </a:lvl1pPr>
          </a:lstStyle>
          <a:p>
            <a:fld id="{889CE354-065D-4F8F-AC81-84AFEF488A04}" type="datetimeFigureOut">
              <a:rPr lang="en-US" smtClean="0"/>
              <a:pPr/>
              <a:t>10/25/2022</a:t>
            </a:fld>
            <a:endParaRPr lang="en-US"/>
          </a:p>
        </p:txBody>
      </p:sp>
      <p:sp>
        <p:nvSpPr>
          <p:cNvPr id="5" name="Footer Placeholder 4">
            <a:extLst>
              <a:ext uri="{FF2B5EF4-FFF2-40B4-BE49-F238E27FC236}">
                <a16:creationId xmlns:a16="http://schemas.microsoft.com/office/drawing/2014/main" id="{DF11F447-4AEE-4FC6-8F32-E1C2803C4C02}"/>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C404D91E-8B23-454D-91F9-7AC997AA88C9}"/>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latin typeface="Lato" panose="020F0502020204030203" pitchFamily="34" charset="0"/>
              </a:defRPr>
            </a:lvl1pPr>
          </a:lstStyle>
          <a:p>
            <a:fld id="{5F6E19EC-C981-4348-A588-FAD292F64A47}" type="slidenum">
              <a:rPr lang="en-US" smtClean="0"/>
              <a:pPr/>
              <a:t>‹#›</a:t>
            </a:fld>
            <a:endParaRPr lang="en-US"/>
          </a:p>
        </p:txBody>
      </p:sp>
      <p:pic>
        <p:nvPicPr>
          <p:cNvPr id="8" name="Picture 7">
            <a:extLst>
              <a:ext uri="{FF2B5EF4-FFF2-40B4-BE49-F238E27FC236}">
                <a16:creationId xmlns:a16="http://schemas.microsoft.com/office/drawing/2014/main" id="{93434098-A903-486C-A230-75D62AA80A99}"/>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3374960945"/>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Lst>
  <p:txStyles>
    <p:titleStyle>
      <a:lvl1pPr algn="l" defTabSz="685800" rtl="0" eaLnBrk="1" latinLnBrk="0" hangingPunct="1">
        <a:lnSpc>
          <a:spcPct val="90000"/>
        </a:lnSpc>
        <a:spcBef>
          <a:spcPct val="0"/>
        </a:spcBef>
        <a:buNone/>
        <a:defRPr sz="3300" kern="1200">
          <a:solidFill>
            <a:schemeClr val="tx1"/>
          </a:solidFill>
          <a:latin typeface="Lato" panose="020F0502020204030203" pitchFamily="34"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Lato" panose="020F0502020204030203"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Lato" panose="020F0502020204030203" pitchFamily="34"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Lato" panose="020F0502020204030203" pitchFamily="34"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Lato" panose="020F0502020204030203" pitchFamily="34"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Lato" panose="020F0502020204030203"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512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3" Type="http://schemas.openxmlformats.org/officeDocument/2006/relationships/hyperlink" Target="https://gdg.sc.egov.usda.gov/" TargetMode="External"/><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hyperlink" Target="http://websoilsurvey.nrcs.usda.gov/app/HomePage.htm"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5.wmf"/></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notesSlide" Target="../notesSlides/notesSlide46.xml"/><Relationship Id="rId1" Type="http://schemas.openxmlformats.org/officeDocument/2006/relationships/slideLayout" Target="../slideLayouts/slideLayout4.xml"/><Relationship Id="rId6" Type="http://schemas.openxmlformats.org/officeDocument/2006/relationships/image" Target="../media/image12.jpeg"/><Relationship Id="rId5" Type="http://schemas.openxmlformats.org/officeDocument/2006/relationships/image" Target="../media/image28.png"/><Relationship Id="rId4" Type="http://schemas.openxmlformats.org/officeDocument/2006/relationships/image" Target="../media/image5.wmf"/></Relationships>
</file>

<file path=ppt/slides/_rels/slide4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7.xml"/><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4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FA15A2-7328-2A7D-F5A0-6FE2B9468EAF}"/>
              </a:ext>
            </a:extLst>
          </p:cNvPr>
          <p:cNvSpPr>
            <a:spLocks noGrp="1"/>
          </p:cNvSpPr>
          <p:nvPr>
            <p:ph type="ctrTitle"/>
          </p:nvPr>
        </p:nvSpPr>
        <p:spPr/>
        <p:txBody>
          <a:bodyPr/>
          <a:lstStyle/>
          <a:p>
            <a:r>
              <a:rPr lang="en-US" dirty="0"/>
              <a:t>Loss Methods</a:t>
            </a:r>
          </a:p>
        </p:txBody>
      </p:sp>
      <p:sp>
        <p:nvSpPr>
          <p:cNvPr id="3" name="Subtitle 2">
            <a:extLst>
              <a:ext uri="{FF2B5EF4-FFF2-40B4-BE49-F238E27FC236}">
                <a16:creationId xmlns:a16="http://schemas.microsoft.com/office/drawing/2014/main" id="{78788BB2-0DE7-E359-A3FC-9D0B46157574}"/>
              </a:ext>
            </a:extLst>
          </p:cNvPr>
          <p:cNvSpPr>
            <a:spLocks noGrp="1"/>
          </p:cNvSpPr>
          <p:nvPr>
            <p:ph type="subTitle" idx="1"/>
          </p:nvPr>
        </p:nvSpPr>
        <p:spPr/>
        <p:txBody>
          <a:bodyPr/>
          <a:lstStyle/>
          <a:p>
            <a:r>
              <a:rPr lang="en-US" dirty="0"/>
              <a:t>Hydrologic Engineering Center</a:t>
            </a:r>
          </a:p>
        </p:txBody>
      </p:sp>
      <p:sp>
        <p:nvSpPr>
          <p:cNvPr id="14338" name="Slide Number Placeholder 3"/>
          <p:cNvSpPr>
            <a:spLocks noGrp="1"/>
          </p:cNvSpPr>
          <p:nvPr>
            <p:ph type="sldNum" sz="quarter" idx="12"/>
          </p:nvPr>
        </p:nvSpPr>
        <p:spPr>
          <a:prstGeom prst="rect">
            <a:avLst/>
          </a:prstGeom>
        </p:spPr>
        <p:txBody>
          <a:bodyPr/>
          <a:lstStyle/>
          <a:p>
            <a:fld id="{F81C85A5-C8A9-4070-A0B2-435CED55166C}" type="slidenum">
              <a:rPr lang="en-US" smtClean="0">
                <a:latin typeface="Arial" charset="0"/>
              </a:rPr>
              <a:pPr/>
              <a:t>1</a:t>
            </a:fld>
            <a:endParaRPr lang="en-US">
              <a:latin typeface="Arial"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lstStyle/>
          <a:p>
            <a:pPr eaLnBrk="1" hangingPunct="1"/>
            <a:r>
              <a:rPr lang="en-US" dirty="0"/>
              <a:t>Canopy Interception</a:t>
            </a:r>
          </a:p>
        </p:txBody>
      </p:sp>
      <p:sp>
        <p:nvSpPr>
          <p:cNvPr id="4" name="Content Placeholder 3">
            <a:extLst>
              <a:ext uri="{FF2B5EF4-FFF2-40B4-BE49-F238E27FC236}">
                <a16:creationId xmlns:a16="http://schemas.microsoft.com/office/drawing/2014/main" id="{F2154C7A-98B7-F9D0-262A-DCF178B9E5EC}"/>
              </a:ext>
            </a:extLst>
          </p:cNvPr>
          <p:cNvSpPr>
            <a:spLocks noGrp="1"/>
          </p:cNvSpPr>
          <p:nvPr>
            <p:ph sz="half" idx="1"/>
          </p:nvPr>
        </p:nvSpPr>
        <p:spPr/>
        <p:txBody>
          <a:bodyPr/>
          <a:lstStyle/>
          <a:p>
            <a:r>
              <a:rPr lang="en-US" dirty="0"/>
              <a:t>Vegetation can intercept precipitation and reduce the amount of that arrives at the ground surface</a:t>
            </a:r>
          </a:p>
          <a:p>
            <a:r>
              <a:rPr lang="en-US" dirty="0"/>
              <a:t>Vegetation can also extract water from the soil in a process called transpiration</a:t>
            </a:r>
          </a:p>
          <a:p>
            <a:r>
              <a:rPr lang="en-US" dirty="0"/>
              <a:t>Evaporation and transpiration are often combined and referred to as evapotranspiration</a:t>
            </a:r>
          </a:p>
          <a:p>
            <a:endParaRPr lang="en-US" dirty="0"/>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10</a:t>
            </a:fld>
            <a:endParaRPr lang="en-US">
              <a:latin typeface="Arial" charset="0"/>
            </a:endParaRPr>
          </a:p>
        </p:txBody>
      </p:sp>
      <p:pic>
        <p:nvPicPr>
          <p:cNvPr id="6" name="Picture 2" descr="http://www.physicalgeography.net/fundamentals/images/interception.jpg">
            <a:extLst>
              <a:ext uri="{FF2B5EF4-FFF2-40B4-BE49-F238E27FC236}">
                <a16:creationId xmlns:a16="http://schemas.microsoft.com/office/drawing/2014/main" id="{5A0B3A3E-9941-5C5B-6FF9-644662AE70AE}"/>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798469" y="1524000"/>
            <a:ext cx="3624262" cy="454960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lstStyle/>
          <a:p>
            <a:pPr eaLnBrk="1" hangingPunct="1"/>
            <a:r>
              <a:rPr lang="en-US" dirty="0"/>
              <a:t>Available Canopy Methods</a:t>
            </a:r>
          </a:p>
        </p:txBody>
      </p:sp>
      <p:sp>
        <p:nvSpPr>
          <p:cNvPr id="5" name="Content Placeholder 4">
            <a:extLst>
              <a:ext uri="{FF2B5EF4-FFF2-40B4-BE49-F238E27FC236}">
                <a16:creationId xmlns:a16="http://schemas.microsoft.com/office/drawing/2014/main" id="{4D8CBA20-06C1-443F-137C-6FBC1B67D0E8}"/>
              </a:ext>
            </a:extLst>
          </p:cNvPr>
          <p:cNvSpPr>
            <a:spLocks noGrp="1"/>
          </p:cNvSpPr>
          <p:nvPr>
            <p:ph sz="half" idx="1"/>
          </p:nvPr>
        </p:nvSpPr>
        <p:spPr/>
        <p:txBody>
          <a:bodyPr/>
          <a:lstStyle/>
          <a:p>
            <a:r>
              <a:rPr lang="en-US" dirty="0"/>
              <a:t>Dynamic Canopy</a:t>
            </a:r>
          </a:p>
          <a:p>
            <a:r>
              <a:rPr lang="en-US" dirty="0"/>
              <a:t>Gridded Simple Canopy</a:t>
            </a:r>
          </a:p>
          <a:p>
            <a:r>
              <a:rPr lang="en-US" b="1" dirty="0"/>
              <a:t>Simple Canopy</a:t>
            </a:r>
          </a:p>
          <a:p>
            <a:endParaRPr lang="en-US" dirty="0"/>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11</a:t>
            </a:fld>
            <a:endParaRPr lang="en-US">
              <a:latin typeface="Arial" charset="0"/>
            </a:endParaRPr>
          </a:p>
        </p:txBody>
      </p:sp>
      <p:pic>
        <p:nvPicPr>
          <p:cNvPr id="7" name="Content Placeholder 6">
            <a:extLst>
              <a:ext uri="{FF2B5EF4-FFF2-40B4-BE49-F238E27FC236}">
                <a16:creationId xmlns:a16="http://schemas.microsoft.com/office/drawing/2014/main" id="{3A2DD935-C4CB-F999-04F5-F556BA36B456}"/>
              </a:ext>
            </a:extLst>
          </p:cNvPr>
          <p:cNvPicPr>
            <a:picLocks noGrp="1" noChangeAspect="1"/>
          </p:cNvPicPr>
          <p:nvPr>
            <p:ph sz="half" idx="2"/>
          </p:nvPr>
        </p:nvPicPr>
        <p:blipFill>
          <a:blip r:embed="rId3"/>
          <a:stretch>
            <a:fillRect/>
          </a:stretch>
        </p:blipFill>
        <p:spPr>
          <a:xfrm>
            <a:off x="6986809" y="1948913"/>
            <a:ext cx="3552381" cy="4104762"/>
          </a:xfrm>
          <a:prstGeom prst="rect">
            <a:avLst/>
          </a:prstGeom>
        </p:spPr>
      </p:pic>
    </p:spTree>
    <p:extLst>
      <p:ext uri="{BB962C8B-B14F-4D97-AF65-F5344CB8AC3E}">
        <p14:creationId xmlns:p14="http://schemas.microsoft.com/office/powerpoint/2010/main" val="79549918"/>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normAutofit/>
          </a:bodyPr>
          <a:lstStyle/>
          <a:p>
            <a:pPr eaLnBrk="1" hangingPunct="1"/>
            <a:r>
              <a:rPr lang="en-US" dirty="0"/>
              <a:t>Common Canopy Storage Values</a:t>
            </a:r>
          </a:p>
        </p:txBody>
      </p:sp>
      <p:sp>
        <p:nvSpPr>
          <p:cNvPr id="6" name="Content Placeholder 5">
            <a:extLst>
              <a:ext uri="{FF2B5EF4-FFF2-40B4-BE49-F238E27FC236}">
                <a16:creationId xmlns:a16="http://schemas.microsoft.com/office/drawing/2014/main" id="{776E2565-23DA-2813-5F4E-FD4A455C6827}"/>
              </a:ext>
            </a:extLst>
          </p:cNvPr>
          <p:cNvSpPr>
            <a:spLocks noGrp="1"/>
          </p:cNvSpPr>
          <p:nvPr>
            <p:ph sz="half" idx="1"/>
          </p:nvPr>
        </p:nvSpPr>
        <p:spPr/>
        <p:txBody>
          <a:bodyPr/>
          <a:lstStyle/>
          <a:p>
            <a:r>
              <a:rPr lang="en-US" dirty="0"/>
              <a:t>Zinke (1967) gives the following canopy interception depths: </a:t>
            </a:r>
          </a:p>
          <a:p>
            <a:pPr marL="0" indent="0">
              <a:buNone/>
            </a:pPr>
            <a:endParaRPr lang="en-US" dirty="0"/>
          </a:p>
          <a:p>
            <a:r>
              <a:rPr lang="en-US" dirty="0"/>
              <a:t>These values must be calibrated and validated!</a:t>
            </a:r>
          </a:p>
          <a:p>
            <a:endParaRPr lang="en-US" dirty="0"/>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12</a:t>
            </a:fld>
            <a:endParaRPr lang="en-US">
              <a:latin typeface="Arial" charset="0"/>
            </a:endParaRPr>
          </a:p>
        </p:txBody>
      </p:sp>
      <p:graphicFrame>
        <p:nvGraphicFramePr>
          <p:cNvPr id="8" name="Group 63">
            <a:extLst>
              <a:ext uri="{FF2B5EF4-FFF2-40B4-BE49-F238E27FC236}">
                <a16:creationId xmlns:a16="http://schemas.microsoft.com/office/drawing/2014/main" id="{DA437E66-A0FB-400B-B350-778304041FC1}"/>
              </a:ext>
            </a:extLst>
          </p:cNvPr>
          <p:cNvGraphicFramePr>
            <a:graphicFrameLocks/>
          </p:cNvGraphicFramePr>
          <p:nvPr>
            <p:extLst>
              <p:ext uri="{D42A27DB-BD31-4B8C-83A1-F6EECF244321}">
                <p14:modId xmlns:p14="http://schemas.microsoft.com/office/powerpoint/2010/main" val="865241407"/>
              </p:ext>
            </p:extLst>
          </p:nvPr>
        </p:nvGraphicFramePr>
        <p:xfrm>
          <a:off x="7010400" y="1885993"/>
          <a:ext cx="3657600" cy="3086014"/>
        </p:xfrm>
        <a:graphic>
          <a:graphicData uri="http://schemas.openxmlformats.org/drawingml/2006/table">
            <a:tbl>
              <a:tblPr/>
              <a:tblGrid>
                <a:gridCol w="2208362">
                  <a:extLst>
                    <a:ext uri="{9D8B030D-6E8A-4147-A177-3AD203B41FA5}">
                      <a16:colId xmlns:a16="http://schemas.microsoft.com/office/drawing/2014/main" val="20000"/>
                    </a:ext>
                  </a:extLst>
                </a:gridCol>
                <a:gridCol w="1449238">
                  <a:extLst>
                    <a:ext uri="{9D8B030D-6E8A-4147-A177-3AD203B41FA5}">
                      <a16:colId xmlns:a16="http://schemas.microsoft.com/office/drawing/2014/main" val="20001"/>
                    </a:ext>
                  </a:extLst>
                </a:gridCol>
              </a:tblGrid>
              <a:tr h="771165">
                <a:tc>
                  <a:txBody>
                    <a:bodyPr/>
                    <a:lstStyle/>
                    <a:p>
                      <a:pPr marL="0" marR="0" lvl="0" indent="0" algn="l" defTabSz="914400" rtl="0" eaLnBrk="1" fontAlgn="base" latinLnBrk="0" hangingPunct="1">
                        <a:lnSpc>
                          <a:spcPct val="100000"/>
                        </a:lnSpc>
                        <a:spcBef>
                          <a:spcPct val="10000"/>
                        </a:spcBef>
                        <a:spcAft>
                          <a:spcPct val="10000"/>
                        </a:spcAft>
                        <a:buClrTx/>
                        <a:buSzTx/>
                        <a:buFontTx/>
                        <a:buNone/>
                        <a:tabLst/>
                      </a:pPr>
                      <a:r>
                        <a:rPr kumimoji="0" lang="en-US" sz="1600" b="1" i="0" u="none" strike="noStrike" cap="none" normalizeH="0" baseline="0" dirty="0">
                          <a:ln>
                            <a:noFill/>
                          </a:ln>
                          <a:solidFill>
                            <a:schemeClr val="tx1"/>
                          </a:solidFill>
                          <a:effectLst/>
                          <a:latin typeface="Arial" charset="0"/>
                        </a:rPr>
                        <a:t>Canopy Description</a:t>
                      </a:r>
                    </a:p>
                  </a:txBody>
                  <a:tcPr marL="98904" marR="98904"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10000"/>
                        </a:spcAft>
                        <a:buClrTx/>
                        <a:buSzTx/>
                        <a:buFontTx/>
                        <a:buNone/>
                        <a:tabLst/>
                      </a:pPr>
                      <a:r>
                        <a:rPr kumimoji="0" lang="en-US" sz="1600" b="1" i="0" u="none" strike="noStrike" cap="none" normalizeH="0" baseline="0">
                          <a:ln>
                            <a:noFill/>
                          </a:ln>
                          <a:solidFill>
                            <a:schemeClr val="tx1"/>
                          </a:solidFill>
                          <a:effectLst/>
                          <a:latin typeface="Arial" charset="0"/>
                        </a:rPr>
                        <a:t>Storage (in)</a:t>
                      </a:r>
                    </a:p>
                  </a:txBody>
                  <a:tcPr marL="98904" marR="98904"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0"/>
                  </a:ext>
                </a:extLst>
              </a:tr>
              <a:tr h="772519">
                <a:tc>
                  <a:txBody>
                    <a:bodyPr/>
                    <a:lstStyle/>
                    <a:p>
                      <a:pPr marL="0" marR="0" lvl="0" indent="0" algn="l" defTabSz="914400" rtl="0" eaLnBrk="1" fontAlgn="base" latinLnBrk="0" hangingPunct="1">
                        <a:lnSpc>
                          <a:spcPct val="100000"/>
                        </a:lnSpc>
                        <a:spcBef>
                          <a:spcPct val="10000"/>
                        </a:spcBef>
                        <a:spcAft>
                          <a:spcPct val="10000"/>
                        </a:spcAft>
                        <a:buClrTx/>
                        <a:buSzTx/>
                        <a:buFontTx/>
                        <a:buNone/>
                        <a:tabLst/>
                      </a:pPr>
                      <a:r>
                        <a:rPr kumimoji="0" lang="en-US" sz="1600" b="0" i="0" u="none" strike="noStrike" cap="none" normalizeH="0" baseline="0" dirty="0">
                          <a:ln>
                            <a:noFill/>
                          </a:ln>
                          <a:solidFill>
                            <a:schemeClr val="tx1"/>
                          </a:solidFill>
                          <a:effectLst/>
                          <a:latin typeface="Arial" charset="0"/>
                        </a:rPr>
                        <a:t>General Vegetation</a:t>
                      </a:r>
                    </a:p>
                  </a:txBody>
                  <a:tcPr marL="98904" marR="98904"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10000"/>
                        </a:spcAft>
                        <a:buClrTx/>
                        <a:buSzTx/>
                        <a:buFontTx/>
                        <a:buNone/>
                        <a:tabLst/>
                      </a:pPr>
                      <a:r>
                        <a:rPr kumimoji="0" lang="en-US" sz="1600" b="0" i="0" u="none" strike="noStrike" cap="none" normalizeH="0" baseline="0" dirty="0">
                          <a:ln>
                            <a:noFill/>
                          </a:ln>
                          <a:solidFill>
                            <a:schemeClr val="tx1"/>
                          </a:solidFill>
                          <a:effectLst/>
                          <a:latin typeface="Arial" charset="0"/>
                        </a:rPr>
                        <a:t>0.05</a:t>
                      </a:r>
                    </a:p>
                  </a:txBody>
                  <a:tcPr marL="98904" marR="98904"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771165">
                <a:tc>
                  <a:txBody>
                    <a:bodyPr/>
                    <a:lstStyle/>
                    <a:p>
                      <a:pPr marL="0" marR="0" lvl="0" indent="0" algn="l" defTabSz="914400" rtl="0" eaLnBrk="1" fontAlgn="base" latinLnBrk="0" hangingPunct="1">
                        <a:lnSpc>
                          <a:spcPct val="100000"/>
                        </a:lnSpc>
                        <a:spcBef>
                          <a:spcPct val="10000"/>
                        </a:spcBef>
                        <a:spcAft>
                          <a:spcPct val="10000"/>
                        </a:spcAft>
                        <a:buClrTx/>
                        <a:buSzTx/>
                        <a:buFontTx/>
                        <a:buNone/>
                        <a:tabLst/>
                      </a:pPr>
                      <a:r>
                        <a:rPr kumimoji="0" lang="en-US" sz="1600" b="0" i="0" u="none" strike="noStrike" cap="none" normalizeH="0" baseline="0" dirty="0">
                          <a:ln>
                            <a:noFill/>
                          </a:ln>
                          <a:solidFill>
                            <a:schemeClr val="tx1"/>
                          </a:solidFill>
                          <a:effectLst/>
                          <a:latin typeface="Arial" charset="0"/>
                        </a:rPr>
                        <a:t>Grasses and Deciduous Trees</a:t>
                      </a:r>
                    </a:p>
                  </a:txBody>
                  <a:tcPr marL="98904" marR="98904"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10000"/>
                        </a:spcAft>
                        <a:buClrTx/>
                        <a:buSzTx/>
                        <a:buFontTx/>
                        <a:buNone/>
                        <a:tabLst/>
                      </a:pPr>
                      <a:r>
                        <a:rPr kumimoji="0" lang="en-US" sz="1600" b="0" i="0" u="none" strike="noStrike" cap="none" normalizeH="0" baseline="0" dirty="0">
                          <a:ln>
                            <a:noFill/>
                          </a:ln>
                          <a:solidFill>
                            <a:schemeClr val="tx1"/>
                          </a:solidFill>
                          <a:effectLst/>
                          <a:latin typeface="Arial" charset="0"/>
                        </a:rPr>
                        <a:t>0.08</a:t>
                      </a:r>
                    </a:p>
                  </a:txBody>
                  <a:tcPr marL="98904" marR="98904"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771165">
                <a:tc>
                  <a:txBody>
                    <a:bodyPr/>
                    <a:lstStyle/>
                    <a:p>
                      <a:pPr marL="0" marR="0" lvl="0" indent="0" algn="l" defTabSz="914400" rtl="0" eaLnBrk="1" fontAlgn="base" latinLnBrk="0" hangingPunct="1">
                        <a:lnSpc>
                          <a:spcPct val="100000"/>
                        </a:lnSpc>
                        <a:spcBef>
                          <a:spcPct val="10000"/>
                        </a:spcBef>
                        <a:spcAft>
                          <a:spcPct val="10000"/>
                        </a:spcAft>
                        <a:buClrTx/>
                        <a:buSzTx/>
                        <a:buFontTx/>
                        <a:buNone/>
                        <a:tabLst/>
                      </a:pPr>
                      <a:r>
                        <a:rPr kumimoji="0" lang="en-US" sz="1600" b="0" i="0" u="none" strike="noStrike" cap="none" normalizeH="0" baseline="0" dirty="0">
                          <a:ln>
                            <a:noFill/>
                          </a:ln>
                          <a:solidFill>
                            <a:schemeClr val="tx1"/>
                          </a:solidFill>
                          <a:effectLst/>
                          <a:latin typeface="Arial" charset="0"/>
                        </a:rPr>
                        <a:t>Coniferous Trees</a:t>
                      </a:r>
                    </a:p>
                  </a:txBody>
                  <a:tcPr marL="98904" marR="98904"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10000"/>
                        </a:spcAft>
                        <a:buClrTx/>
                        <a:buSzTx/>
                        <a:buFontTx/>
                        <a:buNone/>
                        <a:tabLst/>
                      </a:pPr>
                      <a:r>
                        <a:rPr kumimoji="0" lang="en-US" sz="1600" b="0" i="0" u="none" strike="noStrike" cap="none" normalizeH="0" baseline="0" dirty="0">
                          <a:ln>
                            <a:noFill/>
                          </a:ln>
                          <a:solidFill>
                            <a:schemeClr val="tx1"/>
                          </a:solidFill>
                          <a:effectLst/>
                          <a:latin typeface="Arial" charset="0"/>
                        </a:rPr>
                        <a:t>0.1</a:t>
                      </a:r>
                    </a:p>
                  </a:txBody>
                  <a:tcPr marL="98904" marR="98904"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867194382"/>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noFill/>
        </p:spPr>
        <p:txBody>
          <a:bodyPr/>
          <a:lstStyle/>
          <a:p>
            <a:pPr eaLnBrk="1" hangingPunct="1"/>
            <a:r>
              <a:rPr lang="en-US" dirty="0"/>
              <a:t>Surface / Depression Storage</a:t>
            </a:r>
          </a:p>
        </p:txBody>
      </p:sp>
      <p:sp>
        <p:nvSpPr>
          <p:cNvPr id="2" name="Content Placeholder 1">
            <a:extLst>
              <a:ext uri="{FF2B5EF4-FFF2-40B4-BE49-F238E27FC236}">
                <a16:creationId xmlns:a16="http://schemas.microsoft.com/office/drawing/2014/main" id="{9C90D2EA-3293-05B9-C54B-E584442DCF8D}"/>
              </a:ext>
            </a:extLst>
          </p:cNvPr>
          <p:cNvSpPr>
            <a:spLocks noGrp="1"/>
          </p:cNvSpPr>
          <p:nvPr>
            <p:ph sz="half" idx="1"/>
          </p:nvPr>
        </p:nvSpPr>
        <p:spPr/>
        <p:txBody>
          <a:bodyPr/>
          <a:lstStyle/>
          <a:p>
            <a:r>
              <a:rPr lang="en-US" dirty="0"/>
              <a:t>Surficial depressions can temporarily store water</a:t>
            </a:r>
          </a:p>
          <a:p>
            <a:r>
              <a:rPr lang="en-US" dirty="0"/>
              <a:t>Puddles</a:t>
            </a:r>
          </a:p>
          <a:p>
            <a:r>
              <a:rPr lang="en-US" dirty="0"/>
              <a:t>Rough areas</a:t>
            </a:r>
          </a:p>
          <a:p>
            <a:r>
              <a:rPr lang="en-US" dirty="0"/>
              <a:t>Captured precipitation empties over time due to infiltration and/or evapotranspiration</a:t>
            </a:r>
          </a:p>
          <a:p>
            <a:endParaRPr lang="en-US" dirty="0"/>
          </a:p>
        </p:txBody>
      </p:sp>
      <p:sp>
        <p:nvSpPr>
          <p:cNvPr id="1029" name="Slide Number Placeholder 4"/>
          <p:cNvSpPr>
            <a:spLocks noGrp="1"/>
          </p:cNvSpPr>
          <p:nvPr>
            <p:ph type="sldNum" sz="quarter" idx="12"/>
          </p:nvPr>
        </p:nvSpPr>
        <p:spPr>
          <a:prstGeom prst="rect">
            <a:avLst/>
          </a:prstGeom>
        </p:spPr>
        <p:txBody>
          <a:bodyPr/>
          <a:lstStyle/>
          <a:p>
            <a:fld id="{E3B82089-4A9B-4814-9B31-A1B63B3DCE7C}" type="slidenum">
              <a:rPr lang="en-US" smtClean="0">
                <a:latin typeface="Arial" charset="0"/>
              </a:rPr>
              <a:pPr/>
              <a:t>13</a:t>
            </a:fld>
            <a:endParaRPr lang="en-US">
              <a:latin typeface="Arial" charset="0"/>
            </a:endParaRPr>
          </a:p>
        </p:txBody>
      </p:sp>
      <p:pic>
        <p:nvPicPr>
          <p:cNvPr id="4" name="Picture 6" descr="ConservationTillage4">
            <a:extLst>
              <a:ext uri="{FF2B5EF4-FFF2-40B4-BE49-F238E27FC236}">
                <a16:creationId xmlns:a16="http://schemas.microsoft.com/office/drawing/2014/main" id="{6DAD116D-B69A-1878-449B-B1D35F1F5530}"/>
              </a:ext>
            </a:extLst>
          </p:cNvPr>
          <p:cNvPicPr>
            <a:picLocks noGrp="1" noChangeAspect="1" noChangeArrowheads="1"/>
          </p:cNvPicPr>
          <p:nvPr>
            <p:ph sz="half" idx="2"/>
          </p:nvPr>
        </p:nvPicPr>
        <p:blipFill>
          <a:blip r:embed="rId3" cstate="print"/>
          <a:srcRect/>
          <a:stretch>
            <a:fillRect/>
          </a:stretch>
        </p:blipFill>
        <p:spPr bwMode="auto">
          <a:xfrm>
            <a:off x="6324600" y="2391950"/>
            <a:ext cx="4876800" cy="3218688"/>
          </a:xfrm>
          <a:prstGeom prst="rect">
            <a:avLst/>
          </a:prstGeom>
          <a:noFill/>
          <a:ln w="9525">
            <a:noFill/>
            <a:miter lim="800000"/>
            <a:headEnd/>
            <a:tailEnd/>
          </a:ln>
        </p:spPr>
      </p:pic>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lstStyle/>
          <a:p>
            <a:pPr eaLnBrk="1" hangingPunct="1"/>
            <a:r>
              <a:rPr lang="en-US" dirty="0"/>
              <a:t>Available Surface Methods</a:t>
            </a:r>
          </a:p>
        </p:txBody>
      </p:sp>
      <p:sp>
        <p:nvSpPr>
          <p:cNvPr id="2" name="Content Placeholder 1">
            <a:extLst>
              <a:ext uri="{FF2B5EF4-FFF2-40B4-BE49-F238E27FC236}">
                <a16:creationId xmlns:a16="http://schemas.microsoft.com/office/drawing/2014/main" id="{E41E6F1C-05D9-E9AC-1A7C-320296861C2A}"/>
              </a:ext>
            </a:extLst>
          </p:cNvPr>
          <p:cNvSpPr>
            <a:spLocks noGrp="1"/>
          </p:cNvSpPr>
          <p:nvPr>
            <p:ph sz="half" idx="1"/>
          </p:nvPr>
        </p:nvSpPr>
        <p:spPr/>
        <p:txBody>
          <a:bodyPr/>
          <a:lstStyle/>
          <a:p>
            <a:r>
              <a:rPr lang="en-US" sz="2000" dirty="0"/>
              <a:t>Gridded Simple Surface</a:t>
            </a:r>
          </a:p>
          <a:p>
            <a:r>
              <a:rPr lang="en-US" sz="2000" dirty="0"/>
              <a:t>Simple Surface</a:t>
            </a:r>
          </a:p>
          <a:p>
            <a:endParaRPr lang="en-US" dirty="0"/>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14</a:t>
            </a:fld>
            <a:endParaRPr lang="en-US">
              <a:latin typeface="Arial" charset="0"/>
            </a:endParaRPr>
          </a:p>
        </p:txBody>
      </p:sp>
      <p:pic>
        <p:nvPicPr>
          <p:cNvPr id="6" name="Content Placeholder 5">
            <a:extLst>
              <a:ext uri="{FF2B5EF4-FFF2-40B4-BE49-F238E27FC236}">
                <a16:creationId xmlns:a16="http://schemas.microsoft.com/office/drawing/2014/main" id="{C29800F1-76E3-EA89-3CF8-E4FAF6FBB6A0}"/>
              </a:ext>
            </a:extLst>
          </p:cNvPr>
          <p:cNvPicPr>
            <a:picLocks noGrp="1" noChangeAspect="1"/>
          </p:cNvPicPr>
          <p:nvPr>
            <p:ph sz="half" idx="2"/>
          </p:nvPr>
        </p:nvPicPr>
        <p:blipFill>
          <a:blip r:embed="rId3"/>
          <a:stretch>
            <a:fillRect/>
          </a:stretch>
        </p:blipFill>
        <p:spPr>
          <a:xfrm>
            <a:off x="7005857" y="1967960"/>
            <a:ext cx="3514286" cy="4066667"/>
          </a:xfrm>
          <a:prstGeom prst="rect">
            <a:avLst/>
          </a:prstGeom>
        </p:spPr>
      </p:pic>
    </p:spTree>
    <p:extLst>
      <p:ext uri="{BB962C8B-B14F-4D97-AF65-F5344CB8AC3E}">
        <p14:creationId xmlns:p14="http://schemas.microsoft.com/office/powerpoint/2010/main" val="3094754354"/>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noFill/>
        </p:spPr>
        <p:txBody>
          <a:bodyPr>
            <a:normAutofit/>
          </a:bodyPr>
          <a:lstStyle/>
          <a:p>
            <a:pPr eaLnBrk="1" hangingPunct="1"/>
            <a:r>
              <a:rPr lang="en-US" dirty="0"/>
              <a:t>Common Depression Storage Values</a:t>
            </a:r>
          </a:p>
        </p:txBody>
      </p:sp>
      <p:sp>
        <p:nvSpPr>
          <p:cNvPr id="2" name="Content Placeholder 1">
            <a:extLst>
              <a:ext uri="{FF2B5EF4-FFF2-40B4-BE49-F238E27FC236}">
                <a16:creationId xmlns:a16="http://schemas.microsoft.com/office/drawing/2014/main" id="{74242EE4-D332-2B78-A021-735BBF90E5EB}"/>
              </a:ext>
            </a:extLst>
          </p:cNvPr>
          <p:cNvSpPr>
            <a:spLocks noGrp="1"/>
          </p:cNvSpPr>
          <p:nvPr>
            <p:ph sz="half" idx="1"/>
          </p:nvPr>
        </p:nvSpPr>
        <p:spPr/>
        <p:txBody>
          <a:bodyPr/>
          <a:lstStyle/>
          <a:p>
            <a:r>
              <a:rPr lang="en-US" dirty="0"/>
              <a:t>Bennet (1998) gives the following surface depression depths: </a:t>
            </a:r>
          </a:p>
          <a:p>
            <a:endParaRPr lang="en-US" dirty="0"/>
          </a:p>
          <a:p>
            <a:r>
              <a:rPr lang="en-US" dirty="0"/>
              <a:t>These values must be calibrated and validated!</a:t>
            </a:r>
          </a:p>
          <a:p>
            <a:endParaRPr lang="en-US" dirty="0"/>
          </a:p>
        </p:txBody>
      </p:sp>
      <p:sp>
        <p:nvSpPr>
          <p:cNvPr id="1029" name="Slide Number Placeholder 4"/>
          <p:cNvSpPr>
            <a:spLocks noGrp="1"/>
          </p:cNvSpPr>
          <p:nvPr>
            <p:ph type="sldNum" sz="quarter" idx="12"/>
          </p:nvPr>
        </p:nvSpPr>
        <p:spPr>
          <a:prstGeom prst="rect">
            <a:avLst/>
          </a:prstGeom>
        </p:spPr>
        <p:txBody>
          <a:bodyPr/>
          <a:lstStyle/>
          <a:p>
            <a:fld id="{E3B82089-4A9B-4814-9B31-A1B63B3DCE7C}" type="slidenum">
              <a:rPr lang="en-US" smtClean="0">
                <a:latin typeface="Arial" charset="0"/>
              </a:rPr>
              <a:pPr/>
              <a:t>15</a:t>
            </a:fld>
            <a:endParaRPr lang="en-US">
              <a:latin typeface="Arial" charset="0"/>
            </a:endParaRPr>
          </a:p>
        </p:txBody>
      </p:sp>
      <p:graphicFrame>
        <p:nvGraphicFramePr>
          <p:cNvPr id="8" name="Group 179">
            <a:extLst>
              <a:ext uri="{FF2B5EF4-FFF2-40B4-BE49-F238E27FC236}">
                <a16:creationId xmlns:a16="http://schemas.microsoft.com/office/drawing/2014/main" id="{2609189C-2E5E-4335-8ABE-3B971BB54566}"/>
              </a:ext>
            </a:extLst>
          </p:cNvPr>
          <p:cNvGraphicFramePr>
            <a:graphicFrameLocks/>
          </p:cNvGraphicFramePr>
          <p:nvPr>
            <p:extLst>
              <p:ext uri="{D42A27DB-BD31-4B8C-83A1-F6EECF244321}">
                <p14:modId xmlns:p14="http://schemas.microsoft.com/office/powerpoint/2010/main" val="2710162812"/>
              </p:ext>
            </p:extLst>
          </p:nvPr>
        </p:nvGraphicFramePr>
        <p:xfrm>
          <a:off x="6934200" y="1800225"/>
          <a:ext cx="3886200" cy="4093795"/>
        </p:xfrm>
        <a:graphic>
          <a:graphicData uri="http://schemas.openxmlformats.org/drawingml/2006/table">
            <a:tbl>
              <a:tblPr/>
              <a:tblGrid>
                <a:gridCol w="2346385">
                  <a:extLst>
                    <a:ext uri="{9D8B030D-6E8A-4147-A177-3AD203B41FA5}">
                      <a16:colId xmlns:a16="http://schemas.microsoft.com/office/drawing/2014/main" val="20000"/>
                    </a:ext>
                  </a:extLst>
                </a:gridCol>
                <a:gridCol w="1539815">
                  <a:extLst>
                    <a:ext uri="{9D8B030D-6E8A-4147-A177-3AD203B41FA5}">
                      <a16:colId xmlns:a16="http://schemas.microsoft.com/office/drawing/2014/main" val="20001"/>
                    </a:ext>
                  </a:extLst>
                </a:gridCol>
              </a:tblGrid>
              <a:tr h="8068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rPr>
                        <a:t>Surface Description</a:t>
                      </a:r>
                    </a:p>
                  </a:txBody>
                  <a:tcPr marL="95026" marR="9502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Arial" charset="0"/>
                        </a:rPr>
                        <a:t>Storage (in)</a:t>
                      </a:r>
                    </a:p>
                  </a:txBody>
                  <a:tcPr marL="95026" marR="9502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0"/>
                  </a:ext>
                </a:extLst>
              </a:tr>
              <a:tr h="8068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rPr>
                        <a:t>Steep, smooth slopes</a:t>
                      </a:r>
                    </a:p>
                  </a:txBody>
                  <a:tcPr marL="95026" marR="9502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Arial" charset="0"/>
                        </a:rPr>
                        <a:t>0.04</a:t>
                      </a:r>
                    </a:p>
                  </a:txBody>
                  <a:tcPr marL="95026" marR="9502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80829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Arial" charset="0"/>
                        </a:rPr>
                        <a:t>Most areas with impervious surface</a:t>
                      </a:r>
                    </a:p>
                  </a:txBody>
                  <a:tcPr marL="95026" marR="9502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rPr>
                        <a:t>0.125 – 0.250</a:t>
                      </a:r>
                    </a:p>
                  </a:txBody>
                  <a:tcPr marL="95026" marR="9502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8068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Arial" charset="0"/>
                        </a:rPr>
                        <a:t>Most areas with pervious surface</a:t>
                      </a:r>
                    </a:p>
                  </a:txBody>
                  <a:tcPr marL="95026" marR="9502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Arial" charset="0"/>
                        </a:rPr>
                        <a:t>0.25 – 0.50</a:t>
                      </a:r>
                    </a:p>
                  </a:txBody>
                  <a:tcPr marL="95026" marR="9502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86488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Arial" charset="0"/>
                        </a:rPr>
                        <a:t>Flat agricultural land with conservation tillage</a:t>
                      </a:r>
                    </a:p>
                  </a:txBody>
                  <a:tcPr marL="95026" marR="9502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rPr>
                        <a:t>2.0</a:t>
                      </a:r>
                    </a:p>
                  </a:txBody>
                  <a:tcPr marL="95026" marR="9502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742735868"/>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7B568D9-CC53-ADFA-4F51-4C6349A19671}"/>
              </a:ext>
            </a:extLst>
          </p:cNvPr>
          <p:cNvSpPr>
            <a:spLocks noGrp="1"/>
          </p:cNvSpPr>
          <p:nvPr>
            <p:ph type="title"/>
          </p:nvPr>
        </p:nvSpPr>
        <p:spPr/>
        <p:txBody>
          <a:bodyPr/>
          <a:lstStyle/>
          <a:p>
            <a:r>
              <a:rPr lang="en-US" dirty="0"/>
              <a:t>Surface Storage Illustrated</a:t>
            </a:r>
          </a:p>
        </p:txBody>
      </p:sp>
      <p:sp>
        <p:nvSpPr>
          <p:cNvPr id="1029" name="Slide Number Placeholder 4"/>
          <p:cNvSpPr>
            <a:spLocks noGrp="1"/>
          </p:cNvSpPr>
          <p:nvPr>
            <p:ph type="sldNum" sz="quarter" idx="12"/>
          </p:nvPr>
        </p:nvSpPr>
        <p:spPr>
          <a:prstGeom prst="rect">
            <a:avLst/>
          </a:prstGeom>
        </p:spPr>
        <p:txBody>
          <a:bodyPr/>
          <a:lstStyle/>
          <a:p>
            <a:fld id="{E3B82089-4A9B-4814-9B31-A1B63B3DCE7C}" type="slidenum">
              <a:rPr lang="en-US" smtClean="0">
                <a:latin typeface="Arial" charset="0"/>
              </a:rPr>
              <a:pPr/>
              <a:t>16</a:t>
            </a:fld>
            <a:endParaRPr lang="en-US">
              <a:latin typeface="Arial" charset="0"/>
            </a:endParaRPr>
          </a:p>
        </p:txBody>
      </p:sp>
      <p:pic>
        <p:nvPicPr>
          <p:cNvPr id="1026" name="Picture 2" descr="Report Shows Declining Trend in Prairie Pothole Wetlands">
            <a:extLst>
              <a:ext uri="{FF2B5EF4-FFF2-40B4-BE49-F238E27FC236}">
                <a16:creationId xmlns:a16="http://schemas.microsoft.com/office/drawing/2014/main" id="{88C46B36-306F-4D8B-AF0B-81230760B8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4499" y="1981200"/>
            <a:ext cx="5923001" cy="42108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5621327"/>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noAutofit/>
          </a:bodyPr>
          <a:lstStyle/>
          <a:p>
            <a:pPr eaLnBrk="1" hangingPunct="1"/>
            <a:r>
              <a:rPr lang="en-US" sz="3200" dirty="0"/>
              <a:t>Factors that Affect Canopy Interception and Surface / Depression Storage</a:t>
            </a:r>
          </a:p>
        </p:txBody>
      </p:sp>
      <p:sp>
        <p:nvSpPr>
          <p:cNvPr id="4" name="Content Placeholder 3">
            <a:extLst>
              <a:ext uri="{FF2B5EF4-FFF2-40B4-BE49-F238E27FC236}">
                <a16:creationId xmlns:a16="http://schemas.microsoft.com/office/drawing/2014/main" id="{8CD9B7D3-B3C2-7482-6B15-2922A30D4C3E}"/>
              </a:ext>
            </a:extLst>
          </p:cNvPr>
          <p:cNvSpPr>
            <a:spLocks noGrp="1"/>
          </p:cNvSpPr>
          <p:nvPr>
            <p:ph sz="half" idx="1"/>
          </p:nvPr>
        </p:nvSpPr>
        <p:spPr/>
        <p:txBody>
          <a:bodyPr/>
          <a:lstStyle/>
          <a:p>
            <a:r>
              <a:rPr lang="en-US" sz="2000" dirty="0"/>
              <a:t>Storm character</a:t>
            </a:r>
          </a:p>
          <a:p>
            <a:pPr lvl="1"/>
            <a:r>
              <a:rPr lang="en-US" sz="1800" dirty="0"/>
              <a:t>Duration</a:t>
            </a:r>
          </a:p>
          <a:p>
            <a:pPr lvl="1"/>
            <a:r>
              <a:rPr lang="en-US" sz="1800" dirty="0"/>
              <a:t>Intensity</a:t>
            </a:r>
          </a:p>
          <a:p>
            <a:pPr lvl="1"/>
            <a:r>
              <a:rPr lang="en-US" sz="1800" dirty="0"/>
              <a:t>Precipitation form</a:t>
            </a:r>
          </a:p>
          <a:p>
            <a:r>
              <a:rPr lang="en-US" sz="2000" dirty="0"/>
              <a:t>Time of year</a:t>
            </a:r>
          </a:p>
          <a:p>
            <a:r>
              <a:rPr lang="en-US" sz="2000" dirty="0"/>
              <a:t>Vegetation</a:t>
            </a:r>
          </a:p>
          <a:p>
            <a:pPr lvl="1"/>
            <a:r>
              <a:rPr lang="en-US" sz="1800" dirty="0"/>
              <a:t>Type </a:t>
            </a:r>
          </a:p>
          <a:p>
            <a:pPr lvl="1"/>
            <a:r>
              <a:rPr lang="en-US" sz="1800" dirty="0"/>
              <a:t>Density</a:t>
            </a:r>
          </a:p>
          <a:p>
            <a:r>
              <a:rPr lang="en-US" sz="2000" dirty="0"/>
              <a:t>Catchment slope</a:t>
            </a:r>
          </a:p>
          <a:p>
            <a:r>
              <a:rPr lang="en-US" sz="2000" dirty="0"/>
              <a:t>Drought</a:t>
            </a:r>
          </a:p>
          <a:p>
            <a:r>
              <a:rPr lang="en-US" sz="2000" dirty="0"/>
              <a:t>Wildfire</a:t>
            </a:r>
          </a:p>
          <a:p>
            <a:endParaRPr lang="en-US" dirty="0"/>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17</a:t>
            </a:fld>
            <a:endParaRPr lang="en-US">
              <a:latin typeface="Arial" charset="0"/>
            </a:endParaRPr>
          </a:p>
        </p:txBody>
      </p:sp>
      <p:pic>
        <p:nvPicPr>
          <p:cNvPr id="7" name="Picture 4" descr="A view of the reservoir at Blue River Dam shows adjacent hillsides scorched  by the Holiday">
            <a:extLst>
              <a:ext uri="{FF2B5EF4-FFF2-40B4-BE49-F238E27FC236}">
                <a16:creationId xmlns:a16="http://schemas.microsoft.com/office/drawing/2014/main" id="{56F195C9-88D2-4E1E-A52A-FEB4E5E8CC6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7400" y="2173691"/>
            <a:ext cx="5058875" cy="2845617"/>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3AAC5998-E307-4593-AC15-4788E6754125}"/>
              </a:ext>
            </a:extLst>
          </p:cNvPr>
          <p:cNvSpPr txBox="1"/>
          <p:nvPr/>
        </p:nvSpPr>
        <p:spPr>
          <a:xfrm>
            <a:off x="8136467" y="5044137"/>
            <a:ext cx="2929007" cy="369332"/>
          </a:xfrm>
          <a:prstGeom prst="rect">
            <a:avLst/>
          </a:prstGeom>
          <a:solidFill>
            <a:srgbClr val="FFFFFF"/>
          </a:solidFill>
        </p:spPr>
        <p:txBody>
          <a:bodyPr wrap="none" rtlCol="0">
            <a:spAutoFit/>
          </a:bodyPr>
          <a:lstStyle/>
          <a:p>
            <a:pPr fontAlgn="base">
              <a:spcBef>
                <a:spcPct val="0"/>
              </a:spcBef>
              <a:spcAft>
                <a:spcPct val="0"/>
              </a:spcAft>
              <a:defRPr/>
            </a:pPr>
            <a:r>
              <a:rPr lang="en-US" kern="0" dirty="0">
                <a:solidFill>
                  <a:srgbClr val="000000"/>
                </a:solidFill>
                <a:latin typeface="Arial" charset="0"/>
              </a:rPr>
              <a:t>Blue River Lake, Sep 2020</a:t>
            </a:r>
          </a:p>
        </p:txBody>
      </p:sp>
    </p:spTree>
    <p:extLst>
      <p:ext uri="{BB962C8B-B14F-4D97-AF65-F5344CB8AC3E}">
        <p14:creationId xmlns:p14="http://schemas.microsoft.com/office/powerpoint/2010/main" val="3026922425"/>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a:bodyPr>
          <a:lstStyle/>
          <a:p>
            <a:pPr eaLnBrk="1" hangingPunct="1"/>
            <a:r>
              <a:rPr lang="en-US" dirty="0"/>
              <a:t>Losses within HEC-HMS</a:t>
            </a:r>
          </a:p>
        </p:txBody>
      </p:sp>
      <p:sp>
        <p:nvSpPr>
          <p:cNvPr id="16387" name="Slide Number Placeholder 29"/>
          <p:cNvSpPr>
            <a:spLocks noGrp="1"/>
          </p:cNvSpPr>
          <p:nvPr>
            <p:ph type="sldNum" sz="quarter" idx="12"/>
          </p:nvPr>
        </p:nvSpPr>
        <p:spPr>
          <a:prstGeom prst="rect">
            <a:avLst/>
          </a:prstGeom>
        </p:spPr>
        <p:txBody>
          <a:bodyPr/>
          <a:lstStyle/>
          <a:p>
            <a:fld id="{F11CC723-E94D-4607-8C9C-A026D6608874}" type="slidenum">
              <a:rPr lang="en-US" smtClean="0">
                <a:latin typeface="Arial" charset="0"/>
              </a:rPr>
              <a:pPr/>
              <a:t>18</a:t>
            </a:fld>
            <a:endParaRPr lang="en-US">
              <a:latin typeface="Arial" charset="0"/>
            </a:endParaRPr>
          </a:p>
        </p:txBody>
      </p:sp>
      <p:sp>
        <p:nvSpPr>
          <p:cNvPr id="16390" name="Rectangle 40"/>
          <p:cNvSpPr>
            <a:spLocks noChangeArrowheads="1"/>
          </p:cNvSpPr>
          <p:nvPr/>
        </p:nvSpPr>
        <p:spPr bwMode="auto">
          <a:xfrm>
            <a:off x="2133601" y="3643153"/>
            <a:ext cx="1502291" cy="726982"/>
          </a:xfrm>
          <a:prstGeom prst="rect">
            <a:avLst/>
          </a:prstGeom>
          <a:noFill/>
          <a:ln w="38100">
            <a:solidFill>
              <a:schemeClr val="tx1"/>
            </a:solidFill>
            <a:miter lim="800000"/>
            <a:headEnd/>
            <a:tailEnd/>
          </a:ln>
        </p:spPr>
        <p:txBody>
          <a:bodyPr/>
          <a:lstStyle/>
          <a:p>
            <a:endParaRPr lang="en-US"/>
          </a:p>
        </p:txBody>
      </p:sp>
      <p:sp>
        <p:nvSpPr>
          <p:cNvPr id="16395" name="Rectangle 45"/>
          <p:cNvSpPr>
            <a:spLocks noChangeArrowheads="1"/>
          </p:cNvSpPr>
          <p:nvPr/>
        </p:nvSpPr>
        <p:spPr bwMode="auto">
          <a:xfrm>
            <a:off x="2137931" y="3883680"/>
            <a:ext cx="1489303" cy="231121"/>
          </a:xfrm>
          <a:prstGeom prst="rect">
            <a:avLst/>
          </a:prstGeom>
          <a:noFill/>
          <a:ln w="9525">
            <a:noFill/>
            <a:miter lim="800000"/>
            <a:headEnd/>
            <a:tailEnd/>
          </a:ln>
        </p:spPr>
        <p:txBody>
          <a:bodyPr lIns="0" tIns="0" rIns="0" bIns="0">
            <a:spAutoFit/>
          </a:bodyPr>
          <a:lstStyle/>
          <a:p>
            <a:pPr algn="ctr"/>
            <a:r>
              <a:rPr lang="en-US" sz="1500" dirty="0"/>
              <a:t>Losses</a:t>
            </a:r>
            <a:endParaRPr lang="en-US" dirty="0"/>
          </a:p>
        </p:txBody>
      </p:sp>
      <p:sp>
        <p:nvSpPr>
          <p:cNvPr id="16397" name="Rectangle 47"/>
          <p:cNvSpPr>
            <a:spLocks noChangeArrowheads="1"/>
          </p:cNvSpPr>
          <p:nvPr/>
        </p:nvSpPr>
        <p:spPr bwMode="auto">
          <a:xfrm>
            <a:off x="5336424" y="3619135"/>
            <a:ext cx="1538369" cy="726982"/>
          </a:xfrm>
          <a:prstGeom prst="rect">
            <a:avLst/>
          </a:prstGeom>
          <a:noFill/>
          <a:ln w="38100">
            <a:solidFill>
              <a:schemeClr val="tx1"/>
            </a:solidFill>
            <a:miter lim="800000"/>
            <a:headEnd/>
            <a:tailEnd/>
          </a:ln>
        </p:spPr>
        <p:txBody>
          <a:bodyPr/>
          <a:lstStyle/>
          <a:p>
            <a:endParaRPr lang="en-US"/>
          </a:p>
        </p:txBody>
      </p:sp>
      <p:sp>
        <p:nvSpPr>
          <p:cNvPr id="16398" name="Rectangle 48"/>
          <p:cNvSpPr>
            <a:spLocks noChangeArrowheads="1"/>
          </p:cNvSpPr>
          <p:nvPr/>
        </p:nvSpPr>
        <p:spPr bwMode="auto">
          <a:xfrm>
            <a:off x="5351586" y="3744389"/>
            <a:ext cx="1508042" cy="461665"/>
          </a:xfrm>
          <a:prstGeom prst="rect">
            <a:avLst/>
          </a:prstGeom>
          <a:noFill/>
          <a:ln w="9525">
            <a:noFill/>
            <a:miter lim="800000"/>
            <a:headEnd/>
            <a:tailEnd/>
          </a:ln>
        </p:spPr>
        <p:txBody>
          <a:bodyPr wrap="none" lIns="0" tIns="0" rIns="0" bIns="0">
            <a:spAutoFit/>
          </a:bodyPr>
          <a:lstStyle/>
          <a:p>
            <a:pPr algn="ctr"/>
            <a:r>
              <a:rPr lang="en-US" sz="1500" dirty="0"/>
              <a:t>Surface / </a:t>
            </a:r>
          </a:p>
          <a:p>
            <a:pPr algn="ctr"/>
            <a:r>
              <a:rPr lang="en-US" sz="1500" dirty="0"/>
              <a:t>Depression Storage</a:t>
            </a:r>
            <a:endParaRPr lang="en-US" dirty="0"/>
          </a:p>
        </p:txBody>
      </p:sp>
      <p:sp>
        <p:nvSpPr>
          <p:cNvPr id="16401" name="Rectangle 51"/>
          <p:cNvSpPr>
            <a:spLocks noChangeArrowheads="1"/>
          </p:cNvSpPr>
          <p:nvPr/>
        </p:nvSpPr>
        <p:spPr bwMode="auto">
          <a:xfrm>
            <a:off x="5354266" y="5067389"/>
            <a:ext cx="1503734" cy="726982"/>
          </a:xfrm>
          <a:prstGeom prst="rect">
            <a:avLst/>
          </a:prstGeom>
          <a:noFill/>
          <a:ln w="38100">
            <a:solidFill>
              <a:schemeClr val="tx1"/>
            </a:solidFill>
            <a:miter lim="800000"/>
            <a:headEnd/>
            <a:tailEnd/>
          </a:ln>
        </p:spPr>
        <p:txBody>
          <a:bodyPr/>
          <a:lstStyle/>
          <a:p>
            <a:endParaRPr lang="en-US"/>
          </a:p>
        </p:txBody>
      </p:sp>
      <p:sp>
        <p:nvSpPr>
          <p:cNvPr id="16402" name="Rectangle 52"/>
          <p:cNvSpPr>
            <a:spLocks noChangeArrowheads="1"/>
          </p:cNvSpPr>
          <p:nvPr/>
        </p:nvSpPr>
        <p:spPr bwMode="auto">
          <a:xfrm>
            <a:off x="5566522" y="5200048"/>
            <a:ext cx="1208663" cy="461665"/>
          </a:xfrm>
          <a:prstGeom prst="rect">
            <a:avLst/>
          </a:prstGeom>
          <a:noFill/>
          <a:ln w="9525">
            <a:noFill/>
            <a:miter lim="800000"/>
            <a:headEnd/>
            <a:tailEnd/>
          </a:ln>
        </p:spPr>
        <p:txBody>
          <a:bodyPr wrap="square" lIns="0" tIns="0" rIns="0" bIns="0">
            <a:spAutoFit/>
          </a:bodyPr>
          <a:lstStyle/>
          <a:p>
            <a:pPr algn="ctr"/>
            <a:r>
              <a:rPr lang="en-US" sz="1500" dirty="0"/>
              <a:t>Infiltration / Soil Storage</a:t>
            </a:r>
            <a:endParaRPr lang="en-US" dirty="0"/>
          </a:p>
        </p:txBody>
      </p:sp>
      <p:sp>
        <p:nvSpPr>
          <p:cNvPr id="16404" name="Rectangle 54"/>
          <p:cNvSpPr>
            <a:spLocks noChangeArrowheads="1"/>
          </p:cNvSpPr>
          <p:nvPr/>
        </p:nvSpPr>
        <p:spPr bwMode="auto">
          <a:xfrm>
            <a:off x="5334001" y="2170881"/>
            <a:ext cx="1502291" cy="726982"/>
          </a:xfrm>
          <a:prstGeom prst="rect">
            <a:avLst/>
          </a:prstGeom>
          <a:noFill/>
          <a:ln w="38100">
            <a:solidFill>
              <a:schemeClr val="tx1"/>
            </a:solidFill>
            <a:miter lim="800000"/>
            <a:headEnd/>
            <a:tailEnd/>
          </a:ln>
        </p:spPr>
        <p:txBody>
          <a:bodyPr/>
          <a:lstStyle/>
          <a:p>
            <a:endParaRPr lang="en-US"/>
          </a:p>
        </p:txBody>
      </p:sp>
      <p:sp>
        <p:nvSpPr>
          <p:cNvPr id="16405" name="Rectangle 55"/>
          <p:cNvSpPr>
            <a:spLocks noChangeArrowheads="1"/>
          </p:cNvSpPr>
          <p:nvPr/>
        </p:nvSpPr>
        <p:spPr bwMode="auto">
          <a:xfrm>
            <a:off x="5372969" y="2303540"/>
            <a:ext cx="1437351" cy="461665"/>
          </a:xfrm>
          <a:prstGeom prst="rect">
            <a:avLst/>
          </a:prstGeom>
          <a:noFill/>
          <a:ln w="9525">
            <a:noFill/>
            <a:miter lim="800000"/>
            <a:headEnd/>
            <a:tailEnd/>
          </a:ln>
        </p:spPr>
        <p:txBody>
          <a:bodyPr lIns="0" tIns="0" rIns="0" bIns="0">
            <a:spAutoFit/>
          </a:bodyPr>
          <a:lstStyle/>
          <a:p>
            <a:pPr algn="ctr"/>
            <a:r>
              <a:rPr lang="en-US" sz="1500" dirty="0"/>
              <a:t>Interception / Canopy Storage</a:t>
            </a:r>
            <a:endParaRPr lang="en-US" dirty="0"/>
          </a:p>
        </p:txBody>
      </p:sp>
      <p:sp>
        <p:nvSpPr>
          <p:cNvPr id="16411" name="Freeform 61"/>
          <p:cNvSpPr>
            <a:spLocks/>
          </p:cNvSpPr>
          <p:nvPr/>
        </p:nvSpPr>
        <p:spPr bwMode="auto">
          <a:xfrm rot="10800000">
            <a:off x="8087320" y="4864614"/>
            <a:ext cx="600339" cy="364191"/>
          </a:xfrm>
          <a:custGeom>
            <a:avLst/>
            <a:gdLst>
              <a:gd name="T0" fmla="*/ 0 w 438"/>
              <a:gd name="T1" fmla="*/ 123 h 274"/>
              <a:gd name="T2" fmla="*/ 123 w 438"/>
              <a:gd name="T3" fmla="*/ 247 h 274"/>
              <a:gd name="T4" fmla="*/ 123 w 438"/>
              <a:gd name="T5" fmla="*/ 165 h 274"/>
              <a:gd name="T6" fmla="*/ 395 w 438"/>
              <a:gd name="T7" fmla="*/ 165 h 274"/>
              <a:gd name="T8" fmla="*/ 395 w 438"/>
              <a:gd name="T9" fmla="*/ 81 h 274"/>
              <a:gd name="T10" fmla="*/ 123 w 438"/>
              <a:gd name="T11" fmla="*/ 81 h 274"/>
              <a:gd name="T12" fmla="*/ 123 w 438"/>
              <a:gd name="T13" fmla="*/ 0 h 274"/>
              <a:gd name="T14" fmla="*/ 0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0" y="137"/>
                </a:moveTo>
                <a:lnTo>
                  <a:pt x="137" y="274"/>
                </a:lnTo>
                <a:lnTo>
                  <a:pt x="137" y="183"/>
                </a:lnTo>
                <a:lnTo>
                  <a:pt x="438" y="183"/>
                </a:lnTo>
                <a:lnTo>
                  <a:pt x="438" y="90"/>
                </a:lnTo>
                <a:lnTo>
                  <a:pt x="137" y="90"/>
                </a:lnTo>
                <a:lnTo>
                  <a:pt x="137" y="0"/>
                </a:lnTo>
                <a:lnTo>
                  <a:pt x="0" y="137"/>
                </a:lnTo>
              </a:path>
            </a:pathLst>
          </a:custGeom>
          <a:noFill/>
          <a:ln w="38100">
            <a:solidFill>
              <a:schemeClr val="tx1"/>
            </a:solidFill>
            <a:prstDash val="solid"/>
            <a:round/>
            <a:headEnd/>
            <a:tailEnd/>
          </a:ln>
        </p:spPr>
        <p:txBody>
          <a:bodyPr/>
          <a:lstStyle/>
          <a:p>
            <a:endParaRPr lang="en-US"/>
          </a:p>
        </p:txBody>
      </p:sp>
      <p:sp>
        <p:nvSpPr>
          <p:cNvPr id="16413" name="Freeform 63"/>
          <p:cNvSpPr>
            <a:spLocks/>
          </p:cNvSpPr>
          <p:nvPr/>
        </p:nvSpPr>
        <p:spPr bwMode="auto">
          <a:xfrm rot="16200000">
            <a:off x="8983213" y="3462881"/>
            <a:ext cx="600339" cy="362790"/>
          </a:xfrm>
          <a:custGeom>
            <a:avLst/>
            <a:gdLst>
              <a:gd name="T0" fmla="*/ 395 w 438"/>
              <a:gd name="T1" fmla="*/ 123 h 274"/>
              <a:gd name="T2" fmla="*/ 272 w 438"/>
              <a:gd name="T3" fmla="*/ 0 h 274"/>
              <a:gd name="T4" fmla="*/ 272 w 438"/>
              <a:gd name="T5" fmla="*/ 80 h 274"/>
              <a:gd name="T6" fmla="*/ 0 w 438"/>
              <a:gd name="T7" fmla="*/ 80 h 274"/>
              <a:gd name="T8" fmla="*/ 0 w 438"/>
              <a:gd name="T9" fmla="*/ 164 h 274"/>
              <a:gd name="T10" fmla="*/ 272 w 438"/>
              <a:gd name="T11" fmla="*/ 164 h 274"/>
              <a:gd name="T12" fmla="*/ 272 w 438"/>
              <a:gd name="T13" fmla="*/ 245 h 274"/>
              <a:gd name="T14" fmla="*/ 395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438" y="137"/>
                </a:moveTo>
                <a:lnTo>
                  <a:pt x="301" y="0"/>
                </a:lnTo>
                <a:lnTo>
                  <a:pt x="301" y="90"/>
                </a:lnTo>
                <a:lnTo>
                  <a:pt x="0" y="90"/>
                </a:lnTo>
                <a:lnTo>
                  <a:pt x="0" y="183"/>
                </a:lnTo>
                <a:lnTo>
                  <a:pt x="301" y="183"/>
                </a:lnTo>
                <a:lnTo>
                  <a:pt x="301" y="274"/>
                </a:lnTo>
                <a:lnTo>
                  <a:pt x="438" y="137"/>
                </a:lnTo>
              </a:path>
            </a:pathLst>
          </a:custGeom>
          <a:noFill/>
          <a:ln w="38100">
            <a:solidFill>
              <a:schemeClr val="tx1"/>
            </a:solidFill>
            <a:prstDash val="solid"/>
            <a:round/>
            <a:headEnd/>
            <a:tailEnd/>
          </a:ln>
        </p:spPr>
        <p:txBody>
          <a:bodyPr/>
          <a:lstStyle/>
          <a:p>
            <a:endParaRPr lang="en-US"/>
          </a:p>
        </p:txBody>
      </p:sp>
      <p:sp>
        <p:nvSpPr>
          <p:cNvPr id="3" name="Left Brace 2">
            <a:extLst>
              <a:ext uri="{FF2B5EF4-FFF2-40B4-BE49-F238E27FC236}">
                <a16:creationId xmlns:a16="http://schemas.microsoft.com/office/drawing/2014/main" id="{FFED292D-3D00-41E5-885A-22C2A544567A}"/>
              </a:ext>
            </a:extLst>
          </p:cNvPr>
          <p:cNvSpPr/>
          <p:nvPr/>
        </p:nvSpPr>
        <p:spPr>
          <a:xfrm>
            <a:off x="4439358" y="2194900"/>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33" name="Rectangle 40">
            <a:extLst>
              <a:ext uri="{FF2B5EF4-FFF2-40B4-BE49-F238E27FC236}">
                <a16:creationId xmlns:a16="http://schemas.microsoft.com/office/drawing/2014/main" id="{1163B2F6-386F-42E7-ABA2-96663F48CDA1}"/>
              </a:ext>
            </a:extLst>
          </p:cNvPr>
          <p:cNvSpPr>
            <a:spLocks noChangeArrowheads="1"/>
          </p:cNvSpPr>
          <p:nvPr/>
        </p:nvSpPr>
        <p:spPr bwMode="auto">
          <a:xfrm>
            <a:off x="8802301" y="4683218"/>
            <a:ext cx="1502291" cy="726982"/>
          </a:xfrm>
          <a:prstGeom prst="rect">
            <a:avLst/>
          </a:prstGeom>
          <a:noFill/>
          <a:ln w="38100">
            <a:solidFill>
              <a:schemeClr val="tx1"/>
            </a:solidFill>
            <a:miter lim="800000"/>
            <a:headEnd/>
            <a:tailEnd/>
          </a:ln>
        </p:spPr>
        <p:txBody>
          <a:bodyPr/>
          <a:lstStyle/>
          <a:p>
            <a:endParaRPr lang="en-US"/>
          </a:p>
        </p:txBody>
      </p:sp>
      <p:sp>
        <p:nvSpPr>
          <p:cNvPr id="34" name="Rectangle 45">
            <a:extLst>
              <a:ext uri="{FF2B5EF4-FFF2-40B4-BE49-F238E27FC236}">
                <a16:creationId xmlns:a16="http://schemas.microsoft.com/office/drawing/2014/main" id="{659FA3C5-9391-4BF3-8963-3923491FEEB6}"/>
              </a:ext>
            </a:extLst>
          </p:cNvPr>
          <p:cNvSpPr>
            <a:spLocks noChangeArrowheads="1"/>
          </p:cNvSpPr>
          <p:nvPr/>
        </p:nvSpPr>
        <p:spPr bwMode="auto">
          <a:xfrm>
            <a:off x="8808796" y="4834147"/>
            <a:ext cx="1489303" cy="461665"/>
          </a:xfrm>
          <a:prstGeom prst="rect">
            <a:avLst/>
          </a:prstGeom>
          <a:noFill/>
          <a:ln w="9525">
            <a:noFill/>
            <a:miter lim="800000"/>
            <a:headEnd/>
            <a:tailEnd/>
          </a:ln>
        </p:spPr>
        <p:txBody>
          <a:bodyPr lIns="0" tIns="0" rIns="0" bIns="0">
            <a:spAutoFit/>
          </a:bodyPr>
          <a:lstStyle/>
          <a:p>
            <a:pPr algn="ctr"/>
            <a:r>
              <a:rPr lang="en-US" sz="1500" dirty="0"/>
              <a:t>Excess Precipitation</a:t>
            </a:r>
            <a:endParaRPr lang="en-US" dirty="0"/>
          </a:p>
        </p:txBody>
      </p:sp>
      <p:sp>
        <p:nvSpPr>
          <p:cNvPr id="35" name="Left Brace 34">
            <a:extLst>
              <a:ext uri="{FF2B5EF4-FFF2-40B4-BE49-F238E27FC236}">
                <a16:creationId xmlns:a16="http://schemas.microsoft.com/office/drawing/2014/main" id="{58BB6185-D459-4273-8D6F-B9C3C54CD521}"/>
              </a:ext>
            </a:extLst>
          </p:cNvPr>
          <p:cNvSpPr/>
          <p:nvPr/>
        </p:nvSpPr>
        <p:spPr>
          <a:xfrm rot="10800000">
            <a:off x="7411158" y="2194900"/>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36" name="Rectangle 40">
            <a:extLst>
              <a:ext uri="{FF2B5EF4-FFF2-40B4-BE49-F238E27FC236}">
                <a16:creationId xmlns:a16="http://schemas.microsoft.com/office/drawing/2014/main" id="{77C67463-6E4B-4D70-87D4-A00985029BC6}"/>
              </a:ext>
            </a:extLst>
          </p:cNvPr>
          <p:cNvSpPr>
            <a:spLocks noChangeArrowheads="1"/>
          </p:cNvSpPr>
          <p:nvPr/>
        </p:nvSpPr>
        <p:spPr bwMode="auto">
          <a:xfrm>
            <a:off x="8534401" y="2471491"/>
            <a:ext cx="1502291" cy="726982"/>
          </a:xfrm>
          <a:prstGeom prst="rect">
            <a:avLst/>
          </a:prstGeom>
          <a:noFill/>
          <a:ln w="38100">
            <a:solidFill>
              <a:schemeClr val="tx1"/>
            </a:solidFill>
            <a:miter lim="800000"/>
            <a:headEnd/>
            <a:tailEnd/>
          </a:ln>
        </p:spPr>
        <p:txBody>
          <a:bodyPr/>
          <a:lstStyle/>
          <a:p>
            <a:endParaRPr lang="en-US"/>
          </a:p>
        </p:txBody>
      </p:sp>
      <p:sp>
        <p:nvSpPr>
          <p:cNvPr id="37" name="Rectangle 45">
            <a:extLst>
              <a:ext uri="{FF2B5EF4-FFF2-40B4-BE49-F238E27FC236}">
                <a16:creationId xmlns:a16="http://schemas.microsoft.com/office/drawing/2014/main" id="{BF414CDD-0DC1-4B15-B452-A77C271F7A60}"/>
              </a:ext>
            </a:extLst>
          </p:cNvPr>
          <p:cNvSpPr>
            <a:spLocks noChangeArrowheads="1"/>
          </p:cNvSpPr>
          <p:nvPr/>
        </p:nvSpPr>
        <p:spPr bwMode="auto">
          <a:xfrm>
            <a:off x="8538731" y="2712018"/>
            <a:ext cx="1489303" cy="231121"/>
          </a:xfrm>
          <a:prstGeom prst="rect">
            <a:avLst/>
          </a:prstGeom>
          <a:noFill/>
          <a:ln w="9525">
            <a:noFill/>
            <a:miter lim="800000"/>
            <a:headEnd/>
            <a:tailEnd/>
          </a:ln>
        </p:spPr>
        <p:txBody>
          <a:bodyPr lIns="0" tIns="0" rIns="0" bIns="0">
            <a:spAutoFit/>
          </a:bodyPr>
          <a:lstStyle/>
          <a:p>
            <a:pPr algn="ctr"/>
            <a:r>
              <a:rPr lang="en-US" sz="1500" dirty="0"/>
              <a:t>Evapotranspiration</a:t>
            </a:r>
            <a:endParaRPr lang="en-US" dirty="0"/>
          </a:p>
        </p:txBody>
      </p:sp>
      <p:sp>
        <p:nvSpPr>
          <p:cNvPr id="23" name="Rectangle 51">
            <a:extLst>
              <a:ext uri="{FF2B5EF4-FFF2-40B4-BE49-F238E27FC236}">
                <a16:creationId xmlns:a16="http://schemas.microsoft.com/office/drawing/2014/main" id="{29847D55-F4BC-49EC-BB72-480C1DAEF0CB}"/>
              </a:ext>
            </a:extLst>
          </p:cNvPr>
          <p:cNvSpPr>
            <a:spLocks noChangeArrowheads="1"/>
          </p:cNvSpPr>
          <p:nvPr/>
        </p:nvSpPr>
        <p:spPr bwMode="auto">
          <a:xfrm>
            <a:off x="5354266" y="5067389"/>
            <a:ext cx="1503734" cy="726982"/>
          </a:xfrm>
          <a:prstGeom prst="rect">
            <a:avLst/>
          </a:prstGeom>
          <a:noFill/>
          <a:ln w="63500">
            <a:solidFill>
              <a:srgbClr val="FF0000"/>
            </a:solidFill>
            <a:miter lim="800000"/>
            <a:headEnd/>
            <a:tailEnd/>
          </a:ln>
        </p:spPr>
        <p:txBody>
          <a:bodyPr/>
          <a:lstStyle/>
          <a:p>
            <a:endParaRPr lang="en-US"/>
          </a:p>
        </p:txBody>
      </p:sp>
    </p:spTree>
    <p:extLst>
      <p:ext uri="{BB962C8B-B14F-4D97-AF65-F5344CB8AC3E}">
        <p14:creationId xmlns:p14="http://schemas.microsoft.com/office/powerpoint/2010/main" val="159593827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Infiltration</a:t>
            </a:r>
          </a:p>
        </p:txBody>
      </p:sp>
      <p:sp>
        <p:nvSpPr>
          <p:cNvPr id="2" name="Content Placeholder 1">
            <a:extLst>
              <a:ext uri="{FF2B5EF4-FFF2-40B4-BE49-F238E27FC236}">
                <a16:creationId xmlns:a16="http://schemas.microsoft.com/office/drawing/2014/main" id="{08D76F11-4E8A-DACC-1D07-6E324497D1B7}"/>
              </a:ext>
            </a:extLst>
          </p:cNvPr>
          <p:cNvSpPr>
            <a:spLocks noGrp="1"/>
          </p:cNvSpPr>
          <p:nvPr>
            <p:ph idx="1"/>
          </p:nvPr>
        </p:nvSpPr>
        <p:spPr/>
        <p:txBody>
          <a:bodyPr/>
          <a:lstStyle/>
          <a:p>
            <a:r>
              <a:rPr lang="en-US" sz="2400" dirty="0"/>
              <a:t>Infiltration is the process of water entering into the soil through the soil surface.</a:t>
            </a:r>
          </a:p>
          <a:p>
            <a:endParaRPr lang="en-US" dirty="0"/>
          </a:p>
        </p:txBody>
      </p:sp>
      <p:sp>
        <p:nvSpPr>
          <p:cNvPr id="21511" name="Slide Number Placeholder 6"/>
          <p:cNvSpPr>
            <a:spLocks noGrp="1"/>
          </p:cNvSpPr>
          <p:nvPr>
            <p:ph type="sldNum" sz="quarter" idx="12"/>
          </p:nvPr>
        </p:nvSpPr>
        <p:spPr>
          <a:prstGeom prst="rect">
            <a:avLst/>
          </a:prstGeom>
        </p:spPr>
        <p:txBody>
          <a:bodyPr/>
          <a:lstStyle/>
          <a:p>
            <a:fld id="{8877C9FF-B660-42E6-A9B6-46784EDE7700}" type="slidenum">
              <a:rPr lang="en-US" smtClean="0">
                <a:latin typeface="Arial" charset="0"/>
              </a:rPr>
              <a:pPr/>
              <a:t>19</a:t>
            </a:fld>
            <a:endParaRPr lang="en-US">
              <a:latin typeface="Arial" charset="0"/>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noFill/>
        </p:spPr>
        <p:txBody>
          <a:bodyPr/>
          <a:lstStyle/>
          <a:p>
            <a:pPr eaLnBrk="1" hangingPunct="1"/>
            <a:r>
              <a:rPr lang="en-US" dirty="0"/>
              <a:t>Objectives</a:t>
            </a:r>
          </a:p>
        </p:txBody>
      </p:sp>
      <p:sp>
        <p:nvSpPr>
          <p:cNvPr id="15363" name="Rectangle 4"/>
          <p:cNvSpPr>
            <a:spLocks noGrp="1" noChangeArrowheads="1"/>
          </p:cNvSpPr>
          <p:nvPr>
            <p:ph idx="1"/>
          </p:nvPr>
        </p:nvSpPr>
        <p:spPr/>
        <p:txBody>
          <a:bodyPr>
            <a:normAutofit/>
          </a:bodyPr>
          <a:lstStyle/>
          <a:p>
            <a:pPr>
              <a:lnSpc>
                <a:spcPct val="90000"/>
              </a:lnSpc>
            </a:pPr>
            <a:r>
              <a:rPr lang="en-US" dirty="0"/>
              <a:t>Describe how losses are simulated occur</a:t>
            </a:r>
          </a:p>
          <a:p>
            <a:pPr>
              <a:lnSpc>
                <a:spcPct val="90000"/>
              </a:lnSpc>
            </a:pPr>
            <a:r>
              <a:rPr lang="en-US" dirty="0"/>
              <a:t>Provide an overview of the available canopy, surface, and loss methods in HEC-HMS</a:t>
            </a:r>
          </a:p>
          <a:p>
            <a:pPr>
              <a:lnSpc>
                <a:spcPct val="90000"/>
              </a:lnSpc>
            </a:pPr>
            <a:r>
              <a:rPr lang="en-US" dirty="0"/>
              <a:t>Supply commonly used parameter values, data sources, and parameter estimation techniques</a:t>
            </a:r>
          </a:p>
          <a:p>
            <a:pPr>
              <a:lnSpc>
                <a:spcPct val="90000"/>
              </a:lnSpc>
            </a:pPr>
            <a:r>
              <a:rPr lang="en-US" dirty="0"/>
              <a:t>Discuss factors that affect losses</a:t>
            </a:r>
          </a:p>
          <a:p>
            <a:pPr>
              <a:lnSpc>
                <a:spcPct val="90000"/>
              </a:lnSpc>
            </a:pPr>
            <a:r>
              <a:rPr lang="en-US" dirty="0"/>
              <a:t>Summarize calibration techniques</a:t>
            </a:r>
          </a:p>
          <a:p>
            <a:pPr>
              <a:lnSpc>
                <a:spcPct val="90000"/>
              </a:lnSpc>
            </a:pPr>
            <a:r>
              <a:rPr lang="en-US" dirty="0"/>
              <a:t>Present advantages and disadvantages</a:t>
            </a:r>
          </a:p>
        </p:txBody>
      </p:sp>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Arial" charset="0"/>
              </a:rPr>
              <a:pPr/>
              <a:t>2</a:t>
            </a:fld>
            <a:endParaRPr lang="en-US">
              <a:latin typeface="Arial" charset="0"/>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Infiltration in the Real World</a:t>
            </a:r>
          </a:p>
        </p:txBody>
      </p:sp>
      <p:sp>
        <p:nvSpPr>
          <p:cNvPr id="21511" name="Slide Number Placeholder 6"/>
          <p:cNvSpPr>
            <a:spLocks noGrp="1"/>
          </p:cNvSpPr>
          <p:nvPr>
            <p:ph type="sldNum" sz="quarter" idx="12"/>
          </p:nvPr>
        </p:nvSpPr>
        <p:spPr>
          <a:prstGeom prst="rect">
            <a:avLst/>
          </a:prstGeom>
        </p:spPr>
        <p:txBody>
          <a:bodyPr/>
          <a:lstStyle/>
          <a:p>
            <a:fld id="{8877C9FF-B660-42E6-A9B6-46784EDE7700}" type="slidenum">
              <a:rPr lang="en-US" smtClean="0">
                <a:latin typeface="Arial" charset="0"/>
              </a:rPr>
              <a:pPr/>
              <a:t>20</a:t>
            </a:fld>
            <a:endParaRPr lang="en-US">
              <a:latin typeface="Arial" charset="0"/>
            </a:endParaRPr>
          </a:p>
        </p:txBody>
      </p:sp>
      <p:pic>
        <p:nvPicPr>
          <p:cNvPr id="12" name="Picture 2" descr="http://nrcca.cals.cornell.edu/soil/CA2/CA0211.1_clip_image002.jpg">
            <a:extLst>
              <a:ext uri="{FF2B5EF4-FFF2-40B4-BE49-F238E27FC236}">
                <a16:creationId xmlns:a16="http://schemas.microsoft.com/office/drawing/2014/main" id="{C0E09E79-D74D-4166-A577-B72B1AFF80BA}"/>
              </a:ext>
            </a:extLst>
          </p:cNvPr>
          <p:cNvPicPr>
            <a:picLocks noChangeAspect="1" noChangeArrowheads="1"/>
          </p:cNvPicPr>
          <p:nvPr/>
        </p:nvPicPr>
        <p:blipFill>
          <a:blip r:embed="rId3" cstate="print"/>
          <a:srcRect/>
          <a:stretch>
            <a:fillRect/>
          </a:stretch>
        </p:blipFill>
        <p:spPr bwMode="auto">
          <a:xfrm>
            <a:off x="3257046" y="1892739"/>
            <a:ext cx="5677909" cy="4572000"/>
          </a:xfrm>
          <a:prstGeom prst="rect">
            <a:avLst/>
          </a:prstGeom>
          <a:solidFill>
            <a:srgbClr val="FFFFFF">
              <a:shade val="85000"/>
            </a:srgbClr>
          </a:solidFill>
          <a:ln w="88900" cap="sq">
            <a:noFill/>
            <a:miter lim="800000"/>
          </a:ln>
          <a:effectLst/>
          <a:scene3d>
            <a:camera prst="orthographicFront"/>
            <a:lightRig rig="twoPt" dir="t">
              <a:rot lat="0" lon="0" rev="7200000"/>
            </a:lightRig>
          </a:scene3d>
          <a:sp3d>
            <a:contourClr>
              <a:srgbClr val="FFFFFF"/>
            </a:contourClr>
          </a:sp3d>
        </p:spPr>
      </p:pic>
    </p:spTree>
    <p:extLst>
      <p:ext uri="{BB962C8B-B14F-4D97-AF65-F5344CB8AC3E}">
        <p14:creationId xmlns:p14="http://schemas.microsoft.com/office/powerpoint/2010/main" val="1123832344"/>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Infiltration in a Textbook</a:t>
            </a:r>
          </a:p>
        </p:txBody>
      </p:sp>
      <p:sp>
        <p:nvSpPr>
          <p:cNvPr id="21511" name="Slide Number Placeholder 6"/>
          <p:cNvSpPr>
            <a:spLocks noGrp="1"/>
          </p:cNvSpPr>
          <p:nvPr>
            <p:ph type="sldNum" sz="quarter" idx="12"/>
          </p:nvPr>
        </p:nvSpPr>
        <p:spPr>
          <a:prstGeom prst="rect">
            <a:avLst/>
          </a:prstGeom>
        </p:spPr>
        <p:txBody>
          <a:bodyPr/>
          <a:lstStyle/>
          <a:p>
            <a:fld id="{8877C9FF-B660-42E6-A9B6-46784EDE7700}" type="slidenum">
              <a:rPr lang="en-US" smtClean="0">
                <a:latin typeface="Arial" charset="0"/>
              </a:rPr>
              <a:pPr/>
              <a:t>21</a:t>
            </a:fld>
            <a:endParaRPr lang="en-US">
              <a:latin typeface="Arial" charset="0"/>
            </a:endParaRPr>
          </a:p>
        </p:txBody>
      </p:sp>
      <p:pic>
        <p:nvPicPr>
          <p:cNvPr id="7" name="Picture 6">
            <a:extLst>
              <a:ext uri="{FF2B5EF4-FFF2-40B4-BE49-F238E27FC236}">
                <a16:creationId xmlns:a16="http://schemas.microsoft.com/office/drawing/2014/main" id="{333995B5-6C20-4599-BB62-0DC184AB0228}"/>
              </a:ext>
            </a:extLst>
          </p:cNvPr>
          <p:cNvPicPr>
            <a:picLocks noChangeAspect="1"/>
          </p:cNvPicPr>
          <p:nvPr/>
        </p:nvPicPr>
        <p:blipFill>
          <a:blip r:embed="rId3"/>
          <a:stretch>
            <a:fillRect/>
          </a:stretch>
        </p:blipFill>
        <p:spPr>
          <a:xfrm>
            <a:off x="3486425" y="1892739"/>
            <a:ext cx="5219151" cy="4572000"/>
          </a:xfrm>
          <a:prstGeom prst="rect">
            <a:avLst/>
          </a:prstGeom>
          <a:ln>
            <a:noFill/>
          </a:ln>
        </p:spPr>
      </p:pic>
    </p:spTree>
    <p:extLst>
      <p:ext uri="{BB962C8B-B14F-4D97-AF65-F5344CB8AC3E}">
        <p14:creationId xmlns:p14="http://schemas.microsoft.com/office/powerpoint/2010/main" val="4178712921"/>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8" name="Picture 12" descr="curve"/>
          <p:cNvPicPr>
            <a:picLocks noChangeAspect="1" noChangeArrowheads="1"/>
          </p:cNvPicPr>
          <p:nvPr/>
        </p:nvPicPr>
        <p:blipFill>
          <a:blip r:embed="rId3" cstate="print"/>
          <a:srcRect l="2748" t="5551" r="7956" b="11180"/>
          <a:stretch>
            <a:fillRect/>
          </a:stretch>
        </p:blipFill>
        <p:spPr bwMode="auto">
          <a:xfrm>
            <a:off x="6477000" y="1690690"/>
            <a:ext cx="3962400" cy="2863850"/>
          </a:xfrm>
          <a:prstGeom prst="rect">
            <a:avLst/>
          </a:prstGeom>
          <a:noFill/>
          <a:ln w="9525">
            <a:noFill/>
            <a:miter lim="800000"/>
            <a:headEnd/>
            <a:tailEnd/>
          </a:ln>
        </p:spPr>
      </p:pic>
      <p:sp>
        <p:nvSpPr>
          <p:cNvPr id="23554" name="Rectangle 2"/>
          <p:cNvSpPr>
            <a:spLocks noGrp="1" noChangeArrowheads="1"/>
          </p:cNvSpPr>
          <p:nvPr>
            <p:ph type="title"/>
          </p:nvPr>
        </p:nvSpPr>
        <p:spPr>
          <a:noFill/>
        </p:spPr>
        <p:txBody>
          <a:bodyPr/>
          <a:lstStyle/>
          <a:p>
            <a:pPr eaLnBrk="1" hangingPunct="1"/>
            <a:r>
              <a:rPr lang="en-US"/>
              <a:t>Infiltration</a:t>
            </a:r>
          </a:p>
        </p:txBody>
      </p:sp>
      <p:sp>
        <p:nvSpPr>
          <p:cNvPr id="3" name="Content Placeholder 2">
            <a:extLst>
              <a:ext uri="{FF2B5EF4-FFF2-40B4-BE49-F238E27FC236}">
                <a16:creationId xmlns:a16="http://schemas.microsoft.com/office/drawing/2014/main" id="{7EA80DBA-987B-9C8B-48F2-4574B721F4B2}"/>
              </a:ext>
            </a:extLst>
          </p:cNvPr>
          <p:cNvSpPr>
            <a:spLocks noGrp="1"/>
          </p:cNvSpPr>
          <p:nvPr>
            <p:ph sz="half" idx="1"/>
          </p:nvPr>
        </p:nvSpPr>
        <p:spPr/>
        <p:txBody>
          <a:bodyPr>
            <a:normAutofit/>
          </a:bodyPr>
          <a:lstStyle/>
          <a:p>
            <a:pPr marL="457200" indent="-457200">
              <a:buFont typeface="+mj-lt"/>
              <a:buAutoNum type="arabicPeriod"/>
            </a:pPr>
            <a:r>
              <a:rPr lang="en-US" dirty="0"/>
              <a:t>An exponential decrease in the infiltration rate with cumulative infiltration and…</a:t>
            </a:r>
          </a:p>
          <a:p>
            <a:pPr marL="457200" indent="-457200">
              <a:buFont typeface="+mj-lt"/>
              <a:buAutoNum type="arabicPeriod"/>
            </a:pPr>
            <a:r>
              <a:rPr lang="en-US" dirty="0"/>
              <a:t>As moisture potential approaches zero, the infiltration rate decreases to a rate equivalent to saturated vertical hydraulic conductivity.</a:t>
            </a:r>
          </a:p>
          <a:p>
            <a:endParaRPr lang="en-US" dirty="0"/>
          </a:p>
        </p:txBody>
      </p:sp>
      <p:sp>
        <p:nvSpPr>
          <p:cNvPr id="23555" name="Slide Number Placeholder 4"/>
          <p:cNvSpPr>
            <a:spLocks noGrp="1"/>
          </p:cNvSpPr>
          <p:nvPr>
            <p:ph type="sldNum" sz="quarter" idx="12"/>
          </p:nvPr>
        </p:nvSpPr>
        <p:spPr>
          <a:prstGeom prst="rect">
            <a:avLst/>
          </a:prstGeom>
        </p:spPr>
        <p:txBody>
          <a:bodyPr/>
          <a:lstStyle/>
          <a:p>
            <a:fld id="{FCD76803-E8A3-45BD-BABA-0A6945E1AC76}" type="slidenum">
              <a:rPr lang="en-US" smtClean="0">
                <a:latin typeface="Arial" charset="0"/>
              </a:rPr>
              <a:pPr/>
              <a:t>22</a:t>
            </a:fld>
            <a:endParaRPr lang="en-US">
              <a:latin typeface="Arial" charset="0"/>
            </a:endParaRPr>
          </a:p>
        </p:txBody>
      </p:sp>
    </p:spTree>
    <p:extLst>
      <p:ext uri="{BB962C8B-B14F-4D97-AF65-F5344CB8AC3E}">
        <p14:creationId xmlns:p14="http://schemas.microsoft.com/office/powerpoint/2010/main" val="3338299376"/>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lstStyle/>
          <a:p>
            <a:pPr eaLnBrk="1" hangingPunct="1"/>
            <a:r>
              <a:rPr lang="en-US" dirty="0"/>
              <a:t>Available Infiltration Methods</a:t>
            </a:r>
          </a:p>
        </p:txBody>
      </p:sp>
      <p:sp>
        <p:nvSpPr>
          <p:cNvPr id="2" name="Content Placeholder 1">
            <a:extLst>
              <a:ext uri="{FF2B5EF4-FFF2-40B4-BE49-F238E27FC236}">
                <a16:creationId xmlns:a16="http://schemas.microsoft.com/office/drawing/2014/main" id="{0645EDD6-5146-284D-AD21-F57721A70DA5}"/>
              </a:ext>
            </a:extLst>
          </p:cNvPr>
          <p:cNvSpPr>
            <a:spLocks noGrp="1"/>
          </p:cNvSpPr>
          <p:nvPr>
            <p:ph sz="half" idx="1"/>
          </p:nvPr>
        </p:nvSpPr>
        <p:spPr/>
        <p:txBody>
          <a:bodyPr>
            <a:normAutofit fontScale="92500" lnSpcReduction="20000"/>
          </a:bodyPr>
          <a:lstStyle/>
          <a:p>
            <a:r>
              <a:rPr lang="en-US" sz="2400" dirty="0"/>
              <a:t>Deficit and Constant</a:t>
            </a:r>
          </a:p>
          <a:p>
            <a:r>
              <a:rPr lang="en-US" sz="2400" dirty="0"/>
              <a:t>Exponential</a:t>
            </a:r>
          </a:p>
          <a:p>
            <a:r>
              <a:rPr lang="en-US" sz="2400" dirty="0"/>
              <a:t>Green and </a:t>
            </a:r>
            <a:r>
              <a:rPr lang="en-US" sz="2400" dirty="0" err="1"/>
              <a:t>Ampt</a:t>
            </a:r>
            <a:endParaRPr lang="en-US" sz="2400" dirty="0"/>
          </a:p>
          <a:p>
            <a:r>
              <a:rPr lang="en-US" sz="2400" dirty="0"/>
              <a:t>Gridded Deficit Constant</a:t>
            </a:r>
          </a:p>
          <a:p>
            <a:r>
              <a:rPr lang="en-US" sz="2400" dirty="0"/>
              <a:t>Gridded Green and </a:t>
            </a:r>
            <a:r>
              <a:rPr lang="en-US" sz="2400" dirty="0" err="1"/>
              <a:t>Ampt</a:t>
            </a:r>
            <a:endParaRPr lang="en-US" sz="2400" dirty="0"/>
          </a:p>
          <a:p>
            <a:r>
              <a:rPr lang="en-US" sz="2400" dirty="0"/>
              <a:t>Gridded SCS Curve Number</a:t>
            </a:r>
          </a:p>
          <a:p>
            <a:r>
              <a:rPr lang="en-US" sz="2400" dirty="0"/>
              <a:t>Gridded Soil Moisture Accounting</a:t>
            </a:r>
          </a:p>
          <a:p>
            <a:r>
              <a:rPr lang="en-US" sz="2400" dirty="0"/>
              <a:t>Initial and Constant</a:t>
            </a:r>
          </a:p>
          <a:p>
            <a:r>
              <a:rPr lang="en-US" sz="2400" dirty="0"/>
              <a:t>Layered Green and </a:t>
            </a:r>
            <a:r>
              <a:rPr lang="en-US" sz="2400" dirty="0" err="1"/>
              <a:t>Ampt</a:t>
            </a:r>
            <a:endParaRPr lang="en-US" sz="2400" dirty="0"/>
          </a:p>
          <a:p>
            <a:r>
              <a:rPr lang="en-US" sz="2400" dirty="0"/>
              <a:t>SCS Curve Number</a:t>
            </a:r>
          </a:p>
          <a:p>
            <a:r>
              <a:rPr lang="en-US" sz="2400" dirty="0"/>
              <a:t>Smith </a:t>
            </a:r>
            <a:r>
              <a:rPr lang="en-US" sz="2400" dirty="0" err="1"/>
              <a:t>Parlange</a:t>
            </a:r>
            <a:endParaRPr lang="en-US" sz="2400" dirty="0"/>
          </a:p>
          <a:p>
            <a:r>
              <a:rPr lang="en-US" sz="2400" dirty="0"/>
              <a:t>Soil Moisture Accounting</a:t>
            </a:r>
          </a:p>
          <a:p>
            <a:endParaRPr lang="en-US" dirty="0"/>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23</a:t>
            </a:fld>
            <a:endParaRPr lang="en-US">
              <a:latin typeface="Arial" charset="0"/>
            </a:endParaRPr>
          </a:p>
        </p:txBody>
      </p:sp>
      <p:grpSp>
        <p:nvGrpSpPr>
          <p:cNvPr id="7" name="Group 6">
            <a:extLst>
              <a:ext uri="{FF2B5EF4-FFF2-40B4-BE49-F238E27FC236}">
                <a16:creationId xmlns:a16="http://schemas.microsoft.com/office/drawing/2014/main" id="{578EA19D-FE6A-453E-8019-03185F64D811}"/>
              </a:ext>
            </a:extLst>
          </p:cNvPr>
          <p:cNvGrpSpPr>
            <a:grpSpLocks noChangeAspect="1"/>
          </p:cNvGrpSpPr>
          <p:nvPr/>
        </p:nvGrpSpPr>
        <p:grpSpPr>
          <a:xfrm>
            <a:off x="6324599" y="2164298"/>
            <a:ext cx="3689880" cy="2743200"/>
            <a:chOff x="4736592" y="3719657"/>
            <a:chExt cx="3523809" cy="2623876"/>
          </a:xfrm>
        </p:grpSpPr>
        <p:pic>
          <p:nvPicPr>
            <p:cNvPr id="3" name="Picture 2">
              <a:extLst>
                <a:ext uri="{FF2B5EF4-FFF2-40B4-BE49-F238E27FC236}">
                  <a16:creationId xmlns:a16="http://schemas.microsoft.com/office/drawing/2014/main" id="{7B120B64-EADB-4288-856B-C1A34AD7E658}"/>
                </a:ext>
              </a:extLst>
            </p:cNvPr>
            <p:cNvPicPr>
              <a:picLocks noChangeAspect="1"/>
            </p:cNvPicPr>
            <p:nvPr/>
          </p:nvPicPr>
          <p:blipFill rotWithShape="1">
            <a:blip r:embed="rId3"/>
            <a:srcRect t="57483"/>
            <a:stretch/>
          </p:blipFill>
          <p:spPr>
            <a:xfrm>
              <a:off x="4736592" y="3719657"/>
              <a:ext cx="3523809" cy="1988166"/>
            </a:xfrm>
            <a:prstGeom prst="rect">
              <a:avLst/>
            </a:prstGeom>
          </p:spPr>
        </p:pic>
        <p:pic>
          <p:nvPicPr>
            <p:cNvPr id="4" name="Picture 3">
              <a:extLst>
                <a:ext uri="{FF2B5EF4-FFF2-40B4-BE49-F238E27FC236}">
                  <a16:creationId xmlns:a16="http://schemas.microsoft.com/office/drawing/2014/main" id="{3B1970D5-EECE-4DC8-A512-3736861A5C86}"/>
                </a:ext>
              </a:extLst>
            </p:cNvPr>
            <p:cNvPicPr>
              <a:picLocks noChangeAspect="1"/>
            </p:cNvPicPr>
            <p:nvPr/>
          </p:nvPicPr>
          <p:blipFill>
            <a:blip r:embed="rId4"/>
            <a:stretch>
              <a:fillRect/>
            </a:stretch>
          </p:blipFill>
          <p:spPr>
            <a:xfrm>
              <a:off x="5861304" y="5410200"/>
              <a:ext cx="2095238" cy="933333"/>
            </a:xfrm>
            <a:prstGeom prst="rect">
              <a:avLst/>
            </a:prstGeom>
          </p:spPr>
        </p:pic>
        <p:sp>
          <p:nvSpPr>
            <p:cNvPr id="5" name="Rectangle 4">
              <a:extLst>
                <a:ext uri="{FF2B5EF4-FFF2-40B4-BE49-F238E27FC236}">
                  <a16:creationId xmlns:a16="http://schemas.microsoft.com/office/drawing/2014/main" id="{3AAC1947-82B7-4A72-B8FF-1D21FB846196}"/>
                </a:ext>
              </a:extLst>
            </p:cNvPr>
            <p:cNvSpPr/>
            <p:nvPr/>
          </p:nvSpPr>
          <p:spPr>
            <a:xfrm>
              <a:off x="7790688" y="5288994"/>
              <a:ext cx="152400" cy="8832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064232791"/>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normAutofit/>
          </a:bodyPr>
          <a:lstStyle/>
          <a:p>
            <a:pPr eaLnBrk="1" hangingPunct="1"/>
            <a:r>
              <a:rPr lang="en-US" dirty="0"/>
              <a:t>GIS Databases</a:t>
            </a:r>
          </a:p>
        </p:txBody>
      </p:sp>
      <p:sp>
        <p:nvSpPr>
          <p:cNvPr id="4" name="Content Placeholder 3">
            <a:extLst>
              <a:ext uri="{FF2B5EF4-FFF2-40B4-BE49-F238E27FC236}">
                <a16:creationId xmlns:a16="http://schemas.microsoft.com/office/drawing/2014/main" id="{999587AD-1664-E071-E06E-3549563128F1}"/>
              </a:ext>
            </a:extLst>
          </p:cNvPr>
          <p:cNvSpPr>
            <a:spLocks noGrp="1"/>
          </p:cNvSpPr>
          <p:nvPr>
            <p:ph sz="half" idx="1"/>
          </p:nvPr>
        </p:nvSpPr>
        <p:spPr/>
        <p:txBody>
          <a:bodyPr/>
          <a:lstStyle/>
          <a:p>
            <a:r>
              <a:rPr lang="en-US" dirty="0"/>
              <a:t>Gridded Soil Survey Geographic</a:t>
            </a:r>
          </a:p>
          <a:p>
            <a:r>
              <a:rPr lang="en-US" dirty="0"/>
              <a:t>Info gathered by walking over the land and observing the soil</a:t>
            </a:r>
          </a:p>
          <a:p>
            <a:r>
              <a:rPr lang="en-US" dirty="0"/>
              <a:t>Some soil samples analyzed in laboratories</a:t>
            </a:r>
          </a:p>
          <a:p>
            <a:r>
              <a:rPr lang="en-US" dirty="0"/>
              <a:t>Collected at scales of 1:12,000 to 1:63,360</a:t>
            </a:r>
          </a:p>
          <a:p>
            <a:endParaRPr lang="en-US" dirty="0"/>
          </a:p>
        </p:txBody>
      </p:sp>
      <p:sp>
        <p:nvSpPr>
          <p:cNvPr id="5" name="Content Placeholder 4">
            <a:extLst>
              <a:ext uri="{FF2B5EF4-FFF2-40B4-BE49-F238E27FC236}">
                <a16:creationId xmlns:a16="http://schemas.microsoft.com/office/drawing/2014/main" id="{6FB8B6C2-F927-1216-A5A8-49B71C1FC0FB}"/>
              </a:ext>
            </a:extLst>
          </p:cNvPr>
          <p:cNvSpPr>
            <a:spLocks noGrp="1"/>
          </p:cNvSpPr>
          <p:nvPr>
            <p:ph sz="half" idx="2"/>
          </p:nvPr>
        </p:nvSpPr>
        <p:spPr/>
        <p:txBody>
          <a:bodyPr/>
          <a:lstStyle/>
          <a:p>
            <a:r>
              <a:rPr lang="en-US" dirty="0"/>
              <a:t>U.S. General Soil Map</a:t>
            </a:r>
          </a:p>
          <a:p>
            <a:r>
              <a:rPr lang="en-US" dirty="0"/>
              <a:t>Created by generalizing more detailed survey maps</a:t>
            </a:r>
          </a:p>
          <a:p>
            <a:r>
              <a:rPr lang="en-US" dirty="0"/>
              <a:t>Scales of 1:250,000 (CONUS) and 1:1,000,000 (Alaska)</a:t>
            </a:r>
          </a:p>
          <a:p>
            <a:r>
              <a:rPr lang="en-US" dirty="0"/>
              <a:t>Soils of similar areas were studied and the probable classification and extent of the soils were determined</a:t>
            </a:r>
          </a:p>
          <a:p>
            <a:endParaRPr lang="en-US" dirty="0"/>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24</a:t>
            </a:fld>
            <a:endParaRPr lang="en-US" dirty="0">
              <a:latin typeface="Arial" charset="0"/>
            </a:endParaRPr>
          </a:p>
        </p:txBody>
      </p:sp>
      <p:sp>
        <p:nvSpPr>
          <p:cNvPr id="2" name="Rectangle 1">
            <a:extLst>
              <a:ext uri="{FF2B5EF4-FFF2-40B4-BE49-F238E27FC236}">
                <a16:creationId xmlns:a16="http://schemas.microsoft.com/office/drawing/2014/main" id="{F432FFC5-93F9-496D-8A8A-850DE9A9C870}"/>
              </a:ext>
            </a:extLst>
          </p:cNvPr>
          <p:cNvSpPr/>
          <p:nvPr/>
        </p:nvSpPr>
        <p:spPr>
          <a:xfrm>
            <a:off x="2400300" y="5220197"/>
            <a:ext cx="7391400" cy="1200329"/>
          </a:xfrm>
          <a:prstGeom prst="rect">
            <a:avLst/>
          </a:prstGeom>
        </p:spPr>
        <p:txBody>
          <a:bodyPr wrap="square">
            <a:spAutoFit/>
          </a:bodyPr>
          <a:lstStyle/>
          <a:p>
            <a:pPr>
              <a:lnSpc>
                <a:spcPct val="90000"/>
              </a:lnSpc>
            </a:pPr>
            <a:r>
              <a:rPr lang="en-US" sz="2000" dirty="0">
                <a:latin typeface="Lato" panose="020F0502020204030203" pitchFamily="34" charset="0"/>
              </a:rPr>
              <a:t>USDA Geospatial Data Gateway: </a:t>
            </a:r>
            <a:r>
              <a:rPr lang="en-US" sz="2000" dirty="0">
                <a:latin typeface="Lato" panose="020F0502020204030203" pitchFamily="34" charset="0"/>
                <a:hlinkClick r:id="rId3"/>
              </a:rPr>
              <a:t>https://gdg.sc.egov.usda.gov/</a:t>
            </a:r>
            <a:endParaRPr lang="en-US" sz="2000" dirty="0">
              <a:latin typeface="Lato" panose="020F0502020204030203" pitchFamily="34" charset="0"/>
            </a:endParaRPr>
          </a:p>
          <a:p>
            <a:pPr>
              <a:lnSpc>
                <a:spcPct val="90000"/>
              </a:lnSpc>
            </a:pPr>
            <a:endParaRPr lang="en-US" sz="2000" dirty="0">
              <a:latin typeface="Lato" panose="020F0502020204030203" pitchFamily="34" charset="0"/>
            </a:endParaRPr>
          </a:p>
          <a:p>
            <a:pPr>
              <a:lnSpc>
                <a:spcPct val="90000"/>
              </a:lnSpc>
            </a:pPr>
            <a:r>
              <a:rPr lang="en-US" sz="2000" dirty="0">
                <a:latin typeface="Lato" panose="020F0502020204030203" pitchFamily="34" charset="0"/>
              </a:rPr>
              <a:t>USDA Web Soil Survey website: </a:t>
            </a:r>
            <a:r>
              <a:rPr lang="en-US" sz="2000" dirty="0">
                <a:latin typeface="Lato" panose="020F0502020204030203" pitchFamily="34" charset="0"/>
                <a:hlinkClick r:id="rId4"/>
              </a:rPr>
              <a:t>http://websoilsurvey.nrcs.usda.gov/app/HomePage.htm</a:t>
            </a:r>
            <a:endParaRPr lang="en-US" sz="2000" dirty="0">
              <a:latin typeface="Lato" panose="020F0502020204030203" pitchFamily="34" charset="0"/>
            </a:endParaRPr>
          </a:p>
        </p:txBody>
      </p:sp>
    </p:spTree>
    <p:extLst>
      <p:ext uri="{BB962C8B-B14F-4D97-AF65-F5344CB8AC3E}">
        <p14:creationId xmlns:p14="http://schemas.microsoft.com/office/powerpoint/2010/main" val="3999808109"/>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normAutofit/>
          </a:bodyPr>
          <a:lstStyle/>
          <a:p>
            <a:pPr eaLnBrk="1" hangingPunct="1"/>
            <a:r>
              <a:rPr lang="en-US" dirty="0"/>
              <a:t>Parameter Estimation</a:t>
            </a:r>
          </a:p>
        </p:txBody>
      </p:sp>
      <p:sp>
        <p:nvSpPr>
          <p:cNvPr id="2" name="Content Placeholder 1">
            <a:extLst>
              <a:ext uri="{FF2B5EF4-FFF2-40B4-BE49-F238E27FC236}">
                <a16:creationId xmlns:a16="http://schemas.microsoft.com/office/drawing/2014/main" id="{A6F61BDC-1CAC-C952-D4D7-33ABD191082C}"/>
              </a:ext>
            </a:extLst>
          </p:cNvPr>
          <p:cNvSpPr>
            <a:spLocks noGrp="1"/>
          </p:cNvSpPr>
          <p:nvPr>
            <p:ph sz="half" idx="1"/>
          </p:nvPr>
        </p:nvSpPr>
        <p:spPr/>
        <p:txBody>
          <a:bodyPr/>
          <a:lstStyle/>
          <a:p>
            <a:r>
              <a:rPr lang="en-US" dirty="0"/>
              <a:t>Recommendation:</a:t>
            </a:r>
          </a:p>
          <a:p>
            <a:r>
              <a:rPr lang="en-US" dirty="0"/>
              <a:t>Do not use actual parameter values within the soils database tabular data</a:t>
            </a:r>
          </a:p>
          <a:p>
            <a:r>
              <a:rPr lang="en-US" dirty="0"/>
              <a:t>Get surficial texture from soils database</a:t>
            </a:r>
          </a:p>
          <a:p>
            <a:pPr lvl="1"/>
            <a:r>
              <a:rPr lang="en-US" dirty="0"/>
              <a:t>e.g. silt, loam, sandy loam, </a:t>
            </a:r>
            <a:r>
              <a:rPr lang="en-US" dirty="0" err="1"/>
              <a:t>etc</a:t>
            </a:r>
            <a:endParaRPr lang="en-US" dirty="0"/>
          </a:p>
          <a:p>
            <a:r>
              <a:rPr lang="en-US" dirty="0"/>
              <a:t>Relate to literature values</a:t>
            </a:r>
          </a:p>
          <a:p>
            <a:pPr lvl="1"/>
            <a:r>
              <a:rPr lang="en-US" dirty="0"/>
              <a:t>Engineer Manual 1110-2-1417</a:t>
            </a:r>
          </a:p>
          <a:p>
            <a:pPr lvl="1"/>
            <a:r>
              <a:rPr lang="en-US" dirty="0"/>
              <a:t>Rawls, </a:t>
            </a:r>
            <a:r>
              <a:rPr lang="en-US" dirty="0" err="1"/>
              <a:t>Brakensiek</a:t>
            </a:r>
            <a:r>
              <a:rPr lang="en-US" dirty="0"/>
              <a:t>, and Miller (1983)</a:t>
            </a:r>
          </a:p>
          <a:p>
            <a:r>
              <a:rPr lang="en-US" dirty="0"/>
              <a:t>Initial estimates must be calibrated and validated!</a:t>
            </a:r>
          </a:p>
          <a:p>
            <a:endParaRPr lang="en-US" dirty="0"/>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25</a:t>
            </a:fld>
            <a:endParaRPr lang="en-US">
              <a:latin typeface="Arial" charset="0"/>
            </a:endParaRPr>
          </a:p>
        </p:txBody>
      </p:sp>
      <p:pic>
        <p:nvPicPr>
          <p:cNvPr id="7" name="Picture 6">
            <a:extLst>
              <a:ext uri="{FF2B5EF4-FFF2-40B4-BE49-F238E27FC236}">
                <a16:creationId xmlns:a16="http://schemas.microsoft.com/office/drawing/2014/main" id="{DA77DA87-2AE5-4E02-B1C5-2FF736AE484D}"/>
              </a:ext>
            </a:extLst>
          </p:cNvPr>
          <p:cNvPicPr>
            <a:picLocks noChangeAspect="1"/>
          </p:cNvPicPr>
          <p:nvPr/>
        </p:nvPicPr>
        <p:blipFill>
          <a:blip r:embed="rId3"/>
          <a:stretch>
            <a:fillRect/>
          </a:stretch>
        </p:blipFill>
        <p:spPr>
          <a:xfrm>
            <a:off x="6400800" y="2057400"/>
            <a:ext cx="3959167" cy="3296528"/>
          </a:xfrm>
          <a:prstGeom prst="rect">
            <a:avLst/>
          </a:prstGeom>
        </p:spPr>
      </p:pic>
    </p:spTree>
    <p:extLst>
      <p:ext uri="{BB962C8B-B14F-4D97-AF65-F5344CB8AC3E}">
        <p14:creationId xmlns:p14="http://schemas.microsoft.com/office/powerpoint/2010/main" val="2784328803"/>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Factors Affecting Infiltration</a:t>
            </a:r>
          </a:p>
        </p:txBody>
      </p:sp>
      <p:sp>
        <p:nvSpPr>
          <p:cNvPr id="21507" name="Rectangle 3"/>
          <p:cNvSpPr>
            <a:spLocks noGrp="1" noChangeArrowheads="1"/>
          </p:cNvSpPr>
          <p:nvPr>
            <p:ph idx="1"/>
          </p:nvPr>
        </p:nvSpPr>
        <p:spPr/>
        <p:txBody>
          <a:bodyPr/>
          <a:lstStyle/>
          <a:p>
            <a:pPr eaLnBrk="1" hangingPunct="1"/>
            <a:r>
              <a:rPr lang="en-US" sz="2400" dirty="0"/>
              <a:t>Storm Character</a:t>
            </a:r>
          </a:p>
          <a:p>
            <a:pPr eaLnBrk="1" hangingPunct="1"/>
            <a:r>
              <a:rPr lang="en-US" sz="2400" dirty="0"/>
              <a:t>Time of Year</a:t>
            </a:r>
          </a:p>
          <a:p>
            <a:pPr eaLnBrk="1" hangingPunct="1"/>
            <a:r>
              <a:rPr lang="en-US" sz="2400" dirty="0"/>
              <a:t>Soil Compaction</a:t>
            </a:r>
          </a:p>
          <a:p>
            <a:pPr eaLnBrk="1" hangingPunct="1"/>
            <a:r>
              <a:rPr lang="en-US" sz="2400" dirty="0"/>
              <a:t>Slope</a:t>
            </a:r>
          </a:p>
          <a:p>
            <a:pPr eaLnBrk="1" hangingPunct="1"/>
            <a:r>
              <a:rPr lang="en-US" sz="2400" dirty="0"/>
              <a:t>Cracks</a:t>
            </a:r>
          </a:p>
          <a:p>
            <a:pPr eaLnBrk="1" hangingPunct="1"/>
            <a:r>
              <a:rPr lang="en-US" sz="2400" dirty="0"/>
              <a:t>Roots</a:t>
            </a:r>
          </a:p>
          <a:p>
            <a:pPr eaLnBrk="1" hangingPunct="1"/>
            <a:r>
              <a:rPr lang="en-US" sz="2400" dirty="0"/>
              <a:t>Vegetation</a:t>
            </a:r>
          </a:p>
          <a:p>
            <a:pPr eaLnBrk="1" hangingPunct="1"/>
            <a:r>
              <a:rPr lang="en-US" sz="2400" dirty="0"/>
              <a:t>Soil Moisture</a:t>
            </a:r>
          </a:p>
        </p:txBody>
      </p:sp>
      <p:sp>
        <p:nvSpPr>
          <p:cNvPr id="21511" name="Slide Number Placeholder 6"/>
          <p:cNvSpPr>
            <a:spLocks noGrp="1"/>
          </p:cNvSpPr>
          <p:nvPr>
            <p:ph type="sldNum" sz="quarter" idx="12"/>
          </p:nvPr>
        </p:nvSpPr>
        <p:spPr>
          <a:prstGeom prst="rect">
            <a:avLst/>
          </a:prstGeom>
        </p:spPr>
        <p:txBody>
          <a:bodyPr/>
          <a:lstStyle/>
          <a:p>
            <a:fld id="{8877C9FF-B660-42E6-A9B6-46784EDE7700}" type="slidenum">
              <a:rPr lang="en-US" smtClean="0">
                <a:latin typeface="Arial" charset="0"/>
              </a:rPr>
              <a:pPr/>
              <a:t>26</a:t>
            </a:fld>
            <a:endParaRPr lang="en-US" dirty="0">
              <a:latin typeface="Arial" charset="0"/>
            </a:endParaRPr>
          </a:p>
        </p:txBody>
      </p:sp>
      <p:sp>
        <p:nvSpPr>
          <p:cNvPr id="21508" name="Rectangle 4"/>
          <p:cNvSpPr>
            <a:spLocks noGrp="1" noChangeArrowheads="1"/>
          </p:cNvSpPr>
          <p:nvPr>
            <p:ph sz="half" idx="4294967295"/>
          </p:nvPr>
        </p:nvSpPr>
        <p:spPr>
          <a:xfrm>
            <a:off x="8153400" y="1981200"/>
            <a:ext cx="4038600" cy="3916363"/>
          </a:xfrm>
        </p:spPr>
        <p:txBody>
          <a:bodyPr/>
          <a:lstStyle/>
          <a:p>
            <a:pPr eaLnBrk="1" hangingPunct="1"/>
            <a:r>
              <a:rPr lang="en-US" sz="2400" dirty="0"/>
              <a:t>Litter</a:t>
            </a:r>
          </a:p>
          <a:p>
            <a:pPr eaLnBrk="1" hangingPunct="1"/>
            <a:r>
              <a:rPr lang="en-US" sz="2400" dirty="0"/>
              <a:t>Temperature</a:t>
            </a:r>
          </a:p>
          <a:p>
            <a:pPr eaLnBrk="1" hangingPunct="1"/>
            <a:r>
              <a:rPr lang="en-US" sz="2400" dirty="0"/>
              <a:t>Soil Compaction</a:t>
            </a:r>
          </a:p>
          <a:p>
            <a:pPr eaLnBrk="1" hangingPunct="1"/>
            <a:r>
              <a:rPr lang="en-US" sz="2400" dirty="0"/>
              <a:t>Crusting</a:t>
            </a:r>
          </a:p>
          <a:p>
            <a:pPr eaLnBrk="1" hangingPunct="1"/>
            <a:r>
              <a:rPr lang="en-US" sz="2400" dirty="0"/>
              <a:t>Soil Type</a:t>
            </a:r>
          </a:p>
          <a:p>
            <a:pPr eaLnBrk="1" hangingPunct="1"/>
            <a:r>
              <a:rPr lang="en-US" sz="2400" dirty="0"/>
              <a:t>Imperviousness</a:t>
            </a:r>
          </a:p>
          <a:p>
            <a:pPr eaLnBrk="1" hangingPunct="1"/>
            <a:r>
              <a:rPr lang="en-US" sz="2400" dirty="0"/>
              <a:t>Drought</a:t>
            </a:r>
          </a:p>
          <a:p>
            <a:pPr eaLnBrk="1" hangingPunct="1"/>
            <a:r>
              <a:rPr lang="en-US" sz="2400" dirty="0"/>
              <a:t>Wildfire</a:t>
            </a:r>
          </a:p>
          <a:p>
            <a:pPr eaLnBrk="1" hangingPunct="1"/>
            <a:endParaRPr lang="en-US" dirty="0"/>
          </a:p>
        </p:txBody>
      </p:sp>
    </p:spTree>
    <p:extLst>
      <p:ext uri="{BB962C8B-B14F-4D97-AF65-F5344CB8AC3E}">
        <p14:creationId xmlns:p14="http://schemas.microsoft.com/office/powerpoint/2010/main" val="288418372"/>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6" name="Picture 11" descr="Restore Hydrol Losses"/>
          <p:cNvPicPr>
            <a:picLocks noChangeAspect="1" noChangeArrowheads="1"/>
          </p:cNvPicPr>
          <p:nvPr/>
        </p:nvPicPr>
        <p:blipFill>
          <a:blip r:embed="rId3" cstate="print"/>
          <a:srcRect l="18890" t="35135" r="3708" b="35135"/>
          <a:stretch>
            <a:fillRect/>
          </a:stretch>
        </p:blipFill>
        <p:spPr bwMode="auto">
          <a:xfrm>
            <a:off x="6296893" y="2110404"/>
            <a:ext cx="3951128" cy="3276600"/>
          </a:xfrm>
          <a:prstGeom prst="rect">
            <a:avLst/>
          </a:prstGeom>
          <a:noFill/>
          <a:ln w="9525">
            <a:noFill/>
            <a:miter lim="800000"/>
            <a:headEnd/>
            <a:tailEnd/>
          </a:ln>
        </p:spPr>
      </p:pic>
      <p:pic>
        <p:nvPicPr>
          <p:cNvPr id="20487" name="Picture 12" descr="Restore Hydrol Losses"/>
          <p:cNvPicPr>
            <a:picLocks noChangeAspect="1" noChangeArrowheads="1"/>
          </p:cNvPicPr>
          <p:nvPr/>
        </p:nvPicPr>
        <p:blipFill>
          <a:blip r:embed="rId3" cstate="print"/>
          <a:srcRect l="14590" r="3708" b="68919"/>
          <a:stretch>
            <a:fillRect/>
          </a:stretch>
        </p:blipFill>
        <p:spPr bwMode="auto">
          <a:xfrm>
            <a:off x="1905001" y="2110404"/>
            <a:ext cx="3990109" cy="3276600"/>
          </a:xfrm>
          <a:prstGeom prst="rect">
            <a:avLst/>
          </a:prstGeom>
          <a:noFill/>
          <a:ln w="9525">
            <a:noFill/>
            <a:miter lim="800000"/>
            <a:headEnd/>
            <a:tailEnd/>
          </a:ln>
        </p:spPr>
      </p:pic>
      <p:sp>
        <p:nvSpPr>
          <p:cNvPr id="5" name="Title 4">
            <a:extLst>
              <a:ext uri="{FF2B5EF4-FFF2-40B4-BE49-F238E27FC236}">
                <a16:creationId xmlns:a16="http://schemas.microsoft.com/office/drawing/2014/main" id="{424F7D5A-A998-53B2-FE4B-85DA5C7425E9}"/>
              </a:ext>
            </a:extLst>
          </p:cNvPr>
          <p:cNvSpPr>
            <a:spLocks noGrp="1"/>
          </p:cNvSpPr>
          <p:nvPr>
            <p:ph type="title"/>
          </p:nvPr>
        </p:nvSpPr>
        <p:spPr/>
        <p:txBody>
          <a:bodyPr/>
          <a:lstStyle/>
          <a:p>
            <a:r>
              <a:rPr lang="en-US" dirty="0"/>
              <a:t>Infiltration Rate</a:t>
            </a:r>
          </a:p>
        </p:txBody>
      </p:sp>
      <p:sp>
        <p:nvSpPr>
          <p:cNvPr id="8" name="Slide Number Placeholder 6">
            <a:extLst>
              <a:ext uri="{FF2B5EF4-FFF2-40B4-BE49-F238E27FC236}">
                <a16:creationId xmlns:a16="http://schemas.microsoft.com/office/drawing/2014/main" id="{FDD749D2-0254-392C-6E16-9AE44A9FE78F}"/>
              </a:ext>
            </a:extLst>
          </p:cNvPr>
          <p:cNvSpPr>
            <a:spLocks noGrp="1"/>
          </p:cNvSpPr>
          <p:nvPr>
            <p:ph type="sldNum" sz="quarter" idx="12"/>
          </p:nvPr>
        </p:nvSpPr>
        <p:spPr>
          <a:xfrm>
            <a:off x="8610600" y="6356352"/>
            <a:ext cx="2743200" cy="365125"/>
          </a:xfrm>
          <a:prstGeom prst="rect">
            <a:avLst/>
          </a:prstGeom>
        </p:spPr>
        <p:txBody>
          <a:bodyPr/>
          <a:lstStyle/>
          <a:p>
            <a:fld id="{8877C9FF-B660-42E6-A9B6-46784EDE7700}" type="slidenum">
              <a:rPr lang="en-US" smtClean="0">
                <a:latin typeface="Arial" charset="0"/>
              </a:rPr>
              <a:pPr/>
              <a:t>27</a:t>
            </a:fld>
            <a:endParaRPr lang="en-US" dirty="0">
              <a:latin typeface="Arial" charset="0"/>
            </a:endParaRPr>
          </a:p>
        </p:txBody>
      </p:sp>
    </p:spTree>
    <p:extLst>
      <p:ext uri="{BB962C8B-B14F-4D97-AF65-F5344CB8AC3E}">
        <p14:creationId xmlns:p14="http://schemas.microsoft.com/office/powerpoint/2010/main" val="12119673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r>
              <a:rPr lang="en-US" dirty="0"/>
              <a:t>How to Select an Infiltration Method</a:t>
            </a:r>
          </a:p>
        </p:txBody>
      </p:sp>
      <p:sp>
        <p:nvSpPr>
          <p:cNvPr id="21507" name="Rectangle 3"/>
          <p:cNvSpPr>
            <a:spLocks noGrp="1" noChangeArrowheads="1"/>
          </p:cNvSpPr>
          <p:nvPr>
            <p:ph sz="half" idx="1"/>
          </p:nvPr>
        </p:nvSpPr>
        <p:spPr/>
        <p:txBody>
          <a:bodyPr>
            <a:normAutofit/>
          </a:bodyPr>
          <a:lstStyle/>
          <a:p>
            <a:pPr eaLnBrk="1" hangingPunct="1"/>
            <a:r>
              <a:rPr lang="en-US" sz="2400" dirty="0"/>
              <a:t>All methods are a simplification of the real world</a:t>
            </a:r>
          </a:p>
          <a:p>
            <a:pPr eaLnBrk="1" hangingPunct="1"/>
            <a:r>
              <a:rPr lang="en-US" sz="2400" dirty="0"/>
              <a:t>An appropriate method:</a:t>
            </a:r>
          </a:p>
          <a:p>
            <a:pPr lvl="1"/>
            <a:r>
              <a:rPr lang="en-US" sz="2000" dirty="0"/>
              <a:t>Captures the significant aspects of the system in question</a:t>
            </a:r>
          </a:p>
          <a:p>
            <a:pPr lvl="1"/>
            <a:r>
              <a:rPr lang="en-US" sz="2000" dirty="0"/>
              <a:t>Provides the necessary information to meet study objectives</a:t>
            </a:r>
          </a:p>
        </p:txBody>
      </p:sp>
      <p:sp>
        <p:nvSpPr>
          <p:cNvPr id="21508" name="Rectangle 4"/>
          <p:cNvSpPr>
            <a:spLocks noGrp="1" noChangeArrowheads="1"/>
          </p:cNvSpPr>
          <p:nvPr>
            <p:ph sz="half" idx="2"/>
          </p:nvPr>
        </p:nvSpPr>
        <p:spPr/>
        <p:txBody>
          <a:bodyPr>
            <a:normAutofit/>
          </a:bodyPr>
          <a:lstStyle/>
          <a:p>
            <a:pPr eaLnBrk="1" hangingPunct="1"/>
            <a:r>
              <a:rPr lang="en-US" sz="2400" dirty="0"/>
              <a:t>Questions to ask yourself:</a:t>
            </a:r>
          </a:p>
          <a:p>
            <a:pPr lvl="1"/>
            <a:r>
              <a:rPr lang="en-US" sz="2000" dirty="0"/>
              <a:t>What is the required accuracy of the model?</a:t>
            </a:r>
          </a:p>
          <a:p>
            <a:pPr lvl="1"/>
            <a:r>
              <a:rPr lang="en-US" sz="2000" dirty="0"/>
              <a:t>What are the required outputs?</a:t>
            </a:r>
          </a:p>
          <a:p>
            <a:pPr lvl="1"/>
            <a:r>
              <a:rPr lang="en-US" sz="2000" dirty="0"/>
              <a:t>What type of physical and/or observed data is available?</a:t>
            </a:r>
          </a:p>
          <a:p>
            <a:pPr lvl="1"/>
            <a:r>
              <a:rPr lang="en-US" sz="2000" dirty="0"/>
              <a:t>How much time and $$$ is available?</a:t>
            </a:r>
          </a:p>
          <a:p>
            <a:pPr lvl="1"/>
            <a:r>
              <a:rPr lang="en-US" sz="2000" dirty="0"/>
              <a:t>With what methods are you familiar?</a:t>
            </a:r>
          </a:p>
          <a:p>
            <a:pPr eaLnBrk="1" hangingPunct="1"/>
            <a:endParaRPr lang="en-US" dirty="0"/>
          </a:p>
        </p:txBody>
      </p:sp>
      <p:sp>
        <p:nvSpPr>
          <p:cNvPr id="21511" name="Slide Number Placeholder 6"/>
          <p:cNvSpPr>
            <a:spLocks noGrp="1"/>
          </p:cNvSpPr>
          <p:nvPr>
            <p:ph type="sldNum" sz="quarter" idx="12"/>
          </p:nvPr>
        </p:nvSpPr>
        <p:spPr>
          <a:prstGeom prst="rect">
            <a:avLst/>
          </a:prstGeom>
        </p:spPr>
        <p:txBody>
          <a:bodyPr/>
          <a:lstStyle/>
          <a:p>
            <a:fld id="{8877C9FF-B660-42E6-A9B6-46784EDE7700}" type="slidenum">
              <a:rPr lang="en-US" smtClean="0">
                <a:latin typeface="Arial" charset="0"/>
              </a:rPr>
              <a:pPr/>
              <a:t>28</a:t>
            </a:fld>
            <a:endParaRPr lang="en-US">
              <a:latin typeface="Arial" charset="0"/>
            </a:endParaRPr>
          </a:p>
        </p:txBody>
      </p:sp>
    </p:spTree>
    <p:extLst>
      <p:ext uri="{BB962C8B-B14F-4D97-AF65-F5344CB8AC3E}">
        <p14:creationId xmlns:p14="http://schemas.microsoft.com/office/powerpoint/2010/main" val="2561666782"/>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noFill/>
        </p:spPr>
        <p:txBody>
          <a:bodyPr/>
          <a:lstStyle/>
          <a:p>
            <a:pPr eaLnBrk="1" hangingPunct="1"/>
            <a:r>
              <a:rPr lang="en-US" dirty="0"/>
              <a:t>Initial and Constant Loss Method</a:t>
            </a:r>
          </a:p>
        </p:txBody>
      </p:sp>
      <p:sp>
        <p:nvSpPr>
          <p:cNvPr id="2" name="Content Placeholder 1">
            <a:extLst>
              <a:ext uri="{FF2B5EF4-FFF2-40B4-BE49-F238E27FC236}">
                <a16:creationId xmlns:a16="http://schemas.microsoft.com/office/drawing/2014/main" id="{489E386A-EBA4-90AF-AC43-FFE8A7B18C50}"/>
              </a:ext>
            </a:extLst>
          </p:cNvPr>
          <p:cNvSpPr>
            <a:spLocks noGrp="1"/>
          </p:cNvSpPr>
          <p:nvPr>
            <p:ph idx="1"/>
          </p:nvPr>
        </p:nvSpPr>
        <p:spPr/>
        <p:txBody>
          <a:bodyPr/>
          <a:lstStyle/>
          <a:p>
            <a:r>
              <a:rPr lang="en-US" dirty="0"/>
              <a:t>All rainfall is lost until an initial loss is satisfied.  </a:t>
            </a:r>
          </a:p>
          <a:p>
            <a:r>
              <a:rPr lang="en-US" dirty="0"/>
              <a:t>A constant loss rate is applied to the remaining precipitation.</a:t>
            </a:r>
          </a:p>
          <a:p>
            <a:r>
              <a:rPr lang="en-US" dirty="0"/>
              <a:t>There isn’t a way to extract infiltrated water!</a:t>
            </a:r>
          </a:p>
          <a:p>
            <a:endParaRPr lang="en-US" dirty="0"/>
          </a:p>
        </p:txBody>
      </p:sp>
      <p:sp>
        <p:nvSpPr>
          <p:cNvPr id="3076" name="Slide Number Placeholder 5"/>
          <p:cNvSpPr>
            <a:spLocks noGrp="1"/>
          </p:cNvSpPr>
          <p:nvPr>
            <p:ph type="sldNum" sz="quarter" idx="12"/>
          </p:nvPr>
        </p:nvSpPr>
        <p:spPr>
          <a:prstGeom prst="rect">
            <a:avLst/>
          </a:prstGeom>
        </p:spPr>
        <p:txBody>
          <a:bodyPr/>
          <a:lstStyle/>
          <a:p>
            <a:fld id="{A29992EE-826E-417B-8519-C5445A44D135}" type="slidenum">
              <a:rPr lang="en-US" smtClean="0">
                <a:latin typeface="Arial" charset="0"/>
              </a:rPr>
              <a:pPr/>
              <a:t>29</a:t>
            </a:fld>
            <a:endParaRPr lang="en-US">
              <a:latin typeface="Arial" charset="0"/>
            </a:endParaRPr>
          </a:p>
        </p:txBody>
      </p:sp>
      <p:graphicFrame>
        <p:nvGraphicFramePr>
          <p:cNvPr id="3074" name="Object 3"/>
          <p:cNvGraphicFramePr>
            <a:graphicFrameLocks noChangeAspect="1"/>
          </p:cNvGraphicFramePr>
          <p:nvPr/>
        </p:nvGraphicFramePr>
        <p:xfrm>
          <a:off x="6035675" y="3321051"/>
          <a:ext cx="115888" cy="214313"/>
        </p:xfrm>
        <a:graphic>
          <a:graphicData uri="http://schemas.openxmlformats.org/presentationml/2006/ole">
            <mc:AlternateContent xmlns:mc="http://schemas.openxmlformats.org/markup-compatibility/2006">
              <mc:Choice xmlns:v="urn:schemas-microsoft-com:vml" Requires="v">
                <p:oleObj name="Equation" r:id="rId3" imgW="114120" imgH="215640" progId="Equation.3">
                  <p:embed/>
                </p:oleObj>
              </mc:Choice>
              <mc:Fallback>
                <p:oleObj name="Equation" r:id="rId3" imgW="114120" imgH="215640" progId="Equation.3">
                  <p:embed/>
                  <p:pic>
                    <p:nvPicPr>
                      <p:cNvPr id="3074"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5675" y="3321051"/>
                        <a:ext cx="115888"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lstStyle/>
          <a:p>
            <a:pPr eaLnBrk="1" hangingPunct="1"/>
            <a:r>
              <a:rPr lang="en-US"/>
              <a:t>Runoff Process – Hydrologic Cycle</a:t>
            </a:r>
          </a:p>
        </p:txBody>
      </p:sp>
      <p:sp>
        <p:nvSpPr>
          <p:cNvPr id="6" name="Slide Number Placeholder 5"/>
          <p:cNvSpPr>
            <a:spLocks noGrp="1"/>
          </p:cNvSpPr>
          <p:nvPr>
            <p:ph type="sldNum" sz="quarter" idx="12"/>
          </p:nvPr>
        </p:nvSpPr>
        <p:spPr/>
        <p:txBody>
          <a:bodyPr/>
          <a:lstStyle/>
          <a:p>
            <a:fld id="{866D7F9A-4F93-4AD8-A546-1A6497458D76}" type="slidenum">
              <a:rPr lang="en-US" smtClean="0"/>
              <a:pPr/>
              <a:t>3</a:t>
            </a:fld>
            <a:endParaRPr lang="en-US"/>
          </a:p>
        </p:txBody>
      </p:sp>
      <p:pic>
        <p:nvPicPr>
          <p:cNvPr id="3" name="Content Placeholder 7">
            <a:extLst>
              <a:ext uri="{FF2B5EF4-FFF2-40B4-BE49-F238E27FC236}">
                <a16:creationId xmlns:a16="http://schemas.microsoft.com/office/drawing/2014/main" id="{5B37C952-6686-E64D-3A61-A82FA8C9B0B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584367" y="2053375"/>
            <a:ext cx="7023266" cy="3895838"/>
          </a:xfr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8" name="Picture 12" descr="curve"/>
          <p:cNvPicPr>
            <a:picLocks noChangeAspect="1" noChangeArrowheads="1"/>
          </p:cNvPicPr>
          <p:nvPr/>
        </p:nvPicPr>
        <p:blipFill>
          <a:blip r:embed="rId3" cstate="print"/>
          <a:srcRect l="2748" t="5551" r="7956" b="11180"/>
          <a:stretch>
            <a:fillRect/>
          </a:stretch>
        </p:blipFill>
        <p:spPr bwMode="auto">
          <a:xfrm>
            <a:off x="3308033" y="1905000"/>
            <a:ext cx="5575934" cy="4030042"/>
          </a:xfrm>
          <a:prstGeom prst="rect">
            <a:avLst/>
          </a:prstGeom>
          <a:noFill/>
          <a:ln w="9525">
            <a:noFill/>
            <a:miter lim="800000"/>
            <a:headEnd/>
            <a:tailEnd/>
          </a:ln>
        </p:spPr>
      </p:pic>
      <p:sp>
        <p:nvSpPr>
          <p:cNvPr id="16" name="Rectangle 2">
            <a:extLst>
              <a:ext uri="{FF2B5EF4-FFF2-40B4-BE49-F238E27FC236}">
                <a16:creationId xmlns:a16="http://schemas.microsoft.com/office/drawing/2014/main" id="{16A828A1-EEFF-4572-926C-F87CA686FB8C}"/>
              </a:ext>
            </a:extLst>
          </p:cNvPr>
          <p:cNvSpPr>
            <a:spLocks noGrp="1" noChangeArrowheads="1"/>
          </p:cNvSpPr>
          <p:nvPr>
            <p:ph type="title"/>
          </p:nvPr>
        </p:nvSpPr>
        <p:spPr>
          <a:noFill/>
        </p:spPr>
        <p:txBody>
          <a:bodyPr/>
          <a:lstStyle/>
          <a:p>
            <a:pPr eaLnBrk="1" hangingPunct="1"/>
            <a:r>
              <a:rPr lang="en-US" dirty="0"/>
              <a:t>Initial and Constant Loss Method</a:t>
            </a:r>
          </a:p>
        </p:txBody>
      </p:sp>
      <p:sp>
        <p:nvSpPr>
          <p:cNvPr id="23555" name="Slide Number Placeholder 4"/>
          <p:cNvSpPr>
            <a:spLocks noGrp="1"/>
          </p:cNvSpPr>
          <p:nvPr>
            <p:ph type="sldNum" sz="quarter" idx="12"/>
          </p:nvPr>
        </p:nvSpPr>
        <p:spPr>
          <a:prstGeom prst="rect">
            <a:avLst/>
          </a:prstGeom>
        </p:spPr>
        <p:txBody>
          <a:bodyPr/>
          <a:lstStyle/>
          <a:p>
            <a:fld id="{FCD76803-E8A3-45BD-BABA-0A6945E1AC76}" type="slidenum">
              <a:rPr lang="en-US" smtClean="0">
                <a:latin typeface="Arial" charset="0"/>
              </a:rPr>
              <a:pPr/>
              <a:t>30</a:t>
            </a:fld>
            <a:endParaRPr lang="en-US">
              <a:latin typeface="Arial" charset="0"/>
            </a:endParaRPr>
          </a:p>
        </p:txBody>
      </p:sp>
      <p:sp>
        <p:nvSpPr>
          <p:cNvPr id="2" name="Rectangle 1">
            <a:extLst>
              <a:ext uri="{FF2B5EF4-FFF2-40B4-BE49-F238E27FC236}">
                <a16:creationId xmlns:a16="http://schemas.microsoft.com/office/drawing/2014/main" id="{69352B8B-7941-4D30-8BA5-8D889E9A8B02}"/>
              </a:ext>
            </a:extLst>
          </p:cNvPr>
          <p:cNvSpPr/>
          <p:nvPr/>
        </p:nvSpPr>
        <p:spPr>
          <a:xfrm rot="16200000">
            <a:off x="3848103" y="3924299"/>
            <a:ext cx="1904999" cy="1371601"/>
          </a:xfrm>
          <a:prstGeom prst="rect">
            <a:avLst/>
          </a:prstGeom>
          <a:solidFill>
            <a:schemeClr val="accent3">
              <a:alpha val="25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Initial Loss</a:t>
            </a:r>
          </a:p>
        </p:txBody>
      </p:sp>
      <p:sp>
        <p:nvSpPr>
          <p:cNvPr id="13" name="Rectangle 12">
            <a:extLst>
              <a:ext uri="{FF2B5EF4-FFF2-40B4-BE49-F238E27FC236}">
                <a16:creationId xmlns:a16="http://schemas.microsoft.com/office/drawing/2014/main" id="{FA3F4AF1-8DE1-48E6-8397-FBCB02F0BB09}"/>
              </a:ext>
            </a:extLst>
          </p:cNvPr>
          <p:cNvSpPr/>
          <p:nvPr/>
        </p:nvSpPr>
        <p:spPr>
          <a:xfrm>
            <a:off x="5508786" y="4953001"/>
            <a:ext cx="2187415" cy="60959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Constant Loss</a:t>
            </a:r>
          </a:p>
        </p:txBody>
      </p:sp>
    </p:spTree>
    <p:extLst>
      <p:ext uri="{BB962C8B-B14F-4D97-AF65-F5344CB8AC3E}">
        <p14:creationId xmlns:p14="http://schemas.microsoft.com/office/powerpoint/2010/main" val="1589022456"/>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noFill/>
        </p:spPr>
        <p:txBody>
          <a:bodyPr/>
          <a:lstStyle/>
          <a:p>
            <a:pPr eaLnBrk="1" hangingPunct="1"/>
            <a:r>
              <a:rPr lang="en-US" dirty="0"/>
              <a:t>Example</a:t>
            </a:r>
          </a:p>
        </p:txBody>
      </p:sp>
      <p:graphicFrame>
        <p:nvGraphicFramePr>
          <p:cNvPr id="182529" name="Group 257"/>
          <p:cNvGraphicFramePr>
            <a:graphicFrameLocks noGrp="1"/>
          </p:cNvGraphicFramePr>
          <p:nvPr>
            <p:ph idx="1"/>
            <p:extLst>
              <p:ext uri="{D42A27DB-BD31-4B8C-83A1-F6EECF244321}">
                <p14:modId xmlns:p14="http://schemas.microsoft.com/office/powerpoint/2010/main" val="2264692551"/>
              </p:ext>
            </p:extLst>
          </p:nvPr>
        </p:nvGraphicFramePr>
        <p:xfrm>
          <a:off x="6857998" y="2057400"/>
          <a:ext cx="3581403" cy="4257732"/>
        </p:xfrm>
        <a:graphic>
          <a:graphicData uri="http://schemas.openxmlformats.org/drawingml/2006/table">
            <a:tbl>
              <a:tblPr/>
              <a:tblGrid>
                <a:gridCol w="838200">
                  <a:extLst>
                    <a:ext uri="{9D8B030D-6E8A-4147-A177-3AD203B41FA5}">
                      <a16:colId xmlns:a16="http://schemas.microsoft.com/office/drawing/2014/main" val="20000"/>
                    </a:ext>
                  </a:extLst>
                </a:gridCol>
                <a:gridCol w="866922">
                  <a:extLst>
                    <a:ext uri="{9D8B030D-6E8A-4147-A177-3AD203B41FA5}">
                      <a16:colId xmlns:a16="http://schemas.microsoft.com/office/drawing/2014/main" val="20001"/>
                    </a:ext>
                  </a:extLst>
                </a:gridCol>
                <a:gridCol w="938141">
                  <a:extLst>
                    <a:ext uri="{9D8B030D-6E8A-4147-A177-3AD203B41FA5}">
                      <a16:colId xmlns:a16="http://schemas.microsoft.com/office/drawing/2014/main" val="20002"/>
                    </a:ext>
                  </a:extLst>
                </a:gridCol>
                <a:gridCol w="938140">
                  <a:extLst>
                    <a:ext uri="{9D8B030D-6E8A-4147-A177-3AD203B41FA5}">
                      <a16:colId xmlns:a16="http://schemas.microsoft.com/office/drawing/2014/main" val="20003"/>
                    </a:ext>
                  </a:extLst>
                </a:gridCol>
              </a:tblGrid>
              <a:tr h="520596">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Time</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err="1">
                          <a:ln>
                            <a:noFill/>
                          </a:ln>
                          <a:solidFill>
                            <a:schemeClr val="tx1"/>
                          </a:solidFill>
                          <a:effectLst/>
                          <a:latin typeface="Times New Roman" pitchFamily="18" charset="0"/>
                        </a:rPr>
                        <a:t>Precip</a:t>
                      </a:r>
                      <a:r>
                        <a:rPr kumimoji="0" lang="en-US" sz="1300" b="0" i="0" u="none" strike="noStrike" cap="none" normalizeH="0" baseline="0" dirty="0">
                          <a:ln>
                            <a:noFill/>
                          </a:ln>
                          <a:solidFill>
                            <a:schemeClr val="tx1"/>
                          </a:solidFill>
                          <a:effectLst/>
                          <a:latin typeface="Times New Roman" pitchFamily="18" charset="0"/>
                        </a:rPr>
                        <a:t> (in)</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Loss (in)</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Excess (in)</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0300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0400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1.0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0.75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0500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0600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0700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0800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0900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1000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1100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1200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1300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1400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bl>
          </a:graphicData>
        </a:graphic>
      </p:graphicFrame>
      <p:sp>
        <p:nvSpPr>
          <p:cNvPr id="4177" name="Slide Number Placeholder 6"/>
          <p:cNvSpPr>
            <a:spLocks noGrp="1"/>
          </p:cNvSpPr>
          <p:nvPr>
            <p:ph type="sldNum" sz="quarter" idx="12"/>
          </p:nvPr>
        </p:nvSpPr>
        <p:spPr>
          <a:prstGeom prst="rect">
            <a:avLst/>
          </a:prstGeom>
        </p:spPr>
        <p:txBody>
          <a:bodyPr/>
          <a:lstStyle/>
          <a:p>
            <a:fld id="{9021320A-92E1-4B29-95C8-AE8D276A7B67}" type="slidenum">
              <a:rPr lang="en-US" smtClean="0">
                <a:latin typeface="Arial" charset="0"/>
              </a:rPr>
              <a:pPr/>
              <a:t>31</a:t>
            </a:fld>
            <a:endParaRPr lang="en-US">
              <a:latin typeface="Arial" charset="0"/>
            </a:endParaRPr>
          </a:p>
        </p:txBody>
      </p:sp>
      <p:graphicFrame>
        <p:nvGraphicFramePr>
          <p:cNvPr id="4098" name="Object 3"/>
          <p:cNvGraphicFramePr>
            <a:graphicFrameLocks noChangeAspect="1"/>
          </p:cNvGraphicFramePr>
          <p:nvPr/>
        </p:nvGraphicFramePr>
        <p:xfrm>
          <a:off x="6035675" y="3321051"/>
          <a:ext cx="115888" cy="214313"/>
        </p:xfrm>
        <a:graphic>
          <a:graphicData uri="http://schemas.openxmlformats.org/presentationml/2006/ole">
            <mc:AlternateContent xmlns:mc="http://schemas.openxmlformats.org/markup-compatibility/2006">
              <mc:Choice xmlns:v="urn:schemas-microsoft-com:vml" Requires="v">
                <p:oleObj name="Equation" r:id="rId3" imgW="114120" imgH="215640" progId="Equation.3">
                  <p:embed/>
                </p:oleObj>
              </mc:Choice>
              <mc:Fallback>
                <p:oleObj name="Equation" r:id="rId3" imgW="114120" imgH="215640" progId="Equation.3">
                  <p:embed/>
                  <p:pic>
                    <p:nvPicPr>
                      <p:cNvPr id="4098"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5675" y="3321051"/>
                        <a:ext cx="115888"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 name="Picture 1">
            <a:extLst>
              <a:ext uri="{FF2B5EF4-FFF2-40B4-BE49-F238E27FC236}">
                <a16:creationId xmlns:a16="http://schemas.microsoft.com/office/drawing/2014/main" id="{7F83ED77-FA2F-46E5-B2CE-32D88FEBFE6F}"/>
              </a:ext>
            </a:extLst>
          </p:cNvPr>
          <p:cNvPicPr>
            <a:picLocks noChangeAspect="1"/>
          </p:cNvPicPr>
          <p:nvPr/>
        </p:nvPicPr>
        <p:blipFill>
          <a:blip r:embed="rId5"/>
          <a:stretch>
            <a:fillRect/>
          </a:stretch>
        </p:blipFill>
        <p:spPr>
          <a:xfrm>
            <a:off x="1901505" y="2639606"/>
            <a:ext cx="4337347" cy="1551394"/>
          </a:xfrm>
          <a:prstGeom prst="rect">
            <a:avLst/>
          </a:prstGeom>
          <a:ln>
            <a:solidFill>
              <a:schemeClr val="tx1"/>
            </a:solidFill>
          </a:ln>
        </p:spPr>
      </p:pic>
      <p:sp>
        <p:nvSpPr>
          <p:cNvPr id="3" name="Rectangle 2">
            <a:extLst>
              <a:ext uri="{FF2B5EF4-FFF2-40B4-BE49-F238E27FC236}">
                <a16:creationId xmlns:a16="http://schemas.microsoft.com/office/drawing/2014/main" id="{22CF32D9-8618-4B3B-A79B-FD1230066F28}"/>
              </a:ext>
            </a:extLst>
          </p:cNvPr>
          <p:cNvSpPr/>
          <p:nvPr/>
        </p:nvSpPr>
        <p:spPr>
          <a:xfrm>
            <a:off x="6858000" y="2569464"/>
            <a:ext cx="3581402" cy="29260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01FCA08-8585-4B13-BE83-148AB0109880}"/>
              </a:ext>
            </a:extLst>
          </p:cNvPr>
          <p:cNvSpPr/>
          <p:nvPr/>
        </p:nvSpPr>
        <p:spPr>
          <a:xfrm>
            <a:off x="6858000" y="2862072"/>
            <a:ext cx="3581402" cy="29260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C61CDEA-327C-4051-99FB-DF5B18786D75}"/>
              </a:ext>
            </a:extLst>
          </p:cNvPr>
          <p:cNvSpPr/>
          <p:nvPr/>
        </p:nvSpPr>
        <p:spPr>
          <a:xfrm>
            <a:off x="6858000" y="3154680"/>
            <a:ext cx="3581402" cy="29260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7887DD2-4BB3-438C-9F30-DF90B25CB145}"/>
              </a:ext>
            </a:extLst>
          </p:cNvPr>
          <p:cNvSpPr/>
          <p:nvPr/>
        </p:nvSpPr>
        <p:spPr>
          <a:xfrm>
            <a:off x="6857999" y="3447288"/>
            <a:ext cx="3581402" cy="29260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476CD0BC-8D52-4B7A-BA7B-346168D2130E}"/>
              </a:ext>
            </a:extLst>
          </p:cNvPr>
          <p:cNvSpPr/>
          <p:nvPr/>
        </p:nvSpPr>
        <p:spPr>
          <a:xfrm>
            <a:off x="6857999" y="4881210"/>
            <a:ext cx="3581402" cy="1433922"/>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9"/>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0"/>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1"/>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9" grpId="0" animBg="1"/>
      <p:bldP spid="9" grpId="1" animBg="1"/>
      <p:bldP spid="10" grpId="0" animBg="1"/>
      <p:bldP spid="10" grpId="1" animBg="1"/>
      <p:bldP spid="11" grpId="0" animBg="1"/>
      <p:bldP spid="11" grpId="1" animBg="1"/>
      <p:bldP spid="12"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normAutofit/>
          </a:bodyPr>
          <a:lstStyle/>
          <a:p>
            <a:pPr eaLnBrk="1" hangingPunct="1"/>
            <a:r>
              <a:rPr lang="en-US" sz="3600" dirty="0"/>
              <a:t>Parameter Estimation – Initial Loss</a:t>
            </a:r>
          </a:p>
        </p:txBody>
      </p:sp>
      <p:sp>
        <p:nvSpPr>
          <p:cNvPr id="3" name="Content Placeholder 2">
            <a:extLst>
              <a:ext uri="{FF2B5EF4-FFF2-40B4-BE49-F238E27FC236}">
                <a16:creationId xmlns:a16="http://schemas.microsoft.com/office/drawing/2014/main" id="{FB4298BE-B7E9-ABA4-155B-4C31B8981322}"/>
              </a:ext>
            </a:extLst>
          </p:cNvPr>
          <p:cNvSpPr>
            <a:spLocks noGrp="1"/>
          </p:cNvSpPr>
          <p:nvPr>
            <p:ph sz="half" idx="1"/>
          </p:nvPr>
        </p:nvSpPr>
        <p:spPr/>
        <p:txBody>
          <a:bodyPr/>
          <a:lstStyle/>
          <a:p>
            <a:r>
              <a:rPr lang="en-US" dirty="0"/>
              <a:t>Based upon antecedent conditions and soil</a:t>
            </a:r>
          </a:p>
          <a:p>
            <a:r>
              <a:rPr lang="en-US" dirty="0"/>
              <a:t>Did it rain a day/week/month before the simulation start?</a:t>
            </a:r>
          </a:p>
          <a:p>
            <a:endParaRPr lang="en-US" dirty="0"/>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32</a:t>
            </a:fld>
            <a:endParaRPr lang="en-US">
              <a:latin typeface="Arial" charset="0"/>
            </a:endParaRPr>
          </a:p>
        </p:txBody>
      </p:sp>
      <p:pic>
        <p:nvPicPr>
          <p:cNvPr id="2" name="Picture 1">
            <a:extLst>
              <a:ext uri="{FF2B5EF4-FFF2-40B4-BE49-F238E27FC236}">
                <a16:creationId xmlns:a16="http://schemas.microsoft.com/office/drawing/2014/main" id="{71479643-D411-40D8-8F5D-97D3D473DA3A}"/>
              </a:ext>
            </a:extLst>
          </p:cNvPr>
          <p:cNvPicPr>
            <a:picLocks noChangeAspect="1"/>
          </p:cNvPicPr>
          <p:nvPr/>
        </p:nvPicPr>
        <p:blipFill>
          <a:blip r:embed="rId3"/>
          <a:stretch>
            <a:fillRect/>
          </a:stretch>
        </p:blipFill>
        <p:spPr>
          <a:xfrm>
            <a:off x="6629400" y="2069661"/>
            <a:ext cx="4332999" cy="3645339"/>
          </a:xfrm>
          <a:prstGeom prst="rect">
            <a:avLst/>
          </a:prstGeom>
        </p:spPr>
      </p:pic>
      <p:cxnSp>
        <p:nvCxnSpPr>
          <p:cNvPr id="4" name="Straight Connector 3">
            <a:extLst>
              <a:ext uri="{FF2B5EF4-FFF2-40B4-BE49-F238E27FC236}">
                <a16:creationId xmlns:a16="http://schemas.microsoft.com/office/drawing/2014/main" id="{1DE9146F-8500-4526-A7C5-1A64D1074B86}"/>
              </a:ext>
            </a:extLst>
          </p:cNvPr>
          <p:cNvCxnSpPr>
            <a:cxnSpLocks/>
          </p:cNvCxnSpPr>
          <p:nvPr/>
        </p:nvCxnSpPr>
        <p:spPr>
          <a:xfrm>
            <a:off x="9067800" y="2593538"/>
            <a:ext cx="0" cy="2511863"/>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1CD3894-A215-4C03-830C-501D4055DFDC}"/>
              </a:ext>
            </a:extLst>
          </p:cNvPr>
          <p:cNvSpPr/>
          <p:nvPr/>
        </p:nvSpPr>
        <p:spPr>
          <a:xfrm>
            <a:off x="7924800" y="2362200"/>
            <a:ext cx="990600"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69E7E054-39F1-4319-B919-83F7D6CBA311}"/>
              </a:ext>
            </a:extLst>
          </p:cNvPr>
          <p:cNvSpPr/>
          <p:nvPr/>
        </p:nvSpPr>
        <p:spPr>
          <a:xfrm>
            <a:off x="6736080" y="5562600"/>
            <a:ext cx="2560318"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rPr>
              <a:t>Precipitation</a:t>
            </a:r>
          </a:p>
        </p:txBody>
      </p:sp>
    </p:spTree>
    <p:extLst>
      <p:ext uri="{BB962C8B-B14F-4D97-AF65-F5344CB8AC3E}">
        <p14:creationId xmlns:p14="http://schemas.microsoft.com/office/powerpoint/2010/main" val="2008437436"/>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normAutofit/>
          </a:bodyPr>
          <a:lstStyle/>
          <a:p>
            <a:pPr eaLnBrk="1" hangingPunct="1"/>
            <a:r>
              <a:rPr lang="en-US" sz="3600" dirty="0"/>
              <a:t>Parameter Estimation – Constant Rate</a:t>
            </a:r>
          </a:p>
        </p:txBody>
      </p:sp>
      <p:sp>
        <p:nvSpPr>
          <p:cNvPr id="3" name="Content Placeholder 2">
            <a:extLst>
              <a:ext uri="{FF2B5EF4-FFF2-40B4-BE49-F238E27FC236}">
                <a16:creationId xmlns:a16="http://schemas.microsoft.com/office/drawing/2014/main" id="{D9F652A9-FCAA-90FD-53E6-FE89BFE9C9F9}"/>
              </a:ext>
            </a:extLst>
          </p:cNvPr>
          <p:cNvSpPr>
            <a:spLocks noGrp="1"/>
          </p:cNvSpPr>
          <p:nvPr>
            <p:ph sz="half" idx="1"/>
          </p:nvPr>
        </p:nvSpPr>
        <p:spPr/>
        <p:txBody>
          <a:bodyPr/>
          <a:lstStyle/>
          <a:p>
            <a:r>
              <a:rPr lang="en-US" dirty="0"/>
              <a:t>Get surficial texture from soils database</a:t>
            </a:r>
          </a:p>
          <a:p>
            <a:pPr lvl="1"/>
            <a:r>
              <a:rPr lang="en-US" dirty="0"/>
              <a:t>e.g. silt, loam, sandy loam, </a:t>
            </a:r>
            <a:r>
              <a:rPr lang="en-US" dirty="0" err="1"/>
              <a:t>etc</a:t>
            </a:r>
            <a:endParaRPr lang="en-US" dirty="0"/>
          </a:p>
          <a:p>
            <a:r>
              <a:rPr lang="en-US" dirty="0"/>
              <a:t>Relate texture to saturated hydraulic conductivity in literature values</a:t>
            </a:r>
          </a:p>
          <a:p>
            <a:pPr lvl="1"/>
            <a:r>
              <a:rPr lang="en-US" dirty="0"/>
              <a:t>Engineer Manual 1110-2-1417</a:t>
            </a:r>
          </a:p>
          <a:p>
            <a:pPr lvl="1"/>
            <a:r>
              <a:rPr lang="en-US" dirty="0"/>
              <a:t>Rawls, </a:t>
            </a:r>
            <a:r>
              <a:rPr lang="en-US" dirty="0" err="1"/>
              <a:t>Brakensiek</a:t>
            </a:r>
            <a:r>
              <a:rPr lang="en-US" dirty="0"/>
              <a:t>, and Miller (1983)</a:t>
            </a:r>
          </a:p>
          <a:p>
            <a:endParaRPr lang="en-US" dirty="0"/>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33</a:t>
            </a:fld>
            <a:endParaRPr lang="en-US">
              <a:latin typeface="Arial" charset="0"/>
            </a:endParaRPr>
          </a:p>
        </p:txBody>
      </p:sp>
      <p:pic>
        <p:nvPicPr>
          <p:cNvPr id="2" name="Picture 1">
            <a:extLst>
              <a:ext uri="{FF2B5EF4-FFF2-40B4-BE49-F238E27FC236}">
                <a16:creationId xmlns:a16="http://schemas.microsoft.com/office/drawing/2014/main" id="{FB6F22BD-443C-44C5-8E1F-3184275C1ADC}"/>
              </a:ext>
            </a:extLst>
          </p:cNvPr>
          <p:cNvPicPr>
            <a:picLocks noChangeAspect="1"/>
          </p:cNvPicPr>
          <p:nvPr/>
        </p:nvPicPr>
        <p:blipFill>
          <a:blip r:embed="rId3"/>
          <a:stretch>
            <a:fillRect/>
          </a:stretch>
        </p:blipFill>
        <p:spPr>
          <a:xfrm>
            <a:off x="7010400" y="1690690"/>
            <a:ext cx="3667673" cy="4754880"/>
          </a:xfrm>
          <a:prstGeom prst="rect">
            <a:avLst/>
          </a:prstGeom>
        </p:spPr>
      </p:pic>
    </p:spTree>
    <p:extLst>
      <p:ext uri="{BB962C8B-B14F-4D97-AF65-F5344CB8AC3E}">
        <p14:creationId xmlns:p14="http://schemas.microsoft.com/office/powerpoint/2010/main" val="1977565846"/>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noAutofit/>
          </a:bodyPr>
          <a:lstStyle/>
          <a:p>
            <a:pPr eaLnBrk="1" hangingPunct="1"/>
            <a:r>
              <a:rPr lang="en-US" sz="3600" dirty="0"/>
              <a:t>Parameter Estimation – Impervious Area</a:t>
            </a:r>
          </a:p>
        </p:txBody>
      </p:sp>
      <p:sp>
        <p:nvSpPr>
          <p:cNvPr id="3" name="Content Placeholder 2">
            <a:extLst>
              <a:ext uri="{FF2B5EF4-FFF2-40B4-BE49-F238E27FC236}">
                <a16:creationId xmlns:a16="http://schemas.microsoft.com/office/drawing/2014/main" id="{5DDC81EA-C945-422D-CBE3-2C4BB9993111}"/>
              </a:ext>
            </a:extLst>
          </p:cNvPr>
          <p:cNvSpPr>
            <a:spLocks noGrp="1"/>
          </p:cNvSpPr>
          <p:nvPr>
            <p:ph sz="half" idx="1"/>
          </p:nvPr>
        </p:nvSpPr>
        <p:spPr/>
        <p:txBody>
          <a:bodyPr/>
          <a:lstStyle/>
          <a:p>
            <a:r>
              <a:rPr lang="en-US" dirty="0"/>
              <a:t>Estimate using GIS</a:t>
            </a:r>
          </a:p>
          <a:p>
            <a:r>
              <a:rPr lang="en-US" dirty="0"/>
              <a:t>National Land Cover Database (NLCD)</a:t>
            </a:r>
          </a:p>
          <a:p>
            <a:r>
              <a:rPr lang="en-US" dirty="0"/>
              <a:t>NLCD 2016</a:t>
            </a:r>
          </a:p>
          <a:p>
            <a:r>
              <a:rPr lang="en-US" dirty="0"/>
              <a:t>Include large, standing water bodies</a:t>
            </a:r>
          </a:p>
          <a:p>
            <a:endParaRPr lang="en-US" dirty="0"/>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34</a:t>
            </a:fld>
            <a:endParaRPr lang="en-US">
              <a:latin typeface="Arial" charset="0"/>
            </a:endParaRPr>
          </a:p>
        </p:txBody>
      </p:sp>
      <p:pic>
        <p:nvPicPr>
          <p:cNvPr id="2" name="Picture 1">
            <a:extLst>
              <a:ext uri="{FF2B5EF4-FFF2-40B4-BE49-F238E27FC236}">
                <a16:creationId xmlns:a16="http://schemas.microsoft.com/office/drawing/2014/main" id="{7D01E6C1-C23A-4AB7-BFC6-B701121CB9E4}"/>
              </a:ext>
            </a:extLst>
          </p:cNvPr>
          <p:cNvPicPr>
            <a:picLocks noChangeAspect="1"/>
          </p:cNvPicPr>
          <p:nvPr/>
        </p:nvPicPr>
        <p:blipFill>
          <a:blip r:embed="rId3"/>
          <a:stretch>
            <a:fillRect/>
          </a:stretch>
        </p:blipFill>
        <p:spPr>
          <a:xfrm>
            <a:off x="6614921" y="1825625"/>
            <a:ext cx="3991358" cy="3962400"/>
          </a:xfrm>
          <a:prstGeom prst="rect">
            <a:avLst/>
          </a:prstGeom>
        </p:spPr>
      </p:pic>
    </p:spTree>
    <p:extLst>
      <p:ext uri="{BB962C8B-B14F-4D97-AF65-F5344CB8AC3E}">
        <p14:creationId xmlns:p14="http://schemas.microsoft.com/office/powerpoint/2010/main" val="2041953119"/>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normAutofit/>
          </a:bodyPr>
          <a:lstStyle/>
          <a:p>
            <a:pPr eaLnBrk="1" hangingPunct="1"/>
            <a:r>
              <a:rPr lang="en-US" dirty="0"/>
              <a:t>Calibration Techniques</a:t>
            </a:r>
          </a:p>
        </p:txBody>
      </p:sp>
      <p:sp>
        <p:nvSpPr>
          <p:cNvPr id="3" name="Content Placeholder 2">
            <a:extLst>
              <a:ext uri="{FF2B5EF4-FFF2-40B4-BE49-F238E27FC236}">
                <a16:creationId xmlns:a16="http://schemas.microsoft.com/office/drawing/2014/main" id="{1A5B8B05-392C-011B-5479-BC1FECCE0A52}"/>
              </a:ext>
            </a:extLst>
          </p:cNvPr>
          <p:cNvSpPr>
            <a:spLocks noGrp="1"/>
          </p:cNvSpPr>
          <p:nvPr>
            <p:ph sz="half" idx="1"/>
          </p:nvPr>
        </p:nvSpPr>
        <p:spPr/>
        <p:txBody>
          <a:bodyPr/>
          <a:lstStyle/>
          <a:p>
            <a:r>
              <a:rPr lang="en-US" dirty="0"/>
              <a:t>Match initiation of runoff</a:t>
            </a:r>
          </a:p>
          <a:p>
            <a:r>
              <a:rPr lang="en-US" dirty="0"/>
              <a:t>Match observed runoff volume</a:t>
            </a:r>
          </a:p>
          <a:p>
            <a:r>
              <a:rPr lang="en-US" dirty="0"/>
              <a:t>Use multiple statistical metrics</a:t>
            </a:r>
          </a:p>
          <a:p>
            <a:pPr lvl="1"/>
            <a:r>
              <a:rPr lang="en-US" dirty="0"/>
              <a:t>Nash-Sutcliffe Efficiency</a:t>
            </a:r>
          </a:p>
          <a:p>
            <a:pPr lvl="1"/>
            <a:r>
              <a:rPr lang="en-US" dirty="0"/>
              <a:t>Root Mean Square Error</a:t>
            </a:r>
          </a:p>
          <a:p>
            <a:pPr lvl="1"/>
            <a:r>
              <a:rPr lang="en-US" dirty="0"/>
              <a:t>Percent Bias</a:t>
            </a:r>
          </a:p>
          <a:p>
            <a:endParaRPr lang="en-US" dirty="0"/>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35</a:t>
            </a:fld>
            <a:endParaRPr lang="en-US">
              <a:latin typeface="Arial" charset="0"/>
            </a:endParaRPr>
          </a:p>
        </p:txBody>
      </p:sp>
      <p:pic>
        <p:nvPicPr>
          <p:cNvPr id="2" name="Picture 1">
            <a:extLst>
              <a:ext uri="{FF2B5EF4-FFF2-40B4-BE49-F238E27FC236}">
                <a16:creationId xmlns:a16="http://schemas.microsoft.com/office/drawing/2014/main" id="{300ECBFD-C987-4F45-8CE7-1F2A8D5A636F}"/>
              </a:ext>
            </a:extLst>
          </p:cNvPr>
          <p:cNvPicPr>
            <a:picLocks noChangeAspect="1"/>
          </p:cNvPicPr>
          <p:nvPr/>
        </p:nvPicPr>
        <p:blipFill>
          <a:blip r:embed="rId3"/>
          <a:stretch>
            <a:fillRect/>
          </a:stretch>
        </p:blipFill>
        <p:spPr>
          <a:xfrm>
            <a:off x="6591596" y="1870079"/>
            <a:ext cx="4342808" cy="3629025"/>
          </a:xfrm>
          <a:prstGeom prst="rect">
            <a:avLst/>
          </a:prstGeom>
          <a:ln>
            <a:solidFill>
              <a:schemeClr val="tx1"/>
            </a:solidFill>
          </a:ln>
        </p:spPr>
      </p:pic>
    </p:spTree>
    <p:extLst>
      <p:ext uri="{BB962C8B-B14F-4D97-AF65-F5344CB8AC3E}">
        <p14:creationId xmlns:p14="http://schemas.microsoft.com/office/powerpoint/2010/main" val="2702710585"/>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21BCFD-BFD2-016C-4A29-A4E105556837}"/>
              </a:ext>
            </a:extLst>
          </p:cNvPr>
          <p:cNvSpPr>
            <a:spLocks noGrp="1"/>
          </p:cNvSpPr>
          <p:nvPr>
            <p:ph type="title"/>
          </p:nvPr>
        </p:nvSpPr>
        <p:spPr/>
        <p:txBody>
          <a:bodyPr/>
          <a:lstStyle/>
          <a:p>
            <a:r>
              <a:rPr lang="en-US" dirty="0"/>
              <a:t>Initial and Constant</a:t>
            </a:r>
          </a:p>
        </p:txBody>
      </p:sp>
      <p:sp>
        <p:nvSpPr>
          <p:cNvPr id="3" name="Text Placeholder 2">
            <a:extLst>
              <a:ext uri="{FF2B5EF4-FFF2-40B4-BE49-F238E27FC236}">
                <a16:creationId xmlns:a16="http://schemas.microsoft.com/office/drawing/2014/main" id="{BCDE2C5D-79D1-3A65-9E11-B764DA0E05DC}"/>
              </a:ext>
            </a:extLst>
          </p:cNvPr>
          <p:cNvSpPr>
            <a:spLocks noGrp="1"/>
          </p:cNvSpPr>
          <p:nvPr>
            <p:ph type="body" idx="1"/>
          </p:nvPr>
        </p:nvSpPr>
        <p:spPr/>
        <p:txBody>
          <a:bodyPr/>
          <a:lstStyle/>
          <a:p>
            <a:r>
              <a:rPr lang="en-US" sz="1800" b="1" dirty="0"/>
              <a:t>Advantages</a:t>
            </a:r>
            <a:endParaRPr lang="en-US" dirty="0"/>
          </a:p>
        </p:txBody>
      </p:sp>
      <p:sp>
        <p:nvSpPr>
          <p:cNvPr id="4" name="Content Placeholder 3">
            <a:extLst>
              <a:ext uri="{FF2B5EF4-FFF2-40B4-BE49-F238E27FC236}">
                <a16:creationId xmlns:a16="http://schemas.microsoft.com/office/drawing/2014/main" id="{E4483B32-6800-C2CF-F48E-C1D33E58369F}"/>
              </a:ext>
            </a:extLst>
          </p:cNvPr>
          <p:cNvSpPr>
            <a:spLocks noGrp="1"/>
          </p:cNvSpPr>
          <p:nvPr>
            <p:ph sz="half" idx="2"/>
          </p:nvPr>
        </p:nvSpPr>
        <p:spPr/>
        <p:txBody>
          <a:bodyPr>
            <a:normAutofit fontScale="92500" lnSpcReduction="10000"/>
          </a:bodyPr>
          <a:lstStyle/>
          <a:p>
            <a:pPr lvl="0"/>
            <a:r>
              <a:rPr lang="en-US" sz="2400" dirty="0"/>
              <a:t>"Mature" method that has been used successfully in thousands of studies throughout the U.S.</a:t>
            </a:r>
          </a:p>
          <a:p>
            <a:pPr lvl="0"/>
            <a:r>
              <a:rPr lang="en-US" sz="2400" dirty="0"/>
              <a:t>Easy to set up and use.</a:t>
            </a:r>
          </a:p>
          <a:p>
            <a:pPr lvl="0"/>
            <a:r>
              <a:rPr lang="en-US" sz="2400" dirty="0"/>
              <a:t>Parameters can be related to predominant soil textures and estimated using multiple literature sources.</a:t>
            </a:r>
          </a:p>
          <a:p>
            <a:r>
              <a:rPr lang="en-US" sz="2400" dirty="0"/>
              <a:t>Method is parsimonious; it includes only a few parameters necessary to explain the variation of runoff volume.</a:t>
            </a:r>
            <a:endParaRPr lang="en-US" sz="3200" dirty="0"/>
          </a:p>
          <a:p>
            <a:endParaRPr lang="en-US" dirty="0"/>
          </a:p>
        </p:txBody>
      </p:sp>
      <p:sp>
        <p:nvSpPr>
          <p:cNvPr id="5" name="Text Placeholder 4">
            <a:extLst>
              <a:ext uri="{FF2B5EF4-FFF2-40B4-BE49-F238E27FC236}">
                <a16:creationId xmlns:a16="http://schemas.microsoft.com/office/drawing/2014/main" id="{6AD89A8B-DC50-C96D-2E29-2631C0074B5C}"/>
              </a:ext>
            </a:extLst>
          </p:cNvPr>
          <p:cNvSpPr>
            <a:spLocks noGrp="1"/>
          </p:cNvSpPr>
          <p:nvPr>
            <p:ph type="body" sz="quarter" idx="3"/>
          </p:nvPr>
        </p:nvSpPr>
        <p:spPr/>
        <p:txBody>
          <a:bodyPr/>
          <a:lstStyle/>
          <a:p>
            <a:r>
              <a:rPr lang="en-US" dirty="0"/>
              <a:t>Disadvantages</a:t>
            </a:r>
          </a:p>
        </p:txBody>
      </p:sp>
      <p:sp>
        <p:nvSpPr>
          <p:cNvPr id="6" name="Content Placeholder 5">
            <a:extLst>
              <a:ext uri="{FF2B5EF4-FFF2-40B4-BE49-F238E27FC236}">
                <a16:creationId xmlns:a16="http://schemas.microsoft.com/office/drawing/2014/main" id="{F5D8BE57-FE8B-F278-59AE-E5EB07C3E43B}"/>
              </a:ext>
            </a:extLst>
          </p:cNvPr>
          <p:cNvSpPr>
            <a:spLocks noGrp="1"/>
          </p:cNvSpPr>
          <p:nvPr>
            <p:ph sz="quarter" idx="4"/>
          </p:nvPr>
        </p:nvSpPr>
        <p:spPr/>
        <p:txBody>
          <a:bodyPr>
            <a:normAutofit fontScale="92500" lnSpcReduction="10000"/>
          </a:bodyPr>
          <a:lstStyle/>
          <a:p>
            <a:pPr lvl="0"/>
            <a:r>
              <a:rPr lang="en-US" sz="2400" dirty="0"/>
              <a:t>Difficult to apply to </a:t>
            </a:r>
            <a:r>
              <a:rPr lang="en-US" sz="2400" dirty="0" err="1"/>
              <a:t>ungaged</a:t>
            </a:r>
            <a:r>
              <a:rPr lang="en-US" sz="2400" dirty="0"/>
              <a:t> areas due to lack of direct physical relationship of parameters and watershed properties.</a:t>
            </a:r>
          </a:p>
          <a:p>
            <a:pPr lvl="0"/>
            <a:r>
              <a:rPr lang="en-US" sz="2400" dirty="0"/>
              <a:t>Method may be too simple to predict losses within event, even if it does predict total losses well.</a:t>
            </a:r>
          </a:p>
          <a:p>
            <a:r>
              <a:rPr lang="en-US" sz="2400" dirty="0"/>
              <a:t>Does </a:t>
            </a:r>
            <a:r>
              <a:rPr lang="en-US" sz="2400" u="sng" dirty="0"/>
              <a:t>not</a:t>
            </a:r>
            <a:r>
              <a:rPr lang="en-US" sz="2400" dirty="0"/>
              <a:t> allow for continuous simulation.</a:t>
            </a:r>
          </a:p>
          <a:p>
            <a:endParaRPr lang="en-US" dirty="0"/>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36</a:t>
            </a:fld>
            <a:endParaRPr lang="en-US">
              <a:latin typeface="Arial" charset="0"/>
            </a:endParaRPr>
          </a:p>
        </p:txBody>
      </p:sp>
    </p:spTree>
    <p:extLst>
      <p:ext uri="{BB962C8B-B14F-4D97-AF65-F5344CB8AC3E}">
        <p14:creationId xmlns:p14="http://schemas.microsoft.com/office/powerpoint/2010/main" val="4005140822"/>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noFill/>
        </p:spPr>
        <p:txBody>
          <a:bodyPr>
            <a:normAutofit fontScale="90000"/>
          </a:bodyPr>
          <a:lstStyle/>
          <a:p>
            <a:pPr eaLnBrk="1" hangingPunct="1"/>
            <a:br>
              <a:rPr lang="en-US" dirty="0"/>
            </a:br>
            <a:r>
              <a:rPr lang="en-US" dirty="0"/>
              <a:t>Deficit and Constant Loss Method</a:t>
            </a:r>
            <a:br>
              <a:rPr lang="en-US" dirty="0"/>
            </a:br>
            <a:endParaRPr lang="en-US" dirty="0"/>
          </a:p>
        </p:txBody>
      </p:sp>
      <p:sp>
        <p:nvSpPr>
          <p:cNvPr id="3" name="Content Placeholder 2">
            <a:extLst>
              <a:ext uri="{FF2B5EF4-FFF2-40B4-BE49-F238E27FC236}">
                <a16:creationId xmlns:a16="http://schemas.microsoft.com/office/drawing/2014/main" id="{907168D8-C19C-D3D6-9A73-3B96D31BA57B}"/>
              </a:ext>
            </a:extLst>
          </p:cNvPr>
          <p:cNvSpPr>
            <a:spLocks noGrp="1"/>
          </p:cNvSpPr>
          <p:nvPr>
            <p:ph sz="half" idx="1"/>
          </p:nvPr>
        </p:nvSpPr>
        <p:spPr/>
        <p:txBody>
          <a:bodyPr/>
          <a:lstStyle/>
          <a:p>
            <a:r>
              <a:rPr lang="en-US" dirty="0"/>
              <a:t>Keeps track of the moisture state using a simple 1-layer storage volume</a:t>
            </a:r>
          </a:p>
          <a:p>
            <a:r>
              <a:rPr lang="en-US" dirty="0"/>
              <a:t>Precipitation first satisfies the moisture deficit and then a constant loss rate is applied to remaining precipitation.</a:t>
            </a:r>
          </a:p>
          <a:p>
            <a:r>
              <a:rPr lang="en-US" dirty="0"/>
              <a:t>When ET is included, the moisture deficit will increase until a maximum value is reached.</a:t>
            </a:r>
          </a:p>
          <a:p>
            <a:endParaRPr lang="en-US" dirty="0"/>
          </a:p>
        </p:txBody>
      </p:sp>
      <p:sp>
        <p:nvSpPr>
          <p:cNvPr id="24579" name="Slide Number Placeholder 5"/>
          <p:cNvSpPr>
            <a:spLocks noGrp="1"/>
          </p:cNvSpPr>
          <p:nvPr>
            <p:ph type="sldNum" sz="quarter" idx="12"/>
          </p:nvPr>
        </p:nvSpPr>
        <p:spPr>
          <a:prstGeom prst="rect">
            <a:avLst/>
          </a:prstGeom>
        </p:spPr>
        <p:txBody>
          <a:bodyPr/>
          <a:lstStyle/>
          <a:p>
            <a:fld id="{695236C8-D674-48B1-8612-E1E470FA67F0}" type="slidenum">
              <a:rPr lang="en-US" smtClean="0">
                <a:latin typeface="Arial" charset="0"/>
              </a:rPr>
              <a:pPr/>
              <a:t>37</a:t>
            </a:fld>
            <a:endParaRPr lang="en-US">
              <a:latin typeface="Arial" charset="0"/>
            </a:endParaRPr>
          </a:p>
        </p:txBody>
      </p:sp>
      <p:pic>
        <p:nvPicPr>
          <p:cNvPr id="5" name="Content Placeholder 4">
            <a:extLst>
              <a:ext uri="{FF2B5EF4-FFF2-40B4-BE49-F238E27FC236}">
                <a16:creationId xmlns:a16="http://schemas.microsoft.com/office/drawing/2014/main" id="{32033EE9-4134-8D37-D22E-B7793CC8E44B}"/>
              </a:ext>
            </a:extLst>
          </p:cNvPr>
          <p:cNvPicPr>
            <a:picLocks noGrp="1" noChangeAspect="1"/>
          </p:cNvPicPr>
          <p:nvPr>
            <p:ph sz="half" idx="2"/>
          </p:nvPr>
        </p:nvPicPr>
        <p:blipFill>
          <a:blip r:embed="rId3"/>
          <a:stretch>
            <a:fillRect/>
          </a:stretch>
        </p:blipFill>
        <p:spPr>
          <a:xfrm>
            <a:off x="7010400" y="1905000"/>
            <a:ext cx="3788993" cy="3882055"/>
          </a:xfrm>
          <a:prstGeom prst="rect">
            <a:avLst/>
          </a:prstGeom>
        </p:spPr>
      </p:pic>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8" name="Picture 12" descr="curve"/>
          <p:cNvPicPr>
            <a:picLocks noChangeAspect="1" noChangeArrowheads="1"/>
          </p:cNvPicPr>
          <p:nvPr/>
        </p:nvPicPr>
        <p:blipFill>
          <a:blip r:embed="rId3" cstate="print"/>
          <a:srcRect l="2748" t="5551" r="7956" b="11180"/>
          <a:stretch>
            <a:fillRect/>
          </a:stretch>
        </p:blipFill>
        <p:spPr bwMode="auto">
          <a:xfrm>
            <a:off x="3308033" y="1905000"/>
            <a:ext cx="5575934" cy="4030042"/>
          </a:xfrm>
          <a:prstGeom prst="rect">
            <a:avLst/>
          </a:prstGeom>
          <a:noFill/>
          <a:ln w="9525">
            <a:noFill/>
            <a:miter lim="800000"/>
            <a:headEnd/>
            <a:tailEnd/>
          </a:ln>
        </p:spPr>
      </p:pic>
      <p:sp>
        <p:nvSpPr>
          <p:cNvPr id="16" name="Rectangle 2">
            <a:extLst>
              <a:ext uri="{FF2B5EF4-FFF2-40B4-BE49-F238E27FC236}">
                <a16:creationId xmlns:a16="http://schemas.microsoft.com/office/drawing/2014/main" id="{16A828A1-EEFF-4572-926C-F87CA686FB8C}"/>
              </a:ext>
            </a:extLst>
          </p:cNvPr>
          <p:cNvSpPr>
            <a:spLocks noGrp="1" noChangeArrowheads="1"/>
          </p:cNvSpPr>
          <p:nvPr>
            <p:ph type="title"/>
          </p:nvPr>
        </p:nvSpPr>
        <p:spPr>
          <a:noFill/>
        </p:spPr>
        <p:txBody>
          <a:bodyPr/>
          <a:lstStyle/>
          <a:p>
            <a:r>
              <a:rPr lang="en-US" dirty="0"/>
              <a:t>Deficit and Constant Loss Method</a:t>
            </a:r>
          </a:p>
        </p:txBody>
      </p:sp>
      <p:sp>
        <p:nvSpPr>
          <p:cNvPr id="23555" name="Slide Number Placeholder 4"/>
          <p:cNvSpPr>
            <a:spLocks noGrp="1"/>
          </p:cNvSpPr>
          <p:nvPr>
            <p:ph type="sldNum" sz="quarter" idx="12"/>
          </p:nvPr>
        </p:nvSpPr>
        <p:spPr>
          <a:prstGeom prst="rect">
            <a:avLst/>
          </a:prstGeom>
        </p:spPr>
        <p:txBody>
          <a:bodyPr/>
          <a:lstStyle/>
          <a:p>
            <a:fld id="{FCD76803-E8A3-45BD-BABA-0A6945E1AC76}" type="slidenum">
              <a:rPr lang="en-US" smtClean="0">
                <a:latin typeface="Arial" charset="0"/>
              </a:rPr>
              <a:pPr/>
              <a:t>38</a:t>
            </a:fld>
            <a:endParaRPr lang="en-US">
              <a:latin typeface="Arial" charset="0"/>
            </a:endParaRPr>
          </a:p>
        </p:txBody>
      </p:sp>
      <p:sp>
        <p:nvSpPr>
          <p:cNvPr id="2" name="Rectangle 1">
            <a:extLst>
              <a:ext uri="{FF2B5EF4-FFF2-40B4-BE49-F238E27FC236}">
                <a16:creationId xmlns:a16="http://schemas.microsoft.com/office/drawing/2014/main" id="{69352B8B-7941-4D30-8BA5-8D889E9A8B02}"/>
              </a:ext>
            </a:extLst>
          </p:cNvPr>
          <p:cNvSpPr/>
          <p:nvPr/>
        </p:nvSpPr>
        <p:spPr>
          <a:xfrm rot="16200000">
            <a:off x="3889336" y="3924300"/>
            <a:ext cx="1904999" cy="1371601"/>
          </a:xfrm>
          <a:prstGeom prst="rect">
            <a:avLst/>
          </a:prstGeom>
          <a:solidFill>
            <a:schemeClr val="accent3">
              <a:alpha val="25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Initial Deficit</a:t>
            </a:r>
          </a:p>
        </p:txBody>
      </p:sp>
      <p:sp>
        <p:nvSpPr>
          <p:cNvPr id="13" name="Rectangle 12">
            <a:extLst>
              <a:ext uri="{FF2B5EF4-FFF2-40B4-BE49-F238E27FC236}">
                <a16:creationId xmlns:a16="http://schemas.microsoft.com/office/drawing/2014/main" id="{FA3F4AF1-8DE1-48E6-8397-FBCB02F0BB09}"/>
              </a:ext>
            </a:extLst>
          </p:cNvPr>
          <p:cNvSpPr/>
          <p:nvPr/>
        </p:nvSpPr>
        <p:spPr>
          <a:xfrm>
            <a:off x="5550019" y="4953002"/>
            <a:ext cx="2187415" cy="60959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Constant Loss</a:t>
            </a:r>
          </a:p>
        </p:txBody>
      </p:sp>
    </p:spTree>
    <p:extLst>
      <p:ext uri="{BB962C8B-B14F-4D97-AF65-F5344CB8AC3E}">
        <p14:creationId xmlns:p14="http://schemas.microsoft.com/office/powerpoint/2010/main" val="2600495591"/>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noFill/>
        </p:spPr>
        <p:txBody>
          <a:bodyPr>
            <a:normAutofit fontScale="90000"/>
          </a:bodyPr>
          <a:lstStyle/>
          <a:p>
            <a:pPr eaLnBrk="1" hangingPunct="1"/>
            <a:br>
              <a:rPr lang="en-US" dirty="0"/>
            </a:br>
            <a:r>
              <a:rPr lang="en-US" dirty="0"/>
              <a:t>Example</a:t>
            </a:r>
            <a:br>
              <a:rPr lang="en-US" dirty="0"/>
            </a:br>
            <a:endParaRPr lang="en-US" dirty="0"/>
          </a:p>
        </p:txBody>
      </p:sp>
      <p:graphicFrame>
        <p:nvGraphicFramePr>
          <p:cNvPr id="185463" name="Group 119"/>
          <p:cNvGraphicFramePr>
            <a:graphicFrameLocks noGrp="1"/>
          </p:cNvGraphicFramePr>
          <p:nvPr>
            <p:ph idx="1"/>
            <p:extLst>
              <p:ext uri="{D42A27DB-BD31-4B8C-83A1-F6EECF244321}">
                <p14:modId xmlns:p14="http://schemas.microsoft.com/office/powerpoint/2010/main" val="1837436543"/>
              </p:ext>
            </p:extLst>
          </p:nvPr>
        </p:nvGraphicFramePr>
        <p:xfrm>
          <a:off x="6761480" y="1744745"/>
          <a:ext cx="3291840" cy="4848024"/>
        </p:xfrm>
        <a:graphic>
          <a:graphicData uri="http://schemas.openxmlformats.org/drawingml/2006/table">
            <a:tbl>
              <a:tblPr/>
              <a:tblGrid>
                <a:gridCol w="822960">
                  <a:extLst>
                    <a:ext uri="{9D8B030D-6E8A-4147-A177-3AD203B41FA5}">
                      <a16:colId xmlns:a16="http://schemas.microsoft.com/office/drawing/2014/main" val="20000"/>
                    </a:ext>
                  </a:extLst>
                </a:gridCol>
                <a:gridCol w="822960">
                  <a:extLst>
                    <a:ext uri="{9D8B030D-6E8A-4147-A177-3AD203B41FA5}">
                      <a16:colId xmlns:a16="http://schemas.microsoft.com/office/drawing/2014/main" val="20001"/>
                    </a:ext>
                  </a:extLst>
                </a:gridCol>
                <a:gridCol w="822960">
                  <a:extLst>
                    <a:ext uri="{9D8B030D-6E8A-4147-A177-3AD203B41FA5}">
                      <a16:colId xmlns:a16="http://schemas.microsoft.com/office/drawing/2014/main" val="20002"/>
                    </a:ext>
                  </a:extLst>
                </a:gridCol>
                <a:gridCol w="822960">
                  <a:extLst>
                    <a:ext uri="{9D8B030D-6E8A-4147-A177-3AD203B41FA5}">
                      <a16:colId xmlns:a16="http://schemas.microsoft.com/office/drawing/2014/main" val="20003"/>
                    </a:ext>
                  </a:extLst>
                </a:gridCol>
              </a:tblGrid>
              <a:tr h="36139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Time</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err="1">
                          <a:ln>
                            <a:noFill/>
                          </a:ln>
                          <a:solidFill>
                            <a:schemeClr val="tx1"/>
                          </a:solidFill>
                          <a:effectLst/>
                          <a:latin typeface="Times New Roman" pitchFamily="18" charset="0"/>
                        </a:rPr>
                        <a:t>Precip</a:t>
                      </a:r>
                      <a:r>
                        <a:rPr kumimoji="0" lang="en-US" sz="1800" b="0" i="0" u="none" strike="noStrike" cap="none" normalizeH="0" baseline="0" dirty="0">
                          <a:ln>
                            <a:noFill/>
                          </a:ln>
                          <a:solidFill>
                            <a:schemeClr val="tx1"/>
                          </a:solidFill>
                          <a:effectLst/>
                          <a:latin typeface="Times New Roman" pitchFamily="18" charset="0"/>
                        </a:rPr>
                        <a:t> (in)</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Loss (in)</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Excess (in)</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0200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0300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0400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1.0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0500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0600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0700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0800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0900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1000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0.45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1100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1200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1300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1400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bl>
          </a:graphicData>
        </a:graphic>
      </p:graphicFrame>
      <p:sp>
        <p:nvSpPr>
          <p:cNvPr id="25683" name="Slide Number Placeholder 6"/>
          <p:cNvSpPr>
            <a:spLocks noGrp="1"/>
          </p:cNvSpPr>
          <p:nvPr>
            <p:ph type="sldNum" sz="quarter" idx="12"/>
          </p:nvPr>
        </p:nvSpPr>
        <p:spPr/>
        <p:txBody>
          <a:bodyPr/>
          <a:lstStyle/>
          <a:p>
            <a:fld id="{8B558F8D-A868-478B-B8B7-A12F6D7D3E8F}" type="slidenum">
              <a:rPr lang="en-US" smtClean="0">
                <a:latin typeface="Arial" charset="0"/>
              </a:rPr>
              <a:pPr/>
              <a:t>39</a:t>
            </a:fld>
            <a:endParaRPr lang="en-US">
              <a:latin typeface="Arial" charset="0"/>
            </a:endParaRPr>
          </a:p>
        </p:txBody>
      </p:sp>
      <p:sp>
        <p:nvSpPr>
          <p:cNvPr id="2" name="TextBox 1">
            <a:extLst>
              <a:ext uri="{FF2B5EF4-FFF2-40B4-BE49-F238E27FC236}">
                <a16:creationId xmlns:a16="http://schemas.microsoft.com/office/drawing/2014/main" id="{C550A829-6682-4A5E-8575-A159150F4FF1}"/>
              </a:ext>
            </a:extLst>
          </p:cNvPr>
          <p:cNvSpPr txBox="1"/>
          <p:nvPr/>
        </p:nvSpPr>
        <p:spPr>
          <a:xfrm>
            <a:off x="2757324" y="4343400"/>
            <a:ext cx="1558440" cy="369332"/>
          </a:xfrm>
          <a:prstGeom prst="rect">
            <a:avLst/>
          </a:prstGeom>
          <a:noFill/>
        </p:spPr>
        <p:txBody>
          <a:bodyPr wrap="none" rtlCol="0">
            <a:spAutoFit/>
          </a:bodyPr>
          <a:lstStyle/>
          <a:p>
            <a:r>
              <a:rPr lang="en-US" dirty="0"/>
              <a:t>ET = 0.05 in/</a:t>
            </a:r>
            <a:r>
              <a:rPr lang="en-US" dirty="0" err="1"/>
              <a:t>hr</a:t>
            </a:r>
            <a:endParaRPr lang="en-US" dirty="0"/>
          </a:p>
        </p:txBody>
      </p:sp>
      <p:pic>
        <p:nvPicPr>
          <p:cNvPr id="4" name="Picture 3">
            <a:extLst>
              <a:ext uri="{FF2B5EF4-FFF2-40B4-BE49-F238E27FC236}">
                <a16:creationId xmlns:a16="http://schemas.microsoft.com/office/drawing/2014/main" id="{B51AEB95-4CA9-42E4-8A51-E6D1446AD614}"/>
              </a:ext>
            </a:extLst>
          </p:cNvPr>
          <p:cNvPicPr>
            <a:picLocks noChangeAspect="1"/>
          </p:cNvPicPr>
          <p:nvPr/>
        </p:nvPicPr>
        <p:blipFill>
          <a:blip r:embed="rId3"/>
          <a:stretch>
            <a:fillRect/>
          </a:stretch>
        </p:blipFill>
        <p:spPr>
          <a:xfrm>
            <a:off x="1752601" y="2133600"/>
            <a:ext cx="4576221" cy="1685976"/>
          </a:xfrm>
          <a:prstGeom prst="rect">
            <a:avLst/>
          </a:prstGeom>
          <a:ln>
            <a:solidFill>
              <a:schemeClr val="tx1"/>
            </a:solidFill>
          </a:ln>
        </p:spPr>
      </p:pic>
      <p:sp>
        <p:nvSpPr>
          <p:cNvPr id="13" name="Rectangle 12">
            <a:extLst>
              <a:ext uri="{FF2B5EF4-FFF2-40B4-BE49-F238E27FC236}">
                <a16:creationId xmlns:a16="http://schemas.microsoft.com/office/drawing/2014/main" id="{BBA77C73-4CF0-4D9F-8D2F-9267FE7077FA}"/>
              </a:ext>
            </a:extLst>
          </p:cNvPr>
          <p:cNvSpPr/>
          <p:nvPr/>
        </p:nvSpPr>
        <p:spPr>
          <a:xfrm>
            <a:off x="6757737" y="2373903"/>
            <a:ext cx="3291840" cy="33832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596B48B-4C54-4C75-B3C5-530D2EA62D9D}"/>
              </a:ext>
            </a:extLst>
          </p:cNvPr>
          <p:cNvSpPr/>
          <p:nvPr/>
        </p:nvSpPr>
        <p:spPr>
          <a:xfrm>
            <a:off x="6757736" y="2702801"/>
            <a:ext cx="3291840" cy="302866"/>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95B9B07-3C69-4E3A-84E6-5C7D2EB1D76E}"/>
              </a:ext>
            </a:extLst>
          </p:cNvPr>
          <p:cNvSpPr/>
          <p:nvPr/>
        </p:nvSpPr>
        <p:spPr>
          <a:xfrm>
            <a:off x="6764020" y="3013112"/>
            <a:ext cx="3291840" cy="321453"/>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8B5147D-C8DB-4D6A-8829-370995A4CB6E}"/>
              </a:ext>
            </a:extLst>
          </p:cNvPr>
          <p:cNvSpPr/>
          <p:nvPr/>
        </p:nvSpPr>
        <p:spPr>
          <a:xfrm>
            <a:off x="6764020" y="3341389"/>
            <a:ext cx="3291840" cy="329184"/>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F3A0643D-5CFF-49B6-9335-43D0AF06AD5C}"/>
              </a:ext>
            </a:extLst>
          </p:cNvPr>
          <p:cNvSpPr/>
          <p:nvPr/>
        </p:nvSpPr>
        <p:spPr>
          <a:xfrm>
            <a:off x="6766560" y="4966878"/>
            <a:ext cx="3291840" cy="33832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3"/>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14"/>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5"/>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6"/>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4" grpId="0" animBg="1"/>
      <p:bldP spid="14" grpId="1" animBg="1"/>
      <p:bldP spid="15" grpId="0" animBg="1"/>
      <p:bldP spid="15" grpId="1" animBg="1"/>
      <p:bldP spid="16" grpId="0" animBg="1"/>
      <p:bldP spid="16" grpId="1" animBg="1"/>
      <p:bldP spid="1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dirty="0"/>
              <a:t>Runoff Process – HEC-HMS</a:t>
            </a:r>
          </a:p>
        </p:txBody>
      </p:sp>
      <p:sp>
        <p:nvSpPr>
          <p:cNvPr id="7" name="Slide Number Placeholder 6"/>
          <p:cNvSpPr>
            <a:spLocks noGrp="1"/>
          </p:cNvSpPr>
          <p:nvPr>
            <p:ph type="sldNum" sz="quarter" idx="12"/>
          </p:nvPr>
        </p:nvSpPr>
        <p:spPr/>
        <p:txBody>
          <a:bodyPr/>
          <a:lstStyle/>
          <a:p>
            <a:fld id="{866D7F9A-4F93-4AD8-A546-1A6497458D76}" type="slidenum">
              <a:rPr lang="en-US" smtClean="0"/>
              <a:pPr/>
              <a:t>4</a:t>
            </a:fld>
            <a:endParaRPr lang="en-US"/>
          </a:p>
        </p:txBody>
      </p:sp>
      <p:pic>
        <p:nvPicPr>
          <p:cNvPr id="7172" name="Picture 6"/>
          <p:cNvPicPr>
            <a:picLocks noChangeAspect="1" noChangeArrowheads="1"/>
          </p:cNvPicPr>
          <p:nvPr/>
        </p:nvPicPr>
        <p:blipFill>
          <a:blip r:embed="rId3" cstate="print"/>
          <a:srcRect/>
          <a:stretch>
            <a:fillRect/>
          </a:stretch>
        </p:blipFill>
        <p:spPr bwMode="auto">
          <a:xfrm>
            <a:off x="2438400" y="1752600"/>
            <a:ext cx="7391400" cy="4713288"/>
          </a:xfrm>
          <a:prstGeom prst="rect">
            <a:avLst/>
          </a:prstGeom>
          <a:noFill/>
          <a:ln w="9525" algn="ctr">
            <a:noFill/>
            <a:miter lim="800000"/>
            <a:headEnd/>
            <a:tailEnd/>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FFDB061-E68E-4008-8366-D1A95510E77F}"/>
              </a:ext>
            </a:extLst>
          </p:cNvPr>
          <p:cNvPicPr>
            <a:picLocks noChangeAspect="1"/>
          </p:cNvPicPr>
          <p:nvPr/>
        </p:nvPicPr>
        <p:blipFill>
          <a:blip r:embed="rId3"/>
          <a:stretch>
            <a:fillRect/>
          </a:stretch>
        </p:blipFill>
        <p:spPr>
          <a:xfrm>
            <a:off x="1869914" y="1903028"/>
            <a:ext cx="8452173" cy="4480560"/>
          </a:xfrm>
          <a:prstGeom prst="rect">
            <a:avLst/>
          </a:prstGeom>
        </p:spPr>
      </p:pic>
      <p:sp>
        <p:nvSpPr>
          <p:cNvPr id="26626" name="Rectangle 2"/>
          <p:cNvSpPr>
            <a:spLocks noGrp="1" noChangeArrowheads="1"/>
          </p:cNvSpPr>
          <p:nvPr>
            <p:ph type="title"/>
          </p:nvPr>
        </p:nvSpPr>
        <p:spPr>
          <a:noFill/>
        </p:spPr>
        <p:txBody>
          <a:bodyPr>
            <a:normAutofit fontScale="90000"/>
          </a:bodyPr>
          <a:lstStyle/>
          <a:p>
            <a:pPr eaLnBrk="1" hangingPunct="1"/>
            <a:br>
              <a:rPr lang="en-US" dirty="0"/>
            </a:br>
            <a:r>
              <a:rPr lang="en-US" dirty="0"/>
              <a:t>Example</a:t>
            </a:r>
            <a:br>
              <a:rPr lang="en-US" dirty="0"/>
            </a:br>
            <a:endParaRPr lang="en-US" dirty="0"/>
          </a:p>
        </p:txBody>
      </p:sp>
      <p:sp>
        <p:nvSpPr>
          <p:cNvPr id="26627" name="Slide Number Placeholder 7"/>
          <p:cNvSpPr>
            <a:spLocks noGrp="1"/>
          </p:cNvSpPr>
          <p:nvPr>
            <p:ph type="sldNum" sz="quarter" idx="12"/>
          </p:nvPr>
        </p:nvSpPr>
        <p:spPr>
          <a:prstGeom prst="rect">
            <a:avLst/>
          </a:prstGeom>
        </p:spPr>
        <p:txBody>
          <a:bodyPr/>
          <a:lstStyle/>
          <a:p>
            <a:fld id="{F7FE0C88-839E-4230-AB66-139686AB9865}" type="slidenum">
              <a:rPr lang="en-US" smtClean="0">
                <a:latin typeface="Arial" charset="0"/>
              </a:rPr>
              <a:pPr/>
              <a:t>40</a:t>
            </a:fld>
            <a:endParaRPr lang="en-US">
              <a:latin typeface="Arial" charset="0"/>
            </a:endParaRPr>
          </a:p>
        </p:txBody>
      </p:sp>
      <p:sp>
        <p:nvSpPr>
          <p:cNvPr id="3" name="TextBox 2">
            <a:extLst>
              <a:ext uri="{FF2B5EF4-FFF2-40B4-BE49-F238E27FC236}">
                <a16:creationId xmlns:a16="http://schemas.microsoft.com/office/drawing/2014/main" id="{CA5046BF-F87F-4BEF-B550-0E347F9837AB}"/>
              </a:ext>
            </a:extLst>
          </p:cNvPr>
          <p:cNvSpPr txBox="1"/>
          <p:nvPr/>
        </p:nvSpPr>
        <p:spPr>
          <a:xfrm>
            <a:off x="8604836" y="2668043"/>
            <a:ext cx="1377365" cy="369332"/>
          </a:xfrm>
          <a:prstGeom prst="rect">
            <a:avLst/>
          </a:prstGeom>
          <a:noFill/>
        </p:spPr>
        <p:txBody>
          <a:bodyPr wrap="none" rtlCol="0">
            <a:spAutoFit/>
          </a:bodyPr>
          <a:lstStyle/>
          <a:p>
            <a:r>
              <a:rPr lang="en-US" dirty="0"/>
              <a:t>Precipitation</a:t>
            </a:r>
          </a:p>
        </p:txBody>
      </p:sp>
      <p:sp>
        <p:nvSpPr>
          <p:cNvPr id="12" name="TextBox 11">
            <a:extLst>
              <a:ext uri="{FF2B5EF4-FFF2-40B4-BE49-F238E27FC236}">
                <a16:creationId xmlns:a16="http://schemas.microsoft.com/office/drawing/2014/main" id="{531FC951-ABC8-43E6-87DE-E58C7CB69E8B}"/>
              </a:ext>
            </a:extLst>
          </p:cNvPr>
          <p:cNvSpPr txBox="1"/>
          <p:nvPr/>
        </p:nvSpPr>
        <p:spPr>
          <a:xfrm>
            <a:off x="8287122" y="3593068"/>
            <a:ext cx="1695079" cy="369332"/>
          </a:xfrm>
          <a:prstGeom prst="rect">
            <a:avLst/>
          </a:prstGeom>
          <a:noFill/>
        </p:spPr>
        <p:txBody>
          <a:bodyPr wrap="none" rtlCol="0">
            <a:spAutoFit/>
          </a:bodyPr>
          <a:lstStyle/>
          <a:p>
            <a:r>
              <a:rPr lang="en-US" dirty="0"/>
              <a:t>Moisture Deficit</a:t>
            </a:r>
          </a:p>
        </p:txBody>
      </p:sp>
      <p:sp>
        <p:nvSpPr>
          <p:cNvPr id="13" name="TextBox 12">
            <a:extLst>
              <a:ext uri="{FF2B5EF4-FFF2-40B4-BE49-F238E27FC236}">
                <a16:creationId xmlns:a16="http://schemas.microsoft.com/office/drawing/2014/main" id="{C84A436D-A10D-42F9-BD05-2B7D7D483666}"/>
              </a:ext>
            </a:extLst>
          </p:cNvPr>
          <p:cNvSpPr txBox="1"/>
          <p:nvPr/>
        </p:nvSpPr>
        <p:spPr>
          <a:xfrm>
            <a:off x="8526802" y="4659868"/>
            <a:ext cx="1455398" cy="369332"/>
          </a:xfrm>
          <a:prstGeom prst="rect">
            <a:avLst/>
          </a:prstGeom>
          <a:noFill/>
        </p:spPr>
        <p:txBody>
          <a:bodyPr wrap="none" rtlCol="0">
            <a:spAutoFit/>
          </a:bodyPr>
          <a:lstStyle/>
          <a:p>
            <a:r>
              <a:rPr lang="en-US" dirty="0"/>
              <a:t>Direct Runoff</a:t>
            </a:r>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normAutofit/>
          </a:bodyPr>
          <a:lstStyle/>
          <a:p>
            <a:pPr eaLnBrk="1" hangingPunct="1"/>
            <a:r>
              <a:rPr lang="en-US" sz="3600" dirty="0"/>
              <a:t>Parameter Estimation – Initial Condition</a:t>
            </a:r>
          </a:p>
        </p:txBody>
      </p:sp>
      <p:sp>
        <p:nvSpPr>
          <p:cNvPr id="3" name="Content Placeholder 2">
            <a:extLst>
              <a:ext uri="{FF2B5EF4-FFF2-40B4-BE49-F238E27FC236}">
                <a16:creationId xmlns:a16="http://schemas.microsoft.com/office/drawing/2014/main" id="{132A594E-F825-C2F0-E8A6-F9145DDA1DFB}"/>
              </a:ext>
            </a:extLst>
          </p:cNvPr>
          <p:cNvSpPr>
            <a:spLocks noGrp="1"/>
          </p:cNvSpPr>
          <p:nvPr>
            <p:ph sz="half" idx="1"/>
          </p:nvPr>
        </p:nvSpPr>
        <p:spPr/>
        <p:txBody>
          <a:bodyPr/>
          <a:lstStyle/>
          <a:p>
            <a:r>
              <a:rPr lang="en-US" sz="2000" dirty="0"/>
              <a:t>Based upon antecedent conditions, evapotranspiration, and soil</a:t>
            </a:r>
          </a:p>
          <a:p>
            <a:r>
              <a:rPr lang="en-US" sz="2000" dirty="0"/>
              <a:t>Did it rain a day/week/month before the simulation start?</a:t>
            </a:r>
          </a:p>
          <a:p>
            <a:r>
              <a:rPr lang="en-US" sz="2000" dirty="0"/>
              <a:t>Start your simulation far enough back in time so initial conditions don’t affect results at the time of interest</a:t>
            </a:r>
          </a:p>
          <a:p>
            <a:endParaRPr lang="en-US" dirty="0"/>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41</a:t>
            </a:fld>
            <a:endParaRPr lang="en-US">
              <a:latin typeface="Arial" charset="0"/>
            </a:endParaRPr>
          </a:p>
        </p:txBody>
      </p:sp>
      <p:pic>
        <p:nvPicPr>
          <p:cNvPr id="2" name="Picture 1">
            <a:extLst>
              <a:ext uri="{FF2B5EF4-FFF2-40B4-BE49-F238E27FC236}">
                <a16:creationId xmlns:a16="http://schemas.microsoft.com/office/drawing/2014/main" id="{71479643-D411-40D8-8F5D-97D3D473DA3A}"/>
              </a:ext>
            </a:extLst>
          </p:cNvPr>
          <p:cNvPicPr>
            <a:picLocks noChangeAspect="1"/>
          </p:cNvPicPr>
          <p:nvPr/>
        </p:nvPicPr>
        <p:blipFill>
          <a:blip r:embed="rId3"/>
          <a:stretch>
            <a:fillRect/>
          </a:stretch>
        </p:blipFill>
        <p:spPr>
          <a:xfrm>
            <a:off x="6444100" y="1993461"/>
            <a:ext cx="4332999" cy="3645339"/>
          </a:xfrm>
          <a:prstGeom prst="rect">
            <a:avLst/>
          </a:prstGeom>
        </p:spPr>
      </p:pic>
      <p:cxnSp>
        <p:nvCxnSpPr>
          <p:cNvPr id="4" name="Straight Connector 3">
            <a:extLst>
              <a:ext uri="{FF2B5EF4-FFF2-40B4-BE49-F238E27FC236}">
                <a16:creationId xmlns:a16="http://schemas.microsoft.com/office/drawing/2014/main" id="{1DE9146F-8500-4526-A7C5-1A64D1074B86}"/>
              </a:ext>
            </a:extLst>
          </p:cNvPr>
          <p:cNvCxnSpPr>
            <a:cxnSpLocks/>
          </p:cNvCxnSpPr>
          <p:nvPr/>
        </p:nvCxnSpPr>
        <p:spPr>
          <a:xfrm>
            <a:off x="9067800" y="2593538"/>
            <a:ext cx="0" cy="2511863"/>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1CD3894-A215-4C03-830C-501D4055DFDC}"/>
              </a:ext>
            </a:extLst>
          </p:cNvPr>
          <p:cNvSpPr/>
          <p:nvPr/>
        </p:nvSpPr>
        <p:spPr>
          <a:xfrm>
            <a:off x="7924800" y="2362200"/>
            <a:ext cx="990600"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69E7E054-39F1-4319-B919-83F7D6CBA311}"/>
              </a:ext>
            </a:extLst>
          </p:cNvPr>
          <p:cNvSpPr/>
          <p:nvPr/>
        </p:nvSpPr>
        <p:spPr>
          <a:xfrm>
            <a:off x="6736080" y="5562600"/>
            <a:ext cx="2560318"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rPr>
              <a:t>Precipitation</a:t>
            </a:r>
          </a:p>
        </p:txBody>
      </p:sp>
    </p:spTree>
    <p:extLst>
      <p:ext uri="{BB962C8B-B14F-4D97-AF65-F5344CB8AC3E}">
        <p14:creationId xmlns:p14="http://schemas.microsoft.com/office/powerpoint/2010/main" val="2921216426"/>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normAutofit/>
          </a:bodyPr>
          <a:lstStyle/>
          <a:p>
            <a:pPr eaLnBrk="1" hangingPunct="1"/>
            <a:r>
              <a:rPr lang="en-US" sz="3600" dirty="0"/>
              <a:t>Parameter Estimation – Maximum Deficit</a:t>
            </a:r>
          </a:p>
        </p:txBody>
      </p:sp>
      <p:sp>
        <p:nvSpPr>
          <p:cNvPr id="2" name="Content Placeholder 1">
            <a:extLst>
              <a:ext uri="{FF2B5EF4-FFF2-40B4-BE49-F238E27FC236}">
                <a16:creationId xmlns:a16="http://schemas.microsoft.com/office/drawing/2014/main" id="{5BB80235-8464-26F8-996E-7DC54790ED10}"/>
              </a:ext>
            </a:extLst>
          </p:cNvPr>
          <p:cNvSpPr>
            <a:spLocks noGrp="1"/>
          </p:cNvSpPr>
          <p:nvPr>
            <p:ph idx="1"/>
          </p:nvPr>
        </p:nvSpPr>
        <p:spPr/>
        <p:txBody>
          <a:bodyPr/>
          <a:lstStyle/>
          <a:p>
            <a:r>
              <a:rPr lang="en-US" dirty="0"/>
              <a:t>The driest a soil can become under the influence of gravity, evaporation, and transpiration.</a:t>
            </a:r>
          </a:p>
          <a:p>
            <a:pPr lvl="1"/>
            <a:r>
              <a:rPr lang="en-US" b="1" dirty="0"/>
              <a:t>Saturation storage </a:t>
            </a:r>
            <a:r>
              <a:rPr lang="en-US" dirty="0"/>
              <a:t>minus </a:t>
            </a:r>
            <a:r>
              <a:rPr lang="en-US" b="1" dirty="0"/>
              <a:t>wilting point storage</a:t>
            </a:r>
          </a:p>
          <a:p>
            <a:r>
              <a:rPr lang="en-US" dirty="0"/>
              <a:t>Get surficial texture from soils database</a:t>
            </a:r>
          </a:p>
          <a:p>
            <a:r>
              <a:rPr lang="en-US" dirty="0"/>
              <a:t>Relate texture to required parameters in literature values</a:t>
            </a:r>
          </a:p>
          <a:p>
            <a:endParaRPr lang="en-US" dirty="0"/>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42</a:t>
            </a:fld>
            <a:endParaRPr lang="en-US">
              <a:latin typeface="Arial" charset="0"/>
            </a:endParaRPr>
          </a:p>
        </p:txBody>
      </p:sp>
    </p:spTree>
    <p:extLst>
      <p:ext uri="{BB962C8B-B14F-4D97-AF65-F5344CB8AC3E}">
        <p14:creationId xmlns:p14="http://schemas.microsoft.com/office/powerpoint/2010/main" val="431614659"/>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normAutofit/>
          </a:bodyPr>
          <a:lstStyle/>
          <a:p>
            <a:pPr eaLnBrk="1" hangingPunct="1"/>
            <a:r>
              <a:rPr lang="en-US" sz="3600" dirty="0"/>
              <a:t>Parameter Estimation – Constant Rate</a:t>
            </a:r>
          </a:p>
        </p:txBody>
      </p:sp>
      <p:sp>
        <p:nvSpPr>
          <p:cNvPr id="3" name="Content Placeholder 2">
            <a:extLst>
              <a:ext uri="{FF2B5EF4-FFF2-40B4-BE49-F238E27FC236}">
                <a16:creationId xmlns:a16="http://schemas.microsoft.com/office/drawing/2014/main" id="{11E8A284-08AF-AD1A-7775-84359C50856E}"/>
              </a:ext>
            </a:extLst>
          </p:cNvPr>
          <p:cNvSpPr>
            <a:spLocks noGrp="1"/>
          </p:cNvSpPr>
          <p:nvPr>
            <p:ph sz="half" idx="1"/>
          </p:nvPr>
        </p:nvSpPr>
        <p:spPr/>
        <p:txBody>
          <a:bodyPr/>
          <a:lstStyle/>
          <a:p>
            <a:r>
              <a:rPr lang="en-US" dirty="0"/>
              <a:t>Get surficial texture from soils database</a:t>
            </a:r>
          </a:p>
          <a:p>
            <a:r>
              <a:rPr lang="en-US" dirty="0"/>
              <a:t>Relate texture to saturated hydraulic conductivity in literature values</a:t>
            </a:r>
          </a:p>
          <a:p>
            <a:endParaRPr lang="en-US" dirty="0"/>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43</a:t>
            </a:fld>
            <a:endParaRPr lang="en-US">
              <a:latin typeface="Arial" charset="0"/>
            </a:endParaRPr>
          </a:p>
        </p:txBody>
      </p:sp>
      <p:pic>
        <p:nvPicPr>
          <p:cNvPr id="2" name="Picture 1">
            <a:extLst>
              <a:ext uri="{FF2B5EF4-FFF2-40B4-BE49-F238E27FC236}">
                <a16:creationId xmlns:a16="http://schemas.microsoft.com/office/drawing/2014/main" id="{FB6F22BD-443C-44C5-8E1F-3184275C1ADC}"/>
              </a:ext>
            </a:extLst>
          </p:cNvPr>
          <p:cNvPicPr>
            <a:picLocks noChangeAspect="1"/>
          </p:cNvPicPr>
          <p:nvPr/>
        </p:nvPicPr>
        <p:blipFill>
          <a:blip r:embed="rId3"/>
          <a:stretch>
            <a:fillRect/>
          </a:stretch>
        </p:blipFill>
        <p:spPr>
          <a:xfrm>
            <a:off x="7010400" y="1682223"/>
            <a:ext cx="3667673" cy="4754880"/>
          </a:xfrm>
          <a:prstGeom prst="rect">
            <a:avLst/>
          </a:prstGeom>
        </p:spPr>
      </p:pic>
    </p:spTree>
    <p:extLst>
      <p:ext uri="{BB962C8B-B14F-4D97-AF65-F5344CB8AC3E}">
        <p14:creationId xmlns:p14="http://schemas.microsoft.com/office/powerpoint/2010/main" val="2537726649"/>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B952FFE-3CB2-4C44-8AE0-0F1FE11E9443}"/>
              </a:ext>
            </a:extLst>
          </p:cNvPr>
          <p:cNvPicPr>
            <a:picLocks noChangeAspect="1"/>
          </p:cNvPicPr>
          <p:nvPr/>
        </p:nvPicPr>
        <p:blipFill>
          <a:blip r:embed="rId3"/>
          <a:stretch>
            <a:fillRect/>
          </a:stretch>
        </p:blipFill>
        <p:spPr>
          <a:xfrm>
            <a:off x="6442692" y="1825625"/>
            <a:ext cx="4335816" cy="3630168"/>
          </a:xfrm>
          <a:prstGeom prst="rect">
            <a:avLst/>
          </a:prstGeom>
          <a:ln>
            <a:solidFill>
              <a:schemeClr val="tx1"/>
            </a:solidFill>
          </a:ln>
        </p:spPr>
      </p:pic>
      <p:sp>
        <p:nvSpPr>
          <p:cNvPr id="19458" name="Rectangle 2"/>
          <p:cNvSpPr>
            <a:spLocks noGrp="1" noChangeArrowheads="1"/>
          </p:cNvSpPr>
          <p:nvPr>
            <p:ph type="title"/>
          </p:nvPr>
        </p:nvSpPr>
        <p:spPr>
          <a:noFill/>
        </p:spPr>
        <p:txBody>
          <a:bodyPr>
            <a:normAutofit/>
          </a:bodyPr>
          <a:lstStyle/>
          <a:p>
            <a:pPr eaLnBrk="1" hangingPunct="1"/>
            <a:r>
              <a:rPr lang="en-US" dirty="0"/>
              <a:t>Calibration Techniques</a:t>
            </a:r>
          </a:p>
        </p:txBody>
      </p:sp>
      <p:sp>
        <p:nvSpPr>
          <p:cNvPr id="2" name="Content Placeholder 1">
            <a:extLst>
              <a:ext uri="{FF2B5EF4-FFF2-40B4-BE49-F238E27FC236}">
                <a16:creationId xmlns:a16="http://schemas.microsoft.com/office/drawing/2014/main" id="{CC25221C-157C-F58E-EB71-D1317F158CA6}"/>
              </a:ext>
            </a:extLst>
          </p:cNvPr>
          <p:cNvSpPr>
            <a:spLocks noGrp="1"/>
          </p:cNvSpPr>
          <p:nvPr>
            <p:ph sz="half" idx="1"/>
          </p:nvPr>
        </p:nvSpPr>
        <p:spPr/>
        <p:txBody>
          <a:bodyPr/>
          <a:lstStyle/>
          <a:p>
            <a:r>
              <a:rPr lang="en-US" dirty="0"/>
              <a:t>Match initiation of runoff</a:t>
            </a:r>
          </a:p>
          <a:p>
            <a:r>
              <a:rPr lang="en-US" dirty="0"/>
              <a:t>Match observed runoff volume</a:t>
            </a:r>
          </a:p>
          <a:p>
            <a:r>
              <a:rPr lang="en-US" dirty="0"/>
              <a:t>Use multiple statistical metrics</a:t>
            </a:r>
          </a:p>
          <a:p>
            <a:pPr lvl="1"/>
            <a:r>
              <a:rPr lang="en-US" dirty="0"/>
              <a:t>Nash-Sutcliffe Efficiency</a:t>
            </a:r>
          </a:p>
          <a:p>
            <a:pPr lvl="1"/>
            <a:r>
              <a:rPr lang="en-US" dirty="0"/>
              <a:t>Root Mean Square Error</a:t>
            </a:r>
          </a:p>
          <a:p>
            <a:pPr lvl="1"/>
            <a:r>
              <a:rPr lang="en-US" dirty="0"/>
              <a:t>Percent Bias</a:t>
            </a:r>
          </a:p>
          <a:p>
            <a:endParaRPr lang="en-US" dirty="0"/>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44</a:t>
            </a:fld>
            <a:endParaRPr lang="en-US">
              <a:latin typeface="Arial" charset="0"/>
            </a:endParaRPr>
          </a:p>
        </p:txBody>
      </p:sp>
    </p:spTree>
    <p:extLst>
      <p:ext uri="{BB962C8B-B14F-4D97-AF65-F5344CB8AC3E}">
        <p14:creationId xmlns:p14="http://schemas.microsoft.com/office/powerpoint/2010/main" val="3325182475"/>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44D71-D769-FA09-C04B-A01D2D9FC4D8}"/>
              </a:ext>
            </a:extLst>
          </p:cNvPr>
          <p:cNvSpPr>
            <a:spLocks noGrp="1"/>
          </p:cNvSpPr>
          <p:nvPr>
            <p:ph type="title"/>
          </p:nvPr>
        </p:nvSpPr>
        <p:spPr/>
        <p:txBody>
          <a:bodyPr/>
          <a:lstStyle/>
          <a:p>
            <a:r>
              <a:rPr lang="en-US" dirty="0"/>
              <a:t>Deficit and Constant</a:t>
            </a:r>
          </a:p>
        </p:txBody>
      </p:sp>
      <p:sp>
        <p:nvSpPr>
          <p:cNvPr id="3" name="Text Placeholder 2">
            <a:extLst>
              <a:ext uri="{FF2B5EF4-FFF2-40B4-BE49-F238E27FC236}">
                <a16:creationId xmlns:a16="http://schemas.microsoft.com/office/drawing/2014/main" id="{DC54CA5A-5836-88EC-78AA-A82A6FB8B03F}"/>
              </a:ext>
            </a:extLst>
          </p:cNvPr>
          <p:cNvSpPr>
            <a:spLocks noGrp="1"/>
          </p:cNvSpPr>
          <p:nvPr>
            <p:ph type="body" idx="1"/>
          </p:nvPr>
        </p:nvSpPr>
        <p:spPr/>
        <p:txBody>
          <a:bodyPr/>
          <a:lstStyle/>
          <a:p>
            <a:r>
              <a:rPr lang="en-US" dirty="0"/>
              <a:t>Advantages</a:t>
            </a:r>
          </a:p>
        </p:txBody>
      </p:sp>
      <p:sp>
        <p:nvSpPr>
          <p:cNvPr id="4" name="Content Placeholder 3">
            <a:extLst>
              <a:ext uri="{FF2B5EF4-FFF2-40B4-BE49-F238E27FC236}">
                <a16:creationId xmlns:a16="http://schemas.microsoft.com/office/drawing/2014/main" id="{74048FD6-E2E1-BE36-80C5-3DA0D11ABC7B}"/>
              </a:ext>
            </a:extLst>
          </p:cNvPr>
          <p:cNvSpPr>
            <a:spLocks noGrp="1"/>
          </p:cNvSpPr>
          <p:nvPr>
            <p:ph sz="half" idx="2"/>
          </p:nvPr>
        </p:nvSpPr>
        <p:spPr/>
        <p:txBody>
          <a:bodyPr/>
          <a:lstStyle/>
          <a:p>
            <a:pPr lvl="0"/>
            <a:r>
              <a:rPr lang="en-US" sz="2000" dirty="0"/>
              <a:t>Similar to advantages of Initial and Constant method</a:t>
            </a:r>
          </a:p>
          <a:p>
            <a:pPr lvl="1"/>
            <a:r>
              <a:rPr lang="en-US" sz="1600" dirty="0"/>
              <a:t>Mature method</a:t>
            </a:r>
          </a:p>
          <a:p>
            <a:pPr lvl="1"/>
            <a:r>
              <a:rPr lang="en-US" sz="1600" dirty="0"/>
              <a:t>Easy to set up and use</a:t>
            </a:r>
          </a:p>
          <a:p>
            <a:pPr lvl="1"/>
            <a:r>
              <a:rPr lang="en-US" sz="1600" dirty="0"/>
              <a:t>Parameters can be related to predominant soil textures</a:t>
            </a:r>
          </a:p>
          <a:p>
            <a:pPr lvl="1"/>
            <a:r>
              <a:rPr lang="en-US" sz="1600" dirty="0"/>
              <a:t>Parsimonious</a:t>
            </a:r>
          </a:p>
          <a:p>
            <a:pPr lvl="0"/>
            <a:r>
              <a:rPr lang="en-US" sz="2000" dirty="0"/>
              <a:t>Method is scalable in that it allows for continuous simulation (but is not required for use).</a:t>
            </a:r>
            <a:endParaRPr lang="en-US" sz="2800" dirty="0"/>
          </a:p>
          <a:p>
            <a:endParaRPr lang="en-US" dirty="0"/>
          </a:p>
        </p:txBody>
      </p:sp>
      <p:sp>
        <p:nvSpPr>
          <p:cNvPr id="5" name="Text Placeholder 4">
            <a:extLst>
              <a:ext uri="{FF2B5EF4-FFF2-40B4-BE49-F238E27FC236}">
                <a16:creationId xmlns:a16="http://schemas.microsoft.com/office/drawing/2014/main" id="{45EC1523-1111-7486-DA6A-A160F88A9274}"/>
              </a:ext>
            </a:extLst>
          </p:cNvPr>
          <p:cNvSpPr>
            <a:spLocks noGrp="1"/>
          </p:cNvSpPr>
          <p:nvPr>
            <p:ph type="body" sz="quarter" idx="3"/>
          </p:nvPr>
        </p:nvSpPr>
        <p:spPr/>
        <p:txBody>
          <a:bodyPr/>
          <a:lstStyle/>
          <a:p>
            <a:r>
              <a:rPr lang="en-US" dirty="0"/>
              <a:t>Disadvantages</a:t>
            </a:r>
          </a:p>
        </p:txBody>
      </p:sp>
      <p:sp>
        <p:nvSpPr>
          <p:cNvPr id="6" name="Content Placeholder 5">
            <a:extLst>
              <a:ext uri="{FF2B5EF4-FFF2-40B4-BE49-F238E27FC236}">
                <a16:creationId xmlns:a16="http://schemas.microsoft.com/office/drawing/2014/main" id="{8A87F923-DC04-D2D4-8898-6C7497DDB70C}"/>
              </a:ext>
            </a:extLst>
          </p:cNvPr>
          <p:cNvSpPr>
            <a:spLocks noGrp="1"/>
          </p:cNvSpPr>
          <p:nvPr>
            <p:ph sz="quarter" idx="4"/>
          </p:nvPr>
        </p:nvSpPr>
        <p:spPr/>
        <p:txBody>
          <a:bodyPr/>
          <a:lstStyle/>
          <a:p>
            <a:pPr lvl="0"/>
            <a:r>
              <a:rPr lang="en-US" sz="2000" dirty="0"/>
              <a:t>Similar to disadvantages of Initial and Constant method</a:t>
            </a:r>
          </a:p>
          <a:p>
            <a:pPr lvl="1"/>
            <a:r>
              <a:rPr lang="en-US" sz="1600" dirty="0"/>
              <a:t>Difficult to apply to </a:t>
            </a:r>
            <a:r>
              <a:rPr lang="en-US" sz="1600" dirty="0" err="1"/>
              <a:t>ungaged</a:t>
            </a:r>
            <a:r>
              <a:rPr lang="en-US" sz="1600" dirty="0"/>
              <a:t> areas</a:t>
            </a:r>
          </a:p>
          <a:p>
            <a:pPr lvl="1"/>
            <a:r>
              <a:rPr lang="en-US" sz="1600" dirty="0"/>
              <a:t>Method may be too simple</a:t>
            </a:r>
          </a:p>
          <a:p>
            <a:endParaRPr lang="en-US" dirty="0"/>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45</a:t>
            </a:fld>
            <a:endParaRPr lang="en-US">
              <a:latin typeface="Arial" charset="0"/>
            </a:endParaRPr>
          </a:p>
        </p:txBody>
      </p:sp>
    </p:spTree>
    <p:extLst>
      <p:ext uri="{BB962C8B-B14F-4D97-AF65-F5344CB8AC3E}">
        <p14:creationId xmlns:p14="http://schemas.microsoft.com/office/powerpoint/2010/main" val="1833034742"/>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noFill/>
        </p:spPr>
        <p:txBody>
          <a:bodyPr/>
          <a:lstStyle/>
          <a:p>
            <a:pPr eaLnBrk="1" hangingPunct="1"/>
            <a:r>
              <a:rPr lang="en-US" dirty="0"/>
              <a:t>Green and </a:t>
            </a:r>
            <a:r>
              <a:rPr lang="en-US" dirty="0" err="1"/>
              <a:t>Ampt</a:t>
            </a:r>
            <a:r>
              <a:rPr lang="en-US" dirty="0"/>
              <a:t> Loss Method</a:t>
            </a:r>
          </a:p>
        </p:txBody>
      </p:sp>
      <p:sp>
        <p:nvSpPr>
          <p:cNvPr id="3" name="Content Placeholder 2">
            <a:extLst>
              <a:ext uri="{FF2B5EF4-FFF2-40B4-BE49-F238E27FC236}">
                <a16:creationId xmlns:a16="http://schemas.microsoft.com/office/drawing/2014/main" id="{FC24506D-242C-A629-4B97-E1D09AC07FCA}"/>
              </a:ext>
            </a:extLst>
          </p:cNvPr>
          <p:cNvSpPr>
            <a:spLocks noGrp="1"/>
          </p:cNvSpPr>
          <p:nvPr>
            <p:ph sz="half" idx="1"/>
          </p:nvPr>
        </p:nvSpPr>
        <p:spPr/>
        <p:txBody>
          <a:bodyPr/>
          <a:lstStyle/>
          <a:p>
            <a:r>
              <a:rPr lang="en-US" dirty="0"/>
              <a:t>Physically-based loss method first proposed in 1911</a:t>
            </a:r>
          </a:p>
          <a:p>
            <a:r>
              <a:rPr lang="en-US" dirty="0"/>
              <a:t>Assumes a uniform soil profile of infinite depth and constant initial water content</a:t>
            </a:r>
          </a:p>
          <a:p>
            <a:r>
              <a:rPr lang="en-US" dirty="0"/>
              <a:t>This method does not allow for evapotranspiration</a:t>
            </a:r>
          </a:p>
          <a:p>
            <a:endParaRPr lang="en-US" dirty="0"/>
          </a:p>
        </p:txBody>
      </p:sp>
      <p:sp>
        <p:nvSpPr>
          <p:cNvPr id="3076" name="Slide Number Placeholder 5"/>
          <p:cNvSpPr>
            <a:spLocks noGrp="1"/>
          </p:cNvSpPr>
          <p:nvPr>
            <p:ph type="sldNum" sz="quarter" idx="12"/>
          </p:nvPr>
        </p:nvSpPr>
        <p:spPr>
          <a:prstGeom prst="rect">
            <a:avLst/>
          </a:prstGeom>
        </p:spPr>
        <p:txBody>
          <a:bodyPr/>
          <a:lstStyle/>
          <a:p>
            <a:fld id="{A29992EE-826E-417B-8519-C5445A44D135}" type="slidenum">
              <a:rPr lang="en-US" smtClean="0">
                <a:latin typeface="Arial" charset="0"/>
              </a:rPr>
              <a:pPr/>
              <a:t>46</a:t>
            </a:fld>
            <a:endParaRPr lang="en-US">
              <a:latin typeface="Arial" charset="0"/>
            </a:endParaRPr>
          </a:p>
        </p:txBody>
      </p:sp>
      <p:graphicFrame>
        <p:nvGraphicFramePr>
          <p:cNvPr id="3074" name="Object 3"/>
          <p:cNvGraphicFramePr>
            <a:graphicFrameLocks noChangeAspect="1"/>
          </p:cNvGraphicFramePr>
          <p:nvPr/>
        </p:nvGraphicFramePr>
        <p:xfrm>
          <a:off x="6035675" y="3321051"/>
          <a:ext cx="115888" cy="214313"/>
        </p:xfrm>
        <a:graphic>
          <a:graphicData uri="http://schemas.openxmlformats.org/presentationml/2006/ole">
            <mc:AlternateContent xmlns:mc="http://schemas.openxmlformats.org/markup-compatibility/2006">
              <mc:Choice xmlns:v="urn:schemas-microsoft-com:vml" Requires="v">
                <p:oleObj name="Equation" r:id="rId3" imgW="114120" imgH="215640" progId="Equation.3">
                  <p:embed/>
                </p:oleObj>
              </mc:Choice>
              <mc:Fallback>
                <p:oleObj name="Equation" r:id="rId3" imgW="114120" imgH="215640" progId="Equation.3">
                  <p:embed/>
                  <p:pic>
                    <p:nvPicPr>
                      <p:cNvPr id="3074"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5675" y="3321051"/>
                        <a:ext cx="115888"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8" name="Picture 4">
            <a:extLst>
              <a:ext uri="{FF2B5EF4-FFF2-40B4-BE49-F238E27FC236}">
                <a16:creationId xmlns:a16="http://schemas.microsoft.com/office/drawing/2014/main" id="{6F5FEB7D-CF03-47E3-B5B7-BB77FA634C46}"/>
              </a:ext>
            </a:extLst>
          </p:cNvPr>
          <p:cNvPicPr>
            <a:picLocks noChangeAspect="1" noChangeArrowheads="1"/>
          </p:cNvPicPr>
          <p:nvPr/>
        </p:nvPicPr>
        <p:blipFill>
          <a:blip r:embed="rId5" cstate="print"/>
          <a:srcRect l="21846" t="12389" r="26535" b="6969"/>
          <a:stretch>
            <a:fillRect/>
          </a:stretch>
        </p:blipFill>
        <p:spPr bwMode="auto">
          <a:xfrm>
            <a:off x="8458199" y="3321050"/>
            <a:ext cx="2932113" cy="2726477"/>
          </a:xfrm>
          <a:prstGeom prst="rect">
            <a:avLst/>
          </a:prstGeom>
          <a:noFill/>
          <a:ln w="9525">
            <a:solidFill>
              <a:schemeClr val="bg2"/>
            </a:solidFill>
            <a:miter lim="800000"/>
            <a:headEnd/>
            <a:tailEnd/>
          </a:ln>
        </p:spPr>
      </p:pic>
      <p:pic>
        <p:nvPicPr>
          <p:cNvPr id="9" name="Picture 2" descr="http://nrcca.cals.cornell.edu/soil/CA2/CA0211.1_clip_image002.jpg">
            <a:extLst>
              <a:ext uri="{FF2B5EF4-FFF2-40B4-BE49-F238E27FC236}">
                <a16:creationId xmlns:a16="http://schemas.microsoft.com/office/drawing/2014/main" id="{1B57B3C0-9E08-43BE-A02A-71750860D86C}"/>
              </a:ext>
            </a:extLst>
          </p:cNvPr>
          <p:cNvPicPr>
            <a:picLocks noChangeAspect="1" noChangeArrowheads="1"/>
          </p:cNvPicPr>
          <p:nvPr/>
        </p:nvPicPr>
        <p:blipFill>
          <a:blip r:embed="rId6" cstate="print"/>
          <a:srcRect/>
          <a:stretch>
            <a:fillRect/>
          </a:stretch>
        </p:blipFill>
        <p:spPr bwMode="auto">
          <a:xfrm>
            <a:off x="5083212" y="3321050"/>
            <a:ext cx="3374987" cy="2717627"/>
          </a:xfrm>
          <a:prstGeom prst="rect">
            <a:avLst/>
          </a:prstGeom>
          <a:solidFill>
            <a:srgbClr val="FFFFFF">
              <a:shade val="85000"/>
            </a:srgbClr>
          </a:solidFill>
          <a:ln w="88900" cap="sq">
            <a:noFill/>
            <a:miter lim="800000"/>
          </a:ln>
          <a:effectLst/>
          <a:scene3d>
            <a:camera prst="orthographicFront"/>
            <a:lightRig rig="twoPt" dir="t">
              <a:rot lat="0" lon="0" rev="7200000"/>
            </a:lightRig>
          </a:scene3d>
          <a:sp3d>
            <a:contourClr>
              <a:srgbClr val="FFFFFF"/>
            </a:contourClr>
          </a:sp3d>
        </p:spPr>
      </p:pic>
      <p:sp>
        <p:nvSpPr>
          <p:cNvPr id="2" name="TextBox 1">
            <a:extLst>
              <a:ext uri="{FF2B5EF4-FFF2-40B4-BE49-F238E27FC236}">
                <a16:creationId xmlns:a16="http://schemas.microsoft.com/office/drawing/2014/main" id="{5D92A2A2-23BE-4CE3-8793-31D6AEF3AB0A}"/>
              </a:ext>
            </a:extLst>
          </p:cNvPr>
          <p:cNvSpPr txBox="1"/>
          <p:nvPr/>
        </p:nvSpPr>
        <p:spPr>
          <a:xfrm>
            <a:off x="4854612" y="3401444"/>
            <a:ext cx="1209690" cy="369332"/>
          </a:xfrm>
          <a:prstGeom prst="rect">
            <a:avLst/>
          </a:prstGeom>
          <a:solidFill>
            <a:schemeClr val="bg1"/>
          </a:solidFill>
          <a:ln>
            <a:solidFill>
              <a:schemeClr val="tx1"/>
            </a:solidFill>
          </a:ln>
        </p:spPr>
        <p:txBody>
          <a:bodyPr wrap="none" rtlCol="0">
            <a:spAutoFit/>
          </a:bodyPr>
          <a:lstStyle/>
          <a:p>
            <a:r>
              <a:rPr lang="en-US" dirty="0"/>
              <a:t>Real World</a:t>
            </a:r>
          </a:p>
        </p:txBody>
      </p:sp>
      <p:sp>
        <p:nvSpPr>
          <p:cNvPr id="11" name="TextBox 10">
            <a:extLst>
              <a:ext uri="{FF2B5EF4-FFF2-40B4-BE49-F238E27FC236}">
                <a16:creationId xmlns:a16="http://schemas.microsoft.com/office/drawing/2014/main" id="{CED60F06-12CC-489F-AC73-C4B376C00A01}"/>
              </a:ext>
            </a:extLst>
          </p:cNvPr>
          <p:cNvSpPr txBox="1"/>
          <p:nvPr/>
        </p:nvSpPr>
        <p:spPr>
          <a:xfrm>
            <a:off x="10018712" y="5572367"/>
            <a:ext cx="1735540" cy="369332"/>
          </a:xfrm>
          <a:prstGeom prst="rect">
            <a:avLst/>
          </a:prstGeom>
          <a:solidFill>
            <a:schemeClr val="bg1"/>
          </a:solidFill>
          <a:ln>
            <a:solidFill>
              <a:schemeClr val="tx1"/>
            </a:solidFill>
          </a:ln>
        </p:spPr>
        <p:txBody>
          <a:bodyPr wrap="none" rtlCol="0">
            <a:spAutoFit/>
          </a:bodyPr>
          <a:lstStyle/>
          <a:p>
            <a:r>
              <a:rPr lang="en-US" dirty="0"/>
              <a:t>Green and </a:t>
            </a:r>
            <a:r>
              <a:rPr lang="en-US" dirty="0" err="1"/>
              <a:t>Ampt</a:t>
            </a:r>
            <a:endParaRPr lang="en-US" dirty="0"/>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8" name="Picture 12" descr="curve"/>
          <p:cNvPicPr>
            <a:picLocks noChangeAspect="1" noChangeArrowheads="1"/>
          </p:cNvPicPr>
          <p:nvPr/>
        </p:nvPicPr>
        <p:blipFill rotWithShape="1">
          <a:blip r:embed="rId3" cstate="print"/>
          <a:srcRect l="2748" t="5551" r="15721" b="11180"/>
          <a:stretch/>
        </p:blipFill>
        <p:spPr bwMode="auto">
          <a:xfrm>
            <a:off x="1371600" y="2070361"/>
            <a:ext cx="4356171" cy="3448347"/>
          </a:xfrm>
          <a:prstGeom prst="rect">
            <a:avLst/>
          </a:prstGeom>
          <a:noFill/>
          <a:ln w="9525">
            <a:noFill/>
            <a:miter lim="800000"/>
            <a:headEnd/>
            <a:tailEnd/>
          </a:ln>
        </p:spPr>
      </p:pic>
      <p:sp>
        <p:nvSpPr>
          <p:cNvPr id="16" name="Rectangle 2">
            <a:extLst>
              <a:ext uri="{FF2B5EF4-FFF2-40B4-BE49-F238E27FC236}">
                <a16:creationId xmlns:a16="http://schemas.microsoft.com/office/drawing/2014/main" id="{16A828A1-EEFF-4572-926C-F87CA686FB8C}"/>
              </a:ext>
            </a:extLst>
          </p:cNvPr>
          <p:cNvSpPr>
            <a:spLocks noGrp="1" noChangeArrowheads="1"/>
          </p:cNvSpPr>
          <p:nvPr>
            <p:ph type="title"/>
          </p:nvPr>
        </p:nvSpPr>
        <p:spPr>
          <a:noFill/>
        </p:spPr>
        <p:txBody>
          <a:bodyPr/>
          <a:lstStyle/>
          <a:p>
            <a:pPr eaLnBrk="1" hangingPunct="1"/>
            <a:r>
              <a:rPr lang="en-US" dirty="0"/>
              <a:t>Green and </a:t>
            </a:r>
            <a:r>
              <a:rPr lang="en-US" dirty="0" err="1"/>
              <a:t>Ampt</a:t>
            </a:r>
            <a:r>
              <a:rPr lang="en-US" dirty="0"/>
              <a:t> Loss Method</a:t>
            </a:r>
          </a:p>
        </p:txBody>
      </p:sp>
      <p:sp>
        <p:nvSpPr>
          <p:cNvPr id="23555" name="Slide Number Placeholder 4"/>
          <p:cNvSpPr>
            <a:spLocks noGrp="1"/>
          </p:cNvSpPr>
          <p:nvPr>
            <p:ph type="sldNum" sz="quarter" idx="12"/>
          </p:nvPr>
        </p:nvSpPr>
        <p:spPr>
          <a:prstGeom prst="rect">
            <a:avLst/>
          </a:prstGeom>
        </p:spPr>
        <p:txBody>
          <a:bodyPr/>
          <a:lstStyle/>
          <a:p>
            <a:fld id="{FCD76803-E8A3-45BD-BABA-0A6945E1AC76}" type="slidenum">
              <a:rPr lang="en-US" smtClean="0">
                <a:latin typeface="Arial" charset="0"/>
              </a:rPr>
              <a:pPr/>
              <a:t>47</a:t>
            </a:fld>
            <a:endParaRPr lang="en-US">
              <a:latin typeface="Arial" charset="0"/>
            </a:endParaRPr>
          </a:p>
        </p:txBody>
      </p:sp>
      <p:pic>
        <p:nvPicPr>
          <p:cNvPr id="3" name="Picture 2">
            <a:extLst>
              <a:ext uri="{FF2B5EF4-FFF2-40B4-BE49-F238E27FC236}">
                <a16:creationId xmlns:a16="http://schemas.microsoft.com/office/drawing/2014/main" id="{A237030A-3B6D-4D3E-A4F3-2500FAED3B3B}"/>
              </a:ext>
            </a:extLst>
          </p:cNvPr>
          <p:cNvPicPr>
            <a:picLocks noChangeAspect="1"/>
          </p:cNvPicPr>
          <p:nvPr/>
        </p:nvPicPr>
        <p:blipFill>
          <a:blip r:embed="rId4"/>
          <a:stretch>
            <a:fillRect/>
          </a:stretch>
        </p:blipFill>
        <p:spPr>
          <a:xfrm>
            <a:off x="6629806" y="2128099"/>
            <a:ext cx="3961588" cy="3332872"/>
          </a:xfrm>
          <a:prstGeom prst="rect">
            <a:avLst/>
          </a:prstGeom>
        </p:spPr>
      </p:pic>
    </p:spTree>
    <p:extLst>
      <p:ext uri="{BB962C8B-B14F-4D97-AF65-F5344CB8AC3E}">
        <p14:creationId xmlns:p14="http://schemas.microsoft.com/office/powerpoint/2010/main" val="1575771342"/>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B58B945-D5CE-4DD9-84D8-60CD6C51A85C}"/>
              </a:ext>
            </a:extLst>
          </p:cNvPr>
          <p:cNvPicPr>
            <a:picLocks noChangeAspect="1"/>
          </p:cNvPicPr>
          <p:nvPr/>
        </p:nvPicPr>
        <p:blipFill>
          <a:blip r:embed="rId3"/>
          <a:stretch>
            <a:fillRect/>
          </a:stretch>
        </p:blipFill>
        <p:spPr>
          <a:xfrm>
            <a:off x="1788100" y="2011295"/>
            <a:ext cx="4555331" cy="2408305"/>
          </a:xfrm>
          <a:prstGeom prst="rect">
            <a:avLst/>
          </a:prstGeom>
          <a:ln>
            <a:solidFill>
              <a:schemeClr val="tx1"/>
            </a:solidFill>
          </a:ln>
        </p:spPr>
      </p:pic>
      <p:sp>
        <p:nvSpPr>
          <p:cNvPr id="25602" name="Rectangle 2"/>
          <p:cNvSpPr>
            <a:spLocks noGrp="1" noChangeArrowheads="1"/>
          </p:cNvSpPr>
          <p:nvPr>
            <p:ph type="title"/>
          </p:nvPr>
        </p:nvSpPr>
        <p:spPr>
          <a:noFill/>
        </p:spPr>
        <p:txBody>
          <a:bodyPr>
            <a:normAutofit fontScale="90000"/>
          </a:bodyPr>
          <a:lstStyle/>
          <a:p>
            <a:pPr eaLnBrk="1" hangingPunct="1"/>
            <a:br>
              <a:rPr lang="en-US" dirty="0"/>
            </a:br>
            <a:r>
              <a:rPr lang="en-US" dirty="0"/>
              <a:t>Example</a:t>
            </a:r>
            <a:br>
              <a:rPr lang="en-US" dirty="0"/>
            </a:br>
            <a:endParaRPr lang="en-US" dirty="0"/>
          </a:p>
        </p:txBody>
      </p:sp>
      <p:graphicFrame>
        <p:nvGraphicFramePr>
          <p:cNvPr id="185463" name="Group 119"/>
          <p:cNvGraphicFramePr>
            <a:graphicFrameLocks noGrp="1"/>
          </p:cNvGraphicFramePr>
          <p:nvPr>
            <p:ph idx="1"/>
            <p:extLst>
              <p:ext uri="{D42A27DB-BD31-4B8C-83A1-F6EECF244321}">
                <p14:modId xmlns:p14="http://schemas.microsoft.com/office/powerpoint/2010/main" val="1773614293"/>
              </p:ext>
            </p:extLst>
          </p:nvPr>
        </p:nvGraphicFramePr>
        <p:xfrm>
          <a:off x="7543800" y="1447800"/>
          <a:ext cx="3291840" cy="4848024"/>
        </p:xfrm>
        <a:graphic>
          <a:graphicData uri="http://schemas.openxmlformats.org/drawingml/2006/table">
            <a:tbl>
              <a:tblPr/>
              <a:tblGrid>
                <a:gridCol w="822960">
                  <a:extLst>
                    <a:ext uri="{9D8B030D-6E8A-4147-A177-3AD203B41FA5}">
                      <a16:colId xmlns:a16="http://schemas.microsoft.com/office/drawing/2014/main" val="20000"/>
                    </a:ext>
                  </a:extLst>
                </a:gridCol>
                <a:gridCol w="822960">
                  <a:extLst>
                    <a:ext uri="{9D8B030D-6E8A-4147-A177-3AD203B41FA5}">
                      <a16:colId xmlns:a16="http://schemas.microsoft.com/office/drawing/2014/main" val="20001"/>
                    </a:ext>
                  </a:extLst>
                </a:gridCol>
                <a:gridCol w="822960">
                  <a:extLst>
                    <a:ext uri="{9D8B030D-6E8A-4147-A177-3AD203B41FA5}">
                      <a16:colId xmlns:a16="http://schemas.microsoft.com/office/drawing/2014/main" val="20002"/>
                    </a:ext>
                  </a:extLst>
                </a:gridCol>
                <a:gridCol w="822960">
                  <a:extLst>
                    <a:ext uri="{9D8B030D-6E8A-4147-A177-3AD203B41FA5}">
                      <a16:colId xmlns:a16="http://schemas.microsoft.com/office/drawing/2014/main" val="20003"/>
                    </a:ext>
                  </a:extLst>
                </a:gridCol>
              </a:tblGrid>
              <a:tr h="36139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Time</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err="1">
                          <a:ln>
                            <a:noFill/>
                          </a:ln>
                          <a:solidFill>
                            <a:schemeClr val="tx1"/>
                          </a:solidFill>
                          <a:effectLst/>
                          <a:latin typeface="Times New Roman" pitchFamily="18" charset="0"/>
                        </a:rPr>
                        <a:t>Precip</a:t>
                      </a:r>
                      <a:r>
                        <a:rPr kumimoji="0" lang="en-US" sz="1800" b="0" i="0" u="none" strike="noStrike" cap="none" normalizeH="0" baseline="0" dirty="0">
                          <a:ln>
                            <a:noFill/>
                          </a:ln>
                          <a:solidFill>
                            <a:schemeClr val="tx1"/>
                          </a:solidFill>
                          <a:effectLst/>
                          <a:latin typeface="Times New Roman" pitchFamily="18" charset="0"/>
                        </a:rPr>
                        <a:t> (in)</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Loss (in)</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Excess (in)</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0200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1.0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0.85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0.15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0300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0.51</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0.49</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0400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0.42</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0.58</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0500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0.37</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0.63</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0600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0.34</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0.66</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0700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0.33</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0.67</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0800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0.31</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0.69</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0900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0.3</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1000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0.29</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0.71</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1100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0.29</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0.71</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1200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0.28</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0.72</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1300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0.28</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0.72</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1400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rPr>
                        <a:t>1.0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0.27</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0.73</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bl>
          </a:graphicData>
        </a:graphic>
      </p:graphicFrame>
      <p:sp>
        <p:nvSpPr>
          <p:cNvPr id="25683" name="Slide Number Placeholder 6"/>
          <p:cNvSpPr>
            <a:spLocks noGrp="1"/>
          </p:cNvSpPr>
          <p:nvPr>
            <p:ph type="sldNum" sz="quarter" idx="12"/>
          </p:nvPr>
        </p:nvSpPr>
        <p:spPr/>
        <p:txBody>
          <a:bodyPr/>
          <a:lstStyle/>
          <a:p>
            <a:fld id="{8B558F8D-A868-478B-B8B7-A12F6D7D3E8F}" type="slidenum">
              <a:rPr lang="en-US" smtClean="0">
                <a:latin typeface="Arial" charset="0"/>
              </a:rPr>
              <a:pPr/>
              <a:t>48</a:t>
            </a:fld>
            <a:endParaRPr lang="en-US">
              <a:latin typeface="Arial" charset="0"/>
            </a:endParaRPr>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normAutofit/>
          </a:bodyPr>
          <a:lstStyle/>
          <a:p>
            <a:pPr eaLnBrk="1" hangingPunct="1"/>
            <a:r>
              <a:rPr lang="en-US" sz="3600" dirty="0"/>
              <a:t>Parameter Estimation – Initial Condition</a:t>
            </a:r>
          </a:p>
        </p:txBody>
      </p:sp>
      <p:sp>
        <p:nvSpPr>
          <p:cNvPr id="3" name="Content Placeholder 2">
            <a:extLst>
              <a:ext uri="{FF2B5EF4-FFF2-40B4-BE49-F238E27FC236}">
                <a16:creationId xmlns:a16="http://schemas.microsoft.com/office/drawing/2014/main" id="{647DAFA8-BD58-B6AB-4572-3F04F84971D7}"/>
              </a:ext>
            </a:extLst>
          </p:cNvPr>
          <p:cNvSpPr>
            <a:spLocks noGrp="1"/>
          </p:cNvSpPr>
          <p:nvPr>
            <p:ph sz="half" idx="1"/>
          </p:nvPr>
        </p:nvSpPr>
        <p:spPr/>
        <p:txBody>
          <a:bodyPr/>
          <a:lstStyle/>
          <a:p>
            <a:r>
              <a:rPr lang="en-US" dirty="0"/>
              <a:t>Two choices: Initial Content and Initial Deficit</a:t>
            </a:r>
          </a:p>
          <a:p>
            <a:r>
              <a:rPr lang="en-US" dirty="0"/>
              <a:t>Based upon antecedent conditions, evapotranspiration, and soil</a:t>
            </a:r>
          </a:p>
          <a:p>
            <a:r>
              <a:rPr lang="en-US" dirty="0"/>
              <a:t>Did it rain a day/week/month before the simulation start?</a:t>
            </a:r>
          </a:p>
          <a:p>
            <a:endParaRPr lang="en-US" dirty="0"/>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49</a:t>
            </a:fld>
            <a:endParaRPr lang="en-US">
              <a:latin typeface="Arial" charset="0"/>
            </a:endParaRPr>
          </a:p>
        </p:txBody>
      </p:sp>
      <p:pic>
        <p:nvPicPr>
          <p:cNvPr id="2" name="Picture 1">
            <a:extLst>
              <a:ext uri="{FF2B5EF4-FFF2-40B4-BE49-F238E27FC236}">
                <a16:creationId xmlns:a16="http://schemas.microsoft.com/office/drawing/2014/main" id="{71479643-D411-40D8-8F5D-97D3D473DA3A}"/>
              </a:ext>
            </a:extLst>
          </p:cNvPr>
          <p:cNvPicPr>
            <a:picLocks noChangeAspect="1"/>
          </p:cNvPicPr>
          <p:nvPr/>
        </p:nvPicPr>
        <p:blipFill>
          <a:blip r:embed="rId3"/>
          <a:stretch>
            <a:fillRect/>
          </a:stretch>
        </p:blipFill>
        <p:spPr>
          <a:xfrm>
            <a:off x="6172201" y="2130864"/>
            <a:ext cx="4332999" cy="3645339"/>
          </a:xfrm>
          <a:prstGeom prst="rect">
            <a:avLst/>
          </a:prstGeom>
        </p:spPr>
      </p:pic>
      <p:cxnSp>
        <p:nvCxnSpPr>
          <p:cNvPr id="4" name="Straight Connector 3">
            <a:extLst>
              <a:ext uri="{FF2B5EF4-FFF2-40B4-BE49-F238E27FC236}">
                <a16:creationId xmlns:a16="http://schemas.microsoft.com/office/drawing/2014/main" id="{1DE9146F-8500-4526-A7C5-1A64D1074B86}"/>
              </a:ext>
            </a:extLst>
          </p:cNvPr>
          <p:cNvCxnSpPr>
            <a:cxnSpLocks/>
          </p:cNvCxnSpPr>
          <p:nvPr/>
        </p:nvCxnSpPr>
        <p:spPr>
          <a:xfrm>
            <a:off x="9067800" y="2593538"/>
            <a:ext cx="0" cy="2511863"/>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1CD3894-A215-4C03-830C-501D4055DFDC}"/>
              </a:ext>
            </a:extLst>
          </p:cNvPr>
          <p:cNvSpPr/>
          <p:nvPr/>
        </p:nvSpPr>
        <p:spPr>
          <a:xfrm>
            <a:off x="7924800" y="2362200"/>
            <a:ext cx="990600"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69E7E054-39F1-4319-B919-83F7D6CBA311}"/>
              </a:ext>
            </a:extLst>
          </p:cNvPr>
          <p:cNvSpPr/>
          <p:nvPr/>
        </p:nvSpPr>
        <p:spPr>
          <a:xfrm>
            <a:off x="6736080" y="5562600"/>
            <a:ext cx="2560318"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rPr>
              <a:t>Precipitation</a:t>
            </a:r>
          </a:p>
        </p:txBody>
      </p:sp>
    </p:spTree>
    <p:extLst>
      <p:ext uri="{BB962C8B-B14F-4D97-AF65-F5344CB8AC3E}">
        <p14:creationId xmlns:p14="http://schemas.microsoft.com/office/powerpoint/2010/main" val="1736204469"/>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5"/>
          <p:cNvPicPr>
            <a:picLocks noChangeAspect="1" noChangeArrowheads="1"/>
          </p:cNvPicPr>
          <p:nvPr/>
        </p:nvPicPr>
        <p:blipFill>
          <a:blip r:embed="rId3" cstate="print"/>
          <a:srcRect/>
          <a:stretch>
            <a:fillRect/>
          </a:stretch>
        </p:blipFill>
        <p:spPr bwMode="auto">
          <a:xfrm>
            <a:off x="2743200" y="1828800"/>
            <a:ext cx="6953250" cy="4559300"/>
          </a:xfrm>
          <a:prstGeom prst="rect">
            <a:avLst/>
          </a:prstGeom>
          <a:noFill/>
          <a:ln w="9525">
            <a:solidFill>
              <a:schemeClr val="bg2"/>
            </a:solidFill>
            <a:miter lim="800000"/>
            <a:headEnd/>
            <a:tailEnd/>
          </a:ln>
        </p:spPr>
      </p:pic>
      <p:sp>
        <p:nvSpPr>
          <p:cNvPr id="17411" name="Rectangle 6"/>
          <p:cNvSpPr>
            <a:spLocks noGrp="1" noChangeArrowheads="1"/>
          </p:cNvSpPr>
          <p:nvPr>
            <p:ph type="title"/>
          </p:nvPr>
        </p:nvSpPr>
        <p:spPr>
          <a:noFill/>
        </p:spPr>
        <p:txBody>
          <a:bodyPr/>
          <a:lstStyle/>
          <a:p>
            <a:pPr eaLnBrk="1" hangingPunct="1"/>
            <a:r>
              <a:rPr lang="en-US"/>
              <a:t>Hydrograph Components</a:t>
            </a:r>
          </a:p>
        </p:txBody>
      </p:sp>
      <p:sp>
        <p:nvSpPr>
          <p:cNvPr id="17412" name="Slide Number Placeholder 3"/>
          <p:cNvSpPr>
            <a:spLocks noGrp="1"/>
          </p:cNvSpPr>
          <p:nvPr>
            <p:ph type="sldNum" sz="quarter" idx="12"/>
          </p:nvPr>
        </p:nvSpPr>
        <p:spPr>
          <a:prstGeom prst="rect">
            <a:avLst/>
          </a:prstGeom>
        </p:spPr>
        <p:txBody>
          <a:bodyPr/>
          <a:lstStyle/>
          <a:p>
            <a:fld id="{27C35CA8-F158-47CA-A5B5-EF8F7E0FECF1}" type="slidenum">
              <a:rPr lang="en-US" smtClean="0">
                <a:latin typeface="Arial" charset="0"/>
              </a:rPr>
              <a:pPr/>
              <a:t>5</a:t>
            </a:fld>
            <a:endParaRPr lang="en-US">
              <a:latin typeface="Arial" charset="0"/>
            </a:endParaRPr>
          </a:p>
        </p:txBody>
      </p:sp>
      <p:sp>
        <p:nvSpPr>
          <p:cNvPr id="2" name="Rectangle 1">
            <a:extLst>
              <a:ext uri="{FF2B5EF4-FFF2-40B4-BE49-F238E27FC236}">
                <a16:creationId xmlns:a16="http://schemas.microsoft.com/office/drawing/2014/main" id="{BE69080E-2F75-4871-8699-5E5A86C61C93}"/>
              </a:ext>
            </a:extLst>
          </p:cNvPr>
          <p:cNvSpPr/>
          <p:nvPr/>
        </p:nvSpPr>
        <p:spPr>
          <a:xfrm>
            <a:off x="2743200" y="3352800"/>
            <a:ext cx="3048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93EBC68-9994-4FC8-86E3-75E6B49F4ED5}"/>
              </a:ext>
            </a:extLst>
          </p:cNvPr>
          <p:cNvSpPr/>
          <p:nvPr/>
        </p:nvSpPr>
        <p:spPr>
          <a:xfrm>
            <a:off x="3048000" y="1905000"/>
            <a:ext cx="365760" cy="419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E3DB6188-E6A2-44E1-A493-5F9CA86B2861}"/>
              </a:ext>
            </a:extLst>
          </p:cNvPr>
          <p:cNvSpPr/>
          <p:nvPr/>
        </p:nvSpPr>
        <p:spPr>
          <a:xfrm>
            <a:off x="3335154" y="5867400"/>
            <a:ext cx="6266046"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Shape 2">
            <a:extLst>
              <a:ext uri="{FF2B5EF4-FFF2-40B4-BE49-F238E27FC236}">
                <a16:creationId xmlns:a16="http://schemas.microsoft.com/office/drawing/2014/main" id="{EAA79AF6-8C7C-414D-9F31-7E6B37C3BDCD}"/>
              </a:ext>
            </a:extLst>
          </p:cNvPr>
          <p:cNvSpPr/>
          <p:nvPr/>
        </p:nvSpPr>
        <p:spPr>
          <a:xfrm>
            <a:off x="4324952" y="2415942"/>
            <a:ext cx="2021104" cy="3320716"/>
          </a:xfrm>
          <a:custGeom>
            <a:avLst/>
            <a:gdLst>
              <a:gd name="connsiteX0" fmla="*/ 0 w 2002054"/>
              <a:gd name="connsiteY0" fmla="*/ 3320716 h 3330341"/>
              <a:gd name="connsiteX1" fmla="*/ 240631 w 2002054"/>
              <a:gd name="connsiteY1" fmla="*/ 3272590 h 3330341"/>
              <a:gd name="connsiteX2" fmla="*/ 644892 w 2002054"/>
              <a:gd name="connsiteY2" fmla="*/ 3157086 h 3330341"/>
              <a:gd name="connsiteX3" fmla="*/ 981776 w 2002054"/>
              <a:gd name="connsiteY3" fmla="*/ 3031958 h 3330341"/>
              <a:gd name="connsiteX4" fmla="*/ 1280160 w 2002054"/>
              <a:gd name="connsiteY4" fmla="*/ 2868328 h 3330341"/>
              <a:gd name="connsiteX5" fmla="*/ 1482290 w 2002054"/>
              <a:gd name="connsiteY5" fmla="*/ 2752825 h 3330341"/>
              <a:gd name="connsiteX6" fmla="*/ 1674795 w 2002054"/>
              <a:gd name="connsiteY6" fmla="*/ 2502568 h 3330341"/>
              <a:gd name="connsiteX7" fmla="*/ 1799924 w 2002054"/>
              <a:gd name="connsiteY7" fmla="*/ 2127183 h 3330341"/>
              <a:gd name="connsiteX8" fmla="*/ 1876926 w 2002054"/>
              <a:gd name="connsiteY8" fmla="*/ 1992430 h 3330341"/>
              <a:gd name="connsiteX9" fmla="*/ 1944303 w 2002054"/>
              <a:gd name="connsiteY9" fmla="*/ 1944303 h 3330341"/>
              <a:gd name="connsiteX10" fmla="*/ 2002054 w 2002054"/>
              <a:gd name="connsiteY10" fmla="*/ 1934678 h 3330341"/>
              <a:gd name="connsiteX11" fmla="*/ 1761423 w 2002054"/>
              <a:gd name="connsiteY11" fmla="*/ 1135781 h 3330341"/>
              <a:gd name="connsiteX12" fmla="*/ 1626669 w 2002054"/>
              <a:gd name="connsiteY12" fmla="*/ 587141 h 3330341"/>
              <a:gd name="connsiteX13" fmla="*/ 1520791 w 2002054"/>
              <a:gd name="connsiteY13" fmla="*/ 231006 h 3330341"/>
              <a:gd name="connsiteX14" fmla="*/ 1443789 w 2002054"/>
              <a:gd name="connsiteY14" fmla="*/ 77002 h 3330341"/>
              <a:gd name="connsiteX15" fmla="*/ 1366787 w 2002054"/>
              <a:gd name="connsiteY15" fmla="*/ 0 h 3330341"/>
              <a:gd name="connsiteX16" fmla="*/ 1366787 w 2002054"/>
              <a:gd name="connsiteY16" fmla="*/ 0 h 3330341"/>
              <a:gd name="connsiteX17" fmla="*/ 1270534 w 2002054"/>
              <a:gd name="connsiteY17" fmla="*/ 19251 h 3330341"/>
              <a:gd name="connsiteX18" fmla="*/ 1232033 w 2002054"/>
              <a:gd name="connsiteY18" fmla="*/ 77002 h 3330341"/>
              <a:gd name="connsiteX19" fmla="*/ 1135781 w 2002054"/>
              <a:gd name="connsiteY19" fmla="*/ 308008 h 3330341"/>
              <a:gd name="connsiteX20" fmla="*/ 1058779 w 2002054"/>
              <a:gd name="connsiteY20" fmla="*/ 635267 h 3330341"/>
              <a:gd name="connsiteX21" fmla="*/ 991402 w 2002054"/>
              <a:gd name="connsiteY21" fmla="*/ 943276 h 3330341"/>
              <a:gd name="connsiteX22" fmla="*/ 914400 w 2002054"/>
              <a:gd name="connsiteY22" fmla="*/ 1511166 h 3330341"/>
              <a:gd name="connsiteX23" fmla="*/ 798896 w 2002054"/>
              <a:gd name="connsiteY23" fmla="*/ 2271562 h 3330341"/>
              <a:gd name="connsiteX24" fmla="*/ 625642 w 2002054"/>
              <a:gd name="connsiteY24" fmla="*/ 2800952 h 3330341"/>
              <a:gd name="connsiteX25" fmla="*/ 490888 w 2002054"/>
              <a:gd name="connsiteY25" fmla="*/ 2983832 h 3330341"/>
              <a:gd name="connsiteX26" fmla="*/ 288757 w 2002054"/>
              <a:gd name="connsiteY26" fmla="*/ 3185962 h 3330341"/>
              <a:gd name="connsiteX27" fmla="*/ 134753 w 2002054"/>
              <a:gd name="connsiteY27" fmla="*/ 3330341 h 3330341"/>
              <a:gd name="connsiteX28" fmla="*/ 134753 w 2002054"/>
              <a:gd name="connsiteY28" fmla="*/ 3330341 h 3330341"/>
              <a:gd name="connsiteX29" fmla="*/ 134753 w 2002054"/>
              <a:gd name="connsiteY29" fmla="*/ 3301465 h 3330341"/>
              <a:gd name="connsiteX0" fmla="*/ 0 w 2002054"/>
              <a:gd name="connsiteY0" fmla="*/ 3320716 h 3330341"/>
              <a:gd name="connsiteX1" fmla="*/ 240631 w 2002054"/>
              <a:gd name="connsiteY1" fmla="*/ 3272590 h 3330341"/>
              <a:gd name="connsiteX2" fmla="*/ 644892 w 2002054"/>
              <a:gd name="connsiteY2" fmla="*/ 3157086 h 3330341"/>
              <a:gd name="connsiteX3" fmla="*/ 981776 w 2002054"/>
              <a:gd name="connsiteY3" fmla="*/ 3031958 h 3330341"/>
              <a:gd name="connsiteX4" fmla="*/ 1280160 w 2002054"/>
              <a:gd name="connsiteY4" fmla="*/ 2868328 h 3330341"/>
              <a:gd name="connsiteX5" fmla="*/ 1482290 w 2002054"/>
              <a:gd name="connsiteY5" fmla="*/ 2752825 h 3330341"/>
              <a:gd name="connsiteX6" fmla="*/ 1674795 w 2002054"/>
              <a:gd name="connsiteY6" fmla="*/ 2502568 h 3330341"/>
              <a:gd name="connsiteX7" fmla="*/ 1799924 w 2002054"/>
              <a:gd name="connsiteY7" fmla="*/ 2127183 h 3330341"/>
              <a:gd name="connsiteX8" fmla="*/ 1876926 w 2002054"/>
              <a:gd name="connsiteY8" fmla="*/ 1992430 h 3330341"/>
              <a:gd name="connsiteX9" fmla="*/ 1944303 w 2002054"/>
              <a:gd name="connsiteY9" fmla="*/ 1944303 h 3330341"/>
              <a:gd name="connsiteX10" fmla="*/ 2002054 w 2002054"/>
              <a:gd name="connsiteY10" fmla="*/ 1934678 h 3330341"/>
              <a:gd name="connsiteX11" fmla="*/ 1761423 w 2002054"/>
              <a:gd name="connsiteY11" fmla="*/ 1135781 h 3330341"/>
              <a:gd name="connsiteX12" fmla="*/ 1626669 w 2002054"/>
              <a:gd name="connsiteY12" fmla="*/ 587141 h 3330341"/>
              <a:gd name="connsiteX13" fmla="*/ 1520791 w 2002054"/>
              <a:gd name="connsiteY13" fmla="*/ 231006 h 3330341"/>
              <a:gd name="connsiteX14" fmla="*/ 1443789 w 2002054"/>
              <a:gd name="connsiteY14" fmla="*/ 77002 h 3330341"/>
              <a:gd name="connsiteX15" fmla="*/ 1366787 w 2002054"/>
              <a:gd name="connsiteY15" fmla="*/ 0 h 3330341"/>
              <a:gd name="connsiteX16" fmla="*/ 1366787 w 2002054"/>
              <a:gd name="connsiteY16" fmla="*/ 0 h 3330341"/>
              <a:gd name="connsiteX17" fmla="*/ 1270534 w 2002054"/>
              <a:gd name="connsiteY17" fmla="*/ 19251 h 3330341"/>
              <a:gd name="connsiteX18" fmla="*/ 1232033 w 2002054"/>
              <a:gd name="connsiteY18" fmla="*/ 77002 h 3330341"/>
              <a:gd name="connsiteX19" fmla="*/ 1135781 w 2002054"/>
              <a:gd name="connsiteY19" fmla="*/ 308008 h 3330341"/>
              <a:gd name="connsiteX20" fmla="*/ 1058779 w 2002054"/>
              <a:gd name="connsiteY20" fmla="*/ 635267 h 3330341"/>
              <a:gd name="connsiteX21" fmla="*/ 991402 w 2002054"/>
              <a:gd name="connsiteY21" fmla="*/ 943276 h 3330341"/>
              <a:gd name="connsiteX22" fmla="*/ 914400 w 2002054"/>
              <a:gd name="connsiteY22" fmla="*/ 1511166 h 3330341"/>
              <a:gd name="connsiteX23" fmla="*/ 798896 w 2002054"/>
              <a:gd name="connsiteY23" fmla="*/ 2271562 h 3330341"/>
              <a:gd name="connsiteX24" fmla="*/ 625642 w 2002054"/>
              <a:gd name="connsiteY24" fmla="*/ 2800952 h 3330341"/>
              <a:gd name="connsiteX25" fmla="*/ 490888 w 2002054"/>
              <a:gd name="connsiteY25" fmla="*/ 2983832 h 3330341"/>
              <a:gd name="connsiteX26" fmla="*/ 288757 w 2002054"/>
              <a:gd name="connsiteY26" fmla="*/ 3185962 h 3330341"/>
              <a:gd name="connsiteX27" fmla="*/ 134753 w 2002054"/>
              <a:gd name="connsiteY27" fmla="*/ 3330341 h 3330341"/>
              <a:gd name="connsiteX28" fmla="*/ 42678 w 2002054"/>
              <a:gd name="connsiteY28" fmla="*/ 3282716 h 3330341"/>
              <a:gd name="connsiteX29" fmla="*/ 134753 w 2002054"/>
              <a:gd name="connsiteY29" fmla="*/ 3301465 h 3330341"/>
              <a:gd name="connsiteX0" fmla="*/ 0 w 2002054"/>
              <a:gd name="connsiteY0" fmla="*/ 3320716 h 3375082"/>
              <a:gd name="connsiteX1" fmla="*/ 240631 w 2002054"/>
              <a:gd name="connsiteY1" fmla="*/ 3272590 h 3375082"/>
              <a:gd name="connsiteX2" fmla="*/ 644892 w 2002054"/>
              <a:gd name="connsiteY2" fmla="*/ 3157086 h 3375082"/>
              <a:gd name="connsiteX3" fmla="*/ 981776 w 2002054"/>
              <a:gd name="connsiteY3" fmla="*/ 3031958 h 3375082"/>
              <a:gd name="connsiteX4" fmla="*/ 1280160 w 2002054"/>
              <a:gd name="connsiteY4" fmla="*/ 2868328 h 3375082"/>
              <a:gd name="connsiteX5" fmla="*/ 1482290 w 2002054"/>
              <a:gd name="connsiteY5" fmla="*/ 2752825 h 3375082"/>
              <a:gd name="connsiteX6" fmla="*/ 1674795 w 2002054"/>
              <a:gd name="connsiteY6" fmla="*/ 2502568 h 3375082"/>
              <a:gd name="connsiteX7" fmla="*/ 1799924 w 2002054"/>
              <a:gd name="connsiteY7" fmla="*/ 2127183 h 3375082"/>
              <a:gd name="connsiteX8" fmla="*/ 1876926 w 2002054"/>
              <a:gd name="connsiteY8" fmla="*/ 1992430 h 3375082"/>
              <a:gd name="connsiteX9" fmla="*/ 1944303 w 2002054"/>
              <a:gd name="connsiteY9" fmla="*/ 1944303 h 3375082"/>
              <a:gd name="connsiteX10" fmla="*/ 2002054 w 2002054"/>
              <a:gd name="connsiteY10" fmla="*/ 1934678 h 3375082"/>
              <a:gd name="connsiteX11" fmla="*/ 1761423 w 2002054"/>
              <a:gd name="connsiteY11" fmla="*/ 1135781 h 3375082"/>
              <a:gd name="connsiteX12" fmla="*/ 1626669 w 2002054"/>
              <a:gd name="connsiteY12" fmla="*/ 587141 h 3375082"/>
              <a:gd name="connsiteX13" fmla="*/ 1520791 w 2002054"/>
              <a:gd name="connsiteY13" fmla="*/ 231006 h 3375082"/>
              <a:gd name="connsiteX14" fmla="*/ 1443789 w 2002054"/>
              <a:gd name="connsiteY14" fmla="*/ 77002 h 3375082"/>
              <a:gd name="connsiteX15" fmla="*/ 1366787 w 2002054"/>
              <a:gd name="connsiteY15" fmla="*/ 0 h 3375082"/>
              <a:gd name="connsiteX16" fmla="*/ 1366787 w 2002054"/>
              <a:gd name="connsiteY16" fmla="*/ 0 h 3375082"/>
              <a:gd name="connsiteX17" fmla="*/ 1270534 w 2002054"/>
              <a:gd name="connsiteY17" fmla="*/ 19251 h 3375082"/>
              <a:gd name="connsiteX18" fmla="*/ 1232033 w 2002054"/>
              <a:gd name="connsiteY18" fmla="*/ 77002 h 3375082"/>
              <a:gd name="connsiteX19" fmla="*/ 1135781 w 2002054"/>
              <a:gd name="connsiteY19" fmla="*/ 308008 h 3375082"/>
              <a:gd name="connsiteX20" fmla="*/ 1058779 w 2002054"/>
              <a:gd name="connsiteY20" fmla="*/ 635267 h 3375082"/>
              <a:gd name="connsiteX21" fmla="*/ 991402 w 2002054"/>
              <a:gd name="connsiteY21" fmla="*/ 943276 h 3375082"/>
              <a:gd name="connsiteX22" fmla="*/ 914400 w 2002054"/>
              <a:gd name="connsiteY22" fmla="*/ 1511166 h 3375082"/>
              <a:gd name="connsiteX23" fmla="*/ 798896 w 2002054"/>
              <a:gd name="connsiteY23" fmla="*/ 2271562 h 3375082"/>
              <a:gd name="connsiteX24" fmla="*/ 625642 w 2002054"/>
              <a:gd name="connsiteY24" fmla="*/ 2800952 h 3375082"/>
              <a:gd name="connsiteX25" fmla="*/ 490888 w 2002054"/>
              <a:gd name="connsiteY25" fmla="*/ 2983832 h 3375082"/>
              <a:gd name="connsiteX26" fmla="*/ 288757 w 2002054"/>
              <a:gd name="connsiteY26" fmla="*/ 3185962 h 3375082"/>
              <a:gd name="connsiteX27" fmla="*/ 134753 w 2002054"/>
              <a:gd name="connsiteY27" fmla="*/ 3330341 h 3375082"/>
              <a:gd name="connsiteX28" fmla="*/ 42678 w 2002054"/>
              <a:gd name="connsiteY28" fmla="*/ 3282716 h 3375082"/>
              <a:gd name="connsiteX29" fmla="*/ 17278 w 2002054"/>
              <a:gd name="connsiteY29" fmla="*/ 3374490 h 3375082"/>
              <a:gd name="connsiteX0" fmla="*/ 0 w 2002054"/>
              <a:gd name="connsiteY0" fmla="*/ 3320716 h 3384316"/>
              <a:gd name="connsiteX1" fmla="*/ 240631 w 2002054"/>
              <a:gd name="connsiteY1" fmla="*/ 3272590 h 3384316"/>
              <a:gd name="connsiteX2" fmla="*/ 644892 w 2002054"/>
              <a:gd name="connsiteY2" fmla="*/ 3157086 h 3384316"/>
              <a:gd name="connsiteX3" fmla="*/ 981776 w 2002054"/>
              <a:gd name="connsiteY3" fmla="*/ 3031958 h 3384316"/>
              <a:gd name="connsiteX4" fmla="*/ 1280160 w 2002054"/>
              <a:gd name="connsiteY4" fmla="*/ 2868328 h 3384316"/>
              <a:gd name="connsiteX5" fmla="*/ 1482290 w 2002054"/>
              <a:gd name="connsiteY5" fmla="*/ 2752825 h 3384316"/>
              <a:gd name="connsiteX6" fmla="*/ 1674795 w 2002054"/>
              <a:gd name="connsiteY6" fmla="*/ 2502568 h 3384316"/>
              <a:gd name="connsiteX7" fmla="*/ 1799924 w 2002054"/>
              <a:gd name="connsiteY7" fmla="*/ 2127183 h 3384316"/>
              <a:gd name="connsiteX8" fmla="*/ 1876926 w 2002054"/>
              <a:gd name="connsiteY8" fmla="*/ 1992430 h 3384316"/>
              <a:gd name="connsiteX9" fmla="*/ 1944303 w 2002054"/>
              <a:gd name="connsiteY9" fmla="*/ 1944303 h 3384316"/>
              <a:gd name="connsiteX10" fmla="*/ 2002054 w 2002054"/>
              <a:gd name="connsiteY10" fmla="*/ 1934678 h 3384316"/>
              <a:gd name="connsiteX11" fmla="*/ 1761423 w 2002054"/>
              <a:gd name="connsiteY11" fmla="*/ 1135781 h 3384316"/>
              <a:gd name="connsiteX12" fmla="*/ 1626669 w 2002054"/>
              <a:gd name="connsiteY12" fmla="*/ 587141 h 3384316"/>
              <a:gd name="connsiteX13" fmla="*/ 1520791 w 2002054"/>
              <a:gd name="connsiteY13" fmla="*/ 231006 h 3384316"/>
              <a:gd name="connsiteX14" fmla="*/ 1443789 w 2002054"/>
              <a:gd name="connsiteY14" fmla="*/ 77002 h 3384316"/>
              <a:gd name="connsiteX15" fmla="*/ 1366787 w 2002054"/>
              <a:gd name="connsiteY15" fmla="*/ 0 h 3384316"/>
              <a:gd name="connsiteX16" fmla="*/ 1366787 w 2002054"/>
              <a:gd name="connsiteY16" fmla="*/ 0 h 3384316"/>
              <a:gd name="connsiteX17" fmla="*/ 1270534 w 2002054"/>
              <a:gd name="connsiteY17" fmla="*/ 19251 h 3384316"/>
              <a:gd name="connsiteX18" fmla="*/ 1232033 w 2002054"/>
              <a:gd name="connsiteY18" fmla="*/ 77002 h 3384316"/>
              <a:gd name="connsiteX19" fmla="*/ 1135781 w 2002054"/>
              <a:gd name="connsiteY19" fmla="*/ 308008 h 3384316"/>
              <a:gd name="connsiteX20" fmla="*/ 1058779 w 2002054"/>
              <a:gd name="connsiteY20" fmla="*/ 635267 h 3384316"/>
              <a:gd name="connsiteX21" fmla="*/ 991402 w 2002054"/>
              <a:gd name="connsiteY21" fmla="*/ 943276 h 3384316"/>
              <a:gd name="connsiteX22" fmla="*/ 914400 w 2002054"/>
              <a:gd name="connsiteY22" fmla="*/ 1511166 h 3384316"/>
              <a:gd name="connsiteX23" fmla="*/ 798896 w 2002054"/>
              <a:gd name="connsiteY23" fmla="*/ 2271562 h 3384316"/>
              <a:gd name="connsiteX24" fmla="*/ 625642 w 2002054"/>
              <a:gd name="connsiteY24" fmla="*/ 2800952 h 3384316"/>
              <a:gd name="connsiteX25" fmla="*/ 490888 w 2002054"/>
              <a:gd name="connsiteY25" fmla="*/ 2983832 h 3384316"/>
              <a:gd name="connsiteX26" fmla="*/ 288757 w 2002054"/>
              <a:gd name="connsiteY26" fmla="*/ 3185962 h 3384316"/>
              <a:gd name="connsiteX27" fmla="*/ 80778 w 2002054"/>
              <a:gd name="connsiteY27" fmla="*/ 3384316 h 3384316"/>
              <a:gd name="connsiteX28" fmla="*/ 42678 w 2002054"/>
              <a:gd name="connsiteY28" fmla="*/ 3282716 h 3384316"/>
              <a:gd name="connsiteX29" fmla="*/ 17278 w 2002054"/>
              <a:gd name="connsiteY29" fmla="*/ 3374490 h 3384316"/>
              <a:gd name="connsiteX0" fmla="*/ 0 w 2002054"/>
              <a:gd name="connsiteY0" fmla="*/ 3320716 h 3375082"/>
              <a:gd name="connsiteX1" fmla="*/ 240631 w 2002054"/>
              <a:gd name="connsiteY1" fmla="*/ 3272590 h 3375082"/>
              <a:gd name="connsiteX2" fmla="*/ 644892 w 2002054"/>
              <a:gd name="connsiteY2" fmla="*/ 3157086 h 3375082"/>
              <a:gd name="connsiteX3" fmla="*/ 981776 w 2002054"/>
              <a:gd name="connsiteY3" fmla="*/ 3031958 h 3375082"/>
              <a:gd name="connsiteX4" fmla="*/ 1280160 w 2002054"/>
              <a:gd name="connsiteY4" fmla="*/ 2868328 h 3375082"/>
              <a:gd name="connsiteX5" fmla="*/ 1482290 w 2002054"/>
              <a:gd name="connsiteY5" fmla="*/ 2752825 h 3375082"/>
              <a:gd name="connsiteX6" fmla="*/ 1674795 w 2002054"/>
              <a:gd name="connsiteY6" fmla="*/ 2502568 h 3375082"/>
              <a:gd name="connsiteX7" fmla="*/ 1799924 w 2002054"/>
              <a:gd name="connsiteY7" fmla="*/ 2127183 h 3375082"/>
              <a:gd name="connsiteX8" fmla="*/ 1876926 w 2002054"/>
              <a:gd name="connsiteY8" fmla="*/ 1992430 h 3375082"/>
              <a:gd name="connsiteX9" fmla="*/ 1944303 w 2002054"/>
              <a:gd name="connsiteY9" fmla="*/ 1944303 h 3375082"/>
              <a:gd name="connsiteX10" fmla="*/ 2002054 w 2002054"/>
              <a:gd name="connsiteY10" fmla="*/ 1934678 h 3375082"/>
              <a:gd name="connsiteX11" fmla="*/ 1761423 w 2002054"/>
              <a:gd name="connsiteY11" fmla="*/ 1135781 h 3375082"/>
              <a:gd name="connsiteX12" fmla="*/ 1626669 w 2002054"/>
              <a:gd name="connsiteY12" fmla="*/ 587141 h 3375082"/>
              <a:gd name="connsiteX13" fmla="*/ 1520791 w 2002054"/>
              <a:gd name="connsiteY13" fmla="*/ 231006 h 3375082"/>
              <a:gd name="connsiteX14" fmla="*/ 1443789 w 2002054"/>
              <a:gd name="connsiteY14" fmla="*/ 77002 h 3375082"/>
              <a:gd name="connsiteX15" fmla="*/ 1366787 w 2002054"/>
              <a:gd name="connsiteY15" fmla="*/ 0 h 3375082"/>
              <a:gd name="connsiteX16" fmla="*/ 1366787 w 2002054"/>
              <a:gd name="connsiteY16" fmla="*/ 0 h 3375082"/>
              <a:gd name="connsiteX17" fmla="*/ 1270534 w 2002054"/>
              <a:gd name="connsiteY17" fmla="*/ 19251 h 3375082"/>
              <a:gd name="connsiteX18" fmla="*/ 1232033 w 2002054"/>
              <a:gd name="connsiteY18" fmla="*/ 77002 h 3375082"/>
              <a:gd name="connsiteX19" fmla="*/ 1135781 w 2002054"/>
              <a:gd name="connsiteY19" fmla="*/ 308008 h 3375082"/>
              <a:gd name="connsiteX20" fmla="*/ 1058779 w 2002054"/>
              <a:gd name="connsiteY20" fmla="*/ 635267 h 3375082"/>
              <a:gd name="connsiteX21" fmla="*/ 991402 w 2002054"/>
              <a:gd name="connsiteY21" fmla="*/ 943276 h 3375082"/>
              <a:gd name="connsiteX22" fmla="*/ 914400 w 2002054"/>
              <a:gd name="connsiteY22" fmla="*/ 1511166 h 3375082"/>
              <a:gd name="connsiteX23" fmla="*/ 798896 w 2002054"/>
              <a:gd name="connsiteY23" fmla="*/ 2271562 h 3375082"/>
              <a:gd name="connsiteX24" fmla="*/ 625642 w 2002054"/>
              <a:gd name="connsiteY24" fmla="*/ 2800952 h 3375082"/>
              <a:gd name="connsiteX25" fmla="*/ 490888 w 2002054"/>
              <a:gd name="connsiteY25" fmla="*/ 2983832 h 3375082"/>
              <a:gd name="connsiteX26" fmla="*/ 288757 w 2002054"/>
              <a:gd name="connsiteY26" fmla="*/ 3185962 h 3375082"/>
              <a:gd name="connsiteX27" fmla="*/ 176028 w 2002054"/>
              <a:gd name="connsiteY27" fmla="*/ 3270016 h 3375082"/>
              <a:gd name="connsiteX28" fmla="*/ 42678 w 2002054"/>
              <a:gd name="connsiteY28" fmla="*/ 3282716 h 3375082"/>
              <a:gd name="connsiteX29" fmla="*/ 17278 w 2002054"/>
              <a:gd name="connsiteY29" fmla="*/ 3374490 h 3375082"/>
              <a:gd name="connsiteX0" fmla="*/ 0 w 2002054"/>
              <a:gd name="connsiteY0" fmla="*/ 3320716 h 3375444"/>
              <a:gd name="connsiteX1" fmla="*/ 240631 w 2002054"/>
              <a:gd name="connsiteY1" fmla="*/ 3272590 h 3375444"/>
              <a:gd name="connsiteX2" fmla="*/ 644892 w 2002054"/>
              <a:gd name="connsiteY2" fmla="*/ 3157086 h 3375444"/>
              <a:gd name="connsiteX3" fmla="*/ 981776 w 2002054"/>
              <a:gd name="connsiteY3" fmla="*/ 3031958 h 3375444"/>
              <a:gd name="connsiteX4" fmla="*/ 1280160 w 2002054"/>
              <a:gd name="connsiteY4" fmla="*/ 2868328 h 3375444"/>
              <a:gd name="connsiteX5" fmla="*/ 1482290 w 2002054"/>
              <a:gd name="connsiteY5" fmla="*/ 2752825 h 3375444"/>
              <a:gd name="connsiteX6" fmla="*/ 1674795 w 2002054"/>
              <a:gd name="connsiteY6" fmla="*/ 2502568 h 3375444"/>
              <a:gd name="connsiteX7" fmla="*/ 1799924 w 2002054"/>
              <a:gd name="connsiteY7" fmla="*/ 2127183 h 3375444"/>
              <a:gd name="connsiteX8" fmla="*/ 1876926 w 2002054"/>
              <a:gd name="connsiteY8" fmla="*/ 1992430 h 3375444"/>
              <a:gd name="connsiteX9" fmla="*/ 1944303 w 2002054"/>
              <a:gd name="connsiteY9" fmla="*/ 1944303 h 3375444"/>
              <a:gd name="connsiteX10" fmla="*/ 2002054 w 2002054"/>
              <a:gd name="connsiteY10" fmla="*/ 1934678 h 3375444"/>
              <a:gd name="connsiteX11" fmla="*/ 1761423 w 2002054"/>
              <a:gd name="connsiteY11" fmla="*/ 1135781 h 3375444"/>
              <a:gd name="connsiteX12" fmla="*/ 1626669 w 2002054"/>
              <a:gd name="connsiteY12" fmla="*/ 587141 h 3375444"/>
              <a:gd name="connsiteX13" fmla="*/ 1520791 w 2002054"/>
              <a:gd name="connsiteY13" fmla="*/ 231006 h 3375444"/>
              <a:gd name="connsiteX14" fmla="*/ 1443789 w 2002054"/>
              <a:gd name="connsiteY14" fmla="*/ 77002 h 3375444"/>
              <a:gd name="connsiteX15" fmla="*/ 1366787 w 2002054"/>
              <a:gd name="connsiteY15" fmla="*/ 0 h 3375444"/>
              <a:gd name="connsiteX16" fmla="*/ 1366787 w 2002054"/>
              <a:gd name="connsiteY16" fmla="*/ 0 h 3375444"/>
              <a:gd name="connsiteX17" fmla="*/ 1270534 w 2002054"/>
              <a:gd name="connsiteY17" fmla="*/ 19251 h 3375444"/>
              <a:gd name="connsiteX18" fmla="*/ 1232033 w 2002054"/>
              <a:gd name="connsiteY18" fmla="*/ 77002 h 3375444"/>
              <a:gd name="connsiteX19" fmla="*/ 1135781 w 2002054"/>
              <a:gd name="connsiteY19" fmla="*/ 308008 h 3375444"/>
              <a:gd name="connsiteX20" fmla="*/ 1058779 w 2002054"/>
              <a:gd name="connsiteY20" fmla="*/ 635267 h 3375444"/>
              <a:gd name="connsiteX21" fmla="*/ 991402 w 2002054"/>
              <a:gd name="connsiteY21" fmla="*/ 943276 h 3375444"/>
              <a:gd name="connsiteX22" fmla="*/ 914400 w 2002054"/>
              <a:gd name="connsiteY22" fmla="*/ 1511166 h 3375444"/>
              <a:gd name="connsiteX23" fmla="*/ 798896 w 2002054"/>
              <a:gd name="connsiteY23" fmla="*/ 2271562 h 3375444"/>
              <a:gd name="connsiteX24" fmla="*/ 625642 w 2002054"/>
              <a:gd name="connsiteY24" fmla="*/ 2800952 h 3375444"/>
              <a:gd name="connsiteX25" fmla="*/ 490888 w 2002054"/>
              <a:gd name="connsiteY25" fmla="*/ 2983832 h 3375444"/>
              <a:gd name="connsiteX26" fmla="*/ 288757 w 2002054"/>
              <a:gd name="connsiteY26" fmla="*/ 3185962 h 3375444"/>
              <a:gd name="connsiteX27" fmla="*/ 176028 w 2002054"/>
              <a:gd name="connsiteY27" fmla="*/ 3270016 h 3375444"/>
              <a:gd name="connsiteX28" fmla="*/ 36328 w 2002054"/>
              <a:gd name="connsiteY28" fmla="*/ 3327166 h 3375444"/>
              <a:gd name="connsiteX29" fmla="*/ 17278 w 2002054"/>
              <a:gd name="connsiteY29" fmla="*/ 3374490 h 3375444"/>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2290 w 2002054"/>
              <a:gd name="connsiteY5" fmla="*/ 2752825 h 3327166"/>
              <a:gd name="connsiteX6" fmla="*/ 1674795 w 2002054"/>
              <a:gd name="connsiteY6" fmla="*/ 250256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798896 w 2002054"/>
              <a:gd name="connsiteY23" fmla="*/ 2271562 h 3327166"/>
              <a:gd name="connsiteX24" fmla="*/ 625642 w 2002054"/>
              <a:gd name="connsiteY24" fmla="*/ 2800952 h 3327166"/>
              <a:gd name="connsiteX25" fmla="*/ 490888 w 2002054"/>
              <a:gd name="connsiteY25" fmla="*/ 2983832 h 3327166"/>
              <a:gd name="connsiteX26" fmla="*/ 288757 w 2002054"/>
              <a:gd name="connsiteY26" fmla="*/ 3185962 h 3327166"/>
              <a:gd name="connsiteX27" fmla="*/ 176028 w 2002054"/>
              <a:gd name="connsiteY27" fmla="*/ 3270016 h 3327166"/>
              <a:gd name="connsiteX28" fmla="*/ 36328 w 2002054"/>
              <a:gd name="connsiteY28"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74795 w 2002054"/>
              <a:gd name="connsiteY6" fmla="*/ 250256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798896 w 2002054"/>
              <a:gd name="connsiteY23" fmla="*/ 2271562 h 3327166"/>
              <a:gd name="connsiteX24" fmla="*/ 625642 w 2002054"/>
              <a:gd name="connsiteY24" fmla="*/ 2800952 h 3327166"/>
              <a:gd name="connsiteX25" fmla="*/ 490888 w 2002054"/>
              <a:gd name="connsiteY25" fmla="*/ 2983832 h 3327166"/>
              <a:gd name="connsiteX26" fmla="*/ 288757 w 2002054"/>
              <a:gd name="connsiteY26" fmla="*/ 3185962 h 3327166"/>
              <a:gd name="connsiteX27" fmla="*/ 176028 w 2002054"/>
              <a:gd name="connsiteY27" fmla="*/ 3270016 h 3327166"/>
              <a:gd name="connsiteX28" fmla="*/ 36328 w 2002054"/>
              <a:gd name="connsiteY28"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798896 w 2002054"/>
              <a:gd name="connsiteY23" fmla="*/ 2271562 h 3327166"/>
              <a:gd name="connsiteX24" fmla="*/ 625642 w 2002054"/>
              <a:gd name="connsiteY24" fmla="*/ 2800952 h 3327166"/>
              <a:gd name="connsiteX25" fmla="*/ 490888 w 2002054"/>
              <a:gd name="connsiteY25" fmla="*/ 2983832 h 3327166"/>
              <a:gd name="connsiteX26" fmla="*/ 288757 w 2002054"/>
              <a:gd name="connsiteY26" fmla="*/ 3185962 h 3327166"/>
              <a:gd name="connsiteX27" fmla="*/ 176028 w 2002054"/>
              <a:gd name="connsiteY27" fmla="*/ 3270016 h 3327166"/>
              <a:gd name="connsiteX28" fmla="*/ 36328 w 2002054"/>
              <a:gd name="connsiteY28"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798896 w 2002054"/>
              <a:gd name="connsiteY23" fmla="*/ 2271562 h 3327166"/>
              <a:gd name="connsiteX24" fmla="*/ 625642 w 2002054"/>
              <a:gd name="connsiteY24" fmla="*/ 2800952 h 3327166"/>
              <a:gd name="connsiteX25" fmla="*/ 481363 w 2002054"/>
              <a:gd name="connsiteY25" fmla="*/ 3037807 h 3327166"/>
              <a:gd name="connsiteX26" fmla="*/ 288757 w 2002054"/>
              <a:gd name="connsiteY26" fmla="*/ 3185962 h 3327166"/>
              <a:gd name="connsiteX27" fmla="*/ 176028 w 2002054"/>
              <a:gd name="connsiteY27" fmla="*/ 3270016 h 3327166"/>
              <a:gd name="connsiteX28" fmla="*/ 36328 w 2002054"/>
              <a:gd name="connsiteY28"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798896 w 2002054"/>
              <a:gd name="connsiteY23" fmla="*/ 2271562 h 3327166"/>
              <a:gd name="connsiteX24" fmla="*/ 625642 w 2002054"/>
              <a:gd name="connsiteY24" fmla="*/ 2800952 h 3327166"/>
              <a:gd name="connsiteX25" fmla="*/ 481363 w 2002054"/>
              <a:gd name="connsiteY25" fmla="*/ 3037807 h 3327166"/>
              <a:gd name="connsiteX26" fmla="*/ 339557 w 2002054"/>
              <a:gd name="connsiteY26" fmla="*/ 3176437 h 3327166"/>
              <a:gd name="connsiteX27" fmla="*/ 176028 w 2002054"/>
              <a:gd name="connsiteY27" fmla="*/ 3270016 h 3327166"/>
              <a:gd name="connsiteX28" fmla="*/ 36328 w 2002054"/>
              <a:gd name="connsiteY28"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840773 w 2002054"/>
              <a:gd name="connsiteY23" fmla="*/ 1943333 h 3327166"/>
              <a:gd name="connsiteX24" fmla="*/ 798896 w 2002054"/>
              <a:gd name="connsiteY24" fmla="*/ 2271562 h 3327166"/>
              <a:gd name="connsiteX25" fmla="*/ 625642 w 2002054"/>
              <a:gd name="connsiteY25" fmla="*/ 2800952 h 3327166"/>
              <a:gd name="connsiteX26" fmla="*/ 481363 w 2002054"/>
              <a:gd name="connsiteY26" fmla="*/ 3037807 h 3327166"/>
              <a:gd name="connsiteX27" fmla="*/ 339557 w 2002054"/>
              <a:gd name="connsiteY27" fmla="*/ 3176437 h 3327166"/>
              <a:gd name="connsiteX28" fmla="*/ 176028 w 2002054"/>
              <a:gd name="connsiteY28" fmla="*/ 3270016 h 3327166"/>
              <a:gd name="connsiteX29" fmla="*/ 36328 w 2002054"/>
              <a:gd name="connsiteY29"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872523 w 2002054"/>
              <a:gd name="connsiteY23" fmla="*/ 1873483 h 3327166"/>
              <a:gd name="connsiteX24" fmla="*/ 798896 w 2002054"/>
              <a:gd name="connsiteY24" fmla="*/ 2271562 h 3327166"/>
              <a:gd name="connsiteX25" fmla="*/ 625642 w 2002054"/>
              <a:gd name="connsiteY25" fmla="*/ 2800952 h 3327166"/>
              <a:gd name="connsiteX26" fmla="*/ 481363 w 2002054"/>
              <a:gd name="connsiteY26" fmla="*/ 3037807 h 3327166"/>
              <a:gd name="connsiteX27" fmla="*/ 339557 w 2002054"/>
              <a:gd name="connsiteY27" fmla="*/ 3176437 h 3327166"/>
              <a:gd name="connsiteX28" fmla="*/ 176028 w 2002054"/>
              <a:gd name="connsiteY28" fmla="*/ 3270016 h 3327166"/>
              <a:gd name="connsiteX29" fmla="*/ 36328 w 2002054"/>
              <a:gd name="connsiteY29"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25512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872523 w 2002054"/>
              <a:gd name="connsiteY23" fmla="*/ 1873483 h 3327166"/>
              <a:gd name="connsiteX24" fmla="*/ 798896 w 2002054"/>
              <a:gd name="connsiteY24" fmla="*/ 2271562 h 3327166"/>
              <a:gd name="connsiteX25" fmla="*/ 625642 w 2002054"/>
              <a:gd name="connsiteY25" fmla="*/ 2800952 h 3327166"/>
              <a:gd name="connsiteX26" fmla="*/ 481363 w 2002054"/>
              <a:gd name="connsiteY26" fmla="*/ 3037807 h 3327166"/>
              <a:gd name="connsiteX27" fmla="*/ 339557 w 2002054"/>
              <a:gd name="connsiteY27" fmla="*/ 3176437 h 3327166"/>
              <a:gd name="connsiteX28" fmla="*/ 176028 w 2002054"/>
              <a:gd name="connsiteY28" fmla="*/ 3270016 h 3327166"/>
              <a:gd name="connsiteX29" fmla="*/ 36328 w 2002054"/>
              <a:gd name="connsiteY29"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31089 w 2002054"/>
              <a:gd name="connsiteY14" fmla="*/ 89702 h 3327166"/>
              <a:gd name="connsiteX15" fmla="*/ 1366787 w 2002054"/>
              <a:gd name="connsiteY15" fmla="*/ 0 h 3327166"/>
              <a:gd name="connsiteX16" fmla="*/ 1325512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872523 w 2002054"/>
              <a:gd name="connsiteY23" fmla="*/ 1873483 h 3327166"/>
              <a:gd name="connsiteX24" fmla="*/ 798896 w 2002054"/>
              <a:gd name="connsiteY24" fmla="*/ 2271562 h 3327166"/>
              <a:gd name="connsiteX25" fmla="*/ 625642 w 2002054"/>
              <a:gd name="connsiteY25" fmla="*/ 2800952 h 3327166"/>
              <a:gd name="connsiteX26" fmla="*/ 481363 w 2002054"/>
              <a:gd name="connsiteY26" fmla="*/ 3037807 h 3327166"/>
              <a:gd name="connsiteX27" fmla="*/ 339557 w 2002054"/>
              <a:gd name="connsiteY27" fmla="*/ 3176437 h 3327166"/>
              <a:gd name="connsiteX28" fmla="*/ 176028 w 2002054"/>
              <a:gd name="connsiteY28" fmla="*/ 3270016 h 3327166"/>
              <a:gd name="connsiteX29" fmla="*/ 36328 w 2002054"/>
              <a:gd name="connsiteY29"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17616 w 2002054"/>
              <a:gd name="connsiteY13" fmla="*/ 253231 h 3327166"/>
              <a:gd name="connsiteX14" fmla="*/ 1431089 w 2002054"/>
              <a:gd name="connsiteY14" fmla="*/ 89702 h 3327166"/>
              <a:gd name="connsiteX15" fmla="*/ 1366787 w 2002054"/>
              <a:gd name="connsiteY15" fmla="*/ 0 h 3327166"/>
              <a:gd name="connsiteX16" fmla="*/ 1325512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872523 w 2002054"/>
              <a:gd name="connsiteY23" fmla="*/ 1873483 h 3327166"/>
              <a:gd name="connsiteX24" fmla="*/ 798896 w 2002054"/>
              <a:gd name="connsiteY24" fmla="*/ 2271562 h 3327166"/>
              <a:gd name="connsiteX25" fmla="*/ 625642 w 2002054"/>
              <a:gd name="connsiteY25" fmla="*/ 2800952 h 3327166"/>
              <a:gd name="connsiteX26" fmla="*/ 481363 w 2002054"/>
              <a:gd name="connsiteY26" fmla="*/ 3037807 h 3327166"/>
              <a:gd name="connsiteX27" fmla="*/ 339557 w 2002054"/>
              <a:gd name="connsiteY27" fmla="*/ 3176437 h 3327166"/>
              <a:gd name="connsiteX28" fmla="*/ 176028 w 2002054"/>
              <a:gd name="connsiteY28" fmla="*/ 3270016 h 3327166"/>
              <a:gd name="connsiteX29" fmla="*/ 36328 w 2002054"/>
              <a:gd name="connsiteY29" fmla="*/ 3327166 h 3327166"/>
              <a:gd name="connsiteX0" fmla="*/ 0 w 2021104"/>
              <a:gd name="connsiteY0" fmla="*/ 3320716 h 3327166"/>
              <a:gd name="connsiteX1" fmla="*/ 240631 w 2021104"/>
              <a:gd name="connsiteY1" fmla="*/ 3272590 h 3327166"/>
              <a:gd name="connsiteX2" fmla="*/ 644892 w 2021104"/>
              <a:gd name="connsiteY2" fmla="*/ 3157086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76926 w 2021104"/>
              <a:gd name="connsiteY8" fmla="*/ 1992430 h 3327166"/>
              <a:gd name="connsiteX9" fmla="*/ 19443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44892 w 2021104"/>
              <a:gd name="connsiteY2" fmla="*/ 3157086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76926 w 2021104"/>
              <a:gd name="connsiteY8" fmla="*/ 1992430 h 3327166"/>
              <a:gd name="connsiteX9" fmla="*/ 19443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44892 w 2021104"/>
              <a:gd name="connsiteY2" fmla="*/ 3157086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76926 w 2021104"/>
              <a:gd name="connsiteY8" fmla="*/ 1992430 h 3327166"/>
              <a:gd name="connsiteX9" fmla="*/ 19443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44892 w 2021104"/>
              <a:gd name="connsiteY2" fmla="*/ 3157086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76926 w 2021104"/>
              <a:gd name="connsiteY8" fmla="*/ 1992430 h 3327166"/>
              <a:gd name="connsiteX9" fmla="*/ 19189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44892 w 2021104"/>
              <a:gd name="connsiteY2" fmla="*/ 3157086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51526 w 2021104"/>
              <a:gd name="connsiteY8" fmla="*/ 2001955 h 3327166"/>
              <a:gd name="connsiteX9" fmla="*/ 19189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38542 w 2021104"/>
              <a:gd name="connsiteY2" fmla="*/ 3172961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51526 w 2021104"/>
              <a:gd name="connsiteY8" fmla="*/ 2001955 h 3327166"/>
              <a:gd name="connsiteX9" fmla="*/ 19189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38542 w 2021104"/>
              <a:gd name="connsiteY2" fmla="*/ 3172961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51526 w 2021104"/>
              <a:gd name="connsiteY8" fmla="*/ 2001955 h 3327166"/>
              <a:gd name="connsiteX9" fmla="*/ 19189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3806 w 2021104"/>
              <a:gd name="connsiteY1" fmla="*/ 3282115 h 3327166"/>
              <a:gd name="connsiteX2" fmla="*/ 638542 w 2021104"/>
              <a:gd name="connsiteY2" fmla="*/ 3172961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51526 w 2021104"/>
              <a:gd name="connsiteY8" fmla="*/ 2001955 h 3327166"/>
              <a:gd name="connsiteX9" fmla="*/ 19189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0716"/>
              <a:gd name="connsiteX1" fmla="*/ 243806 w 2021104"/>
              <a:gd name="connsiteY1" fmla="*/ 3282115 h 3320716"/>
              <a:gd name="connsiteX2" fmla="*/ 638542 w 2021104"/>
              <a:gd name="connsiteY2" fmla="*/ 3172961 h 3320716"/>
              <a:gd name="connsiteX3" fmla="*/ 981776 w 2021104"/>
              <a:gd name="connsiteY3" fmla="*/ 3031958 h 3320716"/>
              <a:gd name="connsiteX4" fmla="*/ 1280160 w 2021104"/>
              <a:gd name="connsiteY4" fmla="*/ 2868328 h 3320716"/>
              <a:gd name="connsiteX5" fmla="*/ 1485465 w 2021104"/>
              <a:gd name="connsiteY5" fmla="*/ 2714725 h 3320716"/>
              <a:gd name="connsiteX6" fmla="*/ 1643045 w 2021104"/>
              <a:gd name="connsiteY6" fmla="*/ 2521618 h 3320716"/>
              <a:gd name="connsiteX7" fmla="*/ 1799924 w 2021104"/>
              <a:gd name="connsiteY7" fmla="*/ 2127183 h 3320716"/>
              <a:gd name="connsiteX8" fmla="*/ 1851526 w 2021104"/>
              <a:gd name="connsiteY8" fmla="*/ 2001955 h 3320716"/>
              <a:gd name="connsiteX9" fmla="*/ 1918903 w 2021104"/>
              <a:gd name="connsiteY9" fmla="*/ 1944303 h 3320716"/>
              <a:gd name="connsiteX10" fmla="*/ 2021104 w 2021104"/>
              <a:gd name="connsiteY10" fmla="*/ 1921978 h 3320716"/>
              <a:gd name="connsiteX11" fmla="*/ 1761423 w 2021104"/>
              <a:gd name="connsiteY11" fmla="*/ 1135781 h 3320716"/>
              <a:gd name="connsiteX12" fmla="*/ 1626669 w 2021104"/>
              <a:gd name="connsiteY12" fmla="*/ 587141 h 3320716"/>
              <a:gd name="connsiteX13" fmla="*/ 1517616 w 2021104"/>
              <a:gd name="connsiteY13" fmla="*/ 253231 h 3320716"/>
              <a:gd name="connsiteX14" fmla="*/ 1431089 w 2021104"/>
              <a:gd name="connsiteY14" fmla="*/ 89702 h 3320716"/>
              <a:gd name="connsiteX15" fmla="*/ 1366787 w 2021104"/>
              <a:gd name="connsiteY15" fmla="*/ 0 h 3320716"/>
              <a:gd name="connsiteX16" fmla="*/ 1325512 w 2021104"/>
              <a:gd name="connsiteY16" fmla="*/ 0 h 3320716"/>
              <a:gd name="connsiteX17" fmla="*/ 1270534 w 2021104"/>
              <a:gd name="connsiteY17" fmla="*/ 19251 h 3320716"/>
              <a:gd name="connsiteX18" fmla="*/ 1232033 w 2021104"/>
              <a:gd name="connsiteY18" fmla="*/ 77002 h 3320716"/>
              <a:gd name="connsiteX19" fmla="*/ 1135781 w 2021104"/>
              <a:gd name="connsiteY19" fmla="*/ 308008 h 3320716"/>
              <a:gd name="connsiteX20" fmla="*/ 1058779 w 2021104"/>
              <a:gd name="connsiteY20" fmla="*/ 635267 h 3320716"/>
              <a:gd name="connsiteX21" fmla="*/ 991402 w 2021104"/>
              <a:gd name="connsiteY21" fmla="*/ 943276 h 3320716"/>
              <a:gd name="connsiteX22" fmla="*/ 914400 w 2021104"/>
              <a:gd name="connsiteY22" fmla="*/ 1511166 h 3320716"/>
              <a:gd name="connsiteX23" fmla="*/ 872523 w 2021104"/>
              <a:gd name="connsiteY23" fmla="*/ 1873483 h 3320716"/>
              <a:gd name="connsiteX24" fmla="*/ 798896 w 2021104"/>
              <a:gd name="connsiteY24" fmla="*/ 2271562 h 3320716"/>
              <a:gd name="connsiteX25" fmla="*/ 625642 w 2021104"/>
              <a:gd name="connsiteY25" fmla="*/ 2800952 h 3320716"/>
              <a:gd name="connsiteX26" fmla="*/ 481363 w 2021104"/>
              <a:gd name="connsiteY26" fmla="*/ 3037807 h 3320716"/>
              <a:gd name="connsiteX27" fmla="*/ 339557 w 2021104"/>
              <a:gd name="connsiteY27" fmla="*/ 3176437 h 3320716"/>
              <a:gd name="connsiteX28" fmla="*/ 176028 w 2021104"/>
              <a:gd name="connsiteY28" fmla="*/ 3270016 h 3320716"/>
              <a:gd name="connsiteX29" fmla="*/ 87128 w 2021104"/>
              <a:gd name="connsiteY29" fmla="*/ 3298591 h 3320716"/>
              <a:gd name="connsiteX0" fmla="*/ 0 w 2021104"/>
              <a:gd name="connsiteY0" fmla="*/ 3320716 h 3320716"/>
              <a:gd name="connsiteX1" fmla="*/ 243806 w 2021104"/>
              <a:gd name="connsiteY1" fmla="*/ 3282115 h 3320716"/>
              <a:gd name="connsiteX2" fmla="*/ 638542 w 2021104"/>
              <a:gd name="connsiteY2" fmla="*/ 3172961 h 3320716"/>
              <a:gd name="connsiteX3" fmla="*/ 981776 w 2021104"/>
              <a:gd name="connsiteY3" fmla="*/ 3031958 h 3320716"/>
              <a:gd name="connsiteX4" fmla="*/ 1280160 w 2021104"/>
              <a:gd name="connsiteY4" fmla="*/ 2868328 h 3320716"/>
              <a:gd name="connsiteX5" fmla="*/ 1485465 w 2021104"/>
              <a:gd name="connsiteY5" fmla="*/ 2714725 h 3320716"/>
              <a:gd name="connsiteX6" fmla="*/ 1643045 w 2021104"/>
              <a:gd name="connsiteY6" fmla="*/ 2521618 h 3320716"/>
              <a:gd name="connsiteX7" fmla="*/ 1799924 w 2021104"/>
              <a:gd name="connsiteY7" fmla="*/ 2127183 h 3320716"/>
              <a:gd name="connsiteX8" fmla="*/ 1851526 w 2021104"/>
              <a:gd name="connsiteY8" fmla="*/ 2001955 h 3320716"/>
              <a:gd name="connsiteX9" fmla="*/ 1918903 w 2021104"/>
              <a:gd name="connsiteY9" fmla="*/ 1944303 h 3320716"/>
              <a:gd name="connsiteX10" fmla="*/ 2021104 w 2021104"/>
              <a:gd name="connsiteY10" fmla="*/ 1921978 h 3320716"/>
              <a:gd name="connsiteX11" fmla="*/ 1761423 w 2021104"/>
              <a:gd name="connsiteY11" fmla="*/ 1135781 h 3320716"/>
              <a:gd name="connsiteX12" fmla="*/ 1626669 w 2021104"/>
              <a:gd name="connsiteY12" fmla="*/ 587141 h 3320716"/>
              <a:gd name="connsiteX13" fmla="*/ 1517616 w 2021104"/>
              <a:gd name="connsiteY13" fmla="*/ 253231 h 3320716"/>
              <a:gd name="connsiteX14" fmla="*/ 1431089 w 2021104"/>
              <a:gd name="connsiteY14" fmla="*/ 89702 h 3320716"/>
              <a:gd name="connsiteX15" fmla="*/ 1366787 w 2021104"/>
              <a:gd name="connsiteY15" fmla="*/ 0 h 3320716"/>
              <a:gd name="connsiteX16" fmla="*/ 1325512 w 2021104"/>
              <a:gd name="connsiteY16" fmla="*/ 0 h 3320716"/>
              <a:gd name="connsiteX17" fmla="*/ 1270534 w 2021104"/>
              <a:gd name="connsiteY17" fmla="*/ 19251 h 3320716"/>
              <a:gd name="connsiteX18" fmla="*/ 1232033 w 2021104"/>
              <a:gd name="connsiteY18" fmla="*/ 77002 h 3320716"/>
              <a:gd name="connsiteX19" fmla="*/ 1135781 w 2021104"/>
              <a:gd name="connsiteY19" fmla="*/ 308008 h 3320716"/>
              <a:gd name="connsiteX20" fmla="*/ 1058779 w 2021104"/>
              <a:gd name="connsiteY20" fmla="*/ 635267 h 3320716"/>
              <a:gd name="connsiteX21" fmla="*/ 991402 w 2021104"/>
              <a:gd name="connsiteY21" fmla="*/ 943276 h 3320716"/>
              <a:gd name="connsiteX22" fmla="*/ 914400 w 2021104"/>
              <a:gd name="connsiteY22" fmla="*/ 1511166 h 3320716"/>
              <a:gd name="connsiteX23" fmla="*/ 872523 w 2021104"/>
              <a:gd name="connsiteY23" fmla="*/ 1873483 h 3320716"/>
              <a:gd name="connsiteX24" fmla="*/ 798896 w 2021104"/>
              <a:gd name="connsiteY24" fmla="*/ 2271562 h 3320716"/>
              <a:gd name="connsiteX25" fmla="*/ 625642 w 2021104"/>
              <a:gd name="connsiteY25" fmla="*/ 2800952 h 3320716"/>
              <a:gd name="connsiteX26" fmla="*/ 481363 w 2021104"/>
              <a:gd name="connsiteY26" fmla="*/ 3037807 h 3320716"/>
              <a:gd name="connsiteX27" fmla="*/ 339557 w 2021104"/>
              <a:gd name="connsiteY27" fmla="*/ 3176437 h 3320716"/>
              <a:gd name="connsiteX28" fmla="*/ 176028 w 2021104"/>
              <a:gd name="connsiteY28" fmla="*/ 3270016 h 3320716"/>
              <a:gd name="connsiteX29" fmla="*/ 87128 w 2021104"/>
              <a:gd name="connsiteY29" fmla="*/ 3298591 h 3320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021104" h="3320716">
                <a:moveTo>
                  <a:pt x="0" y="3320716"/>
                </a:moveTo>
                <a:lnTo>
                  <a:pt x="243806" y="3282115"/>
                </a:lnTo>
                <a:cubicBezTo>
                  <a:pt x="376443" y="3248905"/>
                  <a:pt x="413830" y="3244271"/>
                  <a:pt x="638542" y="3172961"/>
                </a:cubicBezTo>
                <a:lnTo>
                  <a:pt x="981776" y="3031958"/>
                </a:lnTo>
                <a:lnTo>
                  <a:pt x="1280160" y="2868328"/>
                </a:lnTo>
                <a:lnTo>
                  <a:pt x="1485465" y="2714725"/>
                </a:lnTo>
                <a:lnTo>
                  <a:pt x="1643045" y="2521618"/>
                </a:lnTo>
                <a:lnTo>
                  <a:pt x="1799924" y="2127183"/>
                </a:lnTo>
                <a:lnTo>
                  <a:pt x="1851526" y="2001955"/>
                </a:lnTo>
                <a:lnTo>
                  <a:pt x="1918903" y="1944303"/>
                </a:lnTo>
                <a:cubicBezTo>
                  <a:pt x="1944503" y="1936861"/>
                  <a:pt x="1979629" y="1929420"/>
                  <a:pt x="2021104" y="1921978"/>
                </a:cubicBezTo>
                <a:cubicBezTo>
                  <a:pt x="1918669" y="1663087"/>
                  <a:pt x="1847983" y="1397847"/>
                  <a:pt x="1761423" y="1135781"/>
                </a:cubicBezTo>
                <a:lnTo>
                  <a:pt x="1626669" y="587141"/>
                </a:lnTo>
                <a:lnTo>
                  <a:pt x="1517616" y="253231"/>
                </a:lnTo>
                <a:lnTo>
                  <a:pt x="1431089" y="89702"/>
                </a:lnTo>
                <a:lnTo>
                  <a:pt x="1366787" y="0"/>
                </a:lnTo>
                <a:lnTo>
                  <a:pt x="1325512" y="0"/>
                </a:lnTo>
                <a:lnTo>
                  <a:pt x="1270534" y="19251"/>
                </a:lnTo>
                <a:lnTo>
                  <a:pt x="1232033" y="77002"/>
                </a:lnTo>
                <a:lnTo>
                  <a:pt x="1135781" y="308008"/>
                </a:lnTo>
                <a:lnTo>
                  <a:pt x="1058779" y="635267"/>
                </a:lnTo>
                <a:lnTo>
                  <a:pt x="991402" y="943276"/>
                </a:lnTo>
                <a:lnTo>
                  <a:pt x="914400" y="1511166"/>
                </a:lnTo>
                <a:lnTo>
                  <a:pt x="872523" y="1873483"/>
                </a:lnTo>
                <a:lnTo>
                  <a:pt x="798896" y="2271562"/>
                </a:lnTo>
                <a:lnTo>
                  <a:pt x="625642" y="2800952"/>
                </a:lnTo>
                <a:lnTo>
                  <a:pt x="481363" y="3037807"/>
                </a:lnTo>
                <a:lnTo>
                  <a:pt x="339557" y="3176437"/>
                </a:lnTo>
                <a:lnTo>
                  <a:pt x="176028" y="3270016"/>
                </a:lnTo>
                <a:cubicBezTo>
                  <a:pt x="146395" y="3279541"/>
                  <a:pt x="132636" y="3289066"/>
                  <a:pt x="87128" y="3298591"/>
                </a:cubicBezTo>
              </a:path>
            </a:pathLst>
          </a:custGeom>
          <a:solidFill>
            <a:srgbClr val="FF0000">
              <a:alpha val="5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normAutofit/>
          </a:bodyPr>
          <a:lstStyle/>
          <a:p>
            <a:pPr eaLnBrk="1" hangingPunct="1"/>
            <a:r>
              <a:rPr lang="en-US" sz="3600" dirty="0"/>
              <a:t>Parameter Estimation – Saturated Content</a:t>
            </a:r>
          </a:p>
        </p:txBody>
      </p:sp>
      <p:sp>
        <p:nvSpPr>
          <p:cNvPr id="2" name="Content Placeholder 1">
            <a:extLst>
              <a:ext uri="{FF2B5EF4-FFF2-40B4-BE49-F238E27FC236}">
                <a16:creationId xmlns:a16="http://schemas.microsoft.com/office/drawing/2014/main" id="{3C541EF4-E736-E0FF-2DC4-E96DAC99CFE1}"/>
              </a:ext>
            </a:extLst>
          </p:cNvPr>
          <p:cNvSpPr>
            <a:spLocks noGrp="1"/>
          </p:cNvSpPr>
          <p:nvPr>
            <p:ph idx="1"/>
          </p:nvPr>
        </p:nvSpPr>
        <p:spPr/>
        <p:txBody>
          <a:bodyPr/>
          <a:lstStyle/>
          <a:p>
            <a:r>
              <a:rPr lang="en-US" dirty="0"/>
              <a:t>Must be specified when using the Initial Content method</a:t>
            </a:r>
          </a:p>
          <a:p>
            <a:r>
              <a:rPr lang="en-US" dirty="0"/>
              <a:t>Refers to the maximum water holding capacity</a:t>
            </a:r>
          </a:p>
          <a:p>
            <a:r>
              <a:rPr lang="en-US" dirty="0"/>
              <a:t>Effective porosity is a good place to start</a:t>
            </a:r>
          </a:p>
          <a:p>
            <a:pPr lvl="1"/>
            <a:r>
              <a:rPr lang="en-US" dirty="0"/>
              <a:t>Get surficial texture from soils database</a:t>
            </a:r>
          </a:p>
          <a:p>
            <a:r>
              <a:rPr lang="en-US" dirty="0"/>
              <a:t>e.g. silt, loam, sandy loam, </a:t>
            </a:r>
            <a:r>
              <a:rPr lang="en-US" dirty="0" err="1"/>
              <a:t>etc</a:t>
            </a:r>
            <a:endParaRPr lang="en-US" dirty="0"/>
          </a:p>
          <a:p>
            <a:pPr lvl="1"/>
            <a:r>
              <a:rPr lang="en-US" dirty="0"/>
              <a:t>Relate texture to required parameters in literature values</a:t>
            </a:r>
          </a:p>
          <a:p>
            <a:pPr lvl="1"/>
            <a:r>
              <a:rPr lang="en-US" dirty="0"/>
              <a:t>Engineer Manual 1110-2-1417</a:t>
            </a:r>
          </a:p>
          <a:p>
            <a:pPr lvl="1"/>
            <a:r>
              <a:rPr lang="en-US" dirty="0"/>
              <a:t>Rawls, </a:t>
            </a:r>
            <a:r>
              <a:rPr lang="en-US" dirty="0" err="1"/>
              <a:t>Brakensiek</a:t>
            </a:r>
            <a:r>
              <a:rPr lang="en-US" dirty="0"/>
              <a:t>, and Miller (1983)</a:t>
            </a:r>
          </a:p>
          <a:p>
            <a:endParaRPr lang="en-US" dirty="0"/>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50</a:t>
            </a:fld>
            <a:endParaRPr lang="en-US">
              <a:latin typeface="Arial" charset="0"/>
            </a:endParaRPr>
          </a:p>
        </p:txBody>
      </p:sp>
    </p:spTree>
    <p:extLst>
      <p:ext uri="{BB962C8B-B14F-4D97-AF65-F5344CB8AC3E}">
        <p14:creationId xmlns:p14="http://schemas.microsoft.com/office/powerpoint/2010/main" val="1789402723"/>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normAutofit/>
          </a:bodyPr>
          <a:lstStyle/>
          <a:p>
            <a:pPr eaLnBrk="1" hangingPunct="1"/>
            <a:r>
              <a:rPr lang="en-US" sz="3600" dirty="0"/>
              <a:t>Parameter Estimation – Wetting Front Suction</a:t>
            </a:r>
          </a:p>
        </p:txBody>
      </p:sp>
      <p:sp>
        <p:nvSpPr>
          <p:cNvPr id="2" name="Content Placeholder 1">
            <a:extLst>
              <a:ext uri="{FF2B5EF4-FFF2-40B4-BE49-F238E27FC236}">
                <a16:creationId xmlns:a16="http://schemas.microsoft.com/office/drawing/2014/main" id="{2D597250-C50F-5166-505D-E31F9EBEA4D5}"/>
              </a:ext>
            </a:extLst>
          </p:cNvPr>
          <p:cNvSpPr>
            <a:spLocks noGrp="1"/>
          </p:cNvSpPr>
          <p:nvPr>
            <p:ph sz="half" idx="1"/>
          </p:nvPr>
        </p:nvSpPr>
        <p:spPr/>
        <p:txBody>
          <a:bodyPr/>
          <a:lstStyle/>
          <a:p>
            <a:r>
              <a:rPr lang="en-US" dirty="0"/>
              <a:t>Describes the movement of water downwards through the soil column</a:t>
            </a:r>
          </a:p>
          <a:p>
            <a:r>
              <a:rPr lang="en-US" dirty="0"/>
              <a:t>Estimate using surficial texture from soils database and literature values</a:t>
            </a:r>
          </a:p>
          <a:p>
            <a:endParaRPr lang="en-US" dirty="0"/>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51</a:t>
            </a:fld>
            <a:endParaRPr lang="en-US">
              <a:latin typeface="Arial" charset="0"/>
            </a:endParaRPr>
          </a:p>
        </p:txBody>
      </p:sp>
      <p:pic>
        <p:nvPicPr>
          <p:cNvPr id="7" name="Picture 4">
            <a:extLst>
              <a:ext uri="{FF2B5EF4-FFF2-40B4-BE49-F238E27FC236}">
                <a16:creationId xmlns:a16="http://schemas.microsoft.com/office/drawing/2014/main" id="{08BA3B94-B8F0-4776-AD88-2E0887DF8AEE}"/>
              </a:ext>
            </a:extLst>
          </p:cNvPr>
          <p:cNvPicPr>
            <a:picLocks noChangeAspect="1" noChangeArrowheads="1"/>
          </p:cNvPicPr>
          <p:nvPr/>
        </p:nvPicPr>
        <p:blipFill>
          <a:blip r:embed="rId3" cstate="print"/>
          <a:srcRect l="21846" t="12389" r="26535" b="6969"/>
          <a:stretch>
            <a:fillRect/>
          </a:stretch>
        </p:blipFill>
        <p:spPr bwMode="auto">
          <a:xfrm>
            <a:off x="6705601" y="2057400"/>
            <a:ext cx="3236913" cy="3009900"/>
          </a:xfrm>
          <a:prstGeom prst="rect">
            <a:avLst/>
          </a:prstGeom>
          <a:noFill/>
          <a:ln w="9525">
            <a:solidFill>
              <a:schemeClr val="bg2"/>
            </a:solidFill>
            <a:miter lim="800000"/>
            <a:headEnd/>
            <a:tailEnd/>
          </a:ln>
        </p:spPr>
      </p:pic>
      <p:cxnSp>
        <p:nvCxnSpPr>
          <p:cNvPr id="4" name="Straight Arrow Connector 3">
            <a:extLst>
              <a:ext uri="{FF2B5EF4-FFF2-40B4-BE49-F238E27FC236}">
                <a16:creationId xmlns:a16="http://schemas.microsoft.com/office/drawing/2014/main" id="{1D4CC73F-37E2-464E-AF26-80FE99A059B8}"/>
              </a:ext>
            </a:extLst>
          </p:cNvPr>
          <p:cNvCxnSpPr>
            <a:cxnSpLocks/>
          </p:cNvCxnSpPr>
          <p:nvPr/>
        </p:nvCxnSpPr>
        <p:spPr>
          <a:xfrm>
            <a:off x="8153400" y="3429000"/>
            <a:ext cx="0" cy="838200"/>
          </a:xfrm>
          <a:prstGeom prst="straightConnector1">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335951"/>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noAutofit/>
          </a:bodyPr>
          <a:lstStyle/>
          <a:p>
            <a:pPr eaLnBrk="1" hangingPunct="1"/>
            <a:r>
              <a:rPr lang="en-US" sz="2800" dirty="0"/>
              <a:t>Parameter Estimation – Sat. Hydraulic Conductivity</a:t>
            </a:r>
          </a:p>
        </p:txBody>
      </p:sp>
      <p:sp>
        <p:nvSpPr>
          <p:cNvPr id="3" name="Content Placeholder 2">
            <a:extLst>
              <a:ext uri="{FF2B5EF4-FFF2-40B4-BE49-F238E27FC236}">
                <a16:creationId xmlns:a16="http://schemas.microsoft.com/office/drawing/2014/main" id="{4DD09C62-4D77-9658-E912-BD02B5A51CE5}"/>
              </a:ext>
            </a:extLst>
          </p:cNvPr>
          <p:cNvSpPr>
            <a:spLocks noGrp="1"/>
          </p:cNvSpPr>
          <p:nvPr>
            <p:ph sz="half" idx="1"/>
          </p:nvPr>
        </p:nvSpPr>
        <p:spPr/>
        <p:txBody>
          <a:bodyPr/>
          <a:lstStyle/>
          <a:p>
            <a:r>
              <a:rPr lang="en-US" dirty="0"/>
              <a:t>Minimum rate at which precipitation will be infiltrated into the soil layer after it is fully saturated</a:t>
            </a:r>
          </a:p>
          <a:p>
            <a:r>
              <a:rPr lang="en-US" dirty="0"/>
              <a:t>Estimate using surficial texture from soils database and literature values</a:t>
            </a:r>
          </a:p>
          <a:p>
            <a:endParaRPr lang="en-US" dirty="0"/>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52</a:t>
            </a:fld>
            <a:endParaRPr lang="en-US">
              <a:latin typeface="Arial" charset="0"/>
            </a:endParaRPr>
          </a:p>
        </p:txBody>
      </p:sp>
      <p:pic>
        <p:nvPicPr>
          <p:cNvPr id="2" name="Picture 1">
            <a:extLst>
              <a:ext uri="{FF2B5EF4-FFF2-40B4-BE49-F238E27FC236}">
                <a16:creationId xmlns:a16="http://schemas.microsoft.com/office/drawing/2014/main" id="{FB6F22BD-443C-44C5-8E1F-3184275C1ADC}"/>
              </a:ext>
            </a:extLst>
          </p:cNvPr>
          <p:cNvPicPr>
            <a:picLocks noChangeAspect="1"/>
          </p:cNvPicPr>
          <p:nvPr/>
        </p:nvPicPr>
        <p:blipFill>
          <a:blip r:embed="rId3"/>
          <a:stretch>
            <a:fillRect/>
          </a:stretch>
        </p:blipFill>
        <p:spPr>
          <a:xfrm>
            <a:off x="6629401" y="1829678"/>
            <a:ext cx="3667673" cy="4754880"/>
          </a:xfrm>
          <a:prstGeom prst="rect">
            <a:avLst/>
          </a:prstGeom>
        </p:spPr>
      </p:pic>
    </p:spTree>
    <p:extLst>
      <p:ext uri="{BB962C8B-B14F-4D97-AF65-F5344CB8AC3E}">
        <p14:creationId xmlns:p14="http://schemas.microsoft.com/office/powerpoint/2010/main" val="3469560121"/>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1C5ED1D-5093-41D8-AFE8-114136998C66}"/>
              </a:ext>
            </a:extLst>
          </p:cNvPr>
          <p:cNvPicPr>
            <a:picLocks noChangeAspect="1"/>
          </p:cNvPicPr>
          <p:nvPr/>
        </p:nvPicPr>
        <p:blipFill>
          <a:blip r:embed="rId3"/>
          <a:stretch>
            <a:fillRect/>
          </a:stretch>
        </p:blipFill>
        <p:spPr>
          <a:xfrm>
            <a:off x="6096001" y="1999853"/>
            <a:ext cx="4324587" cy="3633909"/>
          </a:xfrm>
          <a:prstGeom prst="rect">
            <a:avLst/>
          </a:prstGeom>
          <a:ln>
            <a:solidFill>
              <a:schemeClr val="tx1"/>
            </a:solidFill>
          </a:ln>
        </p:spPr>
      </p:pic>
      <p:sp>
        <p:nvSpPr>
          <p:cNvPr id="19458" name="Rectangle 2"/>
          <p:cNvSpPr>
            <a:spLocks noGrp="1" noChangeArrowheads="1"/>
          </p:cNvSpPr>
          <p:nvPr>
            <p:ph type="title"/>
          </p:nvPr>
        </p:nvSpPr>
        <p:spPr>
          <a:noFill/>
        </p:spPr>
        <p:txBody>
          <a:bodyPr>
            <a:normAutofit/>
          </a:bodyPr>
          <a:lstStyle/>
          <a:p>
            <a:pPr eaLnBrk="1" hangingPunct="1"/>
            <a:r>
              <a:rPr lang="en-US" dirty="0"/>
              <a:t>Calibration Techniques</a:t>
            </a:r>
          </a:p>
        </p:txBody>
      </p:sp>
      <p:sp>
        <p:nvSpPr>
          <p:cNvPr id="2" name="Content Placeholder 1">
            <a:extLst>
              <a:ext uri="{FF2B5EF4-FFF2-40B4-BE49-F238E27FC236}">
                <a16:creationId xmlns:a16="http://schemas.microsoft.com/office/drawing/2014/main" id="{A3980E01-AFA3-4C67-9FCE-5148B23F9D99}"/>
              </a:ext>
            </a:extLst>
          </p:cNvPr>
          <p:cNvSpPr>
            <a:spLocks noGrp="1"/>
          </p:cNvSpPr>
          <p:nvPr>
            <p:ph sz="half" idx="1"/>
          </p:nvPr>
        </p:nvSpPr>
        <p:spPr/>
        <p:txBody>
          <a:bodyPr/>
          <a:lstStyle/>
          <a:p>
            <a:r>
              <a:rPr lang="en-US" dirty="0"/>
              <a:t>Match initiation of runoff then attempt to match observed runoff volume</a:t>
            </a:r>
          </a:p>
          <a:p>
            <a:r>
              <a:rPr lang="en-US" dirty="0"/>
              <a:t>Use multiple statistical metrics</a:t>
            </a:r>
          </a:p>
          <a:p>
            <a:pPr lvl="1"/>
            <a:r>
              <a:rPr lang="en-US" dirty="0"/>
              <a:t>Nash-Sutcliffe Efficiency</a:t>
            </a:r>
          </a:p>
          <a:p>
            <a:pPr lvl="1"/>
            <a:r>
              <a:rPr lang="en-US" dirty="0"/>
              <a:t>Root Mean Square Error</a:t>
            </a:r>
          </a:p>
          <a:p>
            <a:pPr lvl="1"/>
            <a:r>
              <a:rPr lang="en-US" dirty="0"/>
              <a:t>Percent Bias</a:t>
            </a:r>
          </a:p>
          <a:p>
            <a:endParaRPr lang="en-US" dirty="0"/>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53</a:t>
            </a:fld>
            <a:endParaRPr lang="en-US">
              <a:latin typeface="Arial" charset="0"/>
            </a:endParaRPr>
          </a:p>
        </p:txBody>
      </p:sp>
    </p:spTree>
    <p:extLst>
      <p:ext uri="{BB962C8B-B14F-4D97-AF65-F5344CB8AC3E}">
        <p14:creationId xmlns:p14="http://schemas.microsoft.com/office/powerpoint/2010/main" val="1347782974"/>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E2BB2-753D-1DF2-193E-FAFD45818001}"/>
              </a:ext>
            </a:extLst>
          </p:cNvPr>
          <p:cNvSpPr>
            <a:spLocks noGrp="1"/>
          </p:cNvSpPr>
          <p:nvPr>
            <p:ph type="title"/>
          </p:nvPr>
        </p:nvSpPr>
        <p:spPr/>
        <p:txBody>
          <a:bodyPr/>
          <a:lstStyle/>
          <a:p>
            <a:r>
              <a:rPr lang="en-US" dirty="0"/>
              <a:t>Green and </a:t>
            </a:r>
            <a:r>
              <a:rPr lang="en-US" dirty="0" err="1"/>
              <a:t>Ampt</a:t>
            </a:r>
            <a:endParaRPr lang="en-US" dirty="0"/>
          </a:p>
        </p:txBody>
      </p:sp>
      <p:sp>
        <p:nvSpPr>
          <p:cNvPr id="3" name="Text Placeholder 2">
            <a:extLst>
              <a:ext uri="{FF2B5EF4-FFF2-40B4-BE49-F238E27FC236}">
                <a16:creationId xmlns:a16="http://schemas.microsoft.com/office/drawing/2014/main" id="{7E86ABBF-A850-5BFE-FF12-273199DA3DCF}"/>
              </a:ext>
            </a:extLst>
          </p:cNvPr>
          <p:cNvSpPr>
            <a:spLocks noGrp="1"/>
          </p:cNvSpPr>
          <p:nvPr>
            <p:ph type="body" idx="1"/>
          </p:nvPr>
        </p:nvSpPr>
        <p:spPr/>
        <p:txBody>
          <a:bodyPr/>
          <a:lstStyle/>
          <a:p>
            <a:r>
              <a:rPr lang="en-US" dirty="0"/>
              <a:t>Advantages</a:t>
            </a:r>
          </a:p>
        </p:txBody>
      </p:sp>
      <p:sp>
        <p:nvSpPr>
          <p:cNvPr id="4" name="Content Placeholder 3">
            <a:extLst>
              <a:ext uri="{FF2B5EF4-FFF2-40B4-BE49-F238E27FC236}">
                <a16:creationId xmlns:a16="http://schemas.microsoft.com/office/drawing/2014/main" id="{D234820A-A888-25E5-4F19-7A52FD9188B6}"/>
              </a:ext>
            </a:extLst>
          </p:cNvPr>
          <p:cNvSpPr>
            <a:spLocks noGrp="1"/>
          </p:cNvSpPr>
          <p:nvPr>
            <p:ph sz="half" idx="2"/>
          </p:nvPr>
        </p:nvSpPr>
        <p:spPr/>
        <p:txBody>
          <a:bodyPr/>
          <a:lstStyle/>
          <a:p>
            <a:r>
              <a:rPr lang="en-US" dirty="0"/>
              <a:t>Parameters can be related to predominant soil textures and estimated using multiple literature sources.</a:t>
            </a:r>
          </a:p>
          <a:p>
            <a:r>
              <a:rPr lang="en-US" dirty="0"/>
              <a:t>Predicted values are in accordance with classical unsaturated flow theory (good for </a:t>
            </a:r>
            <a:r>
              <a:rPr lang="en-US" dirty="0" err="1"/>
              <a:t>ungaged</a:t>
            </a:r>
            <a:r>
              <a:rPr lang="en-US" dirty="0"/>
              <a:t> watersheds).</a:t>
            </a:r>
          </a:p>
          <a:p>
            <a:endParaRPr lang="en-US" dirty="0"/>
          </a:p>
        </p:txBody>
      </p:sp>
      <p:sp>
        <p:nvSpPr>
          <p:cNvPr id="5" name="Text Placeholder 4">
            <a:extLst>
              <a:ext uri="{FF2B5EF4-FFF2-40B4-BE49-F238E27FC236}">
                <a16:creationId xmlns:a16="http://schemas.microsoft.com/office/drawing/2014/main" id="{9A3070AB-B70A-F31B-E04A-E7261389FA6B}"/>
              </a:ext>
            </a:extLst>
          </p:cNvPr>
          <p:cNvSpPr>
            <a:spLocks noGrp="1"/>
          </p:cNvSpPr>
          <p:nvPr>
            <p:ph type="body" sz="quarter" idx="3"/>
          </p:nvPr>
        </p:nvSpPr>
        <p:spPr/>
        <p:txBody>
          <a:bodyPr/>
          <a:lstStyle/>
          <a:p>
            <a:r>
              <a:rPr lang="en-US" dirty="0"/>
              <a:t>Disadvantages</a:t>
            </a:r>
          </a:p>
        </p:txBody>
      </p:sp>
      <p:sp>
        <p:nvSpPr>
          <p:cNvPr id="6" name="Content Placeholder 5">
            <a:extLst>
              <a:ext uri="{FF2B5EF4-FFF2-40B4-BE49-F238E27FC236}">
                <a16:creationId xmlns:a16="http://schemas.microsoft.com/office/drawing/2014/main" id="{4AA8EF89-9471-4F76-468A-34E4D6F3240B}"/>
              </a:ext>
            </a:extLst>
          </p:cNvPr>
          <p:cNvSpPr>
            <a:spLocks noGrp="1"/>
          </p:cNvSpPr>
          <p:nvPr>
            <p:ph sz="quarter" idx="4"/>
          </p:nvPr>
        </p:nvSpPr>
        <p:spPr/>
        <p:txBody>
          <a:bodyPr/>
          <a:lstStyle/>
          <a:p>
            <a:r>
              <a:rPr lang="en-US" dirty="0"/>
              <a:t>Not as much experience in professional community as simpler methods.</a:t>
            </a:r>
          </a:p>
          <a:p>
            <a:r>
              <a:rPr lang="en-US" dirty="0"/>
              <a:t>Less parsimonious than simpler methods.</a:t>
            </a:r>
          </a:p>
          <a:p>
            <a:r>
              <a:rPr lang="en-US" dirty="0"/>
              <a:t>Does not allow for continuous simulation.</a:t>
            </a:r>
          </a:p>
          <a:p>
            <a:endParaRPr lang="en-US" dirty="0"/>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54</a:t>
            </a:fld>
            <a:endParaRPr lang="en-US">
              <a:latin typeface="Arial" charset="0"/>
            </a:endParaRPr>
          </a:p>
        </p:txBody>
      </p:sp>
    </p:spTree>
    <p:extLst>
      <p:ext uri="{BB962C8B-B14F-4D97-AF65-F5344CB8AC3E}">
        <p14:creationId xmlns:p14="http://schemas.microsoft.com/office/powerpoint/2010/main" val="1946641795"/>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noFill/>
        </p:spPr>
        <p:txBody>
          <a:bodyPr/>
          <a:lstStyle/>
          <a:p>
            <a:pPr eaLnBrk="1" hangingPunct="1"/>
            <a:r>
              <a:rPr lang="en-US" dirty="0"/>
              <a:t>Review</a:t>
            </a:r>
          </a:p>
        </p:txBody>
      </p:sp>
      <p:sp>
        <p:nvSpPr>
          <p:cNvPr id="3" name="Content Placeholder 2">
            <a:extLst>
              <a:ext uri="{FF2B5EF4-FFF2-40B4-BE49-F238E27FC236}">
                <a16:creationId xmlns:a16="http://schemas.microsoft.com/office/drawing/2014/main" id="{76CBB5A5-9C3D-DC11-4A24-FD884141014A}"/>
              </a:ext>
            </a:extLst>
          </p:cNvPr>
          <p:cNvSpPr>
            <a:spLocks noGrp="1"/>
          </p:cNvSpPr>
          <p:nvPr>
            <p:ph idx="1"/>
          </p:nvPr>
        </p:nvSpPr>
        <p:spPr/>
        <p:txBody>
          <a:bodyPr/>
          <a:lstStyle/>
          <a:p>
            <a:r>
              <a:rPr lang="en-US" dirty="0"/>
              <a:t>Introduced loss simulation within HEC-HMS</a:t>
            </a:r>
          </a:p>
          <a:p>
            <a:r>
              <a:rPr lang="en-US" dirty="0"/>
              <a:t>Three different ways precipitation can be “lost” within HEC-HMS: Canopy, Surface, Infiltration</a:t>
            </a:r>
          </a:p>
          <a:p>
            <a:r>
              <a:rPr lang="en-US" dirty="0"/>
              <a:t>Twelve infiltration methods are available within HEC-HMS</a:t>
            </a:r>
          </a:p>
          <a:p>
            <a:r>
              <a:rPr lang="en-US" dirty="0"/>
              <a:t>In general, canopy and surface losses are small; infiltration losses are much larger than canopy and/or surface losses</a:t>
            </a:r>
          </a:p>
          <a:p>
            <a:r>
              <a:rPr lang="en-US" dirty="0"/>
              <a:t>GIS is commonly used to estimate infiltration method parameters</a:t>
            </a:r>
          </a:p>
          <a:p>
            <a:endParaRPr lang="en-US" dirty="0"/>
          </a:p>
        </p:txBody>
      </p:sp>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Arial" charset="0"/>
              </a:rPr>
              <a:pPr/>
              <a:t>55</a:t>
            </a:fld>
            <a:endParaRPr lang="en-US">
              <a:latin typeface="Arial" charset="0"/>
            </a:endParaRPr>
          </a:p>
        </p:txBody>
      </p:sp>
    </p:spTree>
    <p:extLst>
      <p:ext uri="{BB962C8B-B14F-4D97-AF65-F5344CB8AC3E}">
        <p14:creationId xmlns:p14="http://schemas.microsoft.com/office/powerpoint/2010/main" val="386215966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a:bodyPr>
          <a:lstStyle/>
          <a:p>
            <a:pPr eaLnBrk="1" hangingPunct="1"/>
            <a:r>
              <a:rPr lang="en-US" dirty="0"/>
              <a:t>Computing Runoff Volumes with HEC-HMS</a:t>
            </a:r>
          </a:p>
        </p:txBody>
      </p:sp>
      <p:sp>
        <p:nvSpPr>
          <p:cNvPr id="16387" name="Slide Number Placeholder 29"/>
          <p:cNvSpPr>
            <a:spLocks noGrp="1"/>
          </p:cNvSpPr>
          <p:nvPr>
            <p:ph type="sldNum" sz="quarter" idx="12"/>
          </p:nvPr>
        </p:nvSpPr>
        <p:spPr>
          <a:prstGeom prst="rect">
            <a:avLst/>
          </a:prstGeom>
        </p:spPr>
        <p:txBody>
          <a:bodyPr/>
          <a:lstStyle/>
          <a:p>
            <a:fld id="{F11CC723-E94D-4607-8C9C-A026D6608874}" type="slidenum">
              <a:rPr lang="en-US" smtClean="0">
                <a:latin typeface="Arial" charset="0"/>
              </a:rPr>
              <a:pPr/>
              <a:t>6</a:t>
            </a:fld>
            <a:endParaRPr lang="en-US">
              <a:latin typeface="Arial" charset="0"/>
            </a:endParaRPr>
          </a:p>
        </p:txBody>
      </p:sp>
      <p:grpSp>
        <p:nvGrpSpPr>
          <p:cNvPr id="2" name="Group 39"/>
          <p:cNvGrpSpPr>
            <a:grpSpLocks/>
          </p:cNvGrpSpPr>
          <p:nvPr/>
        </p:nvGrpSpPr>
        <p:grpSpPr bwMode="auto">
          <a:xfrm>
            <a:off x="2514600" y="2819401"/>
            <a:ext cx="7092950" cy="2809875"/>
            <a:chOff x="288" y="1392"/>
            <a:chExt cx="4915" cy="2006"/>
          </a:xfrm>
        </p:grpSpPr>
        <p:sp>
          <p:nvSpPr>
            <p:cNvPr id="16390" name="Rectangle 40"/>
            <p:cNvSpPr>
              <a:spLocks noChangeArrowheads="1"/>
            </p:cNvSpPr>
            <p:nvPr/>
          </p:nvSpPr>
          <p:spPr bwMode="auto">
            <a:xfrm>
              <a:off x="2119" y="1428"/>
              <a:ext cx="1041" cy="519"/>
            </a:xfrm>
            <a:prstGeom prst="rect">
              <a:avLst/>
            </a:prstGeom>
            <a:noFill/>
            <a:ln w="38100">
              <a:solidFill>
                <a:schemeClr val="tx1"/>
              </a:solidFill>
              <a:miter lim="800000"/>
              <a:headEnd/>
              <a:tailEnd/>
            </a:ln>
          </p:spPr>
          <p:txBody>
            <a:bodyPr/>
            <a:lstStyle/>
            <a:p>
              <a:endParaRPr lang="en-US"/>
            </a:p>
          </p:txBody>
        </p:sp>
        <p:sp>
          <p:nvSpPr>
            <p:cNvPr id="16391" name="Rectangle 41"/>
            <p:cNvSpPr>
              <a:spLocks noChangeArrowheads="1"/>
            </p:cNvSpPr>
            <p:nvPr/>
          </p:nvSpPr>
          <p:spPr bwMode="auto">
            <a:xfrm>
              <a:off x="4475" y="1967"/>
              <a:ext cx="728" cy="330"/>
            </a:xfrm>
            <a:prstGeom prst="rect">
              <a:avLst/>
            </a:prstGeom>
            <a:noFill/>
            <a:ln w="9525">
              <a:noFill/>
              <a:miter lim="800000"/>
              <a:headEnd/>
              <a:tailEnd/>
            </a:ln>
          </p:spPr>
          <p:txBody>
            <a:bodyPr lIns="0" tIns="0" rIns="0" bIns="0">
              <a:spAutoFit/>
            </a:bodyPr>
            <a:lstStyle/>
            <a:p>
              <a:pPr algn="ctr"/>
              <a:r>
                <a:rPr lang="en-US" sz="1500" dirty="0"/>
                <a:t>Interflow    +            Baseflow</a:t>
              </a:r>
              <a:endParaRPr lang="en-US" dirty="0"/>
            </a:p>
          </p:txBody>
        </p:sp>
        <p:sp>
          <p:nvSpPr>
            <p:cNvPr id="16392" name="Rectangle 42"/>
            <p:cNvSpPr>
              <a:spLocks noChangeArrowheads="1"/>
            </p:cNvSpPr>
            <p:nvPr/>
          </p:nvSpPr>
          <p:spPr bwMode="auto">
            <a:xfrm>
              <a:off x="288" y="1416"/>
              <a:ext cx="1041" cy="519"/>
            </a:xfrm>
            <a:prstGeom prst="rect">
              <a:avLst/>
            </a:prstGeom>
            <a:noFill/>
            <a:ln w="38100">
              <a:solidFill>
                <a:schemeClr val="tx1"/>
              </a:solidFill>
              <a:miter lim="800000"/>
              <a:headEnd/>
              <a:tailEnd/>
            </a:ln>
          </p:spPr>
          <p:txBody>
            <a:bodyPr/>
            <a:lstStyle/>
            <a:p>
              <a:endParaRPr lang="en-US"/>
            </a:p>
          </p:txBody>
        </p:sp>
        <p:sp>
          <p:nvSpPr>
            <p:cNvPr id="16393" name="Rectangle 43"/>
            <p:cNvSpPr>
              <a:spLocks noChangeArrowheads="1"/>
            </p:cNvSpPr>
            <p:nvPr/>
          </p:nvSpPr>
          <p:spPr bwMode="auto">
            <a:xfrm>
              <a:off x="312" y="1593"/>
              <a:ext cx="1014" cy="165"/>
            </a:xfrm>
            <a:prstGeom prst="rect">
              <a:avLst/>
            </a:prstGeom>
            <a:noFill/>
            <a:ln w="9525">
              <a:noFill/>
              <a:miter lim="800000"/>
              <a:headEnd/>
              <a:tailEnd/>
            </a:ln>
          </p:spPr>
          <p:txBody>
            <a:bodyPr lIns="0" tIns="0" rIns="0" bIns="0">
              <a:spAutoFit/>
            </a:bodyPr>
            <a:lstStyle/>
            <a:p>
              <a:pPr algn="ctr"/>
              <a:r>
                <a:rPr lang="en-US" sz="1500" dirty="0"/>
                <a:t>Precipitation</a:t>
              </a:r>
              <a:endParaRPr lang="en-US" dirty="0"/>
            </a:p>
          </p:txBody>
        </p:sp>
        <p:sp>
          <p:nvSpPr>
            <p:cNvPr id="16395" name="Rectangle 45"/>
            <p:cNvSpPr>
              <a:spLocks noChangeArrowheads="1"/>
            </p:cNvSpPr>
            <p:nvPr/>
          </p:nvSpPr>
          <p:spPr bwMode="auto">
            <a:xfrm>
              <a:off x="2122" y="1468"/>
              <a:ext cx="1032" cy="165"/>
            </a:xfrm>
            <a:prstGeom prst="rect">
              <a:avLst/>
            </a:prstGeom>
            <a:noFill/>
            <a:ln w="9525">
              <a:noFill/>
              <a:miter lim="800000"/>
              <a:headEnd/>
              <a:tailEnd/>
            </a:ln>
          </p:spPr>
          <p:txBody>
            <a:bodyPr lIns="0" tIns="0" rIns="0" bIns="0">
              <a:spAutoFit/>
            </a:bodyPr>
            <a:lstStyle/>
            <a:p>
              <a:pPr algn="ctr"/>
              <a:r>
                <a:rPr lang="en-US" sz="1500"/>
                <a:t>Loss</a:t>
              </a:r>
              <a:endParaRPr lang="en-US"/>
            </a:p>
          </p:txBody>
        </p:sp>
        <p:sp>
          <p:nvSpPr>
            <p:cNvPr id="16396" name="Rectangle 46"/>
            <p:cNvSpPr>
              <a:spLocks noChangeArrowheads="1"/>
            </p:cNvSpPr>
            <p:nvPr/>
          </p:nvSpPr>
          <p:spPr bwMode="auto">
            <a:xfrm>
              <a:off x="2123" y="1663"/>
              <a:ext cx="1037" cy="165"/>
            </a:xfrm>
            <a:prstGeom prst="rect">
              <a:avLst/>
            </a:prstGeom>
            <a:noFill/>
            <a:ln w="9525">
              <a:noFill/>
              <a:miter lim="800000"/>
              <a:headEnd/>
              <a:tailEnd/>
            </a:ln>
          </p:spPr>
          <p:txBody>
            <a:bodyPr lIns="0" tIns="0" rIns="0" bIns="0">
              <a:spAutoFit/>
            </a:bodyPr>
            <a:lstStyle/>
            <a:p>
              <a:pPr algn="ctr"/>
              <a:r>
                <a:rPr lang="en-US" sz="1500"/>
                <a:t>Computation</a:t>
              </a:r>
              <a:endParaRPr lang="en-US"/>
            </a:p>
          </p:txBody>
        </p:sp>
        <p:sp>
          <p:nvSpPr>
            <p:cNvPr id="16397" name="Rectangle 47"/>
            <p:cNvSpPr>
              <a:spLocks noChangeArrowheads="1"/>
            </p:cNvSpPr>
            <p:nvPr/>
          </p:nvSpPr>
          <p:spPr bwMode="auto">
            <a:xfrm>
              <a:off x="3996" y="1392"/>
              <a:ext cx="1066" cy="519"/>
            </a:xfrm>
            <a:prstGeom prst="rect">
              <a:avLst/>
            </a:prstGeom>
            <a:noFill/>
            <a:ln w="38100">
              <a:solidFill>
                <a:schemeClr val="tx1"/>
              </a:solidFill>
              <a:miter lim="800000"/>
              <a:headEnd/>
              <a:tailEnd/>
            </a:ln>
          </p:spPr>
          <p:txBody>
            <a:bodyPr/>
            <a:lstStyle/>
            <a:p>
              <a:endParaRPr lang="en-US"/>
            </a:p>
          </p:txBody>
        </p:sp>
        <p:sp>
          <p:nvSpPr>
            <p:cNvPr id="16398" name="Rectangle 48"/>
            <p:cNvSpPr>
              <a:spLocks noChangeArrowheads="1"/>
            </p:cNvSpPr>
            <p:nvPr/>
          </p:nvSpPr>
          <p:spPr bwMode="auto">
            <a:xfrm>
              <a:off x="4376" y="1417"/>
              <a:ext cx="348" cy="165"/>
            </a:xfrm>
            <a:prstGeom prst="rect">
              <a:avLst/>
            </a:prstGeom>
            <a:noFill/>
            <a:ln w="9525">
              <a:noFill/>
              <a:miter lim="800000"/>
              <a:headEnd/>
              <a:tailEnd/>
            </a:ln>
          </p:spPr>
          <p:txBody>
            <a:bodyPr wrap="none" lIns="0" tIns="0" rIns="0" bIns="0">
              <a:spAutoFit/>
            </a:bodyPr>
            <a:lstStyle/>
            <a:p>
              <a:r>
                <a:rPr lang="en-US" sz="1500" dirty="0"/>
                <a:t>Excess</a:t>
              </a:r>
              <a:endParaRPr lang="en-US" dirty="0"/>
            </a:p>
          </p:txBody>
        </p:sp>
        <p:sp>
          <p:nvSpPr>
            <p:cNvPr id="16399" name="Rectangle 49"/>
            <p:cNvSpPr>
              <a:spLocks noChangeArrowheads="1"/>
            </p:cNvSpPr>
            <p:nvPr/>
          </p:nvSpPr>
          <p:spPr bwMode="auto">
            <a:xfrm>
              <a:off x="4196" y="1577"/>
              <a:ext cx="690" cy="165"/>
            </a:xfrm>
            <a:prstGeom prst="rect">
              <a:avLst/>
            </a:prstGeom>
            <a:noFill/>
            <a:ln w="9525">
              <a:noFill/>
              <a:miter lim="800000"/>
              <a:headEnd/>
              <a:tailEnd/>
            </a:ln>
          </p:spPr>
          <p:txBody>
            <a:bodyPr wrap="none" lIns="0" tIns="0" rIns="0" bIns="0">
              <a:spAutoFit/>
            </a:bodyPr>
            <a:lstStyle/>
            <a:p>
              <a:r>
                <a:rPr lang="en-US" sz="1500" dirty="0"/>
                <a:t>Precipitation</a:t>
              </a:r>
              <a:endParaRPr lang="en-US" dirty="0"/>
            </a:p>
          </p:txBody>
        </p:sp>
        <p:sp>
          <p:nvSpPr>
            <p:cNvPr id="16400" name="Rectangle 50"/>
            <p:cNvSpPr>
              <a:spLocks noChangeArrowheads="1"/>
            </p:cNvSpPr>
            <p:nvPr/>
          </p:nvSpPr>
          <p:spPr bwMode="auto">
            <a:xfrm>
              <a:off x="4143" y="1724"/>
              <a:ext cx="823" cy="165"/>
            </a:xfrm>
            <a:prstGeom prst="rect">
              <a:avLst/>
            </a:prstGeom>
            <a:noFill/>
            <a:ln w="9525">
              <a:noFill/>
              <a:miter lim="800000"/>
              <a:headEnd/>
              <a:tailEnd/>
            </a:ln>
          </p:spPr>
          <p:txBody>
            <a:bodyPr wrap="none" lIns="0" tIns="0" rIns="0" bIns="0">
              <a:spAutoFit/>
            </a:bodyPr>
            <a:lstStyle/>
            <a:p>
              <a:r>
                <a:rPr lang="en-US" sz="1500" dirty="0"/>
                <a:t>Transformation</a:t>
              </a:r>
              <a:endParaRPr lang="en-US" dirty="0"/>
            </a:p>
          </p:txBody>
        </p:sp>
        <p:sp>
          <p:nvSpPr>
            <p:cNvPr id="16401" name="Rectangle 51"/>
            <p:cNvSpPr>
              <a:spLocks noChangeArrowheads="1"/>
            </p:cNvSpPr>
            <p:nvPr/>
          </p:nvSpPr>
          <p:spPr bwMode="auto">
            <a:xfrm>
              <a:off x="4032" y="2867"/>
              <a:ext cx="1042" cy="519"/>
            </a:xfrm>
            <a:prstGeom prst="rect">
              <a:avLst/>
            </a:prstGeom>
            <a:noFill/>
            <a:ln w="38100">
              <a:solidFill>
                <a:schemeClr val="tx1"/>
              </a:solidFill>
              <a:miter lim="800000"/>
              <a:headEnd/>
              <a:tailEnd/>
            </a:ln>
          </p:spPr>
          <p:txBody>
            <a:bodyPr/>
            <a:lstStyle/>
            <a:p>
              <a:endParaRPr lang="en-US"/>
            </a:p>
          </p:txBody>
        </p:sp>
        <p:sp>
          <p:nvSpPr>
            <p:cNvPr id="16402" name="Rectangle 52"/>
            <p:cNvSpPr>
              <a:spLocks noChangeArrowheads="1"/>
            </p:cNvSpPr>
            <p:nvPr/>
          </p:nvSpPr>
          <p:spPr bwMode="auto">
            <a:xfrm>
              <a:off x="4053" y="2932"/>
              <a:ext cx="1007" cy="165"/>
            </a:xfrm>
            <a:prstGeom prst="rect">
              <a:avLst/>
            </a:prstGeom>
            <a:noFill/>
            <a:ln w="9525">
              <a:noFill/>
              <a:miter lim="800000"/>
              <a:headEnd/>
              <a:tailEnd/>
            </a:ln>
          </p:spPr>
          <p:txBody>
            <a:bodyPr lIns="0" tIns="0" rIns="0" bIns="0">
              <a:spAutoFit/>
            </a:bodyPr>
            <a:lstStyle/>
            <a:p>
              <a:pPr algn="ctr"/>
              <a:r>
                <a:rPr lang="en-US" sz="1500"/>
                <a:t>Total Subbasin</a:t>
              </a:r>
              <a:endParaRPr lang="en-US"/>
            </a:p>
          </p:txBody>
        </p:sp>
        <p:sp>
          <p:nvSpPr>
            <p:cNvPr id="16403" name="Rectangle 53"/>
            <p:cNvSpPr>
              <a:spLocks noChangeArrowheads="1"/>
            </p:cNvSpPr>
            <p:nvPr/>
          </p:nvSpPr>
          <p:spPr bwMode="auto">
            <a:xfrm>
              <a:off x="4048" y="3123"/>
              <a:ext cx="1002" cy="165"/>
            </a:xfrm>
            <a:prstGeom prst="rect">
              <a:avLst/>
            </a:prstGeom>
            <a:noFill/>
            <a:ln w="9525">
              <a:noFill/>
              <a:miter lim="800000"/>
              <a:headEnd/>
              <a:tailEnd/>
            </a:ln>
          </p:spPr>
          <p:txBody>
            <a:bodyPr lIns="0" tIns="0" rIns="0" bIns="0">
              <a:spAutoFit/>
            </a:bodyPr>
            <a:lstStyle/>
            <a:p>
              <a:pPr algn="ctr"/>
              <a:r>
                <a:rPr lang="en-US" sz="1500"/>
                <a:t>Runoff</a:t>
              </a:r>
              <a:endParaRPr lang="en-US"/>
            </a:p>
          </p:txBody>
        </p:sp>
        <p:sp>
          <p:nvSpPr>
            <p:cNvPr id="16404" name="Rectangle 54"/>
            <p:cNvSpPr>
              <a:spLocks noChangeArrowheads="1"/>
            </p:cNvSpPr>
            <p:nvPr/>
          </p:nvSpPr>
          <p:spPr bwMode="auto">
            <a:xfrm>
              <a:off x="2107" y="2879"/>
              <a:ext cx="1041" cy="519"/>
            </a:xfrm>
            <a:prstGeom prst="rect">
              <a:avLst/>
            </a:prstGeom>
            <a:noFill/>
            <a:ln w="38100">
              <a:solidFill>
                <a:schemeClr val="tx1"/>
              </a:solidFill>
              <a:miter lim="800000"/>
              <a:headEnd/>
              <a:tailEnd/>
            </a:ln>
          </p:spPr>
          <p:txBody>
            <a:bodyPr/>
            <a:lstStyle/>
            <a:p>
              <a:endParaRPr lang="en-US"/>
            </a:p>
          </p:txBody>
        </p:sp>
        <p:sp>
          <p:nvSpPr>
            <p:cNvPr id="16405" name="Rectangle 55"/>
            <p:cNvSpPr>
              <a:spLocks noChangeArrowheads="1"/>
            </p:cNvSpPr>
            <p:nvPr/>
          </p:nvSpPr>
          <p:spPr bwMode="auto">
            <a:xfrm>
              <a:off x="2133" y="2938"/>
              <a:ext cx="996" cy="165"/>
            </a:xfrm>
            <a:prstGeom prst="rect">
              <a:avLst/>
            </a:prstGeom>
            <a:noFill/>
            <a:ln w="9525">
              <a:noFill/>
              <a:miter lim="800000"/>
              <a:headEnd/>
              <a:tailEnd/>
            </a:ln>
          </p:spPr>
          <p:txBody>
            <a:bodyPr lIns="0" tIns="0" rIns="0" bIns="0">
              <a:spAutoFit/>
            </a:bodyPr>
            <a:lstStyle/>
            <a:p>
              <a:pPr algn="ctr"/>
              <a:r>
                <a:rPr lang="en-US" sz="1500" dirty="0"/>
                <a:t>Channel</a:t>
              </a:r>
              <a:endParaRPr lang="en-US" dirty="0"/>
            </a:p>
          </p:txBody>
        </p:sp>
        <p:sp>
          <p:nvSpPr>
            <p:cNvPr id="16406" name="Rectangle 56"/>
            <p:cNvSpPr>
              <a:spLocks noChangeArrowheads="1"/>
            </p:cNvSpPr>
            <p:nvPr/>
          </p:nvSpPr>
          <p:spPr bwMode="auto">
            <a:xfrm>
              <a:off x="2143" y="3121"/>
              <a:ext cx="1006" cy="165"/>
            </a:xfrm>
            <a:prstGeom prst="rect">
              <a:avLst/>
            </a:prstGeom>
            <a:noFill/>
            <a:ln w="9525">
              <a:noFill/>
              <a:miter lim="800000"/>
              <a:headEnd/>
              <a:tailEnd/>
            </a:ln>
          </p:spPr>
          <p:txBody>
            <a:bodyPr lIns="0" tIns="0" rIns="0" bIns="0">
              <a:spAutoFit/>
            </a:bodyPr>
            <a:lstStyle/>
            <a:p>
              <a:pPr algn="ctr"/>
              <a:r>
                <a:rPr lang="en-US" sz="1500"/>
                <a:t>Routing</a:t>
              </a:r>
              <a:endParaRPr lang="en-US"/>
            </a:p>
          </p:txBody>
        </p:sp>
        <p:sp>
          <p:nvSpPr>
            <p:cNvPr id="16407" name="Rectangle 57"/>
            <p:cNvSpPr>
              <a:spLocks noChangeArrowheads="1"/>
            </p:cNvSpPr>
            <p:nvPr/>
          </p:nvSpPr>
          <p:spPr bwMode="auto">
            <a:xfrm>
              <a:off x="312" y="2879"/>
              <a:ext cx="1041" cy="519"/>
            </a:xfrm>
            <a:prstGeom prst="rect">
              <a:avLst/>
            </a:prstGeom>
            <a:noFill/>
            <a:ln w="38100">
              <a:solidFill>
                <a:schemeClr val="tx1"/>
              </a:solidFill>
              <a:miter lim="800000"/>
              <a:headEnd/>
              <a:tailEnd/>
            </a:ln>
          </p:spPr>
          <p:txBody>
            <a:bodyPr/>
            <a:lstStyle/>
            <a:p>
              <a:endParaRPr lang="en-US"/>
            </a:p>
          </p:txBody>
        </p:sp>
        <p:sp>
          <p:nvSpPr>
            <p:cNvPr id="16408" name="Rectangle 58"/>
            <p:cNvSpPr>
              <a:spLocks noChangeArrowheads="1"/>
            </p:cNvSpPr>
            <p:nvPr/>
          </p:nvSpPr>
          <p:spPr bwMode="auto">
            <a:xfrm>
              <a:off x="328" y="2939"/>
              <a:ext cx="1017" cy="165"/>
            </a:xfrm>
            <a:prstGeom prst="rect">
              <a:avLst/>
            </a:prstGeom>
            <a:noFill/>
            <a:ln w="9525">
              <a:noFill/>
              <a:miter lim="800000"/>
              <a:headEnd/>
              <a:tailEnd/>
            </a:ln>
          </p:spPr>
          <p:txBody>
            <a:bodyPr lIns="0" tIns="0" rIns="0" bIns="0">
              <a:spAutoFit/>
            </a:bodyPr>
            <a:lstStyle/>
            <a:p>
              <a:pPr algn="ctr"/>
              <a:r>
                <a:rPr lang="en-US" sz="1500"/>
                <a:t>Outlet</a:t>
              </a:r>
              <a:endParaRPr lang="en-US"/>
            </a:p>
          </p:txBody>
        </p:sp>
        <p:sp>
          <p:nvSpPr>
            <p:cNvPr id="16409" name="Rectangle 59"/>
            <p:cNvSpPr>
              <a:spLocks noChangeArrowheads="1"/>
            </p:cNvSpPr>
            <p:nvPr/>
          </p:nvSpPr>
          <p:spPr bwMode="auto">
            <a:xfrm>
              <a:off x="328" y="3126"/>
              <a:ext cx="1014" cy="165"/>
            </a:xfrm>
            <a:prstGeom prst="rect">
              <a:avLst/>
            </a:prstGeom>
            <a:noFill/>
            <a:ln w="9525">
              <a:noFill/>
              <a:miter lim="800000"/>
              <a:headEnd/>
              <a:tailEnd/>
            </a:ln>
          </p:spPr>
          <p:txBody>
            <a:bodyPr lIns="0" tIns="0" rIns="0" bIns="0">
              <a:spAutoFit/>
            </a:bodyPr>
            <a:lstStyle/>
            <a:p>
              <a:pPr algn="ctr"/>
              <a:r>
                <a:rPr lang="en-US" sz="1500"/>
                <a:t>Flow</a:t>
              </a:r>
              <a:endParaRPr lang="en-US"/>
            </a:p>
          </p:txBody>
        </p:sp>
        <p:sp>
          <p:nvSpPr>
            <p:cNvPr id="16410" name="Freeform 60"/>
            <p:cNvSpPr>
              <a:spLocks/>
            </p:cNvSpPr>
            <p:nvPr/>
          </p:nvSpPr>
          <p:spPr bwMode="auto">
            <a:xfrm>
              <a:off x="1473" y="2975"/>
              <a:ext cx="417" cy="260"/>
            </a:xfrm>
            <a:custGeom>
              <a:avLst/>
              <a:gdLst>
                <a:gd name="T0" fmla="*/ 0 w 439"/>
                <a:gd name="T1" fmla="*/ 123 h 274"/>
                <a:gd name="T2" fmla="*/ 123 w 439"/>
                <a:gd name="T3" fmla="*/ 247 h 274"/>
                <a:gd name="T4" fmla="*/ 123 w 439"/>
                <a:gd name="T5" fmla="*/ 165 h 274"/>
                <a:gd name="T6" fmla="*/ 396 w 439"/>
                <a:gd name="T7" fmla="*/ 165 h 274"/>
                <a:gd name="T8" fmla="*/ 396 w 439"/>
                <a:gd name="T9" fmla="*/ 81 h 274"/>
                <a:gd name="T10" fmla="*/ 123 w 439"/>
                <a:gd name="T11" fmla="*/ 81 h 274"/>
                <a:gd name="T12" fmla="*/ 123 w 439"/>
                <a:gd name="T13" fmla="*/ 0 h 274"/>
                <a:gd name="T14" fmla="*/ 0 w 439"/>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9"/>
                <a:gd name="T25" fmla="*/ 0 h 274"/>
                <a:gd name="T26" fmla="*/ 439 w 439"/>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9" h="274">
                  <a:moveTo>
                    <a:pt x="0" y="137"/>
                  </a:moveTo>
                  <a:lnTo>
                    <a:pt x="137" y="274"/>
                  </a:lnTo>
                  <a:lnTo>
                    <a:pt x="137" y="183"/>
                  </a:lnTo>
                  <a:lnTo>
                    <a:pt x="439" y="183"/>
                  </a:lnTo>
                  <a:lnTo>
                    <a:pt x="439" y="90"/>
                  </a:lnTo>
                  <a:lnTo>
                    <a:pt x="137" y="90"/>
                  </a:lnTo>
                  <a:lnTo>
                    <a:pt x="137" y="0"/>
                  </a:lnTo>
                  <a:lnTo>
                    <a:pt x="0" y="137"/>
                  </a:lnTo>
                </a:path>
              </a:pathLst>
            </a:custGeom>
            <a:noFill/>
            <a:ln w="38100">
              <a:solidFill>
                <a:schemeClr val="tx1"/>
              </a:solidFill>
              <a:prstDash val="solid"/>
              <a:round/>
              <a:headEnd/>
              <a:tailEnd/>
            </a:ln>
          </p:spPr>
          <p:txBody>
            <a:bodyPr/>
            <a:lstStyle/>
            <a:p>
              <a:endParaRPr lang="en-US"/>
            </a:p>
          </p:txBody>
        </p:sp>
        <p:sp>
          <p:nvSpPr>
            <p:cNvPr id="16411" name="Freeform 61"/>
            <p:cNvSpPr>
              <a:spLocks/>
            </p:cNvSpPr>
            <p:nvPr/>
          </p:nvSpPr>
          <p:spPr bwMode="auto">
            <a:xfrm>
              <a:off x="3340" y="2987"/>
              <a:ext cx="416" cy="260"/>
            </a:xfrm>
            <a:custGeom>
              <a:avLst/>
              <a:gdLst>
                <a:gd name="T0" fmla="*/ 0 w 438"/>
                <a:gd name="T1" fmla="*/ 123 h 274"/>
                <a:gd name="T2" fmla="*/ 123 w 438"/>
                <a:gd name="T3" fmla="*/ 247 h 274"/>
                <a:gd name="T4" fmla="*/ 123 w 438"/>
                <a:gd name="T5" fmla="*/ 165 h 274"/>
                <a:gd name="T6" fmla="*/ 395 w 438"/>
                <a:gd name="T7" fmla="*/ 165 h 274"/>
                <a:gd name="T8" fmla="*/ 395 w 438"/>
                <a:gd name="T9" fmla="*/ 81 h 274"/>
                <a:gd name="T10" fmla="*/ 123 w 438"/>
                <a:gd name="T11" fmla="*/ 81 h 274"/>
                <a:gd name="T12" fmla="*/ 123 w 438"/>
                <a:gd name="T13" fmla="*/ 0 h 274"/>
                <a:gd name="T14" fmla="*/ 0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0" y="137"/>
                  </a:moveTo>
                  <a:lnTo>
                    <a:pt x="137" y="274"/>
                  </a:lnTo>
                  <a:lnTo>
                    <a:pt x="137" y="183"/>
                  </a:lnTo>
                  <a:lnTo>
                    <a:pt x="438" y="183"/>
                  </a:lnTo>
                  <a:lnTo>
                    <a:pt x="438" y="90"/>
                  </a:lnTo>
                  <a:lnTo>
                    <a:pt x="137" y="90"/>
                  </a:lnTo>
                  <a:lnTo>
                    <a:pt x="137" y="0"/>
                  </a:lnTo>
                  <a:lnTo>
                    <a:pt x="0" y="137"/>
                  </a:lnTo>
                </a:path>
              </a:pathLst>
            </a:custGeom>
            <a:noFill/>
            <a:ln w="38100">
              <a:solidFill>
                <a:schemeClr val="tx1"/>
              </a:solidFill>
              <a:prstDash val="solid"/>
              <a:round/>
              <a:headEnd/>
              <a:tailEnd/>
            </a:ln>
          </p:spPr>
          <p:txBody>
            <a:bodyPr/>
            <a:lstStyle/>
            <a:p>
              <a:endParaRPr lang="en-US"/>
            </a:p>
          </p:txBody>
        </p:sp>
        <p:sp>
          <p:nvSpPr>
            <p:cNvPr id="16412" name="Freeform 62"/>
            <p:cNvSpPr>
              <a:spLocks/>
            </p:cNvSpPr>
            <p:nvPr/>
          </p:nvSpPr>
          <p:spPr bwMode="auto">
            <a:xfrm>
              <a:off x="1509" y="1537"/>
              <a:ext cx="417" cy="259"/>
            </a:xfrm>
            <a:custGeom>
              <a:avLst/>
              <a:gdLst>
                <a:gd name="T0" fmla="*/ 396 w 439"/>
                <a:gd name="T1" fmla="*/ 123 h 274"/>
                <a:gd name="T2" fmla="*/ 273 w 439"/>
                <a:gd name="T3" fmla="*/ 0 h 274"/>
                <a:gd name="T4" fmla="*/ 273 w 439"/>
                <a:gd name="T5" fmla="*/ 80 h 274"/>
                <a:gd name="T6" fmla="*/ 0 w 439"/>
                <a:gd name="T7" fmla="*/ 80 h 274"/>
                <a:gd name="T8" fmla="*/ 0 w 439"/>
                <a:gd name="T9" fmla="*/ 164 h 274"/>
                <a:gd name="T10" fmla="*/ 273 w 439"/>
                <a:gd name="T11" fmla="*/ 164 h 274"/>
                <a:gd name="T12" fmla="*/ 273 w 439"/>
                <a:gd name="T13" fmla="*/ 245 h 274"/>
                <a:gd name="T14" fmla="*/ 396 w 439"/>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9"/>
                <a:gd name="T25" fmla="*/ 0 h 274"/>
                <a:gd name="T26" fmla="*/ 439 w 439"/>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9" h="274">
                  <a:moveTo>
                    <a:pt x="439" y="137"/>
                  </a:moveTo>
                  <a:lnTo>
                    <a:pt x="302" y="0"/>
                  </a:lnTo>
                  <a:lnTo>
                    <a:pt x="302" y="90"/>
                  </a:lnTo>
                  <a:lnTo>
                    <a:pt x="0" y="90"/>
                  </a:lnTo>
                  <a:lnTo>
                    <a:pt x="0" y="183"/>
                  </a:lnTo>
                  <a:lnTo>
                    <a:pt x="302" y="183"/>
                  </a:lnTo>
                  <a:lnTo>
                    <a:pt x="302" y="274"/>
                  </a:lnTo>
                  <a:lnTo>
                    <a:pt x="439" y="137"/>
                  </a:lnTo>
                </a:path>
              </a:pathLst>
            </a:custGeom>
            <a:noFill/>
            <a:ln w="38100">
              <a:solidFill>
                <a:schemeClr val="tx1"/>
              </a:solidFill>
              <a:prstDash val="solid"/>
              <a:round/>
              <a:headEnd/>
              <a:tailEnd/>
            </a:ln>
          </p:spPr>
          <p:txBody>
            <a:bodyPr/>
            <a:lstStyle/>
            <a:p>
              <a:endParaRPr lang="en-US"/>
            </a:p>
          </p:txBody>
        </p:sp>
        <p:sp>
          <p:nvSpPr>
            <p:cNvPr id="16413" name="Freeform 63"/>
            <p:cNvSpPr>
              <a:spLocks/>
            </p:cNvSpPr>
            <p:nvPr/>
          </p:nvSpPr>
          <p:spPr bwMode="auto">
            <a:xfrm>
              <a:off x="3364" y="1525"/>
              <a:ext cx="416" cy="259"/>
            </a:xfrm>
            <a:custGeom>
              <a:avLst/>
              <a:gdLst>
                <a:gd name="T0" fmla="*/ 395 w 438"/>
                <a:gd name="T1" fmla="*/ 123 h 274"/>
                <a:gd name="T2" fmla="*/ 272 w 438"/>
                <a:gd name="T3" fmla="*/ 0 h 274"/>
                <a:gd name="T4" fmla="*/ 272 w 438"/>
                <a:gd name="T5" fmla="*/ 80 h 274"/>
                <a:gd name="T6" fmla="*/ 0 w 438"/>
                <a:gd name="T7" fmla="*/ 80 h 274"/>
                <a:gd name="T8" fmla="*/ 0 w 438"/>
                <a:gd name="T9" fmla="*/ 164 h 274"/>
                <a:gd name="T10" fmla="*/ 272 w 438"/>
                <a:gd name="T11" fmla="*/ 164 h 274"/>
                <a:gd name="T12" fmla="*/ 272 w 438"/>
                <a:gd name="T13" fmla="*/ 245 h 274"/>
                <a:gd name="T14" fmla="*/ 395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438" y="137"/>
                  </a:moveTo>
                  <a:lnTo>
                    <a:pt x="301" y="0"/>
                  </a:lnTo>
                  <a:lnTo>
                    <a:pt x="301" y="90"/>
                  </a:lnTo>
                  <a:lnTo>
                    <a:pt x="0" y="90"/>
                  </a:lnTo>
                  <a:lnTo>
                    <a:pt x="0" y="183"/>
                  </a:lnTo>
                  <a:lnTo>
                    <a:pt x="301" y="183"/>
                  </a:lnTo>
                  <a:lnTo>
                    <a:pt x="301" y="274"/>
                  </a:lnTo>
                  <a:lnTo>
                    <a:pt x="438" y="137"/>
                  </a:lnTo>
                </a:path>
              </a:pathLst>
            </a:custGeom>
            <a:noFill/>
            <a:ln w="38100">
              <a:solidFill>
                <a:schemeClr val="tx1"/>
              </a:solidFill>
              <a:prstDash val="solid"/>
              <a:round/>
              <a:headEnd/>
              <a:tailEnd/>
            </a:ln>
          </p:spPr>
          <p:txBody>
            <a:bodyPr/>
            <a:lstStyle/>
            <a:p>
              <a:endParaRPr lang="en-US"/>
            </a:p>
          </p:txBody>
        </p:sp>
        <p:sp>
          <p:nvSpPr>
            <p:cNvPr id="16414" name="Freeform 64"/>
            <p:cNvSpPr>
              <a:spLocks/>
            </p:cNvSpPr>
            <p:nvPr/>
          </p:nvSpPr>
          <p:spPr bwMode="auto">
            <a:xfrm>
              <a:off x="4173" y="1976"/>
              <a:ext cx="260" cy="793"/>
            </a:xfrm>
            <a:custGeom>
              <a:avLst/>
              <a:gdLst>
                <a:gd name="T0" fmla="*/ 123 w 274"/>
                <a:gd name="T1" fmla="*/ 885 h 986"/>
                <a:gd name="T2" fmla="*/ 247 w 274"/>
                <a:gd name="T3" fmla="*/ 762 h 986"/>
                <a:gd name="T4" fmla="*/ 165 w 274"/>
                <a:gd name="T5" fmla="*/ 762 h 986"/>
                <a:gd name="T6" fmla="*/ 165 w 274"/>
                <a:gd name="T7" fmla="*/ 0 h 986"/>
                <a:gd name="T8" fmla="*/ 81 w 274"/>
                <a:gd name="T9" fmla="*/ 0 h 986"/>
                <a:gd name="T10" fmla="*/ 81 w 274"/>
                <a:gd name="T11" fmla="*/ 762 h 986"/>
                <a:gd name="T12" fmla="*/ 0 w 274"/>
                <a:gd name="T13" fmla="*/ 762 h 986"/>
                <a:gd name="T14" fmla="*/ 123 w 274"/>
                <a:gd name="T15" fmla="*/ 885 h 986"/>
                <a:gd name="T16" fmla="*/ 0 60000 65536"/>
                <a:gd name="T17" fmla="*/ 0 60000 65536"/>
                <a:gd name="T18" fmla="*/ 0 60000 65536"/>
                <a:gd name="T19" fmla="*/ 0 60000 65536"/>
                <a:gd name="T20" fmla="*/ 0 60000 65536"/>
                <a:gd name="T21" fmla="*/ 0 60000 65536"/>
                <a:gd name="T22" fmla="*/ 0 60000 65536"/>
                <a:gd name="T23" fmla="*/ 0 60000 65536"/>
                <a:gd name="T24" fmla="*/ 0 w 274"/>
                <a:gd name="T25" fmla="*/ 0 h 986"/>
                <a:gd name="T26" fmla="*/ 274 w 274"/>
                <a:gd name="T27" fmla="*/ 986 h 98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4" h="986">
                  <a:moveTo>
                    <a:pt x="137" y="986"/>
                  </a:moveTo>
                  <a:lnTo>
                    <a:pt x="274" y="849"/>
                  </a:lnTo>
                  <a:lnTo>
                    <a:pt x="183" y="849"/>
                  </a:lnTo>
                  <a:lnTo>
                    <a:pt x="183" y="0"/>
                  </a:lnTo>
                  <a:lnTo>
                    <a:pt x="90" y="0"/>
                  </a:lnTo>
                  <a:lnTo>
                    <a:pt x="90" y="849"/>
                  </a:lnTo>
                  <a:lnTo>
                    <a:pt x="0" y="849"/>
                  </a:lnTo>
                  <a:lnTo>
                    <a:pt x="137" y="986"/>
                  </a:lnTo>
                </a:path>
              </a:pathLst>
            </a:custGeom>
            <a:noFill/>
            <a:ln w="38100">
              <a:solidFill>
                <a:schemeClr val="tx1"/>
              </a:solidFill>
              <a:prstDash val="solid"/>
              <a:round/>
              <a:headEnd/>
              <a:tailEnd/>
            </a:ln>
          </p:spPr>
          <p:txBody>
            <a:bodyPr/>
            <a:lstStyle/>
            <a:p>
              <a:endParaRPr lang="en-US"/>
            </a:p>
          </p:txBody>
        </p:sp>
        <p:sp>
          <p:nvSpPr>
            <p:cNvPr id="16415" name="Freeform 65"/>
            <p:cNvSpPr>
              <a:spLocks/>
            </p:cNvSpPr>
            <p:nvPr/>
          </p:nvSpPr>
          <p:spPr bwMode="auto">
            <a:xfrm>
              <a:off x="4696" y="2473"/>
              <a:ext cx="260" cy="312"/>
            </a:xfrm>
            <a:custGeom>
              <a:avLst/>
              <a:gdLst>
                <a:gd name="T0" fmla="*/ 123 w 274"/>
                <a:gd name="T1" fmla="*/ 296 h 329"/>
                <a:gd name="T2" fmla="*/ 247 w 274"/>
                <a:gd name="T3" fmla="*/ 173 h 329"/>
                <a:gd name="T4" fmla="*/ 165 w 274"/>
                <a:gd name="T5" fmla="*/ 173 h 329"/>
                <a:gd name="T6" fmla="*/ 165 w 274"/>
                <a:gd name="T7" fmla="*/ 0 h 329"/>
                <a:gd name="T8" fmla="*/ 81 w 274"/>
                <a:gd name="T9" fmla="*/ 0 h 329"/>
                <a:gd name="T10" fmla="*/ 81 w 274"/>
                <a:gd name="T11" fmla="*/ 173 h 329"/>
                <a:gd name="T12" fmla="*/ 0 w 274"/>
                <a:gd name="T13" fmla="*/ 173 h 329"/>
                <a:gd name="T14" fmla="*/ 123 w 274"/>
                <a:gd name="T15" fmla="*/ 296 h 329"/>
                <a:gd name="T16" fmla="*/ 0 60000 65536"/>
                <a:gd name="T17" fmla="*/ 0 60000 65536"/>
                <a:gd name="T18" fmla="*/ 0 60000 65536"/>
                <a:gd name="T19" fmla="*/ 0 60000 65536"/>
                <a:gd name="T20" fmla="*/ 0 60000 65536"/>
                <a:gd name="T21" fmla="*/ 0 60000 65536"/>
                <a:gd name="T22" fmla="*/ 0 60000 65536"/>
                <a:gd name="T23" fmla="*/ 0 60000 65536"/>
                <a:gd name="T24" fmla="*/ 0 w 274"/>
                <a:gd name="T25" fmla="*/ 0 h 329"/>
                <a:gd name="T26" fmla="*/ 274 w 274"/>
                <a:gd name="T27" fmla="*/ 329 h 3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4" h="329">
                  <a:moveTo>
                    <a:pt x="137" y="329"/>
                  </a:moveTo>
                  <a:lnTo>
                    <a:pt x="274" y="192"/>
                  </a:lnTo>
                  <a:lnTo>
                    <a:pt x="183" y="192"/>
                  </a:lnTo>
                  <a:lnTo>
                    <a:pt x="183" y="0"/>
                  </a:lnTo>
                  <a:lnTo>
                    <a:pt x="90" y="0"/>
                  </a:lnTo>
                  <a:lnTo>
                    <a:pt x="90" y="192"/>
                  </a:lnTo>
                  <a:lnTo>
                    <a:pt x="0" y="192"/>
                  </a:lnTo>
                  <a:lnTo>
                    <a:pt x="137" y="329"/>
                  </a:lnTo>
                </a:path>
              </a:pathLst>
            </a:custGeom>
            <a:noFill/>
            <a:ln w="38100">
              <a:solidFill>
                <a:schemeClr val="tx1"/>
              </a:solidFill>
              <a:prstDash val="solid"/>
              <a:round/>
              <a:headEnd/>
              <a:tailEnd/>
            </a:ln>
          </p:spPr>
          <p:txBody>
            <a:bodyPr/>
            <a:lstStyle/>
            <a:p>
              <a:endParaRPr lang="en-US"/>
            </a:p>
          </p:txBody>
        </p:sp>
      </p:grpSp>
      <p:sp>
        <p:nvSpPr>
          <p:cNvPr id="32" name="Rectangle 40">
            <a:extLst>
              <a:ext uri="{FF2B5EF4-FFF2-40B4-BE49-F238E27FC236}">
                <a16:creationId xmlns:a16="http://schemas.microsoft.com/office/drawing/2014/main" id="{0AA0573B-3C4C-4549-AAC7-970370715342}"/>
              </a:ext>
            </a:extLst>
          </p:cNvPr>
          <p:cNvSpPr>
            <a:spLocks noChangeArrowheads="1"/>
          </p:cNvSpPr>
          <p:nvPr/>
        </p:nvSpPr>
        <p:spPr bwMode="auto">
          <a:xfrm>
            <a:off x="5154169" y="2871216"/>
            <a:ext cx="1502291" cy="726982"/>
          </a:xfrm>
          <a:prstGeom prst="rect">
            <a:avLst/>
          </a:prstGeom>
          <a:noFill/>
          <a:ln w="63500">
            <a:solidFill>
              <a:srgbClr val="FF0000"/>
            </a:solidFill>
            <a:miter lim="800000"/>
            <a:headEnd/>
            <a:tailEnd/>
          </a:ln>
        </p:spPr>
        <p:txBody>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noFill/>
        </p:spPr>
        <p:txBody>
          <a:bodyPr>
            <a:normAutofit/>
          </a:bodyPr>
          <a:lstStyle/>
          <a:p>
            <a:pPr eaLnBrk="1" hangingPunct="1"/>
            <a:r>
              <a:rPr lang="en-US" dirty="0"/>
              <a:t>Simplifying Assumptions</a:t>
            </a:r>
          </a:p>
        </p:txBody>
      </p:sp>
      <p:sp>
        <p:nvSpPr>
          <p:cNvPr id="3" name="Content Placeholder 2">
            <a:extLst>
              <a:ext uri="{FF2B5EF4-FFF2-40B4-BE49-F238E27FC236}">
                <a16:creationId xmlns:a16="http://schemas.microsoft.com/office/drawing/2014/main" id="{476593BD-8F14-2114-9641-4009A8CBDF55}"/>
              </a:ext>
            </a:extLst>
          </p:cNvPr>
          <p:cNvSpPr>
            <a:spLocks noGrp="1"/>
          </p:cNvSpPr>
          <p:nvPr>
            <p:ph idx="1"/>
          </p:nvPr>
        </p:nvSpPr>
        <p:spPr/>
        <p:txBody>
          <a:bodyPr>
            <a:normAutofit/>
          </a:bodyPr>
          <a:lstStyle/>
          <a:p>
            <a:pPr marL="0" indent="0">
              <a:buNone/>
            </a:pPr>
            <a:r>
              <a:rPr lang="en-US" dirty="0"/>
              <a:t>For each subbasin or grid cell:</a:t>
            </a:r>
          </a:p>
          <a:p>
            <a:pPr marL="457200" indent="-457200">
              <a:spcBef>
                <a:spcPct val="50000"/>
              </a:spcBef>
              <a:buFont typeface="+mj-lt"/>
              <a:buAutoNum type="arabicPeriod"/>
            </a:pPr>
            <a:r>
              <a:rPr lang="en-US" dirty="0"/>
              <a:t>Uniform initial conditions</a:t>
            </a:r>
          </a:p>
          <a:p>
            <a:pPr marL="457200" indent="-457200">
              <a:spcBef>
                <a:spcPct val="50000"/>
              </a:spcBef>
              <a:buFont typeface="+mj-lt"/>
              <a:buAutoNum type="arabicPeriod"/>
            </a:pPr>
            <a:r>
              <a:rPr lang="en-US" dirty="0"/>
              <a:t>Uniform spatial distribution of precipitation</a:t>
            </a:r>
          </a:p>
          <a:p>
            <a:pPr marL="457200" indent="-457200">
              <a:spcBef>
                <a:spcPct val="50000"/>
              </a:spcBef>
              <a:buFont typeface="+mj-lt"/>
              <a:buAutoNum type="arabicPeriod"/>
            </a:pPr>
            <a:r>
              <a:rPr lang="en-US" dirty="0"/>
              <a:t>Uniform spatial distribution of losses due to interception/infiltration</a:t>
            </a:r>
          </a:p>
          <a:p>
            <a:pPr marL="457200" indent="-457200">
              <a:spcBef>
                <a:spcPct val="50000"/>
              </a:spcBef>
              <a:buFont typeface="+mj-lt"/>
              <a:buAutoNum type="arabicPeriod"/>
            </a:pPr>
            <a:r>
              <a:rPr lang="en-US" dirty="0"/>
              <a:t>Precipitation and losses are constant for each time step </a:t>
            </a:r>
          </a:p>
          <a:p>
            <a:pPr marL="0" indent="0">
              <a:buNone/>
            </a:pPr>
            <a:endParaRPr lang="en-US" sz="2800" dirty="0"/>
          </a:p>
        </p:txBody>
      </p:sp>
      <p:sp>
        <p:nvSpPr>
          <p:cNvPr id="2052" name="Slide Number Placeholder 4"/>
          <p:cNvSpPr>
            <a:spLocks noGrp="1"/>
          </p:cNvSpPr>
          <p:nvPr>
            <p:ph type="sldNum" sz="quarter" idx="12"/>
          </p:nvPr>
        </p:nvSpPr>
        <p:spPr>
          <a:prstGeom prst="rect">
            <a:avLst/>
          </a:prstGeom>
        </p:spPr>
        <p:txBody>
          <a:bodyPr/>
          <a:lstStyle/>
          <a:p>
            <a:fld id="{54DD5B0A-2EBD-456B-80E1-E71B3FBD75A5}" type="slidenum">
              <a:rPr lang="en-US" smtClean="0">
                <a:latin typeface="Arial" charset="0"/>
              </a:rPr>
              <a:pPr/>
              <a:t>7</a:t>
            </a:fld>
            <a:endParaRPr lang="en-US">
              <a:latin typeface="Arial" charset="0"/>
            </a:endParaRPr>
          </a:p>
        </p:txBody>
      </p:sp>
      <p:graphicFrame>
        <p:nvGraphicFramePr>
          <p:cNvPr id="2050" name="Object 3"/>
          <p:cNvGraphicFramePr>
            <a:graphicFrameLocks noChangeAspect="1"/>
          </p:cNvGraphicFramePr>
          <p:nvPr/>
        </p:nvGraphicFramePr>
        <p:xfrm>
          <a:off x="6035675" y="3321051"/>
          <a:ext cx="115888" cy="214313"/>
        </p:xfrm>
        <a:graphic>
          <a:graphicData uri="http://schemas.openxmlformats.org/presentationml/2006/ole">
            <mc:AlternateContent xmlns:mc="http://schemas.openxmlformats.org/markup-compatibility/2006">
              <mc:Choice xmlns:v="urn:schemas-microsoft-com:vml" Requires="v">
                <p:oleObj name="Equation" r:id="rId3" imgW="114120" imgH="215640" progId="Equation.3">
                  <p:embed/>
                </p:oleObj>
              </mc:Choice>
              <mc:Fallback>
                <p:oleObj name="Equation" r:id="rId3" imgW="114120" imgH="215640" progId="Equation.3">
                  <p:embed/>
                  <p:pic>
                    <p:nvPicPr>
                      <p:cNvPr id="205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5675" y="3321051"/>
                        <a:ext cx="115888"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291789876"/>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a:bodyPr>
          <a:lstStyle/>
          <a:p>
            <a:pPr eaLnBrk="1" hangingPunct="1"/>
            <a:r>
              <a:rPr lang="en-US" dirty="0"/>
              <a:t>Losses within HEC-HMS</a:t>
            </a:r>
          </a:p>
        </p:txBody>
      </p:sp>
      <p:sp>
        <p:nvSpPr>
          <p:cNvPr id="16387" name="Slide Number Placeholder 29"/>
          <p:cNvSpPr>
            <a:spLocks noGrp="1"/>
          </p:cNvSpPr>
          <p:nvPr>
            <p:ph type="sldNum" sz="quarter" idx="12"/>
          </p:nvPr>
        </p:nvSpPr>
        <p:spPr>
          <a:prstGeom prst="rect">
            <a:avLst/>
          </a:prstGeom>
        </p:spPr>
        <p:txBody>
          <a:bodyPr/>
          <a:lstStyle/>
          <a:p>
            <a:fld id="{F11CC723-E94D-4607-8C9C-A026D6608874}" type="slidenum">
              <a:rPr lang="en-US" smtClean="0">
                <a:latin typeface="Arial" charset="0"/>
              </a:rPr>
              <a:pPr/>
              <a:t>8</a:t>
            </a:fld>
            <a:endParaRPr lang="en-US">
              <a:latin typeface="Arial" charset="0"/>
            </a:endParaRPr>
          </a:p>
        </p:txBody>
      </p:sp>
      <p:sp>
        <p:nvSpPr>
          <p:cNvPr id="16390" name="Rectangle 40"/>
          <p:cNvSpPr>
            <a:spLocks noChangeArrowheads="1"/>
          </p:cNvSpPr>
          <p:nvPr/>
        </p:nvSpPr>
        <p:spPr bwMode="auto">
          <a:xfrm>
            <a:off x="2133601" y="3643153"/>
            <a:ext cx="1502291" cy="726982"/>
          </a:xfrm>
          <a:prstGeom prst="rect">
            <a:avLst/>
          </a:prstGeom>
          <a:noFill/>
          <a:ln w="38100">
            <a:solidFill>
              <a:srgbClr val="FF0000"/>
            </a:solidFill>
            <a:miter lim="800000"/>
            <a:headEnd/>
            <a:tailEnd/>
          </a:ln>
        </p:spPr>
        <p:txBody>
          <a:bodyPr/>
          <a:lstStyle/>
          <a:p>
            <a:endParaRPr lang="en-US"/>
          </a:p>
        </p:txBody>
      </p:sp>
      <p:sp>
        <p:nvSpPr>
          <p:cNvPr id="16395" name="Rectangle 45"/>
          <p:cNvSpPr>
            <a:spLocks noChangeArrowheads="1"/>
          </p:cNvSpPr>
          <p:nvPr/>
        </p:nvSpPr>
        <p:spPr bwMode="auto">
          <a:xfrm>
            <a:off x="2137931" y="3883680"/>
            <a:ext cx="1489303" cy="231121"/>
          </a:xfrm>
          <a:prstGeom prst="rect">
            <a:avLst/>
          </a:prstGeom>
          <a:noFill/>
          <a:ln w="9525">
            <a:noFill/>
            <a:miter lim="800000"/>
            <a:headEnd/>
            <a:tailEnd/>
          </a:ln>
        </p:spPr>
        <p:txBody>
          <a:bodyPr lIns="0" tIns="0" rIns="0" bIns="0">
            <a:spAutoFit/>
          </a:bodyPr>
          <a:lstStyle/>
          <a:p>
            <a:pPr algn="ctr"/>
            <a:r>
              <a:rPr lang="en-US" sz="1500" dirty="0"/>
              <a:t>Losses</a:t>
            </a:r>
            <a:endParaRPr lang="en-US" dirty="0"/>
          </a:p>
        </p:txBody>
      </p:sp>
      <p:sp>
        <p:nvSpPr>
          <p:cNvPr id="16397" name="Rectangle 47"/>
          <p:cNvSpPr>
            <a:spLocks noChangeArrowheads="1"/>
          </p:cNvSpPr>
          <p:nvPr/>
        </p:nvSpPr>
        <p:spPr bwMode="auto">
          <a:xfrm>
            <a:off x="5336424" y="3619135"/>
            <a:ext cx="1538369" cy="726982"/>
          </a:xfrm>
          <a:prstGeom prst="rect">
            <a:avLst/>
          </a:prstGeom>
          <a:noFill/>
          <a:ln w="38100">
            <a:solidFill>
              <a:schemeClr val="bg2">
                <a:lumMod val="50000"/>
              </a:schemeClr>
            </a:solidFill>
            <a:miter lim="800000"/>
            <a:headEnd/>
            <a:tailEnd/>
          </a:ln>
        </p:spPr>
        <p:txBody>
          <a:bodyPr/>
          <a:lstStyle/>
          <a:p>
            <a:endParaRPr lang="en-US"/>
          </a:p>
        </p:txBody>
      </p:sp>
      <p:sp>
        <p:nvSpPr>
          <p:cNvPr id="16398" name="Rectangle 48"/>
          <p:cNvSpPr>
            <a:spLocks noChangeArrowheads="1"/>
          </p:cNvSpPr>
          <p:nvPr/>
        </p:nvSpPr>
        <p:spPr bwMode="auto">
          <a:xfrm>
            <a:off x="5351586" y="3744389"/>
            <a:ext cx="1508042" cy="461665"/>
          </a:xfrm>
          <a:prstGeom prst="rect">
            <a:avLst/>
          </a:prstGeom>
          <a:noFill/>
          <a:ln w="9525">
            <a:noFill/>
            <a:miter lim="800000"/>
            <a:headEnd/>
            <a:tailEnd/>
          </a:ln>
        </p:spPr>
        <p:txBody>
          <a:bodyPr wrap="none" lIns="0" tIns="0" rIns="0" bIns="0">
            <a:spAutoFit/>
          </a:bodyPr>
          <a:lstStyle/>
          <a:p>
            <a:pPr algn="ctr"/>
            <a:r>
              <a:rPr lang="en-US" sz="1500" dirty="0"/>
              <a:t>Surface / </a:t>
            </a:r>
          </a:p>
          <a:p>
            <a:pPr algn="ctr"/>
            <a:r>
              <a:rPr lang="en-US" sz="1500" dirty="0"/>
              <a:t>Depression Storage</a:t>
            </a:r>
            <a:endParaRPr lang="en-US" dirty="0"/>
          </a:p>
        </p:txBody>
      </p:sp>
      <p:sp>
        <p:nvSpPr>
          <p:cNvPr id="16401" name="Rectangle 51"/>
          <p:cNvSpPr>
            <a:spLocks noChangeArrowheads="1"/>
          </p:cNvSpPr>
          <p:nvPr/>
        </p:nvSpPr>
        <p:spPr bwMode="auto">
          <a:xfrm>
            <a:off x="5372968" y="5067389"/>
            <a:ext cx="1503734" cy="726982"/>
          </a:xfrm>
          <a:prstGeom prst="rect">
            <a:avLst/>
          </a:prstGeom>
          <a:noFill/>
          <a:ln w="38100">
            <a:solidFill>
              <a:schemeClr val="accent6">
                <a:lumMod val="75000"/>
              </a:schemeClr>
            </a:solidFill>
            <a:miter lim="800000"/>
            <a:headEnd/>
            <a:tailEnd/>
          </a:ln>
        </p:spPr>
        <p:txBody>
          <a:bodyPr/>
          <a:lstStyle/>
          <a:p>
            <a:endParaRPr lang="en-US"/>
          </a:p>
        </p:txBody>
      </p:sp>
      <p:sp>
        <p:nvSpPr>
          <p:cNvPr id="16402" name="Rectangle 52"/>
          <p:cNvSpPr>
            <a:spLocks noChangeArrowheads="1"/>
          </p:cNvSpPr>
          <p:nvPr/>
        </p:nvSpPr>
        <p:spPr bwMode="auto">
          <a:xfrm>
            <a:off x="5566522" y="5200048"/>
            <a:ext cx="1208663" cy="461665"/>
          </a:xfrm>
          <a:prstGeom prst="rect">
            <a:avLst/>
          </a:prstGeom>
          <a:noFill/>
          <a:ln w="9525">
            <a:noFill/>
            <a:miter lim="800000"/>
            <a:headEnd/>
            <a:tailEnd/>
          </a:ln>
        </p:spPr>
        <p:txBody>
          <a:bodyPr wrap="square" lIns="0" tIns="0" rIns="0" bIns="0">
            <a:spAutoFit/>
          </a:bodyPr>
          <a:lstStyle/>
          <a:p>
            <a:pPr algn="ctr"/>
            <a:r>
              <a:rPr lang="en-US" sz="1500" dirty="0"/>
              <a:t>Infiltration / Soil Storage</a:t>
            </a:r>
            <a:endParaRPr lang="en-US" dirty="0"/>
          </a:p>
        </p:txBody>
      </p:sp>
      <p:sp>
        <p:nvSpPr>
          <p:cNvPr id="16404" name="Rectangle 54"/>
          <p:cNvSpPr>
            <a:spLocks noChangeArrowheads="1"/>
          </p:cNvSpPr>
          <p:nvPr/>
        </p:nvSpPr>
        <p:spPr bwMode="auto">
          <a:xfrm>
            <a:off x="5334001" y="2170881"/>
            <a:ext cx="1502291" cy="726982"/>
          </a:xfrm>
          <a:prstGeom prst="rect">
            <a:avLst/>
          </a:prstGeom>
          <a:noFill/>
          <a:ln w="38100">
            <a:solidFill>
              <a:srgbClr val="00B050"/>
            </a:solidFill>
            <a:miter lim="800000"/>
            <a:headEnd/>
            <a:tailEnd/>
          </a:ln>
        </p:spPr>
        <p:txBody>
          <a:bodyPr/>
          <a:lstStyle/>
          <a:p>
            <a:endParaRPr lang="en-US"/>
          </a:p>
        </p:txBody>
      </p:sp>
      <p:sp>
        <p:nvSpPr>
          <p:cNvPr id="16405" name="Rectangle 55"/>
          <p:cNvSpPr>
            <a:spLocks noChangeArrowheads="1"/>
          </p:cNvSpPr>
          <p:nvPr/>
        </p:nvSpPr>
        <p:spPr bwMode="auto">
          <a:xfrm>
            <a:off x="5372969" y="2303540"/>
            <a:ext cx="1437351" cy="461665"/>
          </a:xfrm>
          <a:prstGeom prst="rect">
            <a:avLst/>
          </a:prstGeom>
          <a:noFill/>
          <a:ln w="9525">
            <a:noFill/>
            <a:miter lim="800000"/>
            <a:headEnd/>
            <a:tailEnd/>
          </a:ln>
        </p:spPr>
        <p:txBody>
          <a:bodyPr lIns="0" tIns="0" rIns="0" bIns="0">
            <a:spAutoFit/>
          </a:bodyPr>
          <a:lstStyle/>
          <a:p>
            <a:pPr algn="ctr"/>
            <a:r>
              <a:rPr lang="en-US" sz="1500" dirty="0"/>
              <a:t>Interception / Canopy Storage</a:t>
            </a:r>
            <a:endParaRPr lang="en-US" dirty="0"/>
          </a:p>
        </p:txBody>
      </p:sp>
      <p:sp>
        <p:nvSpPr>
          <p:cNvPr id="16411" name="Freeform 61"/>
          <p:cNvSpPr>
            <a:spLocks/>
          </p:cNvSpPr>
          <p:nvPr/>
        </p:nvSpPr>
        <p:spPr bwMode="auto">
          <a:xfrm rot="10800000">
            <a:off x="8087320" y="4864614"/>
            <a:ext cx="600339" cy="364191"/>
          </a:xfrm>
          <a:custGeom>
            <a:avLst/>
            <a:gdLst>
              <a:gd name="T0" fmla="*/ 0 w 438"/>
              <a:gd name="T1" fmla="*/ 123 h 274"/>
              <a:gd name="T2" fmla="*/ 123 w 438"/>
              <a:gd name="T3" fmla="*/ 247 h 274"/>
              <a:gd name="T4" fmla="*/ 123 w 438"/>
              <a:gd name="T5" fmla="*/ 165 h 274"/>
              <a:gd name="T6" fmla="*/ 395 w 438"/>
              <a:gd name="T7" fmla="*/ 165 h 274"/>
              <a:gd name="T8" fmla="*/ 395 w 438"/>
              <a:gd name="T9" fmla="*/ 81 h 274"/>
              <a:gd name="T10" fmla="*/ 123 w 438"/>
              <a:gd name="T11" fmla="*/ 81 h 274"/>
              <a:gd name="T12" fmla="*/ 123 w 438"/>
              <a:gd name="T13" fmla="*/ 0 h 274"/>
              <a:gd name="T14" fmla="*/ 0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0" y="137"/>
                </a:moveTo>
                <a:lnTo>
                  <a:pt x="137" y="274"/>
                </a:lnTo>
                <a:lnTo>
                  <a:pt x="137" y="183"/>
                </a:lnTo>
                <a:lnTo>
                  <a:pt x="438" y="183"/>
                </a:lnTo>
                <a:lnTo>
                  <a:pt x="438" y="90"/>
                </a:lnTo>
                <a:lnTo>
                  <a:pt x="137" y="90"/>
                </a:lnTo>
                <a:lnTo>
                  <a:pt x="137" y="0"/>
                </a:lnTo>
                <a:lnTo>
                  <a:pt x="0" y="137"/>
                </a:lnTo>
              </a:path>
            </a:pathLst>
          </a:custGeom>
          <a:noFill/>
          <a:ln w="38100">
            <a:solidFill>
              <a:srgbClr val="0070C0"/>
            </a:solidFill>
            <a:prstDash val="solid"/>
            <a:round/>
            <a:headEnd/>
            <a:tailEnd/>
          </a:ln>
        </p:spPr>
        <p:txBody>
          <a:bodyPr/>
          <a:lstStyle/>
          <a:p>
            <a:endParaRPr lang="en-US"/>
          </a:p>
        </p:txBody>
      </p:sp>
      <p:sp>
        <p:nvSpPr>
          <p:cNvPr id="16413" name="Freeform 63"/>
          <p:cNvSpPr>
            <a:spLocks/>
          </p:cNvSpPr>
          <p:nvPr/>
        </p:nvSpPr>
        <p:spPr bwMode="auto">
          <a:xfrm rot="16200000">
            <a:off x="8983213" y="3462881"/>
            <a:ext cx="600339" cy="362790"/>
          </a:xfrm>
          <a:custGeom>
            <a:avLst/>
            <a:gdLst>
              <a:gd name="T0" fmla="*/ 395 w 438"/>
              <a:gd name="T1" fmla="*/ 123 h 274"/>
              <a:gd name="T2" fmla="*/ 272 w 438"/>
              <a:gd name="T3" fmla="*/ 0 h 274"/>
              <a:gd name="T4" fmla="*/ 272 w 438"/>
              <a:gd name="T5" fmla="*/ 80 h 274"/>
              <a:gd name="T6" fmla="*/ 0 w 438"/>
              <a:gd name="T7" fmla="*/ 80 h 274"/>
              <a:gd name="T8" fmla="*/ 0 w 438"/>
              <a:gd name="T9" fmla="*/ 164 h 274"/>
              <a:gd name="T10" fmla="*/ 272 w 438"/>
              <a:gd name="T11" fmla="*/ 164 h 274"/>
              <a:gd name="T12" fmla="*/ 272 w 438"/>
              <a:gd name="T13" fmla="*/ 245 h 274"/>
              <a:gd name="T14" fmla="*/ 395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438" y="137"/>
                </a:moveTo>
                <a:lnTo>
                  <a:pt x="301" y="0"/>
                </a:lnTo>
                <a:lnTo>
                  <a:pt x="301" y="90"/>
                </a:lnTo>
                <a:lnTo>
                  <a:pt x="0" y="90"/>
                </a:lnTo>
                <a:lnTo>
                  <a:pt x="0" y="183"/>
                </a:lnTo>
                <a:lnTo>
                  <a:pt x="301" y="183"/>
                </a:lnTo>
                <a:lnTo>
                  <a:pt x="301" y="274"/>
                </a:lnTo>
                <a:lnTo>
                  <a:pt x="438" y="137"/>
                </a:lnTo>
              </a:path>
            </a:pathLst>
          </a:custGeom>
          <a:noFill/>
          <a:ln w="38100">
            <a:solidFill>
              <a:schemeClr val="accent4"/>
            </a:solidFill>
            <a:prstDash val="solid"/>
            <a:round/>
            <a:headEnd/>
            <a:tailEnd/>
          </a:ln>
        </p:spPr>
        <p:txBody>
          <a:bodyPr/>
          <a:lstStyle/>
          <a:p>
            <a:endParaRPr lang="en-US"/>
          </a:p>
        </p:txBody>
      </p:sp>
      <p:sp>
        <p:nvSpPr>
          <p:cNvPr id="3" name="Left Brace 2">
            <a:extLst>
              <a:ext uri="{FF2B5EF4-FFF2-40B4-BE49-F238E27FC236}">
                <a16:creationId xmlns:a16="http://schemas.microsoft.com/office/drawing/2014/main" id="{FFED292D-3D00-41E5-885A-22C2A544567A}"/>
              </a:ext>
            </a:extLst>
          </p:cNvPr>
          <p:cNvSpPr/>
          <p:nvPr/>
        </p:nvSpPr>
        <p:spPr>
          <a:xfrm>
            <a:off x="4439358" y="2194900"/>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33" name="Rectangle 40">
            <a:extLst>
              <a:ext uri="{FF2B5EF4-FFF2-40B4-BE49-F238E27FC236}">
                <a16:creationId xmlns:a16="http://schemas.microsoft.com/office/drawing/2014/main" id="{1163B2F6-386F-42E7-ABA2-96663F48CDA1}"/>
              </a:ext>
            </a:extLst>
          </p:cNvPr>
          <p:cNvSpPr>
            <a:spLocks noChangeArrowheads="1"/>
          </p:cNvSpPr>
          <p:nvPr/>
        </p:nvSpPr>
        <p:spPr bwMode="auto">
          <a:xfrm>
            <a:off x="8802301" y="4683218"/>
            <a:ext cx="1502291" cy="726982"/>
          </a:xfrm>
          <a:prstGeom prst="rect">
            <a:avLst/>
          </a:prstGeom>
          <a:noFill/>
          <a:ln w="38100">
            <a:solidFill>
              <a:srgbClr val="0070C0"/>
            </a:solidFill>
            <a:miter lim="800000"/>
            <a:headEnd/>
            <a:tailEnd/>
          </a:ln>
        </p:spPr>
        <p:txBody>
          <a:bodyPr/>
          <a:lstStyle/>
          <a:p>
            <a:endParaRPr lang="en-US"/>
          </a:p>
        </p:txBody>
      </p:sp>
      <p:sp>
        <p:nvSpPr>
          <p:cNvPr id="34" name="Rectangle 45">
            <a:extLst>
              <a:ext uri="{FF2B5EF4-FFF2-40B4-BE49-F238E27FC236}">
                <a16:creationId xmlns:a16="http://schemas.microsoft.com/office/drawing/2014/main" id="{659FA3C5-9391-4BF3-8963-3923491FEEB6}"/>
              </a:ext>
            </a:extLst>
          </p:cNvPr>
          <p:cNvSpPr>
            <a:spLocks noChangeArrowheads="1"/>
          </p:cNvSpPr>
          <p:nvPr/>
        </p:nvSpPr>
        <p:spPr bwMode="auto">
          <a:xfrm>
            <a:off x="8808796" y="4834147"/>
            <a:ext cx="1489303" cy="461665"/>
          </a:xfrm>
          <a:prstGeom prst="rect">
            <a:avLst/>
          </a:prstGeom>
          <a:noFill/>
          <a:ln w="9525">
            <a:noFill/>
            <a:miter lim="800000"/>
            <a:headEnd/>
            <a:tailEnd/>
          </a:ln>
        </p:spPr>
        <p:txBody>
          <a:bodyPr lIns="0" tIns="0" rIns="0" bIns="0">
            <a:spAutoFit/>
          </a:bodyPr>
          <a:lstStyle/>
          <a:p>
            <a:pPr algn="ctr"/>
            <a:r>
              <a:rPr lang="en-US" sz="1500" dirty="0"/>
              <a:t>Excess Precipitation</a:t>
            </a:r>
            <a:endParaRPr lang="en-US" dirty="0"/>
          </a:p>
        </p:txBody>
      </p:sp>
      <p:sp>
        <p:nvSpPr>
          <p:cNvPr id="35" name="Left Brace 34">
            <a:extLst>
              <a:ext uri="{FF2B5EF4-FFF2-40B4-BE49-F238E27FC236}">
                <a16:creationId xmlns:a16="http://schemas.microsoft.com/office/drawing/2014/main" id="{58BB6185-D459-4273-8D6F-B9C3C54CD521}"/>
              </a:ext>
            </a:extLst>
          </p:cNvPr>
          <p:cNvSpPr/>
          <p:nvPr/>
        </p:nvSpPr>
        <p:spPr>
          <a:xfrm rot="10800000">
            <a:off x="7411158" y="2194900"/>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36" name="Rectangle 40">
            <a:extLst>
              <a:ext uri="{FF2B5EF4-FFF2-40B4-BE49-F238E27FC236}">
                <a16:creationId xmlns:a16="http://schemas.microsoft.com/office/drawing/2014/main" id="{77C67463-6E4B-4D70-87D4-A00985029BC6}"/>
              </a:ext>
            </a:extLst>
          </p:cNvPr>
          <p:cNvSpPr>
            <a:spLocks noChangeArrowheads="1"/>
          </p:cNvSpPr>
          <p:nvPr/>
        </p:nvSpPr>
        <p:spPr bwMode="auto">
          <a:xfrm>
            <a:off x="8534401" y="2471491"/>
            <a:ext cx="1502291" cy="726982"/>
          </a:xfrm>
          <a:prstGeom prst="rect">
            <a:avLst/>
          </a:prstGeom>
          <a:noFill/>
          <a:ln w="38100">
            <a:solidFill>
              <a:schemeClr val="accent4"/>
            </a:solidFill>
            <a:miter lim="800000"/>
            <a:headEnd/>
            <a:tailEnd/>
          </a:ln>
        </p:spPr>
        <p:txBody>
          <a:bodyPr/>
          <a:lstStyle/>
          <a:p>
            <a:endParaRPr lang="en-US"/>
          </a:p>
        </p:txBody>
      </p:sp>
      <p:sp>
        <p:nvSpPr>
          <p:cNvPr id="37" name="Rectangle 45">
            <a:extLst>
              <a:ext uri="{FF2B5EF4-FFF2-40B4-BE49-F238E27FC236}">
                <a16:creationId xmlns:a16="http://schemas.microsoft.com/office/drawing/2014/main" id="{BF414CDD-0DC1-4B15-B452-A77C271F7A60}"/>
              </a:ext>
            </a:extLst>
          </p:cNvPr>
          <p:cNvSpPr>
            <a:spLocks noChangeArrowheads="1"/>
          </p:cNvSpPr>
          <p:nvPr/>
        </p:nvSpPr>
        <p:spPr bwMode="auto">
          <a:xfrm>
            <a:off x="8538731" y="2712018"/>
            <a:ext cx="1489303" cy="231121"/>
          </a:xfrm>
          <a:prstGeom prst="rect">
            <a:avLst/>
          </a:prstGeom>
          <a:noFill/>
          <a:ln w="9525">
            <a:noFill/>
            <a:miter lim="800000"/>
            <a:headEnd/>
            <a:tailEnd/>
          </a:ln>
        </p:spPr>
        <p:txBody>
          <a:bodyPr lIns="0" tIns="0" rIns="0" bIns="0">
            <a:spAutoFit/>
          </a:bodyPr>
          <a:lstStyle/>
          <a:p>
            <a:pPr algn="ctr"/>
            <a:r>
              <a:rPr lang="en-US" sz="1500" dirty="0"/>
              <a:t>Evapotranspiration</a:t>
            </a:r>
            <a:endParaRPr lang="en-US" dirty="0"/>
          </a:p>
        </p:txBody>
      </p:sp>
    </p:spTree>
    <p:extLst>
      <p:ext uri="{BB962C8B-B14F-4D97-AF65-F5344CB8AC3E}">
        <p14:creationId xmlns:p14="http://schemas.microsoft.com/office/powerpoint/2010/main" val="273589647"/>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a:bodyPr>
          <a:lstStyle/>
          <a:p>
            <a:pPr eaLnBrk="1" hangingPunct="1"/>
            <a:r>
              <a:rPr lang="en-US" sz="3800" dirty="0"/>
              <a:t>Canopy and Surface Losses within HEC-HMS</a:t>
            </a:r>
          </a:p>
        </p:txBody>
      </p:sp>
      <p:sp>
        <p:nvSpPr>
          <p:cNvPr id="16387" name="Slide Number Placeholder 29"/>
          <p:cNvSpPr>
            <a:spLocks noGrp="1"/>
          </p:cNvSpPr>
          <p:nvPr>
            <p:ph type="sldNum" sz="quarter" idx="12"/>
          </p:nvPr>
        </p:nvSpPr>
        <p:spPr>
          <a:prstGeom prst="rect">
            <a:avLst/>
          </a:prstGeom>
        </p:spPr>
        <p:txBody>
          <a:bodyPr/>
          <a:lstStyle/>
          <a:p>
            <a:fld id="{F11CC723-E94D-4607-8C9C-A026D6608874}" type="slidenum">
              <a:rPr lang="en-US" smtClean="0">
                <a:latin typeface="Arial" charset="0"/>
              </a:rPr>
              <a:pPr/>
              <a:t>9</a:t>
            </a:fld>
            <a:endParaRPr lang="en-US">
              <a:latin typeface="Arial" charset="0"/>
            </a:endParaRPr>
          </a:p>
        </p:txBody>
      </p:sp>
      <p:sp>
        <p:nvSpPr>
          <p:cNvPr id="16390" name="Rectangle 40"/>
          <p:cNvSpPr>
            <a:spLocks noChangeArrowheads="1"/>
          </p:cNvSpPr>
          <p:nvPr/>
        </p:nvSpPr>
        <p:spPr bwMode="auto">
          <a:xfrm>
            <a:off x="2133601" y="3643153"/>
            <a:ext cx="1502291" cy="726982"/>
          </a:xfrm>
          <a:prstGeom prst="rect">
            <a:avLst/>
          </a:prstGeom>
          <a:noFill/>
          <a:ln w="38100">
            <a:solidFill>
              <a:schemeClr val="tx1"/>
            </a:solidFill>
            <a:miter lim="800000"/>
            <a:headEnd/>
            <a:tailEnd/>
          </a:ln>
        </p:spPr>
        <p:txBody>
          <a:bodyPr/>
          <a:lstStyle/>
          <a:p>
            <a:endParaRPr lang="en-US"/>
          </a:p>
        </p:txBody>
      </p:sp>
      <p:sp>
        <p:nvSpPr>
          <p:cNvPr id="16395" name="Rectangle 45"/>
          <p:cNvSpPr>
            <a:spLocks noChangeArrowheads="1"/>
          </p:cNvSpPr>
          <p:nvPr/>
        </p:nvSpPr>
        <p:spPr bwMode="auto">
          <a:xfrm>
            <a:off x="2137931" y="3883680"/>
            <a:ext cx="1489303" cy="231121"/>
          </a:xfrm>
          <a:prstGeom prst="rect">
            <a:avLst/>
          </a:prstGeom>
          <a:noFill/>
          <a:ln w="9525">
            <a:noFill/>
            <a:miter lim="800000"/>
            <a:headEnd/>
            <a:tailEnd/>
          </a:ln>
        </p:spPr>
        <p:txBody>
          <a:bodyPr lIns="0" tIns="0" rIns="0" bIns="0">
            <a:spAutoFit/>
          </a:bodyPr>
          <a:lstStyle/>
          <a:p>
            <a:pPr algn="ctr"/>
            <a:r>
              <a:rPr lang="en-US" sz="1500" dirty="0"/>
              <a:t>Losses</a:t>
            </a:r>
            <a:endParaRPr lang="en-US" dirty="0"/>
          </a:p>
        </p:txBody>
      </p:sp>
      <p:sp>
        <p:nvSpPr>
          <p:cNvPr id="16397" name="Rectangle 47"/>
          <p:cNvSpPr>
            <a:spLocks noChangeArrowheads="1"/>
          </p:cNvSpPr>
          <p:nvPr/>
        </p:nvSpPr>
        <p:spPr bwMode="auto">
          <a:xfrm>
            <a:off x="5336424" y="3619135"/>
            <a:ext cx="1538369" cy="726982"/>
          </a:xfrm>
          <a:prstGeom prst="rect">
            <a:avLst/>
          </a:prstGeom>
          <a:noFill/>
          <a:ln w="38100">
            <a:solidFill>
              <a:schemeClr val="tx1"/>
            </a:solidFill>
            <a:miter lim="800000"/>
            <a:headEnd/>
            <a:tailEnd/>
          </a:ln>
        </p:spPr>
        <p:txBody>
          <a:bodyPr/>
          <a:lstStyle/>
          <a:p>
            <a:endParaRPr lang="en-US"/>
          </a:p>
        </p:txBody>
      </p:sp>
      <p:sp>
        <p:nvSpPr>
          <p:cNvPr id="16398" name="Rectangle 48"/>
          <p:cNvSpPr>
            <a:spLocks noChangeArrowheads="1"/>
          </p:cNvSpPr>
          <p:nvPr/>
        </p:nvSpPr>
        <p:spPr bwMode="auto">
          <a:xfrm>
            <a:off x="5351586" y="3744389"/>
            <a:ext cx="1508042" cy="461665"/>
          </a:xfrm>
          <a:prstGeom prst="rect">
            <a:avLst/>
          </a:prstGeom>
          <a:noFill/>
          <a:ln w="9525">
            <a:noFill/>
            <a:miter lim="800000"/>
            <a:headEnd/>
            <a:tailEnd/>
          </a:ln>
        </p:spPr>
        <p:txBody>
          <a:bodyPr wrap="none" lIns="0" tIns="0" rIns="0" bIns="0">
            <a:spAutoFit/>
          </a:bodyPr>
          <a:lstStyle/>
          <a:p>
            <a:pPr algn="ctr"/>
            <a:r>
              <a:rPr lang="en-US" sz="1500" dirty="0"/>
              <a:t>Surface / </a:t>
            </a:r>
          </a:p>
          <a:p>
            <a:pPr algn="ctr"/>
            <a:r>
              <a:rPr lang="en-US" sz="1500" dirty="0"/>
              <a:t>Depression Storage</a:t>
            </a:r>
            <a:endParaRPr lang="en-US" dirty="0"/>
          </a:p>
        </p:txBody>
      </p:sp>
      <p:sp>
        <p:nvSpPr>
          <p:cNvPr id="16401" name="Rectangle 51"/>
          <p:cNvSpPr>
            <a:spLocks noChangeArrowheads="1"/>
          </p:cNvSpPr>
          <p:nvPr/>
        </p:nvSpPr>
        <p:spPr bwMode="auto">
          <a:xfrm>
            <a:off x="5372968" y="5067389"/>
            <a:ext cx="1503734" cy="726982"/>
          </a:xfrm>
          <a:prstGeom prst="rect">
            <a:avLst/>
          </a:prstGeom>
          <a:noFill/>
          <a:ln w="38100">
            <a:solidFill>
              <a:schemeClr val="tx1"/>
            </a:solidFill>
            <a:miter lim="800000"/>
            <a:headEnd/>
            <a:tailEnd/>
          </a:ln>
        </p:spPr>
        <p:txBody>
          <a:bodyPr/>
          <a:lstStyle/>
          <a:p>
            <a:endParaRPr lang="en-US"/>
          </a:p>
        </p:txBody>
      </p:sp>
      <p:sp>
        <p:nvSpPr>
          <p:cNvPr id="16402" name="Rectangle 52"/>
          <p:cNvSpPr>
            <a:spLocks noChangeArrowheads="1"/>
          </p:cNvSpPr>
          <p:nvPr/>
        </p:nvSpPr>
        <p:spPr bwMode="auto">
          <a:xfrm>
            <a:off x="5566522" y="5200048"/>
            <a:ext cx="1208663" cy="461665"/>
          </a:xfrm>
          <a:prstGeom prst="rect">
            <a:avLst/>
          </a:prstGeom>
          <a:noFill/>
          <a:ln w="9525">
            <a:noFill/>
            <a:miter lim="800000"/>
            <a:headEnd/>
            <a:tailEnd/>
          </a:ln>
        </p:spPr>
        <p:txBody>
          <a:bodyPr wrap="square" lIns="0" tIns="0" rIns="0" bIns="0">
            <a:spAutoFit/>
          </a:bodyPr>
          <a:lstStyle/>
          <a:p>
            <a:pPr algn="ctr"/>
            <a:r>
              <a:rPr lang="en-US" sz="1500" dirty="0"/>
              <a:t>Infiltration / Soil Storage</a:t>
            </a:r>
            <a:endParaRPr lang="en-US" dirty="0"/>
          </a:p>
        </p:txBody>
      </p:sp>
      <p:sp>
        <p:nvSpPr>
          <p:cNvPr id="16404" name="Rectangle 54"/>
          <p:cNvSpPr>
            <a:spLocks noChangeArrowheads="1"/>
          </p:cNvSpPr>
          <p:nvPr/>
        </p:nvSpPr>
        <p:spPr bwMode="auto">
          <a:xfrm>
            <a:off x="5334001" y="2170881"/>
            <a:ext cx="1502291" cy="726982"/>
          </a:xfrm>
          <a:prstGeom prst="rect">
            <a:avLst/>
          </a:prstGeom>
          <a:noFill/>
          <a:ln w="38100">
            <a:solidFill>
              <a:schemeClr val="tx1"/>
            </a:solidFill>
            <a:miter lim="800000"/>
            <a:headEnd/>
            <a:tailEnd/>
          </a:ln>
        </p:spPr>
        <p:txBody>
          <a:bodyPr/>
          <a:lstStyle/>
          <a:p>
            <a:endParaRPr lang="en-US"/>
          </a:p>
        </p:txBody>
      </p:sp>
      <p:sp>
        <p:nvSpPr>
          <p:cNvPr id="16405" name="Rectangle 55"/>
          <p:cNvSpPr>
            <a:spLocks noChangeArrowheads="1"/>
          </p:cNvSpPr>
          <p:nvPr/>
        </p:nvSpPr>
        <p:spPr bwMode="auto">
          <a:xfrm>
            <a:off x="5372969" y="2303540"/>
            <a:ext cx="1437351" cy="461665"/>
          </a:xfrm>
          <a:prstGeom prst="rect">
            <a:avLst/>
          </a:prstGeom>
          <a:noFill/>
          <a:ln w="9525">
            <a:noFill/>
            <a:miter lim="800000"/>
            <a:headEnd/>
            <a:tailEnd/>
          </a:ln>
        </p:spPr>
        <p:txBody>
          <a:bodyPr lIns="0" tIns="0" rIns="0" bIns="0">
            <a:spAutoFit/>
          </a:bodyPr>
          <a:lstStyle/>
          <a:p>
            <a:pPr algn="ctr"/>
            <a:r>
              <a:rPr lang="en-US" sz="1500" dirty="0"/>
              <a:t>Interception / Canopy Storage</a:t>
            </a:r>
            <a:endParaRPr lang="en-US" dirty="0"/>
          </a:p>
        </p:txBody>
      </p:sp>
      <p:sp>
        <p:nvSpPr>
          <p:cNvPr id="16411" name="Freeform 61"/>
          <p:cNvSpPr>
            <a:spLocks/>
          </p:cNvSpPr>
          <p:nvPr/>
        </p:nvSpPr>
        <p:spPr bwMode="auto">
          <a:xfrm rot="10800000">
            <a:off x="8087320" y="4864614"/>
            <a:ext cx="600339" cy="364191"/>
          </a:xfrm>
          <a:custGeom>
            <a:avLst/>
            <a:gdLst>
              <a:gd name="T0" fmla="*/ 0 w 438"/>
              <a:gd name="T1" fmla="*/ 123 h 274"/>
              <a:gd name="T2" fmla="*/ 123 w 438"/>
              <a:gd name="T3" fmla="*/ 247 h 274"/>
              <a:gd name="T4" fmla="*/ 123 w 438"/>
              <a:gd name="T5" fmla="*/ 165 h 274"/>
              <a:gd name="T6" fmla="*/ 395 w 438"/>
              <a:gd name="T7" fmla="*/ 165 h 274"/>
              <a:gd name="T8" fmla="*/ 395 w 438"/>
              <a:gd name="T9" fmla="*/ 81 h 274"/>
              <a:gd name="T10" fmla="*/ 123 w 438"/>
              <a:gd name="T11" fmla="*/ 81 h 274"/>
              <a:gd name="T12" fmla="*/ 123 w 438"/>
              <a:gd name="T13" fmla="*/ 0 h 274"/>
              <a:gd name="T14" fmla="*/ 0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0" y="137"/>
                </a:moveTo>
                <a:lnTo>
                  <a:pt x="137" y="274"/>
                </a:lnTo>
                <a:lnTo>
                  <a:pt x="137" y="183"/>
                </a:lnTo>
                <a:lnTo>
                  <a:pt x="438" y="183"/>
                </a:lnTo>
                <a:lnTo>
                  <a:pt x="438" y="90"/>
                </a:lnTo>
                <a:lnTo>
                  <a:pt x="137" y="90"/>
                </a:lnTo>
                <a:lnTo>
                  <a:pt x="137" y="0"/>
                </a:lnTo>
                <a:lnTo>
                  <a:pt x="0" y="137"/>
                </a:lnTo>
              </a:path>
            </a:pathLst>
          </a:custGeom>
          <a:noFill/>
          <a:ln w="38100">
            <a:solidFill>
              <a:schemeClr val="tx1"/>
            </a:solidFill>
            <a:prstDash val="solid"/>
            <a:round/>
            <a:headEnd/>
            <a:tailEnd/>
          </a:ln>
        </p:spPr>
        <p:txBody>
          <a:bodyPr/>
          <a:lstStyle/>
          <a:p>
            <a:endParaRPr lang="en-US"/>
          </a:p>
        </p:txBody>
      </p:sp>
      <p:sp>
        <p:nvSpPr>
          <p:cNvPr id="16413" name="Freeform 63"/>
          <p:cNvSpPr>
            <a:spLocks/>
          </p:cNvSpPr>
          <p:nvPr/>
        </p:nvSpPr>
        <p:spPr bwMode="auto">
          <a:xfrm rot="16200000">
            <a:off x="8983213" y="3462881"/>
            <a:ext cx="600339" cy="362790"/>
          </a:xfrm>
          <a:custGeom>
            <a:avLst/>
            <a:gdLst>
              <a:gd name="T0" fmla="*/ 395 w 438"/>
              <a:gd name="T1" fmla="*/ 123 h 274"/>
              <a:gd name="T2" fmla="*/ 272 w 438"/>
              <a:gd name="T3" fmla="*/ 0 h 274"/>
              <a:gd name="T4" fmla="*/ 272 w 438"/>
              <a:gd name="T5" fmla="*/ 80 h 274"/>
              <a:gd name="T6" fmla="*/ 0 w 438"/>
              <a:gd name="T7" fmla="*/ 80 h 274"/>
              <a:gd name="T8" fmla="*/ 0 w 438"/>
              <a:gd name="T9" fmla="*/ 164 h 274"/>
              <a:gd name="T10" fmla="*/ 272 w 438"/>
              <a:gd name="T11" fmla="*/ 164 h 274"/>
              <a:gd name="T12" fmla="*/ 272 w 438"/>
              <a:gd name="T13" fmla="*/ 245 h 274"/>
              <a:gd name="T14" fmla="*/ 395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438" y="137"/>
                </a:moveTo>
                <a:lnTo>
                  <a:pt x="301" y="0"/>
                </a:lnTo>
                <a:lnTo>
                  <a:pt x="301" y="90"/>
                </a:lnTo>
                <a:lnTo>
                  <a:pt x="0" y="90"/>
                </a:lnTo>
                <a:lnTo>
                  <a:pt x="0" y="183"/>
                </a:lnTo>
                <a:lnTo>
                  <a:pt x="301" y="183"/>
                </a:lnTo>
                <a:lnTo>
                  <a:pt x="301" y="274"/>
                </a:lnTo>
                <a:lnTo>
                  <a:pt x="438" y="137"/>
                </a:lnTo>
              </a:path>
            </a:pathLst>
          </a:custGeom>
          <a:noFill/>
          <a:ln w="38100">
            <a:solidFill>
              <a:schemeClr val="tx1"/>
            </a:solidFill>
            <a:prstDash val="solid"/>
            <a:round/>
            <a:headEnd/>
            <a:tailEnd/>
          </a:ln>
        </p:spPr>
        <p:txBody>
          <a:bodyPr/>
          <a:lstStyle/>
          <a:p>
            <a:endParaRPr lang="en-US"/>
          </a:p>
        </p:txBody>
      </p:sp>
      <p:sp>
        <p:nvSpPr>
          <p:cNvPr id="3" name="Left Brace 2">
            <a:extLst>
              <a:ext uri="{FF2B5EF4-FFF2-40B4-BE49-F238E27FC236}">
                <a16:creationId xmlns:a16="http://schemas.microsoft.com/office/drawing/2014/main" id="{FFED292D-3D00-41E5-885A-22C2A544567A}"/>
              </a:ext>
            </a:extLst>
          </p:cNvPr>
          <p:cNvSpPr/>
          <p:nvPr/>
        </p:nvSpPr>
        <p:spPr>
          <a:xfrm>
            <a:off x="4439358" y="2194900"/>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33" name="Rectangle 40">
            <a:extLst>
              <a:ext uri="{FF2B5EF4-FFF2-40B4-BE49-F238E27FC236}">
                <a16:creationId xmlns:a16="http://schemas.microsoft.com/office/drawing/2014/main" id="{1163B2F6-386F-42E7-ABA2-96663F48CDA1}"/>
              </a:ext>
            </a:extLst>
          </p:cNvPr>
          <p:cNvSpPr>
            <a:spLocks noChangeArrowheads="1"/>
          </p:cNvSpPr>
          <p:nvPr/>
        </p:nvSpPr>
        <p:spPr bwMode="auto">
          <a:xfrm>
            <a:off x="8802301" y="4683218"/>
            <a:ext cx="1502291" cy="726982"/>
          </a:xfrm>
          <a:prstGeom prst="rect">
            <a:avLst/>
          </a:prstGeom>
          <a:noFill/>
          <a:ln w="38100">
            <a:solidFill>
              <a:schemeClr val="tx1"/>
            </a:solidFill>
            <a:miter lim="800000"/>
            <a:headEnd/>
            <a:tailEnd/>
          </a:ln>
        </p:spPr>
        <p:txBody>
          <a:bodyPr/>
          <a:lstStyle/>
          <a:p>
            <a:endParaRPr lang="en-US"/>
          </a:p>
        </p:txBody>
      </p:sp>
      <p:sp>
        <p:nvSpPr>
          <p:cNvPr id="34" name="Rectangle 45">
            <a:extLst>
              <a:ext uri="{FF2B5EF4-FFF2-40B4-BE49-F238E27FC236}">
                <a16:creationId xmlns:a16="http://schemas.microsoft.com/office/drawing/2014/main" id="{659FA3C5-9391-4BF3-8963-3923491FEEB6}"/>
              </a:ext>
            </a:extLst>
          </p:cNvPr>
          <p:cNvSpPr>
            <a:spLocks noChangeArrowheads="1"/>
          </p:cNvSpPr>
          <p:nvPr/>
        </p:nvSpPr>
        <p:spPr bwMode="auto">
          <a:xfrm>
            <a:off x="8808796" y="4834147"/>
            <a:ext cx="1489303" cy="461665"/>
          </a:xfrm>
          <a:prstGeom prst="rect">
            <a:avLst/>
          </a:prstGeom>
          <a:noFill/>
          <a:ln w="9525">
            <a:noFill/>
            <a:miter lim="800000"/>
            <a:headEnd/>
            <a:tailEnd/>
          </a:ln>
        </p:spPr>
        <p:txBody>
          <a:bodyPr lIns="0" tIns="0" rIns="0" bIns="0">
            <a:spAutoFit/>
          </a:bodyPr>
          <a:lstStyle/>
          <a:p>
            <a:pPr algn="ctr"/>
            <a:r>
              <a:rPr lang="en-US" sz="1500" dirty="0"/>
              <a:t>Excess Precipitation</a:t>
            </a:r>
            <a:endParaRPr lang="en-US" dirty="0"/>
          </a:p>
        </p:txBody>
      </p:sp>
      <p:sp>
        <p:nvSpPr>
          <p:cNvPr id="35" name="Left Brace 34">
            <a:extLst>
              <a:ext uri="{FF2B5EF4-FFF2-40B4-BE49-F238E27FC236}">
                <a16:creationId xmlns:a16="http://schemas.microsoft.com/office/drawing/2014/main" id="{58BB6185-D459-4273-8D6F-B9C3C54CD521}"/>
              </a:ext>
            </a:extLst>
          </p:cNvPr>
          <p:cNvSpPr/>
          <p:nvPr/>
        </p:nvSpPr>
        <p:spPr>
          <a:xfrm rot="10800000">
            <a:off x="7411158" y="2194900"/>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36" name="Rectangle 40">
            <a:extLst>
              <a:ext uri="{FF2B5EF4-FFF2-40B4-BE49-F238E27FC236}">
                <a16:creationId xmlns:a16="http://schemas.microsoft.com/office/drawing/2014/main" id="{77C67463-6E4B-4D70-87D4-A00985029BC6}"/>
              </a:ext>
            </a:extLst>
          </p:cNvPr>
          <p:cNvSpPr>
            <a:spLocks noChangeArrowheads="1"/>
          </p:cNvSpPr>
          <p:nvPr/>
        </p:nvSpPr>
        <p:spPr bwMode="auto">
          <a:xfrm>
            <a:off x="8534401" y="2471491"/>
            <a:ext cx="1502291" cy="726982"/>
          </a:xfrm>
          <a:prstGeom prst="rect">
            <a:avLst/>
          </a:prstGeom>
          <a:noFill/>
          <a:ln w="38100">
            <a:solidFill>
              <a:schemeClr val="tx1"/>
            </a:solidFill>
            <a:miter lim="800000"/>
            <a:headEnd/>
            <a:tailEnd/>
          </a:ln>
        </p:spPr>
        <p:txBody>
          <a:bodyPr/>
          <a:lstStyle/>
          <a:p>
            <a:endParaRPr lang="en-US"/>
          </a:p>
        </p:txBody>
      </p:sp>
      <p:sp>
        <p:nvSpPr>
          <p:cNvPr id="37" name="Rectangle 45">
            <a:extLst>
              <a:ext uri="{FF2B5EF4-FFF2-40B4-BE49-F238E27FC236}">
                <a16:creationId xmlns:a16="http://schemas.microsoft.com/office/drawing/2014/main" id="{BF414CDD-0DC1-4B15-B452-A77C271F7A60}"/>
              </a:ext>
            </a:extLst>
          </p:cNvPr>
          <p:cNvSpPr>
            <a:spLocks noChangeArrowheads="1"/>
          </p:cNvSpPr>
          <p:nvPr/>
        </p:nvSpPr>
        <p:spPr bwMode="auto">
          <a:xfrm>
            <a:off x="8538731" y="2712018"/>
            <a:ext cx="1489303" cy="231121"/>
          </a:xfrm>
          <a:prstGeom prst="rect">
            <a:avLst/>
          </a:prstGeom>
          <a:noFill/>
          <a:ln w="9525">
            <a:noFill/>
            <a:miter lim="800000"/>
            <a:headEnd/>
            <a:tailEnd/>
          </a:ln>
        </p:spPr>
        <p:txBody>
          <a:bodyPr lIns="0" tIns="0" rIns="0" bIns="0">
            <a:spAutoFit/>
          </a:bodyPr>
          <a:lstStyle/>
          <a:p>
            <a:pPr algn="ctr"/>
            <a:r>
              <a:rPr lang="en-US" sz="1500" dirty="0"/>
              <a:t>Evapotranspiration</a:t>
            </a:r>
            <a:endParaRPr lang="en-US" dirty="0"/>
          </a:p>
        </p:txBody>
      </p:sp>
      <p:sp>
        <p:nvSpPr>
          <p:cNvPr id="21" name="Rectangle 47">
            <a:extLst>
              <a:ext uri="{FF2B5EF4-FFF2-40B4-BE49-F238E27FC236}">
                <a16:creationId xmlns:a16="http://schemas.microsoft.com/office/drawing/2014/main" id="{0239FABF-BFC5-4F9F-9833-2200D2065B6D}"/>
              </a:ext>
            </a:extLst>
          </p:cNvPr>
          <p:cNvSpPr>
            <a:spLocks noChangeArrowheads="1"/>
          </p:cNvSpPr>
          <p:nvPr/>
        </p:nvSpPr>
        <p:spPr bwMode="auto">
          <a:xfrm>
            <a:off x="5339541" y="3616418"/>
            <a:ext cx="1538369" cy="726982"/>
          </a:xfrm>
          <a:prstGeom prst="rect">
            <a:avLst/>
          </a:prstGeom>
          <a:noFill/>
          <a:ln w="63500">
            <a:solidFill>
              <a:srgbClr val="FF0000"/>
            </a:solidFill>
            <a:miter lim="800000"/>
            <a:headEnd/>
            <a:tailEnd/>
          </a:ln>
        </p:spPr>
        <p:txBody>
          <a:bodyPr/>
          <a:lstStyle/>
          <a:p>
            <a:endParaRPr lang="en-US"/>
          </a:p>
        </p:txBody>
      </p:sp>
      <p:sp>
        <p:nvSpPr>
          <p:cNvPr id="22" name="Rectangle 54">
            <a:extLst>
              <a:ext uri="{FF2B5EF4-FFF2-40B4-BE49-F238E27FC236}">
                <a16:creationId xmlns:a16="http://schemas.microsoft.com/office/drawing/2014/main" id="{F24A3D59-9E70-4E9A-801F-B63488143295}"/>
              </a:ext>
            </a:extLst>
          </p:cNvPr>
          <p:cNvSpPr>
            <a:spLocks noChangeArrowheads="1"/>
          </p:cNvSpPr>
          <p:nvPr/>
        </p:nvSpPr>
        <p:spPr bwMode="auto">
          <a:xfrm>
            <a:off x="5337118" y="2168164"/>
            <a:ext cx="1502291" cy="726982"/>
          </a:xfrm>
          <a:prstGeom prst="rect">
            <a:avLst/>
          </a:prstGeom>
          <a:noFill/>
          <a:ln w="63500">
            <a:solidFill>
              <a:srgbClr val="FF0000"/>
            </a:solidFill>
            <a:miter lim="800000"/>
            <a:headEnd/>
            <a:tailEnd/>
          </a:ln>
        </p:spPr>
        <p:txBody>
          <a:bodyPr/>
          <a:lstStyle/>
          <a:p>
            <a:endParaRPr lang="en-US"/>
          </a:p>
        </p:txBody>
      </p:sp>
    </p:spTree>
    <p:extLst>
      <p:ext uri="{BB962C8B-B14F-4D97-AF65-F5344CB8AC3E}">
        <p14:creationId xmlns:p14="http://schemas.microsoft.com/office/powerpoint/2010/main" val="30797611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10687</TotalTime>
  <Words>8032</Words>
  <Application>Microsoft Office PowerPoint</Application>
  <PresentationFormat>Widescreen</PresentationFormat>
  <Paragraphs>816</Paragraphs>
  <Slides>55</Slides>
  <Notes>55</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55</vt:i4>
      </vt:variant>
    </vt:vector>
  </HeadingPairs>
  <TitlesOfParts>
    <vt:vector size="62" baseType="lpstr">
      <vt:lpstr>Arial</vt:lpstr>
      <vt:lpstr>Calibri</vt:lpstr>
      <vt:lpstr>Lato</vt:lpstr>
      <vt:lpstr>Monotype Sorts</vt:lpstr>
      <vt:lpstr>Times New Roman</vt:lpstr>
      <vt:lpstr>1_Office Theme</vt:lpstr>
      <vt:lpstr>Equation</vt:lpstr>
      <vt:lpstr>Loss Methods</vt:lpstr>
      <vt:lpstr>Objectives</vt:lpstr>
      <vt:lpstr>Runoff Process – Hydrologic Cycle</vt:lpstr>
      <vt:lpstr>Runoff Process – HEC-HMS</vt:lpstr>
      <vt:lpstr>Hydrograph Components</vt:lpstr>
      <vt:lpstr>Computing Runoff Volumes with HEC-HMS</vt:lpstr>
      <vt:lpstr>Simplifying Assumptions</vt:lpstr>
      <vt:lpstr>Losses within HEC-HMS</vt:lpstr>
      <vt:lpstr>Canopy and Surface Losses within HEC-HMS</vt:lpstr>
      <vt:lpstr>Canopy Interception</vt:lpstr>
      <vt:lpstr>Available Canopy Methods</vt:lpstr>
      <vt:lpstr>Common Canopy Storage Values</vt:lpstr>
      <vt:lpstr>Surface / Depression Storage</vt:lpstr>
      <vt:lpstr>Available Surface Methods</vt:lpstr>
      <vt:lpstr>Common Depression Storage Values</vt:lpstr>
      <vt:lpstr>Surface Storage Illustrated</vt:lpstr>
      <vt:lpstr>Factors that Affect Canopy Interception and Surface / Depression Storage</vt:lpstr>
      <vt:lpstr>Losses within HEC-HMS</vt:lpstr>
      <vt:lpstr>Infiltration</vt:lpstr>
      <vt:lpstr>Infiltration in the Real World</vt:lpstr>
      <vt:lpstr>Infiltration in a Textbook</vt:lpstr>
      <vt:lpstr>Infiltration</vt:lpstr>
      <vt:lpstr>Available Infiltration Methods</vt:lpstr>
      <vt:lpstr>GIS Databases</vt:lpstr>
      <vt:lpstr>Parameter Estimation</vt:lpstr>
      <vt:lpstr>Factors Affecting Infiltration</vt:lpstr>
      <vt:lpstr>Infiltration Rate</vt:lpstr>
      <vt:lpstr>How to Select an Infiltration Method</vt:lpstr>
      <vt:lpstr>Initial and Constant Loss Method</vt:lpstr>
      <vt:lpstr>Initial and Constant Loss Method</vt:lpstr>
      <vt:lpstr>Example</vt:lpstr>
      <vt:lpstr>Parameter Estimation – Initial Loss</vt:lpstr>
      <vt:lpstr>Parameter Estimation – Constant Rate</vt:lpstr>
      <vt:lpstr>Parameter Estimation – Impervious Area</vt:lpstr>
      <vt:lpstr>Calibration Techniques</vt:lpstr>
      <vt:lpstr>Initial and Constant</vt:lpstr>
      <vt:lpstr> Deficit and Constant Loss Method </vt:lpstr>
      <vt:lpstr>Deficit and Constant Loss Method</vt:lpstr>
      <vt:lpstr> Example </vt:lpstr>
      <vt:lpstr> Example </vt:lpstr>
      <vt:lpstr>Parameter Estimation – Initial Condition</vt:lpstr>
      <vt:lpstr>Parameter Estimation – Maximum Deficit</vt:lpstr>
      <vt:lpstr>Parameter Estimation – Constant Rate</vt:lpstr>
      <vt:lpstr>Calibration Techniques</vt:lpstr>
      <vt:lpstr>Deficit and Constant</vt:lpstr>
      <vt:lpstr>Green and Ampt Loss Method</vt:lpstr>
      <vt:lpstr>Green and Ampt Loss Method</vt:lpstr>
      <vt:lpstr> Example </vt:lpstr>
      <vt:lpstr>Parameter Estimation – Initial Condition</vt:lpstr>
      <vt:lpstr>Parameter Estimation – Saturated Content</vt:lpstr>
      <vt:lpstr>Parameter Estimation – Wetting Front Suction</vt:lpstr>
      <vt:lpstr>Parameter Estimation – Sat. Hydraulic Conductivity</vt:lpstr>
      <vt:lpstr>Calibration Techniques</vt:lpstr>
      <vt:lpstr>Green and Ampt</vt:lpstr>
      <vt:lpstr>Review</vt:lpstr>
    </vt:vector>
  </TitlesOfParts>
  <Company>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fleming</dc:creator>
  <cp:lastModifiedBy>Tom Brauer</cp:lastModifiedBy>
  <cp:revision>925</cp:revision>
  <dcterms:created xsi:type="dcterms:W3CDTF">2010-06-16T18:06:37Z</dcterms:created>
  <dcterms:modified xsi:type="dcterms:W3CDTF">2022-10-25T20:58:14Z</dcterms:modified>
</cp:coreProperties>
</file>