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313" r:id="rId3"/>
    <p:sldId id="314" r:id="rId4"/>
    <p:sldId id="262" r:id="rId5"/>
    <p:sldId id="270" r:id="rId6"/>
    <p:sldId id="324" r:id="rId7"/>
    <p:sldId id="321" r:id="rId8"/>
    <p:sldId id="322" r:id="rId9"/>
    <p:sldId id="32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8" autoAdjust="0"/>
    <p:restoredTop sz="87203" autoAdjust="0"/>
  </p:normalViewPr>
  <p:slideViewPr>
    <p:cSldViewPr>
      <p:cViewPr varScale="1">
        <p:scale>
          <a:sx n="100" d="100"/>
          <a:sy n="100" d="100"/>
        </p:scale>
        <p:origin x="118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22"/>
    </p:cViewPr>
  </p:sorterViewPr>
  <p:notesViewPr>
    <p:cSldViewPr>
      <p:cViewPr varScale="1">
        <p:scale>
          <a:sx n="86" d="100"/>
          <a:sy n="86" d="100"/>
        </p:scale>
        <p:origin x="-19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02AE7-905E-4373-9EA0-3C05460CF325}" type="datetimeFigureOut">
              <a:rPr lang="en-US" smtClean="0"/>
              <a:pPr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33892-284B-497C-853D-B8915FDAF2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7701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84BC3-5FC2-400F-9CF4-E3D2CF087CA6}" type="datetimeFigureOut">
              <a:rPr lang="en-US" smtClean="0"/>
              <a:pPr/>
              <a:t>2/8/2021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240" y="548640"/>
            <a:ext cx="5257800" cy="3943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62000" y="4572000"/>
            <a:ext cx="5257800" cy="4092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BC57C-89AC-4665-8D9E-F09DF8887F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5804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3ACD92-5200-4C47-947C-612282BD7E5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09625" y="558800"/>
            <a:ext cx="5345113" cy="4008438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Hey HMS modelers, this is Mike Bartles from the Hydrologic Engineering Center.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 this video, I’m going to introduce the Lag method, which is the simplest routing method available within HEC-HMS.</a:t>
            </a:r>
          </a:p>
        </p:txBody>
      </p:sp>
    </p:spTree>
    <p:extLst>
      <p:ext uri="{BB962C8B-B14F-4D97-AF65-F5344CB8AC3E}">
        <p14:creationId xmlns:p14="http://schemas.microsoft.com/office/powerpoint/2010/main" val="1412453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By the end of this lecture, you should be familiar with the Lag routing method.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I’ll present an example computation, we’ll discuss common parameter estimation techniques, and calibration techniques.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Finally, we’ll finish up by comparing advantages and disadvantages when using this method.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77875" y="549275"/>
            <a:ext cx="5257800" cy="394335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363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75" y="549275"/>
            <a:ext cx="5257800" cy="3943350"/>
          </a:xfrm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 I stated previously, the Lag method is as simple as it gets with reach routing.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method only represents translation.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cannot attenuate an inflow hydrograph when using this method.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749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75" y="549275"/>
            <a:ext cx="5257800" cy="394335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Recall that all routing methods start with the equations of motion which includes conservation of mass and momentum.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Lag method simplifies the continuity equation by setting inflow equal to outflow (animate).  There’s no change in storage over time.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momentum equation is also completely thrown out (animate).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These simplifications make the method ultra simple to parameterize and solve but they drastically limit it’s applicability.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particular, the required parameter can’t be estimated from physical characteristics of the reach and attenuation isn’t possible when using this method.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234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method requires an initial condition and one parameter: lag time.  Lag time cannot vary throughout a simulation so this method cannot simulate variable translation.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example shows how an inflow hydrograph, shown in blue, is translated and attenuated to produce the outflow hydrograph shown in black.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inflow hydrograph is uniformly translated in time by 6 hours, which is controlled by, and equivalent to, the lag time parameter.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That’s it.  There’s no attenuation or anything else.  Just a simple translation.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09625" y="558800"/>
            <a:ext cx="5345113" cy="4008438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13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75" y="549275"/>
            <a:ext cx="5257800" cy="3943350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When estimating an appropriate lag time, three approaches can be used.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first approach uses observed data at the start and end of the reach to directly compute the travel time.  This approach is depicted in the right-hand image. You can use the elapsed time between centroid of areas of the two hydrographs, between the hydrograph peaks, or between midpoints of the rising limbs.  However, it’s usually a rare occurrence that observed data is available at both the upstream and downstream end of the reach, so this approach isn’t too common.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second approach to estimate lag time uses a computed flood wave velocity and flow length to infer a travel time.  Remember that a length divided by a velocity results in a time.  This approach is more commonly used.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Finally, regression equations relating parameters like slope and length are available in some regions that can be used to estimate this parameter.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858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When calibrating the Lag method, you can only modify one parameter. Whether you want to align the peak flow rates or better match the rising limb, you’re kind of stuck.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this example, observed flow is shown in black and computed flow is shown in solid blue.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I’ve matched the rising limb decently well, but my computed peak discharge is too high.  But, I can’t do anything to reduce the peak, so that’s about as good as it gets with this method.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Remember to use multiple statistical metrics to gauge whether your model is accurate.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77875" y="549275"/>
            <a:ext cx="5257800" cy="394335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35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only advantage of this method is that it’s simple; there’s only one parameter to estimate.  This also makes the method parsimonious.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However, it’s so simple that it’s only accurate in steep streams with little to no available storage.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77875" y="549275"/>
            <a:ext cx="5257800" cy="394335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76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review, I introduced the Lag routing method.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is the simplest routing method available within HEC-HMS.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However, it’s simplicity is also a disadvantage for complicated scenarios.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the next video, we’ll delve into the Muskingum routing method, which has more complexities and is applicable to a wider range of scenarios, than the Lag method.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I’ll see </a:t>
            </a:r>
            <a:r>
              <a:rPr lang="en-US"/>
              <a:t>you then.  Thanks </a:t>
            </a:r>
            <a:r>
              <a:rPr lang="en-US" dirty="0"/>
              <a:t>for watching!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77875" y="549275"/>
            <a:ext cx="5257800" cy="394335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63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36" y="6464739"/>
            <a:ext cx="2895600" cy="365125"/>
          </a:xfrm>
        </p:spPr>
        <p:txBody>
          <a:bodyPr/>
          <a:lstStyle/>
          <a:p>
            <a:pPr algn="l"/>
            <a:r>
              <a:rPr lang="en-US" dirty="0"/>
              <a:t>Hydrologic Engineering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82264" y="6464739"/>
            <a:ext cx="2133600" cy="365125"/>
          </a:xfrm>
        </p:spPr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9800"/>
            <a:ext cx="4038600" cy="3916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4038600" cy="3916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558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95600"/>
            <a:ext cx="4040188" cy="35321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24497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95600"/>
            <a:ext cx="4041775" cy="35321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6872"/>
            <a:ext cx="8229600" cy="8581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609320"/>
            <a:ext cx="7772977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3000" y="1980640"/>
            <a:ext cx="3817216" cy="4115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8763" y="1980640"/>
            <a:ext cx="3817215" cy="4115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43000" y="6248681"/>
            <a:ext cx="1905000" cy="456640"/>
          </a:xfrm>
          <a:prstGeom prst="rect">
            <a:avLst/>
          </a:prstGeom>
        </p:spPr>
        <p:txBody>
          <a:bodyPr lIns="82058" tIns="41029" rIns="82058" bIns="41029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81978" y="6248681"/>
            <a:ext cx="2895023" cy="45664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Hydrologic Engineering Center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977" y="6248681"/>
            <a:ext cx="1905000" cy="456640"/>
          </a:xfrm>
        </p:spPr>
        <p:txBody>
          <a:bodyPr/>
          <a:lstStyle>
            <a:lvl1pPr>
              <a:defRPr/>
            </a:lvl1pPr>
          </a:lstStyle>
          <a:p>
            <a:fld id="{8564185D-771A-4652-BE38-57B24DF1E9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46872"/>
            <a:ext cx="8229600" cy="858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98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36" y="646473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Hydrologic Engineering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2264" y="646473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Hydrologic Engineering Center</a:t>
            </a: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F81C85A5-C8A9-4070-A0B2-435CED55166C}" type="slidenum">
              <a:rPr lang="en-US" smtClean="0">
                <a:latin typeface="Arial" charset="0"/>
              </a:rPr>
              <a:pPr/>
              <a:t>1</a:t>
            </a:fld>
            <a:endParaRPr lang="en-US">
              <a:latin typeface="Arial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7579" y="1066800"/>
            <a:ext cx="7213601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957578" y="1066800"/>
            <a:ext cx="7213602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Lag Routing Method within HEC-HMS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/>
              <a:t>Objectives</a:t>
            </a:r>
          </a:p>
        </p:txBody>
      </p:sp>
      <p:sp>
        <p:nvSpPr>
          <p:cNvPr id="15363" name="Rectangle 4"/>
          <p:cNvSpPr>
            <a:spLocks noGrp="1" noChangeArrowheads="1"/>
          </p:cNvSpPr>
          <p:nvPr>
            <p:ph idx="1"/>
          </p:nvPr>
        </p:nvSpPr>
        <p:spPr>
          <a:xfrm>
            <a:off x="609600" y="1905000"/>
            <a:ext cx="80772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Introduce the Lag routing method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Present an example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Discuss common parameter estimation and calibration techniques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Present advantages and disadvantages</a:t>
            </a:r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Hydrologic Engineering Center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7FD18EA-7C02-464D-B03F-DF16782DB281}" type="slidenum">
              <a:rPr lang="en-US" smtClean="0">
                <a:latin typeface="Arial" charset="0"/>
              </a:rPr>
              <a:pPr/>
              <a:t>2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Lag Method</a:t>
            </a:r>
            <a:endParaRPr lang="en-US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057400"/>
            <a:ext cx="5105401" cy="3810000"/>
          </a:xfrm>
        </p:spPr>
        <p:txBody>
          <a:bodyPr>
            <a:normAutofit/>
          </a:bodyPr>
          <a:lstStyle/>
          <a:p>
            <a:r>
              <a:rPr lang="en-US" dirty="0"/>
              <a:t>Only represents translation</a:t>
            </a:r>
          </a:p>
          <a:p>
            <a:r>
              <a:rPr lang="en-US" dirty="0"/>
              <a:t>No attenuation effects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Equations of Motion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82041"/>
            <a:ext cx="7772977" cy="4113959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Continuity: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Momentum:</a:t>
            </a:r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4241223" y="1905000"/>
          <a:ext cx="3073977" cy="766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8" name="MathType Equation" r:id="rId4" imgW="1574640" imgH="393480" progId="Equation">
                  <p:embed/>
                </p:oleObj>
              </mc:Choice>
              <mc:Fallback>
                <p:oleObj name="MathType Equation" r:id="rId4" imgW="1574640" imgH="393480" progId="Equation">
                  <p:embed/>
                  <p:pic>
                    <p:nvPicPr>
                      <p:cNvPr id="1331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1223" y="1905000"/>
                        <a:ext cx="3073977" cy="7662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9" name="Object 7"/>
          <p:cNvGraphicFramePr>
            <a:graphicFrameLocks noChangeAspect="1"/>
          </p:cNvGraphicFramePr>
          <p:nvPr/>
        </p:nvGraphicFramePr>
        <p:xfrm>
          <a:off x="4098637" y="4495240"/>
          <a:ext cx="3459307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9" name="Equation" r:id="rId6" imgW="1790640" imgH="419040" progId="Equation.3">
                  <p:embed/>
                </p:oleObj>
              </mc:Choice>
              <mc:Fallback>
                <p:oleObj name="Equation" r:id="rId6" imgW="1790640" imgH="419040" progId="Equation.3">
                  <p:embed/>
                  <p:pic>
                    <p:nvPicPr>
                      <p:cNvPr id="1331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8637" y="4495240"/>
                        <a:ext cx="3459307" cy="785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760CA34-4EB1-4EE3-9F18-3696B9B1D063}"/>
              </a:ext>
            </a:extLst>
          </p:cNvPr>
          <p:cNvCxnSpPr>
            <a:cxnSpLocks/>
          </p:cNvCxnSpPr>
          <p:nvPr/>
        </p:nvCxnSpPr>
        <p:spPr>
          <a:xfrm>
            <a:off x="4419600" y="1905000"/>
            <a:ext cx="2667000" cy="6858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561681E-D0FB-418A-9042-B31E712D5CE0}"/>
              </a:ext>
            </a:extLst>
          </p:cNvPr>
          <p:cNvCxnSpPr>
            <a:cxnSpLocks/>
          </p:cNvCxnSpPr>
          <p:nvPr/>
        </p:nvCxnSpPr>
        <p:spPr>
          <a:xfrm>
            <a:off x="4419600" y="4587829"/>
            <a:ext cx="2667000" cy="6858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2E50C61-84E4-42EC-BF8D-13D06CFD58FB}"/>
                  </a:ext>
                </a:extLst>
              </p:cNvPr>
              <p:cNvSpPr txBox="1"/>
              <p:nvPr/>
            </p:nvSpPr>
            <p:spPr>
              <a:xfrm>
                <a:off x="4800600" y="3048000"/>
                <a:ext cx="21377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𝐼𝑛𝑓𝑙𝑜𝑤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𝑂𝑢𝑡𝑓𝑙𝑜𝑤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2E50C61-84E4-42EC-BF8D-13D06CFD58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3048000"/>
                <a:ext cx="2137765" cy="369332"/>
              </a:xfrm>
              <a:prstGeom prst="rect">
                <a:avLst/>
              </a:prstGeom>
              <a:blipFill>
                <a:blip r:embed="rId8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0C4600-E091-422B-9631-176BB1B954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1672" y="1891994"/>
            <a:ext cx="4516023" cy="3799316"/>
          </a:xfrm>
          <a:prstGeom prst="rect">
            <a:avLst/>
          </a:prstGeom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/>
              <a:t>Example</a:t>
            </a:r>
          </a:p>
        </p:txBody>
      </p:sp>
      <p:sp>
        <p:nvSpPr>
          <p:cNvPr id="4178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Hydrologic Engineering Center</a:t>
            </a:r>
          </a:p>
        </p:txBody>
      </p:sp>
      <p:sp>
        <p:nvSpPr>
          <p:cNvPr id="4177" name="Slide Number Placeholder 6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021320A-92E1-4B29-95C8-AE8D276A7B67}" type="slidenum">
              <a:rPr lang="en-US" smtClean="0">
                <a:latin typeface="Arial" charset="0"/>
              </a:rPr>
              <a:pPr/>
              <a:t>5</a:t>
            </a:fld>
            <a:endParaRPr lang="en-US">
              <a:latin typeface="Arial" charset="0"/>
            </a:endParaRPr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4511675" y="3321050"/>
          <a:ext cx="115888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5" name="Equation" r:id="rId5" imgW="114120" imgH="215640" progId="Equation.3">
                  <p:embed/>
                </p:oleObj>
              </mc:Choice>
              <mc:Fallback>
                <p:oleObj name="Equation" r:id="rId5" imgW="114120" imgH="215640" progId="Equation.3">
                  <p:embed/>
                  <p:pic>
                    <p:nvPicPr>
                      <p:cNvPr id="409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1675" y="3321050"/>
                        <a:ext cx="115888" cy="214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08E74BC-3D90-420C-89E7-1D070FD141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871559"/>
              </p:ext>
            </p:extLst>
          </p:nvPr>
        </p:nvGraphicFramePr>
        <p:xfrm>
          <a:off x="838200" y="4191000"/>
          <a:ext cx="3200400" cy="1828800"/>
        </p:xfrm>
        <a:graphic>
          <a:graphicData uri="http://schemas.openxmlformats.org/drawingml/2006/table">
            <a:tbl>
              <a:tblPr/>
              <a:tblGrid>
                <a:gridCol w="914400">
                  <a:extLst>
                    <a:ext uri="{9D8B030D-6E8A-4147-A177-3AD203B41FA5}">
                      <a16:colId xmlns:a16="http://schemas.microsoft.com/office/drawing/2014/main" val="71019979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8682329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4018399584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</a:t>
                      </a:r>
                    </a:p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cfs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 of Peak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717428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1/2/2000 7:45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896705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1/2/2000 13:45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49692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hrs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5037733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9CA09A0F-E2BA-4642-A68D-8AD18BB7D5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8116" y="2209800"/>
            <a:ext cx="3790476" cy="114285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Parameter Estimation – Lag Time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3">
                <a:extLst>
                  <a:ext uri="{FF2B5EF4-FFF2-40B4-BE49-F238E27FC236}">
                    <a16:creationId xmlns:a16="http://schemas.microsoft.com/office/drawing/2014/main" id="{E0E4AE9A-C165-4285-AC1B-DACAFC4D8BDC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457200" y="1938265"/>
                <a:ext cx="3962400" cy="4386335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dirty="0"/>
                  <a:t>Lag time is equivalent to travel time through the reach</a:t>
                </a:r>
              </a:p>
              <a:p>
                <a:r>
                  <a:rPr lang="en-US" sz="2800" dirty="0"/>
                  <a:t>Can estimate in three ways:</a:t>
                </a:r>
              </a:p>
              <a:p>
                <a:pPr lvl="1"/>
                <a:r>
                  <a:rPr lang="en-US" sz="2000" dirty="0"/>
                  <a:t>Use known hydrograph data</a:t>
                </a:r>
              </a:p>
              <a:p>
                <a:pPr lvl="1"/>
                <a:r>
                  <a:rPr lang="en-US" sz="2000" dirty="0"/>
                  <a:t>Compare flow length to a flood wave velocity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16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𝐿𝑒𝑛𝑔𝑡h</m:t>
                        </m:r>
                      </m:num>
                      <m:den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𝑉𝑒𝑙𝑜𝑐𝑖𝑡𝑦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𝑤𝑎𝑣𝑒</m:t>
                            </m:r>
                          </m:sub>
                        </m:sSub>
                      </m:den>
                    </m:f>
                  </m:oMath>
                </a14:m>
                <a:endParaRPr lang="en-US" sz="1600" dirty="0"/>
              </a:p>
              <a:p>
                <a:pPr lvl="1"/>
                <a:r>
                  <a:rPr lang="en-US" sz="2000" dirty="0"/>
                  <a:t>Use regional regression equations</a:t>
                </a:r>
              </a:p>
            </p:txBody>
          </p:sp>
        </mc:Choice>
        <mc:Fallback xmlns="">
          <p:sp>
            <p:nvSpPr>
              <p:cNvPr id="9" name="Rectangle 3">
                <a:extLst>
                  <a:ext uri="{FF2B5EF4-FFF2-40B4-BE49-F238E27FC236}">
                    <a16:creationId xmlns:a16="http://schemas.microsoft.com/office/drawing/2014/main" id="{E0E4AE9A-C165-4285-AC1B-DACAFC4D8B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938265"/>
                <a:ext cx="3962400" cy="4386335"/>
              </a:xfrm>
              <a:prstGeom prst="rect">
                <a:avLst/>
              </a:prstGeom>
              <a:blipFill>
                <a:blip r:embed="rId3"/>
                <a:stretch>
                  <a:fillRect l="-2769" t="-1389" b="-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DAF16762-0ABD-405A-8B7D-5AD1A452C1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68" t="10284" r="4394" b="23924"/>
          <a:stretch/>
        </p:blipFill>
        <p:spPr>
          <a:xfrm>
            <a:off x="4663440" y="2362200"/>
            <a:ext cx="4099560" cy="25146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012D3C-DB8F-44BA-9FAA-437BBC9DD2DA}"/>
              </a:ext>
            </a:extLst>
          </p:cNvPr>
          <p:cNvCxnSpPr>
            <a:cxnSpLocks/>
          </p:cNvCxnSpPr>
          <p:nvPr/>
        </p:nvCxnSpPr>
        <p:spPr>
          <a:xfrm>
            <a:off x="6477000" y="2057400"/>
            <a:ext cx="0" cy="73152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139D8BC-C660-41C2-A843-4EFBFB4ED994}"/>
              </a:ext>
            </a:extLst>
          </p:cNvPr>
          <p:cNvCxnSpPr>
            <a:cxnSpLocks/>
          </p:cNvCxnSpPr>
          <p:nvPr/>
        </p:nvCxnSpPr>
        <p:spPr>
          <a:xfrm>
            <a:off x="6934200" y="2057400"/>
            <a:ext cx="0" cy="73152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0ADA663-8480-4E49-9F6A-E02CA8C720E7}"/>
              </a:ext>
            </a:extLst>
          </p:cNvPr>
          <p:cNvCxnSpPr>
            <a:cxnSpLocks/>
          </p:cNvCxnSpPr>
          <p:nvPr/>
        </p:nvCxnSpPr>
        <p:spPr>
          <a:xfrm>
            <a:off x="6477000" y="2209800"/>
            <a:ext cx="457200" cy="0"/>
          </a:xfrm>
          <a:prstGeom prst="straightConnector1">
            <a:avLst/>
          </a:prstGeom>
          <a:ln w="158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896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5CD1AD5-43EE-4236-B4BA-CAA2D42FC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999016"/>
            <a:ext cx="4342808" cy="3653591"/>
          </a:xfrm>
          <a:prstGeom prst="rect">
            <a:avLst/>
          </a:prstGeom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Calibration Techniques</a:t>
            </a:r>
          </a:p>
        </p:txBody>
      </p:sp>
      <p:sp>
        <p:nvSpPr>
          <p:cNvPr id="19460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Hydrologic Engineering Center</a:t>
            </a: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A7FAE29-DE9C-4501-B9E5-26C3EEAC42B2}" type="slidenum">
              <a:rPr lang="en-US" smtClean="0">
                <a:latin typeface="Arial" charset="0"/>
              </a:rPr>
              <a:pPr/>
              <a:t>7</a:t>
            </a:fld>
            <a:endParaRPr lang="en-US">
              <a:latin typeface="Arial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8C9FE25-CCD4-420D-A7BB-69C3AEDB49E6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938265"/>
            <a:ext cx="4114800" cy="438633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Match rising limb of hydrograph</a:t>
            </a:r>
          </a:p>
          <a:p>
            <a:r>
              <a:rPr lang="en-US" sz="2400" dirty="0"/>
              <a:t>It the computed peak doesn’t match the observed peak, there’s not much you can do…</a:t>
            </a:r>
          </a:p>
          <a:p>
            <a:r>
              <a:rPr lang="en-US" sz="2400" dirty="0"/>
              <a:t>Use multiple statistical metrics</a:t>
            </a:r>
          </a:p>
          <a:p>
            <a:pPr lvl="1"/>
            <a:r>
              <a:rPr lang="en-US" sz="2000" dirty="0"/>
              <a:t>Nash-Sutcliffe Efficiency</a:t>
            </a:r>
          </a:p>
          <a:p>
            <a:pPr lvl="1"/>
            <a:r>
              <a:rPr lang="en-US" sz="2000" dirty="0"/>
              <a:t>Root Mean Square Error</a:t>
            </a:r>
          </a:p>
          <a:p>
            <a:pPr lvl="1"/>
            <a:r>
              <a:rPr lang="en-US" sz="2000" dirty="0"/>
              <a:t>Percent Bias</a:t>
            </a:r>
          </a:p>
        </p:txBody>
      </p:sp>
    </p:spTree>
    <p:extLst>
      <p:ext uri="{BB962C8B-B14F-4D97-AF65-F5344CB8AC3E}">
        <p14:creationId xmlns:p14="http://schemas.microsoft.com/office/powerpoint/2010/main" val="390585678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Hydrologic Engineering Center</a:t>
            </a: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A7FAE29-DE9C-4501-B9E5-26C3EEAC42B2}" type="slidenum">
              <a:rPr lang="en-US" smtClean="0">
                <a:latin typeface="Arial" charset="0"/>
              </a:rPr>
              <a:pPr/>
              <a:t>8</a:t>
            </a:fld>
            <a:endParaRPr lang="en-US">
              <a:latin typeface="Arial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FDD966A5-E1EF-4FBE-9D4E-38FE98091A61}"/>
              </a:ext>
            </a:extLst>
          </p:cNvPr>
          <p:cNvSpPr txBox="1">
            <a:spLocks noChangeArrowheads="1"/>
          </p:cNvSpPr>
          <p:nvPr/>
        </p:nvSpPr>
        <p:spPr>
          <a:xfrm>
            <a:off x="247650" y="1646237"/>
            <a:ext cx="4038600" cy="39163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Advantages</a:t>
            </a:r>
            <a:endParaRPr lang="en-US" sz="2400" b="1" dirty="0"/>
          </a:p>
          <a:p>
            <a:pPr lvl="0"/>
            <a:r>
              <a:rPr lang="en-US" sz="1800" dirty="0"/>
              <a:t>Simple, parsimonious method.</a:t>
            </a:r>
            <a:endParaRPr lang="en-US" sz="2400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3B2BF216-8BDF-4B0C-B820-354BB01FFF44}"/>
              </a:ext>
            </a:extLst>
          </p:cNvPr>
          <p:cNvSpPr txBox="1">
            <a:spLocks noChangeArrowheads="1"/>
          </p:cNvSpPr>
          <p:nvPr/>
        </p:nvSpPr>
        <p:spPr>
          <a:xfrm>
            <a:off x="4876800" y="1646237"/>
            <a:ext cx="4038600" cy="39163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Disadvantages</a:t>
            </a:r>
          </a:p>
          <a:p>
            <a:pPr lvl="0"/>
            <a:r>
              <a:rPr lang="en-US" sz="1800" dirty="0"/>
              <a:t>Method may be too simple; no attenuation effects are simulated by this method.</a:t>
            </a:r>
          </a:p>
          <a:p>
            <a:pPr lvl="0"/>
            <a:r>
              <a:rPr lang="en-US" sz="1800" dirty="0"/>
              <a:t>Parameters cannot be estimated using measurable channel characteristics. </a:t>
            </a:r>
          </a:p>
          <a:p>
            <a:pPr lvl="0"/>
            <a:r>
              <a:rPr lang="en-US" sz="1800" dirty="0"/>
              <a:t>Only appropriate for use in streams that experience no attenuation.</a:t>
            </a:r>
          </a:p>
          <a:p>
            <a:pPr lvl="0"/>
            <a:r>
              <a:rPr lang="en-US" sz="1800" dirty="0"/>
              <a:t>Cannot simulate backwater effects or impacts of hydraulic structures.</a:t>
            </a:r>
          </a:p>
        </p:txBody>
      </p:sp>
    </p:spTree>
    <p:extLst>
      <p:ext uri="{BB962C8B-B14F-4D97-AF65-F5344CB8AC3E}">
        <p14:creationId xmlns:p14="http://schemas.microsoft.com/office/powerpoint/2010/main" val="253685030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79CFED11-1A59-4CA4-9E95-3C81E7D3E8C9}"/>
              </a:ext>
            </a:extLst>
          </p:cNvPr>
          <p:cNvSpPr txBox="1">
            <a:spLocks noChangeArrowheads="1"/>
          </p:cNvSpPr>
          <p:nvPr/>
        </p:nvSpPr>
        <p:spPr>
          <a:xfrm>
            <a:off x="609600" y="1905000"/>
            <a:ext cx="80772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800" dirty="0"/>
              <a:t>Lag method is the simplest routing method within HEC-HMS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Primary advantage (simplicity) is also its primary disadvantage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Next lecture will focus on Muskingum routing method within HEC-HMS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/>
              <a:t>Review</a:t>
            </a:r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Hydrologic Engineering Center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7FD18EA-7C02-464D-B03F-DF16782DB281}" type="slidenum">
              <a:rPr lang="en-US" smtClean="0">
                <a:latin typeface="Arial" charset="0"/>
              </a:rPr>
              <a:pPr/>
              <a:t>9</a:t>
            </a:fld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47522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</TotalTime>
  <Words>967</Words>
  <Application>Microsoft Office PowerPoint</Application>
  <PresentationFormat>On-screen Show (4:3)</PresentationFormat>
  <Paragraphs>114</Paragraphs>
  <Slides>9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Cambria Math</vt:lpstr>
      <vt:lpstr>Times New Roman</vt:lpstr>
      <vt:lpstr>Office Theme</vt:lpstr>
      <vt:lpstr>MathType Equation</vt:lpstr>
      <vt:lpstr>Equation</vt:lpstr>
      <vt:lpstr>PowerPoint Presentation</vt:lpstr>
      <vt:lpstr>Objectives</vt:lpstr>
      <vt:lpstr>Lag Method</vt:lpstr>
      <vt:lpstr>Equations of Motion</vt:lpstr>
      <vt:lpstr>Example</vt:lpstr>
      <vt:lpstr>Parameter Estimation – Lag Time</vt:lpstr>
      <vt:lpstr>Calibration Techniques</vt:lpstr>
      <vt:lpstr>PowerPoint Presentation</vt:lpstr>
      <vt:lpstr>Review</vt:lpstr>
    </vt:vector>
  </TitlesOfParts>
  <Company>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fleming</dc:creator>
  <cp:lastModifiedBy>Michael</cp:lastModifiedBy>
  <cp:revision>83</cp:revision>
  <dcterms:created xsi:type="dcterms:W3CDTF">2010-06-16T18:06:37Z</dcterms:created>
  <dcterms:modified xsi:type="dcterms:W3CDTF">2021-02-08T16:45:23Z</dcterms:modified>
</cp:coreProperties>
</file>