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313" r:id="rId3"/>
    <p:sldId id="287" r:id="rId4"/>
    <p:sldId id="315" r:id="rId5"/>
    <p:sldId id="316" r:id="rId6"/>
    <p:sldId id="262" r:id="rId7"/>
    <p:sldId id="270" r:id="rId8"/>
    <p:sldId id="324" r:id="rId9"/>
    <p:sldId id="291" r:id="rId10"/>
    <p:sldId id="317" r:id="rId11"/>
    <p:sldId id="294" r:id="rId12"/>
    <p:sldId id="321" r:id="rId13"/>
    <p:sldId id="322" r:id="rId14"/>
    <p:sldId id="32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02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87203" autoAdjust="0"/>
  </p:normalViewPr>
  <p:slideViewPr>
    <p:cSldViewPr>
      <p:cViewPr varScale="1">
        <p:scale>
          <a:sx n="100" d="100"/>
          <a:sy n="100" d="100"/>
        </p:scale>
        <p:origin x="211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2"/>
    </p:cViewPr>
  </p:sorterViewPr>
  <p:notesViewPr>
    <p:cSldViewPr>
      <p:cViewPr varScale="1">
        <p:scale>
          <a:sx n="86" d="100"/>
          <a:sy n="86" d="100"/>
        </p:scale>
        <p:origin x="-19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02AE7-905E-4373-9EA0-3C05460CF325}" type="datetimeFigureOut">
              <a:rPr lang="en-US" smtClean="0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33892-284B-497C-853D-B8915FDAF2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701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84BC3-5FC2-400F-9CF4-E3D2CF087CA6}" type="datetimeFigureOut">
              <a:rPr lang="en-US" smtClean="0"/>
              <a:pPr/>
              <a:t>2/8/2021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240" y="548640"/>
            <a:ext cx="5257800" cy="3943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62000" y="4572000"/>
            <a:ext cx="5257800" cy="4092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BC57C-89AC-4665-8D9E-F09DF8887F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804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ACD92-5200-4C47-947C-612282BD7E5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09625" y="558800"/>
            <a:ext cx="5345113" cy="4008438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Hey HMS modelers, this is Mike Bartles from the Hydrologic Engineering Center.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 this video, we’re going to continue discussing routing methods within HEC-HMS by talking about the Muskingum method.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 good bit of the material within this lecture was originally developed by Gary Brunner who’s also from HEC.</a:t>
            </a:r>
          </a:p>
        </p:txBody>
      </p:sp>
    </p:spTree>
    <p:extLst>
      <p:ext uri="{BB962C8B-B14F-4D97-AF65-F5344CB8AC3E}">
        <p14:creationId xmlns:p14="http://schemas.microsoft.com/office/powerpoint/2010/main" val="1412453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X is a dimensionless coefficient that controls attenuation.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 I mentioned before, since attenuation is numerical when using this method, this parameter lacks a strong physical meaning and can’t be easily estimated from physical characteristics of the reach.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X must be between 0 and 0.5.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When X=0.0, storage becomes solely a function of outflow and this results in the maximum amount of attenuation.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When X=0.5, storage is equally weighted between inflow and outflow and no attenuation will be simulated.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Typically, I set X equal to 0.25 and then calibrate using observed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267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Muskingum routing method has a constraint related to the relationship between the parameter K and the computation interval.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Ideally, the two should be equal, but the computation interval should not be less than 2 * K * X to avoid instabilities.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long routing reach should be subdivided into sub reaches so that the travel time through each sub reach is approximately equal to the routing computation interval.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assumes that factors such as channel geometry and roughness have been taken into consideration when estimating 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initially estimate this parameter, divide your estimate of K by the computational time interval.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However, this parameter also acts to produce attenuation, so it can be modified during calibration.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957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When calibrating the Muskingum method, I like to start by modifying my initial estimate of K to best match the rising limb of the observed hydrograph.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Then, I modify X and number of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subreaches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an attempt to match the observed peak flow rate.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example, observed flow is shown in black and computed flow is shown in solid blue.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I’ve matched the rising limb decently well, but my computed peak discharge is too high.  So, I need to decrease my X parameter and/or number of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subreaches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Remember to use multiple statistical metrics to gauge whether your model is accurate.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354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main advantage of this method is that it’s simple!  Because it’s simple, it’s been successfully used all over the world for numerous types of applications.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Also, this method is parsimonious in that a small number of variables (or parameters) are used to explain something which allows for easy investigation of model uncertainty.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the primary disadvantage of this method is also that it’s simple.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method also cannot simulate variable translation and attenuation affects; you only get one go by defining a constant K, X, and number of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subreaches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a simulation.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76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review, I introduced the Muskingum routing method.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is a simple to parameterize and use method within HEC-HMS.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However, it’s simplicity is also a disadvantage for complicated scenarios.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the next video, we’ll delve into the Muskingum-</a:t>
            </a:r>
            <a:r>
              <a:rPr lang="en-US" dirty="0" err="1"/>
              <a:t>Cunge</a:t>
            </a:r>
            <a:r>
              <a:rPr lang="en-US" dirty="0"/>
              <a:t> routing method which builds upon the Muskingum method.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Thanks for watching!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63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By the end of this lecture, you should be familiar with the Muskingum routing method.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I’ll present an example computation, we’ll discuss common parameter estimation techniques, and calibration techniques.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Finally, we’ll finish up by comparing advantages and disadvantages when using this method.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363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Routing in natural rivers is complicated by the fact that storage in a river reach is not a function of outflow alone.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That’s because the water surface in a channel, during the passage of a flood wave, is not uniform.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storage and water surface slope within a river reach, for a given outflow, is greater during the rising stages of a flood wave than during the falling stages.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Therefore, the relationship between storage and discharge at the outlet of a channel is not a unique relationship.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Rather it is a looped relationship, as shown in the figure on right.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Muskingum method was developed in an attempt to accommodate this looped relationship.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49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Within the Muskingum method, storage within a reach is visualized in two parts: Prism and Wedge Storage.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 the example image, prism storage is shown in red (animate) and wedge storage is shown in green (animate).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35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During the rising stages of the flood wave the wedge storage is positive and added to the prism storage.  This situation is depicted in the left-hand image.  Here’s prism storage (animate) and here’s wedge storage (animate) during the rising limb.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Conversely, during the falling stages of a flood wave, the wedge storage is negative and subtracted from the prism storage. This situation is depicted in the right-hand image.  Here’s prism storage (animate) and here’s wedge storage (animate) during the falling limb.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34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Let’s go back to the continuity and momentum equations.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Muskingum method starts by simplifying the continuity equation (animate) to inflow minus outflow = change in storage over time (animate)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momentum equation is replaced (animate) with a relationship relating storage in the reach and discharge at the outlet (animate).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These simplifications make the method simple to parameterize and solve, but they also limit it’s applicability.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particular, attenuation is handled numerically and isn’t related to any physically measurable characteristics of the reach.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Because the momentum equation is replaced, this method cannot simulate backwater effects.  Also, this method is best applied to steep streams with slopes greater than 2 ft/mi and slowly rising hydrographs.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34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method requires an initial condition and three parameters: K, X and number of </a:t>
            </a:r>
            <a:r>
              <a:rPr lang="en-US" dirty="0" err="1"/>
              <a:t>subreaches</a:t>
            </a:r>
            <a:r>
              <a:rPr lang="en-US" dirty="0"/>
              <a:t>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K, X, and number of </a:t>
            </a:r>
            <a:r>
              <a:rPr lang="en-US" dirty="0" err="1"/>
              <a:t>subreaches</a:t>
            </a:r>
            <a:r>
              <a:rPr lang="en-US" dirty="0"/>
              <a:t> are constant throughout time.  So, this method cannot simulate variable translation and attenuation.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example shows how an inflow hydrograph, shown in blue, is translated and attenuated to produce the outflow hydrograph shown in black.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inflow hydrograph is uniformly translated in time by 7.5 hours, which is controlled by, and equivalent to, the K parameter.  I </a:t>
            </a:r>
            <a:r>
              <a:rPr lang="en-US" dirty="0" err="1"/>
              <a:t>gotta</a:t>
            </a:r>
            <a:r>
              <a:rPr lang="en-US" dirty="0"/>
              <a:t> stress the “uniformly translated” portion of that statement.  All points along the curve are translated by that much: the peak, the centroid of mass, everything.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peak of the inflow hydrograph is reduced by 120 </a:t>
            </a:r>
            <a:r>
              <a:rPr lang="en-US" dirty="0" err="1"/>
              <a:t>cfs</a:t>
            </a:r>
            <a:r>
              <a:rPr lang="en-US" dirty="0"/>
              <a:t>, which is controlled by the X parameter and number of </a:t>
            </a:r>
            <a:r>
              <a:rPr lang="en-US" dirty="0" err="1"/>
              <a:t>subreaches</a:t>
            </a:r>
            <a:r>
              <a:rPr lang="en-US" dirty="0"/>
              <a:t>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09625" y="558800"/>
            <a:ext cx="5345113" cy="4008438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13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When estimating an appropriate K, three approaches can be used.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first approach uses observed data at the start and end of the reach to directly compute the travel time.  This approach is depicted in the right-hand image. You can use the elapsed time between centroid of areas of the two hydrographs, between the hydrograph peaks, or between midpoints of the rising limbs.  However, it’s usually a rare occurrence that observed data is available at both the upstream and downstream end of the reach, so this approach isn’t too common.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second approach to estimate K uses a computed flood wave velocity and flow length to infer a travel time. This approach is more commonly used and we’ll explore more on the next slide.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Finally, regression equations relating parameters like slope, roughness, and length are available in some regions that can be used to infer this parameter.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58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191001"/>
            <a:ext cx="5030391" cy="4266595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value for K can be estimated as the travel time of the flood wave through the routing reach.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flood wave velocity can be estimated using Manning’s equation or the </a:t>
            </a:r>
            <a:r>
              <a:rPr lang="en-US" dirty="0" err="1"/>
              <a:t>Kleitz</a:t>
            </a:r>
            <a:r>
              <a:rPr lang="en-US" dirty="0"/>
              <a:t>-Seddon Law.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Kleitz</a:t>
            </a:r>
            <a:r>
              <a:rPr lang="en-US" dirty="0"/>
              <a:t>-Seddon law allows you to approximate flood wave velocity from a stage-flow rating curve at representative location for the routing reach.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method requires you to estimate the slope of the rating curve and the top width, both at a flow rate of interest.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the image to the right, the flow rate of interest is 10,000 </a:t>
            </a:r>
            <a:r>
              <a:rPr lang="en-US" dirty="0" err="1"/>
              <a:t>cfs</a:t>
            </a:r>
            <a:r>
              <a:rPr lang="en-US" dirty="0"/>
              <a:t> (animate).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slope at this point can then be estimated (animate).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top width must also be estimated for the flow rate of interest using aerial photos, field surveys, or backwater calculations.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03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36" y="6464739"/>
            <a:ext cx="2895600" cy="365125"/>
          </a:xfrm>
        </p:spPr>
        <p:txBody>
          <a:bodyPr/>
          <a:lstStyle/>
          <a:p>
            <a:pPr algn="l"/>
            <a:r>
              <a:rPr lang="en-US" dirty="0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2264" y="6464739"/>
            <a:ext cx="2133600" cy="365125"/>
          </a:xfrm>
        </p:spPr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40386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0386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558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95600"/>
            <a:ext cx="4040188" cy="3532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24497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95600"/>
            <a:ext cx="4041775" cy="3532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6872"/>
            <a:ext cx="8229600" cy="8581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609320"/>
            <a:ext cx="777297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980640"/>
            <a:ext cx="3817216" cy="4115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8763" y="1980640"/>
            <a:ext cx="3817215" cy="4115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43000" y="6248681"/>
            <a:ext cx="1905000" cy="456640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978" y="6248681"/>
            <a:ext cx="2895023" cy="45664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Hydrologic Engineering Center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977" y="6248681"/>
            <a:ext cx="1905000" cy="456640"/>
          </a:xfrm>
        </p:spPr>
        <p:txBody>
          <a:bodyPr/>
          <a:lstStyle>
            <a:lvl1pPr>
              <a:defRPr/>
            </a:lvl1pPr>
          </a:lstStyle>
          <a:p>
            <a:fld id="{8564185D-771A-4652-BE38-57B24DF1E9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46872"/>
            <a:ext cx="8229600" cy="858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36" y="646473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264" y="646473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F81C85A5-C8A9-4070-A0B2-435CED55166C}" type="slidenum">
              <a:rPr lang="en-US" smtClean="0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7579" y="1066800"/>
            <a:ext cx="7213601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57578" y="1066800"/>
            <a:ext cx="7213602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Muskingum Routing Method within HEC-HMS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419493-F8E6-4A0C-9045-633C1FFA5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149526"/>
            <a:ext cx="4342761" cy="26737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Parameter Estimation – 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E0E4AE9A-C165-4285-AC1B-DACAFC4D8BDC}"/>
              </a:ext>
            </a:extLst>
          </p:cNvPr>
          <p:cNvSpPr txBox="1">
            <a:spLocks noChangeArrowheads="1"/>
          </p:cNvSpPr>
          <p:nvPr/>
        </p:nvSpPr>
        <p:spPr>
          <a:xfrm>
            <a:off x="228600" y="1938265"/>
            <a:ext cx="4572000" cy="43863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Affects attenuation</a:t>
            </a:r>
          </a:p>
          <a:p>
            <a:r>
              <a:rPr lang="en-US" sz="2400" dirty="0"/>
              <a:t>Dimensionless coefficient</a:t>
            </a:r>
          </a:p>
          <a:p>
            <a:r>
              <a:rPr lang="en-US" sz="2400" dirty="0"/>
              <a:t>Lacks a strong physical meaning</a:t>
            </a:r>
          </a:p>
          <a:p>
            <a:r>
              <a:rPr lang="en-US" sz="2400" dirty="0"/>
              <a:t>Limited to bound 0.0 to 0.5</a:t>
            </a:r>
          </a:p>
          <a:p>
            <a:pPr lvl="1"/>
            <a:r>
              <a:rPr lang="en-US" sz="2000" dirty="0"/>
              <a:t>When X = 0:</a:t>
            </a:r>
          </a:p>
          <a:p>
            <a:pPr lvl="2"/>
            <a:r>
              <a:rPr lang="en-US" sz="1600" dirty="0"/>
              <a:t>Storage is only a function of outflow</a:t>
            </a:r>
          </a:p>
          <a:p>
            <a:pPr lvl="2"/>
            <a:r>
              <a:rPr lang="en-US" sz="1600" dirty="0"/>
              <a:t>Maximum attenuation</a:t>
            </a:r>
          </a:p>
          <a:p>
            <a:pPr lvl="1"/>
            <a:r>
              <a:rPr lang="en-US" sz="2000" dirty="0"/>
              <a:t>When X = 0.5:</a:t>
            </a:r>
          </a:p>
          <a:p>
            <a:pPr lvl="2"/>
            <a:r>
              <a:rPr lang="en-US" sz="1600" dirty="0"/>
              <a:t>Equal weight to inflow and outflow</a:t>
            </a:r>
          </a:p>
          <a:p>
            <a:pPr lvl="2"/>
            <a:r>
              <a:rPr lang="en-US" sz="1600" dirty="0"/>
              <a:t>No attenuation; only translation</a:t>
            </a:r>
          </a:p>
          <a:p>
            <a:r>
              <a:rPr lang="en-US" sz="2400" dirty="0"/>
              <a:t>Start with 0.25 and calibrate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A40363-A734-4BE3-B6BD-F67330B1CF7A}"/>
              </a:ext>
            </a:extLst>
          </p:cNvPr>
          <p:cNvGrpSpPr/>
          <p:nvPr/>
        </p:nvGrpSpPr>
        <p:grpSpPr>
          <a:xfrm>
            <a:off x="5748614" y="4944070"/>
            <a:ext cx="2328586" cy="923330"/>
            <a:chOff x="4876800" y="5811128"/>
            <a:chExt cx="2328586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D3F772D-2898-4FFD-B3A5-9D34A1EB6768}"/>
                </a:ext>
              </a:extLst>
            </p:cNvPr>
            <p:cNvSpPr txBox="1"/>
            <p:nvPr/>
          </p:nvSpPr>
          <p:spPr>
            <a:xfrm>
              <a:off x="4876800" y="5811128"/>
              <a:ext cx="2328586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628650"/>
              <a:r>
                <a:rPr lang="en-US" dirty="0"/>
                <a:t>Inflow</a:t>
              </a:r>
            </a:p>
            <a:p>
              <a:pPr indent="628650"/>
              <a:r>
                <a:rPr lang="en-US" dirty="0"/>
                <a:t>Outflow; X = 0.4</a:t>
              </a:r>
            </a:p>
            <a:p>
              <a:pPr indent="628650"/>
              <a:r>
                <a:rPr lang="en-US" dirty="0"/>
                <a:t>Outflow; X = 0.1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D67FA18-048E-4972-BA55-83960AC3C0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9200" y="6010347"/>
              <a:ext cx="457200" cy="1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739392F-C9C8-43D5-96FE-DA3E81622F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9200" y="6272792"/>
              <a:ext cx="457200" cy="1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334BE1B-6C18-48AE-B37D-4F6761FF3C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9200" y="6535237"/>
              <a:ext cx="457200" cy="1"/>
            </a:xfrm>
            <a:prstGeom prst="line">
              <a:avLst/>
            </a:prstGeom>
            <a:ln w="19050">
              <a:solidFill>
                <a:srgbClr val="C402A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5409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Parameter Estimation - Number of </a:t>
            </a:r>
            <a:r>
              <a:rPr lang="en-US" sz="3600" dirty="0" err="1"/>
              <a:t>Subreaches</a:t>
            </a:r>
            <a:endParaRPr lang="en-US" sz="3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3">
                <a:extLst>
                  <a:ext uri="{FF2B5EF4-FFF2-40B4-BE49-F238E27FC236}">
                    <a16:creationId xmlns:a16="http://schemas.microsoft.com/office/drawing/2014/main" id="{783DCC44-E292-4A6C-B2B1-B6C620B0A9CD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457200" y="1938265"/>
                <a:ext cx="4114800" cy="4386335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Affects attenuation</a:t>
                </a:r>
              </a:p>
              <a:p>
                <a:r>
                  <a:rPr lang="en-US" sz="2400" dirty="0"/>
                  <a:t>Constraint between K and computational interval, </a:t>
                </a:r>
                <a:r>
                  <a:rPr lang="el-GR" sz="2400" dirty="0"/>
                  <a:t>Δ</a:t>
                </a:r>
                <a:r>
                  <a:rPr lang="en-US" sz="2400" dirty="0"/>
                  <a:t>t</a:t>
                </a:r>
              </a:p>
              <a:p>
                <a:r>
                  <a:rPr lang="en-US" sz="2400" dirty="0"/>
                  <a:t>Ideally, </a:t>
                </a:r>
                <a:r>
                  <a:rPr lang="el-GR" sz="2400" dirty="0"/>
                  <a:t>Δ</a:t>
                </a:r>
                <a:r>
                  <a:rPr lang="en-US" sz="2400" dirty="0"/>
                  <a:t>t = K</a:t>
                </a:r>
              </a:p>
              <a:p>
                <a:pPr lvl="1"/>
                <a:r>
                  <a:rPr lang="en-US" sz="2000" dirty="0"/>
                  <a:t>Number of </a:t>
                </a:r>
                <a:r>
                  <a:rPr lang="en-US" sz="2000" dirty="0" err="1"/>
                  <a:t>Subreaches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sz="2000" dirty="0"/>
              </a:p>
              <a:p>
                <a:r>
                  <a:rPr lang="en-US" sz="2400" dirty="0"/>
                  <a:t>However, </a:t>
                </a:r>
                <a:r>
                  <a:rPr lang="el-GR" sz="2400" dirty="0"/>
                  <a:t>Δ</a:t>
                </a:r>
                <a:r>
                  <a:rPr lang="en-US" sz="2400" dirty="0"/>
                  <a:t>t cannot be less than 2*K*X</a:t>
                </a:r>
              </a:p>
              <a:p>
                <a:r>
                  <a:rPr lang="en-US" sz="2400" dirty="0"/>
                  <a:t>Can be treated as a calibration parameter</a:t>
                </a:r>
              </a:p>
            </p:txBody>
          </p:sp>
        </mc:Choice>
        <mc:Fallback xmlns="">
          <p:sp>
            <p:nvSpPr>
              <p:cNvPr id="7" name="Rectangle 3">
                <a:extLst>
                  <a:ext uri="{FF2B5EF4-FFF2-40B4-BE49-F238E27FC236}">
                    <a16:creationId xmlns:a16="http://schemas.microsoft.com/office/drawing/2014/main" id="{783DCC44-E292-4A6C-B2B1-B6C620B0A9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38265"/>
                <a:ext cx="4114800" cy="4386335"/>
              </a:xfrm>
              <a:prstGeom prst="rect">
                <a:avLst/>
              </a:prstGeom>
              <a:blipFill>
                <a:blip r:embed="rId3"/>
                <a:stretch>
                  <a:fillRect l="-1926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5438123A-572B-48A7-AC3B-FB6C98C726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53" t="11763" r="3171" b="23971"/>
          <a:stretch/>
        </p:blipFill>
        <p:spPr>
          <a:xfrm>
            <a:off x="4648201" y="2286000"/>
            <a:ext cx="4267200" cy="249747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65BF0B1-2734-4F0E-B93B-A62D567B9D7D}"/>
              </a:ext>
            </a:extLst>
          </p:cNvPr>
          <p:cNvGrpSpPr/>
          <p:nvPr/>
        </p:nvGrpSpPr>
        <p:grpSpPr>
          <a:xfrm>
            <a:off x="4984992" y="4944070"/>
            <a:ext cx="3625608" cy="923330"/>
            <a:chOff x="4876800" y="5811128"/>
            <a:chExt cx="3625608" cy="92333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77AF96C-5E13-4134-88A9-A90C2496C0C3}"/>
                </a:ext>
              </a:extLst>
            </p:cNvPr>
            <p:cNvSpPr txBox="1"/>
            <p:nvPr/>
          </p:nvSpPr>
          <p:spPr>
            <a:xfrm>
              <a:off x="4876800" y="5811128"/>
              <a:ext cx="3625608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628650"/>
              <a:r>
                <a:rPr lang="en-US" dirty="0"/>
                <a:t>Inflow</a:t>
              </a:r>
            </a:p>
            <a:p>
              <a:pPr indent="628650"/>
              <a:r>
                <a:rPr lang="en-US" dirty="0"/>
                <a:t>Outflow; # of </a:t>
              </a:r>
              <a:r>
                <a:rPr lang="en-US" dirty="0" err="1"/>
                <a:t>subreaches</a:t>
              </a:r>
              <a:r>
                <a:rPr lang="en-US" dirty="0"/>
                <a:t> = 20</a:t>
              </a:r>
            </a:p>
            <a:p>
              <a:pPr indent="628650"/>
              <a:r>
                <a:rPr lang="en-US" dirty="0"/>
                <a:t>Outflow; # of </a:t>
              </a:r>
              <a:r>
                <a:rPr lang="en-US" dirty="0" err="1"/>
                <a:t>subreaches</a:t>
              </a:r>
              <a:r>
                <a:rPr lang="en-US" dirty="0"/>
                <a:t> = 10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C398E2A-C3F8-4DCC-8389-B566092796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9200" y="6010347"/>
              <a:ext cx="457200" cy="1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7F39B5F-DB3A-4BF5-BD3E-6D60438050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9200" y="6272792"/>
              <a:ext cx="457200" cy="1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1A83F67-0888-475E-8C2D-93530EEAB9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9200" y="6535237"/>
              <a:ext cx="457200" cy="1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FE512C-D094-411E-982A-3EAC8C4B3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021864"/>
            <a:ext cx="4342808" cy="36307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Calibration Techniques</a:t>
            </a:r>
          </a:p>
        </p:txBody>
      </p:sp>
      <p:sp>
        <p:nvSpPr>
          <p:cNvPr id="1946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A7FAE29-DE9C-4501-B9E5-26C3EEAC42B2}" type="slidenum">
              <a:rPr lang="en-US" smtClean="0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C9FE25-CCD4-420D-A7BB-69C3AEDB49E6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938265"/>
            <a:ext cx="4114800" cy="43863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Match rising limb of hydrograph</a:t>
            </a:r>
          </a:p>
          <a:p>
            <a:r>
              <a:rPr lang="en-US" sz="2400" dirty="0"/>
              <a:t>Match peak discharge</a:t>
            </a:r>
          </a:p>
          <a:p>
            <a:r>
              <a:rPr lang="en-US" sz="2400" dirty="0"/>
              <a:t>Use multiple statistical metrics</a:t>
            </a:r>
          </a:p>
          <a:p>
            <a:pPr lvl="1"/>
            <a:r>
              <a:rPr lang="en-US" sz="2000" dirty="0"/>
              <a:t>Nash-Sutcliffe Efficiency</a:t>
            </a:r>
          </a:p>
          <a:p>
            <a:pPr lvl="1"/>
            <a:r>
              <a:rPr lang="en-US" sz="2000" dirty="0"/>
              <a:t>Root Mean Square Error</a:t>
            </a:r>
          </a:p>
          <a:p>
            <a:pPr lvl="1"/>
            <a:r>
              <a:rPr lang="en-US" sz="2000" dirty="0"/>
              <a:t>Percent Bias</a:t>
            </a:r>
          </a:p>
        </p:txBody>
      </p:sp>
    </p:spTree>
    <p:extLst>
      <p:ext uri="{BB962C8B-B14F-4D97-AF65-F5344CB8AC3E}">
        <p14:creationId xmlns:p14="http://schemas.microsoft.com/office/powerpoint/2010/main" val="390585678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A7FAE29-DE9C-4501-B9E5-26C3EEAC42B2}" type="slidenum">
              <a:rPr lang="en-US" smtClean="0">
                <a:latin typeface="Arial" charset="0"/>
              </a:rPr>
              <a:pPr/>
              <a:t>13</a:t>
            </a:fld>
            <a:endParaRPr lang="en-US">
              <a:latin typeface="Arial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FDD966A5-E1EF-4FBE-9D4E-38FE98091A61}"/>
              </a:ext>
            </a:extLst>
          </p:cNvPr>
          <p:cNvSpPr txBox="1">
            <a:spLocks noChangeArrowheads="1"/>
          </p:cNvSpPr>
          <p:nvPr/>
        </p:nvSpPr>
        <p:spPr>
          <a:xfrm>
            <a:off x="247650" y="1646237"/>
            <a:ext cx="4038600" cy="39163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Advantages</a:t>
            </a:r>
            <a:endParaRPr lang="en-US" sz="2400" b="1" dirty="0"/>
          </a:p>
          <a:p>
            <a:pPr lvl="0"/>
            <a:r>
              <a:rPr lang="en-US" sz="1800" dirty="0"/>
              <a:t>"Mature" method that has been used successfully in thousands of studies throughout the U.S.</a:t>
            </a:r>
          </a:p>
          <a:p>
            <a:pPr lvl="0"/>
            <a:r>
              <a:rPr lang="en-US" sz="1800" dirty="0"/>
              <a:t>Easy to set up and use.</a:t>
            </a:r>
          </a:p>
          <a:p>
            <a:r>
              <a:rPr lang="en-US" sz="1800" dirty="0"/>
              <a:t>Method is parsimonious; it includes only a few parameters necessary to explain the variation of runoff volume.</a:t>
            </a:r>
            <a:endParaRPr lang="en-US" sz="2400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3B2BF216-8BDF-4B0C-B820-354BB01FFF44}"/>
              </a:ext>
            </a:extLst>
          </p:cNvPr>
          <p:cNvSpPr txBox="1">
            <a:spLocks noChangeArrowheads="1"/>
          </p:cNvSpPr>
          <p:nvPr/>
        </p:nvSpPr>
        <p:spPr>
          <a:xfrm>
            <a:off x="4876800" y="1646237"/>
            <a:ext cx="4038600" cy="39163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Disadvantages</a:t>
            </a:r>
          </a:p>
          <a:p>
            <a:pPr lvl="0"/>
            <a:r>
              <a:rPr lang="en-US" sz="1800" dirty="0"/>
              <a:t>Method may be too simple to accurately predict flood wave translation and attenuation.</a:t>
            </a:r>
          </a:p>
          <a:p>
            <a:pPr lvl="0"/>
            <a:r>
              <a:rPr lang="en-US" sz="1800" dirty="0"/>
              <a:t>Only appropriate for use in moderately steep streams (bed slopes &gt; 2 ft/mi).</a:t>
            </a:r>
          </a:p>
          <a:p>
            <a:pPr lvl="0"/>
            <a:r>
              <a:rPr lang="en-US" sz="1800" dirty="0"/>
              <a:t>Cannot simulate variable translation and attenuation.</a:t>
            </a:r>
          </a:p>
          <a:p>
            <a:pPr lvl="0"/>
            <a:r>
              <a:rPr lang="en-US" sz="1800" dirty="0"/>
              <a:t>Cannot simulate backwater effects or impacts of hydraulic structures.</a:t>
            </a:r>
          </a:p>
        </p:txBody>
      </p:sp>
    </p:spTree>
    <p:extLst>
      <p:ext uri="{BB962C8B-B14F-4D97-AF65-F5344CB8AC3E}">
        <p14:creationId xmlns:p14="http://schemas.microsoft.com/office/powerpoint/2010/main" val="253685030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79CFED11-1A59-4CA4-9E95-3C81E7D3E8C9}"/>
              </a:ext>
            </a:extLst>
          </p:cNvPr>
          <p:cNvSpPr txBox="1">
            <a:spLocks noChangeArrowheads="1"/>
          </p:cNvSpPr>
          <p:nvPr/>
        </p:nvSpPr>
        <p:spPr>
          <a:xfrm>
            <a:off x="609600" y="1905000"/>
            <a:ext cx="80772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dirty="0"/>
              <a:t>Muskingum method is simple to use and calibrate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Primary advantage (simplicity) is also its primary disadvantage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Next lecture will focus on Muskingum-</a:t>
            </a:r>
            <a:r>
              <a:rPr lang="en-US" sz="2800" dirty="0" err="1"/>
              <a:t>Cunge</a:t>
            </a:r>
            <a:r>
              <a:rPr lang="en-US" sz="2800" dirty="0"/>
              <a:t> routing method within HEC-HMS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Review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7FD18EA-7C02-464D-B03F-DF16782DB281}" type="slidenum">
              <a:rPr lang="en-US" smtClean="0">
                <a:latin typeface="Arial" charset="0"/>
              </a:rPr>
              <a:pPr/>
              <a:t>14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47522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Objectives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80772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Introduce the Muskingum routing method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Present an example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Discuss common parameter estimation and calibration techniques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Present advantages and disadvantages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7FD18EA-7C02-464D-B03F-DF16782DB281}" type="slidenum">
              <a:rPr lang="en-US" smtClean="0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Muskingum Method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1" y="1752040"/>
            <a:ext cx="4724400" cy="41153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Developed to accommodate the looped relationship between storage and outflow that exists in rivers</a:t>
            </a:r>
          </a:p>
          <a:p>
            <a:r>
              <a:rPr lang="en-US" dirty="0"/>
              <a:t>Relationship between storage and discharge at the outlet is not a unique relationship, it is looped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25D4E335-0A0B-4019-BEDC-A62BE638BF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2222" t="6617" r="15557"/>
          <a:stretch/>
        </p:blipFill>
        <p:spPr bwMode="auto">
          <a:xfrm>
            <a:off x="5562599" y="2133599"/>
            <a:ext cx="3330297" cy="335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Muskingum Method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040"/>
            <a:ext cx="7772977" cy="4115360"/>
          </a:xfrm>
        </p:spPr>
        <p:txBody>
          <a:bodyPr/>
          <a:lstStyle/>
          <a:p>
            <a:r>
              <a:rPr lang="en-US" dirty="0"/>
              <a:t>Visualize storage as </a:t>
            </a:r>
            <a:r>
              <a:rPr lang="en-US" b="1" dirty="0">
                <a:solidFill>
                  <a:srgbClr val="FF0000"/>
                </a:solidFill>
              </a:rPr>
              <a:t>Prism</a:t>
            </a:r>
            <a:r>
              <a:rPr lang="en-US" dirty="0"/>
              <a:t> and </a:t>
            </a:r>
            <a:r>
              <a:rPr lang="en-US" b="1" dirty="0">
                <a:solidFill>
                  <a:srgbClr val="00B050"/>
                </a:solidFill>
              </a:rPr>
              <a:t>Wedge</a:t>
            </a:r>
            <a:r>
              <a:rPr lang="en-US" dirty="0"/>
              <a:t> parts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B89686-2419-4C8F-87BA-DF62C4C56B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382" r="63791"/>
          <a:stretch/>
        </p:blipFill>
        <p:spPr bwMode="auto">
          <a:xfrm>
            <a:off x="2362200" y="2362200"/>
            <a:ext cx="3889168" cy="3962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A7C4A63-0D48-4BD1-8FCB-39ADBA440F5C}"/>
              </a:ext>
            </a:extLst>
          </p:cNvPr>
          <p:cNvSpPr/>
          <p:nvPr/>
        </p:nvSpPr>
        <p:spPr>
          <a:xfrm>
            <a:off x="3264479" y="4043474"/>
            <a:ext cx="2804762" cy="675832"/>
          </a:xfrm>
          <a:custGeom>
            <a:avLst/>
            <a:gdLst>
              <a:gd name="connsiteX0" fmla="*/ 0 w 2200275"/>
              <a:gd name="connsiteY0" fmla="*/ 552450 h 552450"/>
              <a:gd name="connsiteX1" fmla="*/ 2190750 w 2200275"/>
              <a:gd name="connsiteY1" fmla="*/ 285750 h 552450"/>
              <a:gd name="connsiteX2" fmla="*/ 2200275 w 2200275"/>
              <a:gd name="connsiteY2" fmla="*/ 0 h 552450"/>
              <a:gd name="connsiteX3" fmla="*/ 0 w 2200275"/>
              <a:gd name="connsiteY3" fmla="*/ 55245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552450">
                <a:moveTo>
                  <a:pt x="0" y="552450"/>
                </a:moveTo>
                <a:lnTo>
                  <a:pt x="2190750" y="285750"/>
                </a:lnTo>
                <a:lnTo>
                  <a:pt x="2200275" y="0"/>
                </a:lnTo>
                <a:lnTo>
                  <a:pt x="0" y="552450"/>
                </a:lnTo>
                <a:close/>
              </a:path>
            </a:pathLst>
          </a:cu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695697E-FB1F-4C0C-8F02-352E9C78B4C7}"/>
              </a:ext>
            </a:extLst>
          </p:cNvPr>
          <p:cNvSpPr/>
          <p:nvPr/>
        </p:nvSpPr>
        <p:spPr>
          <a:xfrm>
            <a:off x="3252337" y="4393042"/>
            <a:ext cx="2829046" cy="1538099"/>
          </a:xfrm>
          <a:custGeom>
            <a:avLst/>
            <a:gdLst>
              <a:gd name="connsiteX0" fmla="*/ 0 w 2219325"/>
              <a:gd name="connsiteY0" fmla="*/ 1257300 h 1257300"/>
              <a:gd name="connsiteX1" fmla="*/ 2219325 w 2219325"/>
              <a:gd name="connsiteY1" fmla="*/ 971550 h 1257300"/>
              <a:gd name="connsiteX2" fmla="*/ 2219325 w 2219325"/>
              <a:gd name="connsiteY2" fmla="*/ 0 h 1257300"/>
              <a:gd name="connsiteX3" fmla="*/ 0 w 2219325"/>
              <a:gd name="connsiteY3" fmla="*/ 266700 h 1257300"/>
              <a:gd name="connsiteX4" fmla="*/ 0 w 2219325"/>
              <a:gd name="connsiteY4" fmla="*/ 125730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9325" h="1257300">
                <a:moveTo>
                  <a:pt x="0" y="1257300"/>
                </a:moveTo>
                <a:lnTo>
                  <a:pt x="2219325" y="971550"/>
                </a:lnTo>
                <a:lnTo>
                  <a:pt x="2219325" y="0"/>
                </a:lnTo>
                <a:lnTo>
                  <a:pt x="0" y="266700"/>
                </a:lnTo>
                <a:lnTo>
                  <a:pt x="0" y="12573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3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Muskingum Method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9974" t="9425" r="14496" b="15159"/>
          <a:stretch/>
        </p:blipFill>
        <p:spPr>
          <a:xfrm>
            <a:off x="457201" y="2667000"/>
            <a:ext cx="8106352" cy="3276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2037FC-0B10-4995-9CB1-9A8E04ECB9B8}"/>
              </a:ext>
            </a:extLst>
          </p:cNvPr>
          <p:cNvSpPr txBox="1"/>
          <p:nvPr/>
        </p:nvSpPr>
        <p:spPr>
          <a:xfrm>
            <a:off x="1475936" y="2230735"/>
            <a:ext cx="1832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Rising Limb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4CF3AB-0C19-4003-ABBC-855B27062058}"/>
              </a:ext>
            </a:extLst>
          </p:cNvPr>
          <p:cNvSpPr txBox="1"/>
          <p:nvPr/>
        </p:nvSpPr>
        <p:spPr>
          <a:xfrm>
            <a:off x="5562600" y="2205335"/>
            <a:ext cx="1904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Falling Limb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A658B63-4B93-4C95-8A37-F1A00DEE4B3E}"/>
              </a:ext>
            </a:extLst>
          </p:cNvPr>
          <p:cNvSpPr/>
          <p:nvPr/>
        </p:nvSpPr>
        <p:spPr>
          <a:xfrm>
            <a:off x="1273174" y="3902075"/>
            <a:ext cx="2105025" cy="438150"/>
          </a:xfrm>
          <a:custGeom>
            <a:avLst/>
            <a:gdLst>
              <a:gd name="connsiteX0" fmla="*/ 0 w 2200275"/>
              <a:gd name="connsiteY0" fmla="*/ 552450 h 552450"/>
              <a:gd name="connsiteX1" fmla="*/ 2190750 w 2200275"/>
              <a:gd name="connsiteY1" fmla="*/ 285750 h 552450"/>
              <a:gd name="connsiteX2" fmla="*/ 2200275 w 2200275"/>
              <a:gd name="connsiteY2" fmla="*/ 0 h 552450"/>
              <a:gd name="connsiteX3" fmla="*/ 0 w 2200275"/>
              <a:gd name="connsiteY3" fmla="*/ 552450 h 552450"/>
              <a:gd name="connsiteX0" fmla="*/ 1330325 w 3521075"/>
              <a:gd name="connsiteY0" fmla="*/ 527050 h 527050"/>
              <a:gd name="connsiteX1" fmla="*/ 3521075 w 3521075"/>
              <a:gd name="connsiteY1" fmla="*/ 260350 h 527050"/>
              <a:gd name="connsiteX2" fmla="*/ 0 w 3521075"/>
              <a:gd name="connsiteY2" fmla="*/ 0 h 527050"/>
              <a:gd name="connsiteX3" fmla="*/ 1330325 w 3521075"/>
              <a:gd name="connsiteY3" fmla="*/ 527050 h 527050"/>
              <a:gd name="connsiteX0" fmla="*/ 34925 w 3521075"/>
              <a:gd name="connsiteY0" fmla="*/ 298450 h 298450"/>
              <a:gd name="connsiteX1" fmla="*/ 3521075 w 3521075"/>
              <a:gd name="connsiteY1" fmla="*/ 260350 h 298450"/>
              <a:gd name="connsiteX2" fmla="*/ 0 w 3521075"/>
              <a:gd name="connsiteY2" fmla="*/ 0 h 298450"/>
              <a:gd name="connsiteX3" fmla="*/ 34925 w 3521075"/>
              <a:gd name="connsiteY3" fmla="*/ 298450 h 298450"/>
              <a:gd name="connsiteX0" fmla="*/ 34925 w 2098675"/>
              <a:gd name="connsiteY0" fmla="*/ 298450 h 438150"/>
              <a:gd name="connsiteX1" fmla="*/ 2098675 w 2098675"/>
              <a:gd name="connsiteY1" fmla="*/ 438150 h 438150"/>
              <a:gd name="connsiteX2" fmla="*/ 0 w 2098675"/>
              <a:gd name="connsiteY2" fmla="*/ 0 h 438150"/>
              <a:gd name="connsiteX3" fmla="*/ 34925 w 2098675"/>
              <a:gd name="connsiteY3" fmla="*/ 298450 h 438150"/>
              <a:gd name="connsiteX0" fmla="*/ 0 w 2105025"/>
              <a:gd name="connsiteY0" fmla="*/ 298450 h 438150"/>
              <a:gd name="connsiteX1" fmla="*/ 2105025 w 2105025"/>
              <a:gd name="connsiteY1" fmla="*/ 438150 h 438150"/>
              <a:gd name="connsiteX2" fmla="*/ 6350 w 2105025"/>
              <a:gd name="connsiteY2" fmla="*/ 0 h 438150"/>
              <a:gd name="connsiteX3" fmla="*/ 0 w 2105025"/>
              <a:gd name="connsiteY3" fmla="*/ 29845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5025" h="438150">
                <a:moveTo>
                  <a:pt x="0" y="298450"/>
                </a:moveTo>
                <a:lnTo>
                  <a:pt x="2105025" y="438150"/>
                </a:lnTo>
                <a:lnTo>
                  <a:pt x="6350" y="0"/>
                </a:lnTo>
                <a:lnTo>
                  <a:pt x="0" y="298450"/>
                </a:lnTo>
                <a:close/>
              </a:path>
            </a:pathLst>
          </a:cu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F7F102B-9076-4461-B348-11C4DABDB5D6}"/>
              </a:ext>
            </a:extLst>
          </p:cNvPr>
          <p:cNvSpPr/>
          <p:nvPr/>
        </p:nvSpPr>
        <p:spPr>
          <a:xfrm>
            <a:off x="1282549" y="4213445"/>
            <a:ext cx="2105025" cy="1212850"/>
          </a:xfrm>
          <a:custGeom>
            <a:avLst/>
            <a:gdLst>
              <a:gd name="connsiteX0" fmla="*/ 0 w 2219325"/>
              <a:gd name="connsiteY0" fmla="*/ 1257300 h 1257300"/>
              <a:gd name="connsiteX1" fmla="*/ 2219325 w 2219325"/>
              <a:gd name="connsiteY1" fmla="*/ 971550 h 1257300"/>
              <a:gd name="connsiteX2" fmla="*/ 2219325 w 2219325"/>
              <a:gd name="connsiteY2" fmla="*/ 0 h 1257300"/>
              <a:gd name="connsiteX3" fmla="*/ 0 w 2219325"/>
              <a:gd name="connsiteY3" fmla="*/ 266700 h 1257300"/>
              <a:gd name="connsiteX4" fmla="*/ 0 w 2219325"/>
              <a:gd name="connsiteY4" fmla="*/ 1257300 h 1257300"/>
              <a:gd name="connsiteX0" fmla="*/ 0 w 2219325"/>
              <a:gd name="connsiteY0" fmla="*/ 1257300 h 1257300"/>
              <a:gd name="connsiteX1" fmla="*/ 2219325 w 2219325"/>
              <a:gd name="connsiteY1" fmla="*/ 971550 h 1257300"/>
              <a:gd name="connsiteX2" fmla="*/ 2219325 w 2219325"/>
              <a:gd name="connsiteY2" fmla="*/ 0 h 1257300"/>
              <a:gd name="connsiteX3" fmla="*/ 0 w 2219325"/>
              <a:gd name="connsiteY3" fmla="*/ 152400 h 1257300"/>
              <a:gd name="connsiteX4" fmla="*/ 0 w 2219325"/>
              <a:gd name="connsiteY4" fmla="*/ 1257300 h 1257300"/>
              <a:gd name="connsiteX0" fmla="*/ 0 w 2219325"/>
              <a:gd name="connsiteY0" fmla="*/ 1104900 h 1104900"/>
              <a:gd name="connsiteX1" fmla="*/ 2219325 w 2219325"/>
              <a:gd name="connsiteY1" fmla="*/ 819150 h 1104900"/>
              <a:gd name="connsiteX2" fmla="*/ 2092325 w 2219325"/>
              <a:gd name="connsiteY2" fmla="*/ 127000 h 1104900"/>
              <a:gd name="connsiteX3" fmla="*/ 0 w 2219325"/>
              <a:gd name="connsiteY3" fmla="*/ 0 h 1104900"/>
              <a:gd name="connsiteX4" fmla="*/ 0 w 2219325"/>
              <a:gd name="connsiteY4" fmla="*/ 1104900 h 1104900"/>
              <a:gd name="connsiteX0" fmla="*/ 0 w 2105025"/>
              <a:gd name="connsiteY0" fmla="*/ 1104900 h 1212850"/>
              <a:gd name="connsiteX1" fmla="*/ 2105025 w 2105025"/>
              <a:gd name="connsiteY1" fmla="*/ 1212850 h 1212850"/>
              <a:gd name="connsiteX2" fmla="*/ 2092325 w 2105025"/>
              <a:gd name="connsiteY2" fmla="*/ 127000 h 1212850"/>
              <a:gd name="connsiteX3" fmla="*/ 0 w 2105025"/>
              <a:gd name="connsiteY3" fmla="*/ 0 h 1212850"/>
              <a:gd name="connsiteX4" fmla="*/ 0 w 2105025"/>
              <a:gd name="connsiteY4" fmla="*/ 1104900 h 121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5025" h="1212850">
                <a:moveTo>
                  <a:pt x="0" y="1104900"/>
                </a:moveTo>
                <a:lnTo>
                  <a:pt x="2105025" y="1212850"/>
                </a:lnTo>
                <a:lnTo>
                  <a:pt x="2092325" y="127000"/>
                </a:lnTo>
                <a:lnTo>
                  <a:pt x="0" y="0"/>
                </a:lnTo>
                <a:lnTo>
                  <a:pt x="0" y="11049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E5F438E-2A8D-4F4C-9ABE-AB930B273898}"/>
              </a:ext>
            </a:extLst>
          </p:cNvPr>
          <p:cNvSpPr/>
          <p:nvPr/>
        </p:nvSpPr>
        <p:spPr>
          <a:xfrm>
            <a:off x="5362264" y="4214735"/>
            <a:ext cx="2105025" cy="1212850"/>
          </a:xfrm>
          <a:custGeom>
            <a:avLst/>
            <a:gdLst>
              <a:gd name="connsiteX0" fmla="*/ 0 w 2219325"/>
              <a:gd name="connsiteY0" fmla="*/ 1257300 h 1257300"/>
              <a:gd name="connsiteX1" fmla="*/ 2219325 w 2219325"/>
              <a:gd name="connsiteY1" fmla="*/ 971550 h 1257300"/>
              <a:gd name="connsiteX2" fmla="*/ 2219325 w 2219325"/>
              <a:gd name="connsiteY2" fmla="*/ 0 h 1257300"/>
              <a:gd name="connsiteX3" fmla="*/ 0 w 2219325"/>
              <a:gd name="connsiteY3" fmla="*/ 266700 h 1257300"/>
              <a:gd name="connsiteX4" fmla="*/ 0 w 2219325"/>
              <a:gd name="connsiteY4" fmla="*/ 1257300 h 1257300"/>
              <a:gd name="connsiteX0" fmla="*/ 0 w 2219325"/>
              <a:gd name="connsiteY0" fmla="*/ 1257300 h 1257300"/>
              <a:gd name="connsiteX1" fmla="*/ 2219325 w 2219325"/>
              <a:gd name="connsiteY1" fmla="*/ 971550 h 1257300"/>
              <a:gd name="connsiteX2" fmla="*/ 2219325 w 2219325"/>
              <a:gd name="connsiteY2" fmla="*/ 0 h 1257300"/>
              <a:gd name="connsiteX3" fmla="*/ 0 w 2219325"/>
              <a:gd name="connsiteY3" fmla="*/ 152400 h 1257300"/>
              <a:gd name="connsiteX4" fmla="*/ 0 w 2219325"/>
              <a:gd name="connsiteY4" fmla="*/ 1257300 h 1257300"/>
              <a:gd name="connsiteX0" fmla="*/ 0 w 2219325"/>
              <a:gd name="connsiteY0" fmla="*/ 1104900 h 1104900"/>
              <a:gd name="connsiteX1" fmla="*/ 2219325 w 2219325"/>
              <a:gd name="connsiteY1" fmla="*/ 819150 h 1104900"/>
              <a:gd name="connsiteX2" fmla="*/ 2092325 w 2219325"/>
              <a:gd name="connsiteY2" fmla="*/ 127000 h 1104900"/>
              <a:gd name="connsiteX3" fmla="*/ 0 w 2219325"/>
              <a:gd name="connsiteY3" fmla="*/ 0 h 1104900"/>
              <a:gd name="connsiteX4" fmla="*/ 0 w 2219325"/>
              <a:gd name="connsiteY4" fmla="*/ 1104900 h 1104900"/>
              <a:gd name="connsiteX0" fmla="*/ 0 w 2105025"/>
              <a:gd name="connsiteY0" fmla="*/ 1104900 h 1212850"/>
              <a:gd name="connsiteX1" fmla="*/ 2105025 w 2105025"/>
              <a:gd name="connsiteY1" fmla="*/ 1212850 h 1212850"/>
              <a:gd name="connsiteX2" fmla="*/ 2092325 w 2105025"/>
              <a:gd name="connsiteY2" fmla="*/ 127000 h 1212850"/>
              <a:gd name="connsiteX3" fmla="*/ 0 w 2105025"/>
              <a:gd name="connsiteY3" fmla="*/ 0 h 1212850"/>
              <a:gd name="connsiteX4" fmla="*/ 0 w 2105025"/>
              <a:gd name="connsiteY4" fmla="*/ 1104900 h 121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5025" h="1212850">
                <a:moveTo>
                  <a:pt x="0" y="1104900"/>
                </a:moveTo>
                <a:lnTo>
                  <a:pt x="2105025" y="1212850"/>
                </a:lnTo>
                <a:lnTo>
                  <a:pt x="2092325" y="127000"/>
                </a:lnTo>
                <a:lnTo>
                  <a:pt x="0" y="0"/>
                </a:lnTo>
                <a:lnTo>
                  <a:pt x="0" y="11049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E83F651-515D-4B21-8792-FE98C761825A}"/>
              </a:ext>
            </a:extLst>
          </p:cNvPr>
          <p:cNvSpPr/>
          <p:nvPr/>
        </p:nvSpPr>
        <p:spPr>
          <a:xfrm>
            <a:off x="5354176" y="4214597"/>
            <a:ext cx="2047875" cy="561975"/>
          </a:xfrm>
          <a:custGeom>
            <a:avLst/>
            <a:gdLst>
              <a:gd name="connsiteX0" fmla="*/ 0 w 2200275"/>
              <a:gd name="connsiteY0" fmla="*/ 552450 h 552450"/>
              <a:gd name="connsiteX1" fmla="*/ 2190750 w 2200275"/>
              <a:gd name="connsiteY1" fmla="*/ 285750 h 552450"/>
              <a:gd name="connsiteX2" fmla="*/ 2200275 w 2200275"/>
              <a:gd name="connsiteY2" fmla="*/ 0 h 552450"/>
              <a:gd name="connsiteX3" fmla="*/ 0 w 2200275"/>
              <a:gd name="connsiteY3" fmla="*/ 552450 h 552450"/>
              <a:gd name="connsiteX0" fmla="*/ 1330325 w 3521075"/>
              <a:gd name="connsiteY0" fmla="*/ 527050 h 527050"/>
              <a:gd name="connsiteX1" fmla="*/ 3521075 w 3521075"/>
              <a:gd name="connsiteY1" fmla="*/ 260350 h 527050"/>
              <a:gd name="connsiteX2" fmla="*/ 0 w 3521075"/>
              <a:gd name="connsiteY2" fmla="*/ 0 h 527050"/>
              <a:gd name="connsiteX3" fmla="*/ 1330325 w 3521075"/>
              <a:gd name="connsiteY3" fmla="*/ 527050 h 527050"/>
              <a:gd name="connsiteX0" fmla="*/ 34925 w 3521075"/>
              <a:gd name="connsiteY0" fmla="*/ 298450 h 298450"/>
              <a:gd name="connsiteX1" fmla="*/ 3521075 w 3521075"/>
              <a:gd name="connsiteY1" fmla="*/ 260350 h 298450"/>
              <a:gd name="connsiteX2" fmla="*/ 0 w 3521075"/>
              <a:gd name="connsiteY2" fmla="*/ 0 h 298450"/>
              <a:gd name="connsiteX3" fmla="*/ 34925 w 3521075"/>
              <a:gd name="connsiteY3" fmla="*/ 298450 h 298450"/>
              <a:gd name="connsiteX0" fmla="*/ 34925 w 2098675"/>
              <a:gd name="connsiteY0" fmla="*/ 298450 h 438150"/>
              <a:gd name="connsiteX1" fmla="*/ 2098675 w 2098675"/>
              <a:gd name="connsiteY1" fmla="*/ 438150 h 438150"/>
              <a:gd name="connsiteX2" fmla="*/ 0 w 2098675"/>
              <a:gd name="connsiteY2" fmla="*/ 0 h 438150"/>
              <a:gd name="connsiteX3" fmla="*/ 34925 w 2098675"/>
              <a:gd name="connsiteY3" fmla="*/ 298450 h 438150"/>
              <a:gd name="connsiteX0" fmla="*/ 0 w 2114550"/>
              <a:gd name="connsiteY0" fmla="*/ 552450 h 552450"/>
              <a:gd name="connsiteX1" fmla="*/ 2114550 w 2114550"/>
              <a:gd name="connsiteY1" fmla="*/ 438150 h 552450"/>
              <a:gd name="connsiteX2" fmla="*/ 15875 w 2114550"/>
              <a:gd name="connsiteY2" fmla="*/ 0 h 552450"/>
              <a:gd name="connsiteX3" fmla="*/ 0 w 2114550"/>
              <a:gd name="connsiteY3" fmla="*/ 552450 h 552450"/>
              <a:gd name="connsiteX0" fmla="*/ 0 w 2063750"/>
              <a:gd name="connsiteY0" fmla="*/ 552450 h 552450"/>
              <a:gd name="connsiteX1" fmla="*/ 2063750 w 2063750"/>
              <a:gd name="connsiteY1" fmla="*/ 95250 h 552450"/>
              <a:gd name="connsiteX2" fmla="*/ 15875 w 2063750"/>
              <a:gd name="connsiteY2" fmla="*/ 0 h 552450"/>
              <a:gd name="connsiteX3" fmla="*/ 0 w 2063750"/>
              <a:gd name="connsiteY3" fmla="*/ 552450 h 552450"/>
              <a:gd name="connsiteX0" fmla="*/ 0 w 2063750"/>
              <a:gd name="connsiteY0" fmla="*/ 585787 h 585787"/>
              <a:gd name="connsiteX1" fmla="*/ 2063750 w 2063750"/>
              <a:gd name="connsiteY1" fmla="*/ 128587 h 585787"/>
              <a:gd name="connsiteX2" fmla="*/ 15875 w 2063750"/>
              <a:gd name="connsiteY2" fmla="*/ 0 h 585787"/>
              <a:gd name="connsiteX3" fmla="*/ 0 w 2063750"/>
              <a:gd name="connsiteY3" fmla="*/ 585787 h 585787"/>
              <a:gd name="connsiteX0" fmla="*/ 12700 w 2047875"/>
              <a:gd name="connsiteY0" fmla="*/ 561975 h 561975"/>
              <a:gd name="connsiteX1" fmla="*/ 2047875 w 2047875"/>
              <a:gd name="connsiteY1" fmla="*/ 128587 h 561975"/>
              <a:gd name="connsiteX2" fmla="*/ 0 w 2047875"/>
              <a:gd name="connsiteY2" fmla="*/ 0 h 561975"/>
              <a:gd name="connsiteX3" fmla="*/ 12700 w 2047875"/>
              <a:gd name="connsiteY3" fmla="*/ 561975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7875" h="561975">
                <a:moveTo>
                  <a:pt x="12700" y="561975"/>
                </a:moveTo>
                <a:lnTo>
                  <a:pt x="2047875" y="128587"/>
                </a:lnTo>
                <a:lnTo>
                  <a:pt x="0" y="0"/>
                </a:lnTo>
                <a:lnTo>
                  <a:pt x="12700" y="561975"/>
                </a:lnTo>
                <a:close/>
              </a:path>
            </a:pathLst>
          </a:cu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6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Equations of Motion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2041"/>
            <a:ext cx="7772977" cy="4113959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Continuity: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Momentum: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873470"/>
              </p:ext>
            </p:extLst>
          </p:nvPr>
        </p:nvGraphicFramePr>
        <p:xfrm>
          <a:off x="4241223" y="1905000"/>
          <a:ext cx="3073977" cy="766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9" name="MathType Equation" r:id="rId4" imgW="1574640" imgH="393480" progId="Equation">
                  <p:embed/>
                </p:oleObj>
              </mc:Choice>
              <mc:Fallback>
                <p:oleObj name="MathType Equation" r:id="rId4" imgW="1574640" imgH="393480" progId="Equation">
                  <p:embed/>
                  <p:pic>
                    <p:nvPicPr>
                      <p:cNvPr id="133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1223" y="1905000"/>
                        <a:ext cx="3073977" cy="7662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7"/>
          <p:cNvGraphicFramePr>
            <a:graphicFrameLocks noChangeAspect="1"/>
          </p:cNvGraphicFramePr>
          <p:nvPr/>
        </p:nvGraphicFramePr>
        <p:xfrm>
          <a:off x="4098637" y="4495240"/>
          <a:ext cx="3459307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0" name="Equation" r:id="rId6" imgW="1790640" imgH="419040" progId="Equation.3">
                  <p:embed/>
                </p:oleObj>
              </mc:Choice>
              <mc:Fallback>
                <p:oleObj name="Equation" r:id="rId6" imgW="1790640" imgH="419040" progId="Equation.3">
                  <p:embed/>
                  <p:pic>
                    <p:nvPicPr>
                      <p:cNvPr id="1331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8637" y="4495240"/>
                        <a:ext cx="3459307" cy="78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BE24564F-B8FC-40EB-9184-F811F5133F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884403"/>
              </p:ext>
            </p:extLst>
          </p:nvPr>
        </p:nvGraphicFramePr>
        <p:xfrm>
          <a:off x="5004665" y="2863665"/>
          <a:ext cx="1547091" cy="816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1" name="MathType Equation" r:id="rId8" imgW="723600" imgH="393480" progId="Equation">
                  <p:embed/>
                </p:oleObj>
              </mc:Choice>
              <mc:Fallback>
                <p:oleObj name="MathType Equation" r:id="rId8" imgW="723600" imgH="393480" progId="Equation">
                  <p:embed/>
                  <p:pic>
                    <p:nvPicPr>
                      <p:cNvPr id="389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665" y="2863665"/>
                        <a:ext cx="1547091" cy="816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760CA34-4EB1-4EE3-9F18-3696B9B1D063}"/>
              </a:ext>
            </a:extLst>
          </p:cNvPr>
          <p:cNvCxnSpPr>
            <a:cxnSpLocks/>
          </p:cNvCxnSpPr>
          <p:nvPr/>
        </p:nvCxnSpPr>
        <p:spPr>
          <a:xfrm>
            <a:off x="4419600" y="1905000"/>
            <a:ext cx="2667000" cy="685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561681E-D0FB-418A-9042-B31E712D5CE0}"/>
              </a:ext>
            </a:extLst>
          </p:cNvPr>
          <p:cNvCxnSpPr>
            <a:cxnSpLocks/>
          </p:cNvCxnSpPr>
          <p:nvPr/>
        </p:nvCxnSpPr>
        <p:spPr>
          <a:xfrm>
            <a:off x="4419600" y="4587829"/>
            <a:ext cx="2667000" cy="685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A638506-13F8-477C-A233-9C64ABF98F26}"/>
              </a:ext>
            </a:extLst>
          </p:cNvPr>
          <p:cNvSpPr txBox="1"/>
          <p:nvPr/>
        </p:nvSpPr>
        <p:spPr>
          <a:xfrm>
            <a:off x="2539711" y="5589552"/>
            <a:ext cx="4369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Relationship between storage in a reach and discharge at the outlet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7007BDB-05BC-4191-AF7D-EB057EE939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1675" y="1891994"/>
            <a:ext cx="4516022" cy="3799316"/>
          </a:xfrm>
          <a:prstGeom prst="rect">
            <a:avLst/>
          </a:prstGeom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Example</a:t>
            </a:r>
          </a:p>
        </p:txBody>
      </p:sp>
      <p:sp>
        <p:nvSpPr>
          <p:cNvPr id="4178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Hydrologic Engineering Center</a:t>
            </a:r>
          </a:p>
        </p:txBody>
      </p:sp>
      <p:sp>
        <p:nvSpPr>
          <p:cNvPr id="4177" name="Slide Number Placeholder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021320A-92E1-4B29-95C8-AE8D276A7B67}" type="slidenum">
              <a:rPr lang="en-US" smtClean="0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4511675" y="3321050"/>
          <a:ext cx="115888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0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409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75" y="3321050"/>
                        <a:ext cx="115888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3CF3FB0-AF0E-444D-9851-FA3A0F5A56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116" y="2209800"/>
            <a:ext cx="3790476" cy="162857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08E74BC-3D90-420C-89E7-1D070FD141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843171"/>
              </p:ext>
            </p:extLst>
          </p:nvPr>
        </p:nvGraphicFramePr>
        <p:xfrm>
          <a:off x="838200" y="4554155"/>
          <a:ext cx="3200400" cy="1828800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71019979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682329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01839958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</a:t>
                      </a:r>
                    </a:p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cfs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of Peak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17428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9/10/2018 21:45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96705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9/11/2018 5:15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49692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03773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Parameter Estimation – 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3">
                <a:extLst>
                  <a:ext uri="{FF2B5EF4-FFF2-40B4-BE49-F238E27FC236}">
                    <a16:creationId xmlns:a16="http://schemas.microsoft.com/office/drawing/2014/main" id="{E0E4AE9A-C165-4285-AC1B-DACAFC4D8BDC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457200" y="1938265"/>
                <a:ext cx="3962400" cy="4386335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dirty="0"/>
                  <a:t>K is equivalent to travel time through the reach</a:t>
                </a:r>
              </a:p>
              <a:p>
                <a:r>
                  <a:rPr lang="en-US" sz="2800" dirty="0"/>
                  <a:t>Can estimate in three ways:</a:t>
                </a:r>
              </a:p>
              <a:p>
                <a:pPr lvl="1"/>
                <a:r>
                  <a:rPr lang="en-US" sz="2000" dirty="0"/>
                  <a:t>Use known hydrograph data</a:t>
                </a:r>
              </a:p>
              <a:p>
                <a:pPr lvl="1"/>
                <a:r>
                  <a:rPr lang="en-US" sz="2000" dirty="0"/>
                  <a:t>Compare flow length to a flood wave velocity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𝐿𝑒𝑛𝑔𝑡h</m:t>
                        </m:r>
                      </m:num>
                      <m:den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𝑉𝑒𝑙𝑜𝑐𝑖𝑡𝑦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𝑤𝑎𝑣𝑒</m:t>
                            </m:r>
                          </m:sub>
                        </m:sSub>
                      </m:den>
                    </m:f>
                  </m:oMath>
                </a14:m>
                <a:endParaRPr lang="en-US" sz="1600" dirty="0"/>
              </a:p>
              <a:p>
                <a:pPr lvl="1"/>
                <a:r>
                  <a:rPr lang="en-US" sz="2000" dirty="0"/>
                  <a:t>Use regional regression equations</a:t>
                </a:r>
              </a:p>
            </p:txBody>
          </p:sp>
        </mc:Choice>
        <mc:Fallback xmlns="">
          <p:sp>
            <p:nvSpPr>
              <p:cNvPr id="9" name="Rectangle 3">
                <a:extLst>
                  <a:ext uri="{FF2B5EF4-FFF2-40B4-BE49-F238E27FC236}">
                    <a16:creationId xmlns:a16="http://schemas.microsoft.com/office/drawing/2014/main" id="{E0E4AE9A-C165-4285-AC1B-DACAFC4D8B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38265"/>
                <a:ext cx="3962400" cy="4386335"/>
              </a:xfrm>
              <a:prstGeom prst="rect">
                <a:avLst/>
              </a:prstGeom>
              <a:blipFill>
                <a:blip r:embed="rId3"/>
                <a:stretch>
                  <a:fillRect l="-2769" t="-1389" r="-3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DAF16762-0ABD-405A-8B7D-5AD1A452C1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68" t="10284" r="4394" b="23924"/>
          <a:stretch/>
        </p:blipFill>
        <p:spPr>
          <a:xfrm>
            <a:off x="4663440" y="2362200"/>
            <a:ext cx="4099560" cy="25146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012D3C-DB8F-44BA-9FAA-437BBC9DD2DA}"/>
              </a:ext>
            </a:extLst>
          </p:cNvPr>
          <p:cNvCxnSpPr>
            <a:cxnSpLocks/>
          </p:cNvCxnSpPr>
          <p:nvPr/>
        </p:nvCxnSpPr>
        <p:spPr>
          <a:xfrm>
            <a:off x="6477000" y="2057400"/>
            <a:ext cx="0" cy="73152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139D8BC-C660-41C2-A843-4EFBFB4ED994}"/>
              </a:ext>
            </a:extLst>
          </p:cNvPr>
          <p:cNvCxnSpPr>
            <a:cxnSpLocks/>
          </p:cNvCxnSpPr>
          <p:nvPr/>
        </p:nvCxnSpPr>
        <p:spPr>
          <a:xfrm>
            <a:off x="6934200" y="2057400"/>
            <a:ext cx="0" cy="73152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0ADA663-8480-4E49-9F6A-E02CA8C720E7}"/>
              </a:ext>
            </a:extLst>
          </p:cNvPr>
          <p:cNvCxnSpPr>
            <a:cxnSpLocks/>
          </p:cNvCxnSpPr>
          <p:nvPr/>
        </p:nvCxnSpPr>
        <p:spPr>
          <a:xfrm>
            <a:off x="6477000" y="2209800"/>
            <a:ext cx="457200" cy="0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96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4191000" cy="4115360"/>
          </a:xfrm>
        </p:spPr>
        <p:txBody>
          <a:bodyPr>
            <a:normAutofit/>
          </a:bodyPr>
          <a:lstStyle/>
          <a:p>
            <a:r>
              <a:rPr lang="en-US" dirty="0"/>
              <a:t>Compare flow length to a flood wave velocity</a:t>
            </a:r>
          </a:p>
          <a:p>
            <a:pPr lvl="1"/>
            <a:r>
              <a:rPr lang="en-US" dirty="0"/>
              <a:t>Manning’s Equation</a:t>
            </a:r>
          </a:p>
          <a:p>
            <a:pPr lvl="1"/>
            <a:r>
              <a:rPr lang="en-US" dirty="0" err="1"/>
              <a:t>Kleitz</a:t>
            </a:r>
            <a:r>
              <a:rPr lang="en-US" dirty="0"/>
              <a:t> – Seddon Law</a:t>
            </a:r>
          </a:p>
          <a:p>
            <a:pPr lvl="2"/>
            <a:r>
              <a:rPr lang="en-US" dirty="0"/>
              <a:t>Flood wave velocity can be approximated from the channel and rating curve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7AD39C4-725E-4133-9462-CCC310984C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46872"/>
            <a:ext cx="8229600" cy="858128"/>
          </a:xfrm>
        </p:spPr>
        <p:txBody>
          <a:bodyPr>
            <a:normAutofit/>
          </a:bodyPr>
          <a:lstStyle/>
          <a:p>
            <a:r>
              <a:rPr lang="en-US" sz="3600" dirty="0"/>
              <a:t>Parameter Estimation – 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5492C22-1C8C-4C48-A94E-68E0AD90B789}"/>
                  </a:ext>
                </a:extLst>
              </p:cNvPr>
              <p:cNvSpPr/>
              <p:nvPr/>
            </p:nvSpPr>
            <p:spPr>
              <a:xfrm>
                <a:off x="2362200" y="5791200"/>
                <a:ext cx="5334000" cy="6594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14300" lvl="2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𝑤𝑎𝑣𝑒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𝑡𝑜𝑝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𝑤𝑖𝑑𝑡h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𝑠𝑙𝑜𝑝𝑒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𝑟𝑎𝑡𝑖𝑛𝑔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𝑐𝑢𝑟𝑣𝑒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5492C22-1C8C-4C48-A94E-68E0AD90B7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5791200"/>
                <a:ext cx="5334000" cy="6594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E6162F5-4C95-43A4-9FB0-DA8A84F3E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1591" y="2105438"/>
            <a:ext cx="4523809" cy="330476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6834AE-9BA3-4322-A28E-FA078510A661}"/>
              </a:ext>
            </a:extLst>
          </p:cNvPr>
          <p:cNvCxnSpPr>
            <a:cxnSpLocks/>
          </p:cNvCxnSpPr>
          <p:nvPr/>
        </p:nvCxnSpPr>
        <p:spPr>
          <a:xfrm>
            <a:off x="7696200" y="3319272"/>
            <a:ext cx="0" cy="164592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90D200-58C3-4913-AAAE-6DECC6ECC54C}"/>
              </a:ext>
            </a:extLst>
          </p:cNvPr>
          <p:cNvCxnSpPr>
            <a:cxnSpLocks/>
          </p:cNvCxnSpPr>
          <p:nvPr/>
        </p:nvCxnSpPr>
        <p:spPr>
          <a:xfrm flipV="1">
            <a:off x="7371574" y="2590801"/>
            <a:ext cx="663217" cy="1371599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11EC8C9-1F57-427D-849A-7078C864C944}"/>
              </a:ext>
            </a:extLst>
          </p:cNvPr>
          <p:cNvCxnSpPr>
            <a:cxnSpLocks/>
          </p:cNvCxnSpPr>
          <p:nvPr/>
        </p:nvCxnSpPr>
        <p:spPr>
          <a:xfrm>
            <a:off x="7876736" y="3581400"/>
            <a:ext cx="352864" cy="0"/>
          </a:xfrm>
          <a:prstGeom prst="line">
            <a:avLst/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36349D2-D6B9-4DF5-9772-200E001BEC62}"/>
              </a:ext>
            </a:extLst>
          </p:cNvPr>
          <p:cNvCxnSpPr>
            <a:cxnSpLocks/>
          </p:cNvCxnSpPr>
          <p:nvPr/>
        </p:nvCxnSpPr>
        <p:spPr>
          <a:xfrm flipV="1">
            <a:off x="7876736" y="2895600"/>
            <a:ext cx="352864" cy="685801"/>
          </a:xfrm>
          <a:prstGeom prst="line">
            <a:avLst/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BF770A7-FA2B-4A70-BDA3-7480C216BA85}"/>
              </a:ext>
            </a:extLst>
          </p:cNvPr>
          <p:cNvCxnSpPr>
            <a:cxnSpLocks/>
          </p:cNvCxnSpPr>
          <p:nvPr/>
        </p:nvCxnSpPr>
        <p:spPr>
          <a:xfrm flipV="1">
            <a:off x="8229600" y="2895600"/>
            <a:ext cx="0" cy="685800"/>
          </a:xfrm>
          <a:prstGeom prst="line">
            <a:avLst/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2AF13F8-3BB4-4925-8FB3-2BC6FD6FDE42}"/>
              </a:ext>
            </a:extLst>
          </p:cNvPr>
          <p:cNvSpPr txBox="1"/>
          <p:nvPr/>
        </p:nvSpPr>
        <p:spPr>
          <a:xfrm>
            <a:off x="7876735" y="3303508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α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2513</TotalTime>
  <Words>1992</Words>
  <Application>Microsoft Office PowerPoint</Application>
  <PresentationFormat>On-screen Show (4:3)</PresentationFormat>
  <Paragraphs>200</Paragraphs>
  <Slides>14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Times New Roman</vt:lpstr>
      <vt:lpstr>Office Theme</vt:lpstr>
      <vt:lpstr>MathType Equation</vt:lpstr>
      <vt:lpstr>Equation</vt:lpstr>
      <vt:lpstr>PowerPoint Presentation</vt:lpstr>
      <vt:lpstr>Objectives</vt:lpstr>
      <vt:lpstr>Muskingum Method</vt:lpstr>
      <vt:lpstr>Muskingum Method</vt:lpstr>
      <vt:lpstr>Muskingum Method</vt:lpstr>
      <vt:lpstr>Equations of Motion</vt:lpstr>
      <vt:lpstr>Example</vt:lpstr>
      <vt:lpstr>Parameter Estimation – K</vt:lpstr>
      <vt:lpstr>Parameter Estimation – K</vt:lpstr>
      <vt:lpstr>Parameter Estimation – X</vt:lpstr>
      <vt:lpstr>Parameter Estimation - Number of Subreaches</vt:lpstr>
      <vt:lpstr>Calibration Techniques</vt:lpstr>
      <vt:lpstr>PowerPoint Presentation</vt:lpstr>
      <vt:lpstr>Review</vt:lpstr>
    </vt:vector>
  </TitlesOfParts>
  <Company>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fleming</dc:creator>
  <cp:lastModifiedBy>Michael</cp:lastModifiedBy>
  <cp:revision>106</cp:revision>
  <dcterms:created xsi:type="dcterms:W3CDTF">2010-06-16T18:06:37Z</dcterms:created>
  <dcterms:modified xsi:type="dcterms:W3CDTF">2021-02-08T17:39:45Z</dcterms:modified>
</cp:coreProperties>
</file>