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handoutMasterIdLst>
    <p:handoutMasterId r:id="rId15"/>
  </p:handoutMasterIdLst>
  <p:sldIdLst>
    <p:sldId id="257" r:id="rId2"/>
    <p:sldId id="313" r:id="rId3"/>
    <p:sldId id="296" r:id="rId4"/>
    <p:sldId id="262" r:id="rId5"/>
    <p:sldId id="270" r:id="rId6"/>
    <p:sldId id="324" r:id="rId7"/>
    <p:sldId id="325" r:id="rId8"/>
    <p:sldId id="327" r:id="rId9"/>
    <p:sldId id="329" r:id="rId10"/>
    <p:sldId id="321" r:id="rId11"/>
    <p:sldId id="322" r:id="rId12"/>
    <p:sldId id="323"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0658" autoAdjust="0"/>
    <p:restoredTop sz="87203" autoAdjust="0"/>
  </p:normalViewPr>
  <p:slideViewPr>
    <p:cSldViewPr>
      <p:cViewPr varScale="1">
        <p:scale>
          <a:sx n="100" d="100"/>
          <a:sy n="100" d="100"/>
        </p:scale>
        <p:origin x="1182"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2022"/>
    </p:cViewPr>
  </p:sorterViewPr>
  <p:notesViewPr>
    <p:cSldViewPr>
      <p:cViewPr varScale="1">
        <p:scale>
          <a:sx n="86" d="100"/>
          <a:sy n="86" d="100"/>
        </p:scale>
        <p:origin x="-192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9702AE7-905E-4373-9EA0-3C05460CF325}" type="datetimeFigureOut">
              <a:rPr lang="en-US" smtClean="0"/>
              <a:pPr/>
              <a:t>2/8/2021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BC33892-284B-497C-853D-B8915FDAF2AC}" type="slidenum">
              <a:rPr lang="en-US" smtClean="0"/>
              <a:pPr/>
              <a:t>‹#›</a:t>
            </a:fld>
            <a:endParaRPr lang="en-US"/>
          </a:p>
        </p:txBody>
      </p:sp>
    </p:spTree>
    <p:extLst>
      <p:ext uri="{BB962C8B-B14F-4D97-AF65-F5344CB8AC3E}">
        <p14:creationId xmlns:p14="http://schemas.microsoft.com/office/powerpoint/2010/main" val="118377010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884BC3-5FC2-400F-9CF4-E3D2CF087CA6}" type="datetimeFigureOut">
              <a:rPr lang="en-US" smtClean="0"/>
              <a:pPr/>
              <a:t>2/8/2021</a:t>
            </a:fld>
            <a:endParaRPr lang="en-US"/>
          </a:p>
        </p:txBody>
      </p:sp>
      <p:sp>
        <p:nvSpPr>
          <p:cNvPr id="4" name="Slide Image Placeholder 3"/>
          <p:cNvSpPr>
            <a:spLocks noGrp="1" noRot="1" noChangeAspect="1"/>
          </p:cNvSpPr>
          <p:nvPr>
            <p:ph type="sldImg" idx="2"/>
          </p:nvPr>
        </p:nvSpPr>
        <p:spPr>
          <a:xfrm>
            <a:off x="777240" y="548640"/>
            <a:ext cx="5257800" cy="39433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62000" y="4572000"/>
            <a:ext cx="5257800" cy="4092766"/>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FFBC57C-89AC-4665-8D9E-F09DF8887FF4}" type="slidenum">
              <a:rPr lang="en-US" smtClean="0"/>
              <a:pPr/>
              <a:t>‹#›</a:t>
            </a:fld>
            <a:endParaRPr lang="en-US"/>
          </a:p>
        </p:txBody>
      </p:sp>
    </p:spTree>
    <p:extLst>
      <p:ext uri="{BB962C8B-B14F-4D97-AF65-F5344CB8AC3E}">
        <p14:creationId xmlns:p14="http://schemas.microsoft.com/office/powerpoint/2010/main" val="1146580470"/>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8" name="Slide Number Placeholder 3"/>
          <p:cNvSpPr>
            <a:spLocks noGrp="1"/>
          </p:cNvSpPr>
          <p:nvPr>
            <p:ph type="sldNum" sz="quarter" idx="5"/>
          </p:nvPr>
        </p:nvSpPr>
        <p:spPr/>
        <p:txBody>
          <a:bodyPr/>
          <a:lstStyle/>
          <a:p>
            <a:fld id="{3B3ACD92-5200-4C47-947C-612282BD7E52}" type="slidenum">
              <a:rPr lang="en-US" smtClean="0"/>
              <a:pPr/>
              <a:t>1</a:t>
            </a:fld>
            <a:endParaRPr lang="en-US"/>
          </a:p>
        </p:txBody>
      </p:sp>
      <p:sp>
        <p:nvSpPr>
          <p:cNvPr id="6" name="Slide Image Placeholder 5"/>
          <p:cNvSpPr>
            <a:spLocks noGrp="1" noRot="1" noChangeAspect="1"/>
          </p:cNvSpPr>
          <p:nvPr>
            <p:ph type="sldImg"/>
          </p:nvPr>
        </p:nvSpPr>
        <p:spPr>
          <a:xfrm>
            <a:off x="809625" y="558800"/>
            <a:ext cx="5345113" cy="4008438"/>
          </a:xfrm>
        </p:spPr>
      </p:sp>
      <p:sp>
        <p:nvSpPr>
          <p:cNvPr id="7" name="Notes Placeholder 6"/>
          <p:cNvSpPr>
            <a:spLocks noGrp="1"/>
          </p:cNvSpPr>
          <p:nvPr>
            <p:ph type="body" idx="1"/>
          </p:nvPr>
        </p:nvSpPr>
        <p:spPr/>
        <p:txBody>
          <a:bodyPr>
            <a:norm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Hey HMS modelers, this is Mike Bartles from the Hydrologic Engineering Center.</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In this video, we’re going to continue discussing routing methods within HEC-HMS by delving into the Muskingum-</a:t>
            </a:r>
            <a:r>
              <a:rPr lang="en-US" dirty="0" err="1"/>
              <a:t>Cunge</a:t>
            </a:r>
            <a:r>
              <a:rPr lang="en-US" dirty="0"/>
              <a:t> method.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A good bit of the material within this lecture was originally developed by Gary Brunner who’s also from HEC.</a:t>
            </a:r>
          </a:p>
        </p:txBody>
      </p:sp>
    </p:spTree>
    <p:extLst>
      <p:ext uri="{BB962C8B-B14F-4D97-AF65-F5344CB8AC3E}">
        <p14:creationId xmlns:p14="http://schemas.microsoft.com/office/powerpoint/2010/main" val="14124537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Like all other methods, I like to start calibrating Muskingum-</a:t>
            </a:r>
            <a:r>
              <a:rPr lang="en-US" dirty="0" err="1"/>
              <a:t>Cunge</a:t>
            </a:r>
            <a:r>
              <a:rPr lang="en-US" dirty="0"/>
              <a:t> parameters by first trying to best match the rising limb of the observed hydrograph.</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Then, I modify parameters in an attempt to match the observed peak flow rate.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In this example, observed flow is shown in black and computed flow is shown in solid blue.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I’ve matched the rising limb decently well, but my computed peak discharge is too high.  In this particular case, it would be best if I split the reach into separate pieces with individual parameters to better match the observed data.</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Remember to use multiple statistical metrics to gauge whether your model is accurate.</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10</a:t>
            </a:fld>
            <a:endParaRPr lang="en-US"/>
          </a:p>
        </p:txBody>
      </p:sp>
    </p:spTree>
    <p:extLst>
      <p:ext uri="{BB962C8B-B14F-4D97-AF65-F5344CB8AC3E}">
        <p14:creationId xmlns:p14="http://schemas.microsoft.com/office/powerpoint/2010/main" val="265233546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7"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A major advantage of this method is that the predicted values are in accordance with open channel flow theory.  </a:t>
            </a:r>
          </a:p>
          <a:p>
            <a:pPr marL="171450" indent="-171450">
              <a:buFont typeface="Arial" panose="020B0604020202020204" pitchFamily="34" charset="0"/>
              <a:buChar char="•"/>
            </a:pPr>
            <a:r>
              <a:rPr lang="en-US" dirty="0"/>
              <a:t>Also, you can simulate variable translation and attenuation.</a:t>
            </a:r>
          </a:p>
          <a:p>
            <a:pPr marL="171450" indent="-171450">
              <a:buFont typeface="Arial" panose="020B0604020202020204" pitchFamily="34" charset="0"/>
              <a:buChar char="•"/>
            </a:pPr>
            <a:r>
              <a:rPr lang="en-US" dirty="0"/>
              <a:t>Finally, the required parameters can be estimated using physically measurable characteristics.</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this method is less parsimonious than simpler methods in that more parameters are required.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It also cannot simulate backwater effects and is only appropriate for use in streams with slopes greater than 2 ft/</a:t>
            </a:r>
            <a:r>
              <a:rPr lang="en-US"/>
              <a:t>mi and situations </a:t>
            </a:r>
            <a:r>
              <a:rPr lang="en-US" dirty="0"/>
              <a:t>with slow rising hydrographs.</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11</a:t>
            </a:fld>
            <a:endParaRPr lang="en-US"/>
          </a:p>
        </p:txBody>
      </p:sp>
    </p:spTree>
    <p:extLst>
      <p:ext uri="{BB962C8B-B14F-4D97-AF65-F5344CB8AC3E}">
        <p14:creationId xmlns:p14="http://schemas.microsoft.com/office/powerpoint/2010/main" val="38505763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In review, I introduced the Muskingum-</a:t>
            </a:r>
            <a:r>
              <a:rPr lang="en-US" dirty="0" err="1"/>
              <a:t>Cunge</a:t>
            </a:r>
            <a:r>
              <a:rPr lang="en-US" dirty="0"/>
              <a:t> routing method.</a:t>
            </a:r>
          </a:p>
          <a:p>
            <a:pPr marL="171450" indent="-171450">
              <a:buFont typeface="Arial" panose="020B0604020202020204" pitchFamily="34" charset="0"/>
              <a:buChar char="•"/>
            </a:pPr>
            <a:r>
              <a:rPr lang="en-US" dirty="0"/>
              <a:t>This method can recreate classical open channel flow phenomena and the required parameters can be estimated using physically measurable characteristics.</a:t>
            </a:r>
          </a:p>
          <a:p>
            <a:pPr marL="171450" indent="-171450">
              <a:buFont typeface="Arial" panose="020B0604020202020204" pitchFamily="34" charset="0"/>
              <a:buChar char="•"/>
            </a:pPr>
            <a:r>
              <a:rPr lang="en-US" dirty="0"/>
              <a:t>This makes it a great choice for locations with little to no observed discharge data.</a:t>
            </a:r>
          </a:p>
          <a:p>
            <a:pPr marL="171450" indent="-171450">
              <a:buFont typeface="Arial" panose="020B0604020202020204" pitchFamily="34" charset="0"/>
              <a:buChar char="•"/>
            </a:pPr>
            <a:r>
              <a:rPr lang="en-US" dirty="0"/>
              <a:t>However, it also requires more parameters than simpler methods.</a:t>
            </a:r>
          </a:p>
          <a:p>
            <a:pPr marL="171450" indent="-171450">
              <a:buFont typeface="Arial" panose="020B0604020202020204" pitchFamily="34" charset="0"/>
              <a:buChar char="•"/>
            </a:pPr>
            <a:r>
              <a:rPr lang="en-US" dirty="0"/>
              <a:t>Thanks for watching!  I’ll see you next time.</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12</a:t>
            </a:fld>
            <a:endParaRPr lang="en-US"/>
          </a:p>
        </p:txBody>
      </p:sp>
    </p:spTree>
    <p:extLst>
      <p:ext uri="{BB962C8B-B14F-4D97-AF65-F5344CB8AC3E}">
        <p14:creationId xmlns:p14="http://schemas.microsoft.com/office/powerpoint/2010/main" val="2465163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6"/>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By the end of this lecture, you should be familiar with the Muskingum-</a:t>
            </a:r>
            <a:r>
              <a:rPr lang="en-US" dirty="0" err="1"/>
              <a:t>Cunge</a:t>
            </a:r>
            <a:r>
              <a:rPr lang="en-US" dirty="0"/>
              <a:t> routing method.</a:t>
            </a:r>
          </a:p>
          <a:p>
            <a:pPr marL="171450" indent="-171450">
              <a:buFont typeface="Arial" panose="020B0604020202020204" pitchFamily="34" charset="0"/>
              <a:buChar char="•"/>
            </a:pPr>
            <a:r>
              <a:rPr lang="en-US" dirty="0"/>
              <a:t>I’ll present an example computation, we’ll discuss common parameter estimation techniques, and calibration techniques.</a:t>
            </a:r>
          </a:p>
          <a:p>
            <a:pPr marL="171450" indent="-171450">
              <a:buFont typeface="Arial" panose="020B0604020202020204" pitchFamily="34" charset="0"/>
              <a:buChar char="•"/>
            </a:pPr>
            <a:r>
              <a:rPr lang="en-US" dirty="0"/>
              <a:t>Finally, we’ll finish up by comparing advantages and disadvantages when using this method.</a:t>
            </a:r>
          </a:p>
        </p:txBody>
      </p:sp>
      <p:sp>
        <p:nvSpPr>
          <p:cNvPr id="5" name="Slide Image Placeholder 4"/>
          <p:cNvSpPr>
            <a:spLocks noGrp="1" noRot="1" noChangeAspect="1"/>
          </p:cNvSpPr>
          <p:nvPr>
            <p:ph type="sldImg"/>
          </p:nvPr>
        </p:nvSpPr>
        <p:spPr>
          <a:xfrm>
            <a:off x="777875" y="549275"/>
            <a:ext cx="5257800" cy="3943350"/>
          </a:xfrm>
        </p:spPr>
      </p:sp>
      <p:sp>
        <p:nvSpPr>
          <p:cNvPr id="4" name="Slide Number Placeholder 3"/>
          <p:cNvSpPr>
            <a:spLocks noGrp="1"/>
          </p:cNvSpPr>
          <p:nvPr>
            <p:ph type="sldNum" sz="quarter" idx="10"/>
          </p:nvPr>
        </p:nvSpPr>
        <p:spPr/>
        <p:txBody>
          <a:bodyPr/>
          <a:lstStyle/>
          <a:p>
            <a:fld id="{FFFBC57C-89AC-4665-8D9E-F09DF8887FF4}" type="slidenum">
              <a:rPr lang="en-US" smtClean="0"/>
              <a:pPr/>
              <a:t>2</a:t>
            </a:fld>
            <a:endParaRPr lang="en-US"/>
          </a:p>
        </p:txBody>
      </p:sp>
    </p:spTree>
    <p:extLst>
      <p:ext uri="{BB962C8B-B14F-4D97-AF65-F5344CB8AC3E}">
        <p14:creationId xmlns:p14="http://schemas.microsoft.com/office/powerpoint/2010/main" val="22203636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Rot="1" noChangeAspect="1" noChangeArrowheads="1" noTextEdit="1"/>
          </p:cNvSpPr>
          <p:nvPr>
            <p:ph type="sldImg"/>
          </p:nvPr>
        </p:nvSpPr>
        <p:spPr>
          <a:xfrm>
            <a:off x="777875" y="549275"/>
            <a:ext cx="5257800" cy="3943350"/>
          </a:xfrm>
          <a:ln/>
        </p:spPr>
      </p:sp>
      <p:sp>
        <p:nvSpPr>
          <p:cNvPr id="65539" name="Rectangle 3"/>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When using the Muskingum method, attenuation is achieved through numerical diffusion rather than physical.</a:t>
            </a:r>
          </a:p>
          <a:p>
            <a:pPr marL="171450" indent="-171450">
              <a:buFont typeface="Arial" panose="020B0604020202020204" pitchFamily="34" charset="0"/>
              <a:buChar char="•"/>
            </a:pPr>
            <a:r>
              <a:rPr lang="en-US" dirty="0" err="1"/>
              <a:t>Cunge</a:t>
            </a:r>
            <a:r>
              <a:rPr lang="en-US" dirty="0"/>
              <a:t> improved upon the original Muskingum method by setting this numerical diffusion to a physical estimate of diffusion.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The resultant “Muskingum-</a:t>
            </a:r>
            <a:r>
              <a:rPr lang="en-US" dirty="0" err="1"/>
              <a:t>Cunge</a:t>
            </a:r>
            <a:r>
              <a:rPr lang="en-US" dirty="0"/>
              <a:t>” method, as it’s now referred to, has parameters that can be estimated from physical characteristics of the channel, allows for variable translation and diffusion, compares well with full unsteady flow equations over a wide range of flow situations, and is independent of the simulation time step.</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This was a big leap forward and major improvement over the Muskingum method!  I cannot stress that enough.</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a:t>
            </a:fld>
            <a:endParaRPr lang="en-US"/>
          </a:p>
        </p:txBody>
      </p:sp>
    </p:spTree>
    <p:extLst>
      <p:ext uri="{BB962C8B-B14F-4D97-AF65-F5344CB8AC3E}">
        <p14:creationId xmlns:p14="http://schemas.microsoft.com/office/powerpoint/2010/main" val="2947205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777875" y="549275"/>
            <a:ext cx="5257800" cy="3943350"/>
          </a:xfrm>
          <a:ln/>
        </p:spPr>
      </p:sp>
      <p:sp>
        <p:nvSpPr>
          <p:cNvPr id="14339" name="Rectangle 3"/>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Recall that all routing methods start with the equations of motion which includes conservation of mass and momentum.</a:t>
            </a:r>
          </a:p>
          <a:p>
            <a:pPr marL="171450" indent="-171450">
              <a:buFont typeface="Arial" panose="020B0604020202020204" pitchFamily="34" charset="0"/>
              <a:buChar char="•"/>
            </a:pPr>
            <a:r>
              <a:rPr lang="en-US" dirty="0"/>
              <a:t>The Muskingum-</a:t>
            </a:r>
            <a:r>
              <a:rPr lang="en-US" dirty="0" err="1"/>
              <a:t>Cunge</a:t>
            </a:r>
            <a:r>
              <a:rPr lang="en-US" dirty="0"/>
              <a:t> method simplifies the continuity equation (animate) and neglects the acceleration terms within the momentum equation (animate).</a:t>
            </a:r>
          </a:p>
          <a:p>
            <a:pPr marL="171450" indent="-171450">
              <a:buFont typeface="Arial" panose="020B0604020202020204" pitchFamily="34" charset="0"/>
              <a:buChar char="•"/>
            </a:pPr>
            <a:r>
              <a:rPr lang="en-US" dirty="0"/>
              <a:t>These two equations can then be combined to form what’s called the convective diffusion equation.</a:t>
            </a:r>
          </a:p>
          <a:p>
            <a:pPr marL="171450" indent="-171450">
              <a:buFont typeface="Arial" panose="020B0604020202020204" pitchFamily="34" charset="0"/>
              <a:buChar char="•"/>
            </a:pPr>
            <a:r>
              <a:rPr lang="en-US" dirty="0"/>
              <a:t>The use of these simplifications make the method applicable to a wider range of scenarios than the Muskingum method but it still cannot simulate backwater effects.  Also, it’s still best applied to steep streams with slopes greater than 2 ft/mi and slowly rising hydrographs.</a:t>
            </a:r>
          </a:p>
        </p:txBody>
      </p:sp>
      <p:sp>
        <p:nvSpPr>
          <p:cNvPr id="4" name="Slide Number Placeholder 3"/>
          <p:cNvSpPr>
            <a:spLocks noGrp="1"/>
          </p:cNvSpPr>
          <p:nvPr>
            <p:ph type="sldNum" sz="quarter" idx="10"/>
          </p:nvPr>
        </p:nvSpPr>
        <p:spPr/>
        <p:txBody>
          <a:bodyPr/>
          <a:lstStyle/>
          <a:p>
            <a:fld id="{FFFBC57C-89AC-4665-8D9E-F09DF8887FF4}" type="slidenum">
              <a:rPr lang="en-US" smtClean="0"/>
              <a:pPr/>
              <a:t>4</a:t>
            </a:fld>
            <a:endParaRPr lang="en-US"/>
          </a:p>
        </p:txBody>
      </p:sp>
    </p:spTree>
    <p:extLst>
      <p:ext uri="{BB962C8B-B14F-4D97-AF65-F5344CB8AC3E}">
        <p14:creationId xmlns:p14="http://schemas.microsoft.com/office/powerpoint/2010/main" val="18392340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9" name="Rectangle 5"/>
          <p:cNvSpPr>
            <a:spLocks noGrp="1" noChangeArrowheads="1"/>
          </p:cNvSpPr>
          <p:nvPr>
            <p:ph type="body" idx="1"/>
          </p:nvPr>
        </p:nvSpPr>
        <p:spPr/>
        <p:txBody>
          <a:bodyPr>
            <a:normAutofit/>
          </a:bodyPr>
          <a:lstStyle/>
          <a:p>
            <a:pPr marL="171450" indent="-171450">
              <a:buFont typeface="Arial" panose="020B0604020202020204" pitchFamily="34" charset="0"/>
              <a:buChar char="•"/>
            </a:pPr>
            <a:r>
              <a:rPr lang="en-US" dirty="0"/>
              <a:t>This method requires an initial condition and multiple parameters: length, friction slope, manning’s roughness, a space-time interval method and value, an index method and value, and a cross section shape and parameters.</a:t>
            </a:r>
          </a:p>
          <a:p>
            <a:pPr marL="171450" indent="-171450">
              <a:buFont typeface="Arial" panose="020B0604020202020204" pitchFamily="34" charset="0"/>
              <a:buChar char="•"/>
            </a:pPr>
            <a:r>
              <a:rPr lang="en-US" dirty="0"/>
              <a:t>This example shows how an inflow hydrograph, shown in blue, is translated and attenuated to produce the outflow hydrograph shown in black.</a:t>
            </a:r>
          </a:p>
          <a:p>
            <a:pPr marL="171450" indent="-171450">
              <a:buFont typeface="Arial" panose="020B0604020202020204" pitchFamily="34" charset="0"/>
              <a:buChar char="•"/>
            </a:pPr>
            <a:r>
              <a:rPr lang="en-US" dirty="0"/>
              <a:t>The inflow hydrograph is translated in time by a varying amount.  Translation isn’t uniform and depends upon the inflow hydrograph and the physical characteristics of the reach in question.</a:t>
            </a:r>
          </a:p>
          <a:p>
            <a:pPr marL="171450" indent="-171450">
              <a:buFont typeface="Arial" panose="020B0604020202020204" pitchFamily="34" charset="0"/>
              <a:buChar char="•"/>
            </a:pPr>
            <a:r>
              <a:rPr lang="en-US" dirty="0"/>
              <a:t>The inflow hydrograph is also attenuated.  Similarly, the amount of attenuation depends upon the inflow hydrograph and the physical characteristics of the reach.</a:t>
            </a:r>
          </a:p>
        </p:txBody>
      </p:sp>
      <p:sp>
        <p:nvSpPr>
          <p:cNvPr id="5" name="Slide Image Placeholder 4"/>
          <p:cNvSpPr>
            <a:spLocks noGrp="1" noRot="1" noChangeAspect="1"/>
          </p:cNvSpPr>
          <p:nvPr>
            <p:ph type="sldImg"/>
          </p:nvPr>
        </p:nvSpPr>
        <p:spPr>
          <a:xfrm>
            <a:off x="809625" y="558800"/>
            <a:ext cx="5345113" cy="4008438"/>
          </a:xfrm>
        </p:spPr>
      </p:sp>
      <p:sp>
        <p:nvSpPr>
          <p:cNvPr id="4" name="Slide Number Placeholder 3"/>
          <p:cNvSpPr>
            <a:spLocks noGrp="1"/>
          </p:cNvSpPr>
          <p:nvPr>
            <p:ph type="sldNum" sz="quarter" idx="10"/>
          </p:nvPr>
        </p:nvSpPr>
        <p:spPr/>
        <p:txBody>
          <a:bodyPr/>
          <a:lstStyle/>
          <a:p>
            <a:fld id="{FFFBC57C-89AC-4665-8D9E-F09DF8887FF4}" type="slidenum">
              <a:rPr lang="en-US" smtClean="0"/>
              <a:pPr/>
              <a:t>5</a:t>
            </a:fld>
            <a:endParaRPr lang="en-US"/>
          </a:p>
        </p:txBody>
      </p:sp>
    </p:spTree>
    <p:extLst>
      <p:ext uri="{BB962C8B-B14F-4D97-AF65-F5344CB8AC3E}">
        <p14:creationId xmlns:p14="http://schemas.microsoft.com/office/powerpoint/2010/main" val="33591132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777875" y="549275"/>
            <a:ext cx="52578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Both reach length and friction slope can be estimated directly within HEC-HMS if you have associated a terrain data set with your basin model and your reaches are georeferenced.</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When estimating an initial friction slope, I usually equate to the bed slope.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However, if the slope is expected to vary significantly, it may be necessary to use multiple reaches with different slopes instead of just one.  This is the case for the image to the right.  Three different reaches, each with different slopes, are likely most appropriate for this use case.</a:t>
            </a:r>
          </a:p>
        </p:txBody>
      </p:sp>
      <p:sp>
        <p:nvSpPr>
          <p:cNvPr id="4" name="Slide Number Placeholder 3"/>
          <p:cNvSpPr>
            <a:spLocks noGrp="1"/>
          </p:cNvSpPr>
          <p:nvPr>
            <p:ph type="sldNum" sz="quarter" idx="10"/>
          </p:nvPr>
        </p:nvSpPr>
        <p:spPr/>
        <p:txBody>
          <a:bodyPr/>
          <a:lstStyle/>
          <a:p>
            <a:fld id="{FFFBC57C-89AC-4665-8D9E-F09DF8887FF4}" type="slidenum">
              <a:rPr lang="en-US" smtClean="0"/>
              <a:pPr/>
              <a:t>6</a:t>
            </a:fld>
            <a:endParaRPr lang="en-US"/>
          </a:p>
        </p:txBody>
      </p:sp>
    </p:spTree>
    <p:extLst>
      <p:ext uri="{BB962C8B-B14F-4D97-AF65-F5344CB8AC3E}">
        <p14:creationId xmlns:p14="http://schemas.microsoft.com/office/powerpoint/2010/main" val="22188586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777875" y="549275"/>
            <a:ext cx="52578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sz="1200" dirty="0"/>
              <a:t>The Manning's n roughness coefficient should be set as the average value for the whole reach.</a:t>
            </a:r>
          </a:p>
          <a:p>
            <a:pPr marL="171450" indent="-171450">
              <a:buFont typeface="Arial" panose="020B0604020202020204" pitchFamily="34" charset="0"/>
              <a:buChar char="•"/>
            </a:pPr>
            <a:r>
              <a:rPr lang="en-US" sz="1200" dirty="0"/>
              <a:t>This value can be estimated using “reference” streams with established roughness coefficients or through calibration.</a:t>
            </a:r>
          </a:p>
          <a:p>
            <a:pPr marL="171450" indent="-171450">
              <a:buFont typeface="Arial" panose="020B0604020202020204" pitchFamily="34" charset="0"/>
              <a:buChar char="•"/>
            </a:pPr>
            <a:r>
              <a:rPr lang="en-US" sz="1200" dirty="0"/>
              <a:t>As an example, the image to the right is of a floodplain in Louisiana with a computed Manning’s n of 0.11.</a:t>
            </a:r>
            <a:endParaRPr lang="en-US" sz="1050"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7</a:t>
            </a:fld>
            <a:endParaRPr lang="en-US"/>
          </a:p>
        </p:txBody>
      </p:sp>
    </p:spTree>
    <p:extLst>
      <p:ext uri="{BB962C8B-B14F-4D97-AF65-F5344CB8AC3E}">
        <p14:creationId xmlns:p14="http://schemas.microsoft.com/office/powerpoint/2010/main" val="7086036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777875" y="549275"/>
            <a:ext cx="5257800" cy="3943350"/>
          </a:xfrm>
          <a:ln/>
        </p:spPr>
      </p:sp>
      <p:sp>
        <p:nvSpPr>
          <p:cNvPr id="54275" name="Rectangle 3"/>
          <p:cNvSpPr>
            <a:spLocks noGrp="1" noChangeArrowheads="1"/>
          </p:cNvSpPr>
          <p:nvPr>
            <p:ph type="body" idx="1"/>
          </p:nvPr>
        </p:nvSpPr>
        <p:spPr/>
        <p:txBody>
          <a:bodyPr/>
          <a:lstStyle/>
          <a:p>
            <a:pPr marL="171450" indent="-171450">
              <a:buFont typeface="Arial" panose="020B0604020202020204" pitchFamily="34" charset="0"/>
              <a:buChar char="•"/>
            </a:pPr>
            <a:r>
              <a:rPr lang="en-US" dirty="0"/>
              <a:t>A space-time interval and index method are required for each routing reach.</a:t>
            </a:r>
          </a:p>
          <a:p>
            <a:pPr marL="171450" indent="-171450">
              <a:buFont typeface="Arial" panose="020B0604020202020204" pitchFamily="34" charset="0"/>
              <a:buChar char="•"/>
            </a:pPr>
            <a:r>
              <a:rPr lang="en-US" dirty="0"/>
              <a:t>These parameters are critical to ensure accuracy and stability of the method.</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For most applications, the Auto DX Auto DT method is adequate.</a:t>
            </a:r>
          </a:p>
          <a:p>
            <a:pPr marL="171450" indent="-171450">
              <a:buFont typeface="Arial" panose="020B0604020202020204" pitchFamily="34" charset="0"/>
              <a:buChar char="•"/>
            </a:pPr>
            <a:r>
              <a:rPr lang="en-US" sz="1200" b="0" i="0" kern="1200" dirty="0">
                <a:solidFill>
                  <a:schemeClr val="tx1"/>
                </a:solidFill>
                <a:effectLst/>
                <a:latin typeface="+mn-lt"/>
                <a:ea typeface="+mn-ea"/>
                <a:cs typeface="+mn-cs"/>
              </a:rPr>
              <a:t>For most applications, using the Celerity index method and a celerity of 5 ft/s is adequate</a:t>
            </a:r>
            <a:r>
              <a:rPr lang="en-US" sz="1200" kern="1200" dirty="0">
                <a:solidFill>
                  <a:schemeClr val="tx1"/>
                </a:solidFill>
                <a:effectLst/>
                <a:latin typeface="+mn-lt"/>
                <a:ea typeface="+mn-ea"/>
                <a:cs typeface="+mn-cs"/>
              </a:rPr>
              <a:t>, but can vary based upon the use case.</a:t>
            </a:r>
          </a:p>
          <a:p>
            <a:pPr marL="171450" indent="-171450">
              <a:buFont typeface="Arial" panose="020B0604020202020204" pitchFamily="34" charset="0"/>
              <a:buChar char="•"/>
            </a:pP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8</a:t>
            </a:fld>
            <a:endParaRPr lang="en-US"/>
          </a:p>
        </p:txBody>
      </p:sp>
    </p:spTree>
    <p:extLst>
      <p:ext uri="{BB962C8B-B14F-4D97-AF65-F5344CB8AC3E}">
        <p14:creationId xmlns:p14="http://schemas.microsoft.com/office/powerpoint/2010/main" val="22874484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xfrm>
            <a:off x="777875" y="549275"/>
            <a:ext cx="5257800" cy="3943350"/>
          </a:xfrm>
          <a:ln/>
        </p:spPr>
      </p:sp>
      <p:sp>
        <p:nvSpPr>
          <p:cNvPr id="54275" name="Rectangle 3"/>
          <p:cNvSpPr>
            <a:spLocks noGrp="1" noChangeArrowheads="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HEC-HMS allows you to specify the required cross section information in the six ways that are shown here.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I personally prefer to use the 8 point cross section shape.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Depending upon the chosen shape, additional information will have to be entered to describe the cross-section shape.</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All the required parameters can be estimated using GIS information.</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kern="1200" dirty="0">
                <a:solidFill>
                  <a:schemeClr val="tx1"/>
                </a:solidFill>
                <a:effectLst/>
                <a:latin typeface="+mn-lt"/>
                <a:ea typeface="+mn-ea"/>
                <a:cs typeface="+mn-cs"/>
              </a:rPr>
              <a:t>In the example shown here, I took a field-surveyed cross section and simplified it to just eight points, which can be done fairly rapidly.</a:t>
            </a:r>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9</a:t>
            </a:fld>
            <a:endParaRPr lang="en-US"/>
          </a:p>
        </p:txBody>
      </p:sp>
    </p:spTree>
    <p:extLst>
      <p:ext uri="{BB962C8B-B14F-4D97-AF65-F5344CB8AC3E}">
        <p14:creationId xmlns:p14="http://schemas.microsoft.com/office/powerpoint/2010/main" val="41195137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Footer Placeholder 4"/>
          <p:cNvSpPr>
            <a:spLocks noGrp="1"/>
          </p:cNvSpPr>
          <p:nvPr>
            <p:ph type="ftr" sz="quarter" idx="11"/>
          </p:nvPr>
        </p:nvSpPr>
        <p:spPr>
          <a:xfrm>
            <a:off x="28136" y="6464739"/>
            <a:ext cx="2895600" cy="365125"/>
          </a:xfrm>
        </p:spPr>
        <p:txBody>
          <a:bodyPr/>
          <a:lstStyle/>
          <a:p>
            <a:pPr algn="l"/>
            <a:r>
              <a:rPr lang="en-US" dirty="0"/>
              <a:t>Hydrologic Engineering Center</a:t>
            </a:r>
          </a:p>
        </p:txBody>
      </p:sp>
      <p:sp>
        <p:nvSpPr>
          <p:cNvPr id="6" name="Slide Number Placeholder 5"/>
          <p:cNvSpPr>
            <a:spLocks noGrp="1"/>
          </p:cNvSpPr>
          <p:nvPr>
            <p:ph type="sldNum" sz="quarter" idx="12"/>
          </p:nvPr>
        </p:nvSpPr>
        <p:spPr>
          <a:xfrm>
            <a:off x="6982264" y="6464739"/>
            <a:ext cx="2133600" cy="365125"/>
          </a:xfrm>
        </p:spPr>
        <p:txBody>
          <a:bodyPr/>
          <a:lstStyle/>
          <a:p>
            <a:fld id="{866D7F9A-4F93-4AD8-A546-1A6497458D7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r>
              <a:rPr lang="en-US"/>
              <a:t>Hydrologic Engineering Center</a:t>
            </a:r>
          </a:p>
        </p:txBody>
      </p:sp>
      <p:sp>
        <p:nvSpPr>
          <p:cNvPr id="6" name="Slide Number Placeholder 5"/>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209800"/>
            <a:ext cx="4038600" cy="3916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11"/>
          </p:nvPr>
        </p:nvSpPr>
        <p:spPr/>
        <p:txBody>
          <a:bodyPr/>
          <a:lstStyle/>
          <a:p>
            <a:r>
              <a:rPr lang="en-US"/>
              <a:t>Hydrologic Engineering Center</a:t>
            </a:r>
          </a:p>
        </p:txBody>
      </p:sp>
      <p:sp>
        <p:nvSpPr>
          <p:cNvPr id="7" name="Slide Number Placeholder 6"/>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255838"/>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895600"/>
            <a:ext cx="4040188"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648200" y="2244970"/>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895600"/>
            <a:ext cx="4041775" cy="35321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Footer Placeholder 7"/>
          <p:cNvSpPr>
            <a:spLocks noGrp="1"/>
          </p:cNvSpPr>
          <p:nvPr>
            <p:ph type="ftr" sz="quarter" idx="11"/>
          </p:nvPr>
        </p:nvSpPr>
        <p:spPr/>
        <p:txBody>
          <a:bodyPr/>
          <a:lstStyle/>
          <a:p>
            <a:r>
              <a:rPr lang="en-US"/>
              <a:t>Hydrologic Engineering Center</a:t>
            </a:r>
          </a:p>
        </p:txBody>
      </p:sp>
      <p:sp>
        <p:nvSpPr>
          <p:cNvPr id="9" name="Slide Number Placeholder 8"/>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046872"/>
            <a:ext cx="8229600" cy="858128"/>
          </a:xfrm>
        </p:spPr>
        <p:txBody>
          <a:bodyPr/>
          <a:lstStyle/>
          <a:p>
            <a:r>
              <a:rPr lang="en-US"/>
              <a:t>Click to edit Master title style</a:t>
            </a:r>
          </a:p>
        </p:txBody>
      </p:sp>
      <p:sp>
        <p:nvSpPr>
          <p:cNvPr id="4" name="Footer Placeholder 3"/>
          <p:cNvSpPr>
            <a:spLocks noGrp="1"/>
          </p:cNvSpPr>
          <p:nvPr>
            <p:ph type="ftr" sz="quarter" idx="11"/>
          </p:nvPr>
        </p:nvSpPr>
        <p:spPr/>
        <p:txBody>
          <a:bodyPr/>
          <a:lstStyle/>
          <a:p>
            <a:r>
              <a:rPr lang="en-US"/>
              <a:t>Hydrologic Engineering Center</a:t>
            </a:r>
          </a:p>
        </p:txBody>
      </p:sp>
      <p:sp>
        <p:nvSpPr>
          <p:cNvPr id="5" name="Slide Number Placeholder 4"/>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a:t>Hydrologic Engineering Center</a:t>
            </a:r>
          </a:p>
        </p:txBody>
      </p:sp>
      <p:sp>
        <p:nvSpPr>
          <p:cNvPr id="4" name="Slide Number Placeholder 3"/>
          <p:cNvSpPr>
            <a:spLocks noGrp="1"/>
          </p:cNvSpPr>
          <p:nvPr>
            <p:ph type="sldNum" sz="quarter" idx="12"/>
          </p:nvPr>
        </p:nvSpPr>
        <p:spPr/>
        <p:txBody>
          <a:bodyPr/>
          <a:lstStyle/>
          <a:p>
            <a:fld id="{866D7F9A-4F93-4AD8-A546-1A6497458D7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43001" y="609320"/>
            <a:ext cx="7772977" cy="1143000"/>
          </a:xfrm>
        </p:spPr>
        <p:txBody>
          <a:bodyPr/>
          <a:lstStyle/>
          <a:p>
            <a:r>
              <a:rPr lang="en-US"/>
              <a:t>Click to edit Master title style</a:t>
            </a:r>
          </a:p>
        </p:txBody>
      </p:sp>
      <p:sp>
        <p:nvSpPr>
          <p:cNvPr id="3" name="Text Placeholder 2"/>
          <p:cNvSpPr>
            <a:spLocks noGrp="1"/>
          </p:cNvSpPr>
          <p:nvPr>
            <p:ph type="body" sz="half" idx="1"/>
          </p:nvPr>
        </p:nvSpPr>
        <p:spPr>
          <a:xfrm>
            <a:off x="1143000" y="1980640"/>
            <a:ext cx="3817216" cy="4115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98763" y="1980640"/>
            <a:ext cx="3817215" cy="4115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1143000" y="6248681"/>
            <a:ext cx="1905000" cy="456640"/>
          </a:xfrm>
          <a:prstGeom prst="rect">
            <a:avLst/>
          </a:prstGeom>
        </p:spPr>
        <p:txBody>
          <a:bodyPr lIns="82058" tIns="41029" rIns="82058" bIns="41029"/>
          <a:lstStyle>
            <a:lvl1pPr>
              <a:defRPr/>
            </a:lvl1pPr>
          </a:lstStyle>
          <a:p>
            <a:endParaRPr lang="en-US"/>
          </a:p>
        </p:txBody>
      </p:sp>
      <p:sp>
        <p:nvSpPr>
          <p:cNvPr id="6" name="Footer Placeholder 5"/>
          <p:cNvSpPr>
            <a:spLocks noGrp="1"/>
          </p:cNvSpPr>
          <p:nvPr>
            <p:ph type="ftr" sz="quarter" idx="11"/>
          </p:nvPr>
        </p:nvSpPr>
        <p:spPr>
          <a:xfrm>
            <a:off x="3581978" y="6248681"/>
            <a:ext cx="2895023" cy="456640"/>
          </a:xfrm>
        </p:spPr>
        <p:txBody>
          <a:bodyPr/>
          <a:lstStyle>
            <a:lvl1pPr>
              <a:defRPr/>
            </a:lvl1pPr>
          </a:lstStyle>
          <a:p>
            <a:r>
              <a:rPr lang="en-US"/>
              <a:t>Hydrologic Engineering Center</a:t>
            </a:r>
          </a:p>
        </p:txBody>
      </p:sp>
      <p:sp>
        <p:nvSpPr>
          <p:cNvPr id="7" name="Slide Number Placeholder 6"/>
          <p:cNvSpPr>
            <a:spLocks noGrp="1"/>
          </p:cNvSpPr>
          <p:nvPr>
            <p:ph type="sldNum" sz="quarter" idx="12"/>
          </p:nvPr>
        </p:nvSpPr>
        <p:spPr>
          <a:xfrm>
            <a:off x="7010977" y="6248681"/>
            <a:ext cx="1905000" cy="456640"/>
          </a:xfrm>
        </p:spPr>
        <p:txBody>
          <a:bodyPr/>
          <a:lstStyle>
            <a:lvl1pPr>
              <a:defRPr/>
            </a:lvl1pPr>
          </a:lstStyle>
          <a:p>
            <a:fld id="{8564185D-771A-4652-BE38-57B24DF1E972}"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cstate="print">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1046872"/>
            <a:ext cx="8229600" cy="85812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209800"/>
            <a:ext cx="8229600" cy="4114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28136" y="6464739"/>
            <a:ext cx="2895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Hydrologic Engineering Center</a:t>
            </a:r>
          </a:p>
        </p:txBody>
      </p:sp>
      <p:sp>
        <p:nvSpPr>
          <p:cNvPr id="6" name="Slide Number Placeholder 5"/>
          <p:cNvSpPr>
            <a:spLocks noGrp="1"/>
          </p:cNvSpPr>
          <p:nvPr>
            <p:ph type="sldNum" sz="quarter" idx="4"/>
          </p:nvPr>
        </p:nvSpPr>
        <p:spPr>
          <a:xfrm>
            <a:off x="6982264" y="6464739"/>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66D7F9A-4F93-4AD8-A546-1A6497458D7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image" Target="../media/image5.emf"/><Relationship Id="rId3" Type="http://schemas.openxmlformats.org/officeDocument/2006/relationships/notesSlide" Target="../notesSlides/notesSlide4.xml"/><Relationship Id="rId7" Type="http://schemas.openxmlformats.org/officeDocument/2006/relationships/image" Target="../media/image4.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2.bin"/><Relationship Id="rId5" Type="http://schemas.openxmlformats.org/officeDocument/2006/relationships/image" Target="../media/image3.wmf"/><Relationship Id="rId4" Type="http://schemas.openxmlformats.org/officeDocument/2006/relationships/oleObject" Target="../embeddings/oleObject1.bin"/></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image" Target="../media/image6.wmf"/><Relationship Id="rId2" Type="http://schemas.openxmlformats.org/officeDocument/2006/relationships/slideLayout" Target="../slideLayouts/slideLayout6.xml"/><Relationship Id="rId1" Type="http://schemas.openxmlformats.org/officeDocument/2006/relationships/vmlDrawing" Target="../drawings/vmlDrawing2.vml"/><Relationship Id="rId6" Type="http://schemas.openxmlformats.org/officeDocument/2006/relationships/oleObject" Target="../embeddings/oleObject3.bin"/><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4338" name="Slide Number Placeholder 3"/>
          <p:cNvSpPr>
            <a:spLocks noGrp="1"/>
          </p:cNvSpPr>
          <p:nvPr>
            <p:ph type="sldNum" sz="quarter" idx="12"/>
          </p:nvPr>
        </p:nvSpPr>
        <p:spPr>
          <a:prstGeom prst="rect">
            <a:avLst/>
          </a:prstGeom>
        </p:spPr>
        <p:txBody>
          <a:bodyPr/>
          <a:lstStyle/>
          <a:p>
            <a:fld id="{F81C85A5-C8A9-4070-A0B2-435CED55166C}" type="slidenum">
              <a:rPr lang="en-US" smtClean="0">
                <a:latin typeface="Arial" charset="0"/>
              </a:rPr>
              <a:pPr/>
              <a:t>1</a:t>
            </a:fld>
            <a:endParaRPr lang="en-US">
              <a:latin typeface="Arial" charset="0"/>
            </a:endParaRPr>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p:blipFill>
        <p:spPr bwMode="auto">
          <a:xfrm>
            <a:off x="957579" y="1066800"/>
            <a:ext cx="7213601" cy="5410200"/>
          </a:xfrm>
          <a:prstGeom prst="rect">
            <a:avLst/>
          </a:prstGeom>
          <a:noFill/>
          <a:ln w="9525">
            <a:noFill/>
            <a:miter lim="800000"/>
            <a:headEnd/>
            <a:tailEnd/>
          </a:ln>
        </p:spPr>
      </p:pic>
      <p:sp>
        <p:nvSpPr>
          <p:cNvPr id="7" name="Rectangle 2"/>
          <p:cNvSpPr txBox="1">
            <a:spLocks noChangeArrowheads="1"/>
          </p:cNvSpPr>
          <p:nvPr/>
        </p:nvSpPr>
        <p:spPr>
          <a:xfrm>
            <a:off x="957578" y="1066800"/>
            <a:ext cx="7213602" cy="838200"/>
          </a:xfrm>
          <a:prstGeom prst="rect">
            <a:avLst/>
          </a:prstGeom>
        </p:spPr>
        <p:txBody>
          <a:bodyPr vert="horz" lIns="91440" tIns="45720" rIns="91440" bIns="45720" rtlCol="0" anchor="ctr">
            <a:normAutofit fontScale="62500" lnSpcReduction="2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a:ln>
                  <a:noFill/>
                </a:ln>
                <a:solidFill>
                  <a:schemeClr val="tx1"/>
                </a:solidFill>
                <a:effectLst/>
                <a:uLnTx/>
                <a:uFillTx/>
                <a:latin typeface="+mj-lt"/>
                <a:ea typeface="+mj-ea"/>
                <a:cs typeface="+mj-cs"/>
              </a:rPr>
              <a:t>Muskingum-</a:t>
            </a:r>
            <a:r>
              <a:rPr kumimoji="0" lang="en-US" sz="4400" b="0" i="0" u="none" strike="noStrike" kern="1200" cap="none" spc="0" normalizeH="0" baseline="0" noProof="0" dirty="0" err="1">
                <a:ln>
                  <a:noFill/>
                </a:ln>
                <a:solidFill>
                  <a:schemeClr val="tx1"/>
                </a:solidFill>
                <a:effectLst/>
                <a:uLnTx/>
                <a:uFillTx/>
                <a:latin typeface="+mj-lt"/>
                <a:ea typeface="+mj-ea"/>
                <a:cs typeface="+mj-cs"/>
              </a:rPr>
              <a:t>Cunge</a:t>
            </a:r>
            <a:r>
              <a:rPr kumimoji="0" lang="en-US" sz="4400" b="0" i="0" u="none" strike="noStrike" kern="1200" cap="none" spc="0" normalizeH="0" baseline="0" noProof="0" dirty="0">
                <a:ln>
                  <a:noFill/>
                </a:ln>
                <a:solidFill>
                  <a:schemeClr val="tx1"/>
                </a:solidFill>
                <a:effectLst/>
                <a:uLnTx/>
                <a:uFillTx/>
                <a:latin typeface="+mj-lt"/>
                <a:ea typeface="+mj-ea"/>
                <a:cs typeface="+mj-cs"/>
              </a:rPr>
              <a:t> Routing Method within HEC-HMS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28414521-1215-4A22-BCC4-D0E44EAFA9E0}"/>
              </a:ext>
            </a:extLst>
          </p:cNvPr>
          <p:cNvPicPr>
            <a:picLocks noChangeAspect="1"/>
          </p:cNvPicPr>
          <p:nvPr/>
        </p:nvPicPr>
        <p:blipFill>
          <a:blip r:embed="rId3"/>
          <a:stretch>
            <a:fillRect/>
          </a:stretch>
        </p:blipFill>
        <p:spPr>
          <a:xfrm>
            <a:off x="4571999" y="1991620"/>
            <a:ext cx="4352333" cy="3660988"/>
          </a:xfrm>
          <a:prstGeom prst="rect">
            <a:avLst/>
          </a:prstGeom>
          <a:ln>
            <a:solidFill>
              <a:schemeClr val="tx1"/>
            </a:solidFill>
          </a:ln>
        </p:spPr>
      </p:pic>
      <p:sp>
        <p:nvSpPr>
          <p:cNvPr id="19458" name="Rectangle 2"/>
          <p:cNvSpPr>
            <a:spLocks noGrp="1" noChangeArrowheads="1"/>
          </p:cNvSpPr>
          <p:nvPr>
            <p:ph type="title"/>
          </p:nvPr>
        </p:nvSpPr>
        <p:spPr>
          <a:noFill/>
        </p:spPr>
        <p:txBody>
          <a:bodyPr>
            <a:normAutofit/>
          </a:bodyPr>
          <a:lstStyle/>
          <a:p>
            <a:pPr eaLnBrk="1" hangingPunct="1"/>
            <a:r>
              <a:rPr lang="en-US" dirty="0"/>
              <a:t>Calibration Techniques</a:t>
            </a:r>
          </a:p>
        </p:txBody>
      </p:sp>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10</a:t>
            </a:fld>
            <a:endParaRPr lang="en-US">
              <a:latin typeface="Arial" charset="0"/>
            </a:endParaRPr>
          </a:p>
        </p:txBody>
      </p:sp>
      <p:sp>
        <p:nvSpPr>
          <p:cNvPr id="6" name="Rectangle 3">
            <a:extLst>
              <a:ext uri="{FF2B5EF4-FFF2-40B4-BE49-F238E27FC236}">
                <a16:creationId xmlns:a16="http://schemas.microsoft.com/office/drawing/2014/main" id="{E8C9FE25-CCD4-420D-A7BB-69C3AEDB49E6}"/>
              </a:ext>
            </a:extLst>
          </p:cNvPr>
          <p:cNvSpPr txBox="1">
            <a:spLocks noChangeArrowheads="1"/>
          </p:cNvSpPr>
          <p:nvPr/>
        </p:nvSpPr>
        <p:spPr>
          <a:xfrm>
            <a:off x="457200" y="1938265"/>
            <a:ext cx="41148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Match rising limb of hydrograph</a:t>
            </a:r>
          </a:p>
          <a:p>
            <a:r>
              <a:rPr lang="en-US" sz="2400" dirty="0"/>
              <a:t>Match peak discharge</a:t>
            </a:r>
          </a:p>
          <a:p>
            <a:r>
              <a:rPr lang="en-US" sz="2400" dirty="0"/>
              <a:t>Use multiple statistical metrics</a:t>
            </a:r>
          </a:p>
          <a:p>
            <a:pPr lvl="1"/>
            <a:r>
              <a:rPr lang="en-US" sz="2000" dirty="0"/>
              <a:t>Nash-Sutcliffe Efficiency</a:t>
            </a:r>
          </a:p>
          <a:p>
            <a:pPr lvl="1"/>
            <a:r>
              <a:rPr lang="en-US" sz="2000" dirty="0"/>
              <a:t>Root Mean Square Error</a:t>
            </a:r>
          </a:p>
          <a:p>
            <a:pPr lvl="1"/>
            <a:r>
              <a:rPr lang="en-US" sz="2000" dirty="0"/>
              <a:t>Percent Bias</a:t>
            </a:r>
          </a:p>
        </p:txBody>
      </p:sp>
    </p:spTree>
    <p:extLst>
      <p:ext uri="{BB962C8B-B14F-4D97-AF65-F5344CB8AC3E}">
        <p14:creationId xmlns:p14="http://schemas.microsoft.com/office/powerpoint/2010/main" val="3905856788"/>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0" name="Footer Placeholder 6"/>
          <p:cNvSpPr>
            <a:spLocks noGrp="1"/>
          </p:cNvSpPr>
          <p:nvPr>
            <p:ph type="ftr" sz="quarter" idx="11"/>
          </p:nvPr>
        </p:nvSpPr>
        <p:spPr>
          <a:noFill/>
        </p:spPr>
        <p:txBody>
          <a:bodyPr/>
          <a:lstStyle/>
          <a:p>
            <a:r>
              <a:rPr lang="en-US">
                <a:latin typeface="Arial" charset="0"/>
              </a:rPr>
              <a:t>Hydrologic Engineering Center</a:t>
            </a:r>
          </a:p>
        </p:txBody>
      </p:sp>
      <p:sp>
        <p:nvSpPr>
          <p:cNvPr id="19459" name="Slide Number Placeholder 5"/>
          <p:cNvSpPr>
            <a:spLocks noGrp="1"/>
          </p:cNvSpPr>
          <p:nvPr>
            <p:ph type="sldNum" sz="quarter" idx="12"/>
          </p:nvPr>
        </p:nvSpPr>
        <p:spPr>
          <a:prstGeom prst="rect">
            <a:avLst/>
          </a:prstGeom>
        </p:spPr>
        <p:txBody>
          <a:bodyPr/>
          <a:lstStyle/>
          <a:p>
            <a:fld id="{4A7FAE29-DE9C-4501-B9E5-26C3EEAC42B2}" type="slidenum">
              <a:rPr lang="en-US" smtClean="0">
                <a:latin typeface="Arial" charset="0"/>
              </a:rPr>
              <a:pPr/>
              <a:t>11</a:t>
            </a:fld>
            <a:endParaRPr lang="en-US">
              <a:latin typeface="Arial" charset="0"/>
            </a:endParaRPr>
          </a:p>
        </p:txBody>
      </p:sp>
      <p:sp>
        <p:nvSpPr>
          <p:cNvPr id="12" name="Rectangle 3">
            <a:extLst>
              <a:ext uri="{FF2B5EF4-FFF2-40B4-BE49-F238E27FC236}">
                <a16:creationId xmlns:a16="http://schemas.microsoft.com/office/drawing/2014/main" id="{FDD966A5-E1EF-4FBE-9D4E-38FE98091A61}"/>
              </a:ext>
            </a:extLst>
          </p:cNvPr>
          <p:cNvSpPr txBox="1">
            <a:spLocks noChangeArrowheads="1"/>
          </p:cNvSpPr>
          <p:nvPr/>
        </p:nvSpPr>
        <p:spPr>
          <a:xfrm>
            <a:off x="24765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Advantages</a:t>
            </a:r>
            <a:endParaRPr lang="en-US" sz="2400" b="1" dirty="0"/>
          </a:p>
          <a:p>
            <a:pPr lvl="0"/>
            <a:r>
              <a:rPr lang="en-US" sz="1800" dirty="0"/>
              <a:t>Similar to advantages of the Muskingum method.</a:t>
            </a:r>
          </a:p>
          <a:p>
            <a:pPr lvl="0"/>
            <a:r>
              <a:rPr lang="en-US" sz="1800" dirty="0"/>
              <a:t>Predicted values are in accordance with open channel flow theory.</a:t>
            </a:r>
          </a:p>
          <a:p>
            <a:pPr lvl="0"/>
            <a:r>
              <a:rPr lang="en-US" sz="1800" dirty="0"/>
              <a:t>Parameters can be estimated using measurable channel characteristics.</a:t>
            </a:r>
          </a:p>
          <a:p>
            <a:pPr lvl="0"/>
            <a:r>
              <a:rPr lang="en-US" sz="1800" dirty="0"/>
              <a:t>Can use cross-section shapes that include overbank areas.</a:t>
            </a:r>
          </a:p>
          <a:p>
            <a:pPr lvl="0"/>
            <a:r>
              <a:rPr lang="en-US" sz="1800" dirty="0"/>
              <a:t>Good for </a:t>
            </a:r>
            <a:r>
              <a:rPr lang="en-US" sz="1800" dirty="0" err="1"/>
              <a:t>ungaged</a:t>
            </a:r>
            <a:r>
              <a:rPr lang="en-US" sz="1800" dirty="0"/>
              <a:t> reaches.</a:t>
            </a:r>
          </a:p>
        </p:txBody>
      </p:sp>
      <p:sp>
        <p:nvSpPr>
          <p:cNvPr id="13" name="Rectangle 4">
            <a:extLst>
              <a:ext uri="{FF2B5EF4-FFF2-40B4-BE49-F238E27FC236}">
                <a16:creationId xmlns:a16="http://schemas.microsoft.com/office/drawing/2014/main" id="{3B2BF216-8BDF-4B0C-B820-354BB01FFF44}"/>
              </a:ext>
            </a:extLst>
          </p:cNvPr>
          <p:cNvSpPr txBox="1">
            <a:spLocks noChangeArrowheads="1"/>
          </p:cNvSpPr>
          <p:nvPr/>
        </p:nvSpPr>
        <p:spPr>
          <a:xfrm>
            <a:off x="4876800" y="1646237"/>
            <a:ext cx="4038600" cy="3916363"/>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ctr">
              <a:buNone/>
            </a:pPr>
            <a:r>
              <a:rPr lang="en-US" sz="3600" b="1" dirty="0"/>
              <a:t>Disadvantages</a:t>
            </a:r>
          </a:p>
          <a:p>
            <a:pPr lvl="0"/>
            <a:r>
              <a:rPr lang="en-US" sz="1800" dirty="0"/>
              <a:t>Only appropriate for use in moderately steep streams (bed slopes &gt; 2 ft/mi).</a:t>
            </a:r>
          </a:p>
          <a:p>
            <a:pPr lvl="0"/>
            <a:r>
              <a:rPr lang="en-US" sz="1800" dirty="0"/>
              <a:t>Cannot simulate backwater effects or impacts of hydraulic structures.</a:t>
            </a:r>
          </a:p>
          <a:p>
            <a:pPr lvl="0"/>
            <a:r>
              <a:rPr lang="en-US" sz="1800" dirty="0"/>
              <a:t>Method is less parsimonious than Muskingum; it requires many more parameters.</a:t>
            </a:r>
          </a:p>
        </p:txBody>
      </p:sp>
    </p:spTree>
    <p:extLst>
      <p:ext uri="{BB962C8B-B14F-4D97-AF65-F5344CB8AC3E}">
        <p14:creationId xmlns:p14="http://schemas.microsoft.com/office/powerpoint/2010/main" val="2536850304"/>
      </p:ext>
    </p:ext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a:extLst>
              <a:ext uri="{FF2B5EF4-FFF2-40B4-BE49-F238E27FC236}">
                <a16:creationId xmlns:a16="http://schemas.microsoft.com/office/drawing/2014/main" id="{79CFED11-1A59-4CA4-9E95-3C81E7D3E8C9}"/>
              </a:ext>
            </a:extLst>
          </p:cNvPr>
          <p:cNvSpPr txBox="1">
            <a:spLocks noChangeArrowheads="1"/>
          </p:cNvSpPr>
          <p:nvPr/>
        </p:nvSpPr>
        <p:spPr>
          <a:xfrm>
            <a:off x="609600" y="1905000"/>
            <a:ext cx="8077200" cy="4114800"/>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nSpc>
                <a:spcPct val="90000"/>
              </a:lnSpc>
            </a:pPr>
            <a:r>
              <a:rPr lang="en-US" sz="2800" dirty="0"/>
              <a:t>Muskingum-</a:t>
            </a:r>
            <a:r>
              <a:rPr lang="en-US" sz="2800" dirty="0" err="1"/>
              <a:t>Cunge</a:t>
            </a:r>
            <a:r>
              <a:rPr lang="en-US" sz="2800" dirty="0"/>
              <a:t> method recreates classical open channel flow phenomena</a:t>
            </a:r>
          </a:p>
          <a:p>
            <a:pPr>
              <a:lnSpc>
                <a:spcPct val="90000"/>
              </a:lnSpc>
            </a:pPr>
            <a:r>
              <a:rPr lang="en-US" sz="2800" dirty="0"/>
              <a:t>Parameters can be estimated using physically measurable characteristics</a:t>
            </a:r>
          </a:p>
          <a:p>
            <a:pPr>
              <a:lnSpc>
                <a:spcPct val="90000"/>
              </a:lnSpc>
            </a:pPr>
            <a:r>
              <a:rPr lang="en-US" sz="2800" dirty="0"/>
              <a:t>Great for locations with little to no observed discharge data</a:t>
            </a:r>
          </a:p>
          <a:p>
            <a:pPr>
              <a:lnSpc>
                <a:spcPct val="90000"/>
              </a:lnSpc>
            </a:pPr>
            <a:r>
              <a:rPr lang="en-US" sz="2800" dirty="0"/>
              <a:t>Requires a greater number of parameters than simpler methods</a:t>
            </a:r>
          </a:p>
        </p:txBody>
      </p:sp>
      <p:sp>
        <p:nvSpPr>
          <p:cNvPr id="15362" name="Rectangle 2"/>
          <p:cNvSpPr>
            <a:spLocks noGrp="1" noChangeArrowheads="1"/>
          </p:cNvSpPr>
          <p:nvPr>
            <p:ph type="title"/>
          </p:nvPr>
        </p:nvSpPr>
        <p:spPr>
          <a:noFill/>
        </p:spPr>
        <p:txBody>
          <a:bodyPr/>
          <a:lstStyle/>
          <a:p>
            <a:pPr eaLnBrk="1" hangingPunct="1"/>
            <a:r>
              <a:rPr lang="en-US" dirty="0"/>
              <a:t>Review</a:t>
            </a:r>
          </a:p>
        </p:txBody>
      </p:sp>
      <p:sp>
        <p:nvSpPr>
          <p:cNvPr id="15365"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Arial" charset="0"/>
              </a:rPr>
              <a:pPr/>
              <a:t>12</a:t>
            </a:fld>
            <a:endParaRPr lang="en-US">
              <a:latin typeface="Arial" charset="0"/>
            </a:endParaRPr>
          </a:p>
        </p:txBody>
      </p:sp>
    </p:spTree>
    <p:extLst>
      <p:ext uri="{BB962C8B-B14F-4D97-AF65-F5344CB8AC3E}">
        <p14:creationId xmlns:p14="http://schemas.microsoft.com/office/powerpoint/2010/main" val="3516475221"/>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noFill/>
        </p:spPr>
        <p:txBody>
          <a:bodyPr/>
          <a:lstStyle/>
          <a:p>
            <a:pPr eaLnBrk="1" hangingPunct="1"/>
            <a:r>
              <a:rPr lang="en-US" dirty="0"/>
              <a:t>Objectives</a:t>
            </a:r>
          </a:p>
        </p:txBody>
      </p:sp>
      <p:sp>
        <p:nvSpPr>
          <p:cNvPr id="15363" name="Rectangle 4"/>
          <p:cNvSpPr>
            <a:spLocks noGrp="1" noChangeArrowheads="1"/>
          </p:cNvSpPr>
          <p:nvPr>
            <p:ph idx="1"/>
          </p:nvPr>
        </p:nvSpPr>
        <p:spPr>
          <a:xfrm>
            <a:off x="609600" y="1905000"/>
            <a:ext cx="8077200" cy="4114800"/>
          </a:xfrm>
        </p:spPr>
        <p:txBody>
          <a:bodyPr>
            <a:normAutofit/>
          </a:bodyPr>
          <a:lstStyle/>
          <a:p>
            <a:pPr>
              <a:lnSpc>
                <a:spcPct val="90000"/>
              </a:lnSpc>
            </a:pPr>
            <a:r>
              <a:rPr lang="en-US" sz="2800" dirty="0"/>
              <a:t>Introduce the Muskingum-</a:t>
            </a:r>
            <a:r>
              <a:rPr lang="en-US" sz="2800" dirty="0" err="1"/>
              <a:t>Cunge</a:t>
            </a:r>
            <a:r>
              <a:rPr lang="en-US" sz="2800" dirty="0"/>
              <a:t> routing method</a:t>
            </a:r>
          </a:p>
          <a:p>
            <a:pPr>
              <a:lnSpc>
                <a:spcPct val="90000"/>
              </a:lnSpc>
            </a:pPr>
            <a:r>
              <a:rPr lang="en-US" sz="2800" dirty="0"/>
              <a:t>Present an example</a:t>
            </a:r>
          </a:p>
          <a:p>
            <a:pPr>
              <a:lnSpc>
                <a:spcPct val="90000"/>
              </a:lnSpc>
            </a:pPr>
            <a:r>
              <a:rPr lang="en-US" sz="2800" dirty="0"/>
              <a:t>Discuss common parameter estimation and calibration techniques</a:t>
            </a:r>
          </a:p>
          <a:p>
            <a:pPr>
              <a:lnSpc>
                <a:spcPct val="90000"/>
              </a:lnSpc>
            </a:pPr>
            <a:r>
              <a:rPr lang="en-US" sz="2800" dirty="0"/>
              <a:t>Present advantages and disadvantages</a:t>
            </a:r>
          </a:p>
        </p:txBody>
      </p:sp>
      <p:sp>
        <p:nvSpPr>
          <p:cNvPr id="15365" name="Footer Placeholder 4"/>
          <p:cNvSpPr>
            <a:spLocks noGrp="1"/>
          </p:cNvSpPr>
          <p:nvPr>
            <p:ph type="ftr" sz="quarter" idx="11"/>
          </p:nvPr>
        </p:nvSpPr>
        <p:spPr>
          <a:noFill/>
        </p:spPr>
        <p:txBody>
          <a:bodyPr/>
          <a:lstStyle/>
          <a:p>
            <a:r>
              <a:rPr lang="en-US">
                <a:latin typeface="Arial" charset="0"/>
              </a:rPr>
              <a:t>Hydrologic Engineering Center</a:t>
            </a:r>
          </a:p>
        </p:txBody>
      </p:sp>
      <p:sp>
        <p:nvSpPr>
          <p:cNvPr id="15364" name="Slide Number Placeholder 3"/>
          <p:cNvSpPr>
            <a:spLocks noGrp="1"/>
          </p:cNvSpPr>
          <p:nvPr>
            <p:ph type="sldNum" sz="quarter" idx="12"/>
          </p:nvPr>
        </p:nvSpPr>
        <p:spPr>
          <a:prstGeom prst="rect">
            <a:avLst/>
          </a:prstGeom>
        </p:spPr>
        <p:txBody>
          <a:bodyPr/>
          <a:lstStyle/>
          <a:p>
            <a:fld id="{47FD18EA-7C02-464D-B03F-DF16782DB281}" type="slidenum">
              <a:rPr lang="en-US" smtClean="0">
                <a:latin typeface="Arial" charset="0"/>
              </a:rPr>
              <a:pPr/>
              <a:t>2</a:t>
            </a:fld>
            <a:endParaRPr lang="en-US">
              <a:latin typeface="Arial" charset="0"/>
            </a:endParaRPr>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sz="3600" dirty="0"/>
              <a:t>Muskingum-</a:t>
            </a:r>
            <a:r>
              <a:rPr lang="en-US" sz="3600" dirty="0" err="1"/>
              <a:t>Cunge</a:t>
            </a:r>
            <a:r>
              <a:rPr lang="en-US" sz="3600" dirty="0"/>
              <a:t> Method</a:t>
            </a:r>
            <a:endParaRPr lang="en-US" dirty="0"/>
          </a:p>
        </p:txBody>
      </p:sp>
      <p:sp>
        <p:nvSpPr>
          <p:cNvPr id="63491" name="Rectangle 3"/>
          <p:cNvSpPr>
            <a:spLocks noGrp="1" noChangeArrowheads="1"/>
          </p:cNvSpPr>
          <p:nvPr>
            <p:ph type="body" idx="1"/>
          </p:nvPr>
        </p:nvSpPr>
        <p:spPr>
          <a:xfrm>
            <a:off x="457200" y="1981200"/>
            <a:ext cx="8229600" cy="4114800"/>
          </a:xfrm>
        </p:spPr>
        <p:txBody>
          <a:bodyPr>
            <a:normAutofit/>
          </a:bodyPr>
          <a:lstStyle/>
          <a:p>
            <a:r>
              <a:rPr lang="en-US" dirty="0"/>
              <a:t>Builds upon the Muskingum method</a:t>
            </a:r>
          </a:p>
          <a:p>
            <a:pPr lvl="1"/>
            <a:r>
              <a:rPr lang="en-US" dirty="0"/>
              <a:t>Within the Muskingum method, the X parameter (i.e. attenuation) is not physically based</a:t>
            </a:r>
          </a:p>
          <a:p>
            <a:r>
              <a:rPr lang="en-US" dirty="0" err="1"/>
              <a:t>Cunge</a:t>
            </a:r>
            <a:r>
              <a:rPr lang="en-US" dirty="0"/>
              <a:t> set numerical diffusion equal to physical diffusion</a:t>
            </a:r>
          </a:p>
          <a:p>
            <a:pPr lvl="1"/>
            <a:r>
              <a:rPr lang="en-US" u="sng" dirty="0"/>
              <a:t>This allowed for parameters to be physically-based as well as improving accuracy and applicability</a:t>
            </a:r>
          </a:p>
          <a:p>
            <a:endParaRPr lang="en-US" dirty="0"/>
          </a:p>
        </p:txBody>
      </p:sp>
      <p:sp>
        <p:nvSpPr>
          <p:cNvPr id="7" name="Slide Number Placeholder 6"/>
          <p:cNvSpPr>
            <a:spLocks noGrp="1"/>
          </p:cNvSpPr>
          <p:nvPr>
            <p:ph type="sldNum" sz="quarter" idx="12"/>
          </p:nvPr>
        </p:nvSpPr>
        <p:spPr/>
        <p:txBody>
          <a:bodyPr/>
          <a:lstStyle/>
          <a:p>
            <a:fld id="{866D7F9A-4F93-4AD8-A546-1A6497458D76}" type="slidenum">
              <a:rPr lang="en-US" smtClean="0"/>
              <a:pPr/>
              <a:t>3</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US" sz="3600" dirty="0"/>
              <a:t>Equations of Motion</a:t>
            </a:r>
            <a:endParaRPr lang="en-US" dirty="0"/>
          </a:p>
        </p:txBody>
      </p:sp>
      <p:sp>
        <p:nvSpPr>
          <p:cNvPr id="13315" name="Rectangle 3"/>
          <p:cNvSpPr>
            <a:spLocks noGrp="1" noChangeArrowheads="1"/>
          </p:cNvSpPr>
          <p:nvPr>
            <p:ph type="body" idx="1"/>
          </p:nvPr>
        </p:nvSpPr>
        <p:spPr>
          <a:xfrm>
            <a:off x="838200" y="1982041"/>
            <a:ext cx="7772977" cy="4113959"/>
          </a:xfrm>
        </p:spPr>
        <p:txBody>
          <a:bodyPr>
            <a:normAutofit/>
          </a:bodyPr>
          <a:lstStyle/>
          <a:p>
            <a:pPr lvl="1"/>
            <a:r>
              <a:rPr lang="en-US" dirty="0"/>
              <a:t>Continuity:</a:t>
            </a:r>
          </a:p>
          <a:p>
            <a:pPr lvl="1"/>
            <a:endParaRPr lang="en-US" dirty="0"/>
          </a:p>
          <a:p>
            <a:pPr lvl="1"/>
            <a:endParaRPr lang="en-US" dirty="0"/>
          </a:p>
          <a:p>
            <a:pPr lvl="1"/>
            <a:endParaRPr lang="en-US" dirty="0"/>
          </a:p>
          <a:p>
            <a:pPr lvl="1"/>
            <a:endParaRPr lang="en-US" dirty="0"/>
          </a:p>
          <a:p>
            <a:pPr lvl="1"/>
            <a:r>
              <a:rPr lang="en-US" dirty="0"/>
              <a:t>Momentum:</a:t>
            </a:r>
          </a:p>
        </p:txBody>
      </p:sp>
      <p:graphicFrame>
        <p:nvGraphicFramePr>
          <p:cNvPr id="13316" name="Object 4"/>
          <p:cNvGraphicFramePr>
            <a:graphicFrameLocks noChangeAspect="1"/>
          </p:cNvGraphicFramePr>
          <p:nvPr/>
        </p:nvGraphicFramePr>
        <p:xfrm>
          <a:off x="4241223" y="1905000"/>
          <a:ext cx="3073977" cy="766203"/>
        </p:xfrm>
        <a:graphic>
          <a:graphicData uri="http://schemas.openxmlformats.org/presentationml/2006/ole">
            <mc:AlternateContent xmlns:mc="http://schemas.openxmlformats.org/markup-compatibility/2006">
              <mc:Choice xmlns:v="urn:schemas-microsoft-com:vml" Requires="v">
                <p:oleObj spid="_x0000_s28754" name="MathType Equation" r:id="rId4" imgW="1574640" imgH="393480" progId="Equation">
                  <p:embed/>
                </p:oleObj>
              </mc:Choice>
              <mc:Fallback>
                <p:oleObj name="MathType Equation" r:id="rId4" imgW="1574640" imgH="393480" progId="Equation">
                  <p:embed/>
                  <p:pic>
                    <p:nvPicPr>
                      <p:cNvPr id="13316"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241223" y="1905000"/>
                        <a:ext cx="3073977" cy="76620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graphicFrame>
        <p:nvGraphicFramePr>
          <p:cNvPr id="13319" name="Object 7"/>
          <p:cNvGraphicFramePr>
            <a:graphicFrameLocks noChangeAspect="1"/>
          </p:cNvGraphicFramePr>
          <p:nvPr/>
        </p:nvGraphicFramePr>
        <p:xfrm>
          <a:off x="4098925" y="4495800"/>
          <a:ext cx="3459163" cy="785813"/>
        </p:xfrm>
        <a:graphic>
          <a:graphicData uri="http://schemas.openxmlformats.org/presentationml/2006/ole">
            <mc:AlternateContent xmlns:mc="http://schemas.openxmlformats.org/markup-compatibility/2006">
              <mc:Choice xmlns:v="urn:schemas-microsoft-com:vml" Requires="v">
                <p:oleObj spid="_x0000_s28755" name="Equation" r:id="rId6" imgW="1790640" imgH="419040" progId="Equation.3">
                  <p:embed/>
                </p:oleObj>
              </mc:Choice>
              <mc:Fallback>
                <p:oleObj name="Equation" r:id="rId6" imgW="1790640" imgH="419040" progId="Equation.3">
                  <p:embed/>
                  <p:pic>
                    <p:nvPicPr>
                      <p:cNvPr id="13319" name="Object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098925" y="4495800"/>
                        <a:ext cx="3459163" cy="785813"/>
                      </a:xfrm>
                      <a:prstGeom prst="rect">
                        <a:avLst/>
                      </a:prstGeom>
                      <a:noFill/>
                      <a:extLst>
                        <a:ext uri="{909E8E84-426E-40DD-AFC4-6F175D3DCCD1}">
                          <a14:hiddenFill xmlns:a14="http://schemas.microsoft.com/office/drawing/2010/main">
                            <a:solidFill>
                              <a:schemeClr val="tx1"/>
                            </a:solidFill>
                          </a14:hiddenFill>
                        </a:ext>
                      </a:extLst>
                    </p:spPr>
                  </p:pic>
                </p:oleObj>
              </mc:Fallback>
            </mc:AlternateContent>
          </a:graphicData>
        </a:graphic>
      </p:graphicFrame>
      <p:sp>
        <p:nvSpPr>
          <p:cNvPr id="9" name="Slide Number Placeholder 8"/>
          <p:cNvSpPr>
            <a:spLocks noGrp="1"/>
          </p:cNvSpPr>
          <p:nvPr>
            <p:ph type="sldNum" sz="quarter" idx="12"/>
          </p:nvPr>
        </p:nvSpPr>
        <p:spPr/>
        <p:txBody>
          <a:bodyPr/>
          <a:lstStyle/>
          <a:p>
            <a:fld id="{866D7F9A-4F93-4AD8-A546-1A6497458D76}" type="slidenum">
              <a:rPr lang="en-US" smtClean="0"/>
              <a:pPr/>
              <a:t>4</a:t>
            </a:fld>
            <a:endParaRPr lang="en-US"/>
          </a:p>
        </p:txBody>
      </p:sp>
      <p:sp>
        <p:nvSpPr>
          <p:cNvPr id="10" name="Footer Placeholder 9"/>
          <p:cNvSpPr>
            <a:spLocks noGrp="1"/>
          </p:cNvSpPr>
          <p:nvPr>
            <p:ph type="ftr" sz="quarter" idx="11"/>
          </p:nvPr>
        </p:nvSpPr>
        <p:spPr/>
        <p:txBody>
          <a:bodyPr/>
          <a:lstStyle/>
          <a:p>
            <a:r>
              <a:rPr lang="en-US"/>
              <a:t>Hydrologic Engineering Center</a:t>
            </a:r>
          </a:p>
        </p:txBody>
      </p:sp>
      <p:cxnSp>
        <p:nvCxnSpPr>
          <p:cNvPr id="12" name="Straight Connector 11">
            <a:extLst>
              <a:ext uri="{FF2B5EF4-FFF2-40B4-BE49-F238E27FC236}">
                <a16:creationId xmlns:a16="http://schemas.microsoft.com/office/drawing/2014/main" id="{7561681E-D0FB-418A-9042-B31E712D5CE0}"/>
              </a:ext>
            </a:extLst>
          </p:cNvPr>
          <p:cNvCxnSpPr>
            <a:cxnSpLocks/>
            <a:stCxn id="13319" idx="0"/>
          </p:cNvCxnSpPr>
          <p:nvPr/>
        </p:nvCxnSpPr>
        <p:spPr>
          <a:xfrm>
            <a:off x="5828506" y="4495800"/>
            <a:ext cx="1627080" cy="68916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11" name="Rectangle 10">
            <a:extLst>
              <a:ext uri="{FF2B5EF4-FFF2-40B4-BE49-F238E27FC236}">
                <a16:creationId xmlns:a16="http://schemas.microsoft.com/office/drawing/2014/main" id="{083A3335-2962-429A-8459-A51C7ACBBD97}"/>
              </a:ext>
            </a:extLst>
          </p:cNvPr>
          <p:cNvSpPr/>
          <p:nvPr/>
        </p:nvSpPr>
        <p:spPr>
          <a:xfrm>
            <a:off x="4114800" y="4495800"/>
            <a:ext cx="1524000" cy="76620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a:extLst>
              <a:ext uri="{FF2B5EF4-FFF2-40B4-BE49-F238E27FC236}">
                <a16:creationId xmlns:a16="http://schemas.microsoft.com/office/drawing/2014/main" id="{3E966F96-20B8-492F-91A0-69BF329EB117}"/>
              </a:ext>
            </a:extLst>
          </p:cNvPr>
          <p:cNvPicPr>
            <a:picLocks noChangeAspect="1"/>
          </p:cNvPicPr>
          <p:nvPr/>
        </p:nvPicPr>
        <p:blipFill rotWithShape="1">
          <a:blip r:embed="rId8"/>
          <a:srcRect r="69096" b="57909"/>
          <a:stretch/>
        </p:blipFill>
        <p:spPr>
          <a:xfrm>
            <a:off x="5105400" y="2879731"/>
            <a:ext cx="1876864" cy="877539"/>
          </a:xfrm>
          <a:prstGeom prst="rect">
            <a:avLst/>
          </a:prstGeom>
          <a:ln w="25400">
            <a:solidFill>
              <a:srgbClr val="FF0000"/>
            </a:solidFill>
          </a:ln>
        </p:spPr>
      </p:pic>
      <p:cxnSp>
        <p:nvCxnSpPr>
          <p:cNvPr id="20" name="Straight Connector 19">
            <a:extLst>
              <a:ext uri="{FF2B5EF4-FFF2-40B4-BE49-F238E27FC236}">
                <a16:creationId xmlns:a16="http://schemas.microsoft.com/office/drawing/2014/main" id="{B75F73E8-9D48-46B5-A3EE-68CA94914575}"/>
              </a:ext>
            </a:extLst>
          </p:cNvPr>
          <p:cNvCxnSpPr>
            <a:cxnSpLocks/>
          </p:cNvCxnSpPr>
          <p:nvPr/>
        </p:nvCxnSpPr>
        <p:spPr>
          <a:xfrm>
            <a:off x="4291860" y="1979777"/>
            <a:ext cx="3023340" cy="53121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79A2B59-713C-46DE-A7A9-49E38CD240EA}"/>
              </a:ext>
            </a:extLst>
          </p:cNvPr>
          <p:cNvPicPr>
            <a:picLocks noChangeAspect="1"/>
          </p:cNvPicPr>
          <p:nvPr/>
        </p:nvPicPr>
        <p:blipFill>
          <a:blip r:embed="rId4"/>
          <a:stretch>
            <a:fillRect/>
          </a:stretch>
        </p:blipFill>
        <p:spPr>
          <a:xfrm>
            <a:off x="299541" y="1981610"/>
            <a:ext cx="3828571" cy="3276190"/>
          </a:xfrm>
          <a:prstGeom prst="rect">
            <a:avLst/>
          </a:prstGeom>
          <a:ln>
            <a:solidFill>
              <a:schemeClr val="tx1"/>
            </a:solidFill>
          </a:ln>
        </p:spPr>
      </p:pic>
      <p:pic>
        <p:nvPicPr>
          <p:cNvPr id="2" name="Picture 1">
            <a:extLst>
              <a:ext uri="{FF2B5EF4-FFF2-40B4-BE49-F238E27FC236}">
                <a16:creationId xmlns:a16="http://schemas.microsoft.com/office/drawing/2014/main" id="{0400E940-5759-4CFE-A18F-9AC1B7104CFF}"/>
              </a:ext>
            </a:extLst>
          </p:cNvPr>
          <p:cNvPicPr>
            <a:picLocks noChangeAspect="1"/>
          </p:cNvPicPr>
          <p:nvPr/>
        </p:nvPicPr>
        <p:blipFill>
          <a:blip r:embed="rId5"/>
          <a:stretch>
            <a:fillRect/>
          </a:stretch>
        </p:blipFill>
        <p:spPr>
          <a:xfrm>
            <a:off x="4511674" y="1883980"/>
            <a:ext cx="4525547" cy="3807329"/>
          </a:xfrm>
          <a:prstGeom prst="rect">
            <a:avLst/>
          </a:prstGeom>
        </p:spPr>
      </p:pic>
      <p:sp>
        <p:nvSpPr>
          <p:cNvPr id="4099" name="Rectangle 2"/>
          <p:cNvSpPr>
            <a:spLocks noGrp="1" noChangeArrowheads="1"/>
          </p:cNvSpPr>
          <p:nvPr>
            <p:ph type="title"/>
          </p:nvPr>
        </p:nvSpPr>
        <p:spPr>
          <a:noFill/>
        </p:spPr>
        <p:txBody>
          <a:bodyPr/>
          <a:lstStyle/>
          <a:p>
            <a:pPr eaLnBrk="1" hangingPunct="1"/>
            <a:r>
              <a:rPr lang="en-US" dirty="0"/>
              <a:t>Example</a:t>
            </a:r>
          </a:p>
        </p:txBody>
      </p:sp>
      <p:sp>
        <p:nvSpPr>
          <p:cNvPr id="4178" name="Footer Placeholder 7"/>
          <p:cNvSpPr>
            <a:spLocks noGrp="1"/>
          </p:cNvSpPr>
          <p:nvPr>
            <p:ph type="ftr" sz="quarter" idx="11"/>
          </p:nvPr>
        </p:nvSpPr>
        <p:spPr>
          <a:noFill/>
        </p:spPr>
        <p:txBody>
          <a:bodyPr/>
          <a:lstStyle/>
          <a:p>
            <a:r>
              <a:rPr lang="en-US">
                <a:latin typeface="Arial" charset="0"/>
              </a:rPr>
              <a:t>Hydrologic Engineering Center</a:t>
            </a:r>
          </a:p>
        </p:txBody>
      </p:sp>
      <p:sp>
        <p:nvSpPr>
          <p:cNvPr id="4177" name="Slide Number Placeholder 6"/>
          <p:cNvSpPr>
            <a:spLocks noGrp="1"/>
          </p:cNvSpPr>
          <p:nvPr>
            <p:ph type="sldNum" sz="quarter" idx="12"/>
          </p:nvPr>
        </p:nvSpPr>
        <p:spPr>
          <a:prstGeom prst="rect">
            <a:avLst/>
          </a:prstGeom>
        </p:spPr>
        <p:txBody>
          <a:bodyPr/>
          <a:lstStyle/>
          <a:p>
            <a:fld id="{9021320A-92E1-4B29-95C8-AE8D276A7B67}" type="slidenum">
              <a:rPr lang="en-US" smtClean="0">
                <a:latin typeface="Arial" charset="0"/>
              </a:rPr>
              <a:pPr/>
              <a:t>5</a:t>
            </a:fld>
            <a:endParaRPr lang="en-US">
              <a:latin typeface="Arial" charset="0"/>
            </a:endParaRPr>
          </a:p>
        </p:txBody>
      </p:sp>
      <p:graphicFrame>
        <p:nvGraphicFramePr>
          <p:cNvPr id="4098" name="Object 3"/>
          <p:cNvGraphicFramePr>
            <a:graphicFrameLocks noChangeAspect="1"/>
          </p:cNvGraphicFramePr>
          <p:nvPr/>
        </p:nvGraphicFramePr>
        <p:xfrm>
          <a:off x="4511675" y="3321050"/>
          <a:ext cx="115888" cy="214313"/>
        </p:xfrm>
        <a:graphic>
          <a:graphicData uri="http://schemas.openxmlformats.org/presentationml/2006/ole">
            <mc:AlternateContent xmlns:mc="http://schemas.openxmlformats.org/markup-compatibility/2006">
              <mc:Choice xmlns:v="urn:schemas-microsoft-com:vml" Requires="v">
                <p:oleObj spid="_x0000_s29731" name="Equation" r:id="rId6" imgW="114120" imgH="215640" progId="Equation.3">
                  <p:embed/>
                </p:oleObj>
              </mc:Choice>
              <mc:Fallback>
                <p:oleObj name="Equation" r:id="rId6" imgW="114120" imgH="215640" progId="Equation.3">
                  <p:embed/>
                  <p:pic>
                    <p:nvPicPr>
                      <p:cNvPr id="4098" name="Object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11675" y="3321050"/>
                        <a:ext cx="115888" cy="214313"/>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r>
              <a:rPr lang="en-US" sz="3600" dirty="0"/>
              <a:t>Parameter Estimation – Reach Length and Friction Slope</a:t>
            </a:r>
          </a:p>
        </p:txBody>
      </p:sp>
      <p:sp>
        <p:nvSpPr>
          <p:cNvPr id="7" name="Slide Number Placeholder 6"/>
          <p:cNvSpPr>
            <a:spLocks noGrp="1"/>
          </p:cNvSpPr>
          <p:nvPr>
            <p:ph type="sldNum" sz="quarter" idx="12"/>
          </p:nvPr>
        </p:nvSpPr>
        <p:spPr/>
        <p:txBody>
          <a:bodyPr/>
          <a:lstStyle/>
          <a:p>
            <a:fld id="{866D7F9A-4F93-4AD8-A546-1A6497458D76}" type="slidenum">
              <a:rPr lang="en-US" smtClean="0"/>
              <a:pPr/>
              <a:t>6</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9" name="Rectangle 3">
            <a:extLst>
              <a:ext uri="{FF2B5EF4-FFF2-40B4-BE49-F238E27FC236}">
                <a16:creationId xmlns:a16="http://schemas.microsoft.com/office/drawing/2014/main" id="{E0E4AE9A-C165-4285-AC1B-DACAFC4D8BDC}"/>
              </a:ext>
            </a:extLst>
          </p:cNvPr>
          <p:cNvSpPr txBox="1">
            <a:spLocks noChangeArrowheads="1"/>
          </p:cNvSpPr>
          <p:nvPr/>
        </p:nvSpPr>
        <p:spPr>
          <a:xfrm>
            <a:off x="457200" y="1938265"/>
            <a:ext cx="3962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Compute reach characteristics</a:t>
            </a:r>
          </a:p>
          <a:p>
            <a:pPr lvl="1"/>
            <a:r>
              <a:rPr lang="en-US" sz="2000" dirty="0"/>
              <a:t>Parameters | Characteristics | Reach</a:t>
            </a:r>
          </a:p>
          <a:p>
            <a:r>
              <a:rPr lang="en-US" sz="2400" dirty="0"/>
              <a:t>Friction slope can be initially estimated using bed slope</a:t>
            </a:r>
          </a:p>
          <a:p>
            <a:pPr lvl="1"/>
            <a:r>
              <a:rPr lang="en-US" sz="2000" dirty="0"/>
              <a:t>If slope varies significantly, it may be necessary to use multiple reaches with different slopes</a:t>
            </a:r>
          </a:p>
        </p:txBody>
      </p:sp>
      <p:pic>
        <p:nvPicPr>
          <p:cNvPr id="4" name="Picture 3">
            <a:extLst>
              <a:ext uri="{FF2B5EF4-FFF2-40B4-BE49-F238E27FC236}">
                <a16:creationId xmlns:a16="http://schemas.microsoft.com/office/drawing/2014/main" id="{EB03E67F-8596-4048-BE44-02CEF7F47767}"/>
              </a:ext>
            </a:extLst>
          </p:cNvPr>
          <p:cNvPicPr>
            <a:picLocks noChangeAspect="1"/>
          </p:cNvPicPr>
          <p:nvPr/>
        </p:nvPicPr>
        <p:blipFill>
          <a:blip r:embed="rId3"/>
          <a:stretch>
            <a:fillRect/>
          </a:stretch>
        </p:blipFill>
        <p:spPr>
          <a:xfrm>
            <a:off x="4565336" y="2286000"/>
            <a:ext cx="4150039" cy="2990362"/>
          </a:xfrm>
          <a:prstGeom prst="rect">
            <a:avLst/>
          </a:prstGeom>
          <a:ln>
            <a:solidFill>
              <a:schemeClr val="tx1"/>
            </a:solidFill>
          </a:ln>
        </p:spPr>
      </p:pic>
    </p:spTree>
    <p:extLst>
      <p:ext uri="{BB962C8B-B14F-4D97-AF65-F5344CB8AC3E}">
        <p14:creationId xmlns:p14="http://schemas.microsoft.com/office/powerpoint/2010/main" val="31998968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r>
              <a:rPr lang="en-US" sz="3600" dirty="0"/>
              <a:t>Parameter Estimation – Manning’s Roughness</a:t>
            </a:r>
          </a:p>
        </p:txBody>
      </p:sp>
      <p:sp>
        <p:nvSpPr>
          <p:cNvPr id="7" name="Slide Number Placeholder 6"/>
          <p:cNvSpPr>
            <a:spLocks noGrp="1"/>
          </p:cNvSpPr>
          <p:nvPr>
            <p:ph type="sldNum" sz="quarter" idx="12"/>
          </p:nvPr>
        </p:nvSpPr>
        <p:spPr/>
        <p:txBody>
          <a:bodyPr/>
          <a:lstStyle/>
          <a:p>
            <a:fld id="{866D7F9A-4F93-4AD8-A546-1A6497458D76}" type="slidenum">
              <a:rPr lang="en-US" smtClean="0"/>
              <a:pPr/>
              <a:t>7</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9" name="Rectangle 3">
            <a:extLst>
              <a:ext uri="{FF2B5EF4-FFF2-40B4-BE49-F238E27FC236}">
                <a16:creationId xmlns:a16="http://schemas.microsoft.com/office/drawing/2014/main" id="{E0E4AE9A-C165-4285-AC1B-DACAFC4D8BDC}"/>
              </a:ext>
            </a:extLst>
          </p:cNvPr>
          <p:cNvSpPr txBox="1">
            <a:spLocks noChangeArrowheads="1"/>
          </p:cNvSpPr>
          <p:nvPr/>
        </p:nvSpPr>
        <p:spPr>
          <a:xfrm>
            <a:off x="457200" y="1938265"/>
            <a:ext cx="3962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Average value for the whole reach</a:t>
            </a:r>
          </a:p>
          <a:p>
            <a:r>
              <a:rPr lang="en-US" sz="2400" dirty="0"/>
              <a:t>Estimate using “reference” streams or through calibration</a:t>
            </a:r>
            <a:endParaRPr lang="en-US" sz="1800" dirty="0"/>
          </a:p>
        </p:txBody>
      </p:sp>
      <p:pic>
        <p:nvPicPr>
          <p:cNvPr id="2" name="Picture 1">
            <a:extLst>
              <a:ext uri="{FF2B5EF4-FFF2-40B4-BE49-F238E27FC236}">
                <a16:creationId xmlns:a16="http://schemas.microsoft.com/office/drawing/2014/main" id="{9BA20F05-0F6C-471A-B307-8773E28CE5DE}"/>
              </a:ext>
            </a:extLst>
          </p:cNvPr>
          <p:cNvPicPr>
            <a:picLocks noChangeAspect="1"/>
          </p:cNvPicPr>
          <p:nvPr/>
        </p:nvPicPr>
        <p:blipFill>
          <a:blip r:embed="rId3"/>
          <a:stretch>
            <a:fillRect/>
          </a:stretch>
        </p:blipFill>
        <p:spPr>
          <a:xfrm>
            <a:off x="4855038" y="1766099"/>
            <a:ext cx="4145275" cy="2958302"/>
          </a:xfrm>
          <a:prstGeom prst="rect">
            <a:avLst/>
          </a:prstGeom>
        </p:spPr>
      </p:pic>
      <p:sp>
        <p:nvSpPr>
          <p:cNvPr id="3" name="TextBox 2">
            <a:extLst>
              <a:ext uri="{FF2B5EF4-FFF2-40B4-BE49-F238E27FC236}">
                <a16:creationId xmlns:a16="http://schemas.microsoft.com/office/drawing/2014/main" id="{4CE97595-FC1F-4808-9FF7-1385161C7A14}"/>
              </a:ext>
            </a:extLst>
          </p:cNvPr>
          <p:cNvSpPr txBox="1"/>
          <p:nvPr/>
        </p:nvSpPr>
        <p:spPr>
          <a:xfrm>
            <a:off x="5105400" y="4791670"/>
            <a:ext cx="3705823" cy="923330"/>
          </a:xfrm>
          <a:prstGeom prst="rect">
            <a:avLst/>
          </a:prstGeom>
          <a:noFill/>
        </p:spPr>
        <p:txBody>
          <a:bodyPr wrap="none" rtlCol="0">
            <a:spAutoFit/>
          </a:bodyPr>
          <a:lstStyle/>
          <a:p>
            <a:r>
              <a:rPr lang="en-US" b="1" dirty="0"/>
              <a:t>Bayou de </a:t>
            </a:r>
            <a:r>
              <a:rPr lang="en-US" b="1" dirty="0" err="1"/>
              <a:t>Loutre</a:t>
            </a:r>
            <a:r>
              <a:rPr lang="en-US" b="1" dirty="0"/>
              <a:t> near Farmerville, LA</a:t>
            </a:r>
          </a:p>
          <a:p>
            <a:r>
              <a:rPr lang="en-US" dirty="0"/>
              <a:t>Computed roughness: n = 0.11</a:t>
            </a:r>
          </a:p>
          <a:p>
            <a:r>
              <a:rPr lang="en-US" dirty="0"/>
              <a:t>Depth of flow: 3.6 ft</a:t>
            </a:r>
          </a:p>
        </p:txBody>
      </p:sp>
    </p:spTree>
    <p:extLst>
      <p:ext uri="{BB962C8B-B14F-4D97-AF65-F5344CB8AC3E}">
        <p14:creationId xmlns:p14="http://schemas.microsoft.com/office/powerpoint/2010/main" val="4575865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fontScale="90000"/>
          </a:bodyPr>
          <a:lstStyle/>
          <a:p>
            <a:r>
              <a:rPr lang="en-US" sz="3600" dirty="0"/>
              <a:t>Parameter Estimation – Space-Time Interval and Index Method</a:t>
            </a:r>
          </a:p>
        </p:txBody>
      </p:sp>
      <p:sp>
        <p:nvSpPr>
          <p:cNvPr id="7" name="Slide Number Placeholder 6"/>
          <p:cNvSpPr>
            <a:spLocks noGrp="1"/>
          </p:cNvSpPr>
          <p:nvPr>
            <p:ph type="sldNum" sz="quarter" idx="12"/>
          </p:nvPr>
        </p:nvSpPr>
        <p:spPr/>
        <p:txBody>
          <a:bodyPr/>
          <a:lstStyle/>
          <a:p>
            <a:fld id="{866D7F9A-4F93-4AD8-A546-1A6497458D76}" type="slidenum">
              <a:rPr lang="en-US" smtClean="0"/>
              <a:pPr/>
              <a:t>8</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9" name="Rectangle 3">
            <a:extLst>
              <a:ext uri="{FF2B5EF4-FFF2-40B4-BE49-F238E27FC236}">
                <a16:creationId xmlns:a16="http://schemas.microsoft.com/office/drawing/2014/main" id="{E0E4AE9A-C165-4285-AC1B-DACAFC4D8BDC}"/>
              </a:ext>
            </a:extLst>
          </p:cNvPr>
          <p:cNvSpPr txBox="1">
            <a:spLocks noChangeArrowheads="1"/>
          </p:cNvSpPr>
          <p:nvPr/>
        </p:nvSpPr>
        <p:spPr>
          <a:xfrm>
            <a:off x="1447800" y="1938265"/>
            <a:ext cx="61722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Critical to ensure accuracy and stability</a:t>
            </a:r>
          </a:p>
          <a:p>
            <a:r>
              <a:rPr lang="en-US" sz="2800" dirty="0"/>
              <a:t>Three Space-Time Interval options:</a:t>
            </a:r>
          </a:p>
          <a:p>
            <a:pPr lvl="1"/>
            <a:r>
              <a:rPr lang="en-US" sz="2000" b="1" dirty="0"/>
              <a:t>Auto DX Auto DT</a:t>
            </a:r>
          </a:p>
          <a:p>
            <a:pPr lvl="1"/>
            <a:r>
              <a:rPr lang="en-US" sz="2000" dirty="0"/>
              <a:t>Specified DX Auto DT</a:t>
            </a:r>
          </a:p>
          <a:p>
            <a:pPr lvl="1"/>
            <a:r>
              <a:rPr lang="en-US" sz="2000" dirty="0"/>
              <a:t>Specified DX Specified DT</a:t>
            </a:r>
          </a:p>
          <a:p>
            <a:r>
              <a:rPr lang="en-US" sz="2800" dirty="0"/>
              <a:t>Two Index options:</a:t>
            </a:r>
          </a:p>
          <a:p>
            <a:pPr lvl="1"/>
            <a:r>
              <a:rPr lang="en-US" sz="2000" dirty="0"/>
              <a:t>Flow</a:t>
            </a:r>
          </a:p>
          <a:p>
            <a:pPr lvl="1"/>
            <a:r>
              <a:rPr lang="en-US" sz="2000" b="1" dirty="0"/>
              <a:t>Celerity</a:t>
            </a:r>
          </a:p>
          <a:p>
            <a:pPr lvl="2"/>
            <a:r>
              <a:rPr lang="en-US" sz="1600" b="1" dirty="0"/>
              <a:t>5 ft/s</a:t>
            </a:r>
          </a:p>
        </p:txBody>
      </p:sp>
    </p:spTree>
    <p:extLst>
      <p:ext uri="{BB962C8B-B14F-4D97-AF65-F5344CB8AC3E}">
        <p14:creationId xmlns:p14="http://schemas.microsoft.com/office/powerpoint/2010/main" val="26240379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normAutofit/>
          </a:bodyPr>
          <a:lstStyle/>
          <a:p>
            <a:r>
              <a:rPr lang="en-US" sz="3600" dirty="0"/>
              <a:t>Parameter Estimation – Cross Section</a:t>
            </a:r>
          </a:p>
        </p:txBody>
      </p:sp>
      <p:sp>
        <p:nvSpPr>
          <p:cNvPr id="7" name="Slide Number Placeholder 6"/>
          <p:cNvSpPr>
            <a:spLocks noGrp="1"/>
          </p:cNvSpPr>
          <p:nvPr>
            <p:ph type="sldNum" sz="quarter" idx="12"/>
          </p:nvPr>
        </p:nvSpPr>
        <p:spPr/>
        <p:txBody>
          <a:bodyPr/>
          <a:lstStyle/>
          <a:p>
            <a:fld id="{866D7F9A-4F93-4AD8-A546-1A6497458D76}" type="slidenum">
              <a:rPr lang="en-US" smtClean="0"/>
              <a:pPr/>
              <a:t>9</a:t>
            </a:fld>
            <a:endParaRPr lang="en-US"/>
          </a:p>
        </p:txBody>
      </p:sp>
      <p:sp>
        <p:nvSpPr>
          <p:cNvPr id="8" name="Footer Placeholder 7"/>
          <p:cNvSpPr>
            <a:spLocks noGrp="1"/>
          </p:cNvSpPr>
          <p:nvPr>
            <p:ph type="ftr" sz="quarter" idx="11"/>
          </p:nvPr>
        </p:nvSpPr>
        <p:spPr/>
        <p:txBody>
          <a:bodyPr/>
          <a:lstStyle/>
          <a:p>
            <a:r>
              <a:rPr lang="en-US"/>
              <a:t>Hydrologic Engineering Center</a:t>
            </a:r>
          </a:p>
        </p:txBody>
      </p:sp>
      <p:sp>
        <p:nvSpPr>
          <p:cNvPr id="9" name="Rectangle 3">
            <a:extLst>
              <a:ext uri="{FF2B5EF4-FFF2-40B4-BE49-F238E27FC236}">
                <a16:creationId xmlns:a16="http://schemas.microsoft.com/office/drawing/2014/main" id="{E0E4AE9A-C165-4285-AC1B-DACAFC4D8BDC}"/>
              </a:ext>
            </a:extLst>
          </p:cNvPr>
          <p:cNvSpPr txBox="1">
            <a:spLocks noChangeArrowheads="1"/>
          </p:cNvSpPr>
          <p:nvPr/>
        </p:nvSpPr>
        <p:spPr>
          <a:xfrm>
            <a:off x="457200" y="1938265"/>
            <a:ext cx="3962400" cy="4386335"/>
          </a:xfrm>
          <a:prstGeom prst="rect">
            <a:avLst/>
          </a:prstGeom>
        </p:spPr>
        <p:txBody>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800" dirty="0"/>
              <a:t>Six shapes:</a:t>
            </a:r>
          </a:p>
          <a:p>
            <a:pPr lvl="1"/>
            <a:r>
              <a:rPr lang="en-US" sz="2000" dirty="0"/>
              <a:t>Circle</a:t>
            </a:r>
          </a:p>
          <a:p>
            <a:pPr lvl="1"/>
            <a:r>
              <a:rPr lang="en-US" sz="2000" b="1" dirty="0"/>
              <a:t>Eight point</a:t>
            </a:r>
          </a:p>
          <a:p>
            <a:pPr lvl="1"/>
            <a:r>
              <a:rPr lang="en-US" sz="2000" dirty="0"/>
              <a:t>Rectangular</a:t>
            </a:r>
          </a:p>
          <a:p>
            <a:pPr lvl="1"/>
            <a:r>
              <a:rPr lang="en-US" sz="2000" dirty="0"/>
              <a:t>Tabular</a:t>
            </a:r>
          </a:p>
          <a:p>
            <a:pPr lvl="1"/>
            <a:r>
              <a:rPr lang="en-US" sz="2000" dirty="0"/>
              <a:t>Trapezoid</a:t>
            </a:r>
          </a:p>
          <a:p>
            <a:pPr lvl="1"/>
            <a:r>
              <a:rPr lang="en-US" sz="2000" dirty="0"/>
              <a:t>Triangle</a:t>
            </a:r>
          </a:p>
          <a:p>
            <a:r>
              <a:rPr lang="en-US" sz="2800" dirty="0"/>
              <a:t>Estimate parameters using GIS information</a:t>
            </a:r>
          </a:p>
        </p:txBody>
      </p:sp>
      <p:pic>
        <p:nvPicPr>
          <p:cNvPr id="2" name="Picture 1">
            <a:extLst>
              <a:ext uri="{FF2B5EF4-FFF2-40B4-BE49-F238E27FC236}">
                <a16:creationId xmlns:a16="http://schemas.microsoft.com/office/drawing/2014/main" id="{416D7C59-9497-4C13-AB2B-B77DFAC38D3B}"/>
              </a:ext>
            </a:extLst>
          </p:cNvPr>
          <p:cNvPicPr>
            <a:picLocks noChangeAspect="1"/>
          </p:cNvPicPr>
          <p:nvPr/>
        </p:nvPicPr>
        <p:blipFill>
          <a:blip r:embed="rId3"/>
          <a:stretch>
            <a:fillRect/>
          </a:stretch>
        </p:blipFill>
        <p:spPr>
          <a:xfrm>
            <a:off x="4038601" y="1900165"/>
            <a:ext cx="3276600" cy="1776862"/>
          </a:xfrm>
          <a:prstGeom prst="rect">
            <a:avLst/>
          </a:prstGeom>
          <a:ln>
            <a:solidFill>
              <a:schemeClr val="tx1"/>
            </a:solidFill>
          </a:ln>
        </p:spPr>
      </p:pic>
      <p:pic>
        <p:nvPicPr>
          <p:cNvPr id="3" name="Picture 2">
            <a:extLst>
              <a:ext uri="{FF2B5EF4-FFF2-40B4-BE49-F238E27FC236}">
                <a16:creationId xmlns:a16="http://schemas.microsoft.com/office/drawing/2014/main" id="{26992D05-0703-41C9-8868-3866C7AE3F39}"/>
              </a:ext>
            </a:extLst>
          </p:cNvPr>
          <p:cNvPicPr>
            <a:picLocks noChangeAspect="1"/>
          </p:cNvPicPr>
          <p:nvPr/>
        </p:nvPicPr>
        <p:blipFill>
          <a:blip r:embed="rId4"/>
          <a:stretch>
            <a:fillRect/>
          </a:stretch>
        </p:blipFill>
        <p:spPr>
          <a:xfrm>
            <a:off x="6400800" y="3572956"/>
            <a:ext cx="2352438" cy="3132644"/>
          </a:xfrm>
          <a:prstGeom prst="rect">
            <a:avLst/>
          </a:prstGeom>
          <a:ln>
            <a:solidFill>
              <a:schemeClr val="tx1"/>
            </a:solidFill>
          </a:ln>
        </p:spPr>
      </p:pic>
    </p:spTree>
    <p:extLst>
      <p:ext uri="{BB962C8B-B14F-4D97-AF65-F5344CB8AC3E}">
        <p14:creationId xmlns:p14="http://schemas.microsoft.com/office/powerpoint/2010/main" val="92568593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1547</TotalTime>
  <Words>1457</Words>
  <Application>Microsoft Office PowerPoint</Application>
  <PresentationFormat>On-screen Show (4:3)</PresentationFormat>
  <Paragraphs>155</Paragraphs>
  <Slides>12</Slides>
  <Notes>12</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2</vt:i4>
      </vt:variant>
      <vt:variant>
        <vt:lpstr>Slide Titles</vt:lpstr>
      </vt:variant>
      <vt:variant>
        <vt:i4>12</vt:i4>
      </vt:variant>
    </vt:vector>
  </HeadingPairs>
  <TitlesOfParts>
    <vt:vector size="17" baseType="lpstr">
      <vt:lpstr>Arial</vt:lpstr>
      <vt:lpstr>Calibri</vt:lpstr>
      <vt:lpstr>Office Theme</vt:lpstr>
      <vt:lpstr>MathType Equation</vt:lpstr>
      <vt:lpstr>Equation</vt:lpstr>
      <vt:lpstr>PowerPoint Presentation</vt:lpstr>
      <vt:lpstr>Objectives</vt:lpstr>
      <vt:lpstr>Muskingum-Cunge Method</vt:lpstr>
      <vt:lpstr>Equations of Motion</vt:lpstr>
      <vt:lpstr>Example</vt:lpstr>
      <vt:lpstr>Parameter Estimation – Reach Length and Friction Slope</vt:lpstr>
      <vt:lpstr>Parameter Estimation – Manning’s Roughness</vt:lpstr>
      <vt:lpstr>Parameter Estimation – Space-Time Interval and Index Method</vt:lpstr>
      <vt:lpstr>Parameter Estimation – Cross Section</vt:lpstr>
      <vt:lpstr>Calibration Techniques</vt:lpstr>
      <vt:lpstr>PowerPoint Presentation</vt:lpstr>
      <vt:lpstr>Review</vt:lpstr>
    </vt:vector>
  </TitlesOfParts>
  <Company>USACE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matthew fleming</dc:creator>
  <cp:lastModifiedBy>Michael</cp:lastModifiedBy>
  <cp:revision>107</cp:revision>
  <dcterms:created xsi:type="dcterms:W3CDTF">2010-06-16T18:06:37Z</dcterms:created>
  <dcterms:modified xsi:type="dcterms:W3CDTF">2021-02-08T18:50:29Z</dcterms:modified>
</cp:coreProperties>
</file>