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714" r:id="rId2"/>
  </p:sldMasterIdLst>
  <p:notesMasterIdLst>
    <p:notesMasterId r:id="rId12"/>
  </p:notesMasterIdLst>
  <p:sldIdLst>
    <p:sldId id="265" r:id="rId3"/>
    <p:sldId id="486" r:id="rId4"/>
    <p:sldId id="509" r:id="rId5"/>
    <p:sldId id="489" r:id="rId6"/>
    <p:sldId id="490" r:id="rId7"/>
    <p:sldId id="491" r:id="rId8"/>
    <p:sldId id="487" r:id="rId9"/>
    <p:sldId id="503" r:id="rId10"/>
    <p:sldId id="51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0" autoAdjust="0"/>
    <p:restoredTop sz="68604" autoAdjust="0"/>
  </p:normalViewPr>
  <p:slideViewPr>
    <p:cSldViewPr snapToGrid="0">
      <p:cViewPr varScale="1">
        <p:scale>
          <a:sx n="98" d="100"/>
          <a:sy n="98" d="100"/>
        </p:scale>
        <p:origin x="90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AF26DB-2A46-4FEC-A759-228ED4B069DF}" type="datetimeFigureOut">
              <a:rPr lang="en-US" smtClean="0"/>
              <a:t>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6B9AB6-991D-43DA-AC48-61697E185829}" type="slidenum">
              <a:rPr lang="en-US" smtClean="0"/>
              <a:t>‹#›</a:t>
            </a:fld>
            <a:endParaRPr lang="en-US"/>
          </a:p>
        </p:txBody>
      </p:sp>
    </p:spTree>
    <p:extLst>
      <p:ext uri="{BB962C8B-B14F-4D97-AF65-F5344CB8AC3E}">
        <p14:creationId xmlns:p14="http://schemas.microsoft.com/office/powerpoint/2010/main" val="2493005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and in this video I’m going to present some advanced calibration techniques that were used in a 60 year continuous simulation of the Russian River in California.</a:t>
            </a:r>
          </a:p>
        </p:txBody>
      </p:sp>
      <p:sp>
        <p:nvSpPr>
          <p:cNvPr id="4" name="Slide Number Placeholder 3"/>
          <p:cNvSpPr>
            <a:spLocks noGrp="1"/>
          </p:cNvSpPr>
          <p:nvPr>
            <p:ph type="sldNum" sz="quarter" idx="5"/>
          </p:nvPr>
        </p:nvSpPr>
        <p:spPr/>
        <p:txBody>
          <a:bodyPr/>
          <a:lstStyle/>
          <a:p>
            <a:fld id="{ED6B9AB6-991D-43DA-AC48-61697E185829}" type="slidenum">
              <a:rPr lang="en-US" smtClean="0"/>
              <a:t>1</a:t>
            </a:fld>
            <a:endParaRPr lang="en-US"/>
          </a:p>
        </p:txBody>
      </p:sp>
    </p:spTree>
    <p:extLst>
      <p:ext uri="{BB962C8B-B14F-4D97-AF65-F5344CB8AC3E}">
        <p14:creationId xmlns:p14="http://schemas.microsoft.com/office/powerpoint/2010/main" val="398725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This is the basin map as configured in HEC-HMS. As you can see there are six calibration locations.</a:t>
            </a:r>
            <a:endParaRPr lang="en-US" baseline="0" dirty="0"/>
          </a:p>
          <a:p>
            <a:pPr marL="171450" indent="-171450">
              <a:buFont typeface="Arial" panose="020B0604020202020204" pitchFamily="34" charset="0"/>
              <a:buChar cha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This study weighed the competing interests of water supply in the Coyote Valley Dam reservoir (t) vs flood risk downstream (t, t). It was important that both volumes and peak flows were well represented by the model. </a:t>
            </a:r>
            <a:endParaRPr lang="en-US" b="0" baseline="0" dirty="0"/>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2</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Calibration should always proceed from upstream to downstream. In this case we are starting with our most upstream subbasin, EF Russian 20. If we run our 60 year simulation, the result is a 60 year runoff hydrograph. (t) How do we calibrate a 60 year hydrograph? In this case we used runoff signatures to make graphical inspections easier </a:t>
            </a:r>
            <a:r>
              <a:rPr lang="en-US" b="0" baseline="0" dirty="0"/>
              <a:t>(t)</a:t>
            </a:r>
            <a:r>
              <a:rPr lang="en-US" b="0" dirty="0"/>
              <a:t>. </a:t>
            </a:r>
          </a:p>
          <a:p>
            <a:endParaRPr lang="en-US" b="1" dirty="0"/>
          </a:p>
          <a:p>
            <a:r>
              <a:rPr lang="en-US" b="0" dirty="0"/>
              <a:t>Runoff signatures are response patterns.</a:t>
            </a:r>
            <a:r>
              <a:rPr lang="en-US" b="0" baseline="0" dirty="0"/>
              <a:t> </a:t>
            </a:r>
            <a:r>
              <a:rPr lang="en-US" baseline="0" dirty="0"/>
              <a:t>Examples include:</a:t>
            </a:r>
          </a:p>
          <a:p>
            <a:r>
              <a:rPr lang="en-US" baseline="0" dirty="0"/>
              <a:t>Annual runoff</a:t>
            </a:r>
          </a:p>
          <a:p>
            <a:r>
              <a:rPr lang="en-US" baseline="0" dirty="0"/>
              <a:t>Seasonal runoff</a:t>
            </a:r>
          </a:p>
          <a:p>
            <a:r>
              <a:rPr lang="en-US" baseline="0" dirty="0"/>
              <a:t>A Flow duration curve</a:t>
            </a:r>
          </a:p>
          <a:p>
            <a:r>
              <a:rPr lang="en-US" baseline="0" dirty="0"/>
              <a:t>Low flow </a:t>
            </a:r>
            <a:r>
              <a:rPr lang="en-US" baseline="0" dirty="0" err="1"/>
              <a:t>flow</a:t>
            </a:r>
            <a:r>
              <a:rPr lang="en-US" baseline="0" dirty="0"/>
              <a:t> frequency</a:t>
            </a:r>
          </a:p>
          <a:p>
            <a:r>
              <a:rPr lang="en-US" baseline="0" dirty="0"/>
              <a:t>High flow </a:t>
            </a:r>
            <a:r>
              <a:rPr lang="en-US" baseline="0" dirty="0" err="1"/>
              <a:t>flow</a:t>
            </a:r>
            <a:r>
              <a:rPr lang="en-US" baseline="0" dirty="0"/>
              <a:t> frequency</a:t>
            </a:r>
          </a:p>
          <a:p>
            <a:r>
              <a:rPr lang="en-US" baseline="0" dirty="0"/>
              <a:t>Runoff hydrograph</a:t>
            </a:r>
          </a:p>
          <a:p>
            <a:endParaRPr lang="en-US" baseline="0" dirty="0"/>
          </a:p>
          <a:p>
            <a:r>
              <a:rPr lang="en-US" b="0" baseline="0" dirty="0"/>
              <a:t>Of these, the runoff hydrograph is the most familiar, but from the runoff hydrograph we can derive an annual maximum flow series and  a monthly volume distribution.</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3</a:t>
            </a:fld>
            <a:endParaRPr lang="en-US"/>
          </a:p>
        </p:txBody>
      </p:sp>
    </p:spTree>
    <p:extLst>
      <p:ext uri="{BB962C8B-B14F-4D97-AF65-F5344CB8AC3E}">
        <p14:creationId xmlns:p14="http://schemas.microsoft.com/office/powerpoint/2010/main" val="772620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Monthly volumes were important in this study for analyzing water supply.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calibration started</a:t>
            </a:r>
            <a:r>
              <a:rPr lang="en-US" sz="1200" kern="1200" baseline="0" dirty="0">
                <a:solidFill>
                  <a:schemeClr val="tx1"/>
                </a:solidFill>
                <a:effectLst/>
                <a:latin typeface="+mn-lt"/>
                <a:ea typeface="ＭＳ Ｐゴシック" charset="-128"/>
                <a:cs typeface="ＭＳ Ｐゴシック" charset="-128"/>
              </a:rPr>
              <a:t> with </a:t>
            </a:r>
            <a:r>
              <a:rPr lang="en-US" sz="1200" b="0" kern="1200" baseline="0" dirty="0">
                <a:solidFill>
                  <a:schemeClr val="tx1"/>
                </a:solidFill>
                <a:effectLst/>
                <a:latin typeface="+mn-lt"/>
                <a:ea typeface="ＭＳ Ｐゴシック" charset="-128"/>
                <a:cs typeface="ＭＳ Ｐゴシック" charset="-128"/>
              </a:rPr>
              <a:t>monthly volumes. </a:t>
            </a:r>
          </a:p>
          <a:p>
            <a:pPr marL="0" indent="0">
              <a:buFont typeface="Arial" panose="020B0604020202020204" pitchFamily="34" charset="0"/>
              <a:buNone/>
            </a:pPr>
            <a:endParaRPr lang="en-US" sz="1200" b="1"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If we were modeling a single water year, the calibration would focus on the </a:t>
            </a:r>
            <a:r>
              <a:rPr lang="en-US" sz="1200" b="0" kern="1200" dirty="0">
                <a:solidFill>
                  <a:schemeClr val="tx1"/>
                </a:solidFill>
                <a:effectLst/>
                <a:latin typeface="+mn-lt"/>
                <a:ea typeface="ＭＳ Ｐゴシック" charset="-128"/>
                <a:cs typeface="ＭＳ Ｐゴシック" charset="-128"/>
              </a:rPr>
              <a:t>timing of the first major runoff event of the year (t), then  the soil</a:t>
            </a:r>
            <a:r>
              <a:rPr lang="en-US" sz="1200" b="0" kern="1200" baseline="0" dirty="0">
                <a:solidFill>
                  <a:schemeClr val="tx1"/>
                </a:solidFill>
                <a:effectLst/>
                <a:latin typeface="+mn-lt"/>
                <a:ea typeface="ＭＳ Ｐゴシック" charset="-128"/>
                <a:cs typeface="ＭＳ Ｐゴシック" charset="-128"/>
              </a:rPr>
              <a:t> moisture state in between events during the wet season (t).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This is subject to the </a:t>
            </a:r>
            <a:r>
              <a:rPr lang="en-US" sz="1200" b="0" i="1" kern="1200" baseline="0" dirty="0">
                <a:solidFill>
                  <a:schemeClr val="tx1"/>
                </a:solidFill>
                <a:effectLst/>
                <a:latin typeface="+mn-lt"/>
                <a:ea typeface="ＭＳ Ｐゴシック" charset="-128"/>
                <a:cs typeface="ＭＳ Ｐゴシック" charset="-128"/>
              </a:rPr>
              <a:t>Crop Coefficient </a:t>
            </a:r>
            <a:r>
              <a:rPr lang="en-US" sz="1200" b="0" kern="1200" baseline="0" dirty="0">
                <a:solidFill>
                  <a:schemeClr val="tx1"/>
                </a:solidFill>
                <a:effectLst/>
                <a:latin typeface="+mn-lt"/>
                <a:ea typeface="ＭＳ Ｐゴシック" charset="-128"/>
                <a:cs typeface="ＭＳ Ｐゴシック" charset="-128"/>
              </a:rPr>
              <a:t>and </a:t>
            </a:r>
            <a:r>
              <a:rPr lang="en-US" sz="1200" b="0" i="0" kern="1200" baseline="0" dirty="0">
                <a:solidFill>
                  <a:schemeClr val="tx1"/>
                </a:solidFill>
                <a:effectLst/>
                <a:latin typeface="+mn-lt"/>
                <a:ea typeface="ＭＳ Ｐゴシック" charset="-128"/>
                <a:cs typeface="ＭＳ Ｐゴシック" charset="-128"/>
              </a:rPr>
              <a:t>soil storage parameters.</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0" kern="1200" baseline="0" dirty="0">
                <a:solidFill>
                  <a:schemeClr val="tx1"/>
                </a:solidFill>
                <a:effectLst/>
                <a:latin typeface="+mn-lt"/>
                <a:ea typeface="ＭＳ Ｐゴシック" charset="-128"/>
                <a:cs typeface="ＭＳ Ｐゴシック" charset="-128"/>
              </a:rPr>
              <a:t>For period of record </a:t>
            </a:r>
            <a:r>
              <a:rPr lang="en-US" sz="1200" kern="1200" baseline="0" dirty="0">
                <a:solidFill>
                  <a:schemeClr val="tx1"/>
                </a:solidFill>
                <a:effectLst/>
                <a:latin typeface="+mn-lt"/>
                <a:ea typeface="ＭＳ Ｐゴシック" charset="-128"/>
                <a:cs typeface="ＭＳ Ｐゴシック" charset="-128"/>
              </a:rPr>
              <a:t>the we adjusted these parameters while graphically inspecting (t) the monthly </a:t>
            </a:r>
            <a:r>
              <a:rPr lang="en-US" sz="1200" b="0" kern="1200" baseline="0" dirty="0">
                <a:solidFill>
                  <a:schemeClr val="tx1"/>
                </a:solidFill>
                <a:effectLst/>
                <a:latin typeface="+mn-lt"/>
                <a:ea typeface="ＭＳ Ｐゴシック" charset="-128"/>
                <a:cs typeface="ＭＳ Ｐゴシック" charset="-128"/>
              </a:rPr>
              <a:t>flow volumes</a:t>
            </a:r>
            <a:r>
              <a:rPr lang="en-US" sz="1200" kern="1200" baseline="0" dirty="0">
                <a:solidFill>
                  <a:schemeClr val="tx1"/>
                </a:solidFill>
                <a:effectLst/>
                <a:latin typeface="+mn-lt"/>
                <a:ea typeface="ＭＳ Ｐゴシック" charset="-128"/>
                <a:cs typeface="ＭＳ Ｐゴシック" charset="-128"/>
              </a:rPr>
              <a: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You can see monthly averages for computed vs observed time-series.</a:t>
            </a:r>
          </a:p>
        </p:txBody>
      </p:sp>
      <p:sp>
        <p:nvSpPr>
          <p:cNvPr id="4" name="Slide Number Placeholder 3"/>
          <p:cNvSpPr>
            <a:spLocks noGrp="1"/>
          </p:cNvSpPr>
          <p:nvPr>
            <p:ph type="sldNum" sz="quarter" idx="10"/>
          </p:nvPr>
        </p:nvSpPr>
        <p:spPr/>
        <p:txBody>
          <a:bodyPr/>
          <a:lstStyle/>
          <a:p>
            <a:fld id="{3B8BCE60-B746-4FC8-99D4-C7A66DA28C3D}" type="slidenum">
              <a:rPr lang="en-US" smtClean="0"/>
              <a:t>4</a:t>
            </a:fld>
            <a:endParaRPr lang="en-US"/>
          </a:p>
        </p:txBody>
      </p:sp>
    </p:spTree>
    <p:extLst>
      <p:ext uri="{BB962C8B-B14F-4D97-AF65-F5344CB8AC3E}">
        <p14:creationId xmlns:p14="http://schemas.microsoft.com/office/powerpoint/2010/main" val="451650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annual maximum flow-frequency curve was evaluated to characterize flood risk.</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If we were doing a</a:t>
            </a:r>
            <a:r>
              <a:rPr lang="en-US" sz="1200" b="0" kern="1200" dirty="0">
                <a:solidFill>
                  <a:schemeClr val="tx1"/>
                </a:solidFill>
                <a:effectLst/>
                <a:latin typeface="+mn-lt"/>
                <a:ea typeface="ＭＳ Ｐゴシック" charset="-128"/>
                <a:cs typeface="ＭＳ Ｐゴシック" charset="-128"/>
              </a:rPr>
              <a:t> single water year calibration, we would focus on individual hydrograph peaks (t).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baseline="0" dirty="0"/>
              <a:t>Peak flows are sensitive to </a:t>
            </a:r>
            <a:r>
              <a:rPr lang="en-US" b="0" i="0" baseline="0" dirty="0"/>
              <a:t>the infiltration rate in the soil loss model.</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baseline="0" dirty="0">
                <a:solidFill>
                  <a:schemeClr val="tx1"/>
                </a:solidFill>
                <a:effectLst/>
                <a:latin typeface="+mn-lt"/>
                <a:ea typeface="ＭＳ Ｐゴシック" charset="-128"/>
                <a:cs typeface="ＭＳ Ｐゴシック" charset="-128"/>
              </a:rPr>
              <a:t>For the period of record, we adjusted these parameters while graphically inspecting (t) the </a:t>
            </a:r>
            <a:r>
              <a:rPr lang="en-US" sz="1200" b="0" kern="1200" baseline="0" dirty="0">
                <a:solidFill>
                  <a:schemeClr val="tx1"/>
                </a:solidFill>
                <a:effectLst/>
                <a:latin typeface="+mn-lt"/>
                <a:ea typeface="ＭＳ Ｐゴシック" charset="-128"/>
                <a:cs typeface="ＭＳ Ｐゴシック" charset="-128"/>
              </a:rPr>
              <a:t>flow-frequency curve.</a:t>
            </a:r>
            <a:endParaRPr lang="en-US" b="0" baseline="0" dirty="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0" baseline="0" dirty="0"/>
              <a:t>The focus of calibration was overall correlation between computed and observed flow frow-frequency curves with </a:t>
            </a:r>
            <a:r>
              <a:rPr lang="en-US" b="0" i="0" baseline="0" dirty="0"/>
              <a:t>emphasis on low probability events (t) </a:t>
            </a:r>
            <a:r>
              <a:rPr lang="en-US" i="0" baseline="0" dirty="0"/>
              <a:t>since the study was focused on floods.</a:t>
            </a:r>
            <a:endParaRPr lang="en-US" i="1" baseline="0" dirty="0"/>
          </a:p>
        </p:txBody>
      </p:sp>
      <p:sp>
        <p:nvSpPr>
          <p:cNvPr id="4" name="Slide Number Placeholder 3"/>
          <p:cNvSpPr>
            <a:spLocks noGrp="1"/>
          </p:cNvSpPr>
          <p:nvPr>
            <p:ph type="sldNum" sz="quarter" idx="10"/>
          </p:nvPr>
        </p:nvSpPr>
        <p:spPr/>
        <p:txBody>
          <a:bodyPr/>
          <a:lstStyle/>
          <a:p>
            <a:fld id="{3B8BCE60-B746-4FC8-99D4-C7A66DA28C3D}" type="slidenum">
              <a:rPr lang="en-US" smtClean="0"/>
              <a:t>5</a:t>
            </a:fld>
            <a:endParaRPr lang="en-US"/>
          </a:p>
        </p:txBody>
      </p:sp>
    </p:spTree>
    <p:extLst>
      <p:ext uri="{BB962C8B-B14F-4D97-AF65-F5344CB8AC3E}">
        <p14:creationId xmlns:p14="http://schemas.microsoft.com/office/powerpoint/2010/main" val="3241057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0" baseline="0" dirty="0"/>
              <a:t>Finally we zoomed in on the runoff hydrograph to calibrate the recession limb of hydrographs (t) and baseflow recession curves.  All of the baseflow methods in HEC-HMS require a graphical fit to calibrate coefficients.</a:t>
            </a:r>
            <a:endParaRPr lang="en-US" sz="1200" kern="1200" dirty="0">
              <a:solidFill>
                <a:schemeClr val="tx1"/>
              </a:solidFill>
              <a:effectLst/>
              <a:latin typeface="+mn-lt"/>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3B8BCE60-B746-4FC8-99D4-C7A66DA28C3D}" type="slidenum">
              <a:rPr lang="en-US" smtClean="0"/>
              <a:t>6</a:t>
            </a:fld>
            <a:endParaRPr lang="en-US"/>
          </a:p>
        </p:txBody>
      </p:sp>
    </p:spTree>
    <p:extLst>
      <p:ext uri="{BB962C8B-B14F-4D97-AF65-F5344CB8AC3E}">
        <p14:creationId xmlns:p14="http://schemas.microsoft.com/office/powerpoint/2010/main" val="15786886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The calibration </a:t>
            </a:r>
            <a:r>
              <a:rPr lang="en-US" b="0" baseline="0" dirty="0"/>
              <a:t>proceeded from upstream to downstream. For each calibration location the monthly volume, annual maximum flow, and runoff hydrograph calibrations were performed. The model was considered calibrated once the calibration at the final modeling location was complete. </a:t>
            </a:r>
          </a:p>
        </p:txBody>
      </p:sp>
      <p:sp>
        <p:nvSpPr>
          <p:cNvPr id="4" name="Slide Number Placeholder 3"/>
          <p:cNvSpPr>
            <a:spLocks noGrp="1"/>
          </p:cNvSpPr>
          <p:nvPr>
            <p:ph type="sldNum" sz="quarter" idx="10"/>
          </p:nvPr>
        </p:nvSpPr>
        <p:spPr/>
        <p:txBody>
          <a:bodyPr/>
          <a:lstStyle/>
          <a:p>
            <a:fld id="{3B8BCE60-B746-4FC8-99D4-C7A66DA28C3D}" type="slidenum">
              <a:rPr lang="en-US" smtClean="0"/>
              <a:t>7</a:t>
            </a:fld>
            <a:endParaRPr lang="en-US"/>
          </a:p>
        </p:txBody>
      </p:sp>
    </p:spTree>
    <p:extLst>
      <p:ext uri="{BB962C8B-B14F-4D97-AF65-F5344CB8AC3E}">
        <p14:creationId xmlns:p14="http://schemas.microsoft.com/office/powerpoint/2010/main" val="1379645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We used summary statistics to throughout the calibration process to quantify model performance. </a:t>
            </a:r>
            <a:r>
              <a:rPr lang="en-US" dirty="0"/>
              <a:t>The</a:t>
            </a:r>
            <a:r>
              <a:rPr lang="en-US" baseline="0" dirty="0"/>
              <a:t> calibrated model performed </a:t>
            </a:r>
            <a:r>
              <a:rPr lang="en-US" b="0" baseline="0" dirty="0"/>
              <a:t>“Very Good” for all statistics, at all locations, based on the ranges defined.</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8</a:t>
            </a:fld>
            <a:endParaRPr lang="en-US"/>
          </a:p>
        </p:txBody>
      </p:sp>
    </p:spTree>
    <p:extLst>
      <p:ext uri="{BB962C8B-B14F-4D97-AF65-F5344CB8AC3E}">
        <p14:creationId xmlns:p14="http://schemas.microsoft.com/office/powerpoint/2010/main" val="2286413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presentation on advanced calibration techniques. For more resources on HEC-HMS check out the HEC-HMS documentation website.</a:t>
            </a:r>
          </a:p>
        </p:txBody>
      </p:sp>
      <p:sp>
        <p:nvSpPr>
          <p:cNvPr id="4" name="Slide Number Placeholder 3"/>
          <p:cNvSpPr>
            <a:spLocks noGrp="1"/>
          </p:cNvSpPr>
          <p:nvPr>
            <p:ph type="sldNum" sz="quarter" idx="5"/>
          </p:nvPr>
        </p:nvSpPr>
        <p:spPr/>
        <p:txBody>
          <a:bodyPr/>
          <a:lstStyle/>
          <a:p>
            <a:fld id="{ED6B9AB6-991D-43DA-AC48-61697E185829}" type="slidenum">
              <a:rPr lang="en-US" smtClean="0"/>
              <a:t>9</a:t>
            </a:fld>
            <a:endParaRPr lang="en-US"/>
          </a:p>
        </p:txBody>
      </p:sp>
    </p:spTree>
    <p:extLst>
      <p:ext uri="{BB962C8B-B14F-4D97-AF65-F5344CB8AC3E}">
        <p14:creationId xmlns:p14="http://schemas.microsoft.com/office/powerpoint/2010/main" val="3136779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117697174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F2031BD-0E64-4A86-9567-1E14D3ADF6F3}"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415654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0FCD627-44FF-47A1-8CF2-DCEAA2411CCA}"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3138669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F794631-A7C0-40A3-90C7-BFD6F6F83EAC}"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145096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8808706"/>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093DC64-74E0-4A49-9888-59622548030D}"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5537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B773CDB-7973-454B-9699-5CCFA043586B}" type="slidenum">
              <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Calibri" panose="020F0502020204030204"/>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2795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009425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1232211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5382662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17434758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File Name</a:t>
            </a:r>
          </a:p>
        </p:txBody>
      </p:sp>
    </p:spTree>
    <p:extLst>
      <p:ext uri="{BB962C8B-B14F-4D97-AF65-F5344CB8AC3E}">
        <p14:creationId xmlns:p14="http://schemas.microsoft.com/office/powerpoint/2010/main" val="20281416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3447244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1849525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95430853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17781153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20264576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2" name="Footer Placeholder 1"/>
          <p:cNvSpPr>
            <a:spLocks noGrp="1"/>
          </p:cNvSpPr>
          <p:nvPr>
            <p:ph type="ftr" sz="quarter" idx="18"/>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Tree>
    <p:extLst>
      <p:ext uri="{BB962C8B-B14F-4D97-AF65-F5344CB8AC3E}">
        <p14:creationId xmlns:p14="http://schemas.microsoft.com/office/powerpoint/2010/main" val="226559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3B773CDB-7973-454B-9699-5CCFA043586B}"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8424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9994254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1864370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994042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655032922"/>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442373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3852382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4"/>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42D6254A-A357-4200-B73D-5001EDA9213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0759637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4"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B694574C-E5D2-4987-ADCE-9F4F1F300184}"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12031133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5"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05717321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6" y="6470426"/>
            <a:ext cx="2900362" cy="217493"/>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p>
        </p:txBody>
      </p:sp>
      <p:sp>
        <p:nvSpPr>
          <p:cNvPr id="3" name="Slide Number Placeholder 5"/>
          <p:cNvSpPr>
            <a:spLocks noGrp="1"/>
          </p:cNvSpPr>
          <p:nvPr>
            <p:ph type="sldNum" sz="quarter" idx="11"/>
          </p:nvPr>
        </p:nvSpPr>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80DD7862-628A-4EC2-9AFF-4F23903537D2}" type="slidenum">
              <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6041376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bg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83847A"/>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83847A"/>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3847A"/>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41822769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6" y="6470426"/>
            <a:ext cx="2900362" cy="217493"/>
          </a:xfrm>
          <a:prstGeom prst="rect">
            <a:avLst/>
          </a:prstGeom>
        </p:spPr>
        <p:txBody>
          <a:bodyPr/>
          <a:lstStyle>
            <a:lvl1pPr>
              <a:defRPr>
                <a:solidFill>
                  <a:schemeClr val="tx2">
                    <a:lumMod val="9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FFFFFF">
                    <a:lumMod val="95000"/>
                  </a:srgbClr>
                </a:solidFill>
                <a:effectLst/>
                <a:uLnTx/>
                <a:uFillTx/>
                <a:latin typeface="Arial" charset="0"/>
                <a:ea typeface="+mn-ea"/>
                <a:cs typeface="+mn-cs"/>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251E400F-A7F1-4EA8-93DC-39E6F5A643D7}" type="slidenum">
              <a:rPr kumimoji="0" lang="en-US" sz="1200" b="0" i="0" u="none" strike="noStrike" kern="1200" cap="none" spc="0" normalizeH="0" baseline="0" noProof="0" smtClean="0">
                <a:ln>
                  <a:noFill/>
                </a:ln>
                <a:solidFill>
                  <a:srgbClr val="FFFFFF">
                    <a:lumMod val="95000"/>
                  </a:srgbClr>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FFFFFF">
                  <a:lumMod val="95000"/>
                </a:srgbClr>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28686714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6" y="6470426"/>
            <a:ext cx="2900362" cy="217493"/>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tint val="75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tint val="75000"/>
                </a:srgbClr>
              </a:solidFill>
              <a:effectLst/>
              <a:uLnTx/>
              <a:uFillTx/>
              <a:latin typeface="Arial" charset="0"/>
              <a:ea typeface="+mn-ea"/>
              <a:cs typeface="+mn-cs"/>
            </a:endParaRPr>
          </a:p>
        </p:txBody>
      </p:sp>
      <p:sp>
        <p:nvSpPr>
          <p:cNvPr id="3" name="Slide Number Placeholder 2"/>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Tree>
    <p:extLst>
      <p:ext uri="{BB962C8B-B14F-4D97-AF65-F5344CB8AC3E}">
        <p14:creationId xmlns:p14="http://schemas.microsoft.com/office/powerpoint/2010/main" val="3807904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5150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userDrawn="1">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88314589"/>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pPr>
              <a:defRPr/>
            </a:pPr>
            <a:fld id="{764E6CBC-CC34-4D2A-AB21-DF8FF613C755}" type="slidenum">
              <a:rPr lang="en-US"/>
              <a:pPr>
                <a:defRPr/>
              </a:pPr>
              <a:t>‹#›</a:t>
            </a:fld>
            <a:endParaRPr lang="en-US"/>
          </a:p>
        </p:txBody>
      </p:sp>
    </p:spTree>
    <p:extLst>
      <p:ext uri="{BB962C8B-B14F-4D97-AF65-F5344CB8AC3E}">
        <p14:creationId xmlns:p14="http://schemas.microsoft.com/office/powerpoint/2010/main" val="377902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08335352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386420758"/>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45074327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
        <p:nvSpPr>
          <p:cNvPr id="4" name="Footer Placeholder 3"/>
          <p:cNvSpPr>
            <a:spLocks noGrp="1"/>
          </p:cNvSpPr>
          <p:nvPr>
            <p:ph type="ftr" sz="quarter" idx="11"/>
          </p:nvPr>
        </p:nvSpPr>
        <p:spPr>
          <a:xfrm>
            <a:off x="123825" y="6356350"/>
            <a:ext cx="3160713" cy="365125"/>
          </a:xfrm>
          <a:prstGeom prst="rect">
            <a:avLst/>
          </a:prstGeom>
        </p:spPr>
        <p:txBody>
          <a:bodyPr/>
          <a:lstStyle>
            <a:lvl1pPr>
              <a:defRPr>
                <a:solidFill>
                  <a:schemeClr val="tx1">
                    <a:lumMod val="50000"/>
                    <a:lumOff val="50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a:ln>
                  <a:noFill/>
                </a:ln>
                <a:solidFill>
                  <a:srgbClr val="000000">
                    <a:lumMod val="50000"/>
                    <a:lumOff val="50000"/>
                  </a:srgbClr>
                </a:solidFill>
                <a:effectLst/>
                <a:uLnTx/>
                <a:uFillTx/>
                <a:latin typeface="Arial" charset="0"/>
                <a:ea typeface="+mn-ea"/>
                <a:cs typeface="+mn-cs"/>
              </a:rPr>
              <a:t>File Name</a:t>
            </a:r>
            <a:endParaRPr kumimoji="0" lang="en-US" sz="18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spTree>
    <p:extLst>
      <p:ext uri="{BB962C8B-B14F-4D97-AF65-F5344CB8AC3E}">
        <p14:creationId xmlns:p14="http://schemas.microsoft.com/office/powerpoint/2010/main" val="373513564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CC56DF7-367E-4811-9330-C007CC4274B2}" type="slidenum">
              <a:rPr kumimoji="0" lang="en-US" sz="1000" b="0" i="0" u="none" strike="noStrike" kern="1200" cap="none" spc="0" normalizeH="0" baseline="0" noProof="0">
                <a:ln>
                  <a:noFill/>
                </a:ln>
                <a:solidFill>
                  <a:srgbClr val="FFFFF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081052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theme" Target="../theme/theme2.xml"/><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slideLayout" Target="../slideLayouts/slideLayout40.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29" Type="http://schemas.openxmlformats.org/officeDocument/2006/relationships/image" Target="../media/image4.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image" Target="../media/image2.png"/><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FFFFFF"/>
                </a:solidFill>
                <a:effectLst/>
                <a:uLnTx/>
                <a:uFillTx/>
                <a:latin typeface="Arial" pitchFamily="34" charset="0"/>
                <a:ea typeface="ＭＳ Ｐゴシック"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pitchFamily="34" charset="0"/>
              <a:ea typeface="ＭＳ Ｐゴシック" pitchFamily="34" charset="-128"/>
              <a:cs typeface="+mn-cs"/>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92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56</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80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174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.59</a:t>
            </a:r>
          </a:p>
        </p:txBody>
      </p:sp>
      <p:pic>
        <p:nvPicPr>
          <p:cNvPr id="58" name="Picture 6"/>
          <p:cNvPicPr>
            <a:picLocks noChangeAspect="1"/>
          </p:cNvPicPr>
          <p:nvPr userDrawn="1"/>
        </p:nvPicPr>
        <p:blipFill>
          <a:blip r:embed="rId18"/>
          <a:srcRect/>
          <a:stretch>
            <a:fillRect/>
          </a:stretch>
        </p:blipFill>
        <p:spPr bwMode="auto">
          <a:xfrm>
            <a:off x="4559300" y="3416300"/>
            <a:ext cx="19050" cy="3175"/>
          </a:xfrm>
          <a:prstGeom prst="rect">
            <a:avLst/>
          </a:prstGeom>
          <a:noFill/>
          <a:ln w="9525">
            <a:noFill/>
            <a:miter lim="800000"/>
            <a:headEnd/>
            <a:tailEnd/>
          </a:ln>
        </p:spPr>
      </p:pic>
      <p:pic>
        <p:nvPicPr>
          <p:cNvPr id="39" name="Picture 3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7613650" y="5619823"/>
            <a:ext cx="1197513" cy="907785"/>
          </a:xfrm>
          <a:prstGeom prst="rect">
            <a:avLst/>
          </a:prstGeom>
        </p:spPr>
      </p:pic>
    </p:spTree>
    <p:extLst>
      <p:ext uri="{BB962C8B-B14F-4D97-AF65-F5344CB8AC3E}">
        <p14:creationId xmlns:p14="http://schemas.microsoft.com/office/powerpoint/2010/main" val="106258525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fld id="{139BD942-CC14-44A4-87FB-46239297AFE5}" type="slidenum">
              <a:rPr kumimoji="0" lang="en-US" sz="1200" b="0" i="0" u="none" strike="noStrike" kern="1200" cap="none" spc="0" normalizeH="0" baseline="0" noProof="0" smtClean="0">
                <a:ln>
                  <a:noFill/>
                </a:ln>
                <a:solidFill>
                  <a:srgbClr val="898989"/>
                </a:solidFill>
                <a:effectLst/>
                <a:uLnTx/>
                <a:uFillTx/>
                <a:latin typeface="Arial" pitchFamily="34" charset="0"/>
                <a:ea typeface="ＭＳ Ｐゴシック" pitchFamily="34" charset="-128"/>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srgbClr val="898989"/>
              </a:solidFill>
              <a:effectLst/>
              <a:uLnTx/>
              <a:uFillTx/>
              <a:latin typeface="Arial" pitchFamily="34" charset="0"/>
              <a:ea typeface="ＭＳ Ｐゴシック" pitchFamily="34" charset="-128"/>
              <a:cs typeface="Arial" pitchFamily="34" charset="0"/>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850648" y="6005721"/>
            <a:ext cx="761571" cy="577315"/>
          </a:xfrm>
          <a:prstGeom prst="rect">
            <a:avLst/>
          </a:prstGeom>
        </p:spPr>
      </p:pic>
    </p:spTree>
    <p:extLst>
      <p:ext uri="{BB962C8B-B14F-4D97-AF65-F5344CB8AC3E}">
        <p14:creationId xmlns:p14="http://schemas.microsoft.com/office/powerpoint/2010/main" val="59980764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 id="2147483739"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0.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0.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image" Target="../media/image14.png"/><Relationship Id="rId21" Type="http://schemas.openxmlformats.org/officeDocument/2006/relationships/image" Target="../media/image31.png"/><Relationship Id="rId7" Type="http://schemas.openxmlformats.org/officeDocument/2006/relationships/image" Target="../media/image18.pn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notesSlide" Target="../notesSlides/notesSlide7.xml"/><Relationship Id="rId16" Type="http://schemas.openxmlformats.org/officeDocument/2006/relationships/image" Target="../media/image26.png"/><Relationship Id="rId20" Type="http://schemas.openxmlformats.org/officeDocument/2006/relationships/image" Target="../media/image30.png"/><Relationship Id="rId1" Type="http://schemas.openxmlformats.org/officeDocument/2006/relationships/slideLayout" Target="../slideLayouts/slideLayout40.xml"/><Relationship Id="rId6" Type="http://schemas.openxmlformats.org/officeDocument/2006/relationships/image" Target="../media/image17.png"/><Relationship Id="rId11" Type="http://schemas.openxmlformats.org/officeDocument/2006/relationships/image" Target="../media/image21.png"/><Relationship Id="rId5" Type="http://schemas.openxmlformats.org/officeDocument/2006/relationships/image" Target="../media/image16.png"/><Relationship Id="rId15" Type="http://schemas.openxmlformats.org/officeDocument/2006/relationships/image" Target="../media/image25.png"/><Relationship Id="rId23" Type="http://schemas.openxmlformats.org/officeDocument/2006/relationships/image" Target="../media/image33.png"/><Relationship Id="rId10" Type="http://schemas.openxmlformats.org/officeDocument/2006/relationships/image" Target="../media/image20.png"/><Relationship Id="rId19" Type="http://schemas.openxmlformats.org/officeDocument/2006/relationships/image" Target="../media/image29.png"/><Relationship Id="rId4" Type="http://schemas.openxmlformats.org/officeDocument/2006/relationships/image" Target="../media/image15.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F6E8A3-BF03-46B6-90DB-31B95D6C95A3}"/>
              </a:ext>
            </a:extLst>
          </p:cNvPr>
          <p:cNvSpPr>
            <a:spLocks noGrp="1"/>
          </p:cNvSpPr>
          <p:nvPr>
            <p:ph type="body" sz="quarter" idx="12"/>
          </p:nvPr>
        </p:nvSpPr>
        <p:spPr/>
        <p:txBody>
          <a:bodyPr anchor="ctr"/>
          <a:lstStyle/>
          <a:p>
            <a:pPr fontAlgn="base">
              <a:spcBef>
                <a:spcPts val="600"/>
              </a:spcBef>
              <a:spcAft>
                <a:spcPct val="0"/>
              </a:spcAft>
            </a:pPr>
            <a:r>
              <a:rPr lang="en-US" sz="2800" b="1" dirty="0">
                <a:solidFill>
                  <a:srgbClr val="000000"/>
                </a:solidFill>
                <a:latin typeface="Arial" charset="0"/>
              </a:rPr>
              <a:t>Thomas Brauer, P.E.</a:t>
            </a:r>
          </a:p>
          <a:p>
            <a:pPr fontAlgn="base">
              <a:spcBef>
                <a:spcPts val="600"/>
              </a:spcBef>
              <a:spcAft>
                <a:spcPct val="0"/>
              </a:spcAft>
            </a:pPr>
            <a:r>
              <a:rPr lang="en-US" sz="2000" b="1" dirty="0">
                <a:solidFill>
                  <a:srgbClr val="000000"/>
                </a:solidFill>
                <a:latin typeface="Arial" charset="0"/>
              </a:rPr>
              <a:t>Hydrologic Engineering Center</a:t>
            </a:r>
            <a:endParaRPr lang="en-US" sz="2000" dirty="0">
              <a:solidFill>
                <a:srgbClr val="000000"/>
              </a:solidFill>
              <a:latin typeface="Arial" charset="0"/>
            </a:endParaRPr>
          </a:p>
          <a:p>
            <a:endParaRPr lang="en-US" dirty="0"/>
          </a:p>
        </p:txBody>
      </p:sp>
      <p:sp>
        <p:nvSpPr>
          <p:cNvPr id="4098" name="Rectangle 2"/>
          <p:cNvSpPr>
            <a:spLocks noGrp="1" noChangeArrowheads="1"/>
          </p:cNvSpPr>
          <p:nvPr>
            <p:ph type="title"/>
          </p:nvPr>
        </p:nvSpPr>
        <p:spPr/>
        <p:txBody>
          <a:bodyPr/>
          <a:lstStyle/>
          <a:p>
            <a:pPr eaLnBrk="1" hangingPunct="1"/>
            <a:r>
              <a:rPr lang="en-US" sz="3200" dirty="0"/>
              <a:t>Advanced Model Calibration</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Russian River 60 </a:t>
            </a:r>
            <a:r>
              <a:rPr lang="en-US" dirty="0" err="1"/>
              <a:t>Yr</a:t>
            </a:r>
            <a:r>
              <a:rPr lang="en-US" dirty="0"/>
              <a:t> period of record</a:t>
            </a:r>
          </a:p>
        </p:txBody>
      </p:sp>
      <p:pic>
        <p:nvPicPr>
          <p:cNvPr id="4" name="Picture 3"/>
          <p:cNvPicPr>
            <a:picLocks noChangeAspect="1"/>
          </p:cNvPicPr>
          <p:nvPr/>
        </p:nvPicPr>
        <p:blipFill>
          <a:blip r:embed="rId3"/>
          <a:stretch>
            <a:fillRect/>
          </a:stretch>
        </p:blipFill>
        <p:spPr>
          <a:xfrm>
            <a:off x="2004765" y="1593940"/>
            <a:ext cx="5134470" cy="4572000"/>
          </a:xfrm>
          <a:prstGeom prst="rect">
            <a:avLst/>
          </a:prstGeom>
        </p:spPr>
      </p:pic>
      <p:sp>
        <p:nvSpPr>
          <p:cNvPr id="3" name="Oval 2">
            <a:extLst>
              <a:ext uri="{FF2B5EF4-FFF2-40B4-BE49-F238E27FC236}">
                <a16:creationId xmlns:a16="http://schemas.microsoft.com/office/drawing/2014/main" id="{2A0FF458-FB68-48FC-8CAB-02DB6C3C5F58}"/>
              </a:ext>
            </a:extLst>
          </p:cNvPr>
          <p:cNvSpPr/>
          <p:nvPr/>
        </p:nvSpPr>
        <p:spPr>
          <a:xfrm>
            <a:off x="4359612" y="2237362"/>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7" name="Oval 6">
            <a:extLst>
              <a:ext uri="{FF2B5EF4-FFF2-40B4-BE49-F238E27FC236}">
                <a16:creationId xmlns:a16="http://schemas.microsoft.com/office/drawing/2014/main" id="{E48F9AF2-0484-4132-9B3A-CB3D3EECC440}"/>
              </a:ext>
            </a:extLst>
          </p:cNvPr>
          <p:cNvSpPr/>
          <p:nvPr/>
        </p:nvSpPr>
        <p:spPr>
          <a:xfrm>
            <a:off x="4145603" y="2341124"/>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 name="Oval 7">
            <a:extLst>
              <a:ext uri="{FF2B5EF4-FFF2-40B4-BE49-F238E27FC236}">
                <a16:creationId xmlns:a16="http://schemas.microsoft.com/office/drawing/2014/main" id="{ECF94477-32B9-4B0E-8F2D-C2BB8CA8EF7B}"/>
              </a:ext>
            </a:extLst>
          </p:cNvPr>
          <p:cNvSpPr/>
          <p:nvPr/>
        </p:nvSpPr>
        <p:spPr>
          <a:xfrm>
            <a:off x="4111556" y="3012861"/>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9" name="Oval 8">
            <a:extLst>
              <a:ext uri="{FF2B5EF4-FFF2-40B4-BE49-F238E27FC236}">
                <a16:creationId xmlns:a16="http://schemas.microsoft.com/office/drawing/2014/main" id="{C74C3709-D87F-45E1-924A-B9396112F892}"/>
              </a:ext>
            </a:extLst>
          </p:cNvPr>
          <p:cNvSpPr/>
          <p:nvPr/>
        </p:nvSpPr>
        <p:spPr>
          <a:xfrm>
            <a:off x="4153710" y="3563038"/>
            <a:ext cx="264268"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Oval 9">
            <a:extLst>
              <a:ext uri="{FF2B5EF4-FFF2-40B4-BE49-F238E27FC236}">
                <a16:creationId xmlns:a16="http://schemas.microsoft.com/office/drawing/2014/main" id="{BCF88186-84DA-419C-8F3E-5E3E6B420EB2}"/>
              </a:ext>
            </a:extLst>
          </p:cNvPr>
          <p:cNvSpPr/>
          <p:nvPr/>
        </p:nvSpPr>
        <p:spPr>
          <a:xfrm>
            <a:off x="4495799" y="4646579"/>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1" name="Oval 10">
            <a:extLst>
              <a:ext uri="{FF2B5EF4-FFF2-40B4-BE49-F238E27FC236}">
                <a16:creationId xmlns:a16="http://schemas.microsoft.com/office/drawing/2014/main" id="{546C6E8C-2850-405D-9868-E46320B07DDC}"/>
              </a:ext>
            </a:extLst>
          </p:cNvPr>
          <p:cNvSpPr/>
          <p:nvPr/>
        </p:nvSpPr>
        <p:spPr>
          <a:xfrm>
            <a:off x="4145603" y="4935695"/>
            <a:ext cx="272375" cy="282102"/>
          </a:xfrm>
          <a:prstGeom prst="ellipse">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357312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7" grpId="0" animBg="1"/>
      <p:bldP spid="8" grpId="0" animBg="1"/>
      <p:bldP spid="9" grpId="0" animBg="1"/>
      <p:bldP spid="10"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Runoff Signatures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3</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022" y="2499519"/>
            <a:ext cx="2820782" cy="2971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9000" y="2934053"/>
            <a:ext cx="2286000" cy="190429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4592" y="1728927"/>
            <a:ext cx="2475664" cy="2202219"/>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4256" y="4126727"/>
            <a:ext cx="2286000" cy="1912776"/>
          </a:xfrm>
          <a:prstGeom prst="rect">
            <a:avLst/>
          </a:prstGeom>
        </p:spPr>
      </p:pic>
      <p:sp>
        <p:nvSpPr>
          <p:cNvPr id="10" name="Right Arrow 9"/>
          <p:cNvSpPr/>
          <p:nvPr/>
        </p:nvSpPr>
        <p:spPr>
          <a:xfrm>
            <a:off x="2971800" y="3657600"/>
            <a:ext cx="990600"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20566384">
            <a:off x="5543517" y="2663030"/>
            <a:ext cx="1043729"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534311">
            <a:off x="5544823" y="4552344"/>
            <a:ext cx="1083675"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809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Monthly Volume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0233" y="1417638"/>
            <a:ext cx="6003534" cy="48006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4371" y="1427957"/>
            <a:ext cx="5762858" cy="4800600"/>
          </a:xfrm>
          <a:prstGeom prst="rect">
            <a:avLst/>
          </a:prstGeom>
        </p:spPr>
      </p:pic>
      <p:sp>
        <p:nvSpPr>
          <p:cNvPr id="5" name="Rectangle 4"/>
          <p:cNvSpPr/>
          <p:nvPr/>
        </p:nvSpPr>
        <p:spPr>
          <a:xfrm>
            <a:off x="3048000" y="1417638"/>
            <a:ext cx="3810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200400" y="1417638"/>
            <a:ext cx="25908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991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7"/>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4"/>
                                        </p:tgtEl>
                                        <p:attrNameLst>
                                          <p:attrName>style.visibility</p:attrName>
                                        </p:attrNameLst>
                                      </p:cBhvr>
                                      <p:to>
                                        <p:strVal val="hidden"/>
                                      </p:to>
                                    </p:set>
                                  </p:childTnLst>
                                </p:cTn>
                              </p:par>
                            </p:childTnLst>
                          </p:cTn>
                        </p:par>
                        <p:par>
                          <p:cTn id="20" fill="hold">
                            <p:stCondLst>
                              <p:cond delay="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Annual Maximum Flows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8980" y="1417638"/>
            <a:ext cx="5386039" cy="48006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0570" y="1417638"/>
            <a:ext cx="5762858" cy="4800600"/>
          </a:xfrm>
          <a:prstGeom prst="rect">
            <a:avLst/>
          </a:prstGeom>
        </p:spPr>
      </p:pic>
      <p:sp>
        <p:nvSpPr>
          <p:cNvPr id="4" name="Oval 3"/>
          <p:cNvSpPr/>
          <p:nvPr/>
        </p:nvSpPr>
        <p:spPr>
          <a:xfrm>
            <a:off x="3048000" y="1828800"/>
            <a:ext cx="533400" cy="5237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rot="21032183">
            <a:off x="5538151" y="2923562"/>
            <a:ext cx="1295400" cy="3429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18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
                                        </p:tgtEl>
                                        <p:attrNameLst>
                                          <p:attrName>style.visibility</p:attrName>
                                        </p:attrNameLst>
                                      </p:cBhvr>
                                      <p:to>
                                        <p:strVal val="hidden"/>
                                      </p:to>
                                    </p:set>
                                  </p:childTnLst>
                                </p:cTn>
                              </p:par>
                            </p:childTnLst>
                          </p:cTn>
                        </p:par>
                        <p:par>
                          <p:cTn id="13" fill="hold">
                            <p:stCondLst>
                              <p:cond delay="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Runoff Hydrograph</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0571" y="1417638"/>
            <a:ext cx="5762858" cy="4800600"/>
          </a:xfrm>
          <a:prstGeom prst="rect">
            <a:avLst/>
          </a:prstGeom>
        </p:spPr>
      </p:pic>
      <p:sp>
        <p:nvSpPr>
          <p:cNvPr id="5" name="Oval 4"/>
          <p:cNvSpPr/>
          <p:nvPr/>
        </p:nvSpPr>
        <p:spPr>
          <a:xfrm>
            <a:off x="3297856" y="4876800"/>
            <a:ext cx="283544"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33800" y="4800600"/>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045685" y="4876800"/>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19600" y="4876800"/>
            <a:ext cx="304800" cy="279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472229" y="4876800"/>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22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6400800" y="4371665"/>
            <a:ext cx="2286000" cy="18465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Calibration Sequence</a:t>
            </a:r>
          </a:p>
        </p:txBody>
      </p:sp>
      <p:pic>
        <p:nvPicPr>
          <p:cNvPr id="4" name="Picture 3"/>
          <p:cNvPicPr>
            <a:picLocks/>
          </p:cNvPicPr>
          <p:nvPr/>
        </p:nvPicPr>
        <p:blipFill>
          <a:blip r:embed="rId3"/>
          <a:stretch>
            <a:fillRect/>
          </a:stretch>
        </p:blipFill>
        <p:spPr>
          <a:xfrm>
            <a:off x="457200" y="2011702"/>
            <a:ext cx="2286000" cy="1828800"/>
          </a:xfrm>
          <a:prstGeom prst="rect">
            <a:avLst/>
          </a:prstGeom>
        </p:spPr>
      </p:pic>
      <p:pic>
        <p:nvPicPr>
          <p:cNvPr id="5" name="Picture 4"/>
          <p:cNvPicPr>
            <a:picLocks/>
          </p:cNvPicPr>
          <p:nvPr/>
        </p:nvPicPr>
        <p:blipFill>
          <a:blip r:embed="rId4"/>
          <a:stretch>
            <a:fillRect/>
          </a:stretch>
        </p:blipFill>
        <p:spPr>
          <a:xfrm>
            <a:off x="3429000" y="2011702"/>
            <a:ext cx="2286000" cy="1828800"/>
          </a:xfrm>
          <a:prstGeom prst="rect">
            <a:avLst/>
          </a:prstGeom>
        </p:spPr>
      </p:pic>
      <p:pic>
        <p:nvPicPr>
          <p:cNvPr id="6" name="Picture 5"/>
          <p:cNvPicPr>
            <a:picLocks/>
          </p:cNvPicPr>
          <p:nvPr/>
        </p:nvPicPr>
        <p:blipFill>
          <a:blip r:embed="rId5"/>
          <a:stretch>
            <a:fillRect/>
          </a:stretch>
        </p:blipFill>
        <p:spPr>
          <a:xfrm>
            <a:off x="6400800" y="2011702"/>
            <a:ext cx="2286000" cy="1828800"/>
          </a:xfrm>
          <a:prstGeom prst="rect">
            <a:avLst/>
          </a:prstGeom>
        </p:spPr>
      </p:pic>
      <p:pic>
        <p:nvPicPr>
          <p:cNvPr id="7" name="Picture 6"/>
          <p:cNvPicPr>
            <a:picLocks/>
          </p:cNvPicPr>
          <p:nvPr/>
        </p:nvPicPr>
        <p:blipFill>
          <a:blip r:embed="rId6"/>
          <a:stretch>
            <a:fillRect/>
          </a:stretch>
        </p:blipFill>
        <p:spPr>
          <a:xfrm>
            <a:off x="457200" y="4371666"/>
            <a:ext cx="2286000" cy="1828800"/>
          </a:xfrm>
          <a:prstGeom prst="rect">
            <a:avLst/>
          </a:prstGeom>
        </p:spPr>
      </p:pic>
      <p:pic>
        <p:nvPicPr>
          <p:cNvPr id="8" name="Picture 7"/>
          <p:cNvPicPr>
            <a:picLocks/>
          </p:cNvPicPr>
          <p:nvPr/>
        </p:nvPicPr>
        <p:blipFill>
          <a:blip r:embed="rId7"/>
          <a:stretch>
            <a:fillRect/>
          </a:stretch>
        </p:blipFill>
        <p:spPr>
          <a:xfrm>
            <a:off x="3429000" y="4371665"/>
            <a:ext cx="2286000" cy="1828800"/>
          </a:xfrm>
          <a:prstGeom prst="rect">
            <a:avLst/>
          </a:prstGeom>
        </p:spPr>
      </p:pic>
      <p:pic>
        <p:nvPicPr>
          <p:cNvPr id="9" name="Picture 8"/>
          <p:cNvPicPr>
            <a:picLocks/>
          </p:cNvPicPr>
          <p:nvPr/>
        </p:nvPicPr>
        <p:blipFill>
          <a:blip r:embed="rId8"/>
          <a:stretch>
            <a:fillRect/>
          </a:stretch>
        </p:blipFill>
        <p:spPr>
          <a:xfrm>
            <a:off x="6400800" y="4371665"/>
            <a:ext cx="2286000" cy="1828800"/>
          </a:xfrm>
          <a:prstGeom prst="rect">
            <a:avLst/>
          </a:prstGeom>
        </p:spPr>
      </p:pic>
      <p:cxnSp>
        <p:nvCxnSpPr>
          <p:cNvPr id="11" name="Straight Arrow Connector 10"/>
          <p:cNvCxnSpPr>
            <a:stCxn id="4" idx="3"/>
            <a:endCxn id="5" idx="1"/>
          </p:cNvCxnSpPr>
          <p:nvPr/>
        </p:nvCxnSpPr>
        <p:spPr>
          <a:xfrm>
            <a:off x="27432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5" idx="3"/>
            <a:endCxn id="6" idx="1"/>
          </p:cNvCxnSpPr>
          <p:nvPr/>
        </p:nvCxnSpPr>
        <p:spPr>
          <a:xfrm>
            <a:off x="57150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7" name="Elbow Connector 16"/>
          <p:cNvCxnSpPr>
            <a:stCxn id="6" idx="2"/>
            <a:endCxn id="7" idx="0"/>
          </p:cNvCxnSpPr>
          <p:nvPr/>
        </p:nvCxnSpPr>
        <p:spPr>
          <a:xfrm rot="5400000">
            <a:off x="4306418" y="1134284"/>
            <a:ext cx="531164" cy="5943600"/>
          </a:xfrm>
          <a:prstGeom prst="bentConnector3">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7" idx="3"/>
            <a:endCxn id="8" idx="1"/>
          </p:cNvCxnSpPr>
          <p:nvPr/>
        </p:nvCxnSpPr>
        <p:spPr>
          <a:xfrm flipV="1">
            <a:off x="2743200" y="5286065"/>
            <a:ext cx="685800" cy="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a:stCxn id="8" idx="3"/>
            <a:endCxn id="9" idx="1"/>
          </p:cNvCxnSpPr>
          <p:nvPr/>
        </p:nvCxnSpPr>
        <p:spPr>
          <a:xfrm>
            <a:off x="5715000" y="5286065"/>
            <a:ext cx="6858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0631" y="2743306"/>
            <a:ext cx="457200" cy="365591"/>
          </a:xfrm>
          <a:prstGeom prst="rect">
            <a:avLst/>
          </a:prstGeom>
          <a:solidFill>
            <a:schemeClr val="tx2"/>
          </a:solidFill>
          <a:ln w="3175">
            <a:solidFill>
              <a:srgbClr val="FF0000"/>
            </a:solidFill>
          </a:ln>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67492" y="2510258"/>
            <a:ext cx="457200" cy="407504"/>
          </a:xfrm>
          <a:prstGeom prst="rect">
            <a:avLst/>
          </a:prstGeom>
          <a:solidFill>
            <a:schemeClr val="tx2"/>
          </a:solidFill>
          <a:ln w="3175">
            <a:solidFill>
              <a:srgbClr val="FF0000"/>
            </a:solidFill>
          </a:ln>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84353" y="2745003"/>
            <a:ext cx="457200" cy="363894"/>
          </a:xfrm>
          <a:prstGeom prst="rect">
            <a:avLst/>
          </a:prstGeom>
          <a:solidFill>
            <a:schemeClr val="tx2"/>
          </a:solidFill>
          <a:ln w="3175">
            <a:solidFill>
              <a:srgbClr val="FF0000"/>
            </a:solidFill>
          </a:ln>
        </p:spPr>
      </p:pic>
      <p:sp>
        <p:nvSpPr>
          <p:cNvPr id="14" name="Oval 13"/>
          <p:cNvSpPr/>
          <p:nvPr/>
        </p:nvSpPr>
        <p:spPr>
          <a:xfrm>
            <a:off x="1243692" y="3296526"/>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3" idx="2"/>
            <a:endCxn id="14" idx="1"/>
          </p:cNvCxnSpPr>
          <p:nvPr/>
        </p:nvCxnSpPr>
        <p:spPr>
          <a:xfrm>
            <a:off x="879231"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0" idx="2"/>
            <a:endCxn id="14" idx="0"/>
          </p:cNvCxnSpPr>
          <p:nvPr/>
        </p:nvCxnSpPr>
        <p:spPr>
          <a:xfrm>
            <a:off x="1396092" y="2917762"/>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2" idx="2"/>
            <a:endCxn id="14" idx="7"/>
          </p:cNvCxnSpPr>
          <p:nvPr/>
        </p:nvCxnSpPr>
        <p:spPr>
          <a:xfrm flipH="1">
            <a:off x="1503855"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750339" y="2880366"/>
            <a:ext cx="457200" cy="346545"/>
          </a:xfrm>
          <a:prstGeom prst="rect">
            <a:avLst/>
          </a:prstGeom>
          <a:solidFill>
            <a:schemeClr val="tx2"/>
          </a:solidFill>
          <a:ln w="3175">
            <a:solidFill>
              <a:srgbClr val="FF0000"/>
            </a:solidFill>
          </a:ln>
        </p:spPr>
      </p:pic>
      <p:pic>
        <p:nvPicPr>
          <p:cNvPr id="41" name="Picture 4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67200" y="2637795"/>
            <a:ext cx="457199" cy="407504"/>
          </a:xfrm>
          <a:prstGeom prst="rect">
            <a:avLst/>
          </a:prstGeom>
          <a:solidFill>
            <a:schemeClr val="tx2"/>
          </a:solidFill>
          <a:ln w="3175">
            <a:solidFill>
              <a:srgbClr val="FF0000"/>
            </a:solidFill>
          </a:ln>
        </p:spPr>
      </p:pic>
      <p:pic>
        <p:nvPicPr>
          <p:cNvPr id="42" name="Picture 4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784061" y="2872540"/>
            <a:ext cx="457200" cy="363893"/>
          </a:xfrm>
          <a:prstGeom prst="rect">
            <a:avLst/>
          </a:prstGeom>
          <a:solidFill>
            <a:schemeClr val="tx2"/>
          </a:solidFill>
          <a:ln w="3175">
            <a:solidFill>
              <a:srgbClr val="FF0000"/>
            </a:solidFill>
          </a:ln>
        </p:spPr>
      </p:pic>
      <p:sp>
        <p:nvSpPr>
          <p:cNvPr id="43" name="Oval 42"/>
          <p:cNvSpPr/>
          <p:nvPr/>
        </p:nvSpPr>
        <p:spPr>
          <a:xfrm>
            <a:off x="4343400" y="3424063"/>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a:stCxn id="40" idx="2"/>
            <a:endCxn id="43" idx="1"/>
          </p:cNvCxnSpPr>
          <p:nvPr/>
        </p:nvCxnSpPr>
        <p:spPr>
          <a:xfrm>
            <a:off x="3978939"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1" idx="2"/>
            <a:endCxn id="43" idx="0"/>
          </p:cNvCxnSpPr>
          <p:nvPr/>
        </p:nvCxnSpPr>
        <p:spPr>
          <a:xfrm>
            <a:off x="4495800" y="3045299"/>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42" idx="2"/>
            <a:endCxn id="43" idx="7"/>
          </p:cNvCxnSpPr>
          <p:nvPr/>
        </p:nvCxnSpPr>
        <p:spPr>
          <a:xfrm flipH="1">
            <a:off x="4603563"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7" name="Picture 4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01054" y="2909662"/>
            <a:ext cx="457200" cy="346545"/>
          </a:xfrm>
          <a:prstGeom prst="rect">
            <a:avLst/>
          </a:prstGeom>
          <a:solidFill>
            <a:schemeClr val="tx2"/>
          </a:solidFill>
          <a:ln w="3175">
            <a:solidFill>
              <a:srgbClr val="FF0000"/>
            </a:solidFill>
          </a:ln>
        </p:spPr>
      </p:pic>
      <p:pic>
        <p:nvPicPr>
          <p:cNvPr id="48" name="Picture 4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317915" y="2667091"/>
            <a:ext cx="457199" cy="407504"/>
          </a:xfrm>
          <a:prstGeom prst="rect">
            <a:avLst/>
          </a:prstGeom>
          <a:solidFill>
            <a:schemeClr val="tx2"/>
          </a:solidFill>
          <a:ln w="3175">
            <a:solidFill>
              <a:srgbClr val="FF0000"/>
            </a:solidFill>
          </a:ln>
        </p:spPr>
      </p:pic>
      <p:pic>
        <p:nvPicPr>
          <p:cNvPr id="49" name="Picture 4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834776" y="2901836"/>
            <a:ext cx="457200" cy="363893"/>
          </a:xfrm>
          <a:prstGeom prst="rect">
            <a:avLst/>
          </a:prstGeom>
          <a:solidFill>
            <a:schemeClr val="tx2"/>
          </a:solidFill>
          <a:ln w="3175">
            <a:solidFill>
              <a:srgbClr val="FF0000"/>
            </a:solidFill>
          </a:ln>
        </p:spPr>
      </p:pic>
      <p:sp>
        <p:nvSpPr>
          <p:cNvPr id="50" name="Oval 49"/>
          <p:cNvSpPr/>
          <p:nvPr/>
        </p:nvSpPr>
        <p:spPr>
          <a:xfrm>
            <a:off x="7394115" y="3453359"/>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a:stCxn id="47" idx="2"/>
            <a:endCxn id="50" idx="1"/>
          </p:cNvCxnSpPr>
          <p:nvPr/>
        </p:nvCxnSpPr>
        <p:spPr>
          <a:xfrm>
            <a:off x="7029654"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8" idx="2"/>
            <a:endCxn id="50" idx="0"/>
          </p:cNvCxnSpPr>
          <p:nvPr/>
        </p:nvCxnSpPr>
        <p:spPr>
          <a:xfrm>
            <a:off x="7546515" y="3074595"/>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49" idx="2"/>
            <a:endCxn id="50" idx="7"/>
          </p:cNvCxnSpPr>
          <p:nvPr/>
        </p:nvCxnSpPr>
        <p:spPr>
          <a:xfrm flipH="1">
            <a:off x="7654278"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86994" y="5218305"/>
            <a:ext cx="457200" cy="346545"/>
          </a:xfrm>
          <a:prstGeom prst="rect">
            <a:avLst/>
          </a:prstGeom>
          <a:solidFill>
            <a:schemeClr val="tx2"/>
          </a:solidFill>
          <a:ln w="3175">
            <a:solidFill>
              <a:srgbClr val="FF0000"/>
            </a:solidFill>
          </a:ln>
        </p:spPr>
      </p:pic>
      <p:pic>
        <p:nvPicPr>
          <p:cNvPr id="55" name="Picture 5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503855" y="4975734"/>
            <a:ext cx="457199" cy="407504"/>
          </a:xfrm>
          <a:prstGeom prst="rect">
            <a:avLst/>
          </a:prstGeom>
          <a:solidFill>
            <a:schemeClr val="tx2"/>
          </a:solidFill>
          <a:ln w="3175">
            <a:solidFill>
              <a:srgbClr val="FF0000"/>
            </a:solidFill>
          </a:ln>
        </p:spPr>
      </p:pic>
      <p:pic>
        <p:nvPicPr>
          <p:cNvPr id="56" name="Picture 5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020716" y="5210479"/>
            <a:ext cx="457200" cy="363893"/>
          </a:xfrm>
          <a:prstGeom prst="rect">
            <a:avLst/>
          </a:prstGeom>
          <a:solidFill>
            <a:schemeClr val="tx2"/>
          </a:solidFill>
          <a:ln w="3175">
            <a:solidFill>
              <a:srgbClr val="FF0000"/>
            </a:solidFill>
          </a:ln>
        </p:spPr>
      </p:pic>
      <p:sp>
        <p:nvSpPr>
          <p:cNvPr id="57" name="Oval 56"/>
          <p:cNvSpPr/>
          <p:nvPr/>
        </p:nvSpPr>
        <p:spPr>
          <a:xfrm>
            <a:off x="1580055" y="5762002"/>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p:cNvCxnSpPr>
            <a:stCxn id="54" idx="2"/>
            <a:endCxn id="57" idx="1"/>
          </p:cNvCxnSpPr>
          <p:nvPr/>
        </p:nvCxnSpPr>
        <p:spPr>
          <a:xfrm>
            <a:off x="1215594"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5" idx="2"/>
            <a:endCxn id="57" idx="0"/>
          </p:cNvCxnSpPr>
          <p:nvPr/>
        </p:nvCxnSpPr>
        <p:spPr>
          <a:xfrm>
            <a:off x="1732455" y="5383238"/>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6" idx="2"/>
            <a:endCxn id="57" idx="7"/>
          </p:cNvCxnSpPr>
          <p:nvPr/>
        </p:nvCxnSpPr>
        <p:spPr>
          <a:xfrm flipH="1">
            <a:off x="1840218"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462078" y="4847754"/>
            <a:ext cx="457200" cy="346545"/>
          </a:xfrm>
          <a:prstGeom prst="rect">
            <a:avLst/>
          </a:prstGeom>
          <a:solidFill>
            <a:schemeClr val="tx2"/>
          </a:solidFill>
          <a:ln w="3175">
            <a:solidFill>
              <a:srgbClr val="FF0000"/>
            </a:solidFill>
          </a:ln>
        </p:spPr>
      </p:pic>
      <p:pic>
        <p:nvPicPr>
          <p:cNvPr id="62" name="Picture 61"/>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978939" y="4605183"/>
            <a:ext cx="457199" cy="407504"/>
          </a:xfrm>
          <a:prstGeom prst="rect">
            <a:avLst/>
          </a:prstGeom>
          <a:solidFill>
            <a:schemeClr val="tx2"/>
          </a:solidFill>
          <a:ln w="3175">
            <a:solidFill>
              <a:srgbClr val="FF0000"/>
            </a:solidFill>
          </a:ln>
        </p:spPr>
      </p:pic>
      <p:pic>
        <p:nvPicPr>
          <p:cNvPr id="63" name="Picture 62"/>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507991" y="4839928"/>
            <a:ext cx="432818" cy="363894"/>
          </a:xfrm>
          <a:prstGeom prst="rect">
            <a:avLst/>
          </a:prstGeom>
          <a:solidFill>
            <a:schemeClr val="tx2"/>
          </a:solidFill>
          <a:ln w="3175">
            <a:solidFill>
              <a:srgbClr val="FF0000"/>
            </a:solidFill>
          </a:ln>
        </p:spPr>
      </p:pic>
      <p:sp>
        <p:nvSpPr>
          <p:cNvPr id="64" name="Oval 63"/>
          <p:cNvSpPr/>
          <p:nvPr/>
        </p:nvSpPr>
        <p:spPr>
          <a:xfrm>
            <a:off x="4055139" y="5391451"/>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a:stCxn id="61" idx="2"/>
            <a:endCxn id="64" idx="1"/>
          </p:cNvCxnSpPr>
          <p:nvPr/>
        </p:nvCxnSpPr>
        <p:spPr>
          <a:xfrm>
            <a:off x="3690678"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2" idx="2"/>
            <a:endCxn id="64" idx="0"/>
          </p:cNvCxnSpPr>
          <p:nvPr/>
        </p:nvCxnSpPr>
        <p:spPr>
          <a:xfrm>
            <a:off x="4207539" y="5012687"/>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3" idx="2"/>
            <a:endCxn id="64" idx="7"/>
          </p:cNvCxnSpPr>
          <p:nvPr/>
        </p:nvCxnSpPr>
        <p:spPr>
          <a:xfrm flipH="1">
            <a:off x="4315302"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329066" y="1157393"/>
            <a:ext cx="6333465" cy="4800600"/>
          </a:xfrm>
          <a:prstGeom prst="rect">
            <a:avLst/>
          </a:prstGeom>
          <a:solidFill>
            <a:schemeClr val="tx2"/>
          </a:solidFill>
          <a:ln>
            <a:solidFill>
              <a:srgbClr val="FF0000"/>
            </a:solidFill>
          </a:ln>
        </p:spPr>
      </p:pic>
      <p:pic>
        <p:nvPicPr>
          <p:cNvPr id="69" name="Picture 68"/>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1889345" y="1157393"/>
            <a:ext cx="5386039" cy="4800600"/>
          </a:xfrm>
          <a:prstGeom prst="rect">
            <a:avLst/>
          </a:prstGeom>
          <a:solidFill>
            <a:schemeClr val="tx2"/>
          </a:solidFill>
          <a:ln>
            <a:solidFill>
              <a:srgbClr val="FF0000"/>
            </a:solidFill>
          </a:ln>
        </p:spPr>
      </p:pic>
      <p:pic>
        <p:nvPicPr>
          <p:cNvPr id="70" name="Picture 69"/>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1732454" y="1161767"/>
            <a:ext cx="5709879" cy="4800600"/>
          </a:xfrm>
          <a:prstGeom prst="rect">
            <a:avLst/>
          </a:prstGeom>
          <a:solidFill>
            <a:schemeClr val="tx2"/>
          </a:solidFill>
          <a:ln>
            <a:solidFill>
              <a:srgbClr val="FF0000"/>
            </a:solidFill>
          </a:ln>
        </p:spPr>
      </p:pic>
    </p:spTree>
    <p:extLst>
      <p:ext uri="{BB962C8B-B14F-4D97-AF65-F5344CB8AC3E}">
        <p14:creationId xmlns:p14="http://schemas.microsoft.com/office/powerpoint/2010/main" val="172744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6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nodeType="clickEffect">
                                  <p:stCondLst>
                                    <p:cond delay="0"/>
                                  </p:stCondLst>
                                  <p:childTnLst>
                                    <p:set>
                                      <p:cBhvr>
                                        <p:cTn id="86" dur="1" fill="hold">
                                          <p:stCondLst>
                                            <p:cond delay="0"/>
                                          </p:stCondLst>
                                        </p:cTn>
                                        <p:tgtEl>
                                          <p:spTgt spid="68"/>
                                        </p:tgtEl>
                                        <p:attrNameLst>
                                          <p:attrName>style.visibility</p:attrName>
                                        </p:attrNameLst>
                                      </p:cBhvr>
                                      <p:to>
                                        <p:strVal val="hidden"/>
                                      </p:to>
                                    </p:set>
                                  </p:childTnLst>
                                </p:cTn>
                              </p:par>
                              <p:par>
                                <p:cTn id="87" presetID="1" presetClass="entr" presetSubtype="0" fill="hold" nodeType="withEffect">
                                  <p:stCondLst>
                                    <p:cond delay="0"/>
                                  </p:stCondLst>
                                  <p:childTnLst>
                                    <p:set>
                                      <p:cBhvr>
                                        <p:cTn id="88" dur="1" fill="hold">
                                          <p:stCondLst>
                                            <p:cond delay="0"/>
                                          </p:stCondLst>
                                        </p:cTn>
                                        <p:tgtEl>
                                          <p:spTgt spid="61"/>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6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nodeType="clickEffect">
                                  <p:stCondLst>
                                    <p:cond delay="0"/>
                                  </p:stCondLst>
                                  <p:childTnLst>
                                    <p:set>
                                      <p:cBhvr>
                                        <p:cTn id="98" dur="1" fill="hold">
                                          <p:stCondLst>
                                            <p:cond delay="0"/>
                                          </p:stCondLst>
                                        </p:cTn>
                                        <p:tgtEl>
                                          <p:spTgt spid="69"/>
                                        </p:tgtEl>
                                        <p:attrNameLst>
                                          <p:attrName>style.visibility</p:attrName>
                                        </p:attrNameLst>
                                      </p:cBhvr>
                                      <p:to>
                                        <p:strVal val="hidden"/>
                                      </p:to>
                                    </p:set>
                                  </p:childTnLst>
                                </p:cTn>
                              </p:par>
                              <p:par>
                                <p:cTn id="99" presetID="1" presetClass="entr" presetSubtype="0" fill="hold" nodeType="withEffect">
                                  <p:stCondLst>
                                    <p:cond delay="0"/>
                                  </p:stCondLst>
                                  <p:childTnLst>
                                    <p:set>
                                      <p:cBhvr>
                                        <p:cTn id="100" dur="1" fill="hold">
                                          <p:stCondLst>
                                            <p:cond delay="0"/>
                                          </p:stCondLst>
                                        </p:cTn>
                                        <p:tgtEl>
                                          <p:spTgt spid="62"/>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66"/>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7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xit" presetSubtype="0" fill="hold" nodeType="clickEffect">
                                  <p:stCondLst>
                                    <p:cond delay="0"/>
                                  </p:stCondLst>
                                  <p:childTnLst>
                                    <p:set>
                                      <p:cBhvr>
                                        <p:cTn id="110" dur="1" fill="hold">
                                          <p:stCondLst>
                                            <p:cond delay="0"/>
                                          </p:stCondLst>
                                        </p:cTn>
                                        <p:tgtEl>
                                          <p:spTgt spid="70"/>
                                        </p:tgtEl>
                                        <p:attrNameLst>
                                          <p:attrName>style.visibility</p:attrName>
                                        </p:attrNameLst>
                                      </p:cBhvr>
                                      <p:to>
                                        <p:strVal val="hidden"/>
                                      </p:to>
                                    </p:set>
                                  </p:childTnLst>
                                </p:cTn>
                              </p:par>
                              <p:par>
                                <p:cTn id="111" presetID="1" presetClass="entr" presetSubtype="0" fill="hold" nodeType="withEffect">
                                  <p:stCondLst>
                                    <p:cond delay="0"/>
                                  </p:stCondLst>
                                  <p:childTnLst>
                                    <p:set>
                                      <p:cBhvr>
                                        <p:cTn id="112" dur="1" fill="hold">
                                          <p:stCondLst>
                                            <p:cond delay="0"/>
                                          </p:stCondLst>
                                        </p:cTn>
                                        <p:tgtEl>
                                          <p:spTgt spid="63"/>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67"/>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22"/>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14" grpId="0" animBg="1"/>
      <p:bldP spid="43" grpId="0" animBg="1"/>
      <p:bldP spid="50" grpId="0" animBg="1"/>
      <p:bldP spid="57" grpId="0" animBg="1"/>
      <p:bldP spid="6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Performance</a:t>
            </a:r>
          </a:p>
        </p:txBody>
      </p:sp>
      <p:graphicFrame>
        <p:nvGraphicFramePr>
          <p:cNvPr id="10" name="Table 9"/>
          <p:cNvGraphicFramePr>
            <a:graphicFrameLocks noGrp="1"/>
          </p:cNvGraphicFramePr>
          <p:nvPr>
            <p:extLst>
              <p:ext uri="{D42A27DB-BD31-4B8C-83A1-F6EECF244321}">
                <p14:modId xmlns:p14="http://schemas.microsoft.com/office/powerpoint/2010/main" val="3092721428"/>
              </p:ext>
            </p:extLst>
          </p:nvPr>
        </p:nvGraphicFramePr>
        <p:xfrm>
          <a:off x="1174750" y="3886200"/>
          <a:ext cx="6794500" cy="2305050"/>
        </p:xfrm>
        <a:graphic>
          <a:graphicData uri="http://schemas.openxmlformats.org/drawingml/2006/table">
            <a:tbl>
              <a:tblPr/>
              <a:tblGrid>
                <a:gridCol w="1358900">
                  <a:extLst>
                    <a:ext uri="{9D8B030D-6E8A-4147-A177-3AD203B41FA5}">
                      <a16:colId xmlns:a16="http://schemas.microsoft.com/office/drawing/2014/main" val="20000"/>
                    </a:ext>
                  </a:extLst>
                </a:gridCol>
                <a:gridCol w="1358900">
                  <a:extLst>
                    <a:ext uri="{9D8B030D-6E8A-4147-A177-3AD203B41FA5}">
                      <a16:colId xmlns:a16="http://schemas.microsoft.com/office/drawing/2014/main" val="20001"/>
                    </a:ext>
                  </a:extLst>
                </a:gridCol>
                <a:gridCol w="1358900">
                  <a:extLst>
                    <a:ext uri="{9D8B030D-6E8A-4147-A177-3AD203B41FA5}">
                      <a16:colId xmlns:a16="http://schemas.microsoft.com/office/drawing/2014/main" val="20002"/>
                    </a:ext>
                  </a:extLst>
                </a:gridCol>
                <a:gridCol w="1358900">
                  <a:extLst>
                    <a:ext uri="{9D8B030D-6E8A-4147-A177-3AD203B41FA5}">
                      <a16:colId xmlns:a16="http://schemas.microsoft.com/office/drawing/2014/main" val="20003"/>
                    </a:ext>
                  </a:extLst>
                </a:gridCol>
                <a:gridCol w="1358900">
                  <a:extLst>
                    <a:ext uri="{9D8B030D-6E8A-4147-A177-3AD203B41FA5}">
                      <a16:colId xmlns:a16="http://schemas.microsoft.com/office/drawing/2014/main" val="20004"/>
                    </a:ext>
                  </a:extLst>
                </a:gridCol>
              </a:tblGrid>
              <a:tr h="393700">
                <a:tc>
                  <a:txBody>
                    <a:bodyPr/>
                    <a:lstStyle/>
                    <a:p>
                      <a:pPr algn="l" fontAlgn="ctr"/>
                      <a:r>
                        <a:rPr lang="en-US" sz="1800" b="0" i="0" u="none" strike="noStrike" dirty="0">
                          <a:solidFill>
                            <a:srgbClr val="000000"/>
                          </a:solidFill>
                          <a:effectLst/>
                          <a:latin typeface="Arial" panose="020B0604020202020204" pitchFamily="34" charset="0"/>
                        </a:rPr>
                        <a:t>Location</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NSE</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RSR</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R</a:t>
                      </a:r>
                      <a:r>
                        <a:rPr lang="en-US" sz="1800" b="0" i="0" u="none" strike="noStrike" baseline="30000" dirty="0">
                          <a:solidFill>
                            <a:srgbClr val="000000"/>
                          </a:solidFill>
                          <a:effectLst/>
                          <a:latin typeface="Arial" panose="020B0604020202020204" pitchFamily="34" charset="0"/>
                        </a:rPr>
                        <a:t>2</a:t>
                      </a:r>
                      <a:endParaRPr lang="en-US" sz="1800" b="0" i="0" u="none" strike="noStrike" dirty="0">
                        <a:solidFill>
                          <a:srgbClr val="000000"/>
                        </a:solidFill>
                        <a:effectLst/>
                        <a:latin typeface="Arial" panose="020B0604020202020204" pitchFamily="34" charset="0"/>
                      </a:endParaRP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PBIAS</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500">
                <a:tc>
                  <a:txBody>
                    <a:bodyPr/>
                    <a:lstStyle/>
                    <a:p>
                      <a:pPr algn="l" fontAlgn="ctr"/>
                      <a:r>
                        <a:rPr lang="en-US" sz="1800" b="0" i="0" u="none" strike="noStrike" dirty="0">
                          <a:solidFill>
                            <a:srgbClr val="000000"/>
                          </a:solidFill>
                          <a:effectLst/>
                          <a:latin typeface="Arial" panose="020B0604020202020204" pitchFamily="34" charset="0"/>
                        </a:rPr>
                        <a:t>Capella</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0.854</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0.382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0.892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-1.242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17500">
                <a:tc>
                  <a:txBody>
                    <a:bodyPr/>
                    <a:lstStyle/>
                    <a:p>
                      <a:pPr algn="l" fontAlgn="ctr"/>
                      <a:r>
                        <a:rPr lang="en-US" sz="1800" b="0" i="0" u="none" strike="noStrike">
                          <a:solidFill>
                            <a:srgbClr val="000000"/>
                          </a:solidFill>
                          <a:effectLst/>
                          <a:latin typeface="Arial" panose="020B0604020202020204" pitchFamily="34" charset="0"/>
                        </a:rPr>
                        <a:t>Ukiah</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0.347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-2.350</a:t>
                      </a:r>
                    </a:p>
                  </a:txBody>
                  <a:tcPr marL="6350" marR="6350" marT="6350" marB="0" anchor="ctr">
                    <a:lnL>
                      <a:noFill/>
                    </a:lnL>
                    <a:lnR>
                      <a:noFill/>
                    </a:lnR>
                    <a:lnT>
                      <a:noFill/>
                    </a:lnT>
                    <a:lnB>
                      <a:noFill/>
                    </a:lnB>
                  </a:tcPr>
                </a:tc>
                <a:extLst>
                  <a:ext uri="{0D108BD9-81ED-4DB2-BD59-A6C34878D82A}">
                    <a16:rowId xmlns:a16="http://schemas.microsoft.com/office/drawing/2014/main" val="10002"/>
                  </a:ext>
                </a:extLst>
              </a:tr>
              <a:tr h="317500">
                <a:tc>
                  <a:txBody>
                    <a:bodyPr/>
                    <a:lstStyle/>
                    <a:p>
                      <a:pPr algn="l" fontAlgn="ctr"/>
                      <a:r>
                        <a:rPr lang="en-US" sz="1800" b="0" i="0" u="none" strike="noStrike">
                          <a:solidFill>
                            <a:srgbClr val="000000"/>
                          </a:solidFill>
                          <a:effectLst/>
                          <a:latin typeface="Arial" panose="020B0604020202020204" pitchFamily="34" charset="0"/>
                        </a:rPr>
                        <a:t>Hopland</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0.913</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0.919</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-1.435</a:t>
                      </a:r>
                    </a:p>
                  </a:txBody>
                  <a:tcPr marL="6350" marR="6350" marT="6350" marB="0" anchor="ctr">
                    <a:lnL>
                      <a:noFill/>
                    </a:lnL>
                    <a:lnR>
                      <a:noFill/>
                    </a:lnR>
                    <a:lnT>
                      <a:noFill/>
                    </a:lnT>
                    <a:lnB>
                      <a:noFill/>
                    </a:lnB>
                  </a:tcPr>
                </a:tc>
                <a:extLst>
                  <a:ext uri="{0D108BD9-81ED-4DB2-BD59-A6C34878D82A}">
                    <a16:rowId xmlns:a16="http://schemas.microsoft.com/office/drawing/2014/main" val="10003"/>
                  </a:ext>
                </a:extLst>
              </a:tr>
              <a:tr h="317500">
                <a:tc>
                  <a:txBody>
                    <a:bodyPr/>
                    <a:lstStyle/>
                    <a:p>
                      <a:pPr algn="l" fontAlgn="ctr"/>
                      <a:r>
                        <a:rPr lang="en-US" sz="1800" b="0" i="0" u="none" strike="noStrike">
                          <a:solidFill>
                            <a:srgbClr val="000000"/>
                          </a:solidFill>
                          <a:effectLst/>
                          <a:latin typeface="Arial" panose="020B0604020202020204" pitchFamily="34" charset="0"/>
                        </a:rPr>
                        <a:t>Cloverdale</a:t>
                      </a:r>
                    </a:p>
                  </a:txBody>
                  <a:tcPr marL="6350" marR="6350" marT="6350" marB="0" anchor="ctr">
                    <a:lnL>
                      <a:noFill/>
                    </a:lnL>
                    <a:lnR>
                      <a:noFill/>
                    </a:lnR>
                    <a:lnT>
                      <a:noFill/>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0.927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0.270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0.931</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-2.710</a:t>
                      </a:r>
                    </a:p>
                  </a:txBody>
                  <a:tcPr marL="6350" marR="6350" marT="6350" marB="0" anchor="ctr">
                    <a:lnL>
                      <a:noFill/>
                    </a:lnL>
                    <a:lnR>
                      <a:noFill/>
                    </a:lnR>
                    <a:lnT>
                      <a:noFill/>
                    </a:lnT>
                    <a:lnB>
                      <a:noFill/>
                    </a:lnB>
                  </a:tcPr>
                </a:tc>
                <a:extLst>
                  <a:ext uri="{0D108BD9-81ED-4DB2-BD59-A6C34878D82A}">
                    <a16:rowId xmlns:a16="http://schemas.microsoft.com/office/drawing/2014/main" val="10004"/>
                  </a:ext>
                </a:extLst>
              </a:tr>
              <a:tr h="317500">
                <a:tc>
                  <a:txBody>
                    <a:bodyPr/>
                    <a:lstStyle/>
                    <a:p>
                      <a:pPr algn="l" fontAlgn="ctr"/>
                      <a:r>
                        <a:rPr lang="en-US" sz="1800" b="0" i="0" u="none" strike="noStrike">
                          <a:solidFill>
                            <a:srgbClr val="000000"/>
                          </a:solidFill>
                          <a:effectLst/>
                          <a:latin typeface="Arial" panose="020B0604020202020204" pitchFamily="34" charset="0"/>
                        </a:rPr>
                        <a:t>Healdsburg</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0.292</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0.916</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-2.210</a:t>
                      </a:r>
                    </a:p>
                  </a:txBody>
                  <a:tcPr marL="6350" marR="6350" marT="6350" marB="0" anchor="ctr">
                    <a:lnL>
                      <a:noFill/>
                    </a:lnL>
                    <a:lnR>
                      <a:noFill/>
                    </a:lnR>
                    <a:lnT>
                      <a:noFill/>
                    </a:lnT>
                    <a:lnB>
                      <a:noFill/>
                    </a:lnB>
                  </a:tcPr>
                </a:tc>
                <a:extLst>
                  <a:ext uri="{0D108BD9-81ED-4DB2-BD59-A6C34878D82A}">
                    <a16:rowId xmlns:a16="http://schemas.microsoft.com/office/drawing/2014/main" val="10005"/>
                  </a:ext>
                </a:extLst>
              </a:tr>
              <a:tr h="323850">
                <a:tc>
                  <a:txBody>
                    <a:bodyPr/>
                    <a:lstStyle/>
                    <a:p>
                      <a:pPr algn="l" fontAlgn="ctr"/>
                      <a:r>
                        <a:rPr lang="en-US" sz="1800" b="0" i="0" u="none" strike="noStrike">
                          <a:solidFill>
                            <a:srgbClr val="000000"/>
                          </a:solidFill>
                          <a:effectLst/>
                          <a:latin typeface="Arial" panose="020B0604020202020204" pitchFamily="34" charset="0"/>
                        </a:rPr>
                        <a:t>Guerneville</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0.938</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0.250</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0.939</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-3.233</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aphicFrame>
        <p:nvGraphicFramePr>
          <p:cNvPr id="3" name="Table 2"/>
          <p:cNvGraphicFramePr>
            <a:graphicFrameLocks noGrp="1"/>
          </p:cNvGraphicFramePr>
          <p:nvPr/>
        </p:nvGraphicFramePr>
        <p:xfrm>
          <a:off x="457201" y="1905000"/>
          <a:ext cx="8229599" cy="1707559"/>
        </p:xfrm>
        <a:graphic>
          <a:graphicData uri="http://schemas.openxmlformats.org/drawingml/2006/table">
            <a:tbl>
              <a:tblPr/>
              <a:tblGrid>
                <a:gridCol w="1565428">
                  <a:extLst>
                    <a:ext uri="{9D8B030D-6E8A-4147-A177-3AD203B41FA5}">
                      <a16:colId xmlns:a16="http://schemas.microsoft.com/office/drawing/2014/main" val="20000"/>
                    </a:ext>
                  </a:extLst>
                </a:gridCol>
                <a:gridCol w="1690329">
                  <a:extLst>
                    <a:ext uri="{9D8B030D-6E8A-4147-A177-3AD203B41FA5}">
                      <a16:colId xmlns:a16="http://schemas.microsoft.com/office/drawing/2014/main" val="20001"/>
                    </a:ext>
                  </a:extLst>
                </a:gridCol>
                <a:gridCol w="1665349">
                  <a:extLst>
                    <a:ext uri="{9D8B030D-6E8A-4147-A177-3AD203B41FA5}">
                      <a16:colId xmlns:a16="http://schemas.microsoft.com/office/drawing/2014/main" val="20002"/>
                    </a:ext>
                  </a:extLst>
                </a:gridCol>
                <a:gridCol w="1532121">
                  <a:extLst>
                    <a:ext uri="{9D8B030D-6E8A-4147-A177-3AD203B41FA5}">
                      <a16:colId xmlns:a16="http://schemas.microsoft.com/office/drawing/2014/main" val="20003"/>
                    </a:ext>
                  </a:extLst>
                </a:gridCol>
                <a:gridCol w="1776372">
                  <a:extLst>
                    <a:ext uri="{9D8B030D-6E8A-4147-A177-3AD203B41FA5}">
                      <a16:colId xmlns:a16="http://schemas.microsoft.com/office/drawing/2014/main" val="20004"/>
                    </a:ext>
                  </a:extLst>
                </a:gridCol>
              </a:tblGrid>
              <a:tr h="566410">
                <a:tc>
                  <a:txBody>
                    <a:bodyPr/>
                    <a:lstStyle/>
                    <a:p>
                      <a:pPr algn="l" fontAlgn="b"/>
                      <a:r>
                        <a:rPr lang="en-US" sz="1800" b="0" i="0" u="none" strike="noStrike" dirty="0">
                          <a:solidFill>
                            <a:srgbClr val="000000"/>
                          </a:solidFill>
                          <a:effectLst/>
                          <a:latin typeface="Arial" panose="020B0604020202020204" pitchFamily="34" charset="0"/>
                        </a:rPr>
                        <a:t>Performance </a:t>
                      </a:r>
                      <a:br>
                        <a:rPr lang="en-US" sz="1800" b="0" i="0" u="none" strike="noStrike" dirty="0">
                          <a:solidFill>
                            <a:srgbClr val="000000"/>
                          </a:solidFill>
                          <a:effectLst/>
                          <a:latin typeface="Arial" panose="020B0604020202020204" pitchFamily="34" charset="0"/>
                        </a:rPr>
                      </a:br>
                      <a:r>
                        <a:rPr lang="en-US" sz="1800" b="0" i="0" u="none" strike="noStrike" dirty="0">
                          <a:solidFill>
                            <a:srgbClr val="000000"/>
                          </a:solidFill>
                          <a:effectLst/>
                          <a:latin typeface="Arial" panose="020B0604020202020204" pitchFamily="34" charset="0"/>
                        </a:rPr>
                        <a:t>Rating</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NSE</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RSR</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R</a:t>
                      </a:r>
                      <a:r>
                        <a:rPr lang="en-US" sz="1800" b="0" i="0" u="none" strike="noStrike" baseline="30000" dirty="0">
                          <a:solidFill>
                            <a:srgbClr val="000000"/>
                          </a:solidFill>
                          <a:effectLst/>
                          <a:latin typeface="Arial" panose="020B0604020202020204" pitchFamily="34" charset="0"/>
                        </a:rPr>
                        <a:t>2</a:t>
                      </a:r>
                      <a:endParaRPr lang="en-US" sz="1800" b="0" i="0" u="none" strike="noStrike" dirty="0">
                        <a:solidFill>
                          <a:srgbClr val="000000"/>
                        </a:solidFill>
                        <a:effectLst/>
                        <a:latin typeface="Arial" panose="020B0604020202020204" pitchFamily="34" charset="0"/>
                      </a:endParaRP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PBIAS</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3205">
                <a:tc>
                  <a:txBody>
                    <a:bodyPr/>
                    <a:lstStyle/>
                    <a:p>
                      <a:pPr algn="l" fontAlgn="b"/>
                      <a:r>
                        <a:rPr lang="en-US" sz="1800" b="0" i="0" u="none" strike="noStrike" dirty="0">
                          <a:solidFill>
                            <a:srgbClr val="00B050"/>
                          </a:solidFill>
                          <a:effectLst/>
                          <a:latin typeface="Arial" panose="020B0604020202020204" pitchFamily="34" charset="0"/>
                        </a:rPr>
                        <a:t>Very Good</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0.65&lt;𝑁𝑆𝐸≤1.00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0.00&lt;𝑅𝑆𝑅≤0.60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0.65&lt;𝑅2≤1.00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𝑃𝐵𝐼𝐴𝑆&lt; ±15</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83205">
                <a:tc>
                  <a:txBody>
                    <a:bodyPr/>
                    <a:lstStyle/>
                    <a:p>
                      <a:pPr algn="l" fontAlgn="b"/>
                      <a:r>
                        <a:rPr lang="en-US" sz="1800" b="0" i="0" u="none" strike="noStrike">
                          <a:solidFill>
                            <a:srgbClr val="92D050"/>
                          </a:solidFill>
                          <a:effectLst/>
                          <a:latin typeface="Arial" panose="020B0604020202020204" pitchFamily="34" charset="0"/>
                        </a:rPr>
                        <a:t>Good</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0.55&lt;𝑁𝑆𝐸≤0.65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0.60&lt;𝑅𝑆𝑅≤0.70</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0.55&lt;𝑅2≤0.65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±15≤𝑃𝐵𝐼𝐴𝑆&lt;±20</a:t>
                      </a:r>
                    </a:p>
                  </a:txBody>
                  <a:tcPr marL="8330" marR="8330" marT="8330" marB="0" anchor="b">
                    <a:lnL>
                      <a:noFill/>
                    </a:lnL>
                    <a:lnR>
                      <a:noFill/>
                    </a:lnR>
                    <a:lnT>
                      <a:noFill/>
                    </a:lnT>
                    <a:lnB>
                      <a:noFill/>
                    </a:lnB>
                  </a:tcPr>
                </a:tc>
                <a:extLst>
                  <a:ext uri="{0D108BD9-81ED-4DB2-BD59-A6C34878D82A}">
                    <a16:rowId xmlns:a16="http://schemas.microsoft.com/office/drawing/2014/main" val="10002"/>
                  </a:ext>
                </a:extLst>
              </a:tr>
              <a:tr h="283205">
                <a:tc>
                  <a:txBody>
                    <a:bodyPr/>
                    <a:lstStyle/>
                    <a:p>
                      <a:pPr algn="l" fontAlgn="b"/>
                      <a:r>
                        <a:rPr lang="en-US" sz="1800" b="0" i="0" u="none" strike="noStrike" dirty="0">
                          <a:solidFill>
                            <a:srgbClr val="FFC000"/>
                          </a:solidFill>
                          <a:effectLst/>
                          <a:latin typeface="Arial" panose="020B0604020202020204" pitchFamily="34" charset="0"/>
                        </a:rPr>
                        <a:t>Satisfactory</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0.40&lt;𝑁𝑆𝐸≤0.55</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0.70&lt;𝑅𝑆𝑅≤0.80</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0.40&lt;𝑅2≤0.55</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±20≤𝑃𝐵𝐼𝐴𝑆&lt;±30</a:t>
                      </a:r>
                    </a:p>
                  </a:txBody>
                  <a:tcPr marL="8330" marR="8330" marT="8330" marB="0" anchor="b">
                    <a:lnL>
                      <a:noFill/>
                    </a:lnL>
                    <a:lnR>
                      <a:noFill/>
                    </a:lnR>
                    <a:lnT>
                      <a:noFill/>
                    </a:lnT>
                    <a:lnB>
                      <a:noFill/>
                    </a:lnB>
                  </a:tcPr>
                </a:tc>
                <a:extLst>
                  <a:ext uri="{0D108BD9-81ED-4DB2-BD59-A6C34878D82A}">
                    <a16:rowId xmlns:a16="http://schemas.microsoft.com/office/drawing/2014/main" val="10003"/>
                  </a:ext>
                </a:extLst>
              </a:tr>
              <a:tr h="291534">
                <a:tc>
                  <a:txBody>
                    <a:bodyPr/>
                    <a:lstStyle/>
                    <a:p>
                      <a:pPr algn="l" fontAlgn="b"/>
                      <a:r>
                        <a:rPr lang="en-US" sz="1800" b="0" i="0" u="none" strike="noStrike">
                          <a:solidFill>
                            <a:srgbClr val="FF0000"/>
                          </a:solidFill>
                          <a:effectLst/>
                          <a:latin typeface="Arial" panose="020B0604020202020204" pitchFamily="34" charset="0"/>
                        </a:rPr>
                        <a:t>Unsatisfactory</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𝑁𝑆𝐸≤0.40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𝑅𝑆𝑅&gt;0.80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𝑅2≤0.40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𝑃𝐵𝐼𝐴𝑆≥±30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02128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r>
              <a:rPr lang="en-US" dirty="0"/>
              <a:t>FOR MORE…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F5C39B09-5097-4884-A577-2BADBC8CC7BA}"/>
              </a:ext>
            </a:extLst>
          </p:cNvPr>
          <p:cNvPicPr>
            <a:picLocks noChangeAspect="1"/>
          </p:cNvPicPr>
          <p:nvPr/>
        </p:nvPicPr>
        <p:blipFill>
          <a:blip r:embed="rId3"/>
          <a:stretch>
            <a:fillRect/>
          </a:stretch>
        </p:blipFill>
        <p:spPr>
          <a:xfrm>
            <a:off x="1447401" y="1175603"/>
            <a:ext cx="6096797" cy="5024260"/>
          </a:xfrm>
          <a:prstGeom prst="rect">
            <a:avLst/>
          </a:prstGeom>
        </p:spPr>
      </p:pic>
    </p:spTree>
    <p:extLst>
      <p:ext uri="{BB962C8B-B14F-4D97-AF65-F5344CB8AC3E}">
        <p14:creationId xmlns:p14="http://schemas.microsoft.com/office/powerpoint/2010/main" val="1567411593"/>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511</TotalTime>
  <Words>747</Words>
  <Application>Microsoft Office PowerPoint</Application>
  <PresentationFormat>On-screen Show (4:3)</PresentationFormat>
  <Paragraphs>122</Paragraphs>
  <Slides>9</Slides>
  <Notes>9</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Title Slide Templates</vt:lpstr>
      <vt:lpstr>Content Templates</vt:lpstr>
      <vt:lpstr>Advanced Model Calibration</vt:lpstr>
      <vt:lpstr>Russian River 60 Yr period of record</vt:lpstr>
      <vt:lpstr>Runoff Signatures</vt:lpstr>
      <vt:lpstr>Monthly Volume</vt:lpstr>
      <vt:lpstr>Annual Maximum Flows</vt:lpstr>
      <vt:lpstr>Runoff Hydrograph</vt:lpstr>
      <vt:lpstr>Calibration Sequence</vt:lpstr>
      <vt:lpstr>Model Performance</vt:lpstr>
      <vt:lpstr>FOR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Tom Brauer</cp:lastModifiedBy>
  <cp:revision>31</cp:revision>
  <dcterms:created xsi:type="dcterms:W3CDTF">2021-01-20T21:56:38Z</dcterms:created>
  <dcterms:modified xsi:type="dcterms:W3CDTF">2021-02-02T22:08:11Z</dcterms:modified>
</cp:coreProperties>
</file>