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723" r:id="rId2"/>
  </p:sldMasterIdLst>
  <p:notesMasterIdLst>
    <p:notesMasterId r:id="rId34"/>
  </p:notesMasterIdLst>
  <p:sldIdLst>
    <p:sldId id="257" r:id="rId3"/>
    <p:sldId id="638" r:id="rId4"/>
    <p:sldId id="531" r:id="rId5"/>
    <p:sldId id="639" r:id="rId6"/>
    <p:sldId id="633" r:id="rId7"/>
    <p:sldId id="640" r:id="rId8"/>
    <p:sldId id="616" r:id="rId9"/>
    <p:sldId id="554" r:id="rId10"/>
    <p:sldId id="592" r:id="rId11"/>
    <p:sldId id="570" r:id="rId12"/>
    <p:sldId id="637" r:id="rId13"/>
    <p:sldId id="569" r:id="rId14"/>
    <p:sldId id="566" r:id="rId15"/>
    <p:sldId id="636" r:id="rId16"/>
    <p:sldId id="635" r:id="rId17"/>
    <p:sldId id="608" r:id="rId18"/>
    <p:sldId id="610" r:id="rId19"/>
    <p:sldId id="321" r:id="rId20"/>
    <p:sldId id="568" r:id="rId21"/>
    <p:sldId id="571" r:id="rId22"/>
    <p:sldId id="612" r:id="rId23"/>
    <p:sldId id="619" r:id="rId24"/>
    <p:sldId id="620" r:id="rId25"/>
    <p:sldId id="621" r:id="rId26"/>
    <p:sldId id="614" r:id="rId27"/>
    <p:sldId id="615" r:id="rId28"/>
    <p:sldId id="634" r:id="rId29"/>
    <p:sldId id="641" r:id="rId30"/>
    <p:sldId id="629" r:id="rId31"/>
    <p:sldId id="574" r:id="rId32"/>
    <p:sldId id="341" r:id="rId3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5310DB-575A-4B35-9B08-833CCAE60FC0}">
          <p14:sldIdLst>
            <p14:sldId id="257"/>
            <p14:sldId id="638"/>
            <p14:sldId id="531"/>
            <p14:sldId id="639"/>
            <p14:sldId id="633"/>
            <p14:sldId id="640"/>
            <p14:sldId id="616"/>
            <p14:sldId id="554"/>
            <p14:sldId id="592"/>
            <p14:sldId id="570"/>
            <p14:sldId id="637"/>
            <p14:sldId id="569"/>
            <p14:sldId id="566"/>
          </p14:sldIdLst>
        </p14:section>
        <p14:section name="Untitled Section" id="{FD754E7F-6566-41BF-8D06-A1CE59E62112}">
          <p14:sldIdLst>
            <p14:sldId id="636"/>
            <p14:sldId id="635"/>
            <p14:sldId id="608"/>
            <p14:sldId id="610"/>
            <p14:sldId id="321"/>
            <p14:sldId id="568"/>
            <p14:sldId id="571"/>
            <p14:sldId id="612"/>
            <p14:sldId id="619"/>
            <p14:sldId id="620"/>
            <p14:sldId id="621"/>
            <p14:sldId id="614"/>
            <p14:sldId id="615"/>
            <p14:sldId id="634"/>
            <p14:sldId id="641"/>
            <p14:sldId id="629"/>
            <p14:sldId id="574"/>
            <p14:sldId id="34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52" autoAdjust="0"/>
    <p:restoredTop sz="97364" autoAdjust="0"/>
  </p:normalViewPr>
  <p:slideViewPr>
    <p:cSldViewPr snapToGrid="0" showGuides="1">
      <p:cViewPr varScale="1">
        <p:scale>
          <a:sx n="152" d="100"/>
          <a:sy n="152" d="100"/>
        </p:scale>
        <p:origin x="156" y="174"/>
      </p:cViewPr>
      <p:guideLst/>
    </p:cSldViewPr>
  </p:slideViewPr>
  <p:outlineViewPr>
    <p:cViewPr>
      <p:scale>
        <a:sx n="33" d="100"/>
        <a:sy n="33" d="100"/>
      </p:scale>
      <p:origin x="0" y="-114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1A730007-C166-4F10-8156-BA2D8CBABACE}" type="datetimeFigureOut">
              <a:rPr lang="en-US" smtClean="0"/>
              <a:t>4/21/2023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EEB17BD-2324-4875-8B40-6F5679EC834C}" type="slidenum">
              <a:rPr lang="en-US" smtClean="0"/>
              <a:t>‹#›</a:t>
            </a:fld>
            <a:endParaRPr lang="en-US"/>
          </a:p>
        </p:txBody>
      </p:sp>
    </p:spTree>
    <p:extLst>
      <p:ext uri="{BB962C8B-B14F-4D97-AF65-F5344CB8AC3E}">
        <p14:creationId xmlns:p14="http://schemas.microsoft.com/office/powerpoint/2010/main" val="3514013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EB17BD-2324-4875-8B40-6F5679EC834C}" type="slidenum">
              <a:rPr lang="en-US" smtClean="0"/>
              <a:t>1</a:t>
            </a:fld>
            <a:endParaRPr lang="en-US"/>
          </a:p>
        </p:txBody>
      </p:sp>
    </p:spTree>
    <p:extLst>
      <p:ext uri="{BB962C8B-B14F-4D97-AF65-F5344CB8AC3E}">
        <p14:creationId xmlns:p14="http://schemas.microsoft.com/office/powerpoint/2010/main" val="1841510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2482993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a:p>
        </p:txBody>
      </p:sp>
    </p:spTree>
    <p:extLst>
      <p:ext uri="{BB962C8B-B14F-4D97-AF65-F5344CB8AC3E}">
        <p14:creationId xmlns:p14="http://schemas.microsoft.com/office/powerpoint/2010/main" val="617550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a:p>
        </p:txBody>
      </p:sp>
    </p:spTree>
    <p:extLst>
      <p:ext uri="{BB962C8B-B14F-4D97-AF65-F5344CB8AC3E}">
        <p14:creationId xmlns:p14="http://schemas.microsoft.com/office/powerpoint/2010/main" val="1375261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a:p>
        </p:txBody>
      </p:sp>
    </p:spTree>
    <p:extLst>
      <p:ext uri="{BB962C8B-B14F-4D97-AF65-F5344CB8AC3E}">
        <p14:creationId xmlns:p14="http://schemas.microsoft.com/office/powerpoint/2010/main" val="703201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a:p>
        </p:txBody>
      </p:sp>
    </p:spTree>
    <p:extLst>
      <p:ext uri="{BB962C8B-B14F-4D97-AF65-F5344CB8AC3E}">
        <p14:creationId xmlns:p14="http://schemas.microsoft.com/office/powerpoint/2010/main" val="2483649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29</a:t>
            </a:fld>
            <a:endParaRPr lang="en-US"/>
          </a:p>
        </p:txBody>
      </p:sp>
    </p:spTree>
    <p:extLst>
      <p:ext uri="{BB962C8B-B14F-4D97-AF65-F5344CB8AC3E}">
        <p14:creationId xmlns:p14="http://schemas.microsoft.com/office/powerpoint/2010/main" val="346626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061010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930794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8492451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33176897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2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91894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38480247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004253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2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096483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3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737719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4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261143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071127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6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071896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40" Type="http://schemas.openxmlformats.org/officeDocument/2006/relationships/image" Target="../media/image3.w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8"/>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9"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40">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 id="2147483727" r:id="rId26"/>
    <p:sldLayoutId id="2147483728" r:id="rId27"/>
    <p:sldLayoutId id="2147483732" r:id="rId28"/>
    <p:sldLayoutId id="2147483744" r:id="rId29"/>
    <p:sldLayoutId id="2147483745" r:id="rId30"/>
    <p:sldLayoutId id="2147483746" r:id="rId31"/>
    <p:sldLayoutId id="2147483747" r:id="rId32"/>
    <p:sldLayoutId id="2147483748" r:id="rId33"/>
    <p:sldLayoutId id="2147483749" r:id="rId34"/>
    <p:sldLayoutId id="2147483750" r:id="rId35"/>
    <p:sldLayoutId id="2147483751" r:id="rId36"/>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0.wmf"/><Relationship Id="rId7" Type="http://schemas.openxmlformats.org/officeDocument/2006/relationships/image" Target="../media/image22.wmf"/><Relationship Id="rId2" Type="http://schemas.openxmlformats.org/officeDocument/2006/relationships/oleObject" Target="../embeddings/oleObject1.bin"/><Relationship Id="rId1" Type="http://schemas.openxmlformats.org/officeDocument/2006/relationships/slideLayout" Target="../slideLayouts/slideLayout28.xml"/><Relationship Id="rId6" Type="http://schemas.openxmlformats.org/officeDocument/2006/relationships/oleObject" Target="../embeddings/oleObject3.bin"/><Relationship Id="rId5" Type="http://schemas.openxmlformats.org/officeDocument/2006/relationships/image" Target="../media/image21.wmf"/><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0.png"/><Relationship Id="rId1" Type="http://schemas.openxmlformats.org/officeDocument/2006/relationships/slideLayout" Target="../slideLayouts/slideLayout28.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24.wmf"/><Relationship Id="rId7" Type="http://schemas.openxmlformats.org/officeDocument/2006/relationships/image" Target="../media/image26.wmf"/><Relationship Id="rId2" Type="http://schemas.openxmlformats.org/officeDocument/2006/relationships/oleObject" Target="../embeddings/oleObject4.bin"/><Relationship Id="rId1" Type="http://schemas.openxmlformats.org/officeDocument/2006/relationships/slideLayout" Target="../slideLayouts/slideLayout28.xml"/><Relationship Id="rId6" Type="http://schemas.openxmlformats.org/officeDocument/2006/relationships/oleObject" Target="../embeddings/oleObject6.bin"/><Relationship Id="rId5" Type="http://schemas.openxmlformats.org/officeDocument/2006/relationships/image" Target="../media/image25.wmf"/><Relationship Id="rId4" Type="http://schemas.openxmlformats.org/officeDocument/2006/relationships/oleObject" Target="../embeddings/oleObject5.bin"/><Relationship Id="rId9" Type="http://schemas.openxmlformats.org/officeDocument/2006/relationships/image" Target="../media/image27.wmf"/></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jpeg"/><Relationship Id="rId1" Type="http://schemas.openxmlformats.org/officeDocument/2006/relationships/slideLayout" Target="../slideLayouts/slideLayout28.xml"/><Relationship Id="rId5" Type="http://schemas.openxmlformats.org/officeDocument/2006/relationships/image" Target="../media/image29.wmf"/><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0.xml"/><Relationship Id="rId5" Type="http://schemas.openxmlformats.org/officeDocument/2006/relationships/image" Target="../media/image39.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31.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33.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hyperlink" Target="mailto:jay.h.pak@usace.army.mil" TargetMode="External"/><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wmf"/><Relationship Id="rId1" Type="http://schemas.openxmlformats.org/officeDocument/2006/relationships/slideLayout" Target="../slideLayouts/slideLayout28.xml"/><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2" Type="http://schemas.openxmlformats.org/officeDocument/2006/relationships/hyperlink" Target="https://www.engr.colostate.edu/~pierre/ce_old/classes/CE716/ResSedHandbook1_01.pdf" TargetMode="Externa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hyperlink" Target="mailto:jay.h.pak@usace.army.mil" TargetMode="Externa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0D833E2-A8DD-9E26-8F14-809FDA979537}"/>
              </a:ext>
            </a:extLst>
          </p:cNvPr>
          <p:cNvPicPr>
            <a:picLocks noChangeAspect="1"/>
          </p:cNvPicPr>
          <p:nvPr/>
        </p:nvPicPr>
        <p:blipFill>
          <a:blip r:embed="rId3"/>
          <a:stretch>
            <a:fillRect/>
          </a:stretch>
        </p:blipFill>
        <p:spPr>
          <a:xfrm>
            <a:off x="6456448" y="3598073"/>
            <a:ext cx="4955884" cy="3160738"/>
          </a:xfrm>
          <a:prstGeom prst="rect">
            <a:avLst/>
          </a:prstGeom>
        </p:spPr>
      </p:pic>
      <p:sp>
        <p:nvSpPr>
          <p:cNvPr id="4" name="Title 3">
            <a:extLst>
              <a:ext uri="{FF2B5EF4-FFF2-40B4-BE49-F238E27FC236}">
                <a16:creationId xmlns:a16="http://schemas.microsoft.com/office/drawing/2014/main" id="{4D1F3248-0438-4FEA-91BA-02DA5A8D51CF}"/>
              </a:ext>
            </a:extLst>
          </p:cNvPr>
          <p:cNvSpPr>
            <a:spLocks noGrp="1"/>
          </p:cNvSpPr>
          <p:nvPr>
            <p:ph type="title"/>
          </p:nvPr>
        </p:nvSpPr>
        <p:spPr>
          <a:xfrm>
            <a:off x="194636" y="257934"/>
            <a:ext cx="11730664" cy="858437"/>
          </a:xfrm>
        </p:spPr>
        <p:txBody>
          <a:bodyPr/>
          <a:lstStyle/>
          <a:p>
            <a:r>
              <a:rPr lang="en-US" sz="2800" dirty="0"/>
              <a:t>Debris Reservoir Routing Analysis</a:t>
            </a:r>
          </a:p>
        </p:txBody>
      </p:sp>
      <p:pic>
        <p:nvPicPr>
          <p:cNvPr id="9" name="Picture 8">
            <a:extLst>
              <a:ext uri="{FF2B5EF4-FFF2-40B4-BE49-F238E27FC236}">
                <a16:creationId xmlns:a16="http://schemas.microsoft.com/office/drawing/2014/main" id="{E581FAA8-A46E-44DF-8768-C284181A9C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52358" y="6085275"/>
            <a:ext cx="991855" cy="991617"/>
          </a:xfrm>
          <a:prstGeom prst="rect">
            <a:avLst/>
          </a:prstGeom>
        </p:spPr>
      </p:pic>
      <p:sp>
        <p:nvSpPr>
          <p:cNvPr id="21" name="Text Placeholder 2">
            <a:extLst>
              <a:ext uri="{FF2B5EF4-FFF2-40B4-BE49-F238E27FC236}">
                <a16:creationId xmlns:a16="http://schemas.microsoft.com/office/drawing/2014/main" id="{94BE81A0-4CD2-47FB-995B-C1184928A78C}"/>
              </a:ext>
            </a:extLst>
          </p:cNvPr>
          <p:cNvSpPr txBox="1">
            <a:spLocks/>
          </p:cNvSpPr>
          <p:nvPr/>
        </p:nvSpPr>
        <p:spPr>
          <a:xfrm>
            <a:off x="194636" y="4511393"/>
            <a:ext cx="3933288" cy="1334099"/>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dirty="0"/>
              <a:t>Jay Pak, Ph.D., P.E.</a:t>
            </a:r>
          </a:p>
          <a:p>
            <a:r>
              <a:rPr lang="en-US" sz="1000" dirty="0"/>
              <a:t>Watershed Scale Sediment and Post-Fire Hydrology/Debris Flow Analysis Specialist, USACE IWR-HEC</a:t>
            </a:r>
          </a:p>
          <a:p>
            <a:endParaRPr lang="en-US" sz="1800" dirty="0"/>
          </a:p>
          <a:p>
            <a:endParaRPr lang="en-US" sz="1800" dirty="0"/>
          </a:p>
        </p:txBody>
      </p:sp>
      <p:pic>
        <p:nvPicPr>
          <p:cNvPr id="3" name="Picture 2">
            <a:extLst>
              <a:ext uri="{FF2B5EF4-FFF2-40B4-BE49-F238E27FC236}">
                <a16:creationId xmlns:a16="http://schemas.microsoft.com/office/drawing/2014/main" id="{3EE6D821-1ED3-45BA-B5E5-03A7CFA60FDE}"/>
              </a:ext>
            </a:extLst>
          </p:cNvPr>
          <p:cNvPicPr>
            <a:picLocks noChangeAspect="1"/>
          </p:cNvPicPr>
          <p:nvPr/>
        </p:nvPicPr>
        <p:blipFill>
          <a:blip r:embed="rId5"/>
          <a:stretch>
            <a:fillRect/>
          </a:stretch>
        </p:blipFill>
        <p:spPr>
          <a:xfrm>
            <a:off x="2950646" y="6416983"/>
            <a:ext cx="1451566" cy="397757"/>
          </a:xfrm>
          <a:prstGeom prst="rect">
            <a:avLst/>
          </a:prstGeom>
        </p:spPr>
      </p:pic>
      <p:pic>
        <p:nvPicPr>
          <p:cNvPr id="5" name="Picture 4">
            <a:extLst>
              <a:ext uri="{FF2B5EF4-FFF2-40B4-BE49-F238E27FC236}">
                <a16:creationId xmlns:a16="http://schemas.microsoft.com/office/drawing/2014/main" id="{9EB766DC-523D-8EF2-5F3A-15759092546E}"/>
              </a:ext>
            </a:extLst>
          </p:cNvPr>
          <p:cNvPicPr>
            <a:picLocks noChangeAspect="1"/>
          </p:cNvPicPr>
          <p:nvPr/>
        </p:nvPicPr>
        <p:blipFill>
          <a:blip r:embed="rId6"/>
          <a:stretch>
            <a:fillRect/>
          </a:stretch>
        </p:blipFill>
        <p:spPr>
          <a:xfrm>
            <a:off x="194636" y="931025"/>
            <a:ext cx="5009172" cy="3580368"/>
          </a:xfrm>
          <a:prstGeom prst="rect">
            <a:avLst/>
          </a:prstGeom>
        </p:spPr>
      </p:pic>
      <p:pic>
        <p:nvPicPr>
          <p:cNvPr id="11" name="Picture Placeholder 12" descr="A person standing in front of a mountain&#10;&#10;Description automatically generated">
            <a:extLst>
              <a:ext uri="{FF2B5EF4-FFF2-40B4-BE49-F238E27FC236}">
                <a16:creationId xmlns:a16="http://schemas.microsoft.com/office/drawing/2014/main" id="{0F24C3B6-95F3-E574-734F-68C844E2282A}"/>
              </a:ext>
            </a:extLst>
          </p:cNvPr>
          <p:cNvPicPr>
            <a:picLocks noGrp="1" noChangeAspect="1"/>
          </p:cNvPicPr>
          <p:nvPr>
            <p:ph type="pic" sz="quarter" idx="13"/>
          </p:nvPr>
        </p:nvPicPr>
        <p:blipFill>
          <a:blip r:embed="rId7">
            <a:extLst>
              <a:ext uri="{28A0092B-C50C-407E-A947-70E740481C1C}">
                <a14:useLocalDpi xmlns:a14="http://schemas.microsoft.com/office/drawing/2010/main" val="0"/>
              </a:ext>
            </a:extLst>
          </a:blip>
          <a:srcRect t="394" b="394"/>
          <a:stretch>
            <a:fillRect/>
          </a:stretch>
        </p:blipFill>
        <p:spPr>
          <a:xfrm>
            <a:off x="8460543" y="945884"/>
            <a:ext cx="3529574" cy="2626832"/>
          </a:xfrm>
        </p:spPr>
      </p:pic>
      <p:sp>
        <p:nvSpPr>
          <p:cNvPr id="12" name="TextBox 11">
            <a:extLst>
              <a:ext uri="{FF2B5EF4-FFF2-40B4-BE49-F238E27FC236}">
                <a16:creationId xmlns:a16="http://schemas.microsoft.com/office/drawing/2014/main" id="{8391F3B0-0981-8B8B-3362-03B2DDA45AC8}"/>
              </a:ext>
            </a:extLst>
          </p:cNvPr>
          <p:cNvSpPr txBox="1">
            <a:spLocks/>
          </p:cNvSpPr>
          <p:nvPr/>
        </p:nvSpPr>
        <p:spPr>
          <a:xfrm>
            <a:off x="8588100" y="3163343"/>
            <a:ext cx="3477776" cy="707886"/>
          </a:xfrm>
          <a:prstGeom prst="rect">
            <a:avLst/>
          </a:prstGeom>
          <a:noFill/>
        </p:spPr>
        <p:txBody>
          <a:bodyPr wrap="square" rtlCol="0">
            <a:spAutoFit/>
          </a:bodyPr>
          <a:lstStyle/>
          <a:p>
            <a:r>
              <a:rPr lang="en-US" sz="1100" dirty="0">
                <a:solidFill>
                  <a:schemeClr val="tx2"/>
                </a:solidFill>
              </a:rPr>
              <a:t>Deer Creek Debris Basin: Clean-Out (210,277 yd</a:t>
            </a:r>
            <a:r>
              <a:rPr lang="en-US" sz="1100" baseline="30000" dirty="0">
                <a:solidFill>
                  <a:schemeClr val="tx2"/>
                </a:solidFill>
              </a:rPr>
              <a:t>3</a:t>
            </a:r>
            <a:r>
              <a:rPr lang="en-US" sz="1100" dirty="0">
                <a:solidFill>
                  <a:schemeClr val="tx2"/>
                </a:solidFill>
              </a:rPr>
              <a:t>) Condition after 25 DEC 2003 event (0.95 in/</a:t>
            </a:r>
            <a:r>
              <a:rPr lang="en-US" sz="1100" dirty="0" err="1">
                <a:solidFill>
                  <a:schemeClr val="tx2"/>
                </a:solidFill>
              </a:rPr>
              <a:t>hr</a:t>
            </a:r>
            <a:r>
              <a:rPr lang="en-US" sz="1100" dirty="0">
                <a:solidFill>
                  <a:schemeClr val="tx2"/>
                </a:solidFill>
              </a:rPr>
              <a:t>) </a:t>
            </a:r>
          </a:p>
          <a:p>
            <a:endParaRPr lang="en-US" dirty="0"/>
          </a:p>
        </p:txBody>
      </p:sp>
      <p:pic>
        <p:nvPicPr>
          <p:cNvPr id="14" name="Picture 13">
            <a:extLst>
              <a:ext uri="{FF2B5EF4-FFF2-40B4-BE49-F238E27FC236}">
                <a16:creationId xmlns:a16="http://schemas.microsoft.com/office/drawing/2014/main" id="{BD64F3DD-9C6D-B60C-DB0E-1EA03B285386}"/>
              </a:ext>
            </a:extLst>
          </p:cNvPr>
          <p:cNvPicPr>
            <a:picLocks noChangeAspect="1"/>
          </p:cNvPicPr>
          <p:nvPr/>
        </p:nvPicPr>
        <p:blipFill>
          <a:blip r:embed="rId8"/>
          <a:stretch>
            <a:fillRect/>
          </a:stretch>
        </p:blipFill>
        <p:spPr>
          <a:xfrm>
            <a:off x="5466284" y="955038"/>
            <a:ext cx="2712812" cy="2617678"/>
          </a:xfrm>
          <a:prstGeom prst="rect">
            <a:avLst/>
          </a:prstGeom>
        </p:spPr>
      </p:pic>
      <p:sp>
        <p:nvSpPr>
          <p:cNvPr id="15" name="TextBox 14">
            <a:extLst>
              <a:ext uri="{FF2B5EF4-FFF2-40B4-BE49-F238E27FC236}">
                <a16:creationId xmlns:a16="http://schemas.microsoft.com/office/drawing/2014/main" id="{9A1EA8BC-5CD8-FFAA-63C7-F556CF728E93}"/>
              </a:ext>
            </a:extLst>
          </p:cNvPr>
          <p:cNvSpPr txBox="1">
            <a:spLocks/>
          </p:cNvSpPr>
          <p:nvPr/>
        </p:nvSpPr>
        <p:spPr>
          <a:xfrm>
            <a:off x="5492850" y="3163343"/>
            <a:ext cx="2686246" cy="461665"/>
          </a:xfrm>
          <a:prstGeom prst="rect">
            <a:avLst/>
          </a:prstGeom>
          <a:noFill/>
        </p:spPr>
        <p:txBody>
          <a:bodyPr wrap="square" rtlCol="0">
            <a:spAutoFit/>
          </a:bodyPr>
          <a:lstStyle/>
          <a:p>
            <a:r>
              <a:rPr lang="en-US" sz="1200" dirty="0">
                <a:solidFill>
                  <a:schemeClr val="tx2"/>
                </a:solidFill>
              </a:rPr>
              <a:t>Aerial Photo for Deer Creek Debris Basin (Google Map)</a:t>
            </a:r>
          </a:p>
        </p:txBody>
      </p:sp>
    </p:spTree>
    <p:extLst>
      <p:ext uri="{BB962C8B-B14F-4D97-AF65-F5344CB8AC3E}">
        <p14:creationId xmlns:p14="http://schemas.microsoft.com/office/powerpoint/2010/main" val="1495960057"/>
      </p:ext>
    </p:extLst>
  </p:cSld>
  <p:clrMapOvr>
    <a:masterClrMapping/>
  </p:clrMapOvr>
  <mc:AlternateContent xmlns:mc="http://schemas.openxmlformats.org/markup-compatibility/2006" xmlns:p14="http://schemas.microsoft.com/office/powerpoint/2010/main">
    <mc:Choice Requires="p14">
      <p:transition spd="slow" p14:dur="2000" advTm="12055"/>
    </mc:Choice>
    <mc:Fallback xmlns="">
      <p:transition spd="slow" advTm="12055"/>
    </mc:Fallback>
  </mc:AlternateContent>
  <p:extLst>
    <p:ext uri="{3A86A75C-4F4B-4683-9AE1-C65F6400EC91}">
      <p14:laserTraceLst xmlns:p14="http://schemas.microsoft.com/office/powerpoint/2010/main">
        <p14:tracePtLst>
          <p14:tracePt t="315" x="5514975" y="3895725"/>
          <p14:tracePt t="412" x="5514975" y="3906838"/>
          <p14:tracePt t="417" x="5526088" y="3951288"/>
          <p14:tracePt t="425" x="5553075" y="4024313"/>
          <p14:tracePt t="433" x="5581650" y="4086225"/>
          <p14:tracePt t="441" x="5637213" y="4159250"/>
          <p14:tracePt t="449" x="5694363" y="4238625"/>
          <p14:tracePt t="457" x="5756275" y="4316413"/>
          <p14:tracePt t="465" x="5807075" y="4424363"/>
          <p14:tracePt t="473" x="5891213" y="4519613"/>
          <p14:tracePt t="481" x="5975350" y="4632325"/>
          <p14:tracePt t="489" x="6065838" y="4727575"/>
          <p14:tracePt t="497" x="6143625" y="4811713"/>
          <p14:tracePt t="507" x="6176963" y="4862513"/>
          <p14:tracePt t="513" x="6205538" y="4902200"/>
          <p14:tracePt t="523" x="6211888" y="4924425"/>
          <p14:tracePt t="529" x="6216650" y="4935538"/>
          <p14:tracePt t="547" x="6223000" y="4935538"/>
          <p14:tracePt t="563" x="6223000" y="4913313"/>
          <p14:tracePt t="571" x="6223000" y="4891088"/>
          <p14:tracePt t="579" x="6223000" y="4879975"/>
          <p14:tracePt t="587" x="6223000" y="4873625"/>
          <p14:tracePt t="595" x="6223000" y="4862513"/>
          <p14:tracePt t="747" x="6223000" y="4867275"/>
          <p14:tracePt t="1207" x="6216650" y="4867275"/>
          <p14:tracePt t="1215" x="6216650" y="4862513"/>
          <p14:tracePt t="1223" x="6200775" y="4856163"/>
          <p14:tracePt t="1231" x="6154738" y="4829175"/>
          <p14:tracePt t="1239" x="6103938" y="4800600"/>
          <p14:tracePt t="1247" x="6019800" y="4760913"/>
          <p14:tracePt t="1255" x="5924550" y="4721225"/>
          <p14:tracePt t="1263" x="5807075" y="4665663"/>
          <p14:tracePt t="1271" x="5705475" y="4610100"/>
          <p14:tracePt t="1279" x="5610225" y="4548188"/>
          <p14:tracePt t="1287" x="5519738" y="4497388"/>
          <p14:tracePt t="1296" x="5440363" y="4440238"/>
          <p14:tracePt t="1303" x="5384800" y="4384675"/>
          <p14:tracePt t="1313" x="5334000" y="4305300"/>
          <p14:tracePt t="1319" x="5289550" y="4221163"/>
          <p14:tracePt t="1327" x="5245100" y="4137025"/>
          <p14:tracePt t="1339" x="5227638" y="4064000"/>
          <p14:tracePt t="1347" x="5216525" y="3990975"/>
          <p14:tracePt t="1355" x="5205413" y="3929063"/>
          <p14:tracePt t="1364" x="5205413" y="3867150"/>
          <p14:tracePt t="1371" x="5205413" y="3816350"/>
          <p14:tracePt t="1379" x="5205413" y="3771900"/>
          <p14:tracePt t="1387" x="5205413" y="3732213"/>
          <p14:tracePt t="1396" x="5205413" y="3705225"/>
          <p14:tracePt t="1404" x="5205413" y="3670300"/>
          <p14:tracePt t="1414" x="5205413" y="3654425"/>
          <p14:tracePt t="1419" x="5205413" y="3648075"/>
          <p14:tracePt t="1427" x="5205413" y="3643313"/>
          <p14:tracePt t="1507" x="5199063" y="3643313"/>
          <p14:tracePt t="1513" x="5176838" y="3648075"/>
          <p14:tracePt t="1521" x="5143500" y="3654425"/>
          <p14:tracePt t="1529" x="5081588" y="3648075"/>
          <p14:tracePt t="1537" x="4986338" y="3619500"/>
          <p14:tracePt t="1547" x="4772025" y="3570288"/>
          <p14:tracePt t="1553" x="4473575" y="3502025"/>
          <p14:tracePt t="1561" x="3984625" y="3367088"/>
          <p14:tracePt t="1569" x="3384550" y="3227388"/>
          <p14:tracePt t="1577" x="2765425" y="3068638"/>
          <p14:tracePt t="1585" x="2185988" y="2906713"/>
          <p14:tracePt t="1593" x="1770063" y="2709863"/>
          <p14:tracePt t="1601" x="1495425" y="2501900"/>
          <p14:tracePt t="1609" x="1258888" y="2287588"/>
          <p14:tracePt t="1618" x="1039813" y="2090738"/>
          <p14:tracePt t="1625" x="849313" y="1911350"/>
          <p14:tracePt t="1633" x="679450" y="1731963"/>
          <p14:tracePt t="1641" x="522288" y="1568450"/>
          <p14:tracePt t="1649" x="371475" y="1422400"/>
          <p14:tracePt t="1658" x="236538" y="1276350"/>
          <p14:tracePt t="1665" x="117475" y="1146175"/>
          <p14:tracePt t="1673" x="22225" y="1035050"/>
          <p14:tracePt t="5063" x="2338388" y="157163"/>
          <p14:tracePt t="5071" x="2670175" y="225425"/>
          <p14:tracePt t="5079" x="3114675" y="269875"/>
          <p14:tracePt t="5087" x="3630613" y="298450"/>
          <p14:tracePt t="5095" x="4181475" y="309563"/>
          <p14:tracePt t="5103" x="4710113" y="309563"/>
          <p14:tracePt t="5111" x="5183188" y="309563"/>
          <p14:tracePt t="5119" x="5626100" y="280988"/>
          <p14:tracePt t="5127" x="5969000" y="236538"/>
          <p14:tracePt t="5135" x="6234113" y="190500"/>
          <p14:tracePt t="5143" x="6486525" y="146050"/>
          <p14:tracePt t="5151" x="6738938" y="117475"/>
          <p14:tracePt t="5159" x="6964363" y="79375"/>
          <p14:tracePt t="5167" x="7154863" y="50800"/>
          <p14:tracePt t="5175" x="7329488" y="22225"/>
          <p14:tracePt t="5311" x="7705725" y="117475"/>
          <p14:tracePt t="5319" x="7740650" y="179388"/>
          <p14:tracePt t="5327" x="7858125" y="207963"/>
          <p14:tracePt t="5337" x="8010525" y="247650"/>
          <p14:tracePt t="5343" x="8207375" y="247650"/>
          <p14:tracePt t="5354" x="8408988" y="241300"/>
          <p14:tracePt t="5363" x="8656638" y="230188"/>
          <p14:tracePt t="5369" x="8904288" y="201613"/>
          <p14:tracePt t="5377" x="9156700" y="168275"/>
          <p14:tracePt t="5385" x="9398000" y="117475"/>
          <p14:tracePt t="5393" x="9605963" y="79375"/>
          <p14:tracePt t="5401" x="9758363" y="33338"/>
          <p14:tracePt t="6101" x="7470775" y="163513"/>
          <p14:tracePt t="6109" x="7324725" y="185738"/>
          <p14:tracePt t="6117" x="7273925" y="179388"/>
          <p14:tracePt t="6125" x="7251700" y="163513"/>
          <p14:tracePt t="6134" x="7234238" y="141288"/>
          <p14:tracePt t="6141" x="7227888" y="128588"/>
          <p14:tracePt t="6150" x="7223125" y="117475"/>
          <p14:tracePt t="6157" x="7223125" y="112713"/>
          <p14:tracePt t="6304" x="7200900" y="112713"/>
          <p14:tracePt t="6309" x="7121525" y="146050"/>
          <p14:tracePt t="6319" x="7019925" y="190500"/>
          <p14:tracePt t="6325" x="6908800" y="230188"/>
          <p14:tracePt t="6335" x="6734175" y="258763"/>
          <p14:tracePt t="6344" x="6503988" y="269875"/>
          <p14:tracePt t="6351" x="6245225" y="269875"/>
          <p14:tracePt t="6359" x="5924550" y="269875"/>
          <p14:tracePt t="6367" x="5559425" y="269875"/>
          <p14:tracePt t="6375" x="5176838" y="252413"/>
          <p14:tracePt t="6383" x="4873625" y="185738"/>
          <p14:tracePt t="6391" x="4694238" y="73025"/>
          <p14:tracePt t="6641" x="5772150" y="55563"/>
          <p14:tracePt t="6647" x="5818188" y="112713"/>
          <p14:tracePt t="6657" x="5862638" y="157163"/>
          <p14:tracePt t="6665" x="5935663" y="190500"/>
          <p14:tracePt t="6673" x="6008688" y="207963"/>
          <p14:tracePt t="6681" x="6088063" y="207963"/>
          <p14:tracePt t="6689" x="6154738" y="219075"/>
          <p14:tracePt t="6697" x="6205538" y="219075"/>
          <p14:tracePt t="6705" x="6245225" y="230188"/>
          <p14:tracePt t="6713" x="6278563" y="236538"/>
          <p14:tracePt t="6721" x="6296025" y="247650"/>
          <p14:tracePt t="6729" x="6300788" y="252413"/>
          <p14:tracePt t="6737" x="6311900" y="252413"/>
          <p14:tracePt t="6842" x="6311900" y="258763"/>
          <p14:tracePt t="6850" x="6311900" y="287338"/>
          <p14:tracePt t="6857" x="6323013" y="382588"/>
          <p14:tracePt t="6865" x="6369050" y="533400"/>
          <p14:tracePt t="6874" x="6442075" y="679450"/>
          <p14:tracePt t="6881" x="6519863" y="842963"/>
          <p14:tracePt t="6889" x="6599238" y="1046163"/>
          <p14:tracePt t="6897" x="6672263" y="1258888"/>
          <p14:tracePt t="6905" x="6727825" y="1462088"/>
          <p14:tracePt t="6915" x="6824663" y="1663700"/>
          <p14:tracePt t="6921" x="6935788" y="1860550"/>
          <p14:tracePt t="6929" x="7110413" y="2024063"/>
          <p14:tracePt t="6937" x="7324725" y="2163763"/>
          <p14:tracePt t="6945" x="7521575" y="2276475"/>
          <p14:tracePt t="6955" x="7661275" y="2333625"/>
          <p14:tracePt t="6961" x="7729538" y="2349500"/>
          <p14:tracePt t="6971" x="7773988" y="2360613"/>
          <p14:tracePt t="6979" x="7807325" y="2366963"/>
          <p14:tracePt t="6987" x="7829550" y="2371725"/>
          <p14:tracePt t="7001" x="7847013" y="2378075"/>
          <p14:tracePt t="7003" x="7864475" y="2378075"/>
          <p14:tracePt t="7011" x="7864475" y="2382838"/>
          <p14:tracePt t="7083" x="7864475" y="2400300"/>
          <p14:tracePt t="7091" x="7864475" y="2428875"/>
          <p14:tracePt t="7100" x="7864475" y="2451100"/>
          <p14:tracePt t="7107" x="7864475" y="2462213"/>
          <p14:tracePt t="7115" x="7864475" y="2473325"/>
          <p14:tracePt t="7123" x="7864475" y="2501900"/>
          <p14:tracePt t="7131" x="7902575" y="2546350"/>
          <p14:tracePt t="7139" x="7999413" y="2625725"/>
          <p14:tracePt t="7147" x="8218488" y="2720975"/>
          <p14:tracePt t="7156" x="8521700" y="2794000"/>
          <p14:tracePt t="7163" x="8875713" y="2833688"/>
          <p14:tracePt t="7171" x="9229725" y="2827338"/>
          <p14:tracePt t="7179" x="9504363" y="2827338"/>
          <p14:tracePt t="7187" x="9690100" y="2805113"/>
          <p14:tracePt t="7196" x="9769475" y="2787650"/>
          <p14:tracePt t="7203" x="9798050" y="2782888"/>
          <p14:tracePt t="7211" x="9820275" y="2771775"/>
          <p14:tracePt t="7219" x="9825038" y="2760663"/>
          <p14:tracePt t="7227" x="9825038" y="2754313"/>
          <p14:tracePt t="7235" x="9825038" y="2743200"/>
          <p14:tracePt t="7374" x="9825038" y="2749550"/>
          <p14:tracePt t="7381" x="9825038" y="2798763"/>
          <p14:tracePt t="7389" x="9859963" y="2849563"/>
          <p14:tracePt t="7397" x="9904413" y="2884488"/>
          <p14:tracePt t="7405" x="9982200" y="2911475"/>
          <p14:tracePt t="7414" x="10050463" y="2940050"/>
          <p14:tracePt t="7421" x="10140950" y="3001963"/>
          <p14:tracePt t="7429" x="10264775" y="3086100"/>
          <p14:tracePt t="7437" x="10460038" y="3221038"/>
          <p14:tracePt t="7445" x="10714038" y="3355975"/>
          <p14:tracePt t="7453" x="11023600" y="3479800"/>
          <p14:tracePt t="7461" x="11353800" y="3575050"/>
          <p14:tracePt t="7469" x="11669713" y="3630613"/>
          <p14:tracePt t="7477" x="11917363" y="3643313"/>
          <p14:tracePt t="7485" x="12085638" y="3648075"/>
          <p14:tracePt t="7549" x="12045950" y="3592513"/>
          <p14:tracePt t="7557" x="11984038" y="3557588"/>
          <p14:tracePt t="7565" x="11928475" y="3524250"/>
          <p14:tracePt t="7575" x="11882438" y="3495675"/>
          <p14:tracePt t="7582" x="11837988" y="3473450"/>
          <p14:tracePt t="7589" x="11804650" y="3457575"/>
          <p14:tracePt t="7600" x="11782425" y="3435350"/>
          <p14:tracePt t="7605" x="11758613" y="3422650"/>
          <p14:tracePt t="7615" x="11747500" y="3411538"/>
          <p14:tracePt t="7621" x="11736388" y="3406775"/>
          <p14:tracePt t="7631" x="11731625" y="3400425"/>
          <p14:tracePt t="7647" x="11725275" y="3400425"/>
          <p14:tracePt t="7655" x="11725275" y="3406775"/>
          <p14:tracePt t="7664" x="11714163" y="3406775"/>
          <p14:tracePt t="7672" x="11714163" y="3411538"/>
          <p14:tracePt t="7679" x="11714163" y="3417888"/>
          <p14:tracePt t="7687" x="11731625" y="3429000"/>
          <p14:tracePt t="7695" x="11787188" y="3451225"/>
          <p14:tracePt t="7703" x="11860213" y="3473450"/>
          <p14:tracePt t="7711" x="11955463" y="3484563"/>
          <p14:tracePt t="7719" x="12039600" y="3490913"/>
          <p14:tracePt t="7727" x="12107863" y="3490913"/>
          <p14:tracePt t="7735" x="12152313" y="3495675"/>
          <p14:tracePt t="7744" x="12174538" y="3495675"/>
          <p14:tracePt t="7752" x="12185650" y="3495675"/>
          <p14:tracePt t="7775" x="12185650" y="3484563"/>
          <p14:tracePt t="7784" x="12185650" y="3473450"/>
          <p14:tracePt t="7791" x="12185650" y="3462338"/>
          <p14:tracePt t="7799" x="12174538" y="3451225"/>
          <p14:tracePt t="7807" x="12169775" y="3446463"/>
          <p14:tracePt t="7815" x="12163425" y="3446463"/>
          <p14:tracePt t="7855" x="12169775" y="3446463"/>
          <p14:tracePt t="7904" x="12174538" y="3446463"/>
          <p14:tracePt t="7927" x="12180888" y="3446463"/>
          <p14:tracePt t="8257" x="12074525" y="3457575"/>
          <p14:tracePt t="8267" x="11950700" y="3462338"/>
          <p14:tracePt t="8275" x="11674475" y="3462338"/>
          <p14:tracePt t="8284" x="11231563" y="3462338"/>
          <p14:tracePt t="8291" x="10641013" y="3457575"/>
          <p14:tracePt t="8300" x="9853613" y="3440113"/>
          <p14:tracePt t="8307" x="9077325" y="3440113"/>
          <p14:tracePt t="8315" x="8291513" y="3490913"/>
          <p14:tracePt t="8323" x="7667625" y="3502025"/>
          <p14:tracePt t="8331" x="7251700" y="3446463"/>
          <p14:tracePt t="8339" x="6818313" y="3389313"/>
          <p14:tracePt t="8347" x="6554788" y="3276600"/>
          <p14:tracePt t="8355" x="6300788" y="3170238"/>
          <p14:tracePt t="8363" x="6081713" y="3063875"/>
          <p14:tracePt t="8371" x="5873750" y="2962275"/>
          <p14:tracePt t="8379" x="5694363" y="2871788"/>
          <p14:tracePt t="8387" x="5537200" y="2787650"/>
          <p14:tracePt t="8395" x="5373688" y="2709863"/>
          <p14:tracePt t="8403" x="5256213" y="2641600"/>
          <p14:tracePt t="8412" x="5159375" y="2579688"/>
          <p14:tracePt t="8419" x="5059363" y="2524125"/>
          <p14:tracePt t="8427" x="4979988" y="2466975"/>
          <p14:tracePt t="8435" x="4924425" y="2439988"/>
          <p14:tracePt t="8443" x="4873625" y="2400300"/>
          <p14:tracePt t="8452" x="4833938" y="2371725"/>
          <p14:tracePt t="8459" x="4805363" y="2349500"/>
          <p14:tracePt t="8468" x="4789488" y="2327275"/>
          <p14:tracePt t="8475" x="4772025" y="2316163"/>
          <p14:tracePt t="8483" x="4767263" y="2309813"/>
          <p14:tracePt t="8491" x="4760913" y="2298700"/>
          <p14:tracePt t="8531" x="4756150" y="2298700"/>
          <p14:tracePt t="8539" x="4721225" y="2298700"/>
          <p14:tracePt t="8547" x="4687888" y="2309813"/>
          <p14:tracePt t="8557" x="4603750" y="2309813"/>
          <p14:tracePt t="8563" x="4473575" y="2293938"/>
          <p14:tracePt t="8573" x="4249738" y="2243138"/>
          <p14:tracePt t="8581" x="3906838" y="2185988"/>
          <p14:tracePt t="8589" x="3411538" y="2101850"/>
          <p14:tracePt t="8597" x="2798763" y="2012950"/>
          <p14:tracePt t="8605" x="2141538" y="1944688"/>
          <p14:tracePt t="8613" x="1500188" y="1905000"/>
          <p14:tracePt t="8621" x="989013" y="1820863"/>
          <p14:tracePt t="8630" x="692150" y="1670050"/>
          <p14:tracePt t="8637" x="517525" y="1506538"/>
          <p14:tracePt t="8645" x="365125" y="1343025"/>
          <p14:tracePt t="8653" x="219075" y="1208088"/>
          <p14:tracePt t="8661" x="112713" y="1095375"/>
          <p14:tracePt t="8669" x="11113" y="977900"/>
          <p14:tracePt t="9603" x="17463" y="2760663"/>
          <p14:tracePt t="9612" x="28575" y="2760663"/>
          <p14:tracePt t="9619" x="33338" y="2760663"/>
          <p14:tracePt t="9627" x="44450" y="2760663"/>
          <p14:tracePt t="9635" x="55563" y="2760663"/>
          <p14:tracePt t="9652" x="61913" y="2760663"/>
          <p14:tracePt t="9659" x="66675" y="2765425"/>
          <p14:tracePt t="9675" x="73025" y="2771775"/>
          <p14:tracePt t="9707" x="73025" y="2776538"/>
          <p14:tracePt t="9715" x="73025" y="2782888"/>
          <p14:tracePt t="9723" x="73025" y="2787650"/>
          <p14:tracePt t="9739" x="73025" y="2798763"/>
          <p14:tracePt t="9747" x="73025" y="2805113"/>
          <p14:tracePt t="9925" x="73025" y="2809875"/>
          <p14:tracePt t="10110" x="73025" y="2805113"/>
          <p14:tracePt t="10117" x="73025" y="2798763"/>
          <p14:tracePt t="10125" x="73025" y="2794000"/>
          <p14:tracePt t="10136" x="73025" y="2787650"/>
          <p14:tracePt t="10141" x="73025" y="2776538"/>
          <p14:tracePt t="10149" x="73025" y="2754313"/>
          <p14:tracePt t="10157" x="79375" y="2703513"/>
          <p14:tracePt t="10165" x="112713" y="2630488"/>
          <p14:tracePt t="10175" x="174625" y="2506663"/>
          <p14:tracePt t="10181" x="280988" y="2338388"/>
          <p14:tracePt t="10191" x="409575" y="2124075"/>
          <p14:tracePt t="10199" x="533400" y="1928813"/>
          <p14:tracePt t="10207" x="663575" y="1692275"/>
          <p14:tracePt t="10215" x="752475" y="1500188"/>
          <p14:tracePt t="10223" x="803275" y="1304925"/>
          <p14:tracePt t="10231" x="849313" y="1152525"/>
          <p14:tracePt t="10239" x="882650" y="1017588"/>
          <p14:tracePt t="10247" x="911225" y="882650"/>
          <p14:tracePt t="10255" x="915988" y="752475"/>
          <p14:tracePt t="10263" x="922338" y="674688"/>
          <p14:tracePt t="10271" x="922338" y="590550"/>
          <p14:tracePt t="10279" x="922338" y="517525"/>
          <p14:tracePt t="10287" x="922338" y="449263"/>
          <p14:tracePt t="10295" x="922338" y="387350"/>
          <p14:tracePt t="10304" x="922338" y="331788"/>
          <p14:tracePt t="10312" x="922338" y="276225"/>
          <p14:tracePt t="10320" x="922338" y="225425"/>
          <p14:tracePt t="10327" x="922338" y="185738"/>
          <p14:tracePt t="10336" x="922338" y="157163"/>
          <p14:tracePt t="10343" x="922338" y="134938"/>
          <p14:tracePt t="10351" x="922338" y="112713"/>
          <p14:tracePt t="10359" x="922338" y="101600"/>
          <p14:tracePt t="10367" x="922338" y="84138"/>
          <p14:tracePt t="10375" x="922338" y="79375"/>
          <p14:tracePt t="10383" x="922338" y="73025"/>
          <p14:tracePt t="10391" x="922338" y="66675"/>
          <p14:tracePt t="10415" x="904875" y="90488"/>
          <p14:tracePt t="10425" x="882650" y="123825"/>
          <p14:tracePt t="10431" x="871538" y="128588"/>
          <p14:tracePt t="10455" x="865188" y="128588"/>
          <p14:tracePt t="10463" x="854075" y="112713"/>
          <p14:tracePt t="10471" x="842963" y="73025"/>
          <p14:tracePt t="10481" x="838200" y="17463"/>
        </p14:tracePtLst>
      </p14:laserTrace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438" y="241154"/>
            <a:ext cx="10217333" cy="737041"/>
          </a:xfrm>
        </p:spPr>
        <p:txBody>
          <a:bodyPr/>
          <a:lstStyle/>
          <a:p>
            <a:r>
              <a:rPr lang="en-US" dirty="0"/>
              <a:t>Chen’s Sediment Trap (Chen 1975)</a:t>
            </a:r>
          </a:p>
        </p:txBody>
      </p:sp>
      <p:sp>
        <p:nvSpPr>
          <p:cNvPr id="3" name="Content Placeholder 2"/>
          <p:cNvSpPr>
            <a:spLocks noGrp="1"/>
          </p:cNvSpPr>
          <p:nvPr>
            <p:ph idx="1"/>
          </p:nvPr>
        </p:nvSpPr>
        <p:spPr>
          <a:xfrm>
            <a:off x="266700" y="1148316"/>
            <a:ext cx="11658600" cy="5481084"/>
          </a:xfrm>
        </p:spPr>
        <p:txBody>
          <a:bodyPr/>
          <a:lstStyle/>
          <a:p>
            <a:pPr marL="342900" indent="-342900">
              <a:buFont typeface="Arial" panose="020B0604020202020204" pitchFamily="34" charset="0"/>
              <a:buChar char="•"/>
            </a:pPr>
            <a:r>
              <a:rPr lang="en-US" dirty="0"/>
              <a:t>Critical settling velocity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Trapping Efficiency</a:t>
            </a:r>
          </a:p>
          <a:p>
            <a:pPr lvl="2"/>
            <a:r>
              <a:rPr lang="en-US" dirty="0"/>
              <a:t>Stratified (quiescent) reservoir (upper bound)</a:t>
            </a:r>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lvl="2"/>
            <a:r>
              <a:rPr lang="en-US" dirty="0"/>
              <a:t>Mixed (turbulent) reservoir (lower bound)</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lvl="3"/>
            <a:r>
              <a:rPr lang="en-US" b="0" i="0" dirty="0">
                <a:solidFill>
                  <a:srgbClr val="172B4D"/>
                </a:solidFill>
                <a:effectLst/>
                <a:latin typeface="-apple-system"/>
              </a:rPr>
              <a:t>The settling velocity is computed using the method selected for the Basin Model. </a:t>
            </a:r>
          </a:p>
          <a:p>
            <a:pPr lvl="3"/>
            <a:r>
              <a:rPr lang="en-US" b="0" i="0" dirty="0">
                <a:solidFill>
                  <a:srgbClr val="172B4D"/>
                </a:solidFill>
                <a:effectLst/>
                <a:latin typeface="-apple-system"/>
              </a:rPr>
              <a:t>The critical settling velocity is computed as the discharge rate (Q) from the reservoir divided by the surface area (A). The computations are performed separately for each grain size class or subclass.</a:t>
            </a:r>
            <a:endParaRPr lang="en-US" dirty="0"/>
          </a:p>
        </p:txBody>
      </p:sp>
      <p:graphicFrame>
        <p:nvGraphicFramePr>
          <p:cNvPr id="6" name="Object 8"/>
          <p:cNvGraphicFramePr>
            <a:graphicFrameLocks noChangeAspect="1"/>
          </p:cNvGraphicFramePr>
          <p:nvPr>
            <p:extLst>
              <p:ext uri="{D42A27DB-BD31-4B8C-83A1-F6EECF244321}">
                <p14:modId xmlns:p14="http://schemas.microsoft.com/office/powerpoint/2010/main" val="1266147807"/>
              </p:ext>
            </p:extLst>
          </p:nvPr>
        </p:nvGraphicFramePr>
        <p:xfrm>
          <a:off x="2941934" y="1594146"/>
          <a:ext cx="2776537" cy="636588"/>
        </p:xfrm>
        <a:graphic>
          <a:graphicData uri="http://schemas.openxmlformats.org/presentationml/2006/ole">
            <mc:AlternateContent xmlns:mc="http://schemas.openxmlformats.org/markup-compatibility/2006">
              <mc:Choice xmlns:v="urn:schemas-microsoft-com:vml" Requires="v">
                <p:oleObj name="Equation" r:id="rId2" imgW="1701720" imgH="393480" progId="Equation.DSMT4">
                  <p:embed/>
                </p:oleObj>
              </mc:Choice>
              <mc:Fallback>
                <p:oleObj name="Equation" r:id="rId2" imgW="1701720" imgH="393480" progId="Equation.DSMT4">
                  <p:embed/>
                  <p:pic>
                    <p:nvPicPr>
                      <p:cNvPr id="6" name="Object 8"/>
                      <p:cNvPicPr>
                        <a:picLocks noChangeAspect="1" noChangeArrowheads="1"/>
                      </p:cNvPicPr>
                      <p:nvPr/>
                    </p:nvPicPr>
                    <p:blipFill>
                      <a:blip r:embed="rId3"/>
                      <a:srcRect/>
                      <a:stretch>
                        <a:fillRect/>
                      </a:stretch>
                    </p:blipFill>
                    <p:spPr bwMode="auto">
                      <a:xfrm>
                        <a:off x="2941934" y="1594146"/>
                        <a:ext cx="2776537" cy="636588"/>
                      </a:xfrm>
                      <a:prstGeom prst="rect">
                        <a:avLst/>
                      </a:prstGeom>
                      <a:noFill/>
                      <a:ln>
                        <a:noFill/>
                      </a:ln>
                    </p:spPr>
                  </p:pic>
                </p:oleObj>
              </mc:Fallback>
            </mc:AlternateContent>
          </a:graphicData>
        </a:graphic>
      </p:graphicFrame>
      <p:graphicFrame>
        <p:nvGraphicFramePr>
          <p:cNvPr id="7" name="Object 10"/>
          <p:cNvGraphicFramePr>
            <a:graphicFrameLocks noChangeAspect="1"/>
          </p:cNvGraphicFramePr>
          <p:nvPr>
            <p:extLst>
              <p:ext uri="{D42A27DB-BD31-4B8C-83A1-F6EECF244321}">
                <p14:modId xmlns:p14="http://schemas.microsoft.com/office/powerpoint/2010/main" val="2916590252"/>
              </p:ext>
            </p:extLst>
          </p:nvPr>
        </p:nvGraphicFramePr>
        <p:xfrm>
          <a:off x="2941934" y="3176070"/>
          <a:ext cx="2293937" cy="712788"/>
        </p:xfrm>
        <a:graphic>
          <a:graphicData uri="http://schemas.openxmlformats.org/presentationml/2006/ole">
            <mc:AlternateContent xmlns:mc="http://schemas.openxmlformats.org/markup-compatibility/2006">
              <mc:Choice xmlns:v="urn:schemas-microsoft-com:vml" Requires="v">
                <p:oleObj name="Equation" r:id="rId4" imgW="1396800" imgH="431640" progId="Equation.DSMT4">
                  <p:embed/>
                </p:oleObj>
              </mc:Choice>
              <mc:Fallback>
                <p:oleObj name="Equation" r:id="rId4" imgW="1396800" imgH="431640" progId="Equation.DSMT4">
                  <p:embed/>
                  <p:pic>
                    <p:nvPicPr>
                      <p:cNvPr id="7" name="Object 10"/>
                      <p:cNvPicPr>
                        <a:picLocks noChangeAspect="1" noChangeArrowheads="1"/>
                      </p:cNvPicPr>
                      <p:nvPr/>
                    </p:nvPicPr>
                    <p:blipFill>
                      <a:blip r:embed="rId5"/>
                      <a:srcRect/>
                      <a:stretch>
                        <a:fillRect/>
                      </a:stretch>
                    </p:blipFill>
                    <p:spPr bwMode="auto">
                      <a:xfrm>
                        <a:off x="2941934" y="3176070"/>
                        <a:ext cx="2293937" cy="712788"/>
                      </a:xfrm>
                      <a:prstGeom prst="rect">
                        <a:avLst/>
                      </a:prstGeom>
                      <a:noFill/>
                      <a:ln>
                        <a:noFill/>
                      </a:ln>
                    </p:spPr>
                  </p:pic>
                </p:oleObj>
              </mc:Fallback>
            </mc:AlternateContent>
          </a:graphicData>
        </a:graphic>
      </p:graphicFrame>
      <p:graphicFrame>
        <p:nvGraphicFramePr>
          <p:cNvPr id="8" name="Object 12"/>
          <p:cNvGraphicFramePr>
            <a:graphicFrameLocks noChangeAspect="1"/>
          </p:cNvGraphicFramePr>
          <p:nvPr>
            <p:extLst>
              <p:ext uri="{D42A27DB-BD31-4B8C-83A1-F6EECF244321}">
                <p14:modId xmlns:p14="http://schemas.microsoft.com/office/powerpoint/2010/main" val="732492078"/>
              </p:ext>
            </p:extLst>
          </p:nvPr>
        </p:nvGraphicFramePr>
        <p:xfrm>
          <a:off x="2941934" y="4627267"/>
          <a:ext cx="1933575" cy="896938"/>
        </p:xfrm>
        <a:graphic>
          <a:graphicData uri="http://schemas.openxmlformats.org/presentationml/2006/ole">
            <mc:AlternateContent xmlns:mc="http://schemas.openxmlformats.org/markup-compatibility/2006">
              <mc:Choice xmlns:v="urn:schemas-microsoft-com:vml" Requires="v">
                <p:oleObj name="Equation" r:id="rId6" imgW="1155600" imgH="533160" progId="Equation.DSMT4">
                  <p:embed/>
                </p:oleObj>
              </mc:Choice>
              <mc:Fallback>
                <p:oleObj name="Equation" r:id="rId6" imgW="1155600" imgH="533160" progId="Equation.DSMT4">
                  <p:embed/>
                  <p:pic>
                    <p:nvPicPr>
                      <p:cNvPr id="8" name="Object 12"/>
                      <p:cNvPicPr>
                        <a:picLocks noChangeAspect="1" noChangeArrowheads="1"/>
                      </p:cNvPicPr>
                      <p:nvPr/>
                    </p:nvPicPr>
                    <p:blipFill>
                      <a:blip r:embed="rId7"/>
                      <a:srcRect/>
                      <a:stretch>
                        <a:fillRect/>
                      </a:stretch>
                    </p:blipFill>
                    <p:spPr bwMode="auto">
                      <a:xfrm>
                        <a:off x="2941934" y="4627267"/>
                        <a:ext cx="1933575" cy="896938"/>
                      </a:xfrm>
                      <a:prstGeom prst="rect">
                        <a:avLst/>
                      </a:prstGeom>
                      <a:noFill/>
                      <a:ln w="25400">
                        <a:solidFill>
                          <a:srgbClr val="FF0000"/>
                        </a:solidFill>
                        <a:miter lim="800000"/>
                        <a:headEnd/>
                        <a:tailEnd/>
                      </a:ln>
                    </p:spPr>
                  </p:pic>
                </p:oleObj>
              </mc:Fallback>
            </mc:AlternateContent>
          </a:graphicData>
        </a:graphic>
      </p:graphicFrame>
    </p:spTree>
    <p:extLst>
      <p:ext uri="{BB962C8B-B14F-4D97-AF65-F5344CB8AC3E}">
        <p14:creationId xmlns:p14="http://schemas.microsoft.com/office/powerpoint/2010/main" val="914449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438" y="241154"/>
            <a:ext cx="10217333" cy="737041"/>
          </a:xfrm>
        </p:spPr>
        <p:txBody>
          <a:bodyPr/>
          <a:lstStyle/>
          <a:p>
            <a:r>
              <a:rPr lang="en-US" dirty="0"/>
              <a:t>Brune’s Sediment Trap (</a:t>
            </a:r>
            <a:r>
              <a:rPr lang="en-US" dirty="0" err="1"/>
              <a:t>Brune</a:t>
            </a:r>
            <a:r>
              <a:rPr lang="en-US" dirty="0"/>
              <a:t> 1953)</a:t>
            </a:r>
          </a:p>
        </p:txBody>
      </p:sp>
      <p:sp>
        <p:nvSpPr>
          <p:cNvPr id="3" name="Content Placeholder 2"/>
          <p:cNvSpPr>
            <a:spLocks noGrp="1"/>
          </p:cNvSpPr>
          <p:nvPr>
            <p:ph idx="1"/>
          </p:nvPr>
        </p:nvSpPr>
        <p:spPr>
          <a:xfrm>
            <a:off x="266700" y="1148316"/>
            <a:ext cx="11658600" cy="5481084"/>
          </a:xfrm>
        </p:spPr>
        <p:txBody>
          <a:bodyPr/>
          <a:lstStyle/>
          <a:p>
            <a:pPr marL="342900" indent="-342900">
              <a:buFont typeface="Arial" panose="020B0604020202020204" pitchFamily="34" charset="0"/>
              <a:buChar char="•"/>
            </a:pPr>
            <a:r>
              <a:rPr lang="en-US" dirty="0"/>
              <a:t>Capacity/Annual Inflow Ratio</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1030288" lvl="3" indent="-342900"/>
            <a:endParaRPr lang="en-US" dirty="0"/>
          </a:p>
          <a:p>
            <a:pPr marL="1030288" lvl="3" indent="-342900">
              <a:buFont typeface="Arial" panose="020B0604020202020204" pitchFamily="34" charset="0"/>
              <a:buChar char="•"/>
            </a:pPr>
            <a:r>
              <a:rPr lang="en-US" i="1" dirty="0" err="1"/>
              <a:t>V</a:t>
            </a:r>
            <a:r>
              <a:rPr lang="en-US" i="1" baseline="-25000" dirty="0" err="1"/>
              <a:t>res</a:t>
            </a:r>
            <a:r>
              <a:rPr lang="en-US" i="1" baseline="-25000" dirty="0"/>
              <a:t> </a:t>
            </a:r>
            <a:r>
              <a:rPr lang="en-US" i="1" dirty="0"/>
              <a:t>= </a:t>
            </a:r>
            <a:r>
              <a:rPr lang="en-US" i="1" baseline="-25000" dirty="0"/>
              <a:t> </a:t>
            </a:r>
            <a:r>
              <a:rPr lang="en-US" i="1" dirty="0"/>
              <a:t>Reservoir Capacity</a:t>
            </a:r>
          </a:p>
          <a:p>
            <a:pPr marL="1030288" lvl="3" indent="-342900">
              <a:buFont typeface="Arial" panose="020B0604020202020204" pitchFamily="34" charset="0"/>
              <a:buChar char="•"/>
            </a:pPr>
            <a:r>
              <a:rPr lang="en-US" i="1" dirty="0" err="1"/>
              <a:t>V</a:t>
            </a:r>
            <a:r>
              <a:rPr lang="en-US" i="1" baseline="-25000" dirty="0" err="1"/>
              <a:t>inflow</a:t>
            </a:r>
            <a:r>
              <a:rPr lang="en-US" i="1" baseline="-25000" dirty="0"/>
              <a:t> </a:t>
            </a:r>
            <a:r>
              <a:rPr lang="en-US" i="1" dirty="0"/>
              <a:t>= Annual Inflow (A user specified initial value is required)</a:t>
            </a:r>
          </a:p>
          <a:p>
            <a:pPr marL="1030288" lvl="3" indent="-342900">
              <a:buFont typeface="Arial" panose="020B0604020202020204" pitchFamily="34" charset="0"/>
              <a:buChar char="•"/>
            </a:pPr>
            <a:endParaRPr lang="en-US" i="1" dirty="0"/>
          </a:p>
          <a:p>
            <a:pPr marL="1030288" lvl="3" indent="-342900"/>
            <a:endParaRPr lang="en-US" i="1" dirty="0"/>
          </a:p>
          <a:p>
            <a:pPr marL="1030288" lvl="3" indent="-342900"/>
            <a:endParaRPr lang="en-US" baseline="-25000" dirty="0"/>
          </a:p>
          <a:p>
            <a:pPr marL="342900" indent="-342900">
              <a:buFont typeface="Arial" panose="020B0604020202020204" pitchFamily="34" charset="0"/>
              <a:buChar char="•"/>
            </a:pPr>
            <a:r>
              <a:rPr lang="en-US" dirty="0"/>
              <a:t>Trapping Efficiency</a:t>
            </a:r>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marL="1030288" lvl="3" indent="-342900">
              <a:buFont typeface="Arial" panose="020B0604020202020204" pitchFamily="34" charset="0"/>
              <a:buChar char="•"/>
            </a:pPr>
            <a:r>
              <a:rPr lang="en-US" i="1" dirty="0"/>
              <a:t>a</a:t>
            </a:r>
            <a:r>
              <a:rPr lang="en-US" i="1" baseline="-25000" dirty="0"/>
              <a:t> </a:t>
            </a:r>
            <a:r>
              <a:rPr lang="en-US" i="1" dirty="0"/>
              <a:t>= </a:t>
            </a:r>
            <a:r>
              <a:rPr lang="en-US" i="1" baseline="-25000" dirty="0"/>
              <a:t> </a:t>
            </a:r>
            <a:r>
              <a:rPr lang="en-US" i="1" dirty="0"/>
              <a:t>Coefficient (Low=95, Medium=97, High=100)</a:t>
            </a:r>
          </a:p>
          <a:p>
            <a:pPr marL="1030288" lvl="3" indent="-342900">
              <a:buFont typeface="Arial" panose="020B0604020202020204" pitchFamily="34" charset="0"/>
              <a:buChar char="•"/>
            </a:pPr>
            <a:r>
              <a:rPr lang="en-US" i="1" dirty="0"/>
              <a:t>b</a:t>
            </a:r>
            <a:r>
              <a:rPr lang="en-US" i="1" baseline="-25000" dirty="0"/>
              <a:t> </a:t>
            </a:r>
            <a:r>
              <a:rPr lang="en-US" i="1" dirty="0"/>
              <a:t>= </a:t>
            </a:r>
            <a:r>
              <a:rPr lang="en-US" i="1" baseline="-25000" dirty="0"/>
              <a:t> </a:t>
            </a:r>
            <a:r>
              <a:rPr lang="en-US" i="1" dirty="0"/>
              <a:t>Coefficient (Low=5.37, 6.42, High=7.71)</a:t>
            </a:r>
          </a:p>
        </p:txBody>
      </p:sp>
      <mc:AlternateContent xmlns:mc="http://schemas.openxmlformats.org/markup-compatibility/2006" xmlns:a14="http://schemas.microsoft.com/office/drawing/2010/main">
        <mc:Choice Requires="a14">
          <p:sp>
            <p:nvSpPr>
              <p:cNvPr id="6" name="Object 8"/>
              <p:cNvSpPr txBox="1"/>
              <p:nvPr/>
            </p:nvSpPr>
            <p:spPr bwMode="auto">
              <a:xfrm>
                <a:off x="1826769" y="1624029"/>
                <a:ext cx="2776537" cy="636588"/>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US" i="1" smtClean="0">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𝑉</m:t>
                          </m:r>
                        </m:e>
                        <m:sub>
                          <m:r>
                            <a:rPr lang="en-US" b="0" i="1" smtClean="0">
                              <a:solidFill>
                                <a:srgbClr val="000000"/>
                              </a:solidFill>
                              <a:latin typeface="Cambria Math" panose="02040503050406030204" pitchFamily="18" charset="0"/>
                            </a:rPr>
                            <m:t>∗</m:t>
                          </m:r>
                        </m:sub>
                      </m:sSub>
                      <m:r>
                        <a:rPr lang="en-US" i="1">
                          <a:solidFill>
                            <a:srgbClr val="000000"/>
                          </a:solidFill>
                          <a:latin typeface="Cambria Math" panose="02040503050406030204" pitchFamily="18" charset="0"/>
                        </a:rPr>
                        <m:t>=</m:t>
                      </m:r>
                      <m:f>
                        <m:fPr>
                          <m:ctrlPr>
                            <a:rPr lang="en-US" i="1" smtClean="0">
                              <a:solidFill>
                                <a:srgbClr val="000000"/>
                              </a:solidFill>
                              <a:latin typeface="Cambria Math" panose="02040503050406030204" pitchFamily="18" charset="0"/>
                            </a:rPr>
                          </m:ctrlPr>
                        </m:fPr>
                        <m:num>
                          <m:sSub>
                            <m:sSubPr>
                              <m:ctrlPr>
                                <a:rPr lang="en-US" i="1" smtClean="0">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𝑉</m:t>
                              </m:r>
                            </m:e>
                            <m:sub>
                              <m:r>
                                <a:rPr lang="en-US" b="0" i="1" smtClean="0">
                                  <a:solidFill>
                                    <a:srgbClr val="000000"/>
                                  </a:solidFill>
                                  <a:latin typeface="Cambria Math" panose="02040503050406030204" pitchFamily="18" charset="0"/>
                                </a:rPr>
                                <m:t>𝑟𝑒𝑠</m:t>
                              </m:r>
                            </m:sub>
                          </m:sSub>
                        </m:num>
                        <m:den>
                          <m:sSub>
                            <m:sSubPr>
                              <m:ctrlPr>
                                <a:rPr lang="en-US" i="1" smtClean="0">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𝑉</m:t>
                              </m:r>
                            </m:e>
                            <m:sub>
                              <m:r>
                                <a:rPr lang="en-US" b="0" i="1" smtClean="0">
                                  <a:solidFill>
                                    <a:srgbClr val="000000"/>
                                  </a:solidFill>
                                  <a:latin typeface="Cambria Math" panose="02040503050406030204" pitchFamily="18" charset="0"/>
                                </a:rPr>
                                <m:t>𝑖𝑛𝑓𝑙𝑜𝑤</m:t>
                              </m:r>
                            </m:sub>
                          </m:sSub>
                        </m:den>
                      </m:f>
                    </m:oMath>
                  </m:oMathPara>
                </a14:m>
                <a:endParaRPr lang="en-US" dirty="0"/>
              </a:p>
            </p:txBody>
          </p:sp>
        </mc:Choice>
        <mc:Fallback xmlns="">
          <p:sp>
            <p:nvSpPr>
              <p:cNvPr id="6" name="Object 8"/>
              <p:cNvSpPr txBox="1">
                <a:spLocks noRot="1" noChangeAspect="1" noMove="1" noResize="1" noEditPoints="1" noAdjustHandles="1" noChangeArrowheads="1" noChangeShapeType="1" noTextEdit="1"/>
              </p:cNvSpPr>
              <p:nvPr/>
            </p:nvSpPr>
            <p:spPr bwMode="auto">
              <a:xfrm>
                <a:off x="1826769" y="1624029"/>
                <a:ext cx="2776537" cy="636588"/>
              </a:xfrm>
              <a:prstGeom prst="rect">
                <a:avLst/>
              </a:prstGeom>
              <a:blipFill>
                <a:blip r:embed="rId2"/>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bject 12"/>
              <p:cNvSpPr txBox="1"/>
              <p:nvPr/>
            </p:nvSpPr>
            <p:spPr bwMode="auto">
              <a:xfrm>
                <a:off x="1665265" y="4148915"/>
                <a:ext cx="2373335" cy="448469"/>
              </a:xfrm>
              <a:prstGeom prst="rect">
                <a:avLst/>
              </a:prstGeom>
              <a:noFill/>
              <a:ln w="25400">
                <a:solidFill>
                  <a:srgbClr val="FF0000"/>
                </a:solidFill>
                <a:miter lim="800000"/>
                <a:headEnd/>
                <a:tailEnd/>
              </a:ln>
            </p:spPr>
            <p:txBody>
              <a:bodyPr>
                <a:normAutofit/>
              </a:bodyPr>
              <a:lstStyle/>
              <a:p>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rPr>
                        <m:t>𝑇𝐸</m:t>
                      </m:r>
                      <m:r>
                        <a:rPr lang="en-US" i="1" smtClean="0">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𝑎</m:t>
                      </m:r>
                      <m:d>
                        <m:dPr>
                          <m:begChr m:val="["/>
                          <m:endChr m:val="]"/>
                          <m:ctrlPr>
                            <a:rPr lang="en-US" b="0" i="1" smtClean="0">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1−2</m:t>
                          </m:r>
                          <m:sSup>
                            <m:sSupPr>
                              <m:ctrlPr>
                                <a:rPr lang="en-US" b="0" i="1" smtClean="0">
                                  <a:solidFill>
                                    <a:srgbClr val="000000"/>
                                  </a:solidFill>
                                  <a:latin typeface="Cambria Math" panose="02040503050406030204" pitchFamily="18" charset="0"/>
                                </a:rPr>
                              </m:ctrlPr>
                            </m:sSupPr>
                            <m:e>
                              <m:r>
                                <a:rPr lang="en-US" b="0" i="1" smtClean="0">
                                  <a:solidFill>
                                    <a:srgbClr val="000000"/>
                                  </a:solidFill>
                                  <a:latin typeface="Cambria Math" panose="02040503050406030204" pitchFamily="18" charset="0"/>
                                </a:rPr>
                                <m:t>𝑒</m:t>
                              </m:r>
                            </m:e>
                            <m:sup>
                              <m:r>
                                <a:rPr lang="en-US" b="0" i="1" smtClean="0">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𝑏</m:t>
                              </m:r>
                              <m:sSubSup>
                                <m:sSubSupPr>
                                  <m:ctrlPr>
                                    <a:rPr lang="en-US" b="0" i="1" smtClean="0">
                                      <a:solidFill>
                                        <a:srgbClr val="000000"/>
                                      </a:solidFill>
                                      <a:latin typeface="Cambria Math" panose="02040503050406030204" pitchFamily="18" charset="0"/>
                                    </a:rPr>
                                  </m:ctrlPr>
                                </m:sSubSupPr>
                                <m:e>
                                  <m:r>
                                    <a:rPr lang="en-US" b="0" i="1" smtClean="0">
                                      <a:solidFill>
                                        <a:srgbClr val="000000"/>
                                      </a:solidFill>
                                      <a:latin typeface="Cambria Math" panose="02040503050406030204" pitchFamily="18" charset="0"/>
                                    </a:rPr>
                                    <m:t>𝑉</m:t>
                                  </m:r>
                                </m:e>
                                <m:sub>
                                  <m:r>
                                    <a:rPr lang="en-US" b="0" i="1" smtClean="0">
                                      <a:solidFill>
                                        <a:srgbClr val="000000"/>
                                      </a:solidFill>
                                      <a:latin typeface="Cambria Math" panose="02040503050406030204" pitchFamily="18" charset="0"/>
                                    </a:rPr>
                                    <m:t>∗</m:t>
                                  </m:r>
                                </m:sub>
                                <m:sup>
                                  <m:r>
                                    <a:rPr lang="en-US" b="0" i="1" smtClean="0">
                                      <a:solidFill>
                                        <a:srgbClr val="000000"/>
                                      </a:solidFill>
                                      <a:latin typeface="Cambria Math" panose="02040503050406030204" pitchFamily="18" charset="0"/>
                                    </a:rPr>
                                    <m:t>0.35</m:t>
                                  </m:r>
                                </m:sup>
                              </m:sSubSup>
                            </m:sup>
                          </m:sSup>
                        </m:e>
                      </m:d>
                    </m:oMath>
                  </m:oMathPara>
                </a14:m>
                <a:endParaRPr lang="en-US" dirty="0"/>
              </a:p>
            </p:txBody>
          </p:sp>
        </mc:Choice>
        <mc:Fallback xmlns="">
          <p:sp>
            <p:nvSpPr>
              <p:cNvPr id="8" name="Object 12"/>
              <p:cNvSpPr txBox="1">
                <a:spLocks noRot="1" noChangeAspect="1" noMove="1" noResize="1" noEditPoints="1" noAdjustHandles="1" noChangeArrowheads="1" noChangeShapeType="1" noTextEdit="1"/>
              </p:cNvSpPr>
              <p:nvPr/>
            </p:nvSpPr>
            <p:spPr bwMode="auto">
              <a:xfrm>
                <a:off x="1665265" y="4148915"/>
                <a:ext cx="2373335" cy="448469"/>
              </a:xfrm>
              <a:prstGeom prst="rect">
                <a:avLst/>
              </a:prstGeom>
              <a:blipFill>
                <a:blip r:embed="rId3"/>
                <a:stretch>
                  <a:fillRect/>
                </a:stretch>
              </a:blipFill>
              <a:ln w="25400">
                <a:solidFill>
                  <a:srgbClr val="FF0000"/>
                </a:solidFill>
                <a:miter lim="800000"/>
                <a:headEnd/>
                <a:tailEnd/>
              </a:ln>
            </p:spPr>
            <p:txBody>
              <a:bodyPr/>
              <a:lstStyle/>
              <a:p>
                <a:r>
                  <a:rPr lang="en-US">
                    <a:noFill/>
                  </a:rPr>
                  <a:t> </a:t>
                </a:r>
              </a:p>
            </p:txBody>
          </p:sp>
        </mc:Fallback>
      </mc:AlternateContent>
      <p:pic>
        <p:nvPicPr>
          <p:cNvPr id="12" name="Picture 11">
            <a:extLst>
              <a:ext uri="{FF2B5EF4-FFF2-40B4-BE49-F238E27FC236}">
                <a16:creationId xmlns:a16="http://schemas.microsoft.com/office/drawing/2014/main" id="{4E0BA07B-E0EB-B035-9504-AB7DFD98CD87}"/>
              </a:ext>
            </a:extLst>
          </p:cNvPr>
          <p:cNvPicPr>
            <a:picLocks noChangeAspect="1"/>
          </p:cNvPicPr>
          <p:nvPr/>
        </p:nvPicPr>
        <p:blipFill>
          <a:blip r:embed="rId4"/>
          <a:stretch>
            <a:fillRect/>
          </a:stretch>
        </p:blipFill>
        <p:spPr>
          <a:xfrm>
            <a:off x="5684973" y="2968565"/>
            <a:ext cx="6240327" cy="3660835"/>
          </a:xfrm>
          <a:prstGeom prst="rect">
            <a:avLst/>
          </a:prstGeom>
        </p:spPr>
      </p:pic>
    </p:spTree>
    <p:extLst>
      <p:ext uri="{BB962C8B-B14F-4D97-AF65-F5344CB8AC3E}">
        <p14:creationId xmlns:p14="http://schemas.microsoft.com/office/powerpoint/2010/main" val="2742630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981" y="17883"/>
            <a:ext cx="8229600" cy="1143000"/>
          </a:xfrm>
        </p:spPr>
        <p:txBody>
          <a:bodyPr/>
          <a:lstStyle/>
          <a:p>
            <a:r>
              <a:rPr lang="en-US" dirty="0"/>
              <a:t>Methodology</a:t>
            </a:r>
          </a:p>
        </p:txBody>
      </p:sp>
      <p:sp>
        <p:nvSpPr>
          <p:cNvPr id="3" name="Content Placeholder 2"/>
          <p:cNvSpPr>
            <a:spLocks noGrp="1"/>
          </p:cNvSpPr>
          <p:nvPr>
            <p:ph idx="1"/>
          </p:nvPr>
        </p:nvSpPr>
        <p:spPr>
          <a:xfrm>
            <a:off x="949842" y="949841"/>
            <a:ext cx="9937898" cy="5771635"/>
          </a:xfrm>
        </p:spPr>
        <p:txBody>
          <a:bodyPr/>
          <a:lstStyle/>
          <a:p>
            <a:pPr marL="342900" indent="-342900">
              <a:buFont typeface="Arial" panose="020B0604020202020204" pitchFamily="34" charset="0"/>
              <a:buChar char="•"/>
            </a:pPr>
            <a:r>
              <a:rPr lang="en-US" dirty="0"/>
              <a:t>Sediment deposition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Suspended sediment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Outflow sediment</a:t>
            </a:r>
          </a:p>
        </p:txBody>
      </p:sp>
      <p:graphicFrame>
        <p:nvGraphicFramePr>
          <p:cNvPr id="7" name="Object 10"/>
          <p:cNvGraphicFramePr>
            <a:graphicFrameLocks noChangeAspect="1"/>
          </p:cNvGraphicFramePr>
          <p:nvPr>
            <p:extLst>
              <p:ext uri="{D42A27DB-BD31-4B8C-83A1-F6EECF244321}">
                <p14:modId xmlns:p14="http://schemas.microsoft.com/office/powerpoint/2010/main" val="687704492"/>
              </p:ext>
            </p:extLst>
          </p:nvPr>
        </p:nvGraphicFramePr>
        <p:xfrm>
          <a:off x="6916038" y="2365875"/>
          <a:ext cx="3335337" cy="1597025"/>
        </p:xfrm>
        <a:graphic>
          <a:graphicData uri="http://schemas.openxmlformats.org/presentationml/2006/ole">
            <mc:AlternateContent xmlns:mc="http://schemas.openxmlformats.org/markup-compatibility/2006">
              <mc:Choice xmlns:v="urn:schemas-microsoft-com:vml" Requires="v">
                <p:oleObj name="Equation" r:id="rId2" imgW="2031840" imgH="965160" progId="Equation.DSMT4">
                  <p:embed/>
                </p:oleObj>
              </mc:Choice>
              <mc:Fallback>
                <p:oleObj name="Equation" r:id="rId2" imgW="2031840" imgH="965160" progId="Equation.DSMT4">
                  <p:embed/>
                  <p:pic>
                    <p:nvPicPr>
                      <p:cNvPr id="7" name="Object 10"/>
                      <p:cNvPicPr>
                        <a:picLocks noChangeAspect="1" noChangeArrowheads="1"/>
                      </p:cNvPicPr>
                      <p:nvPr/>
                    </p:nvPicPr>
                    <p:blipFill>
                      <a:blip r:embed="rId3"/>
                      <a:srcRect/>
                      <a:stretch>
                        <a:fillRect/>
                      </a:stretch>
                    </p:blipFill>
                    <p:spPr bwMode="auto">
                      <a:xfrm>
                        <a:off x="6916038" y="2365875"/>
                        <a:ext cx="3335337" cy="1597025"/>
                      </a:xfrm>
                      <a:prstGeom prst="rect">
                        <a:avLst/>
                      </a:prstGeom>
                      <a:noFill/>
                      <a:ln>
                        <a:noFill/>
                      </a:ln>
                    </p:spPr>
                  </p:pic>
                </p:oleObj>
              </mc:Fallback>
            </mc:AlternateContent>
          </a:graphicData>
        </a:graphic>
      </p:graphicFrame>
      <p:graphicFrame>
        <p:nvGraphicFramePr>
          <p:cNvPr id="8" name="Object 10"/>
          <p:cNvGraphicFramePr>
            <a:graphicFrameLocks noChangeAspect="1"/>
          </p:cNvGraphicFramePr>
          <p:nvPr>
            <p:extLst>
              <p:ext uri="{D42A27DB-BD31-4B8C-83A1-F6EECF244321}">
                <p14:modId xmlns:p14="http://schemas.microsoft.com/office/powerpoint/2010/main" val="231883949"/>
              </p:ext>
            </p:extLst>
          </p:nvPr>
        </p:nvGraphicFramePr>
        <p:xfrm>
          <a:off x="3345564" y="1436472"/>
          <a:ext cx="1930400" cy="787400"/>
        </p:xfrm>
        <a:graphic>
          <a:graphicData uri="http://schemas.openxmlformats.org/presentationml/2006/ole">
            <mc:AlternateContent xmlns:mc="http://schemas.openxmlformats.org/markup-compatibility/2006">
              <mc:Choice xmlns:v="urn:schemas-microsoft-com:vml" Requires="v">
                <p:oleObj name="Equation" r:id="rId4" imgW="965160" imgH="393480" progId="Equation.DSMT4">
                  <p:embed/>
                </p:oleObj>
              </mc:Choice>
              <mc:Fallback>
                <p:oleObj name="Equation" r:id="rId4" imgW="965160" imgH="393480" progId="Equation.DSMT4">
                  <p:embed/>
                  <p:pic>
                    <p:nvPicPr>
                      <p:cNvPr id="8" name="Object 10"/>
                      <p:cNvPicPr>
                        <a:picLocks noChangeAspect="1" noChangeArrowheads="1"/>
                      </p:cNvPicPr>
                      <p:nvPr/>
                    </p:nvPicPr>
                    <p:blipFill>
                      <a:blip r:embed="rId5"/>
                      <a:srcRect/>
                      <a:stretch>
                        <a:fillRect/>
                      </a:stretch>
                    </p:blipFill>
                    <p:spPr bwMode="auto">
                      <a:xfrm>
                        <a:off x="3345564" y="1436472"/>
                        <a:ext cx="1930400" cy="787400"/>
                      </a:xfrm>
                      <a:prstGeom prst="rect">
                        <a:avLst/>
                      </a:prstGeom>
                      <a:noFill/>
                      <a:ln>
                        <a:noFill/>
                      </a:ln>
                    </p:spPr>
                  </p:pic>
                </p:oleObj>
              </mc:Fallback>
            </mc:AlternateContent>
          </a:graphicData>
        </a:graphic>
      </p:graphicFrame>
      <p:graphicFrame>
        <p:nvGraphicFramePr>
          <p:cNvPr id="9" name="Object 10"/>
          <p:cNvGraphicFramePr>
            <a:graphicFrameLocks noChangeAspect="1"/>
          </p:cNvGraphicFramePr>
          <p:nvPr>
            <p:extLst>
              <p:ext uri="{D42A27DB-BD31-4B8C-83A1-F6EECF244321}">
                <p14:modId xmlns:p14="http://schemas.microsoft.com/office/powerpoint/2010/main" val="306152597"/>
              </p:ext>
            </p:extLst>
          </p:nvPr>
        </p:nvGraphicFramePr>
        <p:xfrm>
          <a:off x="3422558" y="2821337"/>
          <a:ext cx="1776412" cy="482600"/>
        </p:xfrm>
        <a:graphic>
          <a:graphicData uri="http://schemas.openxmlformats.org/presentationml/2006/ole">
            <mc:AlternateContent xmlns:mc="http://schemas.openxmlformats.org/markup-compatibility/2006">
              <mc:Choice xmlns:v="urn:schemas-microsoft-com:vml" Requires="v">
                <p:oleObj name="Equation" r:id="rId6" imgW="888840" imgH="241200" progId="Equation.DSMT4">
                  <p:embed/>
                </p:oleObj>
              </mc:Choice>
              <mc:Fallback>
                <p:oleObj name="Equation" r:id="rId6" imgW="888840" imgH="241200" progId="Equation.DSMT4">
                  <p:embed/>
                  <p:pic>
                    <p:nvPicPr>
                      <p:cNvPr id="9" name="Object 10"/>
                      <p:cNvPicPr>
                        <a:picLocks noChangeAspect="1" noChangeArrowheads="1"/>
                      </p:cNvPicPr>
                      <p:nvPr/>
                    </p:nvPicPr>
                    <p:blipFill>
                      <a:blip r:embed="rId7"/>
                      <a:srcRect/>
                      <a:stretch>
                        <a:fillRect/>
                      </a:stretch>
                    </p:blipFill>
                    <p:spPr bwMode="auto">
                      <a:xfrm>
                        <a:off x="3422558" y="2821337"/>
                        <a:ext cx="1776412" cy="482600"/>
                      </a:xfrm>
                      <a:prstGeom prst="rect">
                        <a:avLst/>
                      </a:prstGeom>
                      <a:noFill/>
                      <a:ln>
                        <a:noFill/>
                      </a:ln>
                    </p:spPr>
                  </p:pic>
                </p:oleObj>
              </mc:Fallback>
            </mc:AlternateContent>
          </a:graphicData>
        </a:graphic>
      </p:graphicFrame>
      <p:graphicFrame>
        <p:nvGraphicFramePr>
          <p:cNvPr id="10" name="Object 2"/>
          <p:cNvGraphicFramePr>
            <a:graphicFrameLocks noChangeAspect="1"/>
          </p:cNvGraphicFramePr>
          <p:nvPr>
            <p:extLst>
              <p:ext uri="{D42A27DB-BD31-4B8C-83A1-F6EECF244321}">
                <p14:modId xmlns:p14="http://schemas.microsoft.com/office/powerpoint/2010/main" val="2358887430"/>
              </p:ext>
            </p:extLst>
          </p:nvPr>
        </p:nvGraphicFramePr>
        <p:xfrm>
          <a:off x="3474151" y="3962900"/>
          <a:ext cx="1801813" cy="863600"/>
        </p:xfrm>
        <a:graphic>
          <a:graphicData uri="http://schemas.openxmlformats.org/presentationml/2006/ole">
            <mc:AlternateContent xmlns:mc="http://schemas.openxmlformats.org/markup-compatibility/2006">
              <mc:Choice xmlns:v="urn:schemas-microsoft-com:vml" Requires="v">
                <p:oleObj name="Equation" r:id="rId8" imgW="901440" imgH="431640" progId="Equation.DSMT4">
                  <p:embed/>
                </p:oleObj>
              </mc:Choice>
              <mc:Fallback>
                <p:oleObj name="Equation" r:id="rId8" imgW="901440" imgH="431640" progId="Equation.DSMT4">
                  <p:embed/>
                  <p:pic>
                    <p:nvPicPr>
                      <p:cNvPr id="10" name="Object 2"/>
                      <p:cNvPicPr>
                        <a:picLocks noChangeAspect="1" noChangeArrowheads="1"/>
                      </p:cNvPicPr>
                      <p:nvPr/>
                    </p:nvPicPr>
                    <p:blipFill>
                      <a:blip r:embed="rId9"/>
                      <a:srcRect/>
                      <a:stretch>
                        <a:fillRect/>
                      </a:stretch>
                    </p:blipFill>
                    <p:spPr bwMode="auto">
                      <a:xfrm>
                        <a:off x="3474151" y="3962900"/>
                        <a:ext cx="1801813" cy="86360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635328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2"/>
          <p:cNvSpPr>
            <a:spLocks/>
          </p:cNvSpPr>
          <p:nvPr/>
        </p:nvSpPr>
        <p:spPr bwMode="auto">
          <a:xfrm>
            <a:off x="2695576" y="2420939"/>
            <a:ext cx="7102475" cy="4371975"/>
          </a:xfrm>
          <a:custGeom>
            <a:avLst/>
            <a:gdLst>
              <a:gd name="T0" fmla="*/ 0 w 4474"/>
              <a:gd name="T1" fmla="*/ 0 h 2754"/>
              <a:gd name="T2" fmla="*/ 2147483646 w 4474"/>
              <a:gd name="T3" fmla="*/ 2147483646 h 2754"/>
              <a:gd name="T4" fmla="*/ 2147483646 w 4474"/>
              <a:gd name="T5" fmla="*/ 2147483646 h 2754"/>
              <a:gd name="T6" fmla="*/ 2147483646 w 4474"/>
              <a:gd name="T7" fmla="*/ 2147483646 h 2754"/>
              <a:gd name="T8" fmla="*/ 2147483646 w 4474"/>
              <a:gd name="T9" fmla="*/ 2147483646 h 2754"/>
              <a:gd name="T10" fmla="*/ 2147483646 w 4474"/>
              <a:gd name="T11" fmla="*/ 2147483646 h 2754"/>
              <a:gd name="T12" fmla="*/ 0 w 4474"/>
              <a:gd name="T13" fmla="*/ 0 h 2754"/>
              <a:gd name="T14" fmla="*/ 0 60000 65536"/>
              <a:gd name="T15" fmla="*/ 0 60000 65536"/>
              <a:gd name="T16" fmla="*/ 0 60000 65536"/>
              <a:gd name="T17" fmla="*/ 0 60000 65536"/>
              <a:gd name="T18" fmla="*/ 0 60000 65536"/>
              <a:gd name="T19" fmla="*/ 0 60000 65536"/>
              <a:gd name="T20" fmla="*/ 0 60000 65536"/>
              <a:gd name="T21" fmla="*/ 0 w 4474"/>
              <a:gd name="T22" fmla="*/ 0 h 2754"/>
              <a:gd name="T23" fmla="*/ 4474 w 4474"/>
              <a:gd name="T24" fmla="*/ 2754 h 27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4" h="2754">
                <a:moveTo>
                  <a:pt x="0" y="0"/>
                </a:moveTo>
                <a:lnTo>
                  <a:pt x="203" y="1559"/>
                </a:lnTo>
                <a:lnTo>
                  <a:pt x="913" y="2747"/>
                </a:lnTo>
                <a:lnTo>
                  <a:pt x="3870" y="2754"/>
                </a:lnTo>
                <a:lnTo>
                  <a:pt x="4291" y="1545"/>
                </a:lnTo>
                <a:lnTo>
                  <a:pt x="4474" y="7"/>
                </a:lnTo>
                <a:lnTo>
                  <a:pt x="0" y="0"/>
                </a:lnTo>
                <a:close/>
              </a:path>
            </a:pathLst>
          </a:custGeom>
          <a:solidFill>
            <a:schemeClr val="accent1">
              <a:alpha val="65881"/>
            </a:schemeClr>
          </a:solidFill>
          <a:ln w="9525" cap="flat" cmpd="sng">
            <a:solidFill>
              <a:schemeClr val="tx1"/>
            </a:solidFill>
            <a:prstDash val="solid"/>
            <a:round/>
            <a:headEnd/>
            <a:tailEnd/>
          </a:ln>
        </p:spPr>
        <p:txBody>
          <a:bodyPr wrap="none" anchor="ctr"/>
          <a:lstStyle/>
          <a:p>
            <a:endParaRPr lang="en-US"/>
          </a:p>
        </p:txBody>
      </p:sp>
      <p:sp>
        <p:nvSpPr>
          <p:cNvPr id="11267" name="Freeform 3" descr="Granite"/>
          <p:cNvSpPr>
            <a:spLocks/>
          </p:cNvSpPr>
          <p:nvPr/>
        </p:nvSpPr>
        <p:spPr bwMode="auto">
          <a:xfrm>
            <a:off x="3452813" y="5621338"/>
            <a:ext cx="5776912" cy="1160462"/>
          </a:xfrm>
          <a:custGeom>
            <a:avLst/>
            <a:gdLst>
              <a:gd name="T0" fmla="*/ 0 w 3639"/>
              <a:gd name="T1" fmla="*/ 0 h 731"/>
              <a:gd name="T2" fmla="*/ 2147483646 w 3639"/>
              <a:gd name="T3" fmla="*/ 2147483646 h 731"/>
              <a:gd name="T4" fmla="*/ 2147483646 w 3639"/>
              <a:gd name="T5" fmla="*/ 2147483646 h 731"/>
              <a:gd name="T6" fmla="*/ 2147483646 w 3639"/>
              <a:gd name="T7" fmla="*/ 2147483646 h 731"/>
              <a:gd name="T8" fmla="*/ 0 w 3639"/>
              <a:gd name="T9" fmla="*/ 0 h 731"/>
              <a:gd name="T10" fmla="*/ 0 60000 65536"/>
              <a:gd name="T11" fmla="*/ 0 60000 65536"/>
              <a:gd name="T12" fmla="*/ 0 60000 65536"/>
              <a:gd name="T13" fmla="*/ 0 60000 65536"/>
              <a:gd name="T14" fmla="*/ 0 60000 65536"/>
              <a:gd name="T15" fmla="*/ 0 w 3639"/>
              <a:gd name="T16" fmla="*/ 0 h 731"/>
              <a:gd name="T17" fmla="*/ 3639 w 3639"/>
              <a:gd name="T18" fmla="*/ 731 h 731"/>
            </a:gdLst>
            <a:ahLst/>
            <a:cxnLst>
              <a:cxn ang="T10">
                <a:pos x="T0" y="T1"/>
              </a:cxn>
              <a:cxn ang="T11">
                <a:pos x="T2" y="T3"/>
              </a:cxn>
              <a:cxn ang="T12">
                <a:pos x="T4" y="T5"/>
              </a:cxn>
              <a:cxn ang="T13">
                <a:pos x="T6" y="T7"/>
              </a:cxn>
              <a:cxn ang="T14">
                <a:pos x="T8" y="T9"/>
              </a:cxn>
            </a:cxnLst>
            <a:rect l="T15" t="T16" r="T17" b="T18"/>
            <a:pathLst>
              <a:path w="3639" h="731">
                <a:moveTo>
                  <a:pt x="0" y="0"/>
                </a:moveTo>
                <a:lnTo>
                  <a:pt x="436" y="731"/>
                </a:lnTo>
                <a:lnTo>
                  <a:pt x="3386" y="731"/>
                </a:lnTo>
                <a:lnTo>
                  <a:pt x="3639" y="21"/>
                </a:lnTo>
                <a:lnTo>
                  <a:pt x="0" y="0"/>
                </a:lnTo>
                <a:close/>
              </a:path>
            </a:pathLst>
          </a:custGeom>
          <a:blipFill dpi="0" rotWithShape="1">
            <a:blip r:embed="rId2"/>
            <a:srcRect/>
            <a:tile tx="0" ty="0" sx="100000" sy="100000" flip="none" algn="tl"/>
          </a:blipFill>
          <a:ln w="9525" cap="flat" cmpd="sng">
            <a:solidFill>
              <a:schemeClr val="tx1"/>
            </a:solidFill>
            <a:prstDash val="solid"/>
            <a:round/>
            <a:headEnd/>
            <a:tailEnd/>
          </a:ln>
        </p:spPr>
        <p:txBody>
          <a:bodyPr wrap="none" anchor="ctr"/>
          <a:lstStyle/>
          <a:p>
            <a:endParaRPr lang="en-US"/>
          </a:p>
        </p:txBody>
      </p:sp>
      <p:sp>
        <p:nvSpPr>
          <p:cNvPr id="11268" name="Text Box 4"/>
          <p:cNvSpPr txBox="1">
            <a:spLocks noChangeArrowheads="1"/>
          </p:cNvSpPr>
          <p:nvPr/>
        </p:nvSpPr>
        <p:spPr bwMode="auto">
          <a:xfrm>
            <a:off x="7389813" y="6303963"/>
            <a:ext cx="15351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a:solidFill>
                  <a:schemeClr val="accent2"/>
                </a:solidFill>
                <a:latin typeface="Tahoma" panose="020B0604030504040204" pitchFamily="34" charset="0"/>
              </a:rPr>
              <a:t>Bottom Layer</a:t>
            </a:r>
          </a:p>
        </p:txBody>
      </p:sp>
      <p:sp>
        <p:nvSpPr>
          <p:cNvPr id="11269" name="Text Box 10"/>
          <p:cNvSpPr txBox="1">
            <a:spLocks noChangeArrowheads="1"/>
          </p:cNvSpPr>
          <p:nvPr/>
        </p:nvSpPr>
        <p:spPr bwMode="auto">
          <a:xfrm>
            <a:off x="1652589" y="2632076"/>
            <a:ext cx="1495425" cy="974725"/>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r>
              <a:rPr lang="en-US" altLang="en-US" sz="1400" u="sng">
                <a:latin typeface="Tahoma" panose="020B0604030504040204" pitchFamily="34" charset="0"/>
              </a:rPr>
              <a:t>Sediment Inflow</a:t>
            </a:r>
          </a:p>
          <a:p>
            <a:r>
              <a:rPr lang="en-US" altLang="en-US" sz="1400">
                <a:latin typeface="Tahoma" panose="020B0604030504040204" pitchFamily="34" charset="0"/>
              </a:rPr>
              <a:t>Clay = 200 T/d</a:t>
            </a:r>
          </a:p>
          <a:p>
            <a:r>
              <a:rPr lang="en-US" altLang="en-US" sz="1400">
                <a:latin typeface="Tahoma" panose="020B0604030504040204" pitchFamily="34" charset="0"/>
              </a:rPr>
              <a:t>Silt = 70 T/d</a:t>
            </a:r>
          </a:p>
          <a:p>
            <a:r>
              <a:rPr lang="en-US" altLang="en-US" sz="1400">
                <a:latin typeface="Tahoma" panose="020B0604030504040204" pitchFamily="34" charset="0"/>
              </a:rPr>
              <a:t>Sand = 1 T/d</a:t>
            </a:r>
          </a:p>
        </p:txBody>
      </p:sp>
      <p:sp>
        <p:nvSpPr>
          <p:cNvPr id="11270" name="Text Box 11"/>
          <p:cNvSpPr txBox="1">
            <a:spLocks noChangeArrowheads="1"/>
          </p:cNvSpPr>
          <p:nvPr/>
        </p:nvSpPr>
        <p:spPr bwMode="auto">
          <a:xfrm>
            <a:off x="3384550" y="2633663"/>
            <a:ext cx="1765300" cy="971550"/>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r>
              <a:rPr lang="en-US" altLang="en-US" sz="1400" u="sng">
                <a:latin typeface="Tahoma" panose="020B0604030504040204" pitchFamily="34" charset="0"/>
              </a:rPr>
              <a:t>Trap Efficiency (TE)</a:t>
            </a:r>
          </a:p>
          <a:p>
            <a:r>
              <a:rPr lang="en-US" altLang="en-US" sz="1400">
                <a:latin typeface="Tahoma" panose="020B0604030504040204" pitchFamily="34" charset="0"/>
              </a:rPr>
              <a:t>Clay = 0.7</a:t>
            </a:r>
          </a:p>
          <a:p>
            <a:r>
              <a:rPr lang="en-US" altLang="en-US" sz="1400">
                <a:latin typeface="Tahoma" panose="020B0604030504040204" pitchFamily="34" charset="0"/>
              </a:rPr>
              <a:t>Silt = 1</a:t>
            </a:r>
          </a:p>
          <a:p>
            <a:r>
              <a:rPr lang="en-US" altLang="en-US" sz="1400">
                <a:latin typeface="Tahoma" panose="020B0604030504040204" pitchFamily="34" charset="0"/>
              </a:rPr>
              <a:t>Sand = 1</a:t>
            </a:r>
          </a:p>
        </p:txBody>
      </p:sp>
      <p:sp>
        <p:nvSpPr>
          <p:cNvPr id="11271" name="Text Box 12"/>
          <p:cNvSpPr txBox="1">
            <a:spLocks noChangeArrowheads="1"/>
          </p:cNvSpPr>
          <p:nvPr/>
        </p:nvSpPr>
        <p:spPr bwMode="auto">
          <a:xfrm>
            <a:off x="4089401" y="5675313"/>
            <a:ext cx="4754563" cy="109855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600" b="1" u="sng" dirty="0">
                <a:latin typeface="Tahoma" panose="020B0604030504040204" pitchFamily="34" charset="0"/>
              </a:rPr>
              <a:t>Sediment Deposit=Sediment Inflow X TE</a:t>
            </a:r>
          </a:p>
          <a:p>
            <a:pPr algn="ctr">
              <a:spcBef>
                <a:spcPct val="0"/>
              </a:spcBef>
              <a:buFontTx/>
              <a:buNone/>
            </a:pPr>
            <a:r>
              <a:rPr lang="en-US" altLang="en-US" sz="1600" b="1" dirty="0">
                <a:latin typeface="Tahoma" panose="020B0604030504040204" pitchFamily="34" charset="0"/>
              </a:rPr>
              <a:t>Silt = 140 T/d </a:t>
            </a:r>
          </a:p>
          <a:p>
            <a:pPr algn="ctr">
              <a:spcBef>
                <a:spcPct val="0"/>
              </a:spcBef>
              <a:buFontTx/>
              <a:buNone/>
            </a:pPr>
            <a:r>
              <a:rPr lang="en-US" altLang="en-US" sz="1600" b="1" dirty="0">
                <a:latin typeface="Tahoma" panose="020B0604030504040204" pitchFamily="34" charset="0"/>
              </a:rPr>
              <a:t>Sand = 70 T/d </a:t>
            </a:r>
          </a:p>
          <a:p>
            <a:pPr algn="ctr">
              <a:spcBef>
                <a:spcPct val="0"/>
              </a:spcBef>
              <a:buFontTx/>
              <a:buNone/>
            </a:pPr>
            <a:r>
              <a:rPr lang="en-US" altLang="en-US" sz="1600" b="1" dirty="0">
                <a:latin typeface="Tahoma" panose="020B0604030504040204" pitchFamily="34" charset="0"/>
              </a:rPr>
              <a:t>Gravel = 1 T/d </a:t>
            </a:r>
          </a:p>
        </p:txBody>
      </p:sp>
      <p:sp>
        <p:nvSpPr>
          <p:cNvPr id="11272" name="Text Box 13"/>
          <p:cNvSpPr txBox="1">
            <a:spLocks noChangeArrowheads="1"/>
          </p:cNvSpPr>
          <p:nvPr/>
        </p:nvSpPr>
        <p:spPr bwMode="auto">
          <a:xfrm>
            <a:off x="3095625" y="2800351"/>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a:latin typeface="Arial" panose="020B0604020202020204" pitchFamily="34" charset="0"/>
              </a:rPr>
              <a:t>X</a:t>
            </a:r>
          </a:p>
        </p:txBody>
      </p:sp>
      <p:sp>
        <p:nvSpPr>
          <p:cNvPr id="11273" name="Text Box 14"/>
          <p:cNvSpPr txBox="1">
            <a:spLocks noChangeArrowheads="1"/>
          </p:cNvSpPr>
          <p:nvPr/>
        </p:nvSpPr>
        <p:spPr bwMode="auto">
          <a:xfrm>
            <a:off x="5481639" y="2603500"/>
            <a:ext cx="2936875" cy="1187450"/>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r>
              <a:rPr lang="en-US" altLang="en-US" sz="1400" u="sng" dirty="0">
                <a:latin typeface="Tahoma" panose="020B0604030504040204" pitchFamily="34" charset="0"/>
              </a:rPr>
              <a:t>Suspended Sediment =</a:t>
            </a:r>
          </a:p>
          <a:p>
            <a:r>
              <a:rPr lang="en-US" altLang="en-US" sz="1400" u="sng" dirty="0">
                <a:latin typeface="Tahoma" panose="020B0604030504040204" pitchFamily="34" charset="0"/>
              </a:rPr>
              <a:t>Sediment Inflow-Sediment Deposit</a:t>
            </a:r>
          </a:p>
          <a:p>
            <a:r>
              <a:rPr lang="en-US" altLang="en-US" sz="1400" dirty="0">
                <a:latin typeface="Tahoma" panose="020B0604030504040204" pitchFamily="34" charset="0"/>
              </a:rPr>
              <a:t>Clay = 60 T/d</a:t>
            </a:r>
          </a:p>
          <a:p>
            <a:r>
              <a:rPr lang="en-US" altLang="en-US" sz="1400" dirty="0">
                <a:latin typeface="Tahoma" panose="020B0604030504040204" pitchFamily="34" charset="0"/>
              </a:rPr>
              <a:t>Silt = 0 T/d</a:t>
            </a:r>
          </a:p>
          <a:p>
            <a:r>
              <a:rPr lang="en-US" altLang="en-US" sz="1400" dirty="0">
                <a:latin typeface="Tahoma" panose="020B0604030504040204" pitchFamily="34" charset="0"/>
              </a:rPr>
              <a:t>Sand = 0 T/d</a:t>
            </a:r>
          </a:p>
        </p:txBody>
      </p:sp>
      <p:sp>
        <p:nvSpPr>
          <p:cNvPr id="11275" name="AutoShape 16"/>
          <p:cNvSpPr>
            <a:spLocks noChangeArrowheads="1"/>
          </p:cNvSpPr>
          <p:nvPr/>
        </p:nvSpPr>
        <p:spPr bwMode="auto">
          <a:xfrm rot="3096812">
            <a:off x="4137026" y="4410076"/>
            <a:ext cx="2435225" cy="457200"/>
          </a:xfrm>
          <a:prstGeom prst="rightArrow">
            <a:avLst>
              <a:gd name="adj1" fmla="val 50000"/>
              <a:gd name="adj2" fmla="val 13316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11276" name="AutoShape 17"/>
          <p:cNvSpPr>
            <a:spLocks noChangeArrowheads="1"/>
          </p:cNvSpPr>
          <p:nvPr/>
        </p:nvSpPr>
        <p:spPr bwMode="auto">
          <a:xfrm>
            <a:off x="8450264" y="2662238"/>
            <a:ext cx="477837" cy="468312"/>
          </a:xfrm>
          <a:prstGeom prst="rightArrow">
            <a:avLst>
              <a:gd name="adj1" fmla="val 50000"/>
              <a:gd name="adj2" fmla="val 25508"/>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11277" name="Text Box 18"/>
          <p:cNvSpPr txBox="1">
            <a:spLocks noChangeArrowheads="1"/>
          </p:cNvSpPr>
          <p:nvPr/>
        </p:nvSpPr>
        <p:spPr bwMode="auto">
          <a:xfrm>
            <a:off x="8963025" y="2595564"/>
            <a:ext cx="1612900" cy="974725"/>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r>
              <a:rPr lang="en-US" altLang="en-US" sz="1400" u="sng">
                <a:latin typeface="Tahoma" panose="020B0604030504040204" pitchFamily="34" charset="0"/>
              </a:rPr>
              <a:t>Sediment Outflow</a:t>
            </a:r>
          </a:p>
          <a:p>
            <a:r>
              <a:rPr lang="en-US" altLang="en-US" sz="1400">
                <a:latin typeface="Tahoma" panose="020B0604030504040204" pitchFamily="34" charset="0"/>
              </a:rPr>
              <a:t>Clay = 60 T/d</a:t>
            </a:r>
          </a:p>
          <a:p>
            <a:r>
              <a:rPr lang="en-US" altLang="en-US" sz="1400">
                <a:latin typeface="Tahoma" panose="020B0604030504040204" pitchFamily="34" charset="0"/>
              </a:rPr>
              <a:t>By </a:t>
            </a:r>
          </a:p>
          <a:p>
            <a:r>
              <a:rPr lang="en-US" altLang="en-US" sz="1400">
                <a:latin typeface="Tahoma" panose="020B0604030504040204" pitchFamily="34" charset="0"/>
              </a:rPr>
              <a:t>Volume Ratio</a:t>
            </a:r>
          </a:p>
        </p:txBody>
      </p:sp>
      <mc:AlternateContent xmlns:mc="http://schemas.openxmlformats.org/markup-compatibility/2006" xmlns:a14="http://schemas.microsoft.com/office/drawing/2010/main">
        <mc:Choice Requires="a14">
          <p:sp>
            <p:nvSpPr>
              <p:cNvPr id="11278" name="Object 19"/>
              <p:cNvSpPr txBox="1"/>
              <p:nvPr/>
            </p:nvSpPr>
            <p:spPr bwMode="auto">
              <a:xfrm>
                <a:off x="278262" y="1943363"/>
                <a:ext cx="4244078" cy="357719"/>
              </a:xfrm>
              <a:prstGeom prst="rect">
                <a:avLst/>
              </a:prstGeom>
              <a:solidFill>
                <a:schemeClr val="bg1"/>
              </a:solid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r>
                        <m:rPr>
                          <m:sty m:val="p"/>
                        </m:rPr>
                        <a:rPr lang="en-US" b="0" i="0" smtClean="0">
                          <a:solidFill>
                            <a:srgbClr val="000000"/>
                          </a:solidFill>
                          <a:latin typeface="Cambria Math" panose="02040503050406030204" pitchFamily="18" charset="0"/>
                        </a:rPr>
                        <m:t>Trap</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Efficiency</m:t>
                      </m:r>
                      <m:r>
                        <a:rPr lang="en-US" b="0" i="0" smtClean="0">
                          <a:solidFill>
                            <a:srgbClr val="000000"/>
                          </a:solidFill>
                          <a:latin typeface="Cambria Math" panose="02040503050406030204" pitchFamily="18" charset="0"/>
                        </a:rPr>
                        <m:t> </m:t>
                      </m:r>
                      <m:d>
                        <m:dPr>
                          <m:ctrlPr>
                            <a:rPr lang="en-US" i="1" smtClean="0">
                              <a:solidFill>
                                <a:srgbClr val="000000"/>
                              </a:solidFill>
                              <a:latin typeface="Cambria Math" panose="02040503050406030204" pitchFamily="18" charset="0"/>
                            </a:rPr>
                          </m:ctrlPr>
                        </m:dPr>
                        <m:e>
                          <m:r>
                            <m:rPr>
                              <m:sty m:val="p"/>
                            </m:rPr>
                            <a:rPr lang="en-US" b="0" i="0" smtClean="0">
                              <a:solidFill>
                                <a:srgbClr val="000000"/>
                              </a:solidFill>
                              <a:latin typeface="Cambria Math" panose="02040503050406030204" pitchFamily="18" charset="0"/>
                            </a:rPr>
                            <m:t>TE</m:t>
                          </m:r>
                        </m:e>
                      </m:d>
                      <m:r>
                        <a:rPr lang="en-US" b="0" i="0" smtClean="0">
                          <a:solidFill>
                            <a:srgbClr val="000000"/>
                          </a:solidFill>
                          <a:latin typeface="Cambria Math" panose="02040503050406030204" pitchFamily="18" charset="0"/>
                        </a:rPr>
                        <m:t>:</m:t>
                      </m:r>
                      <m:r>
                        <m:rPr>
                          <m:sty m:val="p"/>
                        </m:rPr>
                        <a:rPr lang="en-US" b="0" i="0" smtClean="0">
                          <a:solidFill>
                            <a:srgbClr val="000000"/>
                          </a:solidFill>
                          <a:latin typeface="Cambria Math" panose="02040503050406030204" pitchFamily="18" charset="0"/>
                        </a:rPr>
                        <m:t>by</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Chen</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or</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Brune</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Methods</m:t>
                      </m:r>
                    </m:oMath>
                  </m:oMathPara>
                </a14:m>
                <a:endParaRPr lang="en-US" dirty="0"/>
              </a:p>
            </p:txBody>
          </p:sp>
        </mc:Choice>
        <mc:Fallback xmlns="">
          <p:sp>
            <p:nvSpPr>
              <p:cNvPr id="11278" name="Object 19"/>
              <p:cNvSpPr txBox="1">
                <a:spLocks noRot="1" noChangeAspect="1" noMove="1" noResize="1" noEditPoints="1" noAdjustHandles="1" noChangeArrowheads="1" noChangeShapeType="1" noTextEdit="1"/>
              </p:cNvSpPr>
              <p:nvPr/>
            </p:nvSpPr>
            <p:spPr bwMode="auto">
              <a:xfrm>
                <a:off x="278262" y="1943363"/>
                <a:ext cx="4244078" cy="357719"/>
              </a:xfrm>
              <a:prstGeom prst="rect">
                <a:avLst/>
              </a:prstGeom>
              <a:blipFill>
                <a:blip r:embed="rId3"/>
                <a:stretch>
                  <a:fillRect b="-1724"/>
                </a:stretch>
              </a:blipFill>
              <a:ln>
                <a:noFill/>
              </a:ln>
            </p:spPr>
            <p:txBody>
              <a:bodyPr/>
              <a:lstStyle/>
              <a:p>
                <a:r>
                  <a:rPr lang="en-US">
                    <a:noFill/>
                  </a:rPr>
                  <a:t> </a:t>
                </a:r>
              </a:p>
            </p:txBody>
          </p:sp>
        </mc:Fallback>
      </mc:AlternateContent>
      <p:graphicFrame>
        <p:nvGraphicFramePr>
          <p:cNvPr id="11279" name="Object 22"/>
          <p:cNvGraphicFramePr>
            <a:graphicFrameLocks noChangeAspect="1"/>
          </p:cNvGraphicFramePr>
          <p:nvPr>
            <p:extLst>
              <p:ext uri="{D42A27DB-BD31-4B8C-83A1-F6EECF244321}">
                <p14:modId xmlns:p14="http://schemas.microsoft.com/office/powerpoint/2010/main" val="1309447593"/>
              </p:ext>
            </p:extLst>
          </p:nvPr>
        </p:nvGraphicFramePr>
        <p:xfrm>
          <a:off x="7885114" y="1462089"/>
          <a:ext cx="2782887" cy="915987"/>
        </p:xfrm>
        <a:graphic>
          <a:graphicData uri="http://schemas.openxmlformats.org/presentationml/2006/ole">
            <mc:AlternateContent xmlns:mc="http://schemas.openxmlformats.org/markup-compatibility/2006">
              <mc:Choice xmlns:v="urn:schemas-microsoft-com:vml" Requires="v">
                <p:oleObj name="Equation" r:id="rId4" imgW="2565400" imgH="850900" progId="Equation.3">
                  <p:embed/>
                </p:oleObj>
              </mc:Choice>
              <mc:Fallback>
                <p:oleObj name="Equation" r:id="rId4" imgW="2565400" imgH="850900" progId="Equation.3">
                  <p:embed/>
                  <p:pic>
                    <p:nvPicPr>
                      <p:cNvPr id="11279"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114" y="1462089"/>
                        <a:ext cx="2782887" cy="9159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80" name="AutoShape 23"/>
          <p:cNvSpPr>
            <a:spLocks noChangeArrowheads="1"/>
          </p:cNvSpPr>
          <p:nvPr/>
        </p:nvSpPr>
        <p:spPr bwMode="auto">
          <a:xfrm flipV="1">
            <a:off x="6523038" y="2209801"/>
            <a:ext cx="266700" cy="182563"/>
          </a:xfrm>
          <a:prstGeom prst="triangle">
            <a:avLst>
              <a:gd name="adj" fmla="val 50000"/>
            </a:avLst>
          </a:prstGeom>
          <a:noFill/>
          <a:ln w="38100">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grpSp>
        <p:nvGrpSpPr>
          <p:cNvPr id="11281" name="Group 24"/>
          <p:cNvGrpSpPr>
            <a:grpSpLocks/>
          </p:cNvGrpSpPr>
          <p:nvPr/>
        </p:nvGrpSpPr>
        <p:grpSpPr bwMode="auto">
          <a:xfrm>
            <a:off x="6545264" y="2435226"/>
            <a:ext cx="219075" cy="74613"/>
            <a:chOff x="4409" y="2227"/>
            <a:chExt cx="291" cy="68"/>
          </a:xfrm>
        </p:grpSpPr>
        <p:sp>
          <p:nvSpPr>
            <p:cNvPr id="11283" name="Line 25"/>
            <p:cNvSpPr>
              <a:spLocks noChangeShapeType="1"/>
            </p:cNvSpPr>
            <p:nvPr/>
          </p:nvSpPr>
          <p:spPr bwMode="auto">
            <a:xfrm>
              <a:off x="4409" y="2227"/>
              <a:ext cx="291"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4" name="Line 26"/>
            <p:cNvSpPr>
              <a:spLocks noChangeShapeType="1"/>
            </p:cNvSpPr>
            <p:nvPr/>
          </p:nvSpPr>
          <p:spPr bwMode="auto">
            <a:xfrm>
              <a:off x="4477" y="2263"/>
              <a:ext cx="156"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5" name="Line 27"/>
            <p:cNvSpPr>
              <a:spLocks noChangeShapeType="1"/>
            </p:cNvSpPr>
            <p:nvPr/>
          </p:nvSpPr>
          <p:spPr bwMode="auto">
            <a:xfrm>
              <a:off x="4527" y="2295"/>
              <a:ext cx="48"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282" name="AutoShape 28"/>
          <p:cNvSpPr>
            <a:spLocks noChangeArrowheads="1"/>
          </p:cNvSpPr>
          <p:nvPr/>
        </p:nvSpPr>
        <p:spPr bwMode="auto">
          <a:xfrm>
            <a:off x="5191125" y="2859089"/>
            <a:ext cx="254000" cy="312737"/>
          </a:xfrm>
          <a:prstGeom prst="right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2" name="Title 1">
            <a:extLst>
              <a:ext uri="{FF2B5EF4-FFF2-40B4-BE49-F238E27FC236}">
                <a16:creationId xmlns:a16="http://schemas.microsoft.com/office/drawing/2014/main" id="{5BB902B4-A8A9-9D8E-C8CD-AEC757262C71}"/>
              </a:ext>
            </a:extLst>
          </p:cNvPr>
          <p:cNvSpPr>
            <a:spLocks noGrp="1"/>
          </p:cNvSpPr>
          <p:nvPr>
            <p:ph type="title"/>
          </p:nvPr>
        </p:nvSpPr>
        <p:spPr>
          <a:xfrm>
            <a:off x="863950" y="17883"/>
            <a:ext cx="10222361" cy="1143000"/>
          </a:xfrm>
        </p:spPr>
        <p:txBody>
          <a:bodyPr/>
          <a:lstStyle/>
          <a:p>
            <a:r>
              <a:rPr lang="en-US" dirty="0"/>
              <a:t>Reservoir volume reduction calculation process</a:t>
            </a:r>
          </a:p>
        </p:txBody>
      </p:sp>
      <p:sp>
        <p:nvSpPr>
          <p:cNvPr id="5" name="Object 19">
            <a:extLst>
              <a:ext uri="{FF2B5EF4-FFF2-40B4-BE49-F238E27FC236}">
                <a16:creationId xmlns:a16="http://schemas.microsoft.com/office/drawing/2014/main" id="{84FC041C-0A23-B0E5-1F49-F244E6F1410E}"/>
              </a:ext>
            </a:extLst>
          </p:cNvPr>
          <p:cNvSpPr txBox="1"/>
          <p:nvPr/>
        </p:nvSpPr>
        <p:spPr bwMode="auto">
          <a:xfrm>
            <a:off x="341425" y="5767436"/>
            <a:ext cx="2922364" cy="818655"/>
          </a:xfrm>
          <a:prstGeom prst="rect">
            <a:avLst/>
          </a:prstGeom>
          <a:solidFill>
            <a:schemeClr val="bg1"/>
          </a:solidFill>
          <a:ln>
            <a:noFill/>
          </a:ln>
        </p:spPr>
        <p:txBody>
          <a:bodyPr>
            <a:normAutofit fontScale="85000" lnSpcReduction="10000"/>
          </a:bodyPr>
          <a:lstStyle/>
          <a:p>
            <a:r>
              <a:rPr lang="en-US" dirty="0">
                <a:solidFill>
                  <a:srgbClr val="000000"/>
                </a:solidFill>
              </a:rPr>
              <a:t>Update E-A &amp; E-V curves for Reservoir Volume Reduction (V-Shape &amp; Elongated Taper)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A37F5-125E-FCA6-668C-9FAB02B2E861}"/>
              </a:ext>
            </a:extLst>
          </p:cNvPr>
          <p:cNvSpPr>
            <a:spLocks noGrp="1"/>
          </p:cNvSpPr>
          <p:nvPr>
            <p:ph type="title"/>
          </p:nvPr>
        </p:nvSpPr>
        <p:spPr/>
        <p:txBody>
          <a:bodyPr/>
          <a:lstStyle/>
          <a:p>
            <a:r>
              <a:rPr kumimoji="0" lang="en-US" altLang="en-US" sz="3200" b="0" i="0" u="none" strike="noStrike" cap="none" normalizeH="0" baseline="0" dirty="0">
                <a:ln>
                  <a:noFill/>
                </a:ln>
                <a:solidFill>
                  <a:srgbClr val="172B4D"/>
                </a:solidFill>
                <a:effectLst/>
                <a:latin typeface="Arial" panose="020B0604020202020204" pitchFamily="34" charset="0"/>
                <a:ea typeface="-apple-system"/>
              </a:rPr>
              <a:t>Chen Sediment Trap</a:t>
            </a:r>
            <a:endParaRPr lang="en-US" dirty="0"/>
          </a:p>
        </p:txBody>
      </p:sp>
      <p:sp>
        <p:nvSpPr>
          <p:cNvPr id="3" name="Content Placeholder 2">
            <a:extLst>
              <a:ext uri="{FF2B5EF4-FFF2-40B4-BE49-F238E27FC236}">
                <a16:creationId xmlns:a16="http://schemas.microsoft.com/office/drawing/2014/main" id="{A4B74458-0EE9-FBB1-108E-2D69B42904EF}"/>
              </a:ext>
            </a:extLst>
          </p:cNvPr>
          <p:cNvSpPr>
            <a:spLocks noGrp="1"/>
          </p:cNvSpPr>
          <p:nvPr>
            <p:ph idx="1"/>
          </p:nvPr>
        </p:nvSpPr>
        <p:spPr>
          <a:xfrm>
            <a:off x="266700" y="1028700"/>
            <a:ext cx="6127012" cy="5600700"/>
          </a:xfrm>
        </p:spPr>
        <p:txBody>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n-US" sz="1400" b="0" i="0" dirty="0">
                <a:solidFill>
                  <a:srgbClr val="172B4D"/>
                </a:solidFill>
                <a:effectLst/>
                <a:latin typeface="+mn-lt"/>
              </a:rPr>
              <a:t>The trap efficiency can be estimated by comparing the settling velocity of the sediment to a critical settling velocity (Chen, 1975). </a:t>
            </a:r>
            <a:endParaRPr kumimoji="0" lang="en-US" altLang="en-US" sz="1400" b="0" i="0" u="none" strike="noStrike" cap="none" normalizeH="0" baseline="0" dirty="0">
              <a:ln>
                <a:noFill/>
              </a:ln>
              <a:solidFill>
                <a:srgbClr val="172B4D"/>
              </a:solidFill>
              <a:effectLst/>
              <a:latin typeface="+mn-lt"/>
              <a:ea typeface="-apple-system"/>
            </a:endParaRPr>
          </a:p>
          <a:p>
            <a:pPr lvl="2"/>
            <a:r>
              <a:rPr lang="en-US" sz="1400" b="1" i="0" dirty="0">
                <a:solidFill>
                  <a:srgbClr val="0E101A"/>
                </a:solidFill>
                <a:effectLst/>
                <a:latin typeface="+mn-lt"/>
              </a:rPr>
              <a:t>Method: </a:t>
            </a:r>
            <a:r>
              <a:rPr lang="en-US" sz="1400" i="0" dirty="0">
                <a:solidFill>
                  <a:srgbClr val="0E101A"/>
                </a:solidFill>
                <a:effectLst/>
                <a:latin typeface="+mn-lt"/>
              </a:rPr>
              <a:t>Select a </a:t>
            </a:r>
            <a:r>
              <a:rPr lang="en-US" sz="1600" b="1" i="0" dirty="0">
                <a:solidFill>
                  <a:srgbClr val="172B4D"/>
                </a:solidFill>
                <a:effectLst/>
                <a:latin typeface="-apple-system"/>
              </a:rPr>
              <a:t>Fixed Temperature</a:t>
            </a:r>
            <a:r>
              <a:rPr lang="en-US" sz="1600" b="0" i="0" dirty="0">
                <a:solidFill>
                  <a:srgbClr val="172B4D"/>
                </a:solidFill>
                <a:effectLst/>
                <a:latin typeface="-apple-system"/>
              </a:rPr>
              <a:t> or a </a:t>
            </a:r>
            <a:r>
              <a:rPr lang="en-US" sz="1600" b="1" i="0" dirty="0">
                <a:solidFill>
                  <a:srgbClr val="172B4D"/>
                </a:solidFill>
                <a:effectLst/>
                <a:latin typeface="-apple-system"/>
              </a:rPr>
              <a:t>Temperature Time-Series Gage</a:t>
            </a:r>
            <a:r>
              <a:rPr lang="en-US" sz="1600" b="0" i="0" dirty="0">
                <a:solidFill>
                  <a:srgbClr val="172B4D"/>
                </a:solidFill>
                <a:effectLst/>
                <a:latin typeface="-apple-system"/>
              </a:rPr>
              <a:t>.</a:t>
            </a:r>
            <a:r>
              <a:rPr lang="en-US" sz="1400" b="0" i="0" dirty="0">
                <a:solidFill>
                  <a:srgbClr val="0E101A"/>
                </a:solidFill>
                <a:effectLst/>
                <a:latin typeface="+mn-lt"/>
              </a:rPr>
              <a:t> </a:t>
            </a:r>
            <a:endParaRPr lang="en-US" sz="1400" b="0" i="0" dirty="0">
              <a:solidFill>
                <a:srgbClr val="172B4D"/>
              </a:solidFill>
              <a:effectLst/>
              <a:latin typeface="+mn-lt"/>
            </a:endParaRPr>
          </a:p>
          <a:p>
            <a:pPr lvl="2"/>
            <a:r>
              <a:rPr lang="en-US" sz="1400" b="1" i="0" dirty="0">
                <a:solidFill>
                  <a:srgbClr val="172B4D"/>
                </a:solidFill>
                <a:effectLst/>
                <a:latin typeface="+mn-lt"/>
              </a:rPr>
              <a:t>Reservoir Capacity Method: </a:t>
            </a:r>
            <a:r>
              <a:rPr lang="en-US" sz="1400" b="0" i="0" dirty="0">
                <a:solidFill>
                  <a:srgbClr val="172B4D"/>
                </a:solidFill>
                <a:effectLst/>
                <a:latin typeface="+mn-lt"/>
              </a:rPr>
              <a:t>the option for simulating the dynamic reservoir/debris basin volume reduction;</a:t>
            </a:r>
          </a:p>
          <a:p>
            <a:pPr lvl="3"/>
            <a:r>
              <a:rPr lang="en-US" sz="1400" b="1" i="0" dirty="0">
                <a:solidFill>
                  <a:srgbClr val="172B4D"/>
                </a:solidFill>
                <a:effectLst/>
                <a:latin typeface="+mn-lt"/>
              </a:rPr>
              <a:t>Yes: </a:t>
            </a:r>
            <a:r>
              <a:rPr lang="en-US" sz="1400" b="0" i="0" dirty="0">
                <a:solidFill>
                  <a:srgbClr val="172B4D"/>
                </a:solidFill>
                <a:effectLst/>
                <a:latin typeface="+mn-lt"/>
              </a:rPr>
              <a:t>two deposition shape options (</a:t>
            </a:r>
            <a:r>
              <a:rPr lang="en-US" sz="1400" b="1" i="0" dirty="0">
                <a:solidFill>
                  <a:srgbClr val="172B4D"/>
                </a:solidFill>
                <a:effectLst/>
                <a:latin typeface="+mn-lt"/>
              </a:rPr>
              <a:t>V-Shape</a:t>
            </a:r>
            <a:r>
              <a:rPr lang="en-US" sz="1400" b="0" i="0" dirty="0">
                <a:solidFill>
                  <a:srgbClr val="172B4D"/>
                </a:solidFill>
                <a:effectLst/>
                <a:latin typeface="+mn-lt"/>
              </a:rPr>
              <a:t> and </a:t>
            </a:r>
            <a:r>
              <a:rPr lang="en-US" sz="1400" b="1" i="0" dirty="0">
                <a:solidFill>
                  <a:srgbClr val="172B4D"/>
                </a:solidFill>
                <a:effectLst/>
                <a:latin typeface="+mn-lt"/>
              </a:rPr>
              <a:t>Elongated Taper</a:t>
            </a:r>
            <a:r>
              <a:rPr lang="en-US" sz="1400" b="0" i="0" dirty="0">
                <a:solidFill>
                  <a:srgbClr val="172B4D"/>
                </a:solidFill>
                <a:effectLst/>
                <a:latin typeface="+mn-lt"/>
              </a:rPr>
              <a:t>) .  </a:t>
            </a:r>
          </a:p>
          <a:p>
            <a:pPr lvl="4"/>
            <a:r>
              <a:rPr lang="en-US" sz="1400" b="1" i="0" dirty="0">
                <a:solidFill>
                  <a:srgbClr val="172B4D"/>
                </a:solidFill>
                <a:effectLst/>
                <a:latin typeface="+mn-lt"/>
              </a:rPr>
              <a:t>V-Shape</a:t>
            </a:r>
            <a:r>
              <a:rPr lang="en-US" sz="1400" b="0" i="0" dirty="0">
                <a:solidFill>
                  <a:srgbClr val="172B4D"/>
                </a:solidFill>
                <a:effectLst/>
                <a:latin typeface="+mn-lt"/>
              </a:rPr>
              <a:t> update the elevation-storage curve and elevation-area curve from the reservoir bottom elevation based on the siltation volume by each grain size (Clay, Silt, Sand, and Gravel) at each time step.</a:t>
            </a:r>
          </a:p>
          <a:p>
            <a:pPr lvl="4"/>
            <a:r>
              <a:rPr lang="en-US" sz="1400" b="1" i="0" dirty="0">
                <a:solidFill>
                  <a:srgbClr val="172B4D"/>
                </a:solidFill>
                <a:effectLst/>
                <a:latin typeface="+mn-lt"/>
              </a:rPr>
              <a:t>Elongated Taper</a:t>
            </a:r>
            <a:r>
              <a:rPr lang="en-US" sz="1400" b="0" i="0" dirty="0">
                <a:solidFill>
                  <a:srgbClr val="172B4D"/>
                </a:solidFill>
                <a:effectLst/>
                <a:latin typeface="+mn-lt"/>
              </a:rPr>
              <a:t> update the elevation-storage curve and elevation-area curve from the reservoir bottom for fine particles (Clay and Silt) and from the reservoir top elevation for the granular materials (sand and gravel) based on the siltation volume at each time step. </a:t>
            </a:r>
            <a:endParaRPr lang="en-US" sz="1400" dirty="0">
              <a:latin typeface="+mn-lt"/>
            </a:endParaRPr>
          </a:p>
        </p:txBody>
      </p:sp>
      <p:pic>
        <p:nvPicPr>
          <p:cNvPr id="6" name="Picture 2">
            <a:extLst>
              <a:ext uri="{FF2B5EF4-FFF2-40B4-BE49-F238E27FC236}">
                <a16:creationId xmlns:a16="http://schemas.microsoft.com/office/drawing/2014/main" id="{42E7CC4E-C9AB-B7E8-53AA-3F3E7A0D4B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0069" y="2337219"/>
            <a:ext cx="5005614" cy="2860351"/>
          </a:xfrm>
          <a:prstGeom prst="rect">
            <a:avLst/>
          </a:prstGeom>
          <a:noFill/>
          <a:ln w="12700">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780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A37F5-125E-FCA6-668C-9FAB02B2E861}"/>
              </a:ext>
            </a:extLst>
          </p:cNvPr>
          <p:cNvSpPr>
            <a:spLocks noGrp="1"/>
          </p:cNvSpPr>
          <p:nvPr>
            <p:ph type="title"/>
          </p:nvPr>
        </p:nvSpPr>
        <p:spPr/>
        <p:txBody>
          <a:bodyPr/>
          <a:lstStyle/>
          <a:p>
            <a:r>
              <a:rPr kumimoji="0" lang="en-US" altLang="en-US" sz="3200" b="0" i="0" u="none" strike="noStrike" cap="none" normalizeH="0" baseline="0" dirty="0" err="1">
                <a:ln>
                  <a:noFill/>
                </a:ln>
                <a:solidFill>
                  <a:srgbClr val="172B4D"/>
                </a:solidFill>
                <a:effectLst/>
                <a:latin typeface="Arial" panose="020B0604020202020204" pitchFamily="34" charset="0"/>
                <a:ea typeface="-apple-system"/>
              </a:rPr>
              <a:t>Brune</a:t>
            </a:r>
            <a:r>
              <a:rPr kumimoji="0" lang="en-US" altLang="en-US" sz="3200" b="0" i="0" u="none" strike="noStrike" cap="none" normalizeH="0" baseline="0" dirty="0">
                <a:ln>
                  <a:noFill/>
                </a:ln>
                <a:solidFill>
                  <a:srgbClr val="172B4D"/>
                </a:solidFill>
                <a:effectLst/>
                <a:latin typeface="Arial" panose="020B0604020202020204" pitchFamily="34" charset="0"/>
                <a:ea typeface="-apple-system"/>
              </a:rPr>
              <a:t> Sediment Trap</a:t>
            </a:r>
            <a:endParaRPr lang="en-US" dirty="0"/>
          </a:p>
        </p:txBody>
      </p:sp>
      <p:sp>
        <p:nvSpPr>
          <p:cNvPr id="3" name="Content Placeholder 2">
            <a:extLst>
              <a:ext uri="{FF2B5EF4-FFF2-40B4-BE49-F238E27FC236}">
                <a16:creationId xmlns:a16="http://schemas.microsoft.com/office/drawing/2014/main" id="{A4B74458-0EE9-FBB1-108E-2D69B42904EF}"/>
              </a:ext>
            </a:extLst>
          </p:cNvPr>
          <p:cNvSpPr>
            <a:spLocks noGrp="1"/>
          </p:cNvSpPr>
          <p:nvPr>
            <p:ph idx="1"/>
          </p:nvPr>
        </p:nvSpPr>
        <p:spPr>
          <a:xfrm>
            <a:off x="266700" y="1028700"/>
            <a:ext cx="6127012" cy="5600700"/>
          </a:xfrm>
        </p:spPr>
        <p:txBody>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1400" b="0" i="0" u="none" strike="noStrike" cap="none" normalizeH="0" baseline="0" dirty="0" err="1">
                <a:ln>
                  <a:noFill/>
                </a:ln>
                <a:solidFill>
                  <a:srgbClr val="172B4D"/>
                </a:solidFill>
                <a:effectLst/>
                <a:latin typeface="+mn-lt"/>
                <a:ea typeface="-apple-system"/>
              </a:rPr>
              <a:t>Brune</a:t>
            </a:r>
            <a:r>
              <a:rPr kumimoji="0" lang="en-US" altLang="en-US" sz="1400" b="0" i="0" u="none" strike="noStrike" cap="none" normalizeH="0" baseline="0" dirty="0">
                <a:ln>
                  <a:noFill/>
                </a:ln>
                <a:solidFill>
                  <a:srgbClr val="172B4D"/>
                </a:solidFill>
                <a:effectLst/>
                <a:latin typeface="+mn-lt"/>
                <a:ea typeface="-apple-system"/>
              </a:rPr>
              <a:t> (1953) developed the curve with the relation between trap efficiency and reservoir capacity-annual inflow ratio (C/I).</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kumimoji="0" lang="en-US" altLang="en-US" sz="1400" b="0" i="0" u="none" strike="noStrike" cap="none" normalizeH="0" baseline="0" dirty="0">
              <a:ln>
                <a:noFill/>
              </a:ln>
              <a:solidFill>
                <a:srgbClr val="172B4D"/>
              </a:solidFill>
              <a:effectLst/>
              <a:latin typeface="+mn-lt"/>
              <a:ea typeface="-apple-system"/>
            </a:endParaRPr>
          </a:p>
          <a:p>
            <a:pPr lvl="2"/>
            <a:r>
              <a:rPr lang="en-US" sz="1400" b="1" i="0" dirty="0">
                <a:solidFill>
                  <a:srgbClr val="0E101A"/>
                </a:solidFill>
                <a:effectLst/>
                <a:latin typeface="+mn-lt"/>
              </a:rPr>
              <a:t>Annual Inflow Volume: </a:t>
            </a:r>
            <a:r>
              <a:rPr lang="en-US" sz="1400" b="0" i="0" dirty="0">
                <a:solidFill>
                  <a:srgbClr val="0E101A"/>
                </a:solidFill>
                <a:effectLst/>
                <a:latin typeface="+mn-lt"/>
              </a:rPr>
              <a:t>the mean annual inflow volume to the reservoir.</a:t>
            </a:r>
            <a:endParaRPr lang="en-US" sz="1400" b="0" i="0" dirty="0">
              <a:solidFill>
                <a:srgbClr val="172B4D"/>
              </a:solidFill>
              <a:effectLst/>
              <a:latin typeface="+mn-lt"/>
            </a:endParaRPr>
          </a:p>
          <a:p>
            <a:pPr lvl="2"/>
            <a:r>
              <a:rPr lang="en-US" sz="1400" b="1" i="0" dirty="0">
                <a:solidFill>
                  <a:srgbClr val="0E101A"/>
                </a:solidFill>
                <a:effectLst/>
                <a:latin typeface="+mn-lt"/>
              </a:rPr>
              <a:t>Capacity Elevation:</a:t>
            </a:r>
            <a:r>
              <a:rPr lang="en-US" sz="1400" b="0" i="0" dirty="0">
                <a:solidFill>
                  <a:srgbClr val="0E101A"/>
                </a:solidFill>
                <a:effectLst/>
                <a:latin typeface="+mn-lt"/>
              </a:rPr>
              <a:t> the elevation of reservoir at the reservoir capacity.</a:t>
            </a:r>
            <a:endParaRPr lang="en-US" sz="1400" b="0" i="0" dirty="0">
              <a:solidFill>
                <a:srgbClr val="172B4D"/>
              </a:solidFill>
              <a:effectLst/>
              <a:latin typeface="+mn-lt"/>
            </a:endParaRPr>
          </a:p>
          <a:p>
            <a:pPr lvl="2"/>
            <a:r>
              <a:rPr lang="en-US" sz="1400" b="1" i="0" dirty="0">
                <a:solidFill>
                  <a:srgbClr val="0E101A"/>
                </a:solidFill>
                <a:effectLst/>
                <a:latin typeface="+mn-lt"/>
              </a:rPr>
              <a:t>Constant A: </a:t>
            </a:r>
            <a:r>
              <a:rPr lang="en-US" sz="1400" b="0" i="0" dirty="0">
                <a:solidFill>
                  <a:srgbClr val="0E101A"/>
                </a:solidFill>
                <a:effectLst/>
                <a:latin typeface="+mn-lt"/>
              </a:rPr>
              <a:t>95 to 100.</a:t>
            </a:r>
            <a:endParaRPr lang="en-US" sz="1400" b="0" i="0" dirty="0">
              <a:solidFill>
                <a:srgbClr val="172B4D"/>
              </a:solidFill>
              <a:effectLst/>
              <a:latin typeface="+mn-lt"/>
            </a:endParaRPr>
          </a:p>
          <a:p>
            <a:pPr lvl="2"/>
            <a:r>
              <a:rPr lang="en-US" sz="1400" b="1" i="0" dirty="0">
                <a:solidFill>
                  <a:srgbClr val="0E101A"/>
                </a:solidFill>
                <a:effectLst/>
                <a:latin typeface="+mn-lt"/>
              </a:rPr>
              <a:t>Constant B: </a:t>
            </a:r>
            <a:r>
              <a:rPr lang="en-US" sz="1400" b="0" i="0" dirty="0">
                <a:solidFill>
                  <a:srgbClr val="0E101A"/>
                </a:solidFill>
                <a:effectLst/>
                <a:latin typeface="+mn-lt"/>
              </a:rPr>
              <a:t>5.37 to 7.71.</a:t>
            </a:r>
            <a:endParaRPr lang="en-US" sz="1400" b="0" i="0" dirty="0">
              <a:solidFill>
                <a:srgbClr val="172B4D"/>
              </a:solidFill>
              <a:effectLst/>
              <a:latin typeface="+mn-lt"/>
            </a:endParaRPr>
          </a:p>
          <a:p>
            <a:pPr lvl="2"/>
            <a:r>
              <a:rPr lang="en-US" sz="1400" b="1" i="0" dirty="0">
                <a:solidFill>
                  <a:srgbClr val="172B4D"/>
                </a:solidFill>
                <a:effectLst/>
                <a:latin typeface="+mn-lt"/>
              </a:rPr>
              <a:t>Reservoir Capacity Method: </a:t>
            </a:r>
            <a:r>
              <a:rPr lang="en-US" sz="1400" b="0" i="0" dirty="0">
                <a:solidFill>
                  <a:srgbClr val="172B4D"/>
                </a:solidFill>
                <a:effectLst/>
                <a:latin typeface="+mn-lt"/>
              </a:rPr>
              <a:t>the option for simulating the dynamic reservoir/debris basin volume reduction;</a:t>
            </a:r>
          </a:p>
          <a:p>
            <a:pPr lvl="3"/>
            <a:r>
              <a:rPr lang="en-US" sz="1400" b="1" i="0" dirty="0">
                <a:solidFill>
                  <a:srgbClr val="172B4D"/>
                </a:solidFill>
                <a:effectLst/>
                <a:latin typeface="+mn-lt"/>
              </a:rPr>
              <a:t>Yes: </a:t>
            </a:r>
            <a:r>
              <a:rPr lang="en-US" sz="1400" b="0" i="0" dirty="0">
                <a:solidFill>
                  <a:srgbClr val="172B4D"/>
                </a:solidFill>
                <a:effectLst/>
                <a:latin typeface="+mn-lt"/>
              </a:rPr>
              <a:t>two deposition shape options (</a:t>
            </a:r>
            <a:r>
              <a:rPr lang="en-US" sz="1400" b="1" i="0" dirty="0">
                <a:solidFill>
                  <a:srgbClr val="172B4D"/>
                </a:solidFill>
                <a:effectLst/>
                <a:latin typeface="+mn-lt"/>
              </a:rPr>
              <a:t>V-Shape</a:t>
            </a:r>
            <a:r>
              <a:rPr lang="en-US" sz="1400" b="0" i="0" dirty="0">
                <a:solidFill>
                  <a:srgbClr val="172B4D"/>
                </a:solidFill>
                <a:effectLst/>
                <a:latin typeface="+mn-lt"/>
              </a:rPr>
              <a:t> and </a:t>
            </a:r>
            <a:r>
              <a:rPr lang="en-US" sz="1400" b="1" i="0" dirty="0">
                <a:solidFill>
                  <a:srgbClr val="172B4D"/>
                </a:solidFill>
                <a:effectLst/>
                <a:latin typeface="+mn-lt"/>
              </a:rPr>
              <a:t>Elongated Taper</a:t>
            </a:r>
            <a:r>
              <a:rPr lang="en-US" sz="1400" b="0" i="0" dirty="0">
                <a:solidFill>
                  <a:srgbClr val="172B4D"/>
                </a:solidFill>
                <a:effectLst/>
                <a:latin typeface="+mn-lt"/>
              </a:rPr>
              <a:t>) .  </a:t>
            </a:r>
          </a:p>
          <a:p>
            <a:pPr lvl="4"/>
            <a:r>
              <a:rPr lang="en-US" sz="1400" b="1" i="0" dirty="0">
                <a:solidFill>
                  <a:srgbClr val="172B4D"/>
                </a:solidFill>
                <a:effectLst/>
                <a:latin typeface="+mn-lt"/>
              </a:rPr>
              <a:t>V-Shape</a:t>
            </a:r>
            <a:r>
              <a:rPr lang="en-US" sz="1400" b="0" i="0" dirty="0">
                <a:solidFill>
                  <a:srgbClr val="172B4D"/>
                </a:solidFill>
                <a:effectLst/>
                <a:latin typeface="+mn-lt"/>
              </a:rPr>
              <a:t> update the elevation-storage curve and elevation-area curve from the </a:t>
            </a:r>
            <a:r>
              <a:rPr lang="en-US" sz="1400" b="1" i="0" dirty="0">
                <a:solidFill>
                  <a:srgbClr val="172B4D"/>
                </a:solidFill>
                <a:effectLst/>
                <a:latin typeface="+mn-lt"/>
              </a:rPr>
              <a:t>reservoir bottom elevation</a:t>
            </a:r>
            <a:r>
              <a:rPr lang="en-US" sz="1400" b="0" i="0" dirty="0">
                <a:solidFill>
                  <a:srgbClr val="172B4D"/>
                </a:solidFill>
                <a:effectLst/>
                <a:latin typeface="+mn-lt"/>
              </a:rPr>
              <a:t> based on the siltation volume by each grain size (Clay, Silt, Sand, and Gravel) at each time step.</a:t>
            </a:r>
          </a:p>
          <a:p>
            <a:pPr lvl="4"/>
            <a:r>
              <a:rPr lang="en-US" sz="1400" b="1" i="0" dirty="0">
                <a:solidFill>
                  <a:srgbClr val="172B4D"/>
                </a:solidFill>
                <a:effectLst/>
                <a:latin typeface="+mn-lt"/>
              </a:rPr>
              <a:t>Elongated Taper</a:t>
            </a:r>
            <a:r>
              <a:rPr lang="en-US" sz="1400" b="0" i="0" dirty="0">
                <a:solidFill>
                  <a:srgbClr val="172B4D"/>
                </a:solidFill>
                <a:effectLst/>
                <a:latin typeface="+mn-lt"/>
              </a:rPr>
              <a:t> update the elevation-storage curve and elevation-area curve from the </a:t>
            </a:r>
            <a:r>
              <a:rPr lang="en-US" sz="1400" b="1" i="0" dirty="0">
                <a:solidFill>
                  <a:srgbClr val="172B4D"/>
                </a:solidFill>
                <a:effectLst/>
                <a:latin typeface="+mn-lt"/>
              </a:rPr>
              <a:t>reservoir bottom </a:t>
            </a:r>
            <a:r>
              <a:rPr lang="en-US" sz="1400" b="0" i="0" dirty="0">
                <a:solidFill>
                  <a:srgbClr val="172B4D"/>
                </a:solidFill>
                <a:effectLst/>
                <a:latin typeface="+mn-lt"/>
              </a:rPr>
              <a:t>for fine particles (Clay and Silt) and from the </a:t>
            </a:r>
            <a:r>
              <a:rPr lang="en-US" sz="1400" b="1" i="0" dirty="0">
                <a:solidFill>
                  <a:srgbClr val="172B4D"/>
                </a:solidFill>
                <a:effectLst/>
                <a:latin typeface="+mn-lt"/>
              </a:rPr>
              <a:t>reservoir top elevation </a:t>
            </a:r>
            <a:r>
              <a:rPr lang="en-US" sz="1400" b="0" i="0" dirty="0">
                <a:solidFill>
                  <a:srgbClr val="172B4D"/>
                </a:solidFill>
                <a:effectLst/>
                <a:latin typeface="+mn-lt"/>
              </a:rPr>
              <a:t>for the granular materials (sand and gravel) based on the siltation volume at each time step. </a:t>
            </a:r>
            <a:endParaRPr lang="en-US" sz="1400" dirty="0">
              <a:latin typeface="+mn-lt"/>
            </a:endParaRPr>
          </a:p>
        </p:txBody>
      </p:sp>
      <p:pic>
        <p:nvPicPr>
          <p:cNvPr id="1026" name="Picture 2" descr="Brune Sediment Trap Method Editor at a reservoir element">
            <a:extLst>
              <a:ext uri="{FF2B5EF4-FFF2-40B4-BE49-F238E27FC236}">
                <a16:creationId xmlns:a16="http://schemas.microsoft.com/office/drawing/2014/main" id="{D2A4485D-804B-EAD5-FD34-34D4D9E74E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7983" y="1648416"/>
            <a:ext cx="5172159" cy="3973919"/>
          </a:xfrm>
          <a:prstGeom prst="rect">
            <a:avLst/>
          </a:prstGeom>
          <a:noFill/>
          <a:ln w="2222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4175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4">
            <a:extLst>
              <a:ext uri="{FF2B5EF4-FFF2-40B4-BE49-F238E27FC236}">
                <a16:creationId xmlns:a16="http://schemas.microsoft.com/office/drawing/2014/main" id="{AB2B4B6E-CE20-4792-60AD-77D19CDFD4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8395" y="1629843"/>
            <a:ext cx="3248025" cy="2495550"/>
          </a:xfrm>
          <a:prstGeom prst="rect">
            <a:avLst/>
          </a:prstGeom>
          <a:noFill/>
          <a:ln w="12700">
            <a:solidFill>
              <a:schemeClr val="bg2"/>
            </a:solidFill>
          </a:ln>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63CD62CD-283C-FBAA-84D4-4126DE48AF9E}"/>
              </a:ext>
            </a:extLst>
          </p:cNvPr>
          <p:cNvPicPr>
            <a:picLocks noChangeAspect="1"/>
          </p:cNvPicPr>
          <p:nvPr/>
        </p:nvPicPr>
        <p:blipFill>
          <a:blip r:embed="rId3"/>
          <a:stretch>
            <a:fillRect/>
          </a:stretch>
        </p:blipFill>
        <p:spPr>
          <a:xfrm>
            <a:off x="1228093" y="1773210"/>
            <a:ext cx="2458380" cy="3498246"/>
          </a:xfrm>
          <a:prstGeom prst="rect">
            <a:avLst/>
          </a:prstGeom>
          <a:ln w="25400">
            <a:solidFill>
              <a:schemeClr val="accent1"/>
            </a:solidFill>
          </a:ln>
        </p:spPr>
      </p:pic>
      <p:sp>
        <p:nvSpPr>
          <p:cNvPr id="2" name="Title 1"/>
          <p:cNvSpPr>
            <a:spLocks noGrp="1"/>
          </p:cNvSpPr>
          <p:nvPr>
            <p:ph type="title"/>
          </p:nvPr>
        </p:nvSpPr>
        <p:spPr>
          <a:xfrm>
            <a:off x="889216" y="92511"/>
            <a:ext cx="7886700" cy="994172"/>
          </a:xfrm>
        </p:spPr>
        <p:txBody>
          <a:bodyPr/>
          <a:lstStyle/>
          <a:p>
            <a:r>
              <a:rPr lang="en-US" b="1" dirty="0"/>
              <a:t>HEC-HMS </a:t>
            </a:r>
            <a:r>
              <a:rPr lang="en-US" dirty="0"/>
              <a:t>GUI for two sediment trap efficiency Methods</a:t>
            </a:r>
          </a:p>
        </p:txBody>
      </p:sp>
      <p:grpSp>
        <p:nvGrpSpPr>
          <p:cNvPr id="5" name="Group 4"/>
          <p:cNvGrpSpPr/>
          <p:nvPr/>
        </p:nvGrpSpPr>
        <p:grpSpPr>
          <a:xfrm>
            <a:off x="2671534" y="2877618"/>
            <a:ext cx="1480395" cy="2361825"/>
            <a:chOff x="1530042" y="3036106"/>
            <a:chExt cx="1973860" cy="3149100"/>
          </a:xfrm>
        </p:grpSpPr>
        <p:cxnSp>
          <p:nvCxnSpPr>
            <p:cNvPr id="13" name="Straight Arrow Connector 12"/>
            <p:cNvCxnSpPr>
              <a:cxnSpLocks/>
              <a:endCxn id="23" idx="1"/>
            </p:cNvCxnSpPr>
            <p:nvPr/>
          </p:nvCxnSpPr>
          <p:spPr>
            <a:xfrm flipV="1">
              <a:off x="1530042" y="3036106"/>
              <a:ext cx="1955814" cy="263722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a:endCxn id="22" idx="1"/>
            </p:cNvCxnSpPr>
            <p:nvPr/>
          </p:nvCxnSpPr>
          <p:spPr>
            <a:xfrm>
              <a:off x="1530042" y="5796194"/>
              <a:ext cx="1973860" cy="3890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2" name="Picture 2">
            <a:extLst>
              <a:ext uri="{FF2B5EF4-FFF2-40B4-BE49-F238E27FC236}">
                <a16:creationId xmlns:a16="http://schemas.microsoft.com/office/drawing/2014/main" id="{F3630855-A05B-C917-AA8F-67C39BA14A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1929" y="4305993"/>
            <a:ext cx="3267075" cy="1866900"/>
          </a:xfrm>
          <a:prstGeom prst="rect">
            <a:avLst/>
          </a:prstGeom>
          <a:noFill/>
          <a:ln w="12700">
            <a:solidFill>
              <a:schemeClr val="bg2"/>
            </a:solidFill>
          </a:ln>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AE2BF15C-8A15-B5C6-4CA8-0E19793C18B7}"/>
              </a:ext>
            </a:extLst>
          </p:cNvPr>
          <p:cNvPicPr>
            <a:picLocks noChangeAspect="1"/>
          </p:cNvPicPr>
          <p:nvPr/>
        </p:nvPicPr>
        <p:blipFill>
          <a:blip r:embed="rId5"/>
          <a:stretch>
            <a:fillRect/>
          </a:stretch>
        </p:blipFill>
        <p:spPr>
          <a:xfrm>
            <a:off x="7924407" y="4117204"/>
            <a:ext cx="3861193" cy="2055689"/>
          </a:xfrm>
          <a:prstGeom prst="rect">
            <a:avLst/>
          </a:prstGeom>
          <a:ln w="12700">
            <a:solidFill>
              <a:schemeClr val="bg2"/>
            </a:solidFill>
          </a:ln>
        </p:spPr>
      </p:pic>
      <p:pic>
        <p:nvPicPr>
          <p:cNvPr id="29" name="Picture 28">
            <a:extLst>
              <a:ext uri="{FF2B5EF4-FFF2-40B4-BE49-F238E27FC236}">
                <a16:creationId xmlns:a16="http://schemas.microsoft.com/office/drawing/2014/main" id="{5611E33A-3392-7561-C176-74B44CC1E6C4}"/>
              </a:ext>
            </a:extLst>
          </p:cNvPr>
          <p:cNvPicPr>
            <a:picLocks noChangeAspect="1"/>
          </p:cNvPicPr>
          <p:nvPr/>
        </p:nvPicPr>
        <p:blipFill>
          <a:blip r:embed="rId6"/>
          <a:stretch>
            <a:fillRect/>
          </a:stretch>
        </p:blipFill>
        <p:spPr>
          <a:xfrm>
            <a:off x="7913088" y="1629843"/>
            <a:ext cx="3861193" cy="2154162"/>
          </a:xfrm>
          <a:prstGeom prst="rect">
            <a:avLst/>
          </a:prstGeom>
          <a:ln w="12700">
            <a:solidFill>
              <a:schemeClr val="bg2"/>
            </a:solidFill>
          </a:ln>
        </p:spPr>
      </p:pic>
    </p:spTree>
    <p:extLst>
      <p:ext uri="{BB962C8B-B14F-4D97-AF65-F5344CB8AC3E}">
        <p14:creationId xmlns:p14="http://schemas.microsoft.com/office/powerpoint/2010/main" val="1973541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Fire Impacts on Debris Basin and Reservoir</a:t>
            </a:r>
          </a:p>
          <a:p>
            <a:pPr marL="919163" lvl="2" indent="-457200">
              <a:buFont typeface="+mj-lt"/>
              <a:buAutoNum type="arabicPeriod"/>
              <a:defRPr/>
            </a:pPr>
            <a:r>
              <a:rPr lang="en-US" dirty="0"/>
              <a:t>Data Requirement for Reservoir Element</a:t>
            </a:r>
          </a:p>
          <a:p>
            <a:pPr marL="919163" lvl="2" indent="-457200">
              <a:buFont typeface="+mj-lt"/>
              <a:buAutoNum type="arabicPeriod"/>
              <a:defRPr/>
            </a:pPr>
            <a:r>
              <a:rPr lang="en-US" dirty="0"/>
              <a:t>Reservoir Volume Reduction Process</a:t>
            </a:r>
          </a:p>
          <a:p>
            <a:pPr marL="1144588" lvl="3" indent="-457200">
              <a:buFont typeface="Wingdings" panose="05000000000000000000" pitchFamily="2" charset="2"/>
              <a:buChar char="§"/>
              <a:defRPr/>
            </a:pPr>
            <a:r>
              <a:rPr lang="en-US" dirty="0"/>
              <a:t>Two Trap Efficiency Methods</a:t>
            </a:r>
          </a:p>
          <a:p>
            <a:pPr marL="1371600" lvl="4" indent="-457200">
              <a:buFont typeface="+mj-lt"/>
              <a:buAutoNum type="alphaLcPeriod"/>
              <a:defRPr/>
            </a:pPr>
            <a:r>
              <a:rPr lang="en-US" dirty="0"/>
              <a:t>Chen Sediment Trap</a:t>
            </a:r>
          </a:p>
          <a:p>
            <a:pPr marL="1371600" lvl="4" indent="-457200">
              <a:buFont typeface="+mj-lt"/>
              <a:buAutoNum type="alphaLcPeriod"/>
              <a:defRPr/>
            </a:pPr>
            <a:r>
              <a:rPr lang="en-US" dirty="0" err="1"/>
              <a:t>Brune</a:t>
            </a:r>
            <a:r>
              <a:rPr lang="en-US" dirty="0"/>
              <a:t> Sediment Trap</a:t>
            </a:r>
          </a:p>
          <a:p>
            <a:pPr marL="1144588" lvl="3" indent="-457200">
              <a:buFont typeface="Wingdings" panose="05000000000000000000" pitchFamily="2" charset="2"/>
              <a:buChar char="§"/>
              <a:defRPr/>
            </a:pPr>
            <a:r>
              <a:rPr lang="en-US" dirty="0"/>
              <a:t>Two Volume Reduction Options</a:t>
            </a:r>
          </a:p>
          <a:p>
            <a:pPr marL="1428750" lvl="4" indent="-514350">
              <a:buFont typeface="+mj-lt"/>
              <a:buAutoNum type="alphaLcPeriod"/>
              <a:defRPr/>
            </a:pPr>
            <a:r>
              <a:rPr lang="en-US" dirty="0"/>
              <a:t>V-Shape</a:t>
            </a:r>
          </a:p>
          <a:p>
            <a:pPr marL="1428750" lvl="4" indent="-514350">
              <a:buFont typeface="+mj-lt"/>
              <a:buAutoNum type="alphaLcPeriod"/>
              <a:defRPr/>
            </a:pPr>
            <a:r>
              <a:rPr lang="en-US" dirty="0"/>
              <a:t>Elongated Taper </a:t>
            </a:r>
          </a:p>
          <a:p>
            <a:pPr marL="919163" lvl="2" indent="-457200">
              <a:buFont typeface="+mj-lt"/>
              <a:buAutoNum type="arabicPeriod"/>
            </a:pPr>
            <a:r>
              <a:rPr lang="en-US" b="1" dirty="0">
                <a:solidFill>
                  <a:srgbClr val="00B0F0"/>
                </a:solidFill>
              </a:rPr>
              <a:t>Case Studies:  </a:t>
            </a:r>
          </a:p>
          <a:p>
            <a:pPr marL="1144588" lvl="3" indent="-457200">
              <a:buFont typeface="Wingdings" panose="05000000000000000000" pitchFamily="2" charset="2"/>
              <a:buChar char="§"/>
            </a:pPr>
            <a:r>
              <a:rPr lang="en-US" dirty="0">
                <a:solidFill>
                  <a:srgbClr val="00B0F0"/>
                </a:solidFill>
              </a:rPr>
              <a:t>Brand Debris Analysis with Debris Basin</a:t>
            </a:r>
          </a:p>
          <a:p>
            <a:pPr marL="1144588" lvl="3" indent="-457200">
              <a:buFont typeface="Wingdings" panose="05000000000000000000" pitchFamily="2" charset="2"/>
              <a:buChar char="§"/>
            </a:pPr>
            <a:r>
              <a:rPr lang="en-US" dirty="0">
                <a:solidFill>
                  <a:srgbClr val="00B0F0"/>
                </a:solidFill>
              </a:rPr>
              <a:t>Large Reservoir Volume Reduction Analyses without Fires</a:t>
            </a:r>
          </a:p>
          <a:p>
            <a:pPr marL="919163" lvl="2" indent="-457200">
              <a:buFont typeface="+mj-lt"/>
              <a:buAutoNum type="arabicPeriod"/>
            </a:pPr>
            <a:r>
              <a:rPr lang="en-US" dirty="0"/>
              <a:t>Need To Improve for Reservoir Routing Analysis</a:t>
            </a:r>
          </a:p>
          <a:p>
            <a:pPr lvl="3" indent="0">
              <a:buNone/>
            </a:pPr>
            <a:endParaRPr lang="en-US" dirty="0"/>
          </a:p>
          <a:p>
            <a:endParaRPr lang="en-US" dirty="0"/>
          </a:p>
        </p:txBody>
      </p:sp>
    </p:spTree>
    <p:extLst>
      <p:ext uri="{BB962C8B-B14F-4D97-AF65-F5344CB8AC3E}">
        <p14:creationId xmlns:p14="http://schemas.microsoft.com/office/powerpoint/2010/main" val="42909447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70973" y="370449"/>
            <a:ext cx="9720115" cy="6243001"/>
          </a:xfrm>
          <a:prstGeom prst="rect">
            <a:avLst/>
          </a:prstGeom>
        </p:spPr>
      </p:pic>
    </p:spTree>
    <p:extLst>
      <p:ext uri="{BB962C8B-B14F-4D97-AF65-F5344CB8AC3E}">
        <p14:creationId xmlns:p14="http://schemas.microsoft.com/office/powerpoint/2010/main" val="1504724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999D15D-5292-4AAA-8A9E-D83DCFAF6DE4}"/>
              </a:ext>
            </a:extLst>
          </p:cNvPr>
          <p:cNvPicPr>
            <a:picLocks noChangeAspect="1"/>
          </p:cNvPicPr>
          <p:nvPr/>
        </p:nvPicPr>
        <p:blipFill>
          <a:blip r:embed="rId2"/>
          <a:stretch>
            <a:fillRect/>
          </a:stretch>
        </p:blipFill>
        <p:spPr>
          <a:xfrm>
            <a:off x="4125433" y="825323"/>
            <a:ext cx="7909666" cy="5978960"/>
          </a:xfrm>
          <a:prstGeom prst="rect">
            <a:avLst/>
          </a:prstGeom>
        </p:spPr>
      </p:pic>
      <p:pic>
        <p:nvPicPr>
          <p:cNvPr id="8" name="Picture 7">
            <a:extLst>
              <a:ext uri="{FF2B5EF4-FFF2-40B4-BE49-F238E27FC236}">
                <a16:creationId xmlns:a16="http://schemas.microsoft.com/office/drawing/2014/main" id="{310E9004-334A-425A-A69E-45337A962C08}"/>
              </a:ext>
            </a:extLst>
          </p:cNvPr>
          <p:cNvPicPr>
            <a:picLocks noChangeAspect="1"/>
          </p:cNvPicPr>
          <p:nvPr/>
        </p:nvPicPr>
        <p:blipFill>
          <a:blip r:embed="rId3"/>
          <a:stretch>
            <a:fillRect/>
          </a:stretch>
        </p:blipFill>
        <p:spPr>
          <a:xfrm>
            <a:off x="156901" y="797356"/>
            <a:ext cx="2543769" cy="30408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6434FF34-4C2A-4EBE-B52B-968A8C5EDF4F}"/>
              </a:ext>
            </a:extLst>
          </p:cNvPr>
          <p:cNvPicPr>
            <a:picLocks noChangeAspect="1"/>
          </p:cNvPicPr>
          <p:nvPr/>
        </p:nvPicPr>
        <p:blipFill>
          <a:blip r:embed="rId4"/>
          <a:stretch>
            <a:fillRect/>
          </a:stretch>
        </p:blipFill>
        <p:spPr>
          <a:xfrm>
            <a:off x="1649435" y="3838244"/>
            <a:ext cx="2475997" cy="29660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itle 1">
            <a:extLst>
              <a:ext uri="{FF2B5EF4-FFF2-40B4-BE49-F238E27FC236}">
                <a16:creationId xmlns:a16="http://schemas.microsoft.com/office/drawing/2014/main" id="{8FF71AE7-F7B1-4D7D-ACB2-36D138BF5455}"/>
              </a:ext>
            </a:extLst>
          </p:cNvPr>
          <p:cNvSpPr txBox="1">
            <a:spLocks/>
          </p:cNvSpPr>
          <p:nvPr/>
        </p:nvSpPr>
        <p:spPr bwMode="auto">
          <a:xfrm>
            <a:off x="815163" y="53717"/>
            <a:ext cx="10242697" cy="80645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1" fontAlgn="base" hangingPunct="1">
              <a:spcBef>
                <a:spcPct val="0"/>
              </a:spcBef>
              <a:spcAft>
                <a:spcPct val="0"/>
              </a:spcAft>
              <a:defRPr sz="45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solidFill>
                  <a:schemeClr val="bg1"/>
                </a:solidFill>
              </a:rPr>
              <a:t>Estimation of E-A &amp; E-S Curves </a:t>
            </a:r>
          </a:p>
        </p:txBody>
      </p:sp>
      <p:pic>
        <p:nvPicPr>
          <p:cNvPr id="12" name="Picture 11">
            <a:extLst>
              <a:ext uri="{FF2B5EF4-FFF2-40B4-BE49-F238E27FC236}">
                <a16:creationId xmlns:a16="http://schemas.microsoft.com/office/drawing/2014/main" id="{50370DA8-B73E-456B-9125-33FAF4438709}"/>
              </a:ext>
            </a:extLst>
          </p:cNvPr>
          <p:cNvPicPr>
            <a:picLocks noChangeAspect="1"/>
          </p:cNvPicPr>
          <p:nvPr/>
        </p:nvPicPr>
        <p:blipFill>
          <a:blip r:embed="rId5"/>
          <a:stretch>
            <a:fillRect/>
          </a:stretch>
        </p:blipFill>
        <p:spPr>
          <a:xfrm>
            <a:off x="6682579" y="4601066"/>
            <a:ext cx="2941641" cy="2058629"/>
          </a:xfrm>
          <a:prstGeom prst="rect">
            <a:avLst/>
          </a:prstGeom>
          <a:ln w="47625">
            <a:solidFill>
              <a:schemeClr val="accent1"/>
            </a:solidFill>
          </a:ln>
        </p:spPr>
      </p:pic>
    </p:spTree>
    <p:extLst>
      <p:ext uri="{BB962C8B-B14F-4D97-AF65-F5344CB8AC3E}">
        <p14:creationId xmlns:p14="http://schemas.microsoft.com/office/powerpoint/2010/main" val="2157561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b="1" dirty="0">
                <a:solidFill>
                  <a:srgbClr val="00B0F0"/>
                </a:solidFill>
              </a:rPr>
              <a:t>Fire Impacts on Debris Basin and Reservoir</a:t>
            </a:r>
          </a:p>
          <a:p>
            <a:pPr marL="919163" lvl="2" indent="-457200">
              <a:buFont typeface="+mj-lt"/>
              <a:buAutoNum type="arabicPeriod"/>
              <a:defRPr/>
            </a:pPr>
            <a:r>
              <a:rPr lang="en-US" dirty="0"/>
              <a:t>Data Requirement for Reservoir Element</a:t>
            </a:r>
          </a:p>
          <a:p>
            <a:pPr marL="919163" lvl="2" indent="-457200">
              <a:buFont typeface="+mj-lt"/>
              <a:buAutoNum type="arabicPeriod"/>
              <a:defRPr/>
            </a:pPr>
            <a:r>
              <a:rPr lang="en-US" dirty="0"/>
              <a:t>Reservoir Volume Reduction Process</a:t>
            </a:r>
          </a:p>
          <a:p>
            <a:pPr marL="1144588" lvl="3" indent="-457200">
              <a:buFont typeface="Wingdings" panose="05000000000000000000" pitchFamily="2" charset="2"/>
              <a:buChar char="§"/>
              <a:defRPr/>
            </a:pPr>
            <a:r>
              <a:rPr lang="en-US" dirty="0"/>
              <a:t>Two Trap Efficiency Methods</a:t>
            </a:r>
          </a:p>
          <a:p>
            <a:pPr marL="1371600" lvl="4" indent="-457200">
              <a:buFont typeface="+mj-lt"/>
              <a:buAutoNum type="alphaLcPeriod"/>
              <a:defRPr/>
            </a:pPr>
            <a:r>
              <a:rPr lang="en-US" dirty="0"/>
              <a:t>Chen Sediment Trap</a:t>
            </a:r>
          </a:p>
          <a:p>
            <a:pPr marL="1371600" lvl="4" indent="-457200">
              <a:buFont typeface="+mj-lt"/>
              <a:buAutoNum type="alphaLcPeriod"/>
              <a:defRPr/>
            </a:pPr>
            <a:r>
              <a:rPr lang="en-US" dirty="0" err="1"/>
              <a:t>Brune</a:t>
            </a:r>
            <a:r>
              <a:rPr lang="en-US" dirty="0"/>
              <a:t> Sediment Trap</a:t>
            </a:r>
          </a:p>
          <a:p>
            <a:pPr marL="1144588" lvl="3" indent="-457200">
              <a:buFont typeface="Wingdings" panose="05000000000000000000" pitchFamily="2" charset="2"/>
              <a:buChar char="§"/>
              <a:defRPr/>
            </a:pPr>
            <a:r>
              <a:rPr lang="en-US" dirty="0"/>
              <a:t>Two Volume Reduction Options</a:t>
            </a:r>
          </a:p>
          <a:p>
            <a:pPr marL="1428750" lvl="4" indent="-514350">
              <a:buFont typeface="+mj-lt"/>
              <a:buAutoNum type="alphaLcPeriod"/>
              <a:defRPr/>
            </a:pPr>
            <a:r>
              <a:rPr lang="en-US" dirty="0"/>
              <a:t>V-Shape</a:t>
            </a:r>
          </a:p>
          <a:p>
            <a:pPr marL="1428750" lvl="4" indent="-514350">
              <a:buFont typeface="+mj-lt"/>
              <a:buAutoNum type="alphaLcPeriod"/>
              <a:defRPr/>
            </a:pPr>
            <a:r>
              <a:rPr lang="en-US" dirty="0"/>
              <a:t>Elongated Taper </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Brand Debris Analysis with Debris Basin</a:t>
            </a:r>
          </a:p>
          <a:p>
            <a:pPr marL="1144588" lvl="3" indent="-457200">
              <a:buFont typeface="Wingdings" panose="05000000000000000000" pitchFamily="2" charset="2"/>
              <a:buChar char="§"/>
            </a:pPr>
            <a:r>
              <a:rPr lang="en-US" dirty="0"/>
              <a:t>Large Reservoir Volume Reduction Analyses without Fires</a:t>
            </a:r>
          </a:p>
          <a:p>
            <a:pPr marL="919163" lvl="2" indent="-457200">
              <a:buFont typeface="+mj-lt"/>
              <a:buAutoNum type="arabicPeriod"/>
            </a:pPr>
            <a:r>
              <a:rPr lang="en-US" dirty="0"/>
              <a:t>Need To Improve for Reservoir Routing Analysis</a:t>
            </a:r>
          </a:p>
          <a:p>
            <a:pPr marL="1144588" lvl="3" indent="-457200">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750809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AFB54-FB89-479F-B66C-15E64A6239EE}"/>
              </a:ext>
            </a:extLst>
          </p:cNvPr>
          <p:cNvSpPr>
            <a:spLocks noGrp="1"/>
          </p:cNvSpPr>
          <p:nvPr>
            <p:ph type="title"/>
          </p:nvPr>
        </p:nvSpPr>
        <p:spPr/>
        <p:txBody>
          <a:bodyPr/>
          <a:lstStyle/>
          <a:p>
            <a:pPr algn="ctr"/>
            <a:r>
              <a:rPr lang="en-US" dirty="0"/>
              <a:t>Summary of simulation results</a:t>
            </a:r>
          </a:p>
        </p:txBody>
      </p:sp>
      <p:graphicFrame>
        <p:nvGraphicFramePr>
          <p:cNvPr id="6" name="Table 6">
            <a:extLst>
              <a:ext uri="{FF2B5EF4-FFF2-40B4-BE49-F238E27FC236}">
                <a16:creationId xmlns:a16="http://schemas.microsoft.com/office/drawing/2014/main" id="{66F09511-5C01-4727-91F9-093100649362}"/>
              </a:ext>
            </a:extLst>
          </p:cNvPr>
          <p:cNvGraphicFramePr>
            <a:graphicFrameLocks noGrp="1"/>
          </p:cNvGraphicFramePr>
          <p:nvPr>
            <p:ph idx="1"/>
          </p:nvPr>
        </p:nvGraphicFramePr>
        <p:xfrm>
          <a:off x="406400" y="1128702"/>
          <a:ext cx="11176000" cy="1981200"/>
        </p:xfrm>
        <a:graphic>
          <a:graphicData uri="http://schemas.openxmlformats.org/drawingml/2006/table">
            <a:tbl>
              <a:tblPr firstRow="1" bandRow="1">
                <a:tableStyleId>{C4B1156A-380E-4F78-BDF5-A606A8083BF9}</a:tableStyleId>
              </a:tblPr>
              <a:tblGrid>
                <a:gridCol w="1016000">
                  <a:extLst>
                    <a:ext uri="{9D8B030D-6E8A-4147-A177-3AD203B41FA5}">
                      <a16:colId xmlns:a16="http://schemas.microsoft.com/office/drawing/2014/main" val="1111154261"/>
                    </a:ext>
                  </a:extLst>
                </a:gridCol>
                <a:gridCol w="778466">
                  <a:extLst>
                    <a:ext uri="{9D8B030D-6E8A-4147-A177-3AD203B41FA5}">
                      <a16:colId xmlns:a16="http://schemas.microsoft.com/office/drawing/2014/main" val="1336693841"/>
                    </a:ext>
                  </a:extLst>
                </a:gridCol>
                <a:gridCol w="769357">
                  <a:extLst>
                    <a:ext uri="{9D8B030D-6E8A-4147-A177-3AD203B41FA5}">
                      <a16:colId xmlns:a16="http://schemas.microsoft.com/office/drawing/2014/main" val="2415565385"/>
                    </a:ext>
                  </a:extLst>
                </a:gridCol>
                <a:gridCol w="1008994">
                  <a:extLst>
                    <a:ext uri="{9D8B030D-6E8A-4147-A177-3AD203B41FA5}">
                      <a16:colId xmlns:a16="http://schemas.microsoft.com/office/drawing/2014/main" val="2660318293"/>
                    </a:ext>
                  </a:extLst>
                </a:gridCol>
                <a:gridCol w="655845">
                  <a:extLst>
                    <a:ext uri="{9D8B030D-6E8A-4147-A177-3AD203B41FA5}">
                      <a16:colId xmlns:a16="http://schemas.microsoft.com/office/drawing/2014/main" val="4169001532"/>
                    </a:ext>
                  </a:extLst>
                </a:gridCol>
                <a:gridCol w="1046830">
                  <a:extLst>
                    <a:ext uri="{9D8B030D-6E8A-4147-A177-3AD203B41FA5}">
                      <a16:colId xmlns:a16="http://schemas.microsoft.com/office/drawing/2014/main" val="3820523335"/>
                    </a:ext>
                  </a:extLst>
                </a:gridCol>
                <a:gridCol w="851338">
                  <a:extLst>
                    <a:ext uri="{9D8B030D-6E8A-4147-A177-3AD203B41FA5}">
                      <a16:colId xmlns:a16="http://schemas.microsoft.com/office/drawing/2014/main" val="2947895529"/>
                    </a:ext>
                  </a:extLst>
                </a:gridCol>
                <a:gridCol w="987533">
                  <a:extLst>
                    <a:ext uri="{9D8B030D-6E8A-4147-A177-3AD203B41FA5}">
                      <a16:colId xmlns:a16="http://schemas.microsoft.com/office/drawing/2014/main" val="1750673213"/>
                    </a:ext>
                  </a:extLst>
                </a:gridCol>
                <a:gridCol w="1270089">
                  <a:extLst>
                    <a:ext uri="{9D8B030D-6E8A-4147-A177-3AD203B41FA5}">
                      <a16:colId xmlns:a16="http://schemas.microsoft.com/office/drawing/2014/main" val="2615808544"/>
                    </a:ext>
                  </a:extLst>
                </a:gridCol>
                <a:gridCol w="1280160">
                  <a:extLst>
                    <a:ext uri="{9D8B030D-6E8A-4147-A177-3AD203B41FA5}">
                      <a16:colId xmlns:a16="http://schemas.microsoft.com/office/drawing/2014/main" val="3428607325"/>
                    </a:ext>
                  </a:extLst>
                </a:gridCol>
                <a:gridCol w="1511388">
                  <a:extLst>
                    <a:ext uri="{9D8B030D-6E8A-4147-A177-3AD203B41FA5}">
                      <a16:colId xmlns:a16="http://schemas.microsoft.com/office/drawing/2014/main" val="3220337907"/>
                    </a:ext>
                  </a:extLst>
                </a:gridCol>
              </a:tblGrid>
              <a:tr h="370840">
                <a:tc>
                  <a:txBody>
                    <a:bodyPr/>
                    <a:lstStyle/>
                    <a:p>
                      <a:r>
                        <a:rPr lang="en-US" sz="1000" dirty="0"/>
                        <a:t>Debris Yield Method</a:t>
                      </a:r>
                    </a:p>
                  </a:txBody>
                  <a:tcPr/>
                </a:tc>
                <a:tc>
                  <a:txBody>
                    <a:bodyPr/>
                    <a:lstStyle/>
                    <a:p>
                      <a:r>
                        <a:rPr lang="en-US" sz="1000" dirty="0"/>
                        <a:t>Area (km</a:t>
                      </a:r>
                      <a:r>
                        <a:rPr lang="en-US" sz="1000" baseline="30000" dirty="0"/>
                        <a:t>2</a:t>
                      </a:r>
                      <a:r>
                        <a:rPr lang="en-US" sz="1000" dirty="0"/>
                        <a:t>)</a:t>
                      </a:r>
                    </a:p>
                  </a:txBody>
                  <a:tcPr/>
                </a:tc>
                <a:tc>
                  <a:txBody>
                    <a:bodyPr/>
                    <a:lstStyle/>
                    <a:p>
                      <a:r>
                        <a:rPr lang="en-US" sz="1000" dirty="0"/>
                        <a:t>A-T Factor</a:t>
                      </a:r>
                    </a:p>
                  </a:txBody>
                  <a:tcPr/>
                </a:tc>
                <a:tc>
                  <a:txBody>
                    <a:bodyPr/>
                    <a:lstStyle/>
                    <a:p>
                      <a:r>
                        <a:rPr lang="en-US" sz="1000" dirty="0"/>
                        <a:t>Relief Ratio (m/km)</a:t>
                      </a:r>
                    </a:p>
                  </a:txBody>
                  <a:tcPr/>
                </a:tc>
                <a:tc>
                  <a:txBody>
                    <a:bodyPr/>
                    <a:lstStyle/>
                    <a:p>
                      <a:r>
                        <a:rPr lang="en-US" sz="1000" dirty="0"/>
                        <a:t>Relief (m)</a:t>
                      </a:r>
                    </a:p>
                  </a:txBody>
                  <a:tcPr/>
                </a:tc>
                <a:tc>
                  <a:txBody>
                    <a:bodyPr/>
                    <a:lstStyle/>
                    <a:p>
                      <a:r>
                        <a:rPr lang="en-US" sz="1000" dirty="0"/>
                        <a:t>Fire Factor Method</a:t>
                      </a:r>
                    </a:p>
                  </a:txBody>
                  <a:tcPr/>
                </a:tc>
                <a:tc>
                  <a:txBody>
                    <a:bodyPr/>
                    <a:lstStyle/>
                    <a:p>
                      <a:r>
                        <a:rPr lang="en-US" sz="1000" dirty="0"/>
                        <a:t>Burn Date</a:t>
                      </a:r>
                    </a:p>
                  </a:txBody>
                  <a:tcPr/>
                </a:tc>
                <a:tc>
                  <a:txBody>
                    <a:bodyPr/>
                    <a:lstStyle/>
                    <a:p>
                      <a:r>
                        <a:rPr lang="en-US" sz="1000" dirty="0"/>
                        <a:t>Burn %/Burn area (km</a:t>
                      </a:r>
                      <a:r>
                        <a:rPr lang="en-US" sz="1000" baseline="30000" dirty="0"/>
                        <a:t>2</a:t>
                      </a:r>
                      <a:r>
                        <a:rPr lang="en-US" sz="1000" dirty="0"/>
                        <a:t>)</a:t>
                      </a:r>
                    </a:p>
                  </a:txBody>
                  <a:tcPr/>
                </a:tc>
                <a:tc>
                  <a:txBody>
                    <a:bodyPr/>
                    <a:lstStyle/>
                    <a:p>
                      <a:r>
                        <a:rPr lang="en-US" sz="1000" dirty="0"/>
                        <a:t>Flow Rate Threshold (m</a:t>
                      </a:r>
                      <a:r>
                        <a:rPr lang="en-US" sz="1000" baseline="30000" dirty="0"/>
                        <a:t>3</a:t>
                      </a:r>
                      <a:r>
                        <a:rPr lang="en-US" sz="1000" dirty="0"/>
                        <a:t>/s)</a:t>
                      </a:r>
                    </a:p>
                  </a:txBody>
                  <a:tcPr/>
                </a:tc>
                <a:tc>
                  <a:txBody>
                    <a:bodyPr/>
                    <a:lstStyle/>
                    <a:p>
                      <a:r>
                        <a:rPr lang="en-US" sz="1000" dirty="0"/>
                        <a:t>Max. 1-hr Rainfall Intensity (mm/</a:t>
                      </a:r>
                      <a:r>
                        <a:rPr lang="en-US" sz="1000" dirty="0" err="1"/>
                        <a:t>hr</a:t>
                      </a:r>
                      <a:r>
                        <a:rPr lang="en-US" sz="1000" dirty="0"/>
                        <a:t>)</a:t>
                      </a:r>
                    </a:p>
                  </a:txBody>
                  <a:tcPr/>
                </a:tc>
                <a:tc>
                  <a:txBody>
                    <a:bodyPr/>
                    <a:lstStyle/>
                    <a:p>
                      <a:r>
                        <a:rPr lang="en-US" sz="1000" dirty="0"/>
                        <a:t>Total Min. Rainfall Amount (mm)</a:t>
                      </a:r>
                    </a:p>
                  </a:txBody>
                  <a:tcPr/>
                </a:tc>
                <a:extLst>
                  <a:ext uri="{0D108BD9-81ED-4DB2-BD59-A6C34878D82A}">
                    <a16:rowId xmlns:a16="http://schemas.microsoft.com/office/drawing/2014/main" val="3435930437"/>
                  </a:ext>
                </a:extLst>
              </a:tr>
              <a:tr h="370840">
                <a:tc>
                  <a:txBody>
                    <a:bodyPr/>
                    <a:lstStyle/>
                    <a:p>
                      <a:r>
                        <a:rPr lang="en-US" sz="1000" dirty="0"/>
                        <a:t>LA District Method EQ 1</a:t>
                      </a:r>
                    </a:p>
                  </a:txBody>
                  <a:tcPr/>
                </a:tc>
                <a:tc>
                  <a:txBody>
                    <a:bodyPr/>
                    <a:lstStyle/>
                    <a:p>
                      <a:r>
                        <a:rPr lang="en-US" sz="1000" dirty="0"/>
                        <a:t>2.6263</a:t>
                      </a:r>
                    </a:p>
                  </a:txBody>
                  <a:tcPr/>
                </a:tc>
                <a:tc>
                  <a:txBody>
                    <a:bodyPr/>
                    <a:lstStyle/>
                    <a:p>
                      <a:r>
                        <a:rPr lang="en-US" sz="1000" dirty="0"/>
                        <a:t>1</a:t>
                      </a:r>
                    </a:p>
                  </a:txBody>
                  <a:tcPr/>
                </a:tc>
                <a:tc>
                  <a:txBody>
                    <a:bodyPr/>
                    <a:lstStyle/>
                    <a:p>
                      <a:r>
                        <a:rPr lang="en-US" sz="1000" dirty="0"/>
                        <a:t>216.21</a:t>
                      </a:r>
                    </a:p>
                  </a:txBody>
                  <a:tcPr/>
                </a:tc>
                <a:tc>
                  <a:txBody>
                    <a:bodyPr/>
                    <a:lstStyle/>
                    <a:p>
                      <a:r>
                        <a:rPr lang="en-US" sz="1000" dirty="0"/>
                        <a:t>N/A</a:t>
                      </a:r>
                    </a:p>
                  </a:txBody>
                  <a:tcPr/>
                </a:tc>
                <a:tc>
                  <a:txBody>
                    <a:bodyPr/>
                    <a:lstStyle/>
                    <a:p>
                      <a:r>
                        <a:rPr lang="en-US" sz="1000" dirty="0"/>
                        <a:t>Pak &amp; Lee Fire Factor</a:t>
                      </a:r>
                    </a:p>
                  </a:txBody>
                  <a:tcPr/>
                </a:tc>
                <a:tc>
                  <a:txBody>
                    <a:bodyPr/>
                    <a:lstStyle/>
                    <a:p>
                      <a:r>
                        <a:rPr lang="en-US" sz="1000" dirty="0"/>
                        <a:t>02 Sep 2002</a:t>
                      </a:r>
                    </a:p>
                  </a:txBody>
                  <a:tcPr/>
                </a:tc>
                <a:tc>
                  <a:txBody>
                    <a:bodyPr/>
                    <a:lstStyle/>
                    <a:p>
                      <a:r>
                        <a:rPr lang="en-US" sz="1000" dirty="0"/>
                        <a:t>90%</a:t>
                      </a:r>
                    </a:p>
                  </a:txBody>
                  <a:tcPr/>
                </a:tc>
                <a:tc>
                  <a:txBody>
                    <a:bodyPr/>
                    <a:lstStyle/>
                    <a:p>
                      <a:r>
                        <a:rPr lang="en-US" sz="1000" b="1" dirty="0">
                          <a:solidFill>
                            <a:srgbClr val="FF0000"/>
                          </a:solidFill>
                        </a:rPr>
                        <a:t>4.8</a:t>
                      </a:r>
                    </a:p>
                  </a:txBody>
                  <a:tcPr/>
                </a:tc>
                <a:tc>
                  <a:txBody>
                    <a:bodyPr/>
                    <a:lstStyle/>
                    <a:p>
                      <a:r>
                        <a:rPr lang="en-US" sz="1000" dirty="0"/>
                        <a:t>N/A</a:t>
                      </a:r>
                    </a:p>
                  </a:txBody>
                  <a:tcPr/>
                </a:tc>
                <a:tc>
                  <a:txBody>
                    <a:bodyPr/>
                    <a:lstStyle/>
                    <a:p>
                      <a:r>
                        <a:rPr lang="en-US" sz="1000" dirty="0"/>
                        <a:t>N/A</a:t>
                      </a:r>
                    </a:p>
                  </a:txBody>
                  <a:tcPr/>
                </a:tc>
                <a:extLst>
                  <a:ext uri="{0D108BD9-81ED-4DB2-BD59-A6C34878D82A}">
                    <a16:rowId xmlns:a16="http://schemas.microsoft.com/office/drawing/2014/main" val="4172312602"/>
                  </a:ext>
                </a:extLst>
              </a:tr>
              <a:tr h="370840">
                <a:tc>
                  <a:txBody>
                    <a:bodyPr/>
                    <a:lstStyle/>
                    <a:p>
                      <a:r>
                        <a:rPr lang="en-US" sz="1000" dirty="0"/>
                        <a:t>MSDPM</a:t>
                      </a:r>
                    </a:p>
                  </a:txBody>
                  <a:tcPr/>
                </a:tc>
                <a:tc>
                  <a:txBody>
                    <a:bodyPr/>
                    <a:lstStyle/>
                    <a:p>
                      <a:r>
                        <a:rPr lang="en-US" sz="1000" dirty="0"/>
                        <a:t>2.6263</a:t>
                      </a:r>
                    </a:p>
                  </a:txBody>
                  <a:tcPr/>
                </a:tc>
                <a:tc>
                  <a:txBody>
                    <a:bodyPr/>
                    <a:lstStyle/>
                    <a:p>
                      <a:r>
                        <a:rPr lang="en-US" sz="1000" dirty="0"/>
                        <a:t>1</a:t>
                      </a:r>
                    </a:p>
                  </a:txBody>
                  <a:tcPr/>
                </a:tc>
                <a:tc>
                  <a:txBody>
                    <a:bodyPr/>
                    <a:lstStyle/>
                    <a:p>
                      <a:r>
                        <a:rPr lang="en-US" sz="1000" dirty="0"/>
                        <a:t>216.21</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r>
                        <a:rPr lang="en-US" sz="1000" dirty="0"/>
                        <a:t>Pak &amp; Lee Fire Factor</a:t>
                      </a:r>
                    </a:p>
                  </a:txBody>
                  <a:tcPr/>
                </a:tc>
                <a:tc>
                  <a:txBody>
                    <a:bodyPr/>
                    <a:lstStyle/>
                    <a:p>
                      <a:r>
                        <a:rPr lang="en-US" sz="1000" dirty="0"/>
                        <a:t>02 Sep 2002</a:t>
                      </a:r>
                    </a:p>
                  </a:txBody>
                  <a:tcPr/>
                </a:tc>
                <a:tc>
                  <a:txBody>
                    <a:bodyPr/>
                    <a:lstStyle/>
                    <a:p>
                      <a:r>
                        <a:rPr lang="en-US" sz="1000" dirty="0"/>
                        <a:t>90%</a:t>
                      </a:r>
                    </a:p>
                  </a:txBody>
                  <a:tcPr/>
                </a:tc>
                <a:tc>
                  <a:txBody>
                    <a:bodyPr/>
                    <a:lstStyle/>
                    <a:p>
                      <a:r>
                        <a:rPr lang="en-US" sz="1000" b="1" dirty="0">
                          <a:solidFill>
                            <a:srgbClr val="FF0000"/>
                          </a:solidFill>
                        </a:rPr>
                        <a:t>1.00</a:t>
                      </a:r>
                    </a:p>
                  </a:txBody>
                  <a:tcPr/>
                </a:tc>
                <a:tc>
                  <a:txBody>
                    <a:bodyPr/>
                    <a:lstStyle/>
                    <a:p>
                      <a:r>
                        <a:rPr lang="en-US" sz="1000" dirty="0"/>
                        <a:t>7.11</a:t>
                      </a:r>
                    </a:p>
                  </a:txBody>
                  <a:tcPr/>
                </a:tc>
                <a:tc>
                  <a:txBody>
                    <a:bodyPr/>
                    <a:lstStyle/>
                    <a:p>
                      <a:r>
                        <a:rPr lang="en-US" sz="1000" dirty="0"/>
                        <a:t>40.00</a:t>
                      </a:r>
                    </a:p>
                  </a:txBody>
                  <a:tcPr/>
                </a:tc>
                <a:extLst>
                  <a:ext uri="{0D108BD9-81ED-4DB2-BD59-A6C34878D82A}">
                    <a16:rowId xmlns:a16="http://schemas.microsoft.com/office/drawing/2014/main" val="352855375"/>
                  </a:ext>
                </a:extLst>
              </a:tr>
              <a:tr h="370840">
                <a:tc>
                  <a:txBody>
                    <a:bodyPr/>
                    <a:lstStyle/>
                    <a:p>
                      <a:r>
                        <a:rPr lang="en-US" sz="1000" dirty="0"/>
                        <a:t>USGS EA</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2.6263</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620.268</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2.36367 km</a:t>
                      </a:r>
                      <a:r>
                        <a:rPr lang="en-US" sz="1000" baseline="30000" dirty="0"/>
                        <a:t>2</a:t>
                      </a:r>
                    </a:p>
                    <a:p>
                      <a:endParaRPr lang="en-US" sz="1000" dirty="0"/>
                    </a:p>
                  </a:txBody>
                  <a:tcPr/>
                </a:tc>
                <a:tc>
                  <a:txBody>
                    <a:bodyPr/>
                    <a:lstStyle/>
                    <a:p>
                      <a:r>
                        <a:rPr lang="en-US" sz="1000" b="1" dirty="0">
                          <a:solidFill>
                            <a:srgbClr val="FF0000"/>
                          </a:solidFill>
                        </a:rPr>
                        <a:t>1.75</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extLst>
                  <a:ext uri="{0D108BD9-81ED-4DB2-BD59-A6C34878D82A}">
                    <a16:rowId xmlns:a16="http://schemas.microsoft.com/office/drawing/2014/main" val="250351442"/>
                  </a:ext>
                </a:extLst>
              </a:tr>
              <a:tr h="370840">
                <a:tc>
                  <a:txBody>
                    <a:bodyPr/>
                    <a:lstStyle/>
                    <a:p>
                      <a:r>
                        <a:rPr lang="en-US" sz="1000" dirty="0"/>
                        <a:t>USGS LT</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2.6263</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620.268</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2.36367 km</a:t>
                      </a:r>
                      <a:r>
                        <a:rPr lang="en-US" sz="1000" baseline="30000" dirty="0"/>
                        <a:t>2</a:t>
                      </a:r>
                    </a:p>
                    <a:p>
                      <a:endParaRPr lang="en-US" sz="1000" dirty="0"/>
                    </a:p>
                  </a:txBody>
                  <a:tcPr/>
                </a:tc>
                <a:tc>
                  <a:txBody>
                    <a:bodyPr/>
                    <a:lstStyle/>
                    <a:p>
                      <a:r>
                        <a:rPr lang="en-US" sz="1000" b="1" dirty="0">
                          <a:solidFill>
                            <a:srgbClr val="FF0000"/>
                          </a:solidFill>
                        </a:rPr>
                        <a:t>4.5</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txBody>
                  <a:tcPr/>
                </a:tc>
                <a:extLst>
                  <a:ext uri="{0D108BD9-81ED-4DB2-BD59-A6C34878D82A}">
                    <a16:rowId xmlns:a16="http://schemas.microsoft.com/office/drawing/2014/main" val="1918398734"/>
                  </a:ext>
                </a:extLst>
              </a:tr>
            </a:tbl>
          </a:graphicData>
        </a:graphic>
      </p:graphicFrame>
      <p:pic>
        <p:nvPicPr>
          <p:cNvPr id="8" name="Picture 7">
            <a:extLst>
              <a:ext uri="{FF2B5EF4-FFF2-40B4-BE49-F238E27FC236}">
                <a16:creationId xmlns:a16="http://schemas.microsoft.com/office/drawing/2014/main" id="{AB5BDB14-8695-45EC-AB77-9FA0FD2CB000}"/>
              </a:ext>
            </a:extLst>
          </p:cNvPr>
          <p:cNvPicPr>
            <a:picLocks noChangeAspect="1"/>
          </p:cNvPicPr>
          <p:nvPr/>
        </p:nvPicPr>
        <p:blipFill>
          <a:blip r:embed="rId2"/>
          <a:stretch>
            <a:fillRect/>
          </a:stretch>
        </p:blipFill>
        <p:spPr>
          <a:xfrm>
            <a:off x="406400" y="3429000"/>
            <a:ext cx="5693409" cy="3031156"/>
          </a:xfrm>
          <a:prstGeom prst="rect">
            <a:avLst/>
          </a:prstGeom>
        </p:spPr>
      </p:pic>
      <p:pic>
        <p:nvPicPr>
          <p:cNvPr id="17" name="Picture 16">
            <a:extLst>
              <a:ext uri="{FF2B5EF4-FFF2-40B4-BE49-F238E27FC236}">
                <a16:creationId xmlns:a16="http://schemas.microsoft.com/office/drawing/2014/main" id="{2B200A44-6875-4C8A-821D-3E0E4C158D82}"/>
              </a:ext>
            </a:extLst>
          </p:cNvPr>
          <p:cNvPicPr>
            <a:picLocks noChangeAspect="1"/>
          </p:cNvPicPr>
          <p:nvPr/>
        </p:nvPicPr>
        <p:blipFill>
          <a:blip r:embed="rId3"/>
          <a:stretch>
            <a:fillRect/>
          </a:stretch>
        </p:blipFill>
        <p:spPr>
          <a:xfrm>
            <a:off x="6149255" y="3429000"/>
            <a:ext cx="5433145" cy="3031155"/>
          </a:xfrm>
          <a:prstGeom prst="rect">
            <a:avLst/>
          </a:prstGeom>
        </p:spPr>
      </p:pic>
    </p:spTree>
    <p:extLst>
      <p:ext uri="{BB962C8B-B14F-4D97-AF65-F5344CB8AC3E}">
        <p14:creationId xmlns:p14="http://schemas.microsoft.com/office/powerpoint/2010/main" val="1741651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AD4B0BE-D471-46C6-8DE0-E7D08EAA1CD4}"/>
              </a:ext>
            </a:extLst>
          </p:cNvPr>
          <p:cNvSpPr>
            <a:spLocks noGrp="1"/>
          </p:cNvSpPr>
          <p:nvPr>
            <p:ph sz="quarter" idx="10"/>
          </p:nvPr>
        </p:nvSpPr>
        <p:spPr>
          <a:xfrm>
            <a:off x="276225" y="1344310"/>
            <a:ext cx="6867630" cy="5114226"/>
          </a:xfrm>
        </p:spPr>
        <p:txBody>
          <a:bodyPr/>
          <a:lstStyle/>
          <a:p>
            <a:r>
              <a:rPr lang="en-US" sz="2400" u="sng" dirty="0"/>
              <a:t>Basin Model</a:t>
            </a:r>
          </a:p>
          <a:p>
            <a:pPr lvl="1"/>
            <a:r>
              <a:rPr lang="en-US" sz="1600" dirty="0"/>
              <a:t>Inflow element</a:t>
            </a:r>
          </a:p>
          <a:p>
            <a:pPr lvl="1"/>
            <a:r>
              <a:rPr lang="en-US" sz="1600" dirty="0"/>
              <a:t>Reservoir element </a:t>
            </a:r>
          </a:p>
          <a:p>
            <a:pPr lvl="1"/>
            <a:r>
              <a:rPr lang="en-US" sz="1600" dirty="0"/>
              <a:t>Outflow element</a:t>
            </a:r>
          </a:p>
          <a:p>
            <a:endParaRPr lang="en-US" sz="1800" dirty="0"/>
          </a:p>
          <a:p>
            <a:r>
              <a:rPr lang="en-US" sz="2400" u="sng" dirty="0"/>
              <a:t>Inflow Element</a:t>
            </a:r>
          </a:p>
          <a:p>
            <a:pPr lvl="1"/>
            <a:r>
              <a:rPr lang="en-US" sz="1600" dirty="0"/>
              <a:t>Daily sediment loads taken from the Kansas Watershed Study</a:t>
            </a:r>
          </a:p>
          <a:p>
            <a:pPr lvl="1"/>
            <a:r>
              <a:rPr lang="en-US" sz="1600" dirty="0"/>
              <a:t>Incoming gradation from USGS measurements </a:t>
            </a:r>
          </a:p>
          <a:p>
            <a:endParaRPr lang="en-US" sz="1800" dirty="0"/>
          </a:p>
          <a:p>
            <a:pPr marL="569913" lvl="1" indent="-342900">
              <a:buFont typeface="Arial" panose="020B0604020202020204" pitchFamily="34" charset="0"/>
              <a:buChar char="•"/>
            </a:pPr>
            <a:endParaRPr lang="en-US" sz="1800" dirty="0"/>
          </a:p>
        </p:txBody>
      </p:sp>
      <p:sp>
        <p:nvSpPr>
          <p:cNvPr id="5" name="Title 4">
            <a:extLst>
              <a:ext uri="{FF2B5EF4-FFF2-40B4-BE49-F238E27FC236}">
                <a16:creationId xmlns:a16="http://schemas.microsoft.com/office/drawing/2014/main" id="{7BAA366E-A38F-4DF5-8A96-1E8583514324}"/>
              </a:ext>
            </a:extLst>
          </p:cNvPr>
          <p:cNvSpPr>
            <a:spLocks noGrp="1"/>
          </p:cNvSpPr>
          <p:nvPr>
            <p:ph type="title"/>
          </p:nvPr>
        </p:nvSpPr>
        <p:spPr>
          <a:xfrm>
            <a:off x="863950" y="259462"/>
            <a:ext cx="10607193" cy="806450"/>
          </a:xfrm>
        </p:spPr>
        <p:txBody>
          <a:bodyPr/>
          <a:lstStyle/>
          <a:p>
            <a:r>
              <a:rPr lang="en-US" dirty="0"/>
              <a:t>HMS Models for Large Reservoir Volume Reduction</a:t>
            </a:r>
          </a:p>
        </p:txBody>
      </p:sp>
      <p:pic>
        <p:nvPicPr>
          <p:cNvPr id="7" name="Picture 6">
            <a:extLst>
              <a:ext uri="{FF2B5EF4-FFF2-40B4-BE49-F238E27FC236}">
                <a16:creationId xmlns:a16="http://schemas.microsoft.com/office/drawing/2014/main" id="{A4FB3AA9-627C-49E6-A15B-9CFF878DABEB}"/>
              </a:ext>
            </a:extLst>
          </p:cNvPr>
          <p:cNvPicPr>
            <a:picLocks noChangeAspect="1"/>
          </p:cNvPicPr>
          <p:nvPr/>
        </p:nvPicPr>
        <p:blipFill>
          <a:blip r:embed="rId3"/>
          <a:stretch>
            <a:fillRect/>
          </a:stretch>
        </p:blipFill>
        <p:spPr>
          <a:xfrm>
            <a:off x="4139880" y="3819356"/>
            <a:ext cx="3573977" cy="2435856"/>
          </a:xfrm>
          <a:prstGeom prst="rect">
            <a:avLst/>
          </a:prstGeom>
          <a:ln>
            <a:solidFill>
              <a:schemeClr val="tx1"/>
            </a:solidFill>
          </a:ln>
        </p:spPr>
      </p:pic>
      <p:pic>
        <p:nvPicPr>
          <p:cNvPr id="8" name="Picture 7">
            <a:extLst>
              <a:ext uri="{FF2B5EF4-FFF2-40B4-BE49-F238E27FC236}">
                <a16:creationId xmlns:a16="http://schemas.microsoft.com/office/drawing/2014/main" id="{4D8DFF5F-9682-4D2C-87B1-A47D4907837D}"/>
              </a:ext>
            </a:extLst>
          </p:cNvPr>
          <p:cNvPicPr>
            <a:picLocks noChangeAspect="1"/>
          </p:cNvPicPr>
          <p:nvPr/>
        </p:nvPicPr>
        <p:blipFill rotWithShape="1">
          <a:blip r:embed="rId4"/>
          <a:srcRect t="-6" b="1"/>
          <a:stretch/>
        </p:blipFill>
        <p:spPr>
          <a:xfrm>
            <a:off x="7865919" y="1344310"/>
            <a:ext cx="3961245" cy="4851003"/>
          </a:xfrm>
          <a:prstGeom prst="rect">
            <a:avLst/>
          </a:prstGeom>
          <a:ln>
            <a:solidFill>
              <a:schemeClr val="tx1"/>
            </a:solidFill>
          </a:ln>
        </p:spPr>
      </p:pic>
    </p:spTree>
    <p:extLst>
      <p:ext uri="{BB962C8B-B14F-4D97-AF65-F5344CB8AC3E}">
        <p14:creationId xmlns:p14="http://schemas.microsoft.com/office/powerpoint/2010/main" val="3392359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60FA92-72A2-43B0-823E-DC361E129D6A}"/>
              </a:ext>
            </a:extLst>
          </p:cNvPr>
          <p:cNvSpPr>
            <a:spLocks noGrp="1"/>
          </p:cNvSpPr>
          <p:nvPr>
            <p:ph sz="quarter" idx="10"/>
          </p:nvPr>
        </p:nvSpPr>
        <p:spPr/>
        <p:txBody>
          <a:bodyPr/>
          <a:lstStyle/>
          <a:p>
            <a:r>
              <a:rPr lang="en-US" sz="2400" u="sng" dirty="0"/>
              <a:t>Reservoir Element</a:t>
            </a:r>
          </a:p>
          <a:p>
            <a:pPr marL="285750" indent="-285750">
              <a:buFontTx/>
              <a:buChar char="-"/>
            </a:pPr>
            <a:r>
              <a:rPr lang="en-US" sz="1800" dirty="0"/>
              <a:t>Initial elevation-storage and elevation-area tables</a:t>
            </a:r>
          </a:p>
          <a:p>
            <a:pPr marL="285750" indent="-285750">
              <a:buFontTx/>
              <a:buChar char="-"/>
            </a:pPr>
            <a:r>
              <a:rPr lang="en-US" sz="1800" dirty="0"/>
              <a:t>Trapping Efficiency: both the </a:t>
            </a:r>
            <a:r>
              <a:rPr lang="en-US" sz="1800" dirty="0" err="1"/>
              <a:t>Brune</a:t>
            </a:r>
            <a:r>
              <a:rPr lang="en-US" sz="1800" dirty="0"/>
              <a:t> and Chen methods tested</a:t>
            </a:r>
          </a:p>
          <a:p>
            <a:pPr marL="285750" indent="-285750">
              <a:buFontTx/>
              <a:buChar char="-"/>
            </a:pPr>
            <a:r>
              <a:rPr lang="en-US" sz="1800" dirty="0"/>
              <a:t>Deposition Shape: both the V-shape and Elongated tested</a:t>
            </a:r>
          </a:p>
          <a:p>
            <a:pPr marL="285750" indent="-285750">
              <a:buFontTx/>
              <a:buChar char="-"/>
            </a:pPr>
            <a:r>
              <a:rPr lang="en-US" sz="1800" dirty="0"/>
              <a:t>Outflow: specified release</a:t>
            </a:r>
          </a:p>
          <a:p>
            <a:endParaRPr lang="en-US" sz="1800" dirty="0"/>
          </a:p>
          <a:p>
            <a:r>
              <a:rPr lang="en-US" sz="2400" u="sng" dirty="0"/>
              <a:t>Control Specifications</a:t>
            </a:r>
            <a:endParaRPr lang="en-US" sz="2000" u="sng" dirty="0"/>
          </a:p>
          <a:p>
            <a:pPr marL="285750" indent="-285750">
              <a:buFontTx/>
              <a:buChar char="-"/>
            </a:pPr>
            <a:r>
              <a:rPr lang="en-US" sz="1800" dirty="0"/>
              <a:t>Timestep: 12 hours</a:t>
            </a:r>
          </a:p>
          <a:p>
            <a:pPr marL="285750" indent="-285750">
              <a:buFontTx/>
              <a:buChar char="-"/>
            </a:pPr>
            <a:r>
              <a:rPr lang="en-US" sz="1800" dirty="0"/>
              <a:t>Simulation period </a:t>
            </a:r>
          </a:p>
          <a:p>
            <a:pPr marL="512763" lvl="1" indent="-285750">
              <a:buFont typeface="Arial" panose="020B0604020202020204" pitchFamily="34" charset="0"/>
              <a:buChar char="•"/>
            </a:pPr>
            <a:r>
              <a:rPr lang="en-US" sz="1800" dirty="0"/>
              <a:t>Tuttle Creek: 1972-2020 </a:t>
            </a:r>
          </a:p>
          <a:p>
            <a:pPr marL="512763" lvl="1" indent="-285750">
              <a:buFont typeface="Arial" panose="020B0604020202020204" pitchFamily="34" charset="0"/>
              <a:buChar char="•"/>
            </a:pPr>
            <a:r>
              <a:rPr lang="en-US" sz="1800" dirty="0" err="1"/>
              <a:t>Kanopolis</a:t>
            </a:r>
            <a:r>
              <a:rPr lang="en-US" sz="1800" dirty="0"/>
              <a:t>: 1960-2017</a:t>
            </a:r>
          </a:p>
          <a:p>
            <a:pPr marL="512763" lvl="1" indent="-285750">
              <a:buFont typeface="Arial" panose="020B0604020202020204" pitchFamily="34" charset="0"/>
              <a:buChar char="•"/>
            </a:pPr>
            <a:r>
              <a:rPr lang="en-US" sz="1800" dirty="0"/>
              <a:t>Perry: 1979-2009</a:t>
            </a:r>
          </a:p>
          <a:p>
            <a:endParaRPr lang="en-US" dirty="0"/>
          </a:p>
        </p:txBody>
      </p:sp>
      <p:sp>
        <p:nvSpPr>
          <p:cNvPr id="3" name="Title 2">
            <a:extLst>
              <a:ext uri="{FF2B5EF4-FFF2-40B4-BE49-F238E27FC236}">
                <a16:creationId xmlns:a16="http://schemas.microsoft.com/office/drawing/2014/main" id="{1DBC2B25-4A3F-4C59-8D55-BCC11258E088}"/>
              </a:ext>
            </a:extLst>
          </p:cNvPr>
          <p:cNvSpPr>
            <a:spLocks noGrp="1"/>
          </p:cNvSpPr>
          <p:nvPr>
            <p:ph type="title"/>
          </p:nvPr>
        </p:nvSpPr>
        <p:spPr/>
        <p:txBody>
          <a:bodyPr/>
          <a:lstStyle/>
          <a:p>
            <a:r>
              <a:rPr lang="en-US" dirty="0"/>
              <a:t>HMS Models </a:t>
            </a:r>
            <a:r>
              <a:rPr lang="en-US" sz="1200" dirty="0"/>
              <a:t>(https://www.hec.usace.army.mil/confluence/pages/viewpage.action?pageId=51479129)</a:t>
            </a:r>
          </a:p>
        </p:txBody>
      </p:sp>
      <p:pic>
        <p:nvPicPr>
          <p:cNvPr id="5" name="Picture 4">
            <a:extLst>
              <a:ext uri="{FF2B5EF4-FFF2-40B4-BE49-F238E27FC236}">
                <a16:creationId xmlns:a16="http://schemas.microsoft.com/office/drawing/2014/main" id="{EE2CC4A9-95A8-41B4-B92A-8E4553F5FBC9}"/>
              </a:ext>
            </a:extLst>
          </p:cNvPr>
          <p:cNvPicPr>
            <a:picLocks noChangeAspect="1"/>
          </p:cNvPicPr>
          <p:nvPr/>
        </p:nvPicPr>
        <p:blipFill>
          <a:blip r:embed="rId2"/>
          <a:stretch>
            <a:fillRect/>
          </a:stretch>
        </p:blipFill>
        <p:spPr>
          <a:xfrm>
            <a:off x="7622278" y="1028700"/>
            <a:ext cx="4303022" cy="4887507"/>
          </a:xfrm>
          <a:prstGeom prst="rect">
            <a:avLst/>
          </a:prstGeom>
          <a:ln>
            <a:solidFill>
              <a:schemeClr val="tx1"/>
            </a:solidFill>
          </a:ln>
        </p:spPr>
      </p:pic>
      <p:pic>
        <p:nvPicPr>
          <p:cNvPr id="7" name="Picture 6">
            <a:extLst>
              <a:ext uri="{FF2B5EF4-FFF2-40B4-BE49-F238E27FC236}">
                <a16:creationId xmlns:a16="http://schemas.microsoft.com/office/drawing/2014/main" id="{D88F4FC4-575C-47F1-9548-6CF693C1F3B9}"/>
              </a:ext>
            </a:extLst>
          </p:cNvPr>
          <p:cNvPicPr>
            <a:picLocks noChangeAspect="1"/>
          </p:cNvPicPr>
          <p:nvPr/>
        </p:nvPicPr>
        <p:blipFill>
          <a:blip r:embed="rId3"/>
          <a:stretch>
            <a:fillRect/>
          </a:stretch>
        </p:blipFill>
        <p:spPr>
          <a:xfrm>
            <a:off x="3342755" y="4374616"/>
            <a:ext cx="4715804" cy="1928191"/>
          </a:xfrm>
          <a:prstGeom prst="rect">
            <a:avLst/>
          </a:prstGeom>
          <a:ln>
            <a:solidFill>
              <a:schemeClr val="tx1"/>
            </a:solidFill>
          </a:ln>
        </p:spPr>
      </p:pic>
    </p:spTree>
    <p:extLst>
      <p:ext uri="{BB962C8B-B14F-4D97-AF65-F5344CB8AC3E}">
        <p14:creationId xmlns:p14="http://schemas.microsoft.com/office/powerpoint/2010/main" val="39576037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258994D-7BF5-4EC5-BBA5-E94B4B6C361C}"/>
              </a:ext>
            </a:extLst>
          </p:cNvPr>
          <p:cNvSpPr>
            <a:spLocks noGrp="1"/>
          </p:cNvSpPr>
          <p:nvPr>
            <p:ph type="title"/>
          </p:nvPr>
        </p:nvSpPr>
        <p:spPr/>
        <p:txBody>
          <a:bodyPr/>
          <a:lstStyle/>
          <a:p>
            <a:r>
              <a:rPr lang="en-US" dirty="0"/>
              <a:t>Tuttle Creek Results</a:t>
            </a:r>
          </a:p>
        </p:txBody>
      </p:sp>
      <p:sp>
        <p:nvSpPr>
          <p:cNvPr id="8" name="Content Placeholder 7">
            <a:extLst>
              <a:ext uri="{FF2B5EF4-FFF2-40B4-BE49-F238E27FC236}">
                <a16:creationId xmlns:a16="http://schemas.microsoft.com/office/drawing/2014/main" id="{4CDC36E7-3C6A-4C78-BB38-614630AEE579}"/>
              </a:ext>
            </a:extLst>
          </p:cNvPr>
          <p:cNvSpPr>
            <a:spLocks noGrp="1"/>
          </p:cNvSpPr>
          <p:nvPr>
            <p:ph sz="quarter" idx="10"/>
          </p:nvPr>
        </p:nvSpPr>
        <p:spPr>
          <a:xfrm>
            <a:off x="266700" y="1028700"/>
            <a:ext cx="4889416" cy="5600700"/>
          </a:xfrm>
        </p:spPr>
        <p:txBody>
          <a:bodyPr/>
          <a:lstStyle/>
          <a:p>
            <a:r>
              <a:rPr lang="en-US" sz="2400" u="sng" dirty="0"/>
              <a:t>Calibration Method</a:t>
            </a:r>
          </a:p>
          <a:p>
            <a:pPr marL="342900" indent="-342900">
              <a:buFont typeface="Arial" panose="020B0604020202020204" pitchFamily="34" charset="0"/>
              <a:buChar char="•"/>
            </a:pPr>
            <a:r>
              <a:rPr lang="en-US" sz="2000" dirty="0"/>
              <a:t>Shifted majority of fine and silt fraction to sand</a:t>
            </a:r>
          </a:p>
          <a:p>
            <a:pPr marL="342900" indent="-342900">
              <a:buFont typeface="Arial" panose="020B0604020202020204" pitchFamily="34" charset="0"/>
              <a:buChar char="•"/>
            </a:pPr>
            <a:r>
              <a:rPr lang="en-US" sz="2000" dirty="0"/>
              <a:t>Maintained volume balance by lowering sand and clay specific weights</a:t>
            </a:r>
          </a:p>
          <a:p>
            <a:pPr marL="342900" indent="-342900">
              <a:buFont typeface="Arial" panose="020B0604020202020204" pitchFamily="34" charset="0"/>
              <a:buChar char="•"/>
            </a:pPr>
            <a:r>
              <a:rPr lang="en-US" sz="2000" dirty="0"/>
              <a:t>Final gradation was 5% clay and 95% sand</a:t>
            </a:r>
          </a:p>
          <a:p>
            <a:pPr marL="342900" indent="-342900">
              <a:buFont typeface="Arial" panose="020B0604020202020204" pitchFamily="34" charset="0"/>
              <a:buChar char="•"/>
            </a:pPr>
            <a:r>
              <a:rPr lang="en-US" sz="2000" dirty="0"/>
              <a:t>Models further calibrated by adjusting sand specific weight</a:t>
            </a:r>
          </a:p>
          <a:p>
            <a:pPr marL="342900" indent="-342900">
              <a:buFont typeface="Arial" panose="020B0604020202020204" pitchFamily="34" charset="0"/>
              <a:buChar char="•"/>
            </a:pPr>
            <a:r>
              <a:rPr lang="en-US" sz="2000" dirty="0"/>
              <a:t>Measured data may have errors</a:t>
            </a:r>
          </a:p>
          <a:p>
            <a:pPr marL="342900" indent="-342900">
              <a:buFont typeface="Arial" panose="020B0604020202020204" pitchFamily="34" charset="0"/>
              <a:buChar char="•"/>
            </a:pPr>
            <a:endParaRPr lang="en-US" sz="2000" dirty="0"/>
          </a:p>
          <a:p>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p:txBody>
      </p:sp>
      <p:pic>
        <p:nvPicPr>
          <p:cNvPr id="4" name="Picture 3">
            <a:extLst>
              <a:ext uri="{FF2B5EF4-FFF2-40B4-BE49-F238E27FC236}">
                <a16:creationId xmlns:a16="http://schemas.microsoft.com/office/drawing/2014/main" id="{00FCD716-F6ED-430E-99DB-4168B1862A5D}"/>
              </a:ext>
            </a:extLst>
          </p:cNvPr>
          <p:cNvPicPr>
            <a:picLocks noChangeAspect="1"/>
          </p:cNvPicPr>
          <p:nvPr/>
        </p:nvPicPr>
        <p:blipFill>
          <a:blip r:embed="rId3"/>
          <a:stretch>
            <a:fillRect/>
          </a:stretch>
        </p:blipFill>
        <p:spPr>
          <a:xfrm>
            <a:off x="5293254" y="1497128"/>
            <a:ext cx="6437934" cy="4663844"/>
          </a:xfrm>
          <a:prstGeom prst="rect">
            <a:avLst/>
          </a:prstGeom>
        </p:spPr>
      </p:pic>
      <p:pic>
        <p:nvPicPr>
          <p:cNvPr id="9" name="Picture 8">
            <a:extLst>
              <a:ext uri="{FF2B5EF4-FFF2-40B4-BE49-F238E27FC236}">
                <a16:creationId xmlns:a16="http://schemas.microsoft.com/office/drawing/2014/main" id="{0743ABC2-159B-4AB7-8F09-F280EE25C32A}"/>
              </a:ext>
            </a:extLst>
          </p:cNvPr>
          <p:cNvPicPr>
            <a:picLocks noChangeAspect="1"/>
          </p:cNvPicPr>
          <p:nvPr/>
        </p:nvPicPr>
        <p:blipFill>
          <a:blip r:embed="rId4"/>
          <a:stretch>
            <a:fillRect/>
          </a:stretch>
        </p:blipFill>
        <p:spPr>
          <a:xfrm>
            <a:off x="460812" y="4767943"/>
            <a:ext cx="4200525" cy="1676400"/>
          </a:xfrm>
          <a:prstGeom prst="rect">
            <a:avLst/>
          </a:prstGeom>
        </p:spPr>
      </p:pic>
    </p:spTree>
    <p:extLst>
      <p:ext uri="{BB962C8B-B14F-4D97-AF65-F5344CB8AC3E}">
        <p14:creationId xmlns:p14="http://schemas.microsoft.com/office/powerpoint/2010/main" val="3383060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F16EA8A-3009-4911-B6CC-8BEE3102DB95}"/>
              </a:ext>
            </a:extLst>
          </p:cNvPr>
          <p:cNvSpPr>
            <a:spLocks noGrp="1"/>
          </p:cNvSpPr>
          <p:nvPr>
            <p:ph type="title"/>
          </p:nvPr>
        </p:nvSpPr>
        <p:spPr/>
        <p:txBody>
          <a:bodyPr/>
          <a:lstStyle/>
          <a:p>
            <a:r>
              <a:rPr lang="en-US" dirty="0" err="1"/>
              <a:t>Kanopolis</a:t>
            </a:r>
            <a:r>
              <a:rPr lang="en-US" dirty="0"/>
              <a:t> Results (older Surveys)</a:t>
            </a:r>
          </a:p>
        </p:txBody>
      </p:sp>
      <p:sp>
        <p:nvSpPr>
          <p:cNvPr id="16" name="Content Placeholder 7">
            <a:extLst>
              <a:ext uri="{FF2B5EF4-FFF2-40B4-BE49-F238E27FC236}">
                <a16:creationId xmlns:a16="http://schemas.microsoft.com/office/drawing/2014/main" id="{D7AFB76A-4871-48A2-87D3-C9EC40155B56}"/>
              </a:ext>
            </a:extLst>
          </p:cNvPr>
          <p:cNvSpPr txBox="1">
            <a:spLocks/>
          </p:cNvSpPr>
          <p:nvPr/>
        </p:nvSpPr>
        <p:spPr bwMode="auto">
          <a:xfrm>
            <a:off x="266700" y="1028699"/>
            <a:ext cx="4204815" cy="31815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2000" u="sng" dirty="0">
                <a:solidFill>
                  <a:schemeClr val="bg1"/>
                </a:solidFill>
              </a:rPr>
              <a:t>Calibration</a:t>
            </a:r>
          </a:p>
          <a:p>
            <a:pPr marL="342900" indent="-342900">
              <a:buFont typeface="Arial" pitchFamily="34" charset="0"/>
              <a:buChar char="•"/>
            </a:pPr>
            <a:r>
              <a:rPr lang="en-US" sz="2000" dirty="0">
                <a:solidFill>
                  <a:schemeClr val="bg1"/>
                </a:solidFill>
              </a:rPr>
              <a:t>Applied same methodology as for Tuttle Creek</a:t>
            </a:r>
          </a:p>
          <a:p>
            <a:pPr marL="342900" indent="-342900">
              <a:buFont typeface="Arial" pitchFamily="34" charset="0"/>
              <a:buChar char="•"/>
            </a:pPr>
            <a:r>
              <a:rPr lang="en-US" sz="2000" dirty="0" err="1">
                <a:solidFill>
                  <a:schemeClr val="bg1"/>
                </a:solidFill>
              </a:rPr>
              <a:t>Kanopolis</a:t>
            </a:r>
            <a:r>
              <a:rPr lang="en-US" sz="2000" dirty="0">
                <a:solidFill>
                  <a:schemeClr val="bg1"/>
                </a:solidFill>
              </a:rPr>
              <a:t> showed more deposition at lower elevations</a:t>
            </a:r>
          </a:p>
          <a:p>
            <a:pPr marL="342900" indent="-342900">
              <a:buFont typeface="Arial" pitchFamily="34" charset="0"/>
              <a:buChar char="•"/>
            </a:pPr>
            <a:r>
              <a:rPr lang="en-US" sz="2000" dirty="0">
                <a:solidFill>
                  <a:schemeClr val="bg1"/>
                </a:solidFill>
              </a:rPr>
              <a:t>Final gradation was 10% clay and 90% sand.</a:t>
            </a:r>
          </a:p>
          <a:p>
            <a:pPr marL="342900" indent="-342900">
              <a:buFont typeface="Arial" pitchFamily="34" charset="0"/>
              <a:buChar char="•"/>
            </a:pPr>
            <a:r>
              <a:rPr lang="en-US" sz="2000" dirty="0">
                <a:solidFill>
                  <a:schemeClr val="bg1"/>
                </a:solidFill>
              </a:rPr>
              <a:t>Errors in the observed data.</a:t>
            </a:r>
          </a:p>
          <a:p>
            <a:pPr marL="342900" indent="-342900">
              <a:buFont typeface="Arial" pitchFamily="34" charset="0"/>
              <a:buChar char="•"/>
            </a:pPr>
            <a:endParaRPr lang="en-US" sz="2000" dirty="0"/>
          </a:p>
          <a:p>
            <a:pPr marL="342900" indent="-342900">
              <a:buFont typeface="Arial" pitchFamily="34" charset="0"/>
              <a:buChar char="•"/>
            </a:pPr>
            <a:endParaRPr lang="en-US" sz="2000" dirty="0"/>
          </a:p>
        </p:txBody>
      </p:sp>
      <p:pic>
        <p:nvPicPr>
          <p:cNvPr id="10" name="Picture 9">
            <a:extLst>
              <a:ext uri="{FF2B5EF4-FFF2-40B4-BE49-F238E27FC236}">
                <a16:creationId xmlns:a16="http://schemas.microsoft.com/office/drawing/2014/main" id="{E814BA8D-C8BE-468D-9EA4-70E2292FFECF}"/>
              </a:ext>
            </a:extLst>
          </p:cNvPr>
          <p:cNvPicPr>
            <a:picLocks noChangeAspect="1"/>
          </p:cNvPicPr>
          <p:nvPr/>
        </p:nvPicPr>
        <p:blipFill>
          <a:blip r:embed="rId3"/>
          <a:stretch>
            <a:fillRect/>
          </a:stretch>
        </p:blipFill>
        <p:spPr>
          <a:xfrm>
            <a:off x="4977704" y="2282463"/>
            <a:ext cx="6162244" cy="4046089"/>
          </a:xfrm>
          <a:prstGeom prst="rect">
            <a:avLst/>
          </a:prstGeom>
        </p:spPr>
      </p:pic>
    </p:spTree>
    <p:extLst>
      <p:ext uri="{BB962C8B-B14F-4D97-AF65-F5344CB8AC3E}">
        <p14:creationId xmlns:p14="http://schemas.microsoft.com/office/powerpoint/2010/main" val="19225846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179496-303B-4F55-9A42-3BD4074D6C8C}"/>
              </a:ext>
            </a:extLst>
          </p:cNvPr>
          <p:cNvSpPr>
            <a:spLocks noGrp="1"/>
          </p:cNvSpPr>
          <p:nvPr>
            <p:ph type="title"/>
          </p:nvPr>
        </p:nvSpPr>
        <p:spPr/>
        <p:txBody>
          <a:bodyPr/>
          <a:lstStyle/>
          <a:p>
            <a:r>
              <a:rPr lang="en-US" dirty="0"/>
              <a:t>Pool Elevation</a:t>
            </a:r>
          </a:p>
        </p:txBody>
      </p:sp>
      <p:sp>
        <p:nvSpPr>
          <p:cNvPr id="9" name="Content Placeholder 3">
            <a:extLst>
              <a:ext uri="{FF2B5EF4-FFF2-40B4-BE49-F238E27FC236}">
                <a16:creationId xmlns:a16="http://schemas.microsoft.com/office/drawing/2014/main" id="{0E73D296-0360-4389-9ABD-C899EA7694F6}"/>
              </a:ext>
            </a:extLst>
          </p:cNvPr>
          <p:cNvSpPr txBox="1">
            <a:spLocks/>
          </p:cNvSpPr>
          <p:nvPr/>
        </p:nvSpPr>
        <p:spPr bwMode="auto">
          <a:xfrm>
            <a:off x="266698" y="925512"/>
            <a:ext cx="10760531" cy="2320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nSpc>
                <a:spcPct val="150000"/>
              </a:lnSpc>
            </a:pPr>
            <a:r>
              <a:rPr lang="en-US" sz="2400" dirty="0">
                <a:solidFill>
                  <a:schemeClr val="bg1"/>
                </a:solidFill>
              </a:rPr>
              <a:t>Modeled pool elevation matched well with observed</a:t>
            </a:r>
          </a:p>
          <a:p>
            <a:pPr>
              <a:lnSpc>
                <a:spcPct val="150000"/>
              </a:lnSpc>
            </a:pPr>
            <a:r>
              <a:rPr lang="en-US" sz="2400" dirty="0">
                <a:solidFill>
                  <a:schemeClr val="bg1"/>
                </a:solidFill>
              </a:rPr>
              <a:t>Without sediment, the model underpredicts stage by as much as 9 feet</a:t>
            </a:r>
          </a:p>
        </p:txBody>
      </p:sp>
      <p:pic>
        <p:nvPicPr>
          <p:cNvPr id="4" name="Picture 3">
            <a:extLst>
              <a:ext uri="{FF2B5EF4-FFF2-40B4-BE49-F238E27FC236}">
                <a16:creationId xmlns:a16="http://schemas.microsoft.com/office/drawing/2014/main" id="{CF09EEA4-FF50-463D-97D2-FB42DC2D7987}"/>
              </a:ext>
            </a:extLst>
          </p:cNvPr>
          <p:cNvPicPr>
            <a:picLocks noChangeAspect="1"/>
          </p:cNvPicPr>
          <p:nvPr/>
        </p:nvPicPr>
        <p:blipFill>
          <a:blip r:embed="rId3"/>
          <a:stretch>
            <a:fillRect/>
          </a:stretch>
        </p:blipFill>
        <p:spPr>
          <a:xfrm>
            <a:off x="1696636" y="2085816"/>
            <a:ext cx="8595528" cy="4127218"/>
          </a:xfrm>
          <a:prstGeom prst="rect">
            <a:avLst/>
          </a:prstGeom>
        </p:spPr>
      </p:pic>
    </p:spTree>
    <p:extLst>
      <p:ext uri="{BB962C8B-B14F-4D97-AF65-F5344CB8AC3E}">
        <p14:creationId xmlns:p14="http://schemas.microsoft.com/office/powerpoint/2010/main" val="3628868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D1007A5-E283-4225-920F-58FA5859A470}"/>
              </a:ext>
            </a:extLst>
          </p:cNvPr>
          <p:cNvSpPr>
            <a:spLocks noGrp="1"/>
          </p:cNvSpPr>
          <p:nvPr>
            <p:ph sz="quarter" idx="10"/>
          </p:nvPr>
        </p:nvSpPr>
        <p:spPr>
          <a:xfrm>
            <a:off x="266700" y="1028700"/>
            <a:ext cx="4317206" cy="5600700"/>
          </a:xfrm>
        </p:spPr>
        <p:txBody>
          <a:bodyPr/>
          <a:lstStyle/>
          <a:p>
            <a:r>
              <a:rPr lang="en-US" sz="2400" u="sng" dirty="0"/>
              <a:t>HEC-RAS Model</a:t>
            </a:r>
          </a:p>
          <a:p>
            <a:pPr marL="342900" indent="-342900">
              <a:buFont typeface="Arial" panose="020B0604020202020204" pitchFamily="34" charset="0"/>
              <a:buChar char="•"/>
            </a:pPr>
            <a:r>
              <a:rPr lang="en-US" sz="2000" dirty="0"/>
              <a:t>1D quasi-unsteady sediment</a:t>
            </a:r>
          </a:p>
          <a:p>
            <a:pPr marL="342900" indent="-342900">
              <a:buFont typeface="Arial" panose="020B0604020202020204" pitchFamily="34" charset="0"/>
              <a:buChar char="•"/>
            </a:pPr>
            <a:r>
              <a:rPr lang="en-US" sz="2000" dirty="0"/>
              <a:t>Same inputs for incoming sediment load</a:t>
            </a:r>
          </a:p>
          <a:p>
            <a:pPr marL="342900" indent="-342900">
              <a:buFont typeface="Arial" panose="020B0604020202020204" pitchFamily="34" charset="0"/>
              <a:buChar char="•"/>
            </a:pPr>
            <a:r>
              <a:rPr lang="en-US" sz="2000" dirty="0"/>
              <a:t>Calibrated to the 2009-2020 period</a:t>
            </a:r>
          </a:p>
          <a:p>
            <a:pPr marL="342900" indent="-342900">
              <a:buFont typeface="Arial" panose="020B0604020202020204" pitchFamily="34" charset="0"/>
              <a:buChar char="•"/>
            </a:pPr>
            <a:endParaRPr lang="en-US" sz="2000" dirty="0"/>
          </a:p>
          <a:p>
            <a:r>
              <a:rPr lang="en-US" sz="2400" u="sng" dirty="0"/>
              <a:t>Comparison</a:t>
            </a:r>
            <a:endParaRPr lang="en-US" sz="2000" u="sng" dirty="0"/>
          </a:p>
          <a:p>
            <a:pPr marL="342900" indent="-342900">
              <a:buFont typeface="Arial" panose="020B0604020202020204" pitchFamily="34" charset="0"/>
              <a:buChar char="•"/>
            </a:pPr>
            <a:r>
              <a:rPr lang="en-US" sz="2000" dirty="0"/>
              <a:t>Both model agreed relatively well</a:t>
            </a:r>
          </a:p>
          <a:p>
            <a:pPr marL="342900" indent="-342900">
              <a:buFont typeface="Arial" panose="020B0604020202020204" pitchFamily="34" charset="0"/>
              <a:buChar char="•"/>
            </a:pPr>
            <a:r>
              <a:rPr lang="en-US" sz="2000" dirty="0"/>
              <a:t>HEC-RAS deposits more sediment at higher elevations</a:t>
            </a:r>
          </a:p>
        </p:txBody>
      </p:sp>
      <p:sp>
        <p:nvSpPr>
          <p:cNvPr id="5" name="Title 4">
            <a:extLst>
              <a:ext uri="{FF2B5EF4-FFF2-40B4-BE49-F238E27FC236}">
                <a16:creationId xmlns:a16="http://schemas.microsoft.com/office/drawing/2014/main" id="{FCF58ADF-2487-4331-8CFF-37299C4E8C3B}"/>
              </a:ext>
            </a:extLst>
          </p:cNvPr>
          <p:cNvSpPr>
            <a:spLocks noGrp="1"/>
          </p:cNvSpPr>
          <p:nvPr>
            <p:ph type="title"/>
          </p:nvPr>
        </p:nvSpPr>
        <p:spPr/>
        <p:txBody>
          <a:bodyPr/>
          <a:lstStyle/>
          <a:p>
            <a:r>
              <a:rPr lang="en-US" dirty="0"/>
              <a:t>HEC-RAS Comparison</a:t>
            </a:r>
          </a:p>
        </p:txBody>
      </p:sp>
      <p:pic>
        <p:nvPicPr>
          <p:cNvPr id="7" name="Picture 6">
            <a:extLst>
              <a:ext uri="{FF2B5EF4-FFF2-40B4-BE49-F238E27FC236}">
                <a16:creationId xmlns:a16="http://schemas.microsoft.com/office/drawing/2014/main" id="{56DD73F8-3A94-43DB-A2CB-F14022838F5A}"/>
              </a:ext>
            </a:extLst>
          </p:cNvPr>
          <p:cNvPicPr>
            <a:picLocks noChangeAspect="1"/>
          </p:cNvPicPr>
          <p:nvPr/>
        </p:nvPicPr>
        <p:blipFill>
          <a:blip r:embed="rId3"/>
          <a:stretch>
            <a:fillRect/>
          </a:stretch>
        </p:blipFill>
        <p:spPr>
          <a:xfrm>
            <a:off x="4646913" y="1211580"/>
            <a:ext cx="7278387" cy="4969329"/>
          </a:xfrm>
          <a:prstGeom prst="rect">
            <a:avLst/>
          </a:prstGeom>
        </p:spPr>
      </p:pic>
    </p:spTree>
    <p:extLst>
      <p:ext uri="{BB962C8B-B14F-4D97-AF65-F5344CB8AC3E}">
        <p14:creationId xmlns:p14="http://schemas.microsoft.com/office/powerpoint/2010/main" val="14723189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a:extLst>
              <a:ext uri="{FF2B5EF4-FFF2-40B4-BE49-F238E27FC236}">
                <a16:creationId xmlns:a16="http://schemas.microsoft.com/office/drawing/2014/main" id="{D1479BC2-4DB4-462E-8719-715154C3DEDB}"/>
              </a:ext>
            </a:extLst>
          </p:cNvPr>
          <p:cNvSpPr>
            <a:spLocks noGrp="1" noChangeArrowheads="1"/>
          </p:cNvSpPr>
          <p:nvPr>
            <p:ph type="title"/>
          </p:nvPr>
        </p:nvSpPr>
        <p:spPr>
          <a:xfrm>
            <a:off x="763051" y="525462"/>
            <a:ext cx="10518753" cy="806450"/>
          </a:xfrm>
        </p:spPr>
        <p:txBody>
          <a:bodyPr/>
          <a:lstStyle/>
          <a:p>
            <a:pPr eaLnBrk="1" hangingPunct="1">
              <a:defRPr/>
            </a:pPr>
            <a:r>
              <a:rPr lang="en-US" sz="2800" dirty="0"/>
              <a:t>Looking for Dataset with wildfire events: Please contact me (</a:t>
            </a:r>
            <a:r>
              <a:rPr lang="en-US" sz="2800" dirty="0">
                <a:hlinkClick r:id="rId2"/>
              </a:rPr>
              <a:t>jay.h.pak@usace.army.mil</a:t>
            </a:r>
            <a:r>
              <a:rPr lang="en-US" sz="2800" dirty="0"/>
              <a:t>) if you have field data</a:t>
            </a:r>
            <a:r>
              <a:rPr lang="en-US" dirty="0"/>
              <a:t>.</a:t>
            </a:r>
          </a:p>
        </p:txBody>
      </p:sp>
      <p:pic>
        <p:nvPicPr>
          <p:cNvPr id="18435" name="Picture 3">
            <a:extLst>
              <a:ext uri="{FF2B5EF4-FFF2-40B4-BE49-F238E27FC236}">
                <a16:creationId xmlns:a16="http://schemas.microsoft.com/office/drawing/2014/main" id="{D651FD25-1AF9-4E81-90EA-6DCD0C5924F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rot="16200000">
            <a:off x="5722831" y="396393"/>
            <a:ext cx="4529932" cy="7030415"/>
          </a:xfrm>
          <a:noFill/>
          <a:ln w="57150">
            <a:solidFill>
              <a:srgbClr val="CC0000"/>
            </a:solidFill>
          </a:ln>
          <a:extLst>
            <a:ext uri="{909E8E84-426E-40DD-AFC4-6F175D3DCCD1}">
              <a14:hiddenFill xmlns:a14="http://schemas.microsoft.com/office/drawing/2010/main">
                <a:solidFill>
                  <a:srgbClr val="FFFFFF"/>
                </a:solidFill>
              </a14:hiddenFill>
            </a:ext>
          </a:extLst>
        </p:spPr>
      </p:pic>
      <p:sp>
        <p:nvSpPr>
          <p:cNvPr id="18436" name="Text Box 4">
            <a:extLst>
              <a:ext uri="{FF2B5EF4-FFF2-40B4-BE49-F238E27FC236}">
                <a16:creationId xmlns:a16="http://schemas.microsoft.com/office/drawing/2014/main" id="{5EA610E9-CCDA-4D3C-821B-A0407AF9BE0E}"/>
              </a:ext>
            </a:extLst>
          </p:cNvPr>
          <p:cNvSpPr txBox="1">
            <a:spLocks noChangeArrowheads="1"/>
          </p:cNvSpPr>
          <p:nvPr/>
        </p:nvSpPr>
        <p:spPr bwMode="auto">
          <a:xfrm>
            <a:off x="1691641" y="6491288"/>
            <a:ext cx="69580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r>
              <a:rPr lang="en-US" altLang="en-US" dirty="0"/>
              <a:t>Source: Morris and Fan (1998), Reservoir Sedimentation Handbook</a:t>
            </a:r>
          </a:p>
        </p:txBody>
      </p:sp>
      <p:sp>
        <p:nvSpPr>
          <p:cNvPr id="2" name="TextBox 1">
            <a:extLst>
              <a:ext uri="{FF2B5EF4-FFF2-40B4-BE49-F238E27FC236}">
                <a16:creationId xmlns:a16="http://schemas.microsoft.com/office/drawing/2014/main" id="{68439BC1-B9B4-460F-9F93-C2FF71809531}"/>
              </a:ext>
            </a:extLst>
          </p:cNvPr>
          <p:cNvSpPr txBox="1"/>
          <p:nvPr/>
        </p:nvSpPr>
        <p:spPr>
          <a:xfrm>
            <a:off x="342900" y="1646633"/>
            <a:ext cx="3902671" cy="830997"/>
          </a:xfrm>
          <a:prstGeom prst="rect">
            <a:avLst/>
          </a:prstGeom>
          <a:noFill/>
        </p:spPr>
        <p:txBody>
          <a:bodyPr wrap="none" rtlCol="0">
            <a:spAutoFit/>
          </a:bodyPr>
          <a:lstStyle/>
          <a:p>
            <a:pPr marL="342900" indent="-342900">
              <a:buFont typeface="Arial" panose="020B0604020202020204" pitchFamily="34" charset="0"/>
              <a:buChar char="•"/>
            </a:pPr>
            <a:r>
              <a:rPr lang="en-US" dirty="0">
                <a:solidFill>
                  <a:schemeClr val="bg1"/>
                </a:solidFill>
              </a:rPr>
              <a:t>Willow Ck Reservoir, CO</a:t>
            </a:r>
          </a:p>
          <a:p>
            <a:pPr marL="342900" indent="-342900">
              <a:buFont typeface="Arial" panose="020B0604020202020204" pitchFamily="34" charset="0"/>
              <a:buChar char="•"/>
            </a:pPr>
            <a:r>
              <a:rPr lang="en-US" dirty="0">
                <a:solidFill>
                  <a:schemeClr val="bg1"/>
                </a:solidFill>
              </a:rPr>
              <a:t>Detroit Lake, OR</a:t>
            </a:r>
          </a:p>
        </p:txBody>
      </p:sp>
    </p:spTree>
    <p:extLst>
      <p:ext uri="{BB962C8B-B14F-4D97-AF65-F5344CB8AC3E}">
        <p14:creationId xmlns:p14="http://schemas.microsoft.com/office/powerpoint/2010/main" val="3218165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Fire Impacts on Debris Basin and Reservoir</a:t>
            </a:r>
          </a:p>
          <a:p>
            <a:pPr marL="919163" lvl="2" indent="-457200">
              <a:buFont typeface="+mj-lt"/>
              <a:buAutoNum type="arabicPeriod"/>
              <a:defRPr/>
            </a:pPr>
            <a:r>
              <a:rPr lang="en-US" dirty="0"/>
              <a:t>Data Requirement for Reservoir Element</a:t>
            </a:r>
          </a:p>
          <a:p>
            <a:pPr marL="919163" lvl="2" indent="-457200">
              <a:buFont typeface="+mj-lt"/>
              <a:buAutoNum type="arabicPeriod"/>
              <a:defRPr/>
            </a:pPr>
            <a:r>
              <a:rPr lang="en-US" dirty="0"/>
              <a:t>Reservoir Volume Reduction Process</a:t>
            </a:r>
          </a:p>
          <a:p>
            <a:pPr marL="1144588" lvl="3" indent="-457200">
              <a:buFont typeface="Wingdings" panose="05000000000000000000" pitchFamily="2" charset="2"/>
              <a:buChar char="§"/>
              <a:defRPr/>
            </a:pPr>
            <a:r>
              <a:rPr lang="en-US" dirty="0"/>
              <a:t>Two Trap Efficiency Methods</a:t>
            </a:r>
          </a:p>
          <a:p>
            <a:pPr marL="1371600" lvl="4" indent="-457200">
              <a:buFont typeface="+mj-lt"/>
              <a:buAutoNum type="alphaLcPeriod"/>
              <a:defRPr/>
            </a:pPr>
            <a:r>
              <a:rPr lang="en-US" dirty="0"/>
              <a:t>Chen Sediment Trap</a:t>
            </a:r>
          </a:p>
          <a:p>
            <a:pPr marL="1371600" lvl="4" indent="-457200">
              <a:buFont typeface="+mj-lt"/>
              <a:buAutoNum type="alphaLcPeriod"/>
              <a:defRPr/>
            </a:pPr>
            <a:r>
              <a:rPr lang="en-US" dirty="0" err="1"/>
              <a:t>Brune</a:t>
            </a:r>
            <a:r>
              <a:rPr lang="en-US" dirty="0"/>
              <a:t> Sediment Trap</a:t>
            </a:r>
          </a:p>
          <a:p>
            <a:pPr marL="1144588" lvl="3" indent="-457200">
              <a:buFont typeface="Wingdings" panose="05000000000000000000" pitchFamily="2" charset="2"/>
              <a:buChar char="§"/>
              <a:defRPr/>
            </a:pPr>
            <a:r>
              <a:rPr lang="en-US" dirty="0"/>
              <a:t>Two Volume Reduction Options</a:t>
            </a:r>
          </a:p>
          <a:p>
            <a:pPr marL="1428750" lvl="4" indent="-514350">
              <a:buFont typeface="+mj-lt"/>
              <a:buAutoNum type="alphaLcPeriod"/>
              <a:defRPr/>
            </a:pPr>
            <a:r>
              <a:rPr lang="en-US" dirty="0"/>
              <a:t>V-Shape</a:t>
            </a:r>
          </a:p>
          <a:p>
            <a:pPr marL="1428750" lvl="4" indent="-514350">
              <a:buFont typeface="+mj-lt"/>
              <a:buAutoNum type="alphaLcPeriod"/>
              <a:defRPr/>
            </a:pPr>
            <a:r>
              <a:rPr lang="en-US" dirty="0"/>
              <a:t>Elongated Taper </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Brand Debris Analysis with Debris Basin</a:t>
            </a:r>
          </a:p>
          <a:p>
            <a:pPr marL="1144588" lvl="3" indent="-457200">
              <a:buFont typeface="Wingdings" panose="05000000000000000000" pitchFamily="2" charset="2"/>
              <a:buChar char="§"/>
            </a:pPr>
            <a:r>
              <a:rPr lang="en-US" dirty="0"/>
              <a:t>Large Reservoir Volume Reduction Analyses without Fires</a:t>
            </a:r>
          </a:p>
          <a:p>
            <a:pPr marL="919163" lvl="2" indent="-457200">
              <a:buFont typeface="+mj-lt"/>
              <a:buAutoNum type="arabicPeriod"/>
            </a:pPr>
            <a:r>
              <a:rPr lang="en-US" b="1" dirty="0">
                <a:solidFill>
                  <a:srgbClr val="00B0F0"/>
                </a:solidFill>
              </a:rPr>
              <a:t>Need To Improve for Reservoir Routing Analysis</a:t>
            </a:r>
          </a:p>
          <a:p>
            <a:pPr marL="1144588" lvl="3" indent="-457200">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1259807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603" y="154894"/>
            <a:ext cx="10126983" cy="641056"/>
          </a:xfrm>
        </p:spPr>
        <p:txBody>
          <a:bodyPr/>
          <a:lstStyle/>
          <a:p>
            <a:r>
              <a:rPr lang="en-US" dirty="0">
                <a:solidFill>
                  <a:schemeClr val="tx1"/>
                </a:solidFill>
              </a:rPr>
              <a:t>Need to improve for Reservoir Element</a:t>
            </a:r>
          </a:p>
        </p:txBody>
      </p:sp>
      <p:sp>
        <p:nvSpPr>
          <p:cNvPr id="18434" name="Text Placeholder 2"/>
          <p:cNvSpPr>
            <a:spLocks noGrp="1"/>
          </p:cNvSpPr>
          <p:nvPr>
            <p:ph type="body" sz="quarter" idx="12"/>
          </p:nvPr>
        </p:nvSpPr>
        <p:spPr>
          <a:xfrm>
            <a:off x="983603" y="1457337"/>
            <a:ext cx="9484700" cy="2608702"/>
          </a:xfrm>
        </p:spPr>
        <p:txBody>
          <a:bodyPr/>
          <a:lstStyle/>
          <a:p>
            <a:pPr marL="285750" indent="-285750">
              <a:buFont typeface="Arial" panose="020B0604020202020204" pitchFamily="34" charset="0"/>
              <a:buChar char="•"/>
            </a:pPr>
            <a:r>
              <a:rPr lang="en-US" dirty="0">
                <a:solidFill>
                  <a:schemeClr val="tx1"/>
                </a:solidFill>
              </a:rPr>
              <a:t>Reservoir Shape Factor for the large and long shape Reservoir</a:t>
            </a:r>
          </a:p>
          <a:p>
            <a:pPr marL="285750" indent="-285750">
              <a:buFont typeface="Arial" panose="020B0604020202020204" pitchFamily="34" charset="0"/>
              <a:buChar char="•"/>
            </a:pPr>
            <a:r>
              <a:rPr lang="en-US" dirty="0">
                <a:solidFill>
                  <a:schemeClr val="tx1"/>
                </a:solidFill>
              </a:rPr>
              <a:t>Reservoir sediment routing analysis with the reservoir rule base option </a:t>
            </a:r>
          </a:p>
          <a:p>
            <a:pPr marL="285750" indent="-285750">
              <a:buFont typeface="Arial" panose="020B0604020202020204" pitchFamily="34" charset="0"/>
              <a:buChar char="•"/>
            </a:pPr>
            <a:r>
              <a:rPr lang="en-US" dirty="0">
                <a:solidFill>
                  <a:schemeClr val="tx1"/>
                </a:solidFill>
              </a:rPr>
              <a:t>Intake Tower Outlet Structure (without sediment outflow)</a:t>
            </a:r>
          </a:p>
          <a:p>
            <a:pPr marL="285750" indent="-285750">
              <a:buFont typeface="Arial" panose="020B0604020202020204" pitchFamily="34" charset="0"/>
              <a:buChar char="•"/>
            </a:pPr>
            <a:r>
              <a:rPr lang="en-US" dirty="0">
                <a:solidFill>
                  <a:schemeClr val="tx1"/>
                </a:solidFill>
              </a:rPr>
              <a:t>Applications of long-term sediment analysis under fire conditions for the large reservoirs</a:t>
            </a:r>
          </a:p>
          <a:p>
            <a:pPr marL="285750" indent="-285750">
              <a:buFont typeface="Arial" panose="020B0604020202020204" pitchFamily="34" charset="0"/>
              <a:buChar char="•"/>
            </a:pPr>
            <a:r>
              <a:rPr lang="en-US" dirty="0">
                <a:solidFill>
                  <a:schemeClr val="tx1"/>
                </a:solidFill>
              </a:rPr>
              <a:t>Sediment Flushing Options of Reservoirs </a:t>
            </a:r>
          </a:p>
          <a:p>
            <a:pPr marL="512763" lvl="1" indent="-285750">
              <a:buFont typeface="Arial" panose="020B0604020202020204" pitchFamily="34" charset="0"/>
              <a:buChar char="•"/>
            </a:pPr>
            <a:endParaRPr lang="en-US" dirty="0">
              <a:solidFill>
                <a:schemeClr val="tx1"/>
              </a:solidFill>
            </a:endParaRPr>
          </a:p>
          <a:p>
            <a:endParaRPr lang="en-US" dirty="0"/>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7AE744A-383C-4AFC-950B-E5C24EC56858}"/>
              </a:ext>
            </a:extLst>
          </p:cNvPr>
          <p:cNvSpPr txBox="1"/>
          <p:nvPr/>
        </p:nvSpPr>
        <p:spPr>
          <a:xfrm>
            <a:off x="9649092" y="1027877"/>
            <a:ext cx="1370462" cy="276999"/>
          </a:xfrm>
          <a:prstGeom prst="rect">
            <a:avLst/>
          </a:prstGeom>
          <a:noFill/>
        </p:spPr>
        <p:txBody>
          <a:bodyPr wrap="square" rtlCol="0">
            <a:spAutoFit/>
          </a:bodyPr>
          <a:lstStyle/>
          <a:p>
            <a:r>
              <a:rPr lang="en-US" sz="1200" dirty="0">
                <a:solidFill>
                  <a:schemeClr val="tx2"/>
                </a:solidFill>
                <a:latin typeface="Times New Roman" panose="02020603050405020304" pitchFamily="18" charset="0"/>
                <a:cs typeface="Times New Roman" panose="02020603050405020304" pitchFamily="18" charset="0"/>
              </a:rPr>
              <a:t>New Mexico</a:t>
            </a:r>
          </a:p>
        </p:txBody>
      </p:sp>
    </p:spTree>
    <p:extLst>
      <p:ext uri="{BB962C8B-B14F-4D97-AF65-F5344CB8AC3E}">
        <p14:creationId xmlns:p14="http://schemas.microsoft.com/office/powerpoint/2010/main" val="1055639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a:extLst>
              <a:ext uri="{FF2B5EF4-FFF2-40B4-BE49-F238E27FC236}">
                <a16:creationId xmlns:a16="http://schemas.microsoft.com/office/drawing/2014/main" id="{D1479BC2-4DB4-462E-8719-715154C3DEDB}"/>
              </a:ext>
            </a:extLst>
          </p:cNvPr>
          <p:cNvSpPr>
            <a:spLocks noGrp="1" noChangeArrowheads="1"/>
          </p:cNvSpPr>
          <p:nvPr>
            <p:ph type="title"/>
          </p:nvPr>
        </p:nvSpPr>
        <p:spPr>
          <a:xfrm>
            <a:off x="944098" y="280843"/>
            <a:ext cx="9979465" cy="806450"/>
          </a:xfrm>
        </p:spPr>
        <p:txBody>
          <a:bodyPr/>
          <a:lstStyle/>
          <a:p>
            <a:pPr algn="ctr" eaLnBrk="1" hangingPunct="1">
              <a:defRPr/>
            </a:pPr>
            <a:r>
              <a:rPr lang="en-US" dirty="0"/>
              <a:t>Fire impacts on debris basin and reservoir</a:t>
            </a:r>
          </a:p>
        </p:txBody>
      </p:sp>
      <p:pic>
        <p:nvPicPr>
          <p:cNvPr id="18435" name="Picture 3">
            <a:extLst>
              <a:ext uri="{FF2B5EF4-FFF2-40B4-BE49-F238E27FC236}">
                <a16:creationId xmlns:a16="http://schemas.microsoft.com/office/drawing/2014/main" id="{D651FD25-1AF9-4E81-90EA-6DCD0C5924FD}"/>
              </a:ext>
            </a:extLst>
          </p:cNvPr>
          <p:cNvPicPr>
            <a:picLocks noGrp="1" noChangeAspect="1" noChangeArrowheads="1"/>
          </p:cNvPicPr>
          <p:nvPr>
            <p:ph type="body" idx="1"/>
          </p:nvPr>
        </p:nvPicPr>
        <p:blipFill>
          <a:blip r:embed="rId2" cstate="email">
            <a:extLst>
              <a:ext uri="{28A0092B-C50C-407E-A947-70E740481C1C}">
                <a14:useLocalDpi xmlns:a14="http://schemas.microsoft.com/office/drawing/2010/main" val="0"/>
              </a:ext>
            </a:extLst>
          </a:blip>
          <a:srcRect/>
          <a:stretch>
            <a:fillRect/>
          </a:stretch>
        </p:blipFill>
        <p:spPr>
          <a:xfrm rot="16200000">
            <a:off x="8638400" y="480553"/>
            <a:ext cx="2642547" cy="4103844"/>
          </a:xfrm>
          <a:noFill/>
          <a:ln w="57150">
            <a:solidFill>
              <a:srgbClr val="CC0000"/>
            </a:solidFill>
          </a:ln>
          <a:extLst>
            <a:ext uri="{909E8E84-426E-40DD-AFC4-6F175D3DCCD1}">
              <a14:hiddenFill xmlns:a14="http://schemas.microsoft.com/office/drawing/2010/main">
                <a:solidFill>
                  <a:srgbClr val="FFFFFF"/>
                </a:solidFill>
              </a14:hiddenFill>
            </a:ext>
          </a:extLst>
        </p:spPr>
      </p:pic>
      <p:sp>
        <p:nvSpPr>
          <p:cNvPr id="18436" name="Text Box 4">
            <a:extLst>
              <a:ext uri="{FF2B5EF4-FFF2-40B4-BE49-F238E27FC236}">
                <a16:creationId xmlns:a16="http://schemas.microsoft.com/office/drawing/2014/main" id="{5EA610E9-CCDA-4D3C-821B-A0407AF9BE0E}"/>
              </a:ext>
            </a:extLst>
          </p:cNvPr>
          <p:cNvSpPr txBox="1">
            <a:spLocks noChangeArrowheads="1"/>
          </p:cNvSpPr>
          <p:nvPr/>
        </p:nvSpPr>
        <p:spPr bwMode="auto">
          <a:xfrm>
            <a:off x="7907751" y="964182"/>
            <a:ext cx="43332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r>
              <a:rPr lang="en-US" altLang="en-US" sz="1000" dirty="0"/>
              <a:t>Source: Morris and Fan (1998), Reservoir Sedimentation Handbook</a:t>
            </a:r>
          </a:p>
        </p:txBody>
      </p:sp>
      <p:pic>
        <p:nvPicPr>
          <p:cNvPr id="3" name="Picture 2">
            <a:extLst>
              <a:ext uri="{FF2B5EF4-FFF2-40B4-BE49-F238E27FC236}">
                <a16:creationId xmlns:a16="http://schemas.microsoft.com/office/drawing/2014/main" id="{D3B8FA92-CE3C-4E97-A102-5460E7BEDD3F}"/>
              </a:ext>
            </a:extLst>
          </p:cNvPr>
          <p:cNvPicPr>
            <a:picLocks noChangeAspect="1"/>
          </p:cNvPicPr>
          <p:nvPr/>
        </p:nvPicPr>
        <p:blipFill>
          <a:blip r:embed="rId3"/>
          <a:stretch>
            <a:fillRect/>
          </a:stretch>
        </p:blipFill>
        <p:spPr>
          <a:xfrm>
            <a:off x="4113533" y="3651617"/>
            <a:ext cx="4149970" cy="3113155"/>
          </a:xfrm>
          <a:prstGeom prst="rect">
            <a:avLst/>
          </a:prstGeom>
        </p:spPr>
      </p:pic>
      <p:pic>
        <p:nvPicPr>
          <p:cNvPr id="8" name="Picture 7">
            <a:extLst>
              <a:ext uri="{FF2B5EF4-FFF2-40B4-BE49-F238E27FC236}">
                <a16:creationId xmlns:a16="http://schemas.microsoft.com/office/drawing/2014/main" id="{E1549F66-BDC0-4AF3-916D-ED72DDB3290C}"/>
              </a:ext>
            </a:extLst>
          </p:cNvPr>
          <p:cNvPicPr>
            <a:picLocks noChangeAspect="1"/>
          </p:cNvPicPr>
          <p:nvPr/>
        </p:nvPicPr>
        <p:blipFill>
          <a:blip r:embed="rId4"/>
          <a:stretch>
            <a:fillRect/>
          </a:stretch>
        </p:blipFill>
        <p:spPr>
          <a:xfrm>
            <a:off x="134282" y="1120898"/>
            <a:ext cx="4384029" cy="2901421"/>
          </a:xfrm>
          <a:prstGeom prst="rect">
            <a:avLst/>
          </a:prstGeom>
        </p:spPr>
      </p:pic>
      <p:sp>
        <p:nvSpPr>
          <p:cNvPr id="2" name="TextBox 1">
            <a:extLst>
              <a:ext uri="{FF2B5EF4-FFF2-40B4-BE49-F238E27FC236}">
                <a16:creationId xmlns:a16="http://schemas.microsoft.com/office/drawing/2014/main" id="{AC028E25-AD9C-4912-B2D5-426C6A9BB9C9}"/>
              </a:ext>
            </a:extLst>
          </p:cNvPr>
          <p:cNvSpPr txBox="1"/>
          <p:nvPr/>
        </p:nvSpPr>
        <p:spPr>
          <a:xfrm>
            <a:off x="365440" y="4647337"/>
            <a:ext cx="3509570" cy="923330"/>
          </a:xfrm>
          <a:prstGeom prst="rect">
            <a:avLst/>
          </a:prstGeom>
          <a:noFill/>
        </p:spPr>
        <p:txBody>
          <a:bodyPr wrap="square" rtlCol="0">
            <a:spAutoFit/>
          </a:bodyPr>
          <a:lstStyle/>
          <a:p>
            <a:r>
              <a:rPr lang="en-US" b="1" dirty="0">
                <a:solidFill>
                  <a:srgbClr val="0070C0"/>
                </a:solidFill>
              </a:rPr>
              <a:t>Do we have the proper tools to simulate debris flow for the debris basin</a:t>
            </a:r>
            <a:r>
              <a:rPr lang="en-US" b="1">
                <a:solidFill>
                  <a:srgbClr val="0070C0"/>
                </a:solidFill>
              </a:rPr>
              <a:t>/reservoir (FIRO)?</a:t>
            </a:r>
            <a:endParaRPr lang="en-US" b="1" dirty="0">
              <a:solidFill>
                <a:srgbClr val="0070C0"/>
              </a:solidFill>
            </a:endParaRPr>
          </a:p>
        </p:txBody>
      </p:sp>
    </p:spTree>
    <p:extLst>
      <p:ext uri="{BB962C8B-B14F-4D97-AF65-F5344CB8AC3E}">
        <p14:creationId xmlns:p14="http://schemas.microsoft.com/office/powerpoint/2010/main" val="3115482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663A-976D-4999-AC43-3E50CEFB2F0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E69442E9-4112-4917-9722-8465AAA01A6B}"/>
              </a:ext>
            </a:extLst>
          </p:cNvPr>
          <p:cNvSpPr>
            <a:spLocks noGrp="1"/>
          </p:cNvSpPr>
          <p:nvPr>
            <p:ph idx="1"/>
          </p:nvPr>
        </p:nvSpPr>
        <p:spPr/>
        <p:txBody>
          <a:bodyPr/>
          <a:lstStyle/>
          <a:p>
            <a:pPr marL="457200" indent="-457200">
              <a:buAutoNum type="arabicPeriod"/>
            </a:pPr>
            <a:r>
              <a:rPr lang="en-US" sz="1800" dirty="0"/>
              <a:t>Morris, G.L. and Fan, J., 1998. Reservoir Sedimentation. Handbook, McGraw-Hill Book Co., New York. (</a:t>
            </a:r>
            <a:r>
              <a:rPr lang="en-US" sz="1800" dirty="0">
                <a:solidFill>
                  <a:schemeClr val="tx1"/>
                </a:solidFill>
                <a:hlinkClick r:id="rId2"/>
              </a:rPr>
              <a:t>https://www.engr.colostate.edu/~pierre/ce_old/classes/CE716/ResSedHandbook1_01.pdf</a:t>
            </a:r>
            <a:r>
              <a:rPr lang="en-US" sz="1800" dirty="0">
                <a:solidFill>
                  <a:schemeClr val="tx1"/>
                </a:solidFill>
              </a:rPr>
              <a:t>)</a:t>
            </a:r>
          </a:p>
          <a:p>
            <a:pPr marL="457200" indent="-457200">
              <a:buFont typeface="Arial" pitchFamily="34" charset="0"/>
              <a:buAutoNum type="arabicPeriod"/>
            </a:pPr>
            <a:r>
              <a:rPr lang="en-US" sz="1800" dirty="0"/>
              <a:t>Chen, C.N. 1975. Design of sediment retention basins. Proceedings of the National Symposium on Urban Hydrology and Sediment Control. 285-298. </a:t>
            </a:r>
          </a:p>
          <a:p>
            <a:pPr marL="457200" indent="-457200">
              <a:buFont typeface="Arial" pitchFamily="34" charset="0"/>
              <a:buAutoNum type="arabicPeriod"/>
            </a:pPr>
            <a:r>
              <a:rPr lang="en-US" sz="1800" dirty="0" err="1"/>
              <a:t>Brune</a:t>
            </a:r>
            <a:r>
              <a:rPr lang="en-US" sz="1800" dirty="0"/>
              <a:t>, G.M., 1953. Trap Efficiency of Reservoir. Trans. AGU, V. 34-3, 407-418 June 1953.</a:t>
            </a:r>
          </a:p>
          <a:p>
            <a:pPr marL="457200" indent="-457200">
              <a:buFont typeface="Arial" pitchFamily="34" charset="0"/>
              <a:buAutoNum type="arabicPeriod"/>
            </a:pPr>
            <a:r>
              <a:rPr lang="en-US" sz="1800" b="0" i="0" dirty="0">
                <a:solidFill>
                  <a:srgbClr val="172B4D"/>
                </a:solidFill>
                <a:effectLst/>
                <a:latin typeface="+mn-lt"/>
              </a:rPr>
              <a:t>Richardson, J.F. and </a:t>
            </a:r>
            <a:r>
              <a:rPr lang="en-US" sz="1800" b="0" i="0" dirty="0" err="1">
                <a:solidFill>
                  <a:srgbClr val="172B4D"/>
                </a:solidFill>
                <a:effectLst/>
                <a:latin typeface="+mn-lt"/>
              </a:rPr>
              <a:t>Zaki</a:t>
            </a:r>
            <a:r>
              <a:rPr lang="en-US" sz="1800" b="0" i="0" dirty="0">
                <a:solidFill>
                  <a:srgbClr val="172B4D"/>
                </a:solidFill>
                <a:effectLst/>
                <a:latin typeface="+mn-lt"/>
              </a:rPr>
              <a:t>, W.N. 1954. Sedimentation and </a:t>
            </a:r>
            <a:r>
              <a:rPr lang="en-US" sz="1800" b="0" i="0" dirty="0" err="1">
                <a:solidFill>
                  <a:srgbClr val="172B4D"/>
                </a:solidFill>
                <a:effectLst/>
                <a:latin typeface="+mn-lt"/>
              </a:rPr>
              <a:t>fluidisation</a:t>
            </a:r>
            <a:r>
              <a:rPr lang="en-US" sz="1800" b="0" i="0" dirty="0">
                <a:solidFill>
                  <a:srgbClr val="172B4D"/>
                </a:solidFill>
                <a:effectLst/>
                <a:latin typeface="+mn-lt"/>
              </a:rPr>
              <a:t>, Part I, Trans., Inst. Chem. </a:t>
            </a:r>
            <a:r>
              <a:rPr lang="en-US" sz="1800" b="0" i="0" dirty="0" err="1">
                <a:solidFill>
                  <a:srgbClr val="172B4D"/>
                </a:solidFill>
                <a:effectLst/>
                <a:latin typeface="+mn-lt"/>
              </a:rPr>
              <a:t>Engrs</a:t>
            </a:r>
            <a:r>
              <a:rPr lang="en-US" sz="1800" b="0" i="0" dirty="0">
                <a:solidFill>
                  <a:srgbClr val="172B4D"/>
                </a:solidFill>
                <a:effectLst/>
                <a:latin typeface="+mn-lt"/>
              </a:rPr>
              <a:t>., 32(1), 35–53.</a:t>
            </a:r>
          </a:p>
          <a:p>
            <a:pPr marL="457200" indent="-457200">
              <a:buFont typeface="Arial" pitchFamily="34" charset="0"/>
              <a:buAutoNum type="arabicPeriod"/>
            </a:pPr>
            <a:r>
              <a:rPr lang="en-US" sz="1800" b="0" i="0" dirty="0">
                <a:solidFill>
                  <a:srgbClr val="172B4D"/>
                </a:solidFill>
                <a:effectLst/>
                <a:latin typeface="+mn-lt"/>
              </a:rPr>
              <a:t>Kumbhakar, M. Kundu, S., Ghoshal, K. 2017. Hindered settling velocity in particle-fluid mixture: A theoretical study using Richardson and </a:t>
            </a:r>
            <a:r>
              <a:rPr lang="en-US" sz="1800" b="0" i="0" dirty="0" err="1">
                <a:solidFill>
                  <a:srgbClr val="172B4D"/>
                </a:solidFill>
                <a:effectLst/>
                <a:latin typeface="+mn-lt"/>
              </a:rPr>
              <a:t>Zaki</a:t>
            </a:r>
            <a:r>
              <a:rPr lang="en-US" sz="1800" b="0" i="0" dirty="0">
                <a:solidFill>
                  <a:srgbClr val="172B4D"/>
                </a:solidFill>
                <a:effectLst/>
                <a:latin typeface="+mn-lt"/>
              </a:rPr>
              <a:t> the entropy concept. J. </a:t>
            </a:r>
            <a:r>
              <a:rPr lang="en-US" sz="1800" b="0" i="0" dirty="0" err="1">
                <a:solidFill>
                  <a:srgbClr val="172B4D"/>
                </a:solidFill>
                <a:effectLst/>
                <a:latin typeface="+mn-lt"/>
              </a:rPr>
              <a:t>Hydraul</a:t>
            </a:r>
            <a:r>
              <a:rPr lang="en-US" sz="1800" b="0" i="0" dirty="0">
                <a:solidFill>
                  <a:srgbClr val="172B4D"/>
                </a:solidFill>
                <a:effectLst/>
                <a:latin typeface="+mn-lt"/>
              </a:rPr>
              <a:t>. Eng. 143(11): 1-8. </a:t>
            </a:r>
            <a:endParaRPr lang="en-US" sz="1800" dirty="0">
              <a:latin typeface="+mn-lt"/>
            </a:endParaRPr>
          </a:p>
          <a:p>
            <a:pPr marL="457200" indent="-457200">
              <a:buAutoNum type="arabicPeriod"/>
            </a:pPr>
            <a:endParaRPr lang="en-US" sz="1800" dirty="0">
              <a:solidFill>
                <a:schemeClr val="tx1"/>
              </a:solidFill>
            </a:endParaRPr>
          </a:p>
          <a:p>
            <a:pPr marL="228600" indent="-228600">
              <a:buAutoNum type="arabicPeriod"/>
            </a:pPr>
            <a:endParaRPr lang="en-US" sz="1800" dirty="0"/>
          </a:p>
          <a:p>
            <a:pPr marL="228600" indent="-228600">
              <a:buAutoNum type="arabicPeriod"/>
            </a:pPr>
            <a:endParaRPr lang="en-US" sz="1800" dirty="0"/>
          </a:p>
          <a:p>
            <a:pPr marL="457200" indent="-457200">
              <a:buFont typeface="+mj-lt"/>
              <a:buAutoNum type="arabicPeriod"/>
            </a:pPr>
            <a:endParaRPr lang="en-US" sz="1800" dirty="0"/>
          </a:p>
          <a:p>
            <a:pPr marL="457200" indent="-457200">
              <a:buFont typeface="Arial" pitchFamily="34" charset="0"/>
              <a:buAutoNum type="arabicPeriod"/>
            </a:pPr>
            <a:endParaRPr lang="en-US" sz="1800" i="0" dirty="0">
              <a:solidFill>
                <a:srgbClr val="1C1D1E"/>
              </a:solidFill>
              <a:effectLst/>
              <a:latin typeface="Open Sans" panose="020B0606030504020204" pitchFamily="34" charset="0"/>
            </a:endParaRPr>
          </a:p>
          <a:p>
            <a:pPr marL="457200" indent="-457200">
              <a:buFont typeface="Arial" pitchFamily="34" charset="0"/>
              <a:buAutoNum type="arabicPeriod"/>
            </a:pPr>
            <a:endParaRPr lang="en-US" sz="1800" b="1" i="0" dirty="0">
              <a:solidFill>
                <a:srgbClr val="1C1D1E"/>
              </a:solidFill>
              <a:effectLst/>
              <a:latin typeface="Open Sans" panose="020B0606030504020204" pitchFamily="34" charset="0"/>
            </a:endParaRPr>
          </a:p>
          <a:p>
            <a:pPr marL="457200" indent="-457200">
              <a:buAutoNum type="arabicPeriod"/>
            </a:pPr>
            <a:endParaRPr lang="en-US" dirty="0">
              <a:solidFill>
                <a:schemeClr val="tx1"/>
              </a:solidFill>
            </a:endParaRPr>
          </a:p>
        </p:txBody>
      </p:sp>
    </p:spTree>
    <p:extLst>
      <p:ext uri="{BB962C8B-B14F-4D97-AF65-F5344CB8AC3E}">
        <p14:creationId xmlns:p14="http://schemas.microsoft.com/office/powerpoint/2010/main" val="31006267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1518" y="1249108"/>
            <a:ext cx="9517770" cy="602808"/>
          </a:xfrm>
        </p:spPr>
        <p:txBody>
          <a:bodyPr/>
          <a:lstStyle/>
          <a:p>
            <a:r>
              <a:rPr lang="en-US" dirty="0"/>
              <a:t>Questions and Feedback</a:t>
            </a:r>
          </a:p>
        </p:txBody>
      </p:sp>
      <p:sp>
        <p:nvSpPr>
          <p:cNvPr id="3" name="Content Placeholder 2"/>
          <p:cNvSpPr>
            <a:spLocks noGrp="1"/>
          </p:cNvSpPr>
          <p:nvPr>
            <p:ph idx="1"/>
          </p:nvPr>
        </p:nvSpPr>
        <p:spPr>
          <a:xfrm>
            <a:off x="1301518" y="2200019"/>
            <a:ext cx="9517770" cy="3526661"/>
          </a:xfrm>
        </p:spPr>
        <p:txBody>
          <a:bodyPr/>
          <a:lstStyle/>
          <a:p>
            <a:r>
              <a:rPr lang="en-US" dirty="0"/>
              <a:t>POC: Jay Pak, </a:t>
            </a:r>
            <a:r>
              <a:rPr lang="en-US" dirty="0">
                <a:solidFill>
                  <a:schemeClr val="accent4"/>
                </a:solidFill>
                <a:hlinkClick r:id="rId2">
                  <a:extLst>
                    <a:ext uri="{A12FA001-AC4F-418D-AE19-62706E023703}">
                      <ahyp:hlinkClr xmlns:ahyp="http://schemas.microsoft.com/office/drawing/2018/hyperlinkcolor" val="tx"/>
                    </a:ext>
                  </a:extLst>
                </a:hlinkClick>
              </a:rPr>
              <a:t>jay.h.pak@usace.army.mil</a:t>
            </a:r>
            <a:endParaRPr lang="en-US" dirty="0">
              <a:solidFill>
                <a:schemeClr val="accent4"/>
              </a:solidFill>
            </a:endParaRPr>
          </a:p>
          <a:p>
            <a:r>
              <a:rPr lang="en-US" dirty="0"/>
              <a:t>          </a:t>
            </a:r>
          </a:p>
          <a:p>
            <a:endParaRPr lang="en-US" dirty="0"/>
          </a:p>
          <a:p>
            <a:r>
              <a:rPr lang="en-US" dirty="0"/>
              <a:t> </a:t>
            </a:r>
          </a:p>
        </p:txBody>
      </p:sp>
    </p:spTree>
    <p:extLst>
      <p:ext uri="{BB962C8B-B14F-4D97-AF65-F5344CB8AC3E}">
        <p14:creationId xmlns:p14="http://schemas.microsoft.com/office/powerpoint/2010/main" val="1188896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Fire Impacts on Debris Basin and Reservoir</a:t>
            </a:r>
          </a:p>
          <a:p>
            <a:pPr marL="919163" lvl="2" indent="-457200">
              <a:buFont typeface="+mj-lt"/>
              <a:buAutoNum type="arabicPeriod"/>
              <a:defRPr/>
            </a:pPr>
            <a:r>
              <a:rPr lang="en-US" b="1" dirty="0">
                <a:solidFill>
                  <a:srgbClr val="00B0F0"/>
                </a:solidFill>
              </a:rPr>
              <a:t>Data Requirement for Reservoir Element</a:t>
            </a:r>
          </a:p>
          <a:p>
            <a:pPr marL="919163" lvl="2" indent="-457200">
              <a:buFont typeface="+mj-lt"/>
              <a:buAutoNum type="arabicPeriod"/>
              <a:defRPr/>
            </a:pPr>
            <a:r>
              <a:rPr lang="en-US" dirty="0"/>
              <a:t>Reservoir Volume Reduction Process</a:t>
            </a:r>
          </a:p>
          <a:p>
            <a:pPr marL="1144588" lvl="3" indent="-457200">
              <a:buFont typeface="Wingdings" panose="05000000000000000000" pitchFamily="2" charset="2"/>
              <a:buChar char="§"/>
              <a:defRPr/>
            </a:pPr>
            <a:r>
              <a:rPr lang="en-US" dirty="0"/>
              <a:t>Two Trap Efficiency Methods</a:t>
            </a:r>
          </a:p>
          <a:p>
            <a:pPr marL="1371600" lvl="4" indent="-457200">
              <a:buFont typeface="+mj-lt"/>
              <a:buAutoNum type="alphaLcPeriod"/>
              <a:defRPr/>
            </a:pPr>
            <a:r>
              <a:rPr lang="en-US" dirty="0"/>
              <a:t>Chen Sediment Trap</a:t>
            </a:r>
          </a:p>
          <a:p>
            <a:pPr marL="1371600" lvl="4" indent="-457200">
              <a:buFont typeface="+mj-lt"/>
              <a:buAutoNum type="alphaLcPeriod"/>
              <a:defRPr/>
            </a:pPr>
            <a:r>
              <a:rPr lang="en-US" dirty="0" err="1"/>
              <a:t>Brune</a:t>
            </a:r>
            <a:r>
              <a:rPr lang="en-US" dirty="0"/>
              <a:t> Sediment Trap</a:t>
            </a:r>
          </a:p>
          <a:p>
            <a:pPr marL="1144588" lvl="3" indent="-457200">
              <a:buFont typeface="Wingdings" panose="05000000000000000000" pitchFamily="2" charset="2"/>
              <a:buChar char="§"/>
              <a:defRPr/>
            </a:pPr>
            <a:r>
              <a:rPr lang="en-US" dirty="0"/>
              <a:t>Two Volume Reduction Options</a:t>
            </a:r>
          </a:p>
          <a:p>
            <a:pPr marL="1428750" lvl="4" indent="-514350">
              <a:buFont typeface="+mj-lt"/>
              <a:buAutoNum type="alphaLcPeriod"/>
              <a:defRPr/>
            </a:pPr>
            <a:r>
              <a:rPr lang="en-US" dirty="0"/>
              <a:t>V-Shape</a:t>
            </a:r>
          </a:p>
          <a:p>
            <a:pPr marL="1428750" lvl="4" indent="-514350">
              <a:buFont typeface="+mj-lt"/>
              <a:buAutoNum type="alphaLcPeriod"/>
              <a:defRPr/>
            </a:pPr>
            <a:r>
              <a:rPr lang="en-US" dirty="0"/>
              <a:t>Elongated Taper </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Brand Debris Analysis with Debris Basin</a:t>
            </a:r>
          </a:p>
          <a:p>
            <a:pPr marL="1144588" lvl="3" indent="-457200">
              <a:buFont typeface="Wingdings" panose="05000000000000000000" pitchFamily="2" charset="2"/>
              <a:buChar char="§"/>
            </a:pPr>
            <a:r>
              <a:rPr lang="en-US" dirty="0"/>
              <a:t>Large Reservoir Volume Reduction Analyses without Fires</a:t>
            </a:r>
          </a:p>
          <a:p>
            <a:pPr marL="919163" lvl="2" indent="-457200">
              <a:buFont typeface="+mj-lt"/>
              <a:buAutoNum type="arabicPeriod"/>
            </a:pPr>
            <a:r>
              <a:rPr lang="en-US" dirty="0"/>
              <a:t>Need To Improve for Reservoir Routing Analysis</a:t>
            </a:r>
          </a:p>
          <a:p>
            <a:pPr marL="1144588" lvl="3" indent="-457200">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2466215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B0A7E-3225-D324-2879-0601FE819D08}"/>
              </a:ext>
            </a:extLst>
          </p:cNvPr>
          <p:cNvSpPr>
            <a:spLocks noGrp="1"/>
          </p:cNvSpPr>
          <p:nvPr>
            <p:ph type="title"/>
          </p:nvPr>
        </p:nvSpPr>
        <p:spPr>
          <a:xfrm>
            <a:off x="822960" y="274639"/>
            <a:ext cx="10254343" cy="528728"/>
          </a:xfrm>
        </p:spPr>
        <p:txBody>
          <a:bodyPr/>
          <a:lstStyle/>
          <a:p>
            <a:r>
              <a:rPr lang="en-US" dirty="0"/>
              <a:t>Data requirement FOR RESERVOIR ELEMENT</a:t>
            </a:r>
          </a:p>
        </p:txBody>
      </p:sp>
      <p:sp>
        <p:nvSpPr>
          <p:cNvPr id="3" name="Content Placeholder 2">
            <a:extLst>
              <a:ext uri="{FF2B5EF4-FFF2-40B4-BE49-F238E27FC236}">
                <a16:creationId xmlns:a16="http://schemas.microsoft.com/office/drawing/2014/main" id="{5B03124F-D4FE-2DC1-EF42-889DE102F5AE}"/>
              </a:ext>
            </a:extLst>
          </p:cNvPr>
          <p:cNvSpPr>
            <a:spLocks noGrp="1"/>
          </p:cNvSpPr>
          <p:nvPr>
            <p:ph idx="1"/>
          </p:nvPr>
        </p:nvSpPr>
        <p:spPr>
          <a:xfrm>
            <a:off x="406400" y="942521"/>
            <a:ext cx="11176000" cy="4718049"/>
          </a:xfrm>
        </p:spPr>
        <p:txBody>
          <a:bodyPr/>
          <a:lstStyle/>
          <a:p>
            <a:pPr marL="457200" indent="-457200">
              <a:buFont typeface="+mj-lt"/>
              <a:buAutoNum type="arabicPeriod"/>
            </a:pPr>
            <a:r>
              <a:rPr lang="en-US" dirty="0">
                <a:latin typeface="+mj-lt"/>
              </a:rPr>
              <a:t>Soil Gradation Curve, Specific Gravity, and Density</a:t>
            </a:r>
          </a:p>
          <a:p>
            <a:pPr marL="457200" indent="-457200">
              <a:buFont typeface="+mj-lt"/>
              <a:buAutoNum type="arabicPeriod"/>
            </a:pPr>
            <a:r>
              <a:rPr lang="en-US" dirty="0">
                <a:latin typeface="+mj-lt"/>
              </a:rPr>
              <a:t>Elevation - Storage Curve</a:t>
            </a:r>
          </a:p>
          <a:p>
            <a:pPr marL="457200" indent="-457200">
              <a:buFont typeface="+mj-lt"/>
              <a:buAutoNum type="arabicPeriod"/>
            </a:pPr>
            <a:r>
              <a:rPr lang="en-US" dirty="0">
                <a:latin typeface="+mj-lt"/>
              </a:rPr>
              <a:t>Elevation - Area Curve</a:t>
            </a:r>
          </a:p>
          <a:p>
            <a:pPr marL="457200" indent="-457200">
              <a:buFont typeface="+mj-lt"/>
              <a:buAutoNum type="arabicPeriod"/>
            </a:pPr>
            <a:r>
              <a:rPr lang="en-US" dirty="0">
                <a:latin typeface="+mj-lt"/>
              </a:rPr>
              <a:t>Reservoir/Debris Basin Physical Information (Spillway, Outlet Structure, etc.)</a:t>
            </a:r>
          </a:p>
          <a:p>
            <a:pPr marL="457200" indent="-457200">
              <a:buFont typeface="+mj-lt"/>
              <a:buAutoNum type="arabicPeriod"/>
            </a:pPr>
            <a:r>
              <a:rPr lang="en-US" dirty="0">
                <a:latin typeface="+mj-lt"/>
              </a:rPr>
              <a:t>Measured Debris Yield Amount (Truck Count, Survey)/Reservoir Survey Data</a:t>
            </a:r>
          </a:p>
          <a:p>
            <a:pPr marL="457200" indent="-457200">
              <a:buFont typeface="+mj-lt"/>
              <a:buAutoNum type="arabicPeriod"/>
            </a:pPr>
            <a:r>
              <a:rPr lang="en-US" dirty="0">
                <a:latin typeface="+mj-lt"/>
              </a:rPr>
              <a:t>Reservoir Inflow/Outflow including Sediment Data etc.</a:t>
            </a:r>
          </a:p>
          <a:p>
            <a:pPr marL="457200" indent="-457200">
              <a:buFont typeface="+mj-lt"/>
              <a:buAutoNum type="arabicPeriod"/>
            </a:pPr>
            <a:endParaRPr lang="en-US" dirty="0">
              <a:latin typeface="+mj-lt"/>
            </a:endParaRPr>
          </a:p>
        </p:txBody>
      </p:sp>
      <p:pic>
        <p:nvPicPr>
          <p:cNvPr id="5" name="Picture 4">
            <a:extLst>
              <a:ext uri="{FF2B5EF4-FFF2-40B4-BE49-F238E27FC236}">
                <a16:creationId xmlns:a16="http://schemas.microsoft.com/office/drawing/2014/main" id="{A957985B-A88D-33BC-D1E7-48369C9AA310}"/>
              </a:ext>
            </a:extLst>
          </p:cNvPr>
          <p:cNvPicPr>
            <a:picLocks noChangeAspect="1"/>
          </p:cNvPicPr>
          <p:nvPr/>
        </p:nvPicPr>
        <p:blipFill>
          <a:blip r:embed="rId2"/>
          <a:stretch>
            <a:fillRect/>
          </a:stretch>
        </p:blipFill>
        <p:spPr>
          <a:xfrm>
            <a:off x="822960" y="3692305"/>
            <a:ext cx="5066667" cy="2552381"/>
          </a:xfrm>
          <a:prstGeom prst="rect">
            <a:avLst/>
          </a:prstGeom>
          <a:ln>
            <a:solidFill>
              <a:schemeClr val="accent1"/>
            </a:solidFill>
          </a:ln>
        </p:spPr>
      </p:pic>
      <p:pic>
        <p:nvPicPr>
          <p:cNvPr id="7" name="Picture 6">
            <a:extLst>
              <a:ext uri="{FF2B5EF4-FFF2-40B4-BE49-F238E27FC236}">
                <a16:creationId xmlns:a16="http://schemas.microsoft.com/office/drawing/2014/main" id="{27926C6D-7050-7061-6385-FA51FC94EFE4}"/>
              </a:ext>
            </a:extLst>
          </p:cNvPr>
          <p:cNvPicPr>
            <a:picLocks noChangeAspect="1"/>
          </p:cNvPicPr>
          <p:nvPr/>
        </p:nvPicPr>
        <p:blipFill>
          <a:blip r:embed="rId3"/>
          <a:stretch>
            <a:fillRect/>
          </a:stretch>
        </p:blipFill>
        <p:spPr>
          <a:xfrm>
            <a:off x="7728857" y="3211286"/>
            <a:ext cx="3462355" cy="3514420"/>
          </a:xfrm>
          <a:prstGeom prst="rect">
            <a:avLst/>
          </a:prstGeom>
          <a:ln>
            <a:solidFill>
              <a:schemeClr val="accent1"/>
            </a:solidFill>
          </a:ln>
        </p:spPr>
      </p:pic>
    </p:spTree>
    <p:extLst>
      <p:ext uri="{BB962C8B-B14F-4D97-AF65-F5344CB8AC3E}">
        <p14:creationId xmlns:p14="http://schemas.microsoft.com/office/powerpoint/2010/main" val="147495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Fire Impacts on Debris Basin and Reservoir</a:t>
            </a:r>
          </a:p>
          <a:p>
            <a:pPr marL="919163" lvl="2" indent="-457200">
              <a:buFont typeface="+mj-lt"/>
              <a:buAutoNum type="arabicPeriod"/>
              <a:defRPr/>
            </a:pPr>
            <a:r>
              <a:rPr lang="en-US" dirty="0"/>
              <a:t>Data Requirement for Reservoir Element</a:t>
            </a:r>
          </a:p>
          <a:p>
            <a:pPr marL="919163" lvl="2" indent="-457200">
              <a:buFont typeface="+mj-lt"/>
              <a:buAutoNum type="arabicPeriod"/>
              <a:defRPr/>
            </a:pPr>
            <a:r>
              <a:rPr lang="en-US" b="1" dirty="0">
                <a:solidFill>
                  <a:srgbClr val="00B0F0"/>
                </a:solidFill>
              </a:rPr>
              <a:t>Reservoir Volume Reduction Process</a:t>
            </a:r>
          </a:p>
          <a:p>
            <a:pPr marL="1144588" lvl="3" indent="-457200">
              <a:buFont typeface="Wingdings" panose="05000000000000000000" pitchFamily="2" charset="2"/>
              <a:buChar char="§"/>
              <a:defRPr/>
            </a:pPr>
            <a:r>
              <a:rPr lang="en-US" dirty="0">
                <a:solidFill>
                  <a:srgbClr val="00B0F0"/>
                </a:solidFill>
              </a:rPr>
              <a:t>Two Trap Efficiency Methods</a:t>
            </a:r>
          </a:p>
          <a:p>
            <a:pPr marL="1371600" lvl="4" indent="-457200">
              <a:buFont typeface="+mj-lt"/>
              <a:buAutoNum type="alphaLcPeriod"/>
              <a:defRPr/>
            </a:pPr>
            <a:r>
              <a:rPr lang="en-US" dirty="0">
                <a:solidFill>
                  <a:srgbClr val="00B0F0"/>
                </a:solidFill>
              </a:rPr>
              <a:t>Chen Sediment Trap</a:t>
            </a:r>
          </a:p>
          <a:p>
            <a:pPr marL="1371600" lvl="4" indent="-457200">
              <a:buFont typeface="+mj-lt"/>
              <a:buAutoNum type="alphaLcPeriod"/>
              <a:defRPr/>
            </a:pPr>
            <a:r>
              <a:rPr lang="en-US" dirty="0" err="1">
                <a:solidFill>
                  <a:srgbClr val="00B0F0"/>
                </a:solidFill>
              </a:rPr>
              <a:t>Brune</a:t>
            </a:r>
            <a:r>
              <a:rPr lang="en-US" dirty="0">
                <a:solidFill>
                  <a:srgbClr val="00B0F0"/>
                </a:solidFill>
              </a:rPr>
              <a:t> Sediment Trap</a:t>
            </a:r>
          </a:p>
          <a:p>
            <a:pPr marL="1144588" lvl="3" indent="-457200">
              <a:buFont typeface="Wingdings" panose="05000000000000000000" pitchFamily="2" charset="2"/>
              <a:buChar char="§"/>
              <a:defRPr/>
            </a:pPr>
            <a:r>
              <a:rPr lang="en-US" dirty="0">
                <a:solidFill>
                  <a:srgbClr val="00B0F0"/>
                </a:solidFill>
              </a:rPr>
              <a:t>Two Volume Reduction Options</a:t>
            </a:r>
          </a:p>
          <a:p>
            <a:pPr marL="1428750" lvl="4" indent="-514350">
              <a:buFont typeface="+mj-lt"/>
              <a:buAutoNum type="alphaLcPeriod"/>
              <a:defRPr/>
            </a:pPr>
            <a:r>
              <a:rPr lang="en-US" dirty="0">
                <a:solidFill>
                  <a:srgbClr val="00B0F0"/>
                </a:solidFill>
              </a:rPr>
              <a:t>V-Shape</a:t>
            </a:r>
          </a:p>
          <a:p>
            <a:pPr marL="1428750" lvl="4" indent="-514350">
              <a:buFont typeface="+mj-lt"/>
              <a:buAutoNum type="alphaLcPeriod"/>
              <a:defRPr/>
            </a:pPr>
            <a:r>
              <a:rPr lang="en-US" dirty="0">
                <a:solidFill>
                  <a:srgbClr val="00B0F0"/>
                </a:solidFill>
              </a:rPr>
              <a:t>Elongated Taper </a:t>
            </a:r>
            <a:endParaRPr lang="en-US" sz="2000" dirty="0">
              <a:solidFill>
                <a:srgbClr val="00B0F0"/>
              </a:solidFill>
            </a:endParaRP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Brand Debris Analysis with Debris Basin</a:t>
            </a:r>
          </a:p>
          <a:p>
            <a:pPr marL="1144588" lvl="3" indent="-457200">
              <a:buFont typeface="Wingdings" panose="05000000000000000000" pitchFamily="2" charset="2"/>
              <a:buChar char="§"/>
            </a:pPr>
            <a:r>
              <a:rPr lang="en-US" dirty="0"/>
              <a:t>Large Reservoir Volume Reduction Analyses without Fires</a:t>
            </a:r>
          </a:p>
          <a:p>
            <a:pPr marL="919163" lvl="2" indent="-457200">
              <a:buFont typeface="+mj-lt"/>
              <a:buAutoNum type="arabicPeriod"/>
            </a:pPr>
            <a:r>
              <a:rPr lang="en-US" dirty="0"/>
              <a:t>Need To Improve for Reservoir Routing Analysis</a:t>
            </a:r>
          </a:p>
          <a:p>
            <a:pPr marL="1144588" lvl="3" indent="-457200">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2696473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1984" y="427214"/>
            <a:ext cx="10328031" cy="806451"/>
          </a:xfrm>
        </p:spPr>
        <p:txBody>
          <a:bodyPr/>
          <a:lstStyle/>
          <a:p>
            <a:r>
              <a:rPr lang="en-US" sz="3200" dirty="0"/>
              <a:t>HEC-HMS Post-Fire Hydrology &amp; Debris Flow Analysis Features</a:t>
            </a:r>
            <a:endParaRPr lang="en-US" dirty="0">
              <a:solidFill>
                <a:schemeClr val="bg2">
                  <a:lumMod val="40000"/>
                  <a:lumOff val="60000"/>
                </a:schemeClr>
              </a:solidFill>
            </a:endParaRPr>
          </a:p>
        </p:txBody>
      </p:sp>
      <p:sp>
        <p:nvSpPr>
          <p:cNvPr id="7" name="Text Box 5">
            <a:extLst>
              <a:ext uri="{FF2B5EF4-FFF2-40B4-BE49-F238E27FC236}">
                <a16:creationId xmlns:a16="http://schemas.microsoft.com/office/drawing/2014/main" id="{D6F14E7A-D90E-47F3-B8AC-D73C71F8A074}"/>
              </a:ext>
            </a:extLst>
          </p:cNvPr>
          <p:cNvSpPr txBox="1">
            <a:spLocks noChangeArrowheads="1"/>
          </p:cNvSpPr>
          <p:nvPr/>
        </p:nvSpPr>
        <p:spPr bwMode="auto">
          <a:xfrm>
            <a:off x="1685925" y="1627188"/>
            <a:ext cx="13477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Subbasin</a:t>
            </a:r>
          </a:p>
        </p:txBody>
      </p:sp>
      <p:sp>
        <p:nvSpPr>
          <p:cNvPr id="8" name="Text Box 6">
            <a:extLst>
              <a:ext uri="{FF2B5EF4-FFF2-40B4-BE49-F238E27FC236}">
                <a16:creationId xmlns:a16="http://schemas.microsoft.com/office/drawing/2014/main" id="{903EB48D-E1A3-445D-8280-BC0F2ECFD939}"/>
              </a:ext>
            </a:extLst>
          </p:cNvPr>
          <p:cNvSpPr txBox="1">
            <a:spLocks noChangeArrowheads="1"/>
          </p:cNvSpPr>
          <p:nvPr/>
        </p:nvSpPr>
        <p:spPr bwMode="auto">
          <a:xfrm>
            <a:off x="5572125" y="1627188"/>
            <a:ext cx="24399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Reach</a:t>
            </a:r>
          </a:p>
        </p:txBody>
      </p:sp>
      <p:sp>
        <p:nvSpPr>
          <p:cNvPr id="9" name="Text Box 7">
            <a:extLst>
              <a:ext uri="{FF2B5EF4-FFF2-40B4-BE49-F238E27FC236}">
                <a16:creationId xmlns:a16="http://schemas.microsoft.com/office/drawing/2014/main" id="{DAB152D6-772A-4C80-91FB-4B4882830176}"/>
              </a:ext>
            </a:extLst>
          </p:cNvPr>
          <p:cNvSpPr txBox="1">
            <a:spLocks noChangeArrowheads="1"/>
          </p:cNvSpPr>
          <p:nvPr/>
        </p:nvSpPr>
        <p:spPr bwMode="auto">
          <a:xfrm>
            <a:off x="8621714" y="1627188"/>
            <a:ext cx="1893887"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Reach Outlet</a:t>
            </a:r>
          </a:p>
        </p:txBody>
      </p:sp>
      <p:sp>
        <p:nvSpPr>
          <p:cNvPr id="10" name="Text Box 8">
            <a:extLst>
              <a:ext uri="{FF2B5EF4-FFF2-40B4-BE49-F238E27FC236}">
                <a16:creationId xmlns:a16="http://schemas.microsoft.com/office/drawing/2014/main" id="{44B74037-E2E1-4065-8F21-931894208C82}"/>
              </a:ext>
            </a:extLst>
          </p:cNvPr>
          <p:cNvSpPr txBox="1">
            <a:spLocks noChangeArrowheads="1"/>
          </p:cNvSpPr>
          <p:nvPr/>
        </p:nvSpPr>
        <p:spPr bwMode="auto">
          <a:xfrm>
            <a:off x="3603625" y="1614488"/>
            <a:ext cx="1347788" cy="646331"/>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Subbasin Outlet</a:t>
            </a:r>
          </a:p>
        </p:txBody>
      </p:sp>
      <p:sp>
        <p:nvSpPr>
          <p:cNvPr id="11" name="Text Box 9">
            <a:extLst>
              <a:ext uri="{FF2B5EF4-FFF2-40B4-BE49-F238E27FC236}">
                <a16:creationId xmlns:a16="http://schemas.microsoft.com/office/drawing/2014/main" id="{1608EF83-289A-42BA-85E3-A97F9B12A390}"/>
              </a:ext>
            </a:extLst>
          </p:cNvPr>
          <p:cNvSpPr txBox="1">
            <a:spLocks noChangeArrowheads="1"/>
          </p:cNvSpPr>
          <p:nvPr/>
        </p:nvSpPr>
        <p:spPr bwMode="auto">
          <a:xfrm>
            <a:off x="1685925" y="2172135"/>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LADM EQ 1 </a:t>
            </a:r>
          </a:p>
        </p:txBody>
      </p:sp>
      <p:sp>
        <p:nvSpPr>
          <p:cNvPr id="12" name="Text Box 10">
            <a:extLst>
              <a:ext uri="{FF2B5EF4-FFF2-40B4-BE49-F238E27FC236}">
                <a16:creationId xmlns:a16="http://schemas.microsoft.com/office/drawing/2014/main" id="{8557681D-E844-43C7-BCAE-ABDB8F087F6F}"/>
              </a:ext>
            </a:extLst>
          </p:cNvPr>
          <p:cNvSpPr txBox="1">
            <a:spLocks noChangeArrowheads="1"/>
          </p:cNvSpPr>
          <p:nvPr/>
        </p:nvSpPr>
        <p:spPr bwMode="auto">
          <a:xfrm>
            <a:off x="1684191" y="2979770"/>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USGS-LT</a:t>
            </a:r>
          </a:p>
        </p:txBody>
      </p:sp>
      <p:sp>
        <p:nvSpPr>
          <p:cNvPr id="13" name="Text Box 11">
            <a:extLst>
              <a:ext uri="{FF2B5EF4-FFF2-40B4-BE49-F238E27FC236}">
                <a16:creationId xmlns:a16="http://schemas.microsoft.com/office/drawing/2014/main" id="{13BF26FE-731B-4F96-8E06-1FBBE757F90F}"/>
              </a:ext>
            </a:extLst>
          </p:cNvPr>
          <p:cNvSpPr txBox="1">
            <a:spLocks noChangeArrowheads="1"/>
          </p:cNvSpPr>
          <p:nvPr/>
        </p:nvSpPr>
        <p:spPr bwMode="auto">
          <a:xfrm>
            <a:off x="1668822" y="3796703"/>
            <a:ext cx="1347789"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LADM EQs 2-5</a:t>
            </a:r>
          </a:p>
        </p:txBody>
      </p:sp>
      <p:sp>
        <p:nvSpPr>
          <p:cNvPr id="14" name="Text Box 12">
            <a:extLst>
              <a:ext uri="{FF2B5EF4-FFF2-40B4-BE49-F238E27FC236}">
                <a16:creationId xmlns:a16="http://schemas.microsoft.com/office/drawing/2014/main" id="{3CF09A49-BC8D-4DCC-9E33-05D4A6FEC8AD}"/>
              </a:ext>
            </a:extLst>
          </p:cNvPr>
          <p:cNvSpPr txBox="1">
            <a:spLocks noChangeArrowheads="1"/>
          </p:cNvSpPr>
          <p:nvPr/>
        </p:nvSpPr>
        <p:spPr bwMode="auto">
          <a:xfrm>
            <a:off x="3616325" y="2441145"/>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15" name="Text Box 14">
            <a:extLst>
              <a:ext uri="{FF2B5EF4-FFF2-40B4-BE49-F238E27FC236}">
                <a16:creationId xmlns:a16="http://schemas.microsoft.com/office/drawing/2014/main" id="{DEC09C0F-B5F9-471B-8DA0-30342B12FD5C}"/>
              </a:ext>
            </a:extLst>
          </p:cNvPr>
          <p:cNvSpPr txBox="1">
            <a:spLocks noChangeArrowheads="1"/>
          </p:cNvSpPr>
          <p:nvPr/>
        </p:nvSpPr>
        <p:spPr bwMode="auto">
          <a:xfrm>
            <a:off x="5584825" y="2160588"/>
            <a:ext cx="24399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Debris Routing </a:t>
            </a:r>
          </a:p>
          <a:p>
            <a:pPr>
              <a:spcBef>
                <a:spcPct val="0"/>
              </a:spcBef>
              <a:buClrTx/>
              <a:buSzTx/>
              <a:buFontTx/>
              <a:buNone/>
            </a:pPr>
            <a:r>
              <a:rPr lang="en-US" altLang="en-US" sz="1800" dirty="0">
                <a:solidFill>
                  <a:srgbClr val="00B050"/>
                </a:solidFill>
              </a:rPr>
              <a:t>(SDR+ Muskingum)</a:t>
            </a:r>
          </a:p>
        </p:txBody>
      </p:sp>
      <p:sp>
        <p:nvSpPr>
          <p:cNvPr id="17" name="Text Box 19">
            <a:extLst>
              <a:ext uri="{FF2B5EF4-FFF2-40B4-BE49-F238E27FC236}">
                <a16:creationId xmlns:a16="http://schemas.microsoft.com/office/drawing/2014/main" id="{D2021929-5524-428F-8FD9-7B094EF84754}"/>
              </a:ext>
            </a:extLst>
          </p:cNvPr>
          <p:cNvSpPr txBox="1">
            <a:spLocks noChangeArrowheads="1"/>
          </p:cNvSpPr>
          <p:nvPr/>
        </p:nvSpPr>
        <p:spPr bwMode="auto">
          <a:xfrm>
            <a:off x="5604453" y="4219144"/>
            <a:ext cx="24272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Volume Reduction</a:t>
            </a:r>
          </a:p>
        </p:txBody>
      </p:sp>
      <p:sp>
        <p:nvSpPr>
          <p:cNvPr id="18" name="Text Box 20">
            <a:extLst>
              <a:ext uri="{FF2B5EF4-FFF2-40B4-BE49-F238E27FC236}">
                <a16:creationId xmlns:a16="http://schemas.microsoft.com/office/drawing/2014/main" id="{C95A2461-8F0B-42C2-8F4A-AB264121DDE0}"/>
              </a:ext>
            </a:extLst>
          </p:cNvPr>
          <p:cNvSpPr txBox="1">
            <a:spLocks noChangeArrowheads="1"/>
          </p:cNvSpPr>
          <p:nvPr/>
        </p:nvSpPr>
        <p:spPr bwMode="auto">
          <a:xfrm>
            <a:off x="5607917" y="4642864"/>
            <a:ext cx="24145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Chen &amp; </a:t>
            </a:r>
            <a:r>
              <a:rPr lang="en-US" altLang="en-US" sz="1800" dirty="0" err="1">
                <a:solidFill>
                  <a:srgbClr val="00B050"/>
                </a:solidFill>
              </a:rPr>
              <a:t>Brune</a:t>
            </a:r>
            <a:r>
              <a:rPr lang="en-US" altLang="en-US" sz="1800" dirty="0">
                <a:solidFill>
                  <a:srgbClr val="00B050"/>
                </a:solidFill>
              </a:rPr>
              <a:t> Trap Efficiency Methods</a:t>
            </a:r>
          </a:p>
        </p:txBody>
      </p:sp>
      <p:sp>
        <p:nvSpPr>
          <p:cNvPr id="19" name="Text Box 21">
            <a:extLst>
              <a:ext uri="{FF2B5EF4-FFF2-40B4-BE49-F238E27FC236}">
                <a16:creationId xmlns:a16="http://schemas.microsoft.com/office/drawing/2014/main" id="{E1D8D014-A06F-495B-8F65-8454777FEFE7}"/>
              </a:ext>
            </a:extLst>
          </p:cNvPr>
          <p:cNvSpPr txBox="1">
            <a:spLocks noChangeArrowheads="1"/>
          </p:cNvSpPr>
          <p:nvPr/>
        </p:nvSpPr>
        <p:spPr bwMode="auto">
          <a:xfrm>
            <a:off x="5607917" y="5334434"/>
            <a:ext cx="24145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Settling Velocity (Hindered)</a:t>
            </a:r>
          </a:p>
        </p:txBody>
      </p:sp>
      <p:sp>
        <p:nvSpPr>
          <p:cNvPr id="20" name="Text Box 23">
            <a:extLst>
              <a:ext uri="{FF2B5EF4-FFF2-40B4-BE49-F238E27FC236}">
                <a16:creationId xmlns:a16="http://schemas.microsoft.com/office/drawing/2014/main" id="{C0BB7B21-9DEB-484F-B913-01F90178810A}"/>
              </a:ext>
            </a:extLst>
          </p:cNvPr>
          <p:cNvSpPr txBox="1">
            <a:spLocks noChangeArrowheads="1"/>
          </p:cNvSpPr>
          <p:nvPr/>
        </p:nvSpPr>
        <p:spPr bwMode="auto">
          <a:xfrm>
            <a:off x="8625178" y="2168676"/>
            <a:ext cx="18811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21" name="AutoShape 27">
            <a:extLst>
              <a:ext uri="{FF2B5EF4-FFF2-40B4-BE49-F238E27FC236}">
                <a16:creationId xmlns:a16="http://schemas.microsoft.com/office/drawing/2014/main" id="{B856B29C-EB4C-448C-85F8-CFCBC19673A5}"/>
              </a:ext>
            </a:extLst>
          </p:cNvPr>
          <p:cNvSpPr>
            <a:spLocks noChangeArrowheads="1"/>
          </p:cNvSpPr>
          <p:nvPr/>
        </p:nvSpPr>
        <p:spPr bwMode="auto">
          <a:xfrm>
            <a:off x="3200400" y="16764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2" name="AutoShape 28">
            <a:extLst>
              <a:ext uri="{FF2B5EF4-FFF2-40B4-BE49-F238E27FC236}">
                <a16:creationId xmlns:a16="http://schemas.microsoft.com/office/drawing/2014/main" id="{AE8C79CA-165B-492D-B60D-0889FE8478EF}"/>
              </a:ext>
            </a:extLst>
          </p:cNvPr>
          <p:cNvSpPr>
            <a:spLocks noChangeArrowheads="1"/>
          </p:cNvSpPr>
          <p:nvPr/>
        </p:nvSpPr>
        <p:spPr bwMode="auto">
          <a:xfrm>
            <a:off x="5105400" y="16891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3" name="AutoShape 29">
            <a:extLst>
              <a:ext uri="{FF2B5EF4-FFF2-40B4-BE49-F238E27FC236}">
                <a16:creationId xmlns:a16="http://schemas.microsoft.com/office/drawing/2014/main" id="{5D65D5AD-0989-4A9F-BA44-280CF1C10AD6}"/>
              </a:ext>
            </a:extLst>
          </p:cNvPr>
          <p:cNvSpPr>
            <a:spLocks noChangeArrowheads="1"/>
          </p:cNvSpPr>
          <p:nvPr/>
        </p:nvSpPr>
        <p:spPr bwMode="auto">
          <a:xfrm>
            <a:off x="8191500" y="16637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4" name="AutoShape 36">
            <a:extLst>
              <a:ext uri="{FF2B5EF4-FFF2-40B4-BE49-F238E27FC236}">
                <a16:creationId xmlns:a16="http://schemas.microsoft.com/office/drawing/2014/main" id="{80E0D10C-47D1-410C-80A8-CE53B6136AF0}"/>
              </a:ext>
            </a:extLst>
          </p:cNvPr>
          <p:cNvSpPr>
            <a:spLocks noChangeArrowheads="1"/>
          </p:cNvSpPr>
          <p:nvPr/>
        </p:nvSpPr>
        <p:spPr bwMode="auto">
          <a:xfrm>
            <a:off x="5219700" y="3710711"/>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25" name="Text Box 10">
            <a:extLst>
              <a:ext uri="{FF2B5EF4-FFF2-40B4-BE49-F238E27FC236}">
                <a16:creationId xmlns:a16="http://schemas.microsoft.com/office/drawing/2014/main" id="{5E1F25F4-B00E-440C-999B-2E6F57351E9B}"/>
              </a:ext>
            </a:extLst>
          </p:cNvPr>
          <p:cNvSpPr txBox="1">
            <a:spLocks noChangeArrowheads="1"/>
          </p:cNvSpPr>
          <p:nvPr/>
        </p:nvSpPr>
        <p:spPr bwMode="auto">
          <a:xfrm>
            <a:off x="1675100" y="3388577"/>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USGS-EA</a:t>
            </a:r>
          </a:p>
        </p:txBody>
      </p:sp>
      <p:sp>
        <p:nvSpPr>
          <p:cNvPr id="26" name="Text Box 10">
            <a:extLst>
              <a:ext uri="{FF2B5EF4-FFF2-40B4-BE49-F238E27FC236}">
                <a16:creationId xmlns:a16="http://schemas.microsoft.com/office/drawing/2014/main" id="{6A30DF96-CDBC-4FB0-8729-43450B547E1F}"/>
              </a:ext>
            </a:extLst>
          </p:cNvPr>
          <p:cNvSpPr txBox="1">
            <a:spLocks noChangeArrowheads="1"/>
          </p:cNvSpPr>
          <p:nvPr/>
        </p:nvSpPr>
        <p:spPr bwMode="auto">
          <a:xfrm>
            <a:off x="1684336" y="2572752"/>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MSDPM</a:t>
            </a:r>
          </a:p>
        </p:txBody>
      </p:sp>
      <p:sp>
        <p:nvSpPr>
          <p:cNvPr id="27" name="Text Box 11">
            <a:extLst>
              <a:ext uri="{FF2B5EF4-FFF2-40B4-BE49-F238E27FC236}">
                <a16:creationId xmlns:a16="http://schemas.microsoft.com/office/drawing/2014/main" id="{EC8252A7-3335-420F-9CF1-37D00D15AC58}"/>
              </a:ext>
            </a:extLst>
          </p:cNvPr>
          <p:cNvSpPr txBox="1">
            <a:spLocks noChangeArrowheads="1"/>
          </p:cNvSpPr>
          <p:nvPr/>
        </p:nvSpPr>
        <p:spPr bwMode="auto">
          <a:xfrm>
            <a:off x="1664205" y="4503291"/>
            <a:ext cx="1347789" cy="95410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400" dirty="0">
                <a:solidFill>
                  <a:srgbClr val="00B050"/>
                </a:solidFill>
              </a:rPr>
              <a:t>Dynamic Infiltration Loss Method (Pak &amp; Lee)</a:t>
            </a:r>
          </a:p>
        </p:txBody>
      </p:sp>
      <p:sp>
        <p:nvSpPr>
          <p:cNvPr id="28" name="Text Box 6">
            <a:extLst>
              <a:ext uri="{FF2B5EF4-FFF2-40B4-BE49-F238E27FC236}">
                <a16:creationId xmlns:a16="http://schemas.microsoft.com/office/drawing/2014/main" id="{D73FD9A6-6CFD-4306-B418-22961FBD7616}"/>
              </a:ext>
            </a:extLst>
          </p:cNvPr>
          <p:cNvSpPr txBox="1">
            <a:spLocks noChangeArrowheads="1"/>
          </p:cNvSpPr>
          <p:nvPr/>
        </p:nvSpPr>
        <p:spPr bwMode="auto">
          <a:xfrm>
            <a:off x="5585985" y="3680588"/>
            <a:ext cx="24399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Reservoir</a:t>
            </a:r>
          </a:p>
        </p:txBody>
      </p:sp>
      <p:sp>
        <p:nvSpPr>
          <p:cNvPr id="29" name="Text Box 7">
            <a:extLst>
              <a:ext uri="{FF2B5EF4-FFF2-40B4-BE49-F238E27FC236}">
                <a16:creationId xmlns:a16="http://schemas.microsoft.com/office/drawing/2014/main" id="{848AB943-9194-4033-923F-4AE2AD234403}"/>
              </a:ext>
            </a:extLst>
          </p:cNvPr>
          <p:cNvSpPr txBox="1">
            <a:spLocks noChangeArrowheads="1"/>
          </p:cNvSpPr>
          <p:nvPr/>
        </p:nvSpPr>
        <p:spPr bwMode="auto">
          <a:xfrm>
            <a:off x="8617102" y="3673040"/>
            <a:ext cx="1893887"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Reservoir Outlet</a:t>
            </a:r>
          </a:p>
        </p:txBody>
      </p:sp>
      <p:sp>
        <p:nvSpPr>
          <p:cNvPr id="30" name="Text Box 23">
            <a:extLst>
              <a:ext uri="{FF2B5EF4-FFF2-40B4-BE49-F238E27FC236}">
                <a16:creationId xmlns:a16="http://schemas.microsoft.com/office/drawing/2014/main" id="{49F92355-B12F-475F-B4E1-F444D03749B5}"/>
              </a:ext>
            </a:extLst>
          </p:cNvPr>
          <p:cNvSpPr txBox="1">
            <a:spLocks noChangeArrowheads="1"/>
          </p:cNvSpPr>
          <p:nvPr/>
        </p:nvSpPr>
        <p:spPr bwMode="auto">
          <a:xfrm>
            <a:off x="8620566" y="4214528"/>
            <a:ext cx="18811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31" name="AutoShape 29">
            <a:extLst>
              <a:ext uri="{FF2B5EF4-FFF2-40B4-BE49-F238E27FC236}">
                <a16:creationId xmlns:a16="http://schemas.microsoft.com/office/drawing/2014/main" id="{DC2C21F7-8AC6-4F50-84CC-AD517531A961}"/>
              </a:ext>
            </a:extLst>
          </p:cNvPr>
          <p:cNvSpPr>
            <a:spLocks noChangeArrowheads="1"/>
          </p:cNvSpPr>
          <p:nvPr/>
        </p:nvSpPr>
        <p:spPr bwMode="auto">
          <a:xfrm>
            <a:off x="8186888" y="3709552"/>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32" name="TextBox 31">
            <a:extLst>
              <a:ext uri="{FF2B5EF4-FFF2-40B4-BE49-F238E27FC236}">
                <a16:creationId xmlns:a16="http://schemas.microsoft.com/office/drawing/2014/main" id="{969E2064-3B07-44A7-A7EE-FDC017AD7B7D}"/>
              </a:ext>
            </a:extLst>
          </p:cNvPr>
          <p:cNvSpPr txBox="1"/>
          <p:nvPr/>
        </p:nvSpPr>
        <p:spPr>
          <a:xfrm>
            <a:off x="8520102" y="4872769"/>
            <a:ext cx="184731" cy="584775"/>
          </a:xfrm>
          <a:prstGeom prst="rect">
            <a:avLst/>
          </a:prstGeom>
          <a:noFill/>
        </p:spPr>
        <p:txBody>
          <a:bodyPr wrap="none" rtlCol="0">
            <a:spAutoFit/>
          </a:bodyPr>
          <a:lstStyle/>
          <a:p>
            <a:endParaRPr lang="en-US" altLang="en-US" sz="1400" dirty="0">
              <a:solidFill>
                <a:srgbClr val="FFFF00"/>
              </a:solidFill>
            </a:endParaRPr>
          </a:p>
          <a:p>
            <a:endParaRPr lang="en-US" dirty="0"/>
          </a:p>
        </p:txBody>
      </p:sp>
      <p:sp>
        <p:nvSpPr>
          <p:cNvPr id="3" name="Rectangle 2">
            <a:extLst>
              <a:ext uri="{FF2B5EF4-FFF2-40B4-BE49-F238E27FC236}">
                <a16:creationId xmlns:a16="http://schemas.microsoft.com/office/drawing/2014/main" id="{FF9D0778-6D15-4B8E-9915-098480B3FB9C}"/>
              </a:ext>
            </a:extLst>
          </p:cNvPr>
          <p:cNvSpPr/>
          <p:nvPr/>
        </p:nvSpPr>
        <p:spPr>
          <a:xfrm>
            <a:off x="5572125" y="3662022"/>
            <a:ext cx="2459616" cy="2318743"/>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82253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0482" y="39688"/>
            <a:ext cx="9656012" cy="1143000"/>
          </a:xfrm>
        </p:spPr>
        <p:txBody>
          <a:bodyPr/>
          <a:lstStyle/>
          <a:p>
            <a:r>
              <a:rPr lang="en-US" altLang="en-US" dirty="0"/>
              <a:t>RESERVOIR sediment ROUTING PROCESSES</a:t>
            </a:r>
          </a:p>
        </p:txBody>
      </p:sp>
      <p:sp>
        <p:nvSpPr>
          <p:cNvPr id="8195" name="Text Box 4"/>
          <p:cNvSpPr txBox="1">
            <a:spLocks noChangeArrowheads="1"/>
          </p:cNvSpPr>
          <p:nvPr/>
        </p:nvSpPr>
        <p:spPr bwMode="auto">
          <a:xfrm>
            <a:off x="4205289" y="1668463"/>
            <a:ext cx="24399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Reservoir</a:t>
            </a:r>
          </a:p>
        </p:txBody>
      </p:sp>
      <p:sp>
        <p:nvSpPr>
          <p:cNvPr id="8196" name="Text Box 5"/>
          <p:cNvSpPr txBox="1">
            <a:spLocks noChangeArrowheads="1"/>
          </p:cNvSpPr>
          <p:nvPr/>
        </p:nvSpPr>
        <p:spPr bwMode="auto">
          <a:xfrm>
            <a:off x="7043739" y="1668463"/>
            <a:ext cx="18938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Reservoir Outlet</a:t>
            </a:r>
          </a:p>
        </p:txBody>
      </p:sp>
      <p:sp>
        <p:nvSpPr>
          <p:cNvPr id="8197" name="Text Box 6"/>
          <p:cNvSpPr txBox="1">
            <a:spLocks noChangeArrowheads="1"/>
          </p:cNvSpPr>
          <p:nvPr/>
        </p:nvSpPr>
        <p:spPr bwMode="auto">
          <a:xfrm>
            <a:off x="1689100" y="1655764"/>
            <a:ext cx="2027238" cy="941387"/>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Watershed Outlet/Channel Outlet</a:t>
            </a:r>
          </a:p>
        </p:txBody>
      </p:sp>
      <p:sp>
        <p:nvSpPr>
          <p:cNvPr id="8199" name="Text Box 13"/>
          <p:cNvSpPr txBox="1">
            <a:spLocks noChangeArrowheads="1"/>
          </p:cNvSpPr>
          <p:nvPr/>
        </p:nvSpPr>
        <p:spPr bwMode="auto">
          <a:xfrm>
            <a:off x="4217989" y="2312402"/>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dirty="0" err="1">
                <a:solidFill>
                  <a:srgbClr val="00B0F0"/>
                </a:solidFill>
                <a:latin typeface="Tahoma" panose="020B0604030504040204" pitchFamily="34" charset="0"/>
              </a:rPr>
              <a:t>Brune</a:t>
            </a:r>
            <a:r>
              <a:rPr lang="en-US" altLang="en-US" sz="1800" dirty="0">
                <a:solidFill>
                  <a:srgbClr val="00B0F0"/>
                </a:solidFill>
                <a:latin typeface="Tahoma" panose="020B0604030504040204" pitchFamily="34" charset="0"/>
              </a:rPr>
              <a:t> Sediment Trap</a:t>
            </a:r>
          </a:p>
        </p:txBody>
      </p:sp>
      <p:sp>
        <p:nvSpPr>
          <p:cNvPr id="8200" name="Text Box 14"/>
          <p:cNvSpPr txBox="1">
            <a:spLocks noChangeArrowheads="1"/>
          </p:cNvSpPr>
          <p:nvPr/>
        </p:nvSpPr>
        <p:spPr bwMode="auto">
          <a:xfrm>
            <a:off x="4230688" y="3352483"/>
            <a:ext cx="2439987" cy="3698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dirty="0">
                <a:latin typeface="Tahoma" panose="020B0604030504040204" pitchFamily="34" charset="0"/>
              </a:rPr>
              <a:t>100% Sediment Trap</a:t>
            </a:r>
          </a:p>
        </p:txBody>
      </p:sp>
      <p:sp>
        <p:nvSpPr>
          <p:cNvPr id="8201" name="Text Box 20"/>
          <p:cNvSpPr txBox="1">
            <a:spLocks noChangeArrowheads="1"/>
          </p:cNvSpPr>
          <p:nvPr/>
        </p:nvSpPr>
        <p:spPr bwMode="auto">
          <a:xfrm>
            <a:off x="7043739" y="2203450"/>
            <a:ext cx="19065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Volume Ratio</a:t>
            </a:r>
          </a:p>
        </p:txBody>
      </p:sp>
      <p:sp>
        <p:nvSpPr>
          <p:cNvPr id="8202" name="AutoShape 24"/>
          <p:cNvSpPr>
            <a:spLocks noChangeArrowheads="1"/>
          </p:cNvSpPr>
          <p:nvPr/>
        </p:nvSpPr>
        <p:spPr bwMode="auto">
          <a:xfrm>
            <a:off x="3836988" y="1719263"/>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03" name="AutoShape 25"/>
          <p:cNvSpPr>
            <a:spLocks noChangeArrowheads="1"/>
          </p:cNvSpPr>
          <p:nvPr/>
        </p:nvSpPr>
        <p:spPr bwMode="auto">
          <a:xfrm>
            <a:off x="6735763" y="1704975"/>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04" name="Text Box 27"/>
          <p:cNvSpPr txBox="1">
            <a:spLocks noChangeArrowheads="1"/>
          </p:cNvSpPr>
          <p:nvPr/>
        </p:nvSpPr>
        <p:spPr bwMode="auto">
          <a:xfrm>
            <a:off x="4268789" y="5531762"/>
            <a:ext cx="2414587" cy="92333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dirty="0">
                <a:solidFill>
                  <a:srgbClr val="00B0F0"/>
                </a:solidFill>
                <a:latin typeface="Tahoma" panose="020B0604030504040204" pitchFamily="34" charset="0"/>
              </a:rPr>
              <a:t>Reservoir Volume Reduction (Updating E-A &amp; E-S curves)</a:t>
            </a:r>
          </a:p>
        </p:txBody>
      </p:sp>
      <p:sp>
        <p:nvSpPr>
          <p:cNvPr id="8205" name="Text Box 28"/>
          <p:cNvSpPr txBox="1">
            <a:spLocks noChangeArrowheads="1"/>
          </p:cNvSpPr>
          <p:nvPr/>
        </p:nvSpPr>
        <p:spPr bwMode="auto">
          <a:xfrm>
            <a:off x="1725613" y="2714626"/>
            <a:ext cx="2000250" cy="286232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dirty="0">
                <a:latin typeface="Tahoma" panose="020B0604030504040204" pitchFamily="34" charset="0"/>
              </a:rPr>
              <a:t>Fall Velocities:</a:t>
            </a:r>
          </a:p>
          <a:p>
            <a:pPr>
              <a:spcBef>
                <a:spcPct val="0"/>
              </a:spcBef>
              <a:buFontTx/>
              <a:buAutoNum type="arabicPeriod"/>
            </a:pPr>
            <a:r>
              <a:rPr lang="en-US" altLang="en-US" sz="1800" dirty="0" err="1">
                <a:latin typeface="Tahoma" panose="020B0604030504040204" pitchFamily="34" charset="0"/>
              </a:rPr>
              <a:t>Rubey</a:t>
            </a:r>
            <a:endParaRPr lang="en-US" altLang="en-US" sz="1800" dirty="0">
              <a:latin typeface="Tahoma" panose="020B0604030504040204" pitchFamily="34" charset="0"/>
            </a:endParaRPr>
          </a:p>
          <a:p>
            <a:pPr>
              <a:spcBef>
                <a:spcPct val="0"/>
              </a:spcBef>
              <a:buFontTx/>
              <a:buAutoNum type="arabicPeriod"/>
            </a:pPr>
            <a:r>
              <a:rPr lang="en-US" altLang="en-US" sz="1800" dirty="0">
                <a:latin typeface="Tahoma" panose="020B0604030504040204" pitchFamily="34" charset="0"/>
              </a:rPr>
              <a:t>Van Rijn</a:t>
            </a:r>
          </a:p>
          <a:p>
            <a:pPr>
              <a:spcBef>
                <a:spcPct val="0"/>
              </a:spcBef>
              <a:buFontTx/>
              <a:buAutoNum type="arabicPeriod"/>
            </a:pPr>
            <a:r>
              <a:rPr lang="en-US" altLang="en-US" sz="1800" dirty="0" err="1">
                <a:latin typeface="Tahoma" panose="020B0604030504040204" pitchFamily="34" charset="0"/>
              </a:rPr>
              <a:t>Toffaleti</a:t>
            </a:r>
            <a:endParaRPr lang="en-US" altLang="en-US" sz="1800" dirty="0">
              <a:latin typeface="Tahoma" panose="020B0604030504040204" pitchFamily="34" charset="0"/>
            </a:endParaRPr>
          </a:p>
          <a:p>
            <a:pPr>
              <a:spcBef>
                <a:spcPct val="0"/>
              </a:spcBef>
              <a:buFontTx/>
              <a:buAutoNum type="arabicPeriod"/>
            </a:pPr>
            <a:r>
              <a:rPr lang="en-US" altLang="en-US" sz="1800" dirty="0">
                <a:latin typeface="Tahoma" panose="020B0604030504040204" pitchFamily="34" charset="0"/>
              </a:rPr>
              <a:t>Report 12</a:t>
            </a:r>
          </a:p>
          <a:p>
            <a:pPr>
              <a:spcBef>
                <a:spcPct val="0"/>
              </a:spcBef>
              <a:buFontTx/>
              <a:buAutoNum type="arabicPeriod"/>
            </a:pPr>
            <a:r>
              <a:rPr lang="en-US" altLang="en-US" sz="1800" dirty="0">
                <a:solidFill>
                  <a:srgbClr val="00B0F0"/>
                </a:solidFill>
                <a:latin typeface="Tahoma" panose="020B0604030504040204" pitchFamily="34" charset="0"/>
              </a:rPr>
              <a:t>Richardson and </a:t>
            </a:r>
            <a:r>
              <a:rPr lang="en-US" altLang="en-US" sz="1800" dirty="0" err="1">
                <a:solidFill>
                  <a:srgbClr val="00B0F0"/>
                </a:solidFill>
                <a:latin typeface="Tahoma" panose="020B0604030504040204" pitchFamily="34" charset="0"/>
              </a:rPr>
              <a:t>Zaki</a:t>
            </a:r>
            <a:r>
              <a:rPr lang="en-US" altLang="en-US" sz="1800" dirty="0">
                <a:solidFill>
                  <a:srgbClr val="00B0F0"/>
                </a:solidFill>
                <a:latin typeface="Tahoma" panose="020B0604030504040204" pitchFamily="34" charset="0"/>
              </a:rPr>
              <a:t> (1954) </a:t>
            </a:r>
          </a:p>
          <a:p>
            <a:pPr>
              <a:spcBef>
                <a:spcPct val="0"/>
              </a:spcBef>
              <a:buFontTx/>
              <a:buAutoNum type="arabicPeriod"/>
            </a:pPr>
            <a:r>
              <a:rPr lang="en-US" altLang="en-US" sz="1800" dirty="0">
                <a:solidFill>
                  <a:srgbClr val="00B0F0"/>
                </a:solidFill>
                <a:latin typeface="Tahoma" panose="020B0604030504040204" pitchFamily="34" charset="0"/>
              </a:rPr>
              <a:t>Kumbhakar (2017)</a:t>
            </a:r>
          </a:p>
        </p:txBody>
      </p:sp>
      <p:sp>
        <p:nvSpPr>
          <p:cNvPr id="8206" name="AutoShape 33"/>
          <p:cNvSpPr>
            <a:spLocks noChangeArrowheads="1"/>
          </p:cNvSpPr>
          <p:nvPr/>
        </p:nvSpPr>
        <p:spPr bwMode="auto">
          <a:xfrm>
            <a:off x="5278437" y="5251474"/>
            <a:ext cx="344487" cy="23495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07" name="AutoShape 34"/>
          <p:cNvSpPr>
            <a:spLocks noChangeArrowheads="1"/>
          </p:cNvSpPr>
          <p:nvPr/>
        </p:nvSpPr>
        <p:spPr bwMode="auto">
          <a:xfrm>
            <a:off x="3781294" y="2752726"/>
            <a:ext cx="228600" cy="315913"/>
          </a:xfrm>
          <a:prstGeom prst="rightArrow">
            <a:avLst>
              <a:gd name="adj1" fmla="val 50000"/>
              <a:gd name="adj2" fmla="val 25002"/>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08" name="Text Box 35"/>
          <p:cNvSpPr txBox="1">
            <a:spLocks noChangeArrowheads="1"/>
          </p:cNvSpPr>
          <p:nvPr/>
        </p:nvSpPr>
        <p:spPr bwMode="auto">
          <a:xfrm>
            <a:off x="9340850" y="1665288"/>
            <a:ext cx="1149350"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Channel</a:t>
            </a:r>
          </a:p>
        </p:txBody>
      </p:sp>
      <p:sp>
        <p:nvSpPr>
          <p:cNvPr id="8209" name="AutoShape 36"/>
          <p:cNvSpPr>
            <a:spLocks noChangeArrowheads="1"/>
          </p:cNvSpPr>
          <p:nvPr/>
        </p:nvSpPr>
        <p:spPr bwMode="auto">
          <a:xfrm>
            <a:off x="9010650" y="17018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10" name="Text Box 37"/>
          <p:cNvSpPr txBox="1">
            <a:spLocks noChangeArrowheads="1"/>
          </p:cNvSpPr>
          <p:nvPr/>
        </p:nvSpPr>
        <p:spPr bwMode="auto">
          <a:xfrm>
            <a:off x="4230688" y="3872587"/>
            <a:ext cx="2439987"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0% Sediment Trap</a:t>
            </a:r>
          </a:p>
        </p:txBody>
      </p:sp>
      <p:sp>
        <p:nvSpPr>
          <p:cNvPr id="8214" name="Text Box 37"/>
          <p:cNvSpPr txBox="1">
            <a:spLocks noChangeArrowheads="1"/>
          </p:cNvSpPr>
          <p:nvPr/>
        </p:nvSpPr>
        <p:spPr bwMode="auto">
          <a:xfrm>
            <a:off x="4234182" y="4405288"/>
            <a:ext cx="2439987" cy="6477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Specified </a:t>
            </a:r>
            <a:br>
              <a:rPr lang="en-US" altLang="en-US" sz="1800">
                <a:latin typeface="Tahoma" panose="020B0604030504040204" pitchFamily="34" charset="0"/>
              </a:rPr>
            </a:br>
            <a:r>
              <a:rPr lang="en-US" altLang="en-US" sz="1800">
                <a:latin typeface="Tahoma" panose="020B0604030504040204" pitchFamily="34" charset="0"/>
              </a:rPr>
              <a:t>Sediment Trap</a:t>
            </a:r>
          </a:p>
        </p:txBody>
      </p:sp>
      <p:sp>
        <p:nvSpPr>
          <p:cNvPr id="2" name="Text Box 13">
            <a:extLst>
              <a:ext uri="{FF2B5EF4-FFF2-40B4-BE49-F238E27FC236}">
                <a16:creationId xmlns:a16="http://schemas.microsoft.com/office/drawing/2014/main" id="{92D4DB63-1898-853C-8072-5BAD7A7EF309}"/>
              </a:ext>
            </a:extLst>
          </p:cNvPr>
          <p:cNvSpPr txBox="1">
            <a:spLocks noChangeArrowheads="1"/>
          </p:cNvSpPr>
          <p:nvPr/>
        </p:nvSpPr>
        <p:spPr bwMode="auto">
          <a:xfrm>
            <a:off x="4217986" y="2831951"/>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dirty="0">
                <a:solidFill>
                  <a:srgbClr val="00B0F0"/>
                </a:solidFill>
                <a:latin typeface="Tahoma" panose="020B0604030504040204" pitchFamily="34" charset="0"/>
              </a:rPr>
              <a:t>Chen Sediment Trap</a:t>
            </a:r>
          </a:p>
        </p:txBody>
      </p:sp>
      <p:sp>
        <p:nvSpPr>
          <p:cNvPr id="3" name="Rectangle 2">
            <a:extLst>
              <a:ext uri="{FF2B5EF4-FFF2-40B4-BE49-F238E27FC236}">
                <a16:creationId xmlns:a16="http://schemas.microsoft.com/office/drawing/2014/main" id="{C00CEE77-CF9A-4411-D2BA-91C761C34D5F}"/>
              </a:ext>
            </a:extLst>
          </p:cNvPr>
          <p:cNvSpPr/>
          <p:nvPr/>
        </p:nvSpPr>
        <p:spPr>
          <a:xfrm>
            <a:off x="4065588" y="2203450"/>
            <a:ext cx="2751418" cy="2949575"/>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6FA8-0B89-4853-AEA0-1BC66EF557C8}"/>
              </a:ext>
            </a:extLst>
          </p:cNvPr>
          <p:cNvSpPr>
            <a:spLocks noGrp="1"/>
          </p:cNvSpPr>
          <p:nvPr>
            <p:ph type="title"/>
          </p:nvPr>
        </p:nvSpPr>
        <p:spPr/>
        <p:txBody>
          <a:bodyPr/>
          <a:lstStyle/>
          <a:p>
            <a:r>
              <a:rPr lang="en-US" dirty="0"/>
              <a:t>Reservoir Volume Reduction Process</a:t>
            </a:r>
          </a:p>
        </p:txBody>
      </p:sp>
      <p:pic>
        <p:nvPicPr>
          <p:cNvPr id="6" name="Content Placeholder 5">
            <a:extLst>
              <a:ext uri="{FF2B5EF4-FFF2-40B4-BE49-F238E27FC236}">
                <a16:creationId xmlns:a16="http://schemas.microsoft.com/office/drawing/2014/main" id="{A03B6426-3B81-411C-958B-5885469DEA88}"/>
              </a:ext>
            </a:extLst>
          </p:cNvPr>
          <p:cNvPicPr>
            <a:picLocks noGrp="1" noChangeAspect="1"/>
          </p:cNvPicPr>
          <p:nvPr>
            <p:ph idx="1"/>
          </p:nvPr>
        </p:nvPicPr>
        <p:blipFill>
          <a:blip r:embed="rId2"/>
          <a:stretch>
            <a:fillRect/>
          </a:stretch>
        </p:blipFill>
        <p:spPr>
          <a:xfrm>
            <a:off x="266700" y="893111"/>
            <a:ext cx="11658600" cy="5076010"/>
          </a:xfrm>
          <a:prstGeom prst="rect">
            <a:avLst/>
          </a:prstGeom>
        </p:spPr>
      </p:pic>
      <p:sp>
        <p:nvSpPr>
          <p:cNvPr id="3" name="TextBox 2">
            <a:extLst>
              <a:ext uri="{FF2B5EF4-FFF2-40B4-BE49-F238E27FC236}">
                <a16:creationId xmlns:a16="http://schemas.microsoft.com/office/drawing/2014/main" id="{398D3613-A98B-DD7B-0155-CD1E4615CC89}"/>
              </a:ext>
            </a:extLst>
          </p:cNvPr>
          <p:cNvSpPr txBox="1"/>
          <p:nvPr/>
        </p:nvSpPr>
        <p:spPr>
          <a:xfrm>
            <a:off x="4944065" y="5964889"/>
            <a:ext cx="5887317" cy="646331"/>
          </a:xfrm>
          <a:prstGeom prst="rect">
            <a:avLst/>
          </a:prstGeom>
          <a:noFill/>
        </p:spPr>
        <p:txBody>
          <a:bodyPr wrap="none" rtlCol="0">
            <a:spAutoFit/>
          </a:bodyPr>
          <a:lstStyle/>
          <a:p>
            <a:r>
              <a:rPr lang="en-US" dirty="0"/>
              <a:t>Clay &amp; Slit: Only 1-Option (V-Shape)</a:t>
            </a:r>
          </a:p>
          <a:p>
            <a:r>
              <a:rPr lang="en-US" dirty="0"/>
              <a:t>Sand &amp; Gravel: 2-Optopn (V-Shape or Elongated Taper)</a:t>
            </a:r>
          </a:p>
        </p:txBody>
      </p:sp>
    </p:spTree>
    <p:extLst>
      <p:ext uri="{BB962C8B-B14F-4D97-AF65-F5344CB8AC3E}">
        <p14:creationId xmlns:p14="http://schemas.microsoft.com/office/powerpoint/2010/main" val="2846793293"/>
      </p:ext>
    </p:extLst>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HEC_USACE_Presentation_Template_2020</Template>
  <TotalTime>9046</TotalTime>
  <Words>1930</Words>
  <Application>Microsoft Office PowerPoint</Application>
  <PresentationFormat>Widescreen</PresentationFormat>
  <Paragraphs>363</Paragraphs>
  <Slides>31</Slides>
  <Notes>7</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31</vt:i4>
      </vt:variant>
    </vt:vector>
  </HeadingPairs>
  <TitlesOfParts>
    <vt:vector size="42" baseType="lpstr">
      <vt:lpstr>-apple-system</vt:lpstr>
      <vt:lpstr>Arial</vt:lpstr>
      <vt:lpstr>Calibri</vt:lpstr>
      <vt:lpstr>Cambria Math</vt:lpstr>
      <vt:lpstr>Open Sans</vt:lpstr>
      <vt:lpstr>Tahoma</vt:lpstr>
      <vt:lpstr>Times New Roman</vt:lpstr>
      <vt:lpstr>Wingdings</vt:lpstr>
      <vt:lpstr>ThemeHEC_Town_Hall_PPT</vt:lpstr>
      <vt:lpstr>Chart Color Templates</vt:lpstr>
      <vt:lpstr>Equation</vt:lpstr>
      <vt:lpstr>Debris Reservoir Routing Analysis</vt:lpstr>
      <vt:lpstr>overview</vt:lpstr>
      <vt:lpstr>Fire impacts on debris basin and reservoir</vt:lpstr>
      <vt:lpstr>overview</vt:lpstr>
      <vt:lpstr>Data requirement FOR RESERVOIR ELEMENT</vt:lpstr>
      <vt:lpstr>overview</vt:lpstr>
      <vt:lpstr>HEC-HMS Post-Fire Hydrology &amp; Debris Flow Analysis Features</vt:lpstr>
      <vt:lpstr>RESERVOIR sediment ROUTING PROCESSES</vt:lpstr>
      <vt:lpstr>Reservoir Volume Reduction Process</vt:lpstr>
      <vt:lpstr>Chen’s Sediment Trap (Chen 1975)</vt:lpstr>
      <vt:lpstr>Brune’s Sediment Trap (Brune 1953)</vt:lpstr>
      <vt:lpstr>Methodology</vt:lpstr>
      <vt:lpstr>Reservoir volume reduction calculation process</vt:lpstr>
      <vt:lpstr>Chen Sediment Trap</vt:lpstr>
      <vt:lpstr>Brune Sediment Trap</vt:lpstr>
      <vt:lpstr>HEC-HMS GUI for two sediment trap efficiency Methods</vt:lpstr>
      <vt:lpstr>overview</vt:lpstr>
      <vt:lpstr>PowerPoint Presentation</vt:lpstr>
      <vt:lpstr>PowerPoint Presentation</vt:lpstr>
      <vt:lpstr>Summary of simulation results</vt:lpstr>
      <vt:lpstr>HMS Models for Large Reservoir Volume Reduction</vt:lpstr>
      <vt:lpstr>HMS Models (https://www.hec.usace.army.mil/confluence/pages/viewpage.action?pageId=51479129)</vt:lpstr>
      <vt:lpstr>Tuttle Creek Results</vt:lpstr>
      <vt:lpstr>Kanopolis Results (older Surveys)</vt:lpstr>
      <vt:lpstr>Pool Elevation</vt:lpstr>
      <vt:lpstr>HEC-RAS Comparison</vt:lpstr>
      <vt:lpstr>Looking for Dataset with wildfire events: Please contact me (jay.h.pak@usace.army.mil) if you have field data.</vt:lpstr>
      <vt:lpstr>overview</vt:lpstr>
      <vt:lpstr>Need to improve for Reservoir Element</vt:lpstr>
      <vt:lpstr>references</vt:lpstr>
      <vt:lpstr>Questions and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Pak, Jang H (Jay) CIV USARMY CEIWR-HEC (USA)</dc:creator>
  <cp:lastModifiedBy>Pak, Jang H (Jay) CIV USARMY CEIWR (USA)</cp:lastModifiedBy>
  <cp:revision>240</cp:revision>
  <dcterms:created xsi:type="dcterms:W3CDTF">2021-09-28T17:38:01Z</dcterms:created>
  <dcterms:modified xsi:type="dcterms:W3CDTF">2023-04-21T19:29:44Z</dcterms:modified>
</cp:coreProperties>
</file>